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Economica"/>
      <p:regular r:id="rId24"/>
      <p:bold r:id="rId25"/>
      <p:italic r:id="rId26"/>
      <p:boldItalic r:id="rId27"/>
    </p:embeddedFont>
    <p:embeddedFont>
      <p:font typeface="Nunito"/>
      <p:regular r:id="rId28"/>
      <p:bold r:id="rId29"/>
      <p:italic r:id="rId30"/>
      <p:boldItalic r:id="rId31"/>
    </p:embeddedFont>
    <p:embeddedFont>
      <p:font typeface="Nunito ExtraBold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C3651C-BAB1-400A-A9EC-BD945BC12230}">
  <a:tblStyle styleId="{A1C3651C-BAB1-400A-A9EC-BD945BC122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Economica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conomica-italic.fntdata"/><Relationship Id="rId25" Type="http://schemas.openxmlformats.org/officeDocument/2006/relationships/font" Target="fonts/Economica-bold.fntdata"/><Relationship Id="rId28" Type="http://schemas.openxmlformats.org/officeDocument/2006/relationships/font" Target="fonts/Nunito-regular.fntdata"/><Relationship Id="rId27" Type="http://schemas.openxmlformats.org/officeDocument/2006/relationships/font" Target="fonts/Economic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5.xml"/><Relationship Id="rId33" Type="http://schemas.openxmlformats.org/officeDocument/2006/relationships/font" Target="fonts/NunitoExtraBold-boldItalic.fntdata"/><Relationship Id="rId10" Type="http://schemas.openxmlformats.org/officeDocument/2006/relationships/slide" Target="slides/slide4.xml"/><Relationship Id="rId32" Type="http://schemas.openxmlformats.org/officeDocument/2006/relationships/font" Target="fonts/NunitoExtraBo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wardsdatascience.com/a-quick-introduction-to-the-pandas-python-library-f1b678f34673" TargetMode="External"/><Relationship Id="rId3" Type="http://schemas.openxmlformats.org/officeDocument/2006/relationships/hyperlink" Target="https://www.w3schools.com/python/scipy_intro.asp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1ebf03f8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1ebf03f8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4f1c52f45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34f1c52f45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4f1c52f45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4f1c52f45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520e610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3520e610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520e610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3520e610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520e610c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520e610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520e610c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3520e610c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520e610c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520e610c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19e025ca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19e025ca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19e025ca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19e025ca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19e025ca5_1_4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19e025ca5_1_4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19e025ca5_1_6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19e025ca5_1_6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50">
                <a:solidFill>
                  <a:srgbClr val="1D263B"/>
                </a:solidFill>
              </a:rPr>
              <a:t>Software Dev:</a:t>
            </a:r>
            <a:r>
              <a:rPr lang="en-GB" sz="1350">
                <a:solidFill>
                  <a:srgbClr val="1D263B"/>
                </a:solidFill>
              </a:rPr>
              <a:t> Python is used to develop many different applications and platforms across industries. Notable examples include Instagram and Spotify.</a:t>
            </a:r>
            <a:endParaRPr sz="1350">
              <a:solidFill>
                <a:srgbClr val="1D263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GB" sz="1350">
                <a:solidFill>
                  <a:srgbClr val="1D263B"/>
                </a:solidFill>
              </a:rPr>
              <a:t>Data scientists</a:t>
            </a:r>
            <a:r>
              <a:rPr lang="en-GB" sz="1350">
                <a:solidFill>
                  <a:srgbClr val="1D263B"/>
                </a:solidFill>
              </a:rPr>
              <a:t>: use Python to help them extract, process and manipulate data via various Python libraries, such as </a:t>
            </a:r>
            <a:r>
              <a:rPr lang="en-GB" sz="1350" u="sng">
                <a:solidFill>
                  <a:srgbClr val="1D263B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Pandas</a:t>
            </a:r>
            <a:r>
              <a:rPr lang="en-GB" sz="1350">
                <a:solidFill>
                  <a:srgbClr val="1D263B"/>
                </a:solidFill>
              </a:rPr>
              <a:t> and </a:t>
            </a:r>
            <a:r>
              <a:rPr lang="en-GB" sz="1350" u="sng">
                <a:solidFill>
                  <a:srgbClr val="1D263B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SciPy</a:t>
            </a:r>
            <a:r>
              <a:rPr lang="en-GB" sz="1350">
                <a:solidFill>
                  <a:srgbClr val="1D263B"/>
                </a:solidFill>
              </a:rPr>
              <a:t>.</a:t>
            </a:r>
            <a:endParaRPr sz="1350">
              <a:solidFill>
                <a:srgbClr val="1D263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50">
                <a:solidFill>
                  <a:srgbClr val="1D263B"/>
                </a:solidFill>
              </a:rPr>
              <a:t>AI: </a:t>
            </a:r>
            <a:r>
              <a:rPr lang="en-GB" sz="1350">
                <a:solidFill>
                  <a:srgbClr val="1D263B"/>
                </a:solidFill>
              </a:rPr>
              <a:t>Python can easily handle the computations necessary to create machine learning models and is responsible for creating many advanced applications, such as facial recognition software.</a:t>
            </a:r>
            <a:endParaRPr b="1" sz="1350">
              <a:solidFill>
                <a:srgbClr val="1D263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D26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D26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D26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D26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D263B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19e025ca5_1_7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19e025ca5_1_7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1ebf03f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1ebf03f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1ebf03f8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1ebf03f8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1ebf03f8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1ebf03f8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bbon graphic element" id="125" name="Google Shape;125;p13" title="Blue-gray graphic ribbon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3"/>
          <p:cNvSpPr txBox="1"/>
          <p:nvPr>
            <p:ph type="ctrTitle"/>
          </p:nvPr>
        </p:nvSpPr>
        <p:spPr>
          <a:xfrm>
            <a:off x="436825" y="849050"/>
            <a:ext cx="4065900" cy="1955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127" name="Google Shape;127;p13"/>
          <p:cNvSpPr txBox="1"/>
          <p:nvPr>
            <p:ph idx="1" type="subTitle"/>
          </p:nvPr>
        </p:nvSpPr>
        <p:spPr>
          <a:xfrm>
            <a:off x="436825" y="2974150"/>
            <a:ext cx="4065900" cy="55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28" name="Google Shape;12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5"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2448225" y="447900"/>
            <a:ext cx="4247700" cy="4247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2571825" y="571500"/>
            <a:ext cx="4000500" cy="400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 txBox="1"/>
          <p:nvPr>
            <p:ph type="title"/>
          </p:nvPr>
        </p:nvSpPr>
        <p:spPr>
          <a:xfrm>
            <a:off x="3019425" y="1662150"/>
            <a:ext cx="3105300" cy="1819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6"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140800" y="3781876"/>
            <a:ext cx="4862400" cy="12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2140800" y="1237413"/>
            <a:ext cx="4862400" cy="12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 txBox="1"/>
          <p:nvPr>
            <p:ph type="title"/>
          </p:nvPr>
        </p:nvSpPr>
        <p:spPr>
          <a:xfrm>
            <a:off x="2140800" y="1630500"/>
            <a:ext cx="4862400" cy="1882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0" name="Google Shape;140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ctrTitle"/>
          </p:nvPr>
        </p:nvSpPr>
        <p:spPr>
          <a:xfrm>
            <a:off x="589225" y="849050"/>
            <a:ext cx="4551300" cy="19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 ExtraBold"/>
                <a:ea typeface="Nunito ExtraBold"/>
                <a:cs typeface="Nunito ExtraBold"/>
                <a:sym typeface="Nunito ExtraBold"/>
              </a:rPr>
              <a:t>PYTHON TRAINING</a:t>
            </a:r>
            <a:endParaRPr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46" name="Google Shape;146;p16"/>
          <p:cNvSpPr txBox="1"/>
          <p:nvPr>
            <p:ph idx="1" type="subTitle"/>
          </p:nvPr>
        </p:nvSpPr>
        <p:spPr>
          <a:xfrm>
            <a:off x="5724825" y="4081950"/>
            <a:ext cx="2454900" cy="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700">
                <a:solidFill>
                  <a:srgbClr val="783F04"/>
                </a:solidFill>
              </a:rPr>
              <a:t>NCRS Consult</a:t>
            </a:r>
            <a:endParaRPr b="1" sz="3700">
              <a:solidFill>
                <a:srgbClr val="783F04"/>
              </a:solidFill>
            </a:endParaRPr>
          </a:p>
        </p:txBody>
      </p:sp>
      <p:sp>
        <p:nvSpPr>
          <p:cNvPr id="147" name="Google Shape;14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285750" y="301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Data Structures</a:t>
            </a:r>
            <a:endParaRPr/>
          </a:p>
        </p:txBody>
      </p:sp>
      <p:sp>
        <p:nvSpPr>
          <p:cNvPr id="206" name="Google Shape;206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07" name="Google Shape;207;p25"/>
          <p:cNvGraphicFramePr/>
          <p:nvPr/>
        </p:nvGraphicFramePr>
        <p:xfrm>
          <a:off x="355800" y="107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{A1C3651C-BAB1-400A-A9EC-BD945BC12230}</a:tableStyleId>
              </a:tblPr>
              <a:tblGrid>
                <a:gridCol w="1605400"/>
                <a:gridCol w="853475"/>
                <a:gridCol w="6049800"/>
              </a:tblGrid>
              <a:tr h="64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Type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Lists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list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Ordered sequence of Objects: [2, ‘Mike’, 120.6]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Dictionaries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dict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Unordered Key:Value pairs: { “name”: “Mike’, “age”: 40 }’</a:t>
                      </a:r>
                      <a:endParaRPr sz="2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Tuples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tup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Ordered immutable sequence of objects: (2, ‘Mike’, 120.6)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Sets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set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Unordered collection of unique objects: (“a”, “b”)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2140800" y="1630500"/>
            <a:ext cx="4862400" cy="18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Strings</a:t>
            </a:r>
            <a:endParaRPr sz="5000"/>
          </a:p>
        </p:txBody>
      </p:sp>
      <p:sp>
        <p:nvSpPr>
          <p:cNvPr id="213" name="Google Shape;213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819150" y="897275"/>
            <a:ext cx="7505700" cy="35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Strings are Ordered sequence of characters enclosed in a single or double quotes:</a:t>
            </a:r>
            <a:endParaRPr sz="3000"/>
          </a:p>
          <a:p>
            <a:pPr indent="-419100" lvl="0" marL="914400" rtl="0" algn="l">
              <a:spcBef>
                <a:spcPts val="120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“Hello”</a:t>
            </a:r>
            <a:endParaRPr sz="3000"/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‘Hello’</a:t>
            </a:r>
            <a:endParaRPr sz="3000"/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“Hello, I’m Learning python”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3019425" y="1662150"/>
            <a:ext cx="3105300" cy="18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Data Structures</a:t>
            </a:r>
            <a:endParaRPr/>
          </a:p>
        </p:txBody>
      </p:sp>
      <p:sp>
        <p:nvSpPr>
          <p:cNvPr id="225" name="Google Shape;22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834075" y="1102850"/>
            <a:ext cx="7392900" cy="3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4409"/>
              <a:t>Data structures are “containers” for organizing and storing data so they can be accessed efficiently.</a:t>
            </a:r>
            <a:endParaRPr sz="440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331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idx="1" type="body"/>
          </p:nvPr>
        </p:nvSpPr>
        <p:spPr>
          <a:xfrm>
            <a:off x="819150" y="1004975"/>
            <a:ext cx="7505700" cy="3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488"/>
              <a:t>Python has 4 built-in data structure:</a:t>
            </a:r>
            <a:endParaRPr sz="15488"/>
          </a:p>
          <a:p>
            <a:pPr indent="-458602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4488"/>
              <a:t>Lists</a:t>
            </a:r>
            <a:endParaRPr sz="14488"/>
          </a:p>
          <a:p>
            <a:pPr indent="-458602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4488"/>
              <a:t>Dictionaries</a:t>
            </a:r>
            <a:endParaRPr sz="14488"/>
          </a:p>
          <a:p>
            <a:pPr indent="-458602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4488"/>
              <a:t>Tuples</a:t>
            </a:r>
            <a:endParaRPr sz="14488"/>
          </a:p>
          <a:p>
            <a:pPr indent="-458602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4488"/>
              <a:t>Sets</a:t>
            </a:r>
            <a:endParaRPr sz="15488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1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1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1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2140800" y="1630500"/>
            <a:ext cx="4862400" cy="18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Lists</a:t>
            </a:r>
            <a:endParaRPr sz="5000"/>
          </a:p>
        </p:txBody>
      </p:sp>
      <p:sp>
        <p:nvSpPr>
          <p:cNvPr id="243" name="Google Shape;243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9" name="Google Shape;249;p32"/>
          <p:cNvSpPr txBox="1"/>
          <p:nvPr>
            <p:ph idx="1" type="body"/>
          </p:nvPr>
        </p:nvSpPr>
        <p:spPr>
          <a:xfrm>
            <a:off x="808825" y="657150"/>
            <a:ext cx="7505700" cy="40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474477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5488"/>
              <a:t>Lists are ordered </a:t>
            </a:r>
            <a:r>
              <a:rPr lang="en-GB" sz="15488"/>
              <a:t>sequences</a:t>
            </a:r>
            <a:r>
              <a:rPr lang="en-GB" sz="15488"/>
              <a:t> that can hold a variety of object types.</a:t>
            </a:r>
            <a:endParaRPr sz="15488"/>
          </a:p>
          <a:p>
            <a:pPr indent="-474477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5488"/>
              <a:t>They use  [] brackets and commas to separate objects in the list.</a:t>
            </a:r>
            <a:endParaRPr sz="15488"/>
          </a:p>
          <a:p>
            <a:pPr indent="-474477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5488"/>
              <a:t>Lists support indexing and Slicing.</a:t>
            </a:r>
            <a:endParaRPr sz="15488"/>
          </a:p>
          <a:p>
            <a:pPr indent="-474477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5488"/>
              <a:t>[2, ‘Mike’, 120.6]</a:t>
            </a:r>
            <a:endParaRPr/>
          </a:p>
          <a:p>
            <a:pPr indent="-2492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388400"/>
            <a:ext cx="75057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OUTLINE</a:t>
            </a:r>
            <a:endParaRPr b="1"/>
          </a:p>
        </p:txBody>
      </p:sp>
      <p:graphicFrame>
        <p:nvGraphicFramePr>
          <p:cNvPr id="153" name="Google Shape;153;p17"/>
          <p:cNvGraphicFramePr/>
          <p:nvPr/>
        </p:nvGraphicFramePr>
        <p:xfrm>
          <a:off x="81915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{A1C3651C-BAB1-400A-A9EC-BD945BC12230}</a:tableStyleId>
              </a:tblPr>
              <a:tblGrid>
                <a:gridCol w="4270425"/>
                <a:gridCol w="3235275"/>
              </a:tblGrid>
              <a:tr h="3550900">
                <a:tc>
                  <a:txBody>
                    <a:bodyPr/>
                    <a:lstStyle/>
                    <a:p>
                      <a:pPr indent="-3810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Calibri"/>
                        <a:buChar char="●"/>
                      </a:pPr>
                      <a:r>
                        <a:rPr lang="en-GB" sz="24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Introduction to Python</a:t>
                      </a:r>
                      <a:endParaRPr sz="24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810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Calibri"/>
                        <a:buChar char="●"/>
                      </a:pPr>
                      <a:r>
                        <a:rPr lang="en-GB" sz="24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types and Variables</a:t>
                      </a:r>
                      <a:endParaRPr sz="24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810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Calibri"/>
                        <a:buChar char="●"/>
                      </a:pPr>
                      <a:r>
                        <a:rPr lang="en-GB" sz="24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 Basics</a:t>
                      </a:r>
                      <a:endParaRPr sz="24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810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Calibri"/>
                        <a:buChar char="●"/>
                      </a:pPr>
                      <a:r>
                        <a:rPr lang="en-GB" sz="24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Comparison Operators</a:t>
                      </a:r>
                      <a:endParaRPr sz="24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810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Calibri"/>
                        <a:buChar char="●"/>
                      </a:pPr>
                      <a:r>
                        <a:rPr lang="en-GB" sz="24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Conditional Statements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810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Calibri"/>
                        <a:buChar char="●"/>
                      </a:pPr>
                      <a:r>
                        <a:rPr lang="en-GB" sz="24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Loops</a:t>
                      </a:r>
                      <a:endParaRPr sz="24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810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Calibri"/>
                        <a:buChar char="●"/>
                      </a:pPr>
                      <a:r>
                        <a:rPr lang="en-GB" sz="24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Methods and Functions</a:t>
                      </a:r>
                      <a:endParaRPr sz="24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810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Calibri"/>
                        <a:buChar char="●"/>
                      </a:pPr>
                      <a:r>
                        <a:rPr lang="en-GB" sz="24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</a:t>
                      </a:r>
                      <a:endParaRPr sz="24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810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Calibri"/>
                        <a:buChar char="●"/>
                      </a:pPr>
                      <a:r>
                        <a:rPr lang="en-GB" sz="24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Python Built-in Functions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4" name="Google Shape;154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3019425" y="1662150"/>
            <a:ext cx="3105300" cy="18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WHAT IS PYTHON?</a:t>
            </a:r>
            <a:endParaRPr/>
          </a:p>
        </p:txBody>
      </p:sp>
      <p:sp>
        <p:nvSpPr>
          <p:cNvPr id="160" name="Google Shape;16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156825"/>
            <a:ext cx="7505700" cy="3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5925" lvl="0" marL="457200" rtl="0" algn="l">
              <a:spcBef>
                <a:spcPts val="0"/>
              </a:spcBef>
              <a:spcAft>
                <a:spcPts val="0"/>
              </a:spcAft>
              <a:buSzPts val="2950"/>
              <a:buFont typeface="Arial"/>
              <a:buChar char="●"/>
            </a:pPr>
            <a:r>
              <a:rPr b="1" lang="en-GB" sz="2950">
                <a:solidFill>
                  <a:srgbClr val="5F636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en-GB" sz="29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 popular, high-level, general-purpose programming language. </a:t>
            </a:r>
            <a:endParaRPr sz="29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15925" lvl="0" marL="457200" rtl="0" algn="l">
              <a:spcBef>
                <a:spcPts val="1400"/>
              </a:spcBef>
              <a:spcAft>
                <a:spcPts val="0"/>
              </a:spcAft>
              <a:buClr>
                <a:srgbClr val="4D5156"/>
              </a:buClr>
              <a:buSzPts val="2950"/>
              <a:buFont typeface="Arial"/>
              <a:buChar char="●"/>
            </a:pPr>
            <a:r>
              <a:rPr lang="en-GB" sz="29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Developed by Guido van Rossum and released in 1991.</a:t>
            </a:r>
            <a:endParaRPr sz="29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921800"/>
            <a:ext cx="7505700" cy="7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Python Use Cases</a:t>
            </a:r>
            <a:endParaRPr b="1"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609700"/>
            <a:ext cx="7505700" cy="30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GB" sz="2900"/>
              <a:t>Web Applications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GB" sz="2900"/>
              <a:t>Desktop/Mobile Applications Development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GB" sz="2900"/>
              <a:t>Data Science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GB" sz="2900"/>
              <a:t>AI &amp; Machine Learning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GB" sz="2900"/>
              <a:t>Game Development</a:t>
            </a:r>
            <a:endParaRPr sz="2900"/>
          </a:p>
        </p:txBody>
      </p:sp>
      <p:sp>
        <p:nvSpPr>
          <p:cNvPr id="173" name="Google Shape;173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921800"/>
            <a:ext cx="7505700" cy="7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Why Python?</a:t>
            </a:r>
            <a:endParaRPr b="1"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19150" y="1609725"/>
            <a:ext cx="75057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GB" sz="2900"/>
              <a:t>Can be learned Quickly</a:t>
            </a:r>
            <a:endParaRPr sz="2900"/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GB" sz="2900"/>
              <a:t>Involves less code</a:t>
            </a:r>
            <a:endParaRPr sz="2900"/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GB" sz="2900"/>
              <a:t>Clear Syntax</a:t>
            </a:r>
            <a:endParaRPr sz="2900"/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GB" sz="2900"/>
              <a:t>Versatile</a:t>
            </a:r>
            <a:endParaRPr sz="2900"/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GB" sz="2900"/>
              <a:t>Huge amount of open-source librari</a:t>
            </a:r>
            <a:r>
              <a:rPr lang="en-GB" sz="3000"/>
              <a:t>es</a:t>
            </a:r>
            <a:endParaRPr sz="3000"/>
          </a:p>
        </p:txBody>
      </p:sp>
      <p:sp>
        <p:nvSpPr>
          <p:cNvPr id="180" name="Google Shape;180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Python Development </a:t>
            </a:r>
            <a:r>
              <a:rPr b="1" lang="en-GB"/>
              <a:t>Environments</a:t>
            </a:r>
            <a:endParaRPr b="1"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819150" y="1838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 are 3 main types of Environments</a:t>
            </a:r>
            <a:r>
              <a:rPr lang="en-GB"/>
              <a:t>:</a:t>
            </a:r>
            <a:endParaRPr/>
          </a:p>
          <a:p>
            <a:pPr indent="-4127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900"/>
              <a:buChar char="●"/>
            </a:pPr>
            <a:r>
              <a:rPr lang="en-GB" sz="2900"/>
              <a:t>Text Editors</a:t>
            </a:r>
            <a:endParaRPr sz="2900"/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GB" sz="2900"/>
              <a:t>Full IDEs</a:t>
            </a:r>
            <a:endParaRPr sz="2900"/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GB" sz="2900"/>
              <a:t>Notebook </a:t>
            </a:r>
            <a:r>
              <a:rPr lang="en-GB" sz="2900"/>
              <a:t>Environments</a:t>
            </a:r>
            <a:endParaRPr/>
          </a:p>
        </p:txBody>
      </p:sp>
      <p:sp>
        <p:nvSpPr>
          <p:cNvPr id="187" name="Google Shape;187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3019425" y="1662150"/>
            <a:ext cx="3105300" cy="18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Types &amp; Variables</a:t>
            </a:r>
            <a:endParaRPr/>
          </a:p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355800" y="290050"/>
            <a:ext cx="75057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Python Data Types</a:t>
            </a:r>
            <a:endParaRPr b="1"/>
          </a:p>
        </p:txBody>
      </p:sp>
      <p:sp>
        <p:nvSpPr>
          <p:cNvPr id="199" name="Google Shape;199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200" name="Google Shape;200;p24"/>
          <p:cNvGraphicFramePr/>
          <p:nvPr/>
        </p:nvGraphicFramePr>
        <p:xfrm>
          <a:off x="440750" y="100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{A1C3651C-BAB1-400A-A9EC-BD945BC12230}</a:tableStyleId>
              </a:tblPr>
              <a:tblGrid>
                <a:gridCol w="1760850"/>
                <a:gridCol w="1073725"/>
                <a:gridCol w="5440875"/>
              </a:tblGrid>
              <a:tr h="64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Type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Integers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int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Whole </a:t>
                      </a:r>
                      <a:r>
                        <a:rPr lang="en-GB" sz="2400"/>
                        <a:t>Numbers:</a:t>
                      </a:r>
                      <a:r>
                        <a:rPr lang="en-GB" sz="2400"/>
                        <a:t> 4, 10,450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Floating point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float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Numbers with Decimal points. E.g 1.3, 300.67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48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Strings</a:t>
                      </a:r>
                      <a:endParaRPr sz="24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str</a:t>
                      </a:r>
                      <a:endParaRPr sz="24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Ordered Sequence of characters. E.g ‘Jide’, ‘Mike200@’</a:t>
                      </a:r>
                      <a:endParaRPr sz="24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Booleans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bool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Logical value indicating True or False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