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7" r:id="rId1"/>
    <p:sldMasterId id="2147483705" r:id="rId2"/>
  </p:sldMasterIdLst>
  <p:notesMasterIdLst>
    <p:notesMasterId r:id="rId47"/>
  </p:notesMasterIdLst>
  <p:handoutMasterIdLst>
    <p:handoutMasterId r:id="rId48"/>
  </p:handoutMasterIdLst>
  <p:sldIdLst>
    <p:sldId id="256" r:id="rId3"/>
    <p:sldId id="257" r:id="rId4"/>
    <p:sldId id="260" r:id="rId5"/>
    <p:sldId id="261" r:id="rId6"/>
    <p:sldId id="288" r:id="rId7"/>
    <p:sldId id="259" r:id="rId8"/>
    <p:sldId id="262" r:id="rId9"/>
    <p:sldId id="265" r:id="rId10"/>
    <p:sldId id="258" r:id="rId11"/>
    <p:sldId id="263" r:id="rId12"/>
    <p:sldId id="264" r:id="rId13"/>
    <p:sldId id="266" r:id="rId14"/>
    <p:sldId id="267" r:id="rId15"/>
    <p:sldId id="268" r:id="rId16"/>
    <p:sldId id="269" r:id="rId17"/>
    <p:sldId id="270" r:id="rId18"/>
    <p:sldId id="271" r:id="rId19"/>
    <p:sldId id="286" r:id="rId20"/>
    <p:sldId id="304" r:id="rId21"/>
    <p:sldId id="274" r:id="rId22"/>
    <p:sldId id="302" r:id="rId23"/>
    <p:sldId id="287" r:id="rId24"/>
    <p:sldId id="305" r:id="rId25"/>
    <p:sldId id="303" r:id="rId26"/>
    <p:sldId id="272" r:id="rId27"/>
    <p:sldId id="298" r:id="rId28"/>
    <p:sldId id="275" r:id="rId29"/>
    <p:sldId id="273" r:id="rId30"/>
    <p:sldId id="299" r:id="rId31"/>
    <p:sldId id="277" r:id="rId32"/>
    <p:sldId id="276" r:id="rId33"/>
    <p:sldId id="300" r:id="rId34"/>
    <p:sldId id="279" r:id="rId35"/>
    <p:sldId id="278" r:id="rId36"/>
    <p:sldId id="301" r:id="rId37"/>
    <p:sldId id="280" r:id="rId38"/>
    <p:sldId id="289" r:id="rId39"/>
    <p:sldId id="291" r:id="rId40"/>
    <p:sldId id="290" r:id="rId41"/>
    <p:sldId id="292" r:id="rId42"/>
    <p:sldId id="293" r:id="rId43"/>
    <p:sldId id="294" r:id="rId44"/>
    <p:sldId id="296" r:id="rId45"/>
    <p:sldId id="29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71" d="100"/>
          <a:sy n="71" d="100"/>
        </p:scale>
        <p:origin x="666" y="72"/>
      </p:cViewPr>
      <p:guideLst/>
    </p:cSldViewPr>
  </p:slideViewPr>
  <p:notesTextViewPr>
    <p:cViewPr>
      <p:scale>
        <a:sx n="1" d="1"/>
        <a:sy n="1" d="1"/>
      </p:scale>
      <p:origin x="0" y="0"/>
    </p:cViewPr>
  </p:notesTextViewPr>
  <p:notesViewPr>
    <p:cSldViewPr snapToGrid="0">
      <p:cViewPr varScale="1">
        <p:scale>
          <a:sx n="57" d="100"/>
          <a:sy n="57" d="100"/>
        </p:scale>
        <p:origin x="19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5E4A1E-D6A8-4805-8C6E-8B0CB01A28F5}" type="datetimeFigureOut">
              <a:rPr lang="en-US" smtClean="0"/>
              <a:t>7/14/2022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6E5159-ED91-4EE1-9AC3-97B384A0F0F1}" type="slidenum">
              <a:rPr lang="en-US" smtClean="0"/>
              <a:t>‹#›</a:t>
            </a:fld>
            <a:endParaRPr lang="en-US"/>
          </a:p>
        </p:txBody>
      </p:sp>
    </p:spTree>
    <p:extLst>
      <p:ext uri="{BB962C8B-B14F-4D97-AF65-F5344CB8AC3E}">
        <p14:creationId xmlns:p14="http://schemas.microsoft.com/office/powerpoint/2010/main" val="2177847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CB85F-8BD8-4F72-B9B0-AB84E103F5EC}"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0B4BD-DF75-4183-A42D-9B33C489D26B}" type="slidenum">
              <a:rPr lang="en-US" smtClean="0"/>
              <a:t>‹#›</a:t>
            </a:fld>
            <a:endParaRPr lang="en-US"/>
          </a:p>
        </p:txBody>
      </p:sp>
    </p:spTree>
    <p:extLst>
      <p:ext uri="{BB962C8B-B14F-4D97-AF65-F5344CB8AC3E}">
        <p14:creationId xmlns:p14="http://schemas.microsoft.com/office/powerpoint/2010/main" val="158201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a:prstGeom prst="rect">
            <a:avLst/>
          </a:prstGeo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a:prstGeom prst="rect">
            <a:avLst/>
          </a:prstGeo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4265CA5-D227-4DCD-A609-E9799B74FB71}" type="datetime1">
              <a:rPr lang="en-US" smtClean="0"/>
              <a:t>7/14/2022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28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a:prstGeom prst="rect">
            <a:avLst/>
          </a:prstGeo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a:prstGeom prst="rect">
            <a:avLst/>
          </a:prstGeo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86C68-9AC6-4FCF-B489-9DE8F70580F0}"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207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a:prstGeom prst="rect">
            <a:avLst/>
          </a:prstGeo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a:prstGeom prst="rect">
            <a:avLst/>
          </a:prstGeo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875605-B47E-4991-836C-773A54D42C01}" type="datetime1">
              <a:rPr lang="en-US" smtClean="0"/>
              <a:t>7/14/2022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05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a:prstGeom prst="rect">
            <a:avLst/>
          </a:prstGeo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a:prstGeom prst="rect">
            <a:avLst/>
          </a:prstGeo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a:prstGeom prst="rect">
            <a:avLst/>
          </a:prstGeo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8DDB488-1232-4625-9A0A-8D2E2E806393}" type="datetime1">
              <a:rPr lang="en-US" smtClean="0"/>
              <a:t>7/14/2022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4205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a:prstGeom prst="rect">
            <a:avLst/>
          </a:prstGeo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a:prstGeom prst="rect">
            <a:avLst/>
          </a:prstGeo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691328B-5647-424C-9F85-730D9FF77EB1}" type="datetime1">
              <a:rPr lang="en-US" smtClean="0"/>
              <a:t>7/14/2022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159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a:prstGeom prst="rect">
            <a:avLst/>
          </a:prstGeo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a:prstGeom prst="rect">
            <a:avLst/>
          </a:prstGeo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a:prstGeom prst="rect">
            <a:avLst/>
          </a:prstGeo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a:prstGeom prst="rect">
            <a:avLst/>
          </a:prstGeo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F1A218-784E-4AAA-8805-D881628D9C71}"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77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a:prstGeom prst="rect">
            <a:avLst/>
          </a:prstGeo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a:prstGeom prst="rect">
            <a:avLst/>
          </a:prstGeo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a:prstGeom prst="rect">
            <a:avLst/>
          </a:prstGeo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a:prstGeom prst="rect">
            <a:avLst/>
          </a:prstGeo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970AE2-9605-416A-94C3-6D7E5EF5C2CC}"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517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51E77-B85D-46ED-857A-42E25B8AD15A}"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9003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a:prstGeom prst="rect">
            <a:avLst/>
          </a:prstGeo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978D37C-CFC2-4507-91E5-AE2662CA4562}" type="datetime1">
              <a:rPr lang="en-US" smtClean="0"/>
              <a:t>7/14/2022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9758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B20C58-B191-422F-9103-A4317EA92075}" type="datetime1">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1116164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262696-516A-40E5-865F-D22C56BEC733}" type="datetime1">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36110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296" y="148532"/>
            <a:ext cx="1000826" cy="927228"/>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4659" y="148532"/>
            <a:ext cx="1136602" cy="927228"/>
          </a:xfrm>
          <a:prstGeom prst="rect">
            <a:avLst/>
          </a:prstGeom>
        </p:spPr>
      </p:pic>
      <p:sp>
        <p:nvSpPr>
          <p:cNvPr id="9" name="Subtitle 2"/>
          <p:cNvSpPr txBox="1">
            <a:spLocks/>
          </p:cNvSpPr>
          <p:nvPr userDrawn="1"/>
        </p:nvSpPr>
        <p:spPr>
          <a:xfrm>
            <a:off x="9517310" y="6585626"/>
            <a:ext cx="2678802" cy="274036"/>
          </a:xfrm>
          <a:prstGeom prst="rect">
            <a:avLst/>
          </a:prstGeom>
          <a:solidFill>
            <a:schemeClr val="accent6">
              <a:lumMod val="40000"/>
              <a:lumOff val="60000"/>
            </a:schemeClr>
          </a:solidFill>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100" b="1" dirty="0">
                <a:solidFill>
                  <a:schemeClr val="accent6">
                    <a:lumMod val="75000"/>
                  </a:schemeClr>
                </a:solidFill>
                <a:latin typeface="Consolas" panose="020B0609020204030204" pitchFamily="49" charset="0"/>
                <a:cs typeface="Consolas" panose="020B0609020204030204" pitchFamily="49" charset="0"/>
              </a:rPr>
              <a:t>Powered By: </a:t>
            </a:r>
            <a:r>
              <a:rPr lang="en-US" sz="1200" b="1" i="1" dirty="0">
                <a:latin typeface="Consolas" panose="020B0609020204030204" pitchFamily="49" charset="0"/>
                <a:cs typeface="Consolas" panose="020B0609020204030204" pitchFamily="49" charset="0"/>
              </a:rPr>
              <a:t>NCRS Consult Ltd, Jos</a:t>
            </a:r>
          </a:p>
          <a:p>
            <a:pPr algn="r"/>
            <a:endParaRPr lang="en-US" sz="1400" b="1" dirty="0">
              <a:latin typeface="Consolas" panose="020B0609020204030204" pitchFamily="49" charset="0"/>
              <a:cs typeface="Consolas" panose="020B0609020204030204" pitchFamily="49" charset="0"/>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25" y="6146235"/>
            <a:ext cx="739726" cy="711662"/>
          </a:xfrm>
          <a:prstGeom prst="rect">
            <a:avLst/>
          </a:prstGeom>
        </p:spPr>
      </p:pic>
      <p:sp>
        <p:nvSpPr>
          <p:cNvPr id="11" name="TextBox 10"/>
          <p:cNvSpPr txBox="1"/>
          <p:nvPr userDrawn="1"/>
        </p:nvSpPr>
        <p:spPr>
          <a:xfrm>
            <a:off x="754051" y="6522205"/>
            <a:ext cx="2928601" cy="276999"/>
          </a:xfrm>
          <a:prstGeom prst="rect">
            <a:avLst/>
          </a:prstGeom>
          <a:noFill/>
        </p:spPr>
        <p:txBody>
          <a:bodyPr wrap="square" rtlCol="0">
            <a:spAutoFit/>
          </a:bodyPr>
          <a:lstStyle/>
          <a:p>
            <a:r>
              <a:rPr lang="en-US" sz="1200" i="1" dirty="0">
                <a:solidFill>
                  <a:schemeClr val="accent5">
                    <a:lumMod val="50000"/>
                  </a:schemeClr>
                </a:solidFill>
                <a:latin typeface="Calibri" panose="020F0502020204030204" pitchFamily="34" charset="0"/>
              </a:rPr>
              <a:t>Python Basics</a:t>
            </a:r>
          </a:p>
        </p:txBody>
      </p:sp>
      <p:sp>
        <p:nvSpPr>
          <p:cNvPr id="6" name="Slide Number Placeholder 5"/>
          <p:cNvSpPr>
            <a:spLocks noGrp="1"/>
          </p:cNvSpPr>
          <p:nvPr>
            <p:ph type="sldNum" sz="quarter" idx="12"/>
          </p:nvPr>
        </p:nvSpPr>
        <p:spPr>
          <a:xfrm>
            <a:off x="4867406" y="6478141"/>
            <a:ext cx="2743200" cy="365125"/>
          </a:xfrm>
        </p:spPr>
        <p:txBody>
          <a:bodyPr/>
          <a:lstStyle>
            <a:lvl1pPr>
              <a:defRPr sz="1600" b="1">
                <a:solidFill>
                  <a:schemeClr val="accent6">
                    <a:lumMod val="50000"/>
                  </a:schemeClr>
                </a:solidFill>
              </a:defRPr>
            </a:lvl1pPr>
          </a:lstStyle>
          <a:p>
            <a:r>
              <a:rPr lang="en-US"/>
              <a:t>1</a:t>
            </a:r>
            <a:endParaRPr lang="en-US" dirty="0"/>
          </a:p>
        </p:txBody>
      </p:sp>
    </p:spTree>
    <p:extLst>
      <p:ext uri="{BB962C8B-B14F-4D97-AF65-F5344CB8AC3E}">
        <p14:creationId xmlns:p14="http://schemas.microsoft.com/office/powerpoint/2010/main" val="3887093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12651-33C5-44E7-8EC9-C30C434EB3FA}" type="datetime1">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210572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1CE433-34CE-42EE-8932-F2752F8774E0}" type="datetime1">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3637039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D2D720-436D-4FB6-B9A8-E5B600E78EA1}" type="datetime1">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2893608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9945AF-1D83-434B-8BC3-1F9FD0F8E417}" type="datetime1">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11993760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2E17-C43D-4A64-91D0-A97200F97C07}" type="datetime1">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1836158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7E9A1-15B0-4E67-ABC0-B1459551151C}" type="datetime1">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3713054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4956E-B74D-4063-A628-E4E79BAF282E}" type="datetime1">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4014023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F0AB1-A601-41C4-9F53-64AFFBD71B92}" type="datetime1">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37676285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D8557-33B0-405C-B7C4-40427DDE6A65}" type="datetime1">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32C38-8912-4893-B7F8-95344F8E0D8F}" type="slidenum">
              <a:rPr lang="en-US" smtClean="0"/>
              <a:t>‹#›</a:t>
            </a:fld>
            <a:endParaRPr lang="en-US"/>
          </a:p>
        </p:txBody>
      </p:sp>
    </p:spTree>
    <p:extLst>
      <p:ext uri="{BB962C8B-B14F-4D97-AF65-F5344CB8AC3E}">
        <p14:creationId xmlns:p14="http://schemas.microsoft.com/office/powerpoint/2010/main" val="326021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a:prstGeom prst="rect">
            <a:avLst/>
          </a:prstGeo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a:prstGeom prst="rect">
            <a:avLst/>
          </a:prstGeo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DC81892-A53F-4B35-87DA-95C29DB440CC}" type="datetime1">
              <a:rPr lang="en-US" smtClean="0"/>
              <a:t>7/14/2022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78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D9571-0EA2-4799-A0D6-B3C020CFE4B6}"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72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a:prstGeom prst="rect">
            <a:avLst/>
          </a:prstGeo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a:prstGeom prst="rect">
            <a:avLst/>
          </a:prstGeo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9E02AB-20B8-4BEF-BBBC-96D6C86DB945}" type="datetime1">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34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209C7B-E002-4141-892D-0B2E0530409C}"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357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3982C-0582-49CB-995A-A053320D609D}" type="datetime1">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71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a:prstGeom prst="rect">
            <a:avLst/>
          </a:prstGeo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1C29F2-714E-4639-BE2B-1CBED9FC6D53}"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87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a:prstGeom prst="rect">
            <a:avLst/>
          </a:prstGeo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39AEE-AB9C-454E-807B-B581AFC531DD}"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44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0000"/>
            <a:lum/>
          </a:blip>
          <a:srcRect/>
          <a:stretch>
            <a:fillRect l="25000" r="25000"/>
          </a:stretch>
        </a:blipFill>
        <a:effectLst/>
      </p:bgPr>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026B37-E7E7-40F1-930C-3D93729D2196}" type="datetime1">
              <a:rPr lang="en-US" smtClean="0"/>
              <a:t>7/14/2022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56398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20000"/>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D9495-0C6D-4A29-BD58-0245370B04D8}" type="datetime1">
              <a:rPr lang="en-US" smtClean="0"/>
              <a:t>7/14/2022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32C38-8912-4893-B7F8-95344F8E0D8F}" type="slidenum">
              <a:rPr lang="en-US" smtClean="0"/>
              <a:t>‹#›</a:t>
            </a:fld>
            <a:endParaRPr lang="en-US"/>
          </a:p>
        </p:txBody>
      </p:sp>
    </p:spTree>
    <p:extLst>
      <p:ext uri="{BB962C8B-B14F-4D97-AF65-F5344CB8AC3E}">
        <p14:creationId xmlns:p14="http://schemas.microsoft.com/office/powerpoint/2010/main" val="42102692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 Id="rId9"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6881" y="1836569"/>
            <a:ext cx="5247619" cy="1313282"/>
          </a:xfrm>
          <a:effectLst>
            <a:glow rad="139700">
              <a:schemeClr val="accent5">
                <a:satMod val="175000"/>
                <a:alpha val="40000"/>
              </a:schemeClr>
            </a:glow>
            <a:outerShdw blurRad="50800" dist="38100" dir="10800000" algn="r" rotWithShape="0">
              <a:prstClr val="black">
                <a:alpha val="40000"/>
              </a:prstClr>
            </a:outerShdw>
          </a:effectLst>
        </p:spPr>
        <p:txBody>
          <a:bodyPr>
            <a:normAutofit fontScale="90000"/>
          </a:bodyPr>
          <a:lstStyle/>
          <a:p>
            <a:pPr algn="r"/>
            <a:r>
              <a:rPr lang="en-US" sz="7000" dirty="0">
                <a:solidFill>
                  <a:schemeClr val="accent6">
                    <a:lumMod val="75000"/>
                  </a:schemeClr>
                </a:solidFill>
              </a:rPr>
              <a:t>Python </a:t>
            </a:r>
            <a:r>
              <a:rPr lang="en-US" sz="3600" dirty="0">
                <a:solidFill>
                  <a:schemeClr val="accent6">
                    <a:lumMod val="75000"/>
                  </a:schemeClr>
                </a:solidFill>
              </a:rPr>
              <a:t>basics</a:t>
            </a:r>
            <a:r>
              <a:rPr lang="en-US" sz="7000" dirty="0">
                <a:solidFill>
                  <a:schemeClr val="accent6">
                    <a:lumMod val="75000"/>
                  </a:schemeClr>
                </a:solidFill>
              </a:rPr>
              <a:t>.</a:t>
            </a:r>
            <a:br>
              <a:rPr lang="en-US" sz="7000" dirty="0">
                <a:solidFill>
                  <a:schemeClr val="accent6">
                    <a:lumMod val="75000"/>
                  </a:schemeClr>
                </a:solidFill>
              </a:rPr>
            </a:br>
            <a:r>
              <a:rPr lang="en-US" sz="2700" dirty="0">
                <a:solidFill>
                  <a:srgbClr val="C00000"/>
                </a:solidFill>
              </a:rPr>
              <a:t>training</a:t>
            </a:r>
          </a:p>
        </p:txBody>
      </p:sp>
      <p:sp>
        <p:nvSpPr>
          <p:cNvPr id="3" name="Subtitle 2"/>
          <p:cNvSpPr>
            <a:spLocks noGrp="1"/>
          </p:cNvSpPr>
          <p:nvPr>
            <p:ph type="subTitle" idx="1"/>
          </p:nvPr>
        </p:nvSpPr>
        <p:spPr>
          <a:xfrm>
            <a:off x="1558031" y="3818216"/>
            <a:ext cx="9271471" cy="1503084"/>
          </a:xfrm>
        </p:spPr>
        <p:txBody>
          <a:bodyPr>
            <a:normAutofit lnSpcReduction="10000"/>
          </a:bodyPr>
          <a:lstStyle/>
          <a:p>
            <a:pPr algn="ctr"/>
            <a:r>
              <a:rPr lang="en-US" sz="3000" b="1" dirty="0">
                <a:solidFill>
                  <a:schemeClr val="accent6">
                    <a:lumMod val="75000"/>
                  </a:schemeClr>
                </a:solidFill>
                <a:latin typeface="Arial Rounded MT Bold" panose="020F0704030504030204" pitchFamily="34" charset="0"/>
              </a:rPr>
              <a:t>RITEB, Anthony Chetmen</a:t>
            </a:r>
            <a:r>
              <a:rPr lang="en-US" sz="2600" b="1" dirty="0">
                <a:solidFill>
                  <a:schemeClr val="accent6">
                    <a:lumMod val="75000"/>
                  </a:schemeClr>
                </a:solidFill>
                <a:latin typeface="Arial Rounded MT Bold" panose="020F0704030504030204" pitchFamily="34" charset="0"/>
              </a:rPr>
              <a:t> </a:t>
            </a:r>
            <a:r>
              <a:rPr lang="en-US" sz="2400" b="1" dirty="0">
                <a:solidFill>
                  <a:schemeClr val="accent6">
                    <a:lumMod val="75000"/>
                  </a:schemeClr>
                </a:solidFill>
                <a:latin typeface="Arial Rounded MT Bold" panose="020F0704030504030204" pitchFamily="34" charset="0"/>
              </a:rPr>
              <a:t>(</a:t>
            </a:r>
            <a:r>
              <a:rPr lang="en-US" sz="1600" b="1" i="1" dirty="0">
                <a:solidFill>
                  <a:schemeClr val="accent6">
                    <a:lumMod val="75000"/>
                  </a:schemeClr>
                </a:solidFill>
                <a:latin typeface="Arial Rounded MT Bold" panose="020F0704030504030204" pitchFamily="34" charset="0"/>
              </a:rPr>
              <a:t>OCP, MCSP, MCSE </a:t>
            </a:r>
            <a:r>
              <a:rPr lang="en-US" sz="2400" b="1" dirty="0">
                <a:solidFill>
                  <a:schemeClr val="accent6">
                    <a:lumMod val="75000"/>
                  </a:schemeClr>
                </a:solidFill>
                <a:latin typeface="Arial Rounded MT Bold" panose="020F0704030504030204" pitchFamily="34" charset="0"/>
              </a:rPr>
              <a:t>)</a:t>
            </a:r>
            <a:r>
              <a:rPr lang="en-US" sz="2600" b="1" dirty="0">
                <a:solidFill>
                  <a:schemeClr val="accent6">
                    <a:lumMod val="75000"/>
                  </a:schemeClr>
                </a:solidFill>
                <a:latin typeface="Arial Rounded MT Bold" panose="020F0704030504030204" pitchFamily="34" charset="0"/>
              </a:rPr>
              <a:t> </a:t>
            </a:r>
          </a:p>
          <a:p>
            <a:pPr algn="ctr"/>
            <a:r>
              <a:rPr lang="en-US" sz="1900" b="1" dirty="0">
                <a:solidFill>
                  <a:schemeClr val="accent6">
                    <a:lumMod val="75000"/>
                  </a:schemeClr>
                </a:solidFill>
                <a:latin typeface="Consolas" panose="020B0609020204030204" pitchFamily="49" charset="0"/>
                <a:cs typeface="Consolas" panose="020B0609020204030204" pitchFamily="49" charset="0"/>
              </a:rPr>
              <a:t>Software Engineer | Scientific Officer</a:t>
            </a:r>
            <a:r>
              <a:rPr lang="en-US" sz="2200" b="1" dirty="0">
                <a:solidFill>
                  <a:schemeClr val="accent6">
                    <a:lumMod val="75000"/>
                  </a:schemeClr>
                </a:solidFill>
                <a:latin typeface="Consolas" panose="020B0609020204030204" pitchFamily="49" charset="0"/>
                <a:cs typeface="Consolas" panose="020B0609020204030204" pitchFamily="49" charset="0"/>
              </a:rPr>
              <a:t>    </a:t>
            </a:r>
          </a:p>
          <a:p>
            <a:pPr algn="ctr"/>
            <a:r>
              <a:rPr lang="en-US" sz="1400" b="1" i="1" dirty="0">
                <a:solidFill>
                  <a:schemeClr val="accent2">
                    <a:lumMod val="50000"/>
                  </a:schemeClr>
                </a:solidFill>
              </a:rPr>
              <a:t>ICT Unit, NCRS Consult,</a:t>
            </a:r>
          </a:p>
          <a:p>
            <a:pPr algn="ctr"/>
            <a:r>
              <a:rPr lang="en-US" sz="1400" b="1" i="1" dirty="0">
                <a:solidFill>
                  <a:schemeClr val="accent2">
                    <a:lumMod val="50000"/>
                  </a:schemeClr>
                </a:solidFill>
              </a:rPr>
              <a:t>National Centre For Remote Sensing, Jos.</a:t>
            </a: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830" y="1558057"/>
            <a:ext cx="1676640" cy="16130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04" y="148532"/>
            <a:ext cx="1000826" cy="92722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9503" y="148532"/>
            <a:ext cx="1136602" cy="927228"/>
          </a:xfrm>
          <a:prstGeom prst="rect">
            <a:avLst/>
          </a:prstGeom>
        </p:spPr>
      </p:pic>
      <p:sp>
        <p:nvSpPr>
          <p:cNvPr id="13" name="Subtitle 2"/>
          <p:cNvSpPr txBox="1">
            <a:spLocks/>
          </p:cNvSpPr>
          <p:nvPr/>
        </p:nvSpPr>
        <p:spPr>
          <a:xfrm>
            <a:off x="9334500" y="6618131"/>
            <a:ext cx="2848912" cy="2398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100" b="1" dirty="0">
                <a:solidFill>
                  <a:schemeClr val="accent6">
                    <a:lumMod val="75000"/>
                  </a:schemeClr>
                </a:solidFill>
                <a:latin typeface="Consolas" panose="020B0609020204030204" pitchFamily="49" charset="0"/>
                <a:cs typeface="Consolas" panose="020B0609020204030204" pitchFamily="49" charset="0"/>
              </a:rPr>
              <a:t>Powered By: </a:t>
            </a:r>
            <a:r>
              <a:rPr lang="en-US" sz="1200" b="1" i="1" dirty="0">
                <a:latin typeface="Consolas" panose="020B0609020204030204" pitchFamily="49" charset="0"/>
                <a:cs typeface="Consolas" panose="020B0609020204030204" pitchFamily="49" charset="0"/>
              </a:rPr>
              <a:t>NCRS Consult Ltd, Jos</a:t>
            </a:r>
          </a:p>
          <a:p>
            <a:pPr algn="r"/>
            <a:endParaRPr lang="en-US" sz="1400" dirty="0">
              <a:latin typeface="Consolas" panose="020B0609020204030204" pitchFamily="49" charset="0"/>
              <a:cs typeface="Consolas" panose="020B0609020204030204" pitchFamily="49" charset="0"/>
            </a:endParaRPr>
          </a:p>
        </p:txBody>
      </p:sp>
      <p:sp>
        <p:nvSpPr>
          <p:cNvPr id="14" name="TextBox 13"/>
          <p:cNvSpPr txBox="1"/>
          <p:nvPr/>
        </p:nvSpPr>
        <p:spPr>
          <a:xfrm>
            <a:off x="4025900" y="3225825"/>
            <a:ext cx="4635500" cy="461665"/>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noFill/>
          </a:ln>
        </p:spPr>
        <p:txBody>
          <a:bodyPr wrap="square" rtlCol="0">
            <a:spAutoFit/>
          </a:bodyPr>
          <a:lstStyle/>
          <a:p>
            <a:pPr algn="ctr"/>
            <a:r>
              <a:rPr lang="en-US" sz="2400" dirty="0">
                <a:solidFill>
                  <a:schemeClr val="tx2">
                    <a:lumMod val="75000"/>
                  </a:schemeClr>
                </a:solidFill>
                <a:latin typeface="Calibri" panose="020F0502020204030204" pitchFamily="34" charset="0"/>
              </a:rPr>
              <a:t>Facilitated By</a:t>
            </a:r>
          </a:p>
        </p:txBody>
      </p:sp>
    </p:spTree>
    <p:extLst>
      <p:ext uri="{BB962C8B-B14F-4D97-AF65-F5344CB8AC3E}">
        <p14:creationId xmlns:p14="http://schemas.microsoft.com/office/powerpoint/2010/main" val="406625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2045598" y="493914"/>
            <a:ext cx="8610600" cy="987156"/>
          </a:xfrm>
          <a:prstGeom prst="rect">
            <a:avLst/>
          </a:prstGeom>
          <a:effectLst>
            <a:outerShdw blurRad="50800" dist="38100" dir="13500000" algn="br" rotWithShape="0">
              <a:prstClr val="black">
                <a:alpha val="40000"/>
              </a:prstClr>
            </a:outerShdw>
          </a:effectLst>
        </p:spPr>
        <p:txBody>
          <a:bodyPr>
            <a:normAutofit/>
          </a:bodyPr>
          <a:lstStyle/>
          <a:p>
            <a:pPr algn="ctr"/>
            <a:r>
              <a:rPr lang="en-US" sz="3400" dirty="0"/>
              <a:t>What is python?</a:t>
            </a:r>
          </a:p>
        </p:txBody>
      </p:sp>
      <p:sp>
        <p:nvSpPr>
          <p:cNvPr id="10" name="Oval 9"/>
          <p:cNvSpPr/>
          <p:nvPr/>
        </p:nvSpPr>
        <p:spPr>
          <a:xfrm>
            <a:off x="1648496" y="1928916"/>
            <a:ext cx="3580327" cy="3570361"/>
          </a:xfrm>
          <a:prstGeom prst="ellipse">
            <a:avLst/>
          </a:prstGeom>
          <a:solidFill>
            <a:schemeClr val="bg1">
              <a:lumMod val="95000"/>
            </a:schemeClr>
          </a:solidFill>
          <a:ln w="28575">
            <a:solidFill>
              <a:schemeClr val="tx1">
                <a:lumMod val="85000"/>
                <a:lumOff val="15000"/>
              </a:schemeClr>
            </a:solidFill>
          </a:ln>
          <a:effectLst>
            <a:glow rad="76200">
              <a:schemeClr val="accent6">
                <a:lumMod val="60000"/>
                <a:lumOff val="40000"/>
                <a:alpha val="40000"/>
              </a:schemeClr>
            </a:glow>
            <a:reflection endPos="11000" dist="50800" dir="5400000" sy="-100000" algn="bl" rotWithShape="0"/>
            <a:softEdge rad="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374" y="2757532"/>
            <a:ext cx="1988570" cy="1913127"/>
          </a:xfrm>
          <a:prstGeom prst="rect">
            <a:avLst/>
          </a:prstGeom>
        </p:spPr>
      </p:pic>
      <p:sp>
        <p:nvSpPr>
          <p:cNvPr id="11" name="Round Diagonal Corner Rectangle 10"/>
          <p:cNvSpPr/>
          <p:nvPr/>
        </p:nvSpPr>
        <p:spPr>
          <a:xfrm>
            <a:off x="2444374" y="1675708"/>
            <a:ext cx="1787550" cy="68258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lumMod val="95000"/>
                  </a:schemeClr>
                </a:solidFill>
              </a:rPr>
              <a:t>Open Source</a:t>
            </a:r>
          </a:p>
        </p:txBody>
      </p:sp>
      <p:sp>
        <p:nvSpPr>
          <p:cNvPr id="12" name="Round Diagonal Corner Rectangle 11"/>
          <p:cNvSpPr/>
          <p:nvPr/>
        </p:nvSpPr>
        <p:spPr>
          <a:xfrm>
            <a:off x="2455105" y="5112223"/>
            <a:ext cx="1787550" cy="68258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5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lumMod val="95000"/>
                  </a:schemeClr>
                </a:solidFill>
              </a:rPr>
              <a:t>OOP</a:t>
            </a:r>
          </a:p>
        </p:txBody>
      </p:sp>
      <p:sp>
        <p:nvSpPr>
          <p:cNvPr id="13" name="Round Diagonal Corner Rectangle 12"/>
          <p:cNvSpPr/>
          <p:nvPr/>
        </p:nvSpPr>
        <p:spPr>
          <a:xfrm>
            <a:off x="4640623" y="3372805"/>
            <a:ext cx="1787550" cy="68258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Large Standard Library</a:t>
            </a:r>
          </a:p>
        </p:txBody>
      </p:sp>
      <p:sp>
        <p:nvSpPr>
          <p:cNvPr id="14" name="Round Diagonal Corner Rectangle 13"/>
          <p:cNvSpPr/>
          <p:nvPr/>
        </p:nvSpPr>
        <p:spPr>
          <a:xfrm>
            <a:off x="449145" y="3372805"/>
            <a:ext cx="1787550" cy="68258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Easy To Learn</a:t>
            </a:r>
          </a:p>
        </p:txBody>
      </p:sp>
      <p:sp>
        <p:nvSpPr>
          <p:cNvPr id="15" name="TextBox 14"/>
          <p:cNvSpPr txBox="1"/>
          <p:nvPr/>
        </p:nvSpPr>
        <p:spPr>
          <a:xfrm>
            <a:off x="6537109" y="2061969"/>
            <a:ext cx="5313085" cy="369332"/>
          </a:xfrm>
          <a:prstGeom prst="rect">
            <a:avLst/>
          </a:prstGeom>
          <a:noFill/>
        </p:spPr>
        <p:txBody>
          <a:bodyPr wrap="square" rtlCol="0">
            <a:spAutoFit/>
          </a:bodyPr>
          <a:lstStyle/>
          <a:p>
            <a:pPr marL="457200" indent="-457200">
              <a:buFont typeface="Arial" panose="020B0604020202020204" pitchFamily="34" charset="0"/>
              <a:buChar char="•"/>
            </a:pPr>
            <a:r>
              <a:rPr lang="en-US" dirty="0"/>
              <a:t>Created by </a:t>
            </a:r>
            <a:r>
              <a:rPr lang="en-US" b="1" dirty="0">
                <a:solidFill>
                  <a:schemeClr val="accent5">
                    <a:lumMod val="50000"/>
                  </a:schemeClr>
                </a:solidFill>
              </a:rPr>
              <a:t>Guido Van Russom</a:t>
            </a:r>
            <a:r>
              <a:rPr lang="en-US" dirty="0"/>
              <a:t> in 1989</a:t>
            </a:r>
          </a:p>
        </p:txBody>
      </p:sp>
      <p:sp>
        <p:nvSpPr>
          <p:cNvPr id="16" name="TextBox 15"/>
          <p:cNvSpPr txBox="1"/>
          <p:nvPr/>
        </p:nvSpPr>
        <p:spPr>
          <a:xfrm>
            <a:off x="6549856" y="2864816"/>
            <a:ext cx="5313085" cy="923330"/>
          </a:xfrm>
          <a:prstGeom prst="rect">
            <a:avLst/>
          </a:prstGeom>
          <a:noFill/>
        </p:spPr>
        <p:txBody>
          <a:bodyPr wrap="square" rtlCol="0">
            <a:spAutoFit/>
          </a:bodyPr>
          <a:lstStyle/>
          <a:p>
            <a:pPr marL="457200" indent="-457200">
              <a:buFont typeface="Arial" panose="020B0604020202020204" pitchFamily="34" charset="0"/>
              <a:buChar char="•"/>
            </a:pPr>
            <a:r>
              <a:rPr lang="en-US" dirty="0"/>
              <a:t>Inspired his favorite show’s (Flying Circus) creator </a:t>
            </a:r>
            <a:r>
              <a:rPr lang="en-US" b="1" dirty="0"/>
              <a:t>‘</a:t>
            </a:r>
            <a:r>
              <a:rPr lang="en-US" b="1" dirty="0">
                <a:solidFill>
                  <a:schemeClr val="accent5">
                    <a:lumMod val="50000"/>
                  </a:schemeClr>
                </a:solidFill>
              </a:rPr>
              <a:t>Monty Python</a:t>
            </a:r>
            <a:r>
              <a:rPr lang="en-US" b="1" dirty="0"/>
              <a:t>’</a:t>
            </a:r>
            <a:endParaRPr lang="en-US" dirty="0"/>
          </a:p>
          <a:p>
            <a:pPr marL="457200" indent="-457200">
              <a:buFont typeface="Arial" panose="020B0604020202020204" pitchFamily="34" charset="0"/>
              <a:buChar char="•"/>
            </a:pPr>
            <a:endParaRPr lang="en-US" dirty="0"/>
          </a:p>
        </p:txBody>
      </p:sp>
      <p:sp>
        <p:nvSpPr>
          <p:cNvPr id="17" name="TextBox 16"/>
          <p:cNvSpPr txBox="1"/>
          <p:nvPr/>
        </p:nvSpPr>
        <p:spPr>
          <a:xfrm>
            <a:off x="6549856" y="3934754"/>
            <a:ext cx="5313085" cy="923330"/>
          </a:xfrm>
          <a:prstGeom prst="rect">
            <a:avLst/>
          </a:prstGeom>
          <a:noFill/>
        </p:spPr>
        <p:txBody>
          <a:bodyPr wrap="square" rtlCol="0">
            <a:spAutoFit/>
          </a:bodyPr>
          <a:lstStyle/>
          <a:p>
            <a:pPr marL="457200" indent="-457200">
              <a:buFont typeface="Arial" panose="020B0604020202020204" pitchFamily="34" charset="0"/>
              <a:buChar char="•"/>
            </a:pPr>
            <a:r>
              <a:rPr lang="en-US" b="1" dirty="0">
                <a:solidFill>
                  <a:schemeClr val="accent5">
                    <a:lumMod val="50000"/>
                  </a:schemeClr>
                </a:solidFill>
              </a:rPr>
              <a:t>High Level</a:t>
            </a:r>
            <a:r>
              <a:rPr lang="en-US" dirty="0"/>
              <a:t>, </a:t>
            </a:r>
            <a:r>
              <a:rPr lang="en-US" b="1" dirty="0">
                <a:solidFill>
                  <a:schemeClr val="accent5">
                    <a:lumMod val="50000"/>
                  </a:schemeClr>
                </a:solidFill>
              </a:rPr>
              <a:t>Interpreted language</a:t>
            </a:r>
            <a:r>
              <a:rPr lang="en-US" dirty="0"/>
              <a:t> with </a:t>
            </a:r>
            <a:r>
              <a:rPr lang="en-US" b="1" dirty="0">
                <a:solidFill>
                  <a:schemeClr val="accent5">
                    <a:lumMod val="50000"/>
                  </a:schemeClr>
                </a:solidFill>
              </a:rPr>
              <a:t>easy</a:t>
            </a:r>
            <a:r>
              <a:rPr lang="en-US" dirty="0"/>
              <a:t> syntax and </a:t>
            </a:r>
            <a:r>
              <a:rPr lang="en-US" b="1" dirty="0">
                <a:solidFill>
                  <a:schemeClr val="accent5">
                    <a:lumMod val="50000"/>
                  </a:schemeClr>
                </a:solidFill>
              </a:rPr>
              <a:t>dynamic</a:t>
            </a:r>
            <a:r>
              <a:rPr lang="en-US" dirty="0"/>
              <a:t> semantics.</a:t>
            </a:r>
          </a:p>
          <a:p>
            <a:pPr marL="457200" indent="-457200">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262134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2045598" y="493914"/>
            <a:ext cx="8610600" cy="987156"/>
          </a:xfrm>
          <a:prstGeom prst="rect">
            <a:avLst/>
          </a:prstGeom>
          <a:effectLst>
            <a:outerShdw blurRad="50800" dist="38100" dir="13500000" algn="br" rotWithShape="0">
              <a:prstClr val="black">
                <a:alpha val="40000"/>
              </a:prstClr>
            </a:outerShdw>
          </a:effectLst>
        </p:spPr>
        <p:txBody>
          <a:bodyPr>
            <a:normAutofit/>
          </a:bodyPr>
          <a:lstStyle/>
          <a:p>
            <a:pPr algn="ctr"/>
            <a:r>
              <a:rPr lang="en-US" sz="3400" dirty="0"/>
              <a:t>Features of python?</a:t>
            </a:r>
          </a:p>
        </p:txBody>
      </p:sp>
      <p:sp>
        <p:nvSpPr>
          <p:cNvPr id="9" name="TextBox 8"/>
          <p:cNvSpPr txBox="1"/>
          <p:nvPr/>
        </p:nvSpPr>
        <p:spPr>
          <a:xfrm>
            <a:off x="407828" y="1392267"/>
            <a:ext cx="4975541" cy="1015663"/>
          </a:xfrm>
          <a:prstGeom prst="rect">
            <a:avLst/>
          </a:prstGeom>
          <a:noFill/>
        </p:spPr>
        <p:txBody>
          <a:bodyPr wrap="square" rtlCol="0">
            <a:spAutoFit/>
          </a:bodyPr>
          <a:lstStyle/>
          <a:p>
            <a:r>
              <a:rPr lang="en-US" sz="2400" b="1" dirty="0">
                <a:solidFill>
                  <a:schemeClr val="accent6">
                    <a:lumMod val="75000"/>
                  </a:schemeClr>
                </a:solidFill>
              </a:rPr>
              <a:t>Simplicity</a:t>
            </a:r>
          </a:p>
          <a:p>
            <a:r>
              <a:rPr lang="en-US" dirty="0"/>
              <a:t>Python is designed such that you think more of the </a:t>
            </a:r>
            <a:r>
              <a:rPr lang="en-US" b="1" dirty="0">
                <a:solidFill>
                  <a:schemeClr val="accent5">
                    <a:lumMod val="50000"/>
                  </a:schemeClr>
                </a:solidFill>
              </a:rPr>
              <a:t>code</a:t>
            </a:r>
            <a:r>
              <a:rPr lang="en-US" dirty="0">
                <a:solidFill>
                  <a:schemeClr val="accent5">
                    <a:lumMod val="50000"/>
                  </a:schemeClr>
                </a:solidFill>
              </a:rPr>
              <a:t> </a:t>
            </a:r>
            <a:r>
              <a:rPr lang="en-US" dirty="0"/>
              <a:t>and less of the syntax. </a:t>
            </a:r>
          </a:p>
        </p:txBody>
      </p:sp>
      <p:sp>
        <p:nvSpPr>
          <p:cNvPr id="10" name="TextBox 9"/>
          <p:cNvSpPr txBox="1"/>
          <p:nvPr/>
        </p:nvSpPr>
        <p:spPr>
          <a:xfrm>
            <a:off x="5585134" y="1314993"/>
            <a:ext cx="4743721" cy="1015663"/>
          </a:xfrm>
          <a:prstGeom prst="rect">
            <a:avLst/>
          </a:prstGeom>
          <a:noFill/>
        </p:spPr>
        <p:txBody>
          <a:bodyPr wrap="square" rtlCol="0">
            <a:spAutoFit/>
          </a:bodyPr>
          <a:lstStyle/>
          <a:p>
            <a:r>
              <a:rPr lang="en-US" sz="2400" b="1" dirty="0">
                <a:solidFill>
                  <a:schemeClr val="accent6">
                    <a:lumMod val="75000"/>
                  </a:schemeClr>
                </a:solidFill>
              </a:rPr>
              <a:t>Open Source</a:t>
            </a:r>
          </a:p>
          <a:p>
            <a:r>
              <a:rPr lang="en-US" dirty="0"/>
              <a:t>Being open source is awesome, which means that Python is </a:t>
            </a:r>
            <a:r>
              <a:rPr lang="en-US" b="1" dirty="0">
                <a:solidFill>
                  <a:schemeClr val="accent5">
                    <a:lumMod val="50000"/>
                  </a:schemeClr>
                </a:solidFill>
              </a:rPr>
              <a:t>free for everyone</a:t>
            </a:r>
            <a:r>
              <a:rPr lang="en-US" b="1" dirty="0"/>
              <a:t>.</a:t>
            </a:r>
          </a:p>
        </p:txBody>
      </p:sp>
      <p:sp>
        <p:nvSpPr>
          <p:cNvPr id="11" name="TextBox 10"/>
          <p:cNvSpPr txBox="1"/>
          <p:nvPr/>
        </p:nvSpPr>
        <p:spPr>
          <a:xfrm>
            <a:off x="407828" y="2561629"/>
            <a:ext cx="4975541" cy="1569660"/>
          </a:xfrm>
          <a:prstGeom prst="rect">
            <a:avLst/>
          </a:prstGeom>
          <a:noFill/>
        </p:spPr>
        <p:txBody>
          <a:bodyPr wrap="square" rtlCol="0">
            <a:spAutoFit/>
          </a:bodyPr>
          <a:lstStyle/>
          <a:p>
            <a:r>
              <a:rPr lang="en-US" sz="2400" b="1" dirty="0">
                <a:solidFill>
                  <a:schemeClr val="accent6">
                    <a:lumMod val="75000"/>
                  </a:schemeClr>
                </a:solidFill>
              </a:rPr>
              <a:t>Portability</a:t>
            </a:r>
          </a:p>
          <a:p>
            <a:r>
              <a:rPr lang="en-US" dirty="0"/>
              <a:t>Python code can be written in one computer and executed in another without any hassle, making </a:t>
            </a:r>
            <a:r>
              <a:rPr lang="en-US" b="1" dirty="0">
                <a:solidFill>
                  <a:schemeClr val="accent5">
                    <a:lumMod val="50000"/>
                  </a:schemeClr>
                </a:solidFill>
              </a:rPr>
              <a:t>code</a:t>
            </a:r>
            <a:r>
              <a:rPr lang="en-US" b="1" dirty="0"/>
              <a:t> </a:t>
            </a:r>
            <a:r>
              <a:rPr lang="en-US" b="1" dirty="0">
                <a:solidFill>
                  <a:schemeClr val="accent5">
                    <a:lumMod val="50000"/>
                  </a:schemeClr>
                </a:solidFill>
              </a:rPr>
              <a:t>sharing</a:t>
            </a:r>
            <a:r>
              <a:rPr lang="en-US" b="1" dirty="0"/>
              <a:t> </a:t>
            </a:r>
            <a:r>
              <a:rPr lang="en-US" dirty="0"/>
              <a:t>much easier.</a:t>
            </a:r>
          </a:p>
        </p:txBody>
      </p:sp>
      <p:sp>
        <p:nvSpPr>
          <p:cNvPr id="12" name="TextBox 11"/>
          <p:cNvSpPr txBox="1"/>
          <p:nvPr/>
        </p:nvSpPr>
        <p:spPr>
          <a:xfrm>
            <a:off x="5585134" y="2419960"/>
            <a:ext cx="6237672" cy="1569660"/>
          </a:xfrm>
          <a:prstGeom prst="rect">
            <a:avLst/>
          </a:prstGeom>
          <a:noFill/>
        </p:spPr>
        <p:txBody>
          <a:bodyPr wrap="square" rtlCol="0">
            <a:spAutoFit/>
          </a:bodyPr>
          <a:lstStyle/>
          <a:p>
            <a:r>
              <a:rPr lang="en-US" sz="2400" b="1" dirty="0">
                <a:solidFill>
                  <a:schemeClr val="accent6">
                    <a:lumMod val="75000"/>
                  </a:schemeClr>
                </a:solidFill>
              </a:rPr>
              <a:t>Embeddable &amp; Extensible</a:t>
            </a:r>
          </a:p>
          <a:p>
            <a:r>
              <a:rPr lang="en-US" dirty="0"/>
              <a:t>Python allows code of other languages such as </a:t>
            </a:r>
            <a:r>
              <a:rPr lang="en-US" i="1" dirty="0"/>
              <a:t>C, C++</a:t>
            </a:r>
            <a:r>
              <a:rPr lang="en-US" dirty="0"/>
              <a:t> to be </a:t>
            </a:r>
            <a:r>
              <a:rPr lang="en-US" b="1" dirty="0">
                <a:solidFill>
                  <a:schemeClr val="accent5">
                    <a:lumMod val="50000"/>
                  </a:schemeClr>
                </a:solidFill>
              </a:rPr>
              <a:t>embedded</a:t>
            </a:r>
            <a:r>
              <a:rPr lang="en-US" dirty="0">
                <a:solidFill>
                  <a:schemeClr val="accent5">
                    <a:lumMod val="50000"/>
                  </a:schemeClr>
                </a:solidFill>
              </a:rPr>
              <a:t> </a:t>
            </a:r>
            <a:r>
              <a:rPr lang="en-US" dirty="0"/>
              <a:t>into it so that certain functions can be performed, making Python even more powerful.</a:t>
            </a:r>
            <a:endParaRPr lang="en-US" b="1" dirty="0"/>
          </a:p>
        </p:txBody>
      </p:sp>
      <p:sp>
        <p:nvSpPr>
          <p:cNvPr id="13" name="TextBox 12"/>
          <p:cNvSpPr txBox="1"/>
          <p:nvPr/>
        </p:nvSpPr>
        <p:spPr>
          <a:xfrm>
            <a:off x="407828" y="4179129"/>
            <a:ext cx="4975541" cy="1015663"/>
          </a:xfrm>
          <a:prstGeom prst="rect">
            <a:avLst/>
          </a:prstGeom>
          <a:noFill/>
        </p:spPr>
        <p:txBody>
          <a:bodyPr wrap="square" rtlCol="0">
            <a:spAutoFit/>
          </a:bodyPr>
          <a:lstStyle/>
          <a:p>
            <a:r>
              <a:rPr lang="en-US" sz="2400" b="1" dirty="0">
                <a:solidFill>
                  <a:schemeClr val="accent6">
                    <a:lumMod val="75000"/>
                  </a:schemeClr>
                </a:solidFill>
              </a:rPr>
              <a:t>Interpreted</a:t>
            </a:r>
          </a:p>
          <a:p>
            <a:r>
              <a:rPr lang="en-US" dirty="0"/>
              <a:t>The tasks of </a:t>
            </a:r>
            <a:r>
              <a:rPr lang="en-US" b="1" dirty="0">
                <a:solidFill>
                  <a:schemeClr val="accent5">
                    <a:lumMod val="50000"/>
                  </a:schemeClr>
                </a:solidFill>
              </a:rPr>
              <a:t>CPU</a:t>
            </a:r>
            <a:r>
              <a:rPr lang="en-US" dirty="0">
                <a:solidFill>
                  <a:schemeClr val="accent5">
                    <a:lumMod val="50000"/>
                  </a:schemeClr>
                </a:solidFill>
              </a:rPr>
              <a:t> </a:t>
            </a:r>
            <a:r>
              <a:rPr lang="en-US" dirty="0"/>
              <a:t>and </a:t>
            </a:r>
            <a:r>
              <a:rPr lang="en-US" b="1" dirty="0">
                <a:solidFill>
                  <a:schemeClr val="accent5">
                    <a:lumMod val="50000"/>
                  </a:schemeClr>
                </a:solidFill>
              </a:rPr>
              <a:t>Memory</a:t>
            </a:r>
            <a:r>
              <a:rPr lang="en-US" dirty="0">
                <a:solidFill>
                  <a:schemeClr val="accent5">
                    <a:lumMod val="50000"/>
                  </a:schemeClr>
                </a:solidFill>
              </a:rPr>
              <a:t> </a:t>
            </a:r>
            <a:r>
              <a:rPr lang="en-US" b="1" dirty="0">
                <a:solidFill>
                  <a:schemeClr val="accent5">
                    <a:lumMod val="50000"/>
                  </a:schemeClr>
                </a:solidFill>
              </a:rPr>
              <a:t>Management</a:t>
            </a:r>
            <a:r>
              <a:rPr lang="en-US" dirty="0">
                <a:solidFill>
                  <a:schemeClr val="accent5">
                    <a:lumMod val="50000"/>
                  </a:schemeClr>
                </a:solidFill>
              </a:rPr>
              <a:t> </a:t>
            </a:r>
            <a:r>
              <a:rPr lang="en-US" dirty="0"/>
              <a:t>are handled by Python itself.</a:t>
            </a:r>
          </a:p>
        </p:txBody>
      </p:sp>
      <p:sp>
        <p:nvSpPr>
          <p:cNvPr id="14" name="TextBox 13"/>
          <p:cNvSpPr txBox="1"/>
          <p:nvPr/>
        </p:nvSpPr>
        <p:spPr>
          <a:xfrm>
            <a:off x="5585133" y="4101855"/>
            <a:ext cx="6380971" cy="1015663"/>
          </a:xfrm>
          <a:prstGeom prst="rect">
            <a:avLst/>
          </a:prstGeom>
          <a:noFill/>
        </p:spPr>
        <p:txBody>
          <a:bodyPr wrap="square" rtlCol="0">
            <a:spAutoFit/>
          </a:bodyPr>
          <a:lstStyle/>
          <a:p>
            <a:r>
              <a:rPr lang="en-US" sz="2400" b="1" dirty="0">
                <a:solidFill>
                  <a:schemeClr val="accent6">
                    <a:lumMod val="75000"/>
                  </a:schemeClr>
                </a:solidFill>
              </a:rPr>
              <a:t>Huge Libraries</a:t>
            </a:r>
          </a:p>
          <a:p>
            <a:r>
              <a:rPr lang="en-US" dirty="0"/>
              <a:t>Python has a huge set of libraries such as </a:t>
            </a:r>
            <a:r>
              <a:rPr lang="en-US" b="1" dirty="0" err="1">
                <a:solidFill>
                  <a:schemeClr val="accent5">
                    <a:lumMod val="50000"/>
                  </a:schemeClr>
                </a:solidFill>
              </a:rPr>
              <a:t>NumPy</a:t>
            </a:r>
            <a:r>
              <a:rPr lang="en-US" dirty="0"/>
              <a:t>, </a:t>
            </a:r>
            <a:r>
              <a:rPr lang="en-US" b="1" dirty="0" err="1">
                <a:solidFill>
                  <a:schemeClr val="accent5">
                    <a:lumMod val="50000"/>
                  </a:schemeClr>
                </a:solidFill>
              </a:rPr>
              <a:t>MatPlotLib</a:t>
            </a:r>
            <a:r>
              <a:rPr lang="en-US" dirty="0"/>
              <a:t>, </a:t>
            </a:r>
            <a:r>
              <a:rPr lang="en-US" b="1" dirty="0" err="1">
                <a:solidFill>
                  <a:schemeClr val="accent5">
                    <a:lumMod val="50000"/>
                  </a:schemeClr>
                </a:solidFill>
              </a:rPr>
              <a:t>Scikit</a:t>
            </a:r>
            <a:r>
              <a:rPr lang="en-US" b="1" dirty="0">
                <a:solidFill>
                  <a:schemeClr val="accent5">
                    <a:lumMod val="50000"/>
                  </a:schemeClr>
                </a:solidFill>
              </a:rPr>
              <a:t>-Learn</a:t>
            </a:r>
            <a:r>
              <a:rPr lang="en-US" dirty="0">
                <a:solidFill>
                  <a:schemeClr val="accent5">
                    <a:lumMod val="50000"/>
                  </a:schemeClr>
                </a:solidFill>
              </a:rPr>
              <a:t> </a:t>
            </a:r>
            <a:r>
              <a:rPr lang="en-US" dirty="0"/>
              <a:t>which helps in solving problems.</a:t>
            </a:r>
            <a:endParaRPr lang="en-US" b="1" dirty="0"/>
          </a:p>
        </p:txBody>
      </p:sp>
      <p:sp>
        <p:nvSpPr>
          <p:cNvPr id="15" name="TextBox 14"/>
          <p:cNvSpPr txBox="1"/>
          <p:nvPr/>
        </p:nvSpPr>
        <p:spPr>
          <a:xfrm>
            <a:off x="1339403" y="5376005"/>
            <a:ext cx="9490100" cy="1015663"/>
          </a:xfrm>
          <a:prstGeom prst="rect">
            <a:avLst/>
          </a:prstGeom>
          <a:noFill/>
        </p:spPr>
        <p:txBody>
          <a:bodyPr wrap="square" rtlCol="0">
            <a:spAutoFit/>
          </a:bodyPr>
          <a:lstStyle/>
          <a:p>
            <a:pPr algn="ctr"/>
            <a:r>
              <a:rPr lang="en-US" sz="2400" b="1" dirty="0">
                <a:solidFill>
                  <a:schemeClr val="accent6">
                    <a:lumMod val="75000"/>
                  </a:schemeClr>
                </a:solidFill>
              </a:rPr>
              <a:t>OOP</a:t>
            </a:r>
          </a:p>
          <a:p>
            <a:r>
              <a:rPr lang="en-US" dirty="0"/>
              <a:t>Object orientation helps break down complex problems of the world into code and help provide security to it to obtain better solutions.</a:t>
            </a:r>
            <a:endParaRPr lang="en-US" b="1" dirty="0"/>
          </a:p>
        </p:txBody>
      </p:sp>
      <p:sp>
        <p:nvSpPr>
          <p:cNvPr id="2" name="Slide Number Placeholder 1"/>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254269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24" y="1326524"/>
            <a:ext cx="10200068" cy="5129310"/>
          </a:xfrm>
          <a:prstGeom prst="rect">
            <a:avLst/>
          </a:prstGeom>
        </p:spPr>
      </p:pic>
      <p:sp>
        <p:nvSpPr>
          <p:cNvPr id="9" name="Title 1"/>
          <p:cNvSpPr>
            <a:spLocks noGrp="1"/>
          </p:cNvSpPr>
          <p:nvPr>
            <p:ph type="title" idx="4294967295"/>
          </p:nvPr>
        </p:nvSpPr>
        <p:spPr>
          <a:xfrm>
            <a:off x="3825024" y="493914"/>
            <a:ext cx="6831173"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400" dirty="0"/>
              <a:t>Installing python &amp; pycharm IDE</a:t>
            </a:r>
          </a:p>
        </p:txBody>
      </p:sp>
      <p:sp>
        <p:nvSpPr>
          <p:cNvPr id="2" name="Slide Number Placeholder 1"/>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357369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dirty="0"/>
              <a:t>12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654" y="388308"/>
            <a:ext cx="7332167" cy="5962522"/>
          </a:xfrm>
          <a:prstGeom prst="rect">
            <a:avLst/>
          </a:prstGeom>
        </p:spPr>
      </p:pic>
    </p:spTree>
    <p:extLst>
      <p:ext uri="{BB962C8B-B14F-4D97-AF65-F5344CB8AC3E}">
        <p14:creationId xmlns:p14="http://schemas.microsoft.com/office/powerpoint/2010/main" val="131873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825024" y="493914"/>
            <a:ext cx="6831173"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Writing your first program</a:t>
            </a:r>
          </a:p>
        </p:txBody>
      </p:sp>
      <p:sp>
        <p:nvSpPr>
          <p:cNvPr id="9" name="TextBox 8"/>
          <p:cNvSpPr txBox="1"/>
          <p:nvPr/>
        </p:nvSpPr>
        <p:spPr>
          <a:xfrm>
            <a:off x="680716" y="1572571"/>
            <a:ext cx="10768601" cy="4708981"/>
          </a:xfrm>
          <a:prstGeom prst="rect">
            <a:avLst/>
          </a:prstGeom>
          <a:noFill/>
        </p:spPr>
        <p:txBody>
          <a:bodyPr wrap="square" rtlCol="0">
            <a:spAutoFit/>
          </a:bodyPr>
          <a:lstStyle/>
          <a:p>
            <a:r>
              <a:rPr lang="en-US" sz="2400" b="1" dirty="0">
                <a:solidFill>
                  <a:schemeClr val="accent6">
                    <a:lumMod val="75000"/>
                  </a:schemeClr>
                </a:solidFill>
              </a:rPr>
              <a:t>Task 1</a:t>
            </a:r>
          </a:p>
          <a:p>
            <a:r>
              <a:rPr lang="en-US" dirty="0"/>
              <a:t>Type this lines below into your opened python file in your IDE environment:</a:t>
            </a:r>
          </a:p>
          <a:p>
            <a:endParaRPr lang="en-US" dirty="0"/>
          </a:p>
          <a:p>
            <a:endParaRPr lang="en-US" dirty="0"/>
          </a:p>
          <a:p>
            <a:endParaRPr lang="en-US" dirty="0"/>
          </a:p>
          <a:p>
            <a:pPr algn="ctr"/>
            <a:r>
              <a:rPr lang="en-US" sz="2400" b="1" dirty="0">
                <a:solidFill>
                  <a:schemeClr val="accent6">
                    <a:lumMod val="50000"/>
                  </a:schemeClr>
                </a:solidFill>
              </a:rPr>
              <a:t>print(‘Welcome to Python Basics Training at NCRS Consult’)</a:t>
            </a:r>
          </a:p>
          <a:p>
            <a:endParaRPr lang="en-US" sz="2400" dirty="0">
              <a:solidFill>
                <a:schemeClr val="accent6">
                  <a:lumMod val="50000"/>
                </a:schemeClr>
              </a:solidFill>
            </a:endParaRPr>
          </a:p>
          <a:p>
            <a:r>
              <a:rPr lang="en-US" dirty="0"/>
              <a:t>Click on ‘Run’ or Play icon on your IDE gutter to run your python file.</a:t>
            </a:r>
          </a:p>
          <a:p>
            <a:endParaRPr lang="en-US" dirty="0"/>
          </a:p>
          <a:p>
            <a:pPr algn="ctr"/>
            <a:r>
              <a:rPr lang="en-US" b="1" dirty="0">
                <a:solidFill>
                  <a:schemeClr val="accent6">
                    <a:lumMod val="50000"/>
                  </a:schemeClr>
                </a:solidFill>
              </a:rPr>
              <a:t>OR</a:t>
            </a:r>
          </a:p>
          <a:p>
            <a:r>
              <a:rPr lang="en-US" dirty="0"/>
              <a:t>Open Terminal window and type in the below:</a:t>
            </a:r>
          </a:p>
          <a:p>
            <a:endParaRPr lang="en-US" dirty="0"/>
          </a:p>
          <a:p>
            <a:endParaRPr lang="en-US" dirty="0"/>
          </a:p>
          <a:p>
            <a:pPr algn="ctr"/>
            <a:r>
              <a:rPr lang="en-US" sz="2400" b="1" dirty="0">
                <a:solidFill>
                  <a:schemeClr val="accent6">
                    <a:lumMod val="50000"/>
                  </a:schemeClr>
                </a:solidFill>
              </a:rPr>
              <a:t>python file_name.py</a:t>
            </a:r>
            <a:endParaRPr lang="en-US" b="1" dirty="0"/>
          </a:p>
          <a:p>
            <a:endParaRPr lang="en-US" sz="2400" dirty="0">
              <a:solidFill>
                <a:schemeClr val="accent6">
                  <a:lumMod val="50000"/>
                </a:schemeClr>
              </a:solidFill>
            </a:endParaRPr>
          </a:p>
        </p:txBody>
      </p:sp>
      <p:sp>
        <p:nvSpPr>
          <p:cNvPr id="2" name="Slide Number Placeholder 1"/>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43748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825024" y="493914"/>
            <a:ext cx="6831173"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Naming convention in python</a:t>
            </a:r>
          </a:p>
        </p:txBody>
      </p:sp>
      <p:sp>
        <p:nvSpPr>
          <p:cNvPr id="12" name="Round Diagonal Corner Rectangle 11"/>
          <p:cNvSpPr/>
          <p:nvPr/>
        </p:nvSpPr>
        <p:spPr>
          <a:xfrm>
            <a:off x="1653884" y="1453020"/>
            <a:ext cx="8977261" cy="588722"/>
          </a:xfrm>
          <a:prstGeom prst="round2DiagRect">
            <a:avLst>
              <a:gd name="adj1" fmla="val 0"/>
              <a:gd name="adj2" fmla="val 0"/>
            </a:avLst>
          </a:prstGeom>
          <a:solidFill>
            <a:schemeClr val="bg1">
              <a:lumMod val="85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chemeClr val="accent6">
                  <a:lumMod val="50000"/>
                </a:schemeClr>
              </a:solidFill>
            </a:endParaRPr>
          </a:p>
          <a:p>
            <a:endParaRPr lang="en-US" b="1" dirty="0">
              <a:solidFill>
                <a:schemeClr val="accent6">
                  <a:lumMod val="50000"/>
                </a:schemeClr>
              </a:solidFill>
            </a:endParaRPr>
          </a:p>
          <a:p>
            <a:endParaRPr lang="en-US" b="1" dirty="0">
              <a:solidFill>
                <a:schemeClr val="accent6">
                  <a:lumMod val="50000"/>
                </a:schemeClr>
              </a:solidFill>
            </a:endParaRPr>
          </a:p>
        </p:txBody>
      </p:sp>
      <p:sp>
        <p:nvSpPr>
          <p:cNvPr id="13" name="Rectangle 2"/>
          <p:cNvSpPr>
            <a:spLocks noChangeArrowheads="1"/>
          </p:cNvSpPr>
          <p:nvPr/>
        </p:nvSpPr>
        <p:spPr bwMode="auto">
          <a:xfrm>
            <a:off x="1653884" y="2147457"/>
            <a:ext cx="9002313" cy="1015663"/>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Consolas" panose="020B0609020204030204" pitchFamily="49" charset="0"/>
                <a:cs typeface="Consolas" panose="020B0609020204030204" pitchFamily="49" charset="0"/>
              </a:rPr>
              <a:t>Standard:  word_word2 e.g first_name,</a:t>
            </a:r>
            <a:r>
              <a:rPr kumimoji="0" lang="en-US" altLang="en-US" sz="2000" b="0" i="0" u="none" strike="noStrike" cap="none" normalizeH="0" dirty="0">
                <a:ln>
                  <a:noFill/>
                </a:ln>
                <a:solidFill>
                  <a:schemeClr val="accent6">
                    <a:lumMod val="50000"/>
                  </a:schemeClr>
                </a:solidFill>
                <a:effectLst/>
                <a:latin typeface="Consolas" panose="020B0609020204030204" pitchFamily="49" charset="0"/>
                <a:cs typeface="Consolas" panose="020B0609020204030204" pitchFamily="49" charset="0"/>
              </a:rPr>
              <a:t> last_name, cost_price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aseline="0" dirty="0">
                <a:solidFill>
                  <a:schemeClr val="accent6">
                    <a:lumMod val="50000"/>
                  </a:schemeClr>
                </a:solidFill>
                <a:latin typeface="Consolas" panose="020B0609020204030204" pitchFamily="49" charset="0"/>
                <a:cs typeface="Consolas" panose="020B0609020204030204" pitchFamily="49" charset="0"/>
              </a:rPr>
              <a:t>firstName,</a:t>
            </a:r>
            <a:r>
              <a:rPr lang="en-US" altLang="en-US" sz="2000" dirty="0">
                <a:solidFill>
                  <a:schemeClr val="accent6">
                    <a:lumMod val="50000"/>
                  </a:schemeClr>
                </a:solidFill>
                <a:latin typeface="Consolas" panose="020B0609020204030204" pitchFamily="49" charset="0"/>
                <a:cs typeface="Consolas" panose="020B0609020204030204" pitchFamily="49" charset="0"/>
              </a:rPr>
              <a:t> lastName, extentedPrice, unitPrice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6">
                  <a:lumMod val="50000"/>
                </a:schemeClr>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159128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3503055" y="493914"/>
            <a:ext cx="6078828"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Data types in python</a:t>
            </a:r>
          </a:p>
        </p:txBody>
      </p:sp>
      <p:sp>
        <p:nvSpPr>
          <p:cNvPr id="10" name="Oval 9"/>
          <p:cNvSpPr/>
          <p:nvPr/>
        </p:nvSpPr>
        <p:spPr>
          <a:xfrm>
            <a:off x="4185634" y="1993312"/>
            <a:ext cx="3412902" cy="3364300"/>
          </a:xfrm>
          <a:prstGeom prst="ellipse">
            <a:avLst/>
          </a:prstGeom>
          <a:solidFill>
            <a:schemeClr val="bg1">
              <a:lumMod val="95000"/>
            </a:schemeClr>
          </a:solidFill>
          <a:ln w="28575">
            <a:solidFill>
              <a:schemeClr val="tx1">
                <a:lumMod val="85000"/>
                <a:lumOff val="1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47" y="2496444"/>
            <a:ext cx="2366515" cy="2276734"/>
          </a:xfrm>
          <a:prstGeom prst="rect">
            <a:avLst/>
          </a:prstGeom>
        </p:spPr>
      </p:pic>
      <p:sp>
        <p:nvSpPr>
          <p:cNvPr id="13" name="Round Diagonal Corner Rectangle 12"/>
          <p:cNvSpPr/>
          <p:nvPr/>
        </p:nvSpPr>
        <p:spPr>
          <a:xfrm>
            <a:off x="1133439" y="3242004"/>
            <a:ext cx="2029634" cy="39779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Lists</a:t>
            </a:r>
          </a:p>
        </p:txBody>
      </p:sp>
      <p:cxnSp>
        <p:nvCxnSpPr>
          <p:cNvPr id="24" name="Elbow Connector 23"/>
          <p:cNvCxnSpPr/>
          <p:nvPr/>
        </p:nvCxnSpPr>
        <p:spPr>
          <a:xfrm flipV="1">
            <a:off x="3786391" y="4630207"/>
            <a:ext cx="940156" cy="743251"/>
          </a:xfrm>
          <a:prstGeom prst="bentConnector3">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 Diagonal Corner Rectangle 13"/>
          <p:cNvSpPr/>
          <p:nvPr/>
        </p:nvSpPr>
        <p:spPr>
          <a:xfrm>
            <a:off x="2488238" y="5373458"/>
            <a:ext cx="2029634" cy="39779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Tuples</a:t>
            </a:r>
          </a:p>
        </p:txBody>
      </p:sp>
      <p:cxnSp>
        <p:nvCxnSpPr>
          <p:cNvPr id="26" name="Elbow Connector 25"/>
          <p:cNvCxnSpPr>
            <a:stCxn id="13" idx="0"/>
          </p:cNvCxnSpPr>
          <p:nvPr/>
        </p:nvCxnSpPr>
        <p:spPr>
          <a:xfrm>
            <a:off x="3163073" y="3440899"/>
            <a:ext cx="1354799" cy="371247"/>
          </a:xfrm>
          <a:prstGeom prst="bentConnector3">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a:off x="4256469" y="1858813"/>
            <a:ext cx="1423114" cy="394990"/>
          </a:xfrm>
          <a:prstGeom prst="bentConnector3">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0800000" flipV="1">
            <a:off x="6439440" y="1873383"/>
            <a:ext cx="1931339" cy="380420"/>
          </a:xfrm>
          <a:prstGeom prst="bentConnector3">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2"/>
          </p:cNvCxnSpPr>
          <p:nvPr/>
        </p:nvCxnSpPr>
        <p:spPr>
          <a:xfrm rot="10800000" flipV="1">
            <a:off x="7263685" y="3397277"/>
            <a:ext cx="1357412" cy="190606"/>
          </a:xfrm>
          <a:prstGeom prst="bentConnector3">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7093065" y="4391697"/>
            <a:ext cx="1277713" cy="864899"/>
          </a:xfrm>
          <a:prstGeom prst="bentConnector3">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 Diagonal Corner Rectangle 16"/>
          <p:cNvSpPr/>
          <p:nvPr/>
        </p:nvSpPr>
        <p:spPr>
          <a:xfrm>
            <a:off x="8162102" y="5057700"/>
            <a:ext cx="2029634" cy="39779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Set</a:t>
            </a:r>
          </a:p>
        </p:txBody>
      </p:sp>
      <p:sp>
        <p:nvSpPr>
          <p:cNvPr id="15" name="Round Diagonal Corner Rectangle 14"/>
          <p:cNvSpPr/>
          <p:nvPr/>
        </p:nvSpPr>
        <p:spPr>
          <a:xfrm>
            <a:off x="8167233" y="1667867"/>
            <a:ext cx="2029634" cy="39779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Strings</a:t>
            </a:r>
          </a:p>
        </p:txBody>
      </p:sp>
      <p:sp>
        <p:nvSpPr>
          <p:cNvPr id="16" name="Round Diagonal Corner Rectangle 15"/>
          <p:cNvSpPr/>
          <p:nvPr/>
        </p:nvSpPr>
        <p:spPr>
          <a:xfrm>
            <a:off x="8621097" y="3198382"/>
            <a:ext cx="2029634" cy="39779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Dictionaries</a:t>
            </a:r>
          </a:p>
        </p:txBody>
      </p:sp>
      <p:sp>
        <p:nvSpPr>
          <p:cNvPr id="12" name="Round Diagonal Corner Rectangle 11"/>
          <p:cNvSpPr/>
          <p:nvPr/>
        </p:nvSpPr>
        <p:spPr>
          <a:xfrm>
            <a:off x="2469410" y="1665041"/>
            <a:ext cx="2029634" cy="397790"/>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Numeric</a:t>
            </a:r>
          </a:p>
        </p:txBody>
      </p:sp>
      <p:sp>
        <p:nvSpPr>
          <p:cNvPr id="2" name="Slide Number Placeholder 1"/>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163740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4136571" y="348769"/>
            <a:ext cx="5445312" cy="609172"/>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Numeric Data types</a:t>
            </a:r>
          </a:p>
        </p:txBody>
      </p:sp>
      <p:sp>
        <p:nvSpPr>
          <p:cNvPr id="10" name="Round Diagonal Corner Rectangle 9"/>
          <p:cNvSpPr/>
          <p:nvPr/>
        </p:nvSpPr>
        <p:spPr>
          <a:xfrm>
            <a:off x="5217646" y="957941"/>
            <a:ext cx="2701167" cy="30437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bg1">
                    <a:lumMod val="95000"/>
                  </a:schemeClr>
                </a:solidFill>
              </a:rPr>
              <a:t>Numbers</a:t>
            </a:r>
          </a:p>
        </p:txBody>
      </p:sp>
      <p:sp>
        <p:nvSpPr>
          <p:cNvPr id="11" name="Round Diagonal Corner Rectangle 10"/>
          <p:cNvSpPr/>
          <p:nvPr/>
        </p:nvSpPr>
        <p:spPr>
          <a:xfrm>
            <a:off x="7138284" y="2973385"/>
            <a:ext cx="4438249" cy="1380196"/>
          </a:xfrm>
          <a:prstGeom prst="round2DiagRect">
            <a:avLst>
              <a:gd name="adj1" fmla="val 0"/>
              <a:gd name="adj2" fmla="val 0"/>
            </a:avLst>
          </a:prstGeom>
          <a:solidFill>
            <a:schemeClr val="accent5">
              <a:lumMod val="20000"/>
              <a:lumOff val="80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b="1" dirty="0">
                <a:solidFill>
                  <a:schemeClr val="accent6">
                    <a:lumMod val="50000"/>
                  </a:schemeClr>
                </a:solidFill>
              </a:rPr>
              <a:t>Numeric data types are used to store numerical values in the variable.</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Numeric data types are not mutable.</a:t>
            </a:r>
          </a:p>
        </p:txBody>
      </p:sp>
      <p:graphicFrame>
        <p:nvGraphicFramePr>
          <p:cNvPr id="13" name="Table 12"/>
          <p:cNvGraphicFramePr>
            <a:graphicFrameLocks noGrp="1"/>
          </p:cNvGraphicFramePr>
          <p:nvPr>
            <p:extLst>
              <p:ext uri="{D42A27DB-BD31-4B8C-83A1-F6EECF244321}">
                <p14:modId xmlns:p14="http://schemas.microsoft.com/office/powerpoint/2010/main" val="387247214"/>
              </p:ext>
            </p:extLst>
          </p:nvPr>
        </p:nvGraphicFramePr>
        <p:xfrm>
          <a:off x="7893173" y="1376171"/>
          <a:ext cx="3683360" cy="1483360"/>
        </p:xfrm>
        <a:graphic>
          <a:graphicData uri="http://schemas.openxmlformats.org/drawingml/2006/table">
            <a:tbl>
              <a:tblPr firstRow="1" bandRow="1">
                <a:tableStyleId>{E8034E78-7F5D-4C2E-B375-FC64B27BC917}</a:tableStyleId>
              </a:tblPr>
              <a:tblGrid>
                <a:gridCol w="1841680">
                  <a:extLst>
                    <a:ext uri="{9D8B030D-6E8A-4147-A177-3AD203B41FA5}">
                      <a16:colId xmlns:a16="http://schemas.microsoft.com/office/drawing/2014/main" val="20000"/>
                    </a:ext>
                  </a:extLst>
                </a:gridCol>
                <a:gridCol w="1841680">
                  <a:extLst>
                    <a:ext uri="{9D8B030D-6E8A-4147-A177-3AD203B41FA5}">
                      <a16:colId xmlns:a16="http://schemas.microsoft.com/office/drawing/2014/main" val="20001"/>
                    </a:ext>
                  </a:extLst>
                </a:gridCol>
              </a:tblGrid>
              <a:tr h="370840">
                <a:tc>
                  <a:txBody>
                    <a:bodyPr/>
                    <a:lstStyle/>
                    <a:p>
                      <a:r>
                        <a:rPr lang="en-US" sz="1400" dirty="0"/>
                        <a:t>Types</a:t>
                      </a:r>
                    </a:p>
                  </a:txBody>
                  <a:tcPr/>
                </a:tc>
                <a:tc>
                  <a:txBody>
                    <a:bodyPr/>
                    <a:lstStyle/>
                    <a:p>
                      <a:r>
                        <a:rPr lang="en-US" sz="1400" dirty="0"/>
                        <a:t>Example</a:t>
                      </a:r>
                    </a:p>
                  </a:txBody>
                  <a:tcPr/>
                </a:tc>
                <a:extLst>
                  <a:ext uri="{0D108BD9-81ED-4DB2-BD59-A6C34878D82A}">
                    <a16:rowId xmlns:a16="http://schemas.microsoft.com/office/drawing/2014/main" val="10000"/>
                  </a:ext>
                </a:extLst>
              </a:tr>
              <a:tr h="370840">
                <a:tc>
                  <a:txBody>
                    <a:bodyPr/>
                    <a:lstStyle/>
                    <a:p>
                      <a:r>
                        <a:rPr lang="en-US" dirty="0">
                          <a:solidFill>
                            <a:schemeClr val="tx2">
                              <a:lumMod val="50000"/>
                            </a:schemeClr>
                          </a:solidFill>
                          <a:latin typeface="Consolas" panose="020B0609020204030204" pitchFamily="49" charset="0"/>
                          <a:cs typeface="Consolas" panose="020B0609020204030204" pitchFamily="49" charset="0"/>
                        </a:rPr>
                        <a:t>Integer</a:t>
                      </a:r>
                    </a:p>
                  </a:txBody>
                  <a:tcPr>
                    <a:solidFill>
                      <a:schemeClr val="dk1">
                        <a:tint val="40000"/>
                        <a:alpha val="60000"/>
                      </a:schemeClr>
                    </a:solidFill>
                  </a:tcPr>
                </a:tc>
                <a:tc>
                  <a:txBody>
                    <a:bodyPr/>
                    <a:lstStyle/>
                    <a:p>
                      <a:r>
                        <a:rPr lang="en-US" dirty="0">
                          <a:solidFill>
                            <a:schemeClr val="tx2">
                              <a:lumMod val="50000"/>
                            </a:schemeClr>
                          </a:solidFill>
                          <a:latin typeface="Consolas" panose="020B0609020204030204" pitchFamily="49" charset="0"/>
                          <a:cs typeface="Consolas" panose="020B0609020204030204" pitchFamily="49" charset="0"/>
                        </a:rPr>
                        <a:t>1, 5, 356</a:t>
                      </a:r>
                    </a:p>
                  </a:txBody>
                  <a:tcPr>
                    <a:solidFill>
                      <a:schemeClr val="dk1">
                        <a:tint val="40000"/>
                        <a:alpha val="60000"/>
                      </a:schemeClr>
                    </a:solidFill>
                  </a:tcPr>
                </a:tc>
                <a:extLst>
                  <a:ext uri="{0D108BD9-81ED-4DB2-BD59-A6C34878D82A}">
                    <a16:rowId xmlns:a16="http://schemas.microsoft.com/office/drawing/2014/main" val="10001"/>
                  </a:ext>
                </a:extLst>
              </a:tr>
              <a:tr h="370840">
                <a:tc>
                  <a:txBody>
                    <a:bodyPr/>
                    <a:lstStyle/>
                    <a:p>
                      <a:r>
                        <a:rPr lang="en-US" dirty="0">
                          <a:solidFill>
                            <a:schemeClr val="tx2">
                              <a:lumMod val="50000"/>
                            </a:schemeClr>
                          </a:solidFill>
                          <a:latin typeface="Consolas" panose="020B0609020204030204" pitchFamily="49" charset="0"/>
                          <a:cs typeface="Consolas" panose="020B0609020204030204" pitchFamily="49" charset="0"/>
                        </a:rPr>
                        <a:t>Float</a:t>
                      </a:r>
                    </a:p>
                  </a:txBody>
                  <a:tcPr>
                    <a:solidFill>
                      <a:schemeClr val="dk1">
                        <a:tint val="20000"/>
                        <a:alpha val="60000"/>
                      </a:schemeClr>
                    </a:solidFill>
                  </a:tcPr>
                </a:tc>
                <a:tc>
                  <a:txBody>
                    <a:bodyPr/>
                    <a:lstStyle/>
                    <a:p>
                      <a:r>
                        <a:rPr lang="en-US" dirty="0">
                          <a:solidFill>
                            <a:schemeClr val="tx2">
                              <a:lumMod val="50000"/>
                            </a:schemeClr>
                          </a:solidFill>
                          <a:latin typeface="Consolas" panose="020B0609020204030204" pitchFamily="49" charset="0"/>
                          <a:cs typeface="Consolas" panose="020B0609020204030204" pitchFamily="49" charset="0"/>
                        </a:rPr>
                        <a:t>3.142</a:t>
                      </a:r>
                    </a:p>
                  </a:txBody>
                  <a:tcPr>
                    <a:solidFill>
                      <a:schemeClr val="dk1">
                        <a:tint val="20000"/>
                        <a:alpha val="60000"/>
                      </a:schemeClr>
                    </a:solidFill>
                  </a:tcPr>
                </a:tc>
                <a:extLst>
                  <a:ext uri="{0D108BD9-81ED-4DB2-BD59-A6C34878D82A}">
                    <a16:rowId xmlns:a16="http://schemas.microsoft.com/office/drawing/2014/main" val="10002"/>
                  </a:ext>
                </a:extLst>
              </a:tr>
              <a:tr h="370840">
                <a:tc>
                  <a:txBody>
                    <a:bodyPr/>
                    <a:lstStyle/>
                    <a:p>
                      <a:r>
                        <a:rPr lang="en-US" dirty="0">
                          <a:solidFill>
                            <a:schemeClr val="tx2">
                              <a:lumMod val="50000"/>
                            </a:schemeClr>
                          </a:solidFill>
                          <a:latin typeface="Consolas" panose="020B0609020204030204" pitchFamily="49" charset="0"/>
                          <a:cs typeface="Consolas" panose="020B0609020204030204" pitchFamily="49" charset="0"/>
                        </a:rPr>
                        <a:t>Complex</a:t>
                      </a:r>
                    </a:p>
                  </a:txBody>
                  <a:tcPr>
                    <a:solidFill>
                      <a:schemeClr val="dk1">
                        <a:tint val="40000"/>
                        <a:alpha val="60000"/>
                      </a:schemeClr>
                    </a:solidFill>
                  </a:tcPr>
                </a:tc>
                <a:tc>
                  <a:txBody>
                    <a:bodyPr/>
                    <a:lstStyle/>
                    <a:p>
                      <a:r>
                        <a:rPr lang="en-US" dirty="0">
                          <a:solidFill>
                            <a:schemeClr val="tx2">
                              <a:lumMod val="50000"/>
                            </a:schemeClr>
                          </a:solidFill>
                          <a:latin typeface="Consolas" panose="020B0609020204030204" pitchFamily="49" charset="0"/>
                          <a:cs typeface="Consolas" panose="020B0609020204030204" pitchFamily="49" charset="0"/>
                        </a:rPr>
                        <a:t>10 + 3j</a:t>
                      </a:r>
                    </a:p>
                  </a:txBody>
                  <a:tcPr>
                    <a:solidFill>
                      <a:schemeClr val="dk1">
                        <a:tint val="40000"/>
                        <a:alpha val="60000"/>
                      </a:schemeClr>
                    </a:solidFill>
                  </a:tcPr>
                </a:tc>
                <a:extLst>
                  <a:ext uri="{0D108BD9-81ED-4DB2-BD59-A6C34878D82A}">
                    <a16:rowId xmlns:a16="http://schemas.microsoft.com/office/drawing/2014/main" val="10003"/>
                  </a:ext>
                </a:extLst>
              </a:tr>
            </a:tbl>
          </a:graphicData>
        </a:graphic>
      </p:graphicFrame>
      <p:sp>
        <p:nvSpPr>
          <p:cNvPr id="18" name="Round Diagonal Corner Rectangle 17"/>
          <p:cNvSpPr/>
          <p:nvPr/>
        </p:nvSpPr>
        <p:spPr>
          <a:xfrm>
            <a:off x="598714" y="1376170"/>
            <a:ext cx="7075714" cy="1421485"/>
          </a:xfrm>
          <a:prstGeom prst="round2DiagRect">
            <a:avLst>
              <a:gd name="adj1" fmla="val 0"/>
              <a:gd name="adj2" fmla="val 0"/>
            </a:avLst>
          </a:prstGeom>
          <a:solidFill>
            <a:schemeClr val="accent5">
              <a:lumMod val="20000"/>
              <a:lumOff val="80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b="1" dirty="0">
                <a:solidFill>
                  <a:schemeClr val="accent6">
                    <a:lumMod val="50000"/>
                  </a:schemeClr>
                </a:solidFill>
              </a:rPr>
              <a:t>Numbers in Python must start with a number digit, (0-9); a dot (period), which is a decimal point; or a an hyphen(-) used as a negative sign for negative numbers. A number can contain only one decimal point. It should contain no letters, spaces, dollar sign, or anything else that isn't part of a normal number.</a:t>
            </a:r>
          </a:p>
        </p:txBody>
      </p:sp>
      <p:sp>
        <p:nvSpPr>
          <p:cNvPr id="2" name="Slide Number Placeholder 1"/>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50567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372673" y="940289"/>
            <a:ext cx="6350694" cy="369332"/>
          </a:xfrm>
          <a:prstGeom prst="rect">
            <a:avLst/>
          </a:prstGeom>
          <a:solidFill>
            <a:schemeClr val="bg2">
              <a:lumMod val="40000"/>
              <a:lumOff val="60000"/>
            </a:schemeClr>
          </a:solidFill>
          <a:ln w="3175">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2">
                    <a:lumMod val="50000"/>
                  </a:schemeClr>
                </a:solidFill>
                <a:effectLst/>
                <a:latin typeface="Consolas" panose="020B0609020204030204" pitchFamily="49" charset="0"/>
                <a:cs typeface="Consolas" panose="020B0609020204030204" pitchFamily="49" charset="0"/>
              </a:rPr>
              <a:t>Example</a:t>
            </a:r>
            <a:r>
              <a:rPr kumimoji="0" lang="en-US" altLang="en-US" b="1" i="0" u="none" strike="noStrike" cap="none" normalizeH="0" dirty="0">
                <a:ln>
                  <a:noFill/>
                </a:ln>
                <a:solidFill>
                  <a:schemeClr val="tx2">
                    <a:lumMod val="50000"/>
                  </a:schemeClr>
                </a:solidFill>
                <a:effectLst/>
                <a:latin typeface="Consolas" panose="020B0609020204030204" pitchFamily="49" charset="0"/>
                <a:cs typeface="Consolas" panose="020B0609020204030204" pitchFamily="49" charset="0"/>
              </a:rPr>
              <a:t> of Good and Bad Python Numbers</a:t>
            </a:r>
            <a:endParaRPr kumimoji="0" lang="en-US" altLang="en-US" b="1" i="0" u="none" strike="noStrike" cap="none" normalizeH="0" baseline="0" dirty="0">
              <a:ln>
                <a:noFill/>
              </a:ln>
              <a:solidFill>
                <a:schemeClr val="tx2">
                  <a:lumMod val="50000"/>
                </a:schemeClr>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76917281"/>
              </p:ext>
            </p:extLst>
          </p:nvPr>
        </p:nvGraphicFramePr>
        <p:xfrm>
          <a:off x="1683658" y="1306285"/>
          <a:ext cx="9492344" cy="5125720"/>
        </p:xfrm>
        <a:graphic>
          <a:graphicData uri="http://schemas.openxmlformats.org/drawingml/2006/table">
            <a:tbl>
              <a:tblPr firstRow="1" bandRow="1">
                <a:tableStyleId>{68D230F3-CF80-4859-8CE7-A43EE81993B5}</a:tableStyleId>
              </a:tblPr>
              <a:tblGrid>
                <a:gridCol w="1914094">
                  <a:extLst>
                    <a:ext uri="{9D8B030D-6E8A-4147-A177-3AD203B41FA5}">
                      <a16:colId xmlns:a16="http://schemas.microsoft.com/office/drawing/2014/main" val="20000"/>
                    </a:ext>
                  </a:extLst>
                </a:gridCol>
                <a:gridCol w="1223979">
                  <a:extLst>
                    <a:ext uri="{9D8B030D-6E8A-4147-A177-3AD203B41FA5}">
                      <a16:colId xmlns:a16="http://schemas.microsoft.com/office/drawing/2014/main" val="20001"/>
                    </a:ext>
                  </a:extLst>
                </a:gridCol>
                <a:gridCol w="6354271">
                  <a:extLst>
                    <a:ext uri="{9D8B030D-6E8A-4147-A177-3AD203B41FA5}">
                      <a16:colId xmlns:a16="http://schemas.microsoft.com/office/drawing/2014/main" val="20002"/>
                    </a:ext>
                  </a:extLst>
                </a:gridCol>
              </a:tblGrid>
              <a:tr h="290286">
                <a:tc>
                  <a:txBody>
                    <a:bodyPr/>
                    <a:lstStyle/>
                    <a:p>
                      <a:r>
                        <a:rPr lang="en-US" sz="1400" dirty="0">
                          <a:solidFill>
                            <a:schemeClr val="bg1"/>
                          </a:solidFill>
                        </a:rPr>
                        <a:t>Numbers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Status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Reason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Good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 whole number (integer)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Good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A number with a decimal point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1234567.89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Good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A large number</a:t>
                      </a:r>
                      <a:r>
                        <a:rPr lang="en-US" sz="1400" baseline="0" dirty="0"/>
                        <a:t> with decimal point and no space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Good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A negative number as indicated by a starting hyphen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6">
                              <a:lumMod val="50000"/>
                            </a:schemeClr>
                          </a:solidFill>
                          <a:latin typeface="Consolas" panose="020B0609020204030204" pitchFamily="49" charset="0"/>
                          <a:cs typeface="Consolas" panose="020B0609020204030204" pitchFamily="49" charset="0"/>
                        </a:rPr>
                        <a:t>.99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Good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 number that starts</a:t>
                      </a:r>
                      <a:r>
                        <a:rPr lang="en-US" sz="1400" kern="1200" baseline="0" dirty="0">
                          <a:solidFill>
                            <a:schemeClr val="tx1"/>
                          </a:solidFill>
                          <a:effectLst/>
                          <a:latin typeface="+mn-lt"/>
                          <a:ea typeface="+mn-ea"/>
                          <a:cs typeface="+mn-cs"/>
                        </a:rPr>
                        <a:t> with a decimal point bcos its less than one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$1.99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Contains a $ dollar sign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12,345.67</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Contains</a:t>
                      </a:r>
                      <a:r>
                        <a:rPr lang="en-US" sz="1400" baseline="0" dirty="0"/>
                        <a:t> a comma</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1101</a:t>
                      </a:r>
                      <a:r>
                        <a:rPr lang="en-US" sz="1400" b="1" baseline="0" dirty="0">
                          <a:solidFill>
                            <a:schemeClr val="accent6">
                              <a:lumMod val="50000"/>
                            </a:schemeClr>
                          </a:solidFill>
                          <a:latin typeface="Consolas" panose="020B0609020204030204" pitchFamily="49" charset="0"/>
                          <a:cs typeface="Consolas" panose="020B0609020204030204" pitchFamily="49" charset="0"/>
                        </a:rPr>
                        <a:t> 3232</a:t>
                      </a:r>
                      <a:endParaRPr lang="en-US" sz="1400" b="1"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Contains</a:t>
                      </a:r>
                      <a:r>
                        <a:rPr lang="en-US" sz="1400" baseline="0" dirty="0"/>
                        <a:t> a space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97140-3384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Contains a hyphen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123-45-6789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Contains two hyphens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127.0.0.1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Only one</a:t>
                      </a:r>
                      <a:r>
                        <a:rPr lang="en-US" sz="1400" baseline="0" dirty="0"/>
                        <a:t> decimal point is allowed</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(267)555-1234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Contains</a:t>
                      </a:r>
                      <a:r>
                        <a:rPr lang="en-US" sz="1400" baseline="0" dirty="0"/>
                        <a:t> parenthesis and hyphen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2"/>
                  </a:ext>
                </a:extLst>
              </a:tr>
              <a:tr h="370840">
                <a:tc>
                  <a:txBody>
                    <a:bodyPr/>
                    <a:lstStyle/>
                    <a:p>
                      <a:pPr algn="l"/>
                      <a:r>
                        <a:rPr lang="en-US" sz="1400" b="1" dirty="0">
                          <a:solidFill>
                            <a:schemeClr val="accent6">
                              <a:lumMod val="50000"/>
                            </a:schemeClr>
                          </a:solidFill>
                          <a:latin typeface="Consolas" panose="020B0609020204030204" pitchFamily="49" charset="0"/>
                          <a:cs typeface="Consolas" panose="020B0609020204030204" pitchFamily="49" charset="0"/>
                        </a:rPr>
                        <a:t>123 Oak Tree Lane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rgbClr val="FF0000"/>
                          </a:solidFill>
                          <a:latin typeface="Consolas" panose="020B0609020204030204" pitchFamily="49" charset="0"/>
                          <a:cs typeface="Consolas" panose="020B0609020204030204" pitchFamily="49" charset="0"/>
                        </a:rPr>
                        <a:t>Bad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Contains spaces and words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Slide Number Placeholder 1"/>
          <p:cNvSpPr>
            <a:spLocks noGrp="1"/>
          </p:cNvSpPr>
          <p:nvPr>
            <p:ph type="sldNum" sz="quarter" idx="12"/>
          </p:nvPr>
        </p:nvSpPr>
        <p:spPr/>
        <p:txBody>
          <a:bodyPr/>
          <a:lstStyle/>
          <a:p>
            <a:r>
              <a:rPr lang="en-US" dirty="0"/>
              <a:t>17</a:t>
            </a:r>
          </a:p>
        </p:txBody>
      </p:sp>
    </p:spTree>
    <p:extLst>
      <p:ext uri="{BB962C8B-B14F-4D97-AF65-F5344CB8AC3E}">
        <p14:creationId xmlns:p14="http://schemas.microsoft.com/office/powerpoint/2010/main" val="78834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372093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95600" y="1074441"/>
            <a:ext cx="8610600" cy="982959"/>
          </a:xfrm>
          <a:prstGeom prst="rect">
            <a:avLst/>
          </a:prstGeom>
          <a:effectLst>
            <a:outerShdw blurRad="50800" dist="38100" dir="10800000" algn="r" rotWithShape="0">
              <a:prstClr val="black">
                <a:alpha val="40000"/>
              </a:prstClr>
            </a:outerShdw>
          </a:effectLst>
        </p:spPr>
        <p:txBody>
          <a:bodyPr/>
          <a:lstStyle/>
          <a:p>
            <a:r>
              <a:rPr lang="en-US" dirty="0"/>
              <a:t>introduction</a:t>
            </a:r>
          </a:p>
        </p:txBody>
      </p:sp>
      <p:sp>
        <p:nvSpPr>
          <p:cNvPr id="3" name="Content Placeholder 2"/>
          <p:cNvSpPr>
            <a:spLocks noGrp="1"/>
          </p:cNvSpPr>
          <p:nvPr>
            <p:ph idx="4294967295"/>
          </p:nvPr>
        </p:nvSpPr>
        <p:spPr>
          <a:xfrm>
            <a:off x="685800" y="2194560"/>
            <a:ext cx="10820400" cy="4024125"/>
          </a:xfrm>
          <a:prstGeom prst="rect">
            <a:avLst/>
          </a:prstGeom>
        </p:spPr>
        <p:txBody>
          <a:bodyPr/>
          <a:lstStyle/>
          <a:p>
            <a:r>
              <a:rPr lang="en-US" dirty="0"/>
              <a:t>Founded in the year 1989 by </a:t>
            </a:r>
            <a:r>
              <a:rPr lang="en-US" b="1" dirty="0">
                <a:solidFill>
                  <a:schemeClr val="accent5">
                    <a:lumMod val="50000"/>
                  </a:schemeClr>
                </a:solidFill>
              </a:rPr>
              <a:t>Guido Van Russom</a:t>
            </a:r>
          </a:p>
          <a:p>
            <a:r>
              <a:rPr lang="en-US" dirty="0"/>
              <a:t>High level, interpretive, general purpose dynamic</a:t>
            </a:r>
          </a:p>
          <a:p>
            <a:pPr marL="0" indent="0">
              <a:buNone/>
            </a:pPr>
            <a:r>
              <a:rPr lang="en-US" dirty="0"/>
              <a:t>programming language with strong emphasis on </a:t>
            </a:r>
          </a:p>
          <a:p>
            <a:pPr marL="0" indent="0">
              <a:buNone/>
            </a:pPr>
            <a:r>
              <a:rPr lang="en-US" dirty="0"/>
              <a:t>Code readability.</a:t>
            </a:r>
          </a:p>
          <a:p>
            <a:pPr marL="0" indent="0">
              <a:buNone/>
            </a:pPr>
            <a:endParaRPr lang="en-US" dirty="0"/>
          </a:p>
          <a:p>
            <a:r>
              <a:rPr lang="en-US" dirty="0"/>
              <a:t>It comes with a vast and comprehensive standard </a:t>
            </a:r>
          </a:p>
          <a:p>
            <a:pPr marL="0" indent="0">
              <a:buNone/>
            </a:pPr>
            <a:r>
              <a:rPr lang="en-US" dirty="0"/>
              <a:t>library, as well as automatic memory management </a:t>
            </a:r>
          </a:p>
          <a:p>
            <a:pPr marL="0" indent="0">
              <a:buNone/>
            </a:pPr>
            <a:r>
              <a:rPr lang="en-US" dirty="0"/>
              <a:t>and various features.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9022" y="2057400"/>
            <a:ext cx="3203634" cy="2956995"/>
          </a:xfrm>
          <a:prstGeom prst="rect">
            <a:avLst/>
          </a:prstGeom>
        </p:spPr>
      </p:pic>
      <p:sp>
        <p:nvSpPr>
          <p:cNvPr id="4" name="Slide Number Placeholder 3"/>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391074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503055" y="493914"/>
            <a:ext cx="6078828"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string Data types</a:t>
            </a:r>
          </a:p>
        </p:txBody>
      </p:sp>
      <p:sp>
        <p:nvSpPr>
          <p:cNvPr id="9" name="Round Diagonal Corner Rectangle 8"/>
          <p:cNvSpPr/>
          <p:nvPr/>
        </p:nvSpPr>
        <p:spPr>
          <a:xfrm>
            <a:off x="4825620" y="1335593"/>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Strings</a:t>
            </a:r>
          </a:p>
        </p:txBody>
      </p:sp>
      <p:sp>
        <p:nvSpPr>
          <p:cNvPr id="10" name="Round Diagonal Corner Rectangle 9"/>
          <p:cNvSpPr/>
          <p:nvPr/>
        </p:nvSpPr>
        <p:spPr>
          <a:xfrm>
            <a:off x="1872402" y="2000445"/>
            <a:ext cx="4540924" cy="2044083"/>
          </a:xfrm>
          <a:prstGeom prst="round2DiagRect">
            <a:avLst>
              <a:gd name="adj1" fmla="val 0"/>
              <a:gd name="adj2" fmla="val 0"/>
            </a:avLst>
          </a:prstGeom>
          <a:solidFill>
            <a:schemeClr val="accent5">
              <a:lumMod val="20000"/>
              <a:lumOff val="80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b="1" dirty="0">
                <a:solidFill>
                  <a:schemeClr val="accent6">
                    <a:lumMod val="50000"/>
                  </a:schemeClr>
                </a:solidFill>
              </a:rPr>
              <a:t>Strings are ordered immutable collection of text representation. It about the most used data type in python.</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String can have heterogeneous data types in them.</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String data types are not mutable.</a:t>
            </a:r>
          </a:p>
        </p:txBody>
      </p:sp>
      <p:graphicFrame>
        <p:nvGraphicFramePr>
          <p:cNvPr id="11" name="Table 10"/>
          <p:cNvGraphicFramePr>
            <a:graphicFrameLocks noGrp="1"/>
          </p:cNvGraphicFramePr>
          <p:nvPr>
            <p:extLst>
              <p:ext uri="{D42A27DB-BD31-4B8C-83A1-F6EECF244321}">
                <p14:modId xmlns:p14="http://schemas.microsoft.com/office/powerpoint/2010/main" val="3597575341"/>
              </p:ext>
            </p:extLst>
          </p:nvPr>
        </p:nvGraphicFramePr>
        <p:xfrm>
          <a:off x="6542469" y="2010609"/>
          <a:ext cx="4278650" cy="741680"/>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370840">
                <a:tc>
                  <a:txBody>
                    <a:bodyPr/>
                    <a:lstStyle/>
                    <a:p>
                      <a:r>
                        <a:rPr lang="en-US" sz="1400" dirty="0"/>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370840">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course = “Python for beginners”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20067222"/>
              </p:ext>
            </p:extLst>
          </p:nvPr>
        </p:nvGraphicFramePr>
        <p:xfrm>
          <a:off x="6542469" y="2850728"/>
          <a:ext cx="4278650" cy="949960"/>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370840">
                <a:tc>
                  <a:txBody>
                    <a:bodyPr/>
                    <a:lstStyle/>
                    <a:p>
                      <a:r>
                        <a:rPr lang="en-US" sz="1400" dirty="0"/>
                        <a:t>Initializing an empty</a:t>
                      </a:r>
                      <a:r>
                        <a:rPr lang="en-US" sz="1400" baseline="0" dirty="0"/>
                        <a:t> List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370840">
                <a:tc>
                  <a:txBody>
                    <a:bodyPr/>
                    <a:lstStyle/>
                    <a:p>
                      <a:r>
                        <a:rPr lang="en-US" sz="1600" b="1" dirty="0">
                          <a:solidFill>
                            <a:schemeClr val="accent5">
                              <a:lumMod val="50000"/>
                            </a:schemeClr>
                          </a:solidFill>
                          <a:latin typeface="Consolas" panose="020B0609020204030204" pitchFamily="49" charset="0"/>
                          <a:cs typeface="Consolas" panose="020B0609020204030204" pitchFamily="49" charset="0"/>
                        </a:rPr>
                        <a:t>a</a:t>
                      </a:r>
                      <a:r>
                        <a:rPr lang="en-US" sz="1600" b="1" baseline="0" dirty="0">
                          <a:solidFill>
                            <a:schemeClr val="accent5">
                              <a:lumMod val="50000"/>
                            </a:schemeClr>
                          </a:solidFill>
                          <a:latin typeface="Consolas" panose="020B0609020204030204" pitchFamily="49" charset="0"/>
                          <a:cs typeface="Consolas" panose="020B0609020204030204" pitchFamily="49" charset="0"/>
                        </a:rPr>
                        <a:t> = “” or a = ‘’</a:t>
                      </a:r>
                    </a:p>
                    <a:p>
                      <a:endParaRPr lang="en-US" sz="1600" baseline="0" dirty="0">
                        <a:solidFill>
                          <a:schemeClr val="bg2">
                            <a:lumMod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59100336"/>
              </p:ext>
            </p:extLst>
          </p:nvPr>
        </p:nvGraphicFramePr>
        <p:xfrm>
          <a:off x="1878164" y="4142968"/>
          <a:ext cx="8942955" cy="1955799"/>
        </p:xfrm>
        <a:graphic>
          <a:graphicData uri="http://schemas.openxmlformats.org/drawingml/2006/table">
            <a:tbl>
              <a:tblPr firstRow="1" bandRow="1">
                <a:tableStyleId>{E8034E78-7F5D-4C2E-B375-FC64B27BC917}</a:tableStyleId>
              </a:tblPr>
              <a:tblGrid>
                <a:gridCol w="8942955">
                  <a:extLst>
                    <a:ext uri="{9D8B030D-6E8A-4147-A177-3AD203B41FA5}">
                      <a16:colId xmlns:a16="http://schemas.microsoft.com/office/drawing/2014/main" val="20000"/>
                    </a:ext>
                  </a:extLst>
                </a:gridCol>
              </a:tblGrid>
              <a:tr h="401319">
                <a:tc>
                  <a:txBody>
                    <a:bodyPr/>
                    <a:lstStyle/>
                    <a:p>
                      <a:r>
                        <a:rPr lang="en-US" sz="1400" dirty="0"/>
                        <a:t>Accessing Character in a </a:t>
                      </a:r>
                      <a:r>
                        <a:rPr lang="en-US" sz="1400" baseline="0" dirty="0"/>
                        <a:t>String (Slicing)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890599">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This is</a:t>
                      </a:r>
                      <a:r>
                        <a:rPr lang="en-US" sz="1600" baseline="0" dirty="0">
                          <a:solidFill>
                            <a:schemeClr val="accent5">
                              <a:lumMod val="50000"/>
                            </a:schemeClr>
                          </a:solidFill>
                          <a:latin typeface="Consolas" panose="020B0609020204030204" pitchFamily="49" charset="0"/>
                          <a:cs typeface="Consolas" panose="020B0609020204030204" pitchFamily="49" charset="0"/>
                        </a:rPr>
                        <a:t> done using indexing;</a:t>
                      </a: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course[0] = ‘new data’</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print(course[0])</a:t>
                      </a:r>
                    </a:p>
                    <a:p>
                      <a:endParaRPr lang="en-US" sz="1600" baseline="0" dirty="0">
                        <a:solidFill>
                          <a:schemeClr val="bg2">
                            <a:lumMod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29789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67046453"/>
              </p:ext>
            </p:extLst>
          </p:nvPr>
        </p:nvGraphicFramePr>
        <p:xfrm>
          <a:off x="856343" y="1175656"/>
          <a:ext cx="10580914" cy="5239179"/>
        </p:xfrm>
        <a:graphic>
          <a:graphicData uri="http://schemas.openxmlformats.org/drawingml/2006/table">
            <a:tbl>
              <a:tblPr firstRow="1" bandRow="1">
                <a:tableStyleId>{68D230F3-CF80-4859-8CE7-A43EE81993B5}</a:tableStyleId>
              </a:tblPr>
              <a:tblGrid>
                <a:gridCol w="560879">
                  <a:extLst>
                    <a:ext uri="{9D8B030D-6E8A-4147-A177-3AD203B41FA5}">
                      <a16:colId xmlns:a16="http://schemas.microsoft.com/office/drawing/2014/main" val="20000"/>
                    </a:ext>
                  </a:extLst>
                </a:gridCol>
                <a:gridCol w="1645292">
                  <a:extLst>
                    <a:ext uri="{9D8B030D-6E8A-4147-A177-3AD203B41FA5}">
                      <a16:colId xmlns:a16="http://schemas.microsoft.com/office/drawing/2014/main" val="20001"/>
                    </a:ext>
                  </a:extLst>
                </a:gridCol>
                <a:gridCol w="8374743">
                  <a:extLst>
                    <a:ext uri="{9D8B030D-6E8A-4147-A177-3AD203B41FA5}">
                      <a16:colId xmlns:a16="http://schemas.microsoft.com/office/drawing/2014/main" val="20002"/>
                    </a:ext>
                  </a:extLst>
                </a:gridCol>
              </a:tblGrid>
              <a:tr h="418259">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Method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index()</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get </a:t>
                      </a:r>
                      <a:r>
                        <a:rPr lang="en-US" sz="1400" kern="1200" baseline="0" dirty="0">
                          <a:solidFill>
                            <a:schemeClr val="tx1"/>
                          </a:solidFill>
                          <a:effectLst/>
                          <a:latin typeface="+mn-lt"/>
                          <a:ea typeface="+mn-ea"/>
                          <a:cs typeface="+mn-cs"/>
                        </a:rPr>
                        <a:t>a character at the index position of the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strip()</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white spaces from a string without changing the string characters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3.</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swapcase()</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changes</a:t>
                      </a:r>
                      <a:r>
                        <a:rPr lang="en-US" sz="1400" baseline="0" dirty="0"/>
                        <a:t> the case of first character and rest of string to opposite case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casefold()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sets the first character to lower case in a string</a:t>
                      </a:r>
                      <a:r>
                        <a:rPr lang="en-US" sz="1400" baseline="0" dirty="0"/>
                        <a:t> </a:t>
                      </a:r>
                      <a:r>
                        <a:rPr lang="en-US" sz="1400" dirty="0"/>
                        <a:t> </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6">
                              <a:lumMod val="50000"/>
                            </a:schemeClr>
                          </a:solidFill>
                          <a:latin typeface="Consolas" panose="020B0609020204030204" pitchFamily="49" charset="0"/>
                          <a:cs typeface="Consolas" panose="020B0609020204030204" pitchFamily="49" charset="0"/>
                        </a:rPr>
                        <a:t>5.</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count()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counts the number of</a:t>
                      </a:r>
                      <a:r>
                        <a:rPr lang="en-US" sz="1400" kern="1200" baseline="0" dirty="0">
                          <a:solidFill>
                            <a:schemeClr val="tx1"/>
                          </a:solidFill>
                          <a:effectLst/>
                          <a:latin typeface="+mn-lt"/>
                          <a:ea typeface="+mn-ea"/>
                          <a:cs typeface="+mn-cs"/>
                        </a:rPr>
                        <a:t> times a character(s) in found in a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6.</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capitalize()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set</a:t>
                      </a:r>
                      <a:r>
                        <a:rPr lang="en-US" sz="1400" baseline="0" dirty="0"/>
                        <a:t>s the first character of a string to uppercase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7.</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upper()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sets all</a:t>
                      </a:r>
                      <a:r>
                        <a:rPr lang="en-US" sz="1400" baseline="0" dirty="0"/>
                        <a:t> characters in a string to uppercase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8.</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lower()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sets all</a:t>
                      </a:r>
                      <a:r>
                        <a:rPr lang="en-US" sz="1400" baseline="0" dirty="0"/>
                        <a:t> characters in a string to lowercase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startswith()</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checks if a string starts with a character(s) or substring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6">
                              <a:lumMod val="50000"/>
                            </a:schemeClr>
                          </a:solidFill>
                          <a:latin typeface="Consolas" panose="020B0609020204030204" pitchFamily="49" charset="0"/>
                          <a:cs typeface="Consolas" panose="020B0609020204030204" pitchFamily="49" charset="0"/>
                        </a:rPr>
                        <a:t>endswith()</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checks if a string ends with a character(s) or substring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6">
                              <a:lumMod val="50000"/>
                            </a:schemeClr>
                          </a:solidFill>
                          <a:latin typeface="Consolas" panose="020B0609020204030204" pitchFamily="49" charset="0"/>
                          <a:cs typeface="Consolas" panose="020B0609020204030204" pitchFamily="49" charset="0"/>
                        </a:rPr>
                        <a:t>find()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the first index that it finds a character or substring in a string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6">
                              <a:lumMod val="50000"/>
                            </a:schemeClr>
                          </a:solidFill>
                          <a:latin typeface="Consolas" panose="020B0609020204030204" pitchFamily="49" charset="0"/>
                          <a:cs typeface="Consolas" panose="020B0609020204030204" pitchFamily="49" charset="0"/>
                        </a:rPr>
                        <a:t>replace()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replaces a character(s) or substring in</a:t>
                      </a:r>
                      <a:r>
                        <a:rPr lang="en-US" sz="1400" baseline="0" dirty="0"/>
                        <a:t> string with a new one and returns the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2"/>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13.</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6">
                              <a:lumMod val="50000"/>
                            </a:schemeClr>
                          </a:solidFill>
                          <a:latin typeface="Consolas" panose="020B0609020204030204" pitchFamily="49" charset="0"/>
                          <a:cs typeface="Consolas" panose="020B0609020204030204" pitchFamily="49" charset="0"/>
                        </a:rPr>
                        <a:t>split()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converts substrings</a:t>
                      </a:r>
                      <a:r>
                        <a:rPr lang="en-US" sz="1400" baseline="0" dirty="0"/>
                        <a:t> of a string to new elements of a list, accepts a delimiter as argument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Round Diagonal Corner Rectangle 2"/>
          <p:cNvSpPr/>
          <p:nvPr/>
        </p:nvSpPr>
        <p:spPr>
          <a:xfrm>
            <a:off x="4825620" y="527173"/>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String Methods</a:t>
            </a:r>
          </a:p>
        </p:txBody>
      </p:sp>
      <p:sp>
        <p:nvSpPr>
          <p:cNvPr id="4" name="Slide Number Placeholder 3"/>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190486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Diagonal Corner Rectangle 7"/>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String Slicing</a:t>
            </a:r>
          </a:p>
        </p:txBody>
      </p:sp>
      <p:graphicFrame>
        <p:nvGraphicFramePr>
          <p:cNvPr id="12" name="Table 11"/>
          <p:cNvGraphicFramePr>
            <a:graphicFrameLocks noGrp="1"/>
          </p:cNvGraphicFramePr>
          <p:nvPr>
            <p:extLst>
              <p:ext uri="{D42A27DB-BD31-4B8C-83A1-F6EECF244321}">
                <p14:modId xmlns:p14="http://schemas.microsoft.com/office/powerpoint/2010/main" val="3761412294"/>
              </p:ext>
            </p:extLst>
          </p:nvPr>
        </p:nvGraphicFramePr>
        <p:xfrm>
          <a:off x="1181130" y="2246334"/>
          <a:ext cx="10092295" cy="2966720"/>
        </p:xfrm>
        <a:graphic>
          <a:graphicData uri="http://schemas.openxmlformats.org/drawingml/2006/table">
            <a:tbl>
              <a:tblPr firstRow="1" bandRow="1">
                <a:tableStyleId>{68D230F3-CF80-4859-8CE7-A43EE81993B5}</a:tableStyleId>
              </a:tblPr>
              <a:tblGrid>
                <a:gridCol w="1968893">
                  <a:extLst>
                    <a:ext uri="{9D8B030D-6E8A-4147-A177-3AD203B41FA5}">
                      <a16:colId xmlns:a16="http://schemas.microsoft.com/office/drawing/2014/main" val="20000"/>
                    </a:ext>
                  </a:extLst>
                </a:gridCol>
                <a:gridCol w="5896586">
                  <a:extLst>
                    <a:ext uri="{9D8B030D-6E8A-4147-A177-3AD203B41FA5}">
                      <a16:colId xmlns:a16="http://schemas.microsoft.com/office/drawing/2014/main" val="20001"/>
                    </a:ext>
                  </a:extLst>
                </a:gridCol>
                <a:gridCol w="2226816">
                  <a:extLst>
                    <a:ext uri="{9D8B030D-6E8A-4147-A177-3AD203B41FA5}">
                      <a16:colId xmlns:a16="http://schemas.microsoft.com/office/drawing/2014/main" val="20002"/>
                    </a:ext>
                  </a:extLst>
                </a:gridCol>
              </a:tblGrid>
              <a:tr h="370840">
                <a:tc>
                  <a:txBody>
                    <a:bodyPr/>
                    <a:lstStyle/>
                    <a:p>
                      <a:r>
                        <a:rPr lang="en-US" sz="1400" dirty="0">
                          <a:solidFill>
                            <a:schemeClr val="bg1"/>
                          </a:solidFill>
                        </a:rPr>
                        <a:t>Example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Result/Output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all elements at once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my_string[3]</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3rd elements in the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my_string[0:4]</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3 excluding index 4</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my_string[::-1]</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in reverse order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my_string[0:5:2]</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5 and skipping 2 elements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Rectangle 2"/>
          <p:cNvSpPr>
            <a:spLocks noChangeArrowheads="1"/>
          </p:cNvSpPr>
          <p:nvPr/>
        </p:nvSpPr>
        <p:spPr bwMode="auto">
          <a:xfrm>
            <a:off x="1565753" y="1529176"/>
            <a:ext cx="9181579" cy="40011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Consolas" panose="020B0609020204030204" pitchFamily="49" charset="0"/>
                <a:cs typeface="Consolas" panose="020B0609020204030204" pitchFamily="49" charset="0"/>
              </a:rPr>
              <a:t>Slicing (start_index:stop_index:skip_index)</a:t>
            </a:r>
            <a:endPar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1057711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614514"/>
              </p:ext>
            </p:extLst>
          </p:nvPr>
        </p:nvGraphicFramePr>
        <p:xfrm>
          <a:off x="798285" y="1393368"/>
          <a:ext cx="10711542" cy="4189550"/>
        </p:xfrm>
        <a:graphic>
          <a:graphicData uri="http://schemas.openxmlformats.org/drawingml/2006/table">
            <a:tbl>
              <a:tblPr firstRow="1" bandRow="1">
                <a:tableStyleId>{68D230F3-CF80-4859-8CE7-A43EE81993B5}</a:tableStyleId>
              </a:tblPr>
              <a:tblGrid>
                <a:gridCol w="508001">
                  <a:extLst>
                    <a:ext uri="{9D8B030D-6E8A-4147-A177-3AD203B41FA5}">
                      <a16:colId xmlns:a16="http://schemas.microsoft.com/office/drawing/2014/main" val="20000"/>
                    </a:ext>
                  </a:extLst>
                </a:gridCol>
                <a:gridCol w="2452914">
                  <a:extLst>
                    <a:ext uri="{9D8B030D-6E8A-4147-A177-3AD203B41FA5}">
                      <a16:colId xmlns:a16="http://schemas.microsoft.com/office/drawing/2014/main" val="20001"/>
                    </a:ext>
                  </a:extLst>
                </a:gridCol>
                <a:gridCol w="7750627">
                  <a:extLst>
                    <a:ext uri="{9D8B030D-6E8A-4147-A177-3AD203B41FA5}">
                      <a16:colId xmlns:a16="http://schemas.microsoft.com/office/drawing/2014/main" val="20002"/>
                    </a:ext>
                  </a:extLst>
                </a:gridCol>
              </a:tblGrid>
              <a:tr h="333830">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Operator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Purpose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x in s</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Returns </a:t>
                      </a:r>
                      <a:r>
                        <a:rPr lang="en-US" sz="1400" b="1" kern="1200" dirty="0">
                          <a:solidFill>
                            <a:schemeClr val="accent6">
                              <a:lumMod val="50000"/>
                            </a:schemeClr>
                          </a:solidFill>
                          <a:effectLst/>
                          <a:latin typeface="+mn-lt"/>
                          <a:ea typeface="+mn-ea"/>
                          <a:cs typeface="+mn-cs"/>
                        </a:rPr>
                        <a:t>true</a:t>
                      </a:r>
                      <a:r>
                        <a:rPr lang="en-US" sz="1400" kern="1200" dirty="0">
                          <a:solidFill>
                            <a:schemeClr val="tx1"/>
                          </a:solidFill>
                          <a:effectLst/>
                          <a:latin typeface="+mn-lt"/>
                          <a:ea typeface="+mn-ea"/>
                          <a:cs typeface="+mn-cs"/>
                        </a:rPr>
                        <a:t> is if</a:t>
                      </a:r>
                      <a:r>
                        <a:rPr lang="en-US" sz="1400" kern="1200" baseline="0" dirty="0">
                          <a:solidFill>
                            <a:schemeClr val="tx1"/>
                          </a:solidFill>
                          <a:effectLst/>
                          <a:latin typeface="+mn-lt"/>
                          <a:ea typeface="+mn-ea"/>
                          <a:cs typeface="+mn-cs"/>
                        </a:rPr>
                        <a:t> </a:t>
                      </a:r>
                      <a:r>
                        <a:rPr lang="en-US" sz="1400" b="1" kern="1200" baseline="0" dirty="0">
                          <a:solidFill>
                            <a:schemeClr val="tx1"/>
                          </a:solidFill>
                          <a:effectLst/>
                          <a:latin typeface="+mn-lt"/>
                          <a:ea typeface="+mn-ea"/>
                          <a:cs typeface="+mn-cs"/>
                        </a:rPr>
                        <a:t>x</a:t>
                      </a:r>
                      <a:r>
                        <a:rPr lang="en-US" sz="1400" kern="1200" baseline="0" dirty="0">
                          <a:solidFill>
                            <a:schemeClr val="tx1"/>
                          </a:solidFill>
                          <a:effectLst/>
                          <a:latin typeface="+mn-lt"/>
                          <a:ea typeface="+mn-ea"/>
                          <a:cs typeface="+mn-cs"/>
                        </a:rPr>
                        <a:t> is contained in string </a:t>
                      </a:r>
                      <a:r>
                        <a:rPr lang="en-US" sz="1400" b="1" kern="1200" baseline="0" dirty="0">
                          <a:solidFill>
                            <a:schemeClr val="tx1"/>
                          </a:solidFill>
                          <a:effectLst/>
                          <a:latin typeface="+mn-lt"/>
                          <a:ea typeface="+mn-ea"/>
                          <a:cs typeface="+mn-cs"/>
                        </a:rPr>
                        <a:t>s</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x</a:t>
                      </a:r>
                      <a:r>
                        <a:rPr lang="en-US" sz="1600" b="1" i="0" kern="1200" baseline="0" dirty="0">
                          <a:solidFill>
                            <a:schemeClr val="accent6">
                              <a:lumMod val="50000"/>
                            </a:schemeClr>
                          </a:solidFill>
                          <a:effectLst/>
                          <a:latin typeface="Consolas" panose="020B0609020204030204" pitchFamily="49" charset="0"/>
                          <a:ea typeface="+mn-ea"/>
                          <a:cs typeface="Consolas" panose="020B0609020204030204" pitchFamily="49" charset="0"/>
                        </a:rPr>
                        <a:t> not in s</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Returns </a:t>
                      </a:r>
                      <a:r>
                        <a:rPr lang="en-US" sz="1400" b="1" kern="1200" dirty="0">
                          <a:solidFill>
                            <a:schemeClr val="accent6">
                              <a:lumMod val="50000"/>
                            </a:schemeClr>
                          </a:solidFill>
                          <a:effectLst/>
                          <a:latin typeface="+mn-lt"/>
                          <a:ea typeface="+mn-ea"/>
                          <a:cs typeface="+mn-cs"/>
                        </a:rPr>
                        <a:t>true</a:t>
                      </a:r>
                      <a:r>
                        <a:rPr lang="en-US" sz="1400" kern="1200" dirty="0">
                          <a:solidFill>
                            <a:schemeClr val="tx1"/>
                          </a:solidFill>
                          <a:effectLst/>
                          <a:latin typeface="+mn-lt"/>
                          <a:ea typeface="+mn-ea"/>
                          <a:cs typeface="+mn-cs"/>
                        </a:rPr>
                        <a:t> is if</a:t>
                      </a:r>
                      <a:r>
                        <a:rPr lang="en-US" sz="1400" kern="1200" baseline="0" dirty="0">
                          <a:solidFill>
                            <a:schemeClr val="tx1"/>
                          </a:solidFill>
                          <a:effectLst/>
                          <a:latin typeface="+mn-lt"/>
                          <a:ea typeface="+mn-ea"/>
                          <a:cs typeface="+mn-cs"/>
                        </a:rPr>
                        <a:t> </a:t>
                      </a:r>
                      <a:r>
                        <a:rPr lang="en-US" sz="1400" b="1" kern="1200" baseline="0" dirty="0">
                          <a:solidFill>
                            <a:schemeClr val="tx1"/>
                          </a:solidFill>
                          <a:effectLst/>
                          <a:latin typeface="+mn-lt"/>
                          <a:ea typeface="+mn-ea"/>
                          <a:cs typeface="+mn-cs"/>
                        </a:rPr>
                        <a:t>x</a:t>
                      </a:r>
                      <a:r>
                        <a:rPr lang="en-US" sz="1400" kern="1200" baseline="0" dirty="0">
                          <a:solidFill>
                            <a:schemeClr val="tx1"/>
                          </a:solidFill>
                          <a:effectLst/>
                          <a:latin typeface="+mn-lt"/>
                          <a:ea typeface="+mn-ea"/>
                          <a:cs typeface="+mn-cs"/>
                        </a:rPr>
                        <a:t> is not contained in string </a:t>
                      </a:r>
                      <a:r>
                        <a:rPr lang="en-US" sz="1400" b="1" kern="1200" baseline="0" dirty="0">
                          <a:solidFill>
                            <a:schemeClr val="tx1"/>
                          </a:solidFill>
                          <a:effectLst/>
                          <a:latin typeface="+mn-lt"/>
                          <a:ea typeface="+mn-ea"/>
                          <a:cs typeface="+mn-cs"/>
                        </a:rPr>
                        <a:t>s</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3.</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s</a:t>
                      </a:r>
                      <a:r>
                        <a:rPr lang="en-US" sz="1600" b="1" i="0" kern="1200" baseline="0" dirty="0">
                          <a:solidFill>
                            <a:schemeClr val="accent6">
                              <a:lumMod val="50000"/>
                            </a:schemeClr>
                          </a:solidFill>
                          <a:effectLst/>
                          <a:latin typeface="Consolas" panose="020B0609020204030204" pitchFamily="49" charset="0"/>
                          <a:ea typeface="+mn-ea"/>
                          <a:cs typeface="Consolas" panose="020B0609020204030204" pitchFamily="49" charset="0"/>
                        </a:rPr>
                        <a:t> * n or n * s</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Repeats string </a:t>
                      </a:r>
                      <a:r>
                        <a:rPr lang="en-US" sz="1400" b="1" dirty="0"/>
                        <a:t>s</a:t>
                      </a:r>
                      <a:r>
                        <a:rPr lang="en-US" sz="1400" dirty="0"/>
                        <a:t> at </a:t>
                      </a:r>
                      <a:r>
                        <a:rPr lang="en-US" sz="1400" b="1" dirty="0"/>
                        <a:t>n</a:t>
                      </a:r>
                      <a:r>
                        <a:rPr lang="en-US" sz="1400" dirty="0"/>
                        <a:t> number of times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s[</a:t>
                      </a:r>
                      <a:r>
                        <a:rPr lang="en-US" sz="1600" b="1" i="0" kern="1200" dirty="0" err="1">
                          <a:solidFill>
                            <a:schemeClr val="accent6">
                              <a:lumMod val="50000"/>
                            </a:schemeClr>
                          </a:solidFill>
                          <a:effectLst/>
                          <a:latin typeface="Consolas" panose="020B0609020204030204" pitchFamily="49" charset="0"/>
                          <a:ea typeface="+mn-ea"/>
                          <a:cs typeface="Consolas" panose="020B0609020204030204" pitchFamily="49" charset="0"/>
                        </a:rPr>
                        <a:t>i</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sets the first character to lower case in a string</a:t>
                      </a:r>
                      <a:r>
                        <a:rPr lang="en-US" sz="1400" baseline="0" dirty="0"/>
                        <a:t> </a:t>
                      </a:r>
                      <a:r>
                        <a:rPr lang="en-US" sz="1400" dirty="0"/>
                        <a:t> </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6">
                              <a:lumMod val="50000"/>
                            </a:schemeClr>
                          </a:solidFill>
                          <a:latin typeface="Consolas" panose="020B0609020204030204" pitchFamily="49" charset="0"/>
                          <a:cs typeface="Consolas" panose="020B0609020204030204" pitchFamily="49" charset="0"/>
                        </a:rPr>
                        <a:t>5.</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s[</a:t>
                      </a:r>
                      <a:r>
                        <a:rPr lang="en-US" sz="1600" b="1" i="0" kern="1200" dirty="0" err="1">
                          <a:solidFill>
                            <a:schemeClr val="accent6">
                              <a:lumMod val="50000"/>
                            </a:schemeClr>
                          </a:solidFill>
                          <a:effectLst/>
                          <a:latin typeface="Consolas" panose="020B0609020204030204" pitchFamily="49" charset="0"/>
                          <a:ea typeface="+mn-ea"/>
                          <a:cs typeface="Consolas" panose="020B0609020204030204" pitchFamily="49" charset="0"/>
                        </a:rPr>
                        <a:t>i:j</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6.</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s[</a:t>
                      </a:r>
                      <a:r>
                        <a:rPr lang="en-US" sz="1600" b="1" i="0" kern="1200" dirty="0" err="1">
                          <a:solidFill>
                            <a:schemeClr val="accent6">
                              <a:lumMod val="50000"/>
                            </a:schemeClr>
                          </a:solidFill>
                          <a:effectLst/>
                          <a:latin typeface="Consolas" panose="020B0609020204030204" pitchFamily="49" charset="0"/>
                          <a:ea typeface="+mn-ea"/>
                          <a:cs typeface="Consolas" panose="020B0609020204030204" pitchFamily="49" charset="0"/>
                        </a:rPr>
                        <a:t>i:j:k</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A slice of string </a:t>
                      </a:r>
                      <a:r>
                        <a:rPr lang="en-US" sz="1400" b="1" dirty="0"/>
                        <a:t>s</a:t>
                      </a:r>
                      <a:r>
                        <a:rPr lang="en-US" sz="1400" dirty="0"/>
                        <a:t> from </a:t>
                      </a:r>
                      <a:r>
                        <a:rPr lang="en-US" sz="1400" b="1" dirty="0" err="1"/>
                        <a:t>i</a:t>
                      </a:r>
                      <a:r>
                        <a:rPr lang="en-US" sz="1400" baseline="0" dirty="0"/>
                        <a:t> to </a:t>
                      </a:r>
                      <a:r>
                        <a:rPr lang="en-US" sz="1400" b="1" baseline="0" dirty="0"/>
                        <a:t>j</a:t>
                      </a:r>
                      <a:r>
                        <a:rPr lang="en-US" sz="1400" baseline="0" dirty="0"/>
                        <a:t> with step of </a:t>
                      </a:r>
                      <a:r>
                        <a:rPr lang="en-US" sz="1400" b="1" baseline="0" dirty="0"/>
                        <a:t>k</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7.</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min(s)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The smallest (lowest) item of string </a:t>
                      </a:r>
                      <a:r>
                        <a:rPr lang="en-US" sz="1400" b="1" dirty="0"/>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8.</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max(s)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The largest (highest) item of string </a:t>
                      </a:r>
                      <a:r>
                        <a:rPr lang="en-US" sz="1400" b="1" dirty="0"/>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err="1">
                          <a:solidFill>
                            <a:schemeClr val="accent6">
                              <a:lumMod val="50000"/>
                            </a:schemeClr>
                          </a:solidFill>
                          <a:effectLst/>
                          <a:latin typeface="Consolas" panose="020B0609020204030204" pitchFamily="49" charset="0"/>
                          <a:ea typeface="+mn-ea"/>
                          <a:cs typeface="Consolas" panose="020B0609020204030204" pitchFamily="49" charset="0"/>
                        </a:rPr>
                        <a:t>s.index</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(x[,</a:t>
                      </a:r>
                      <a:r>
                        <a:rPr lang="en-US" sz="1600" b="1" i="0" kern="1200" baseline="0" dirty="0">
                          <a:solidFill>
                            <a:schemeClr val="accent6">
                              <a:lumMod val="50000"/>
                            </a:schemeClr>
                          </a:solidFill>
                          <a:effectLst/>
                          <a:latin typeface="Consolas" panose="020B0609020204030204" pitchFamily="49" charset="0"/>
                          <a:ea typeface="+mn-ea"/>
                          <a:cs typeface="Consolas" panose="020B0609020204030204" pitchFamily="49" charset="0"/>
                        </a:rPr>
                        <a:t> </a:t>
                      </a:r>
                      <a:r>
                        <a:rPr lang="en-US" sz="1600" b="1" i="0" kern="1200" baseline="0" dirty="0" err="1">
                          <a:solidFill>
                            <a:schemeClr val="accent6">
                              <a:lumMod val="50000"/>
                            </a:schemeClr>
                          </a:solidFill>
                          <a:effectLst/>
                          <a:latin typeface="Consolas" panose="020B0609020204030204" pitchFamily="49" charset="0"/>
                          <a:ea typeface="+mn-ea"/>
                          <a:cs typeface="Consolas" panose="020B0609020204030204" pitchFamily="49" charset="0"/>
                        </a:rPr>
                        <a:t>i</a:t>
                      </a:r>
                      <a:r>
                        <a:rPr lang="en-US" sz="1600" b="1" i="0" kern="1200" baseline="0" dirty="0">
                          <a:solidFill>
                            <a:schemeClr val="accent6">
                              <a:lumMod val="50000"/>
                            </a:schemeClr>
                          </a:solidFill>
                          <a:effectLst/>
                          <a:latin typeface="Consolas" panose="020B0609020204030204" pitchFamily="49" charset="0"/>
                          <a:ea typeface="+mn-ea"/>
                          <a:cs typeface="Consolas" panose="020B0609020204030204" pitchFamily="49" charset="0"/>
                        </a:rPr>
                        <a:t>[, j]</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The numeric</a:t>
                      </a:r>
                      <a:r>
                        <a:rPr lang="en-US" sz="1400" baseline="0" dirty="0"/>
                        <a:t> position of the first occurrence of x in string </a:t>
                      </a:r>
                      <a:r>
                        <a:rPr lang="en-US" sz="1400" b="1" baseline="0" dirty="0"/>
                        <a:t>s</a:t>
                      </a:r>
                      <a:r>
                        <a:rPr lang="en-US" sz="1400" baseline="0" dirty="0"/>
                        <a:t>. the optional </a:t>
                      </a:r>
                      <a:r>
                        <a:rPr lang="en-US" sz="1400" b="1" baseline="0" dirty="0" err="1"/>
                        <a:t>i</a:t>
                      </a:r>
                      <a:r>
                        <a:rPr lang="en-US" sz="1400" baseline="0" dirty="0"/>
                        <a:t> and </a:t>
                      </a:r>
                      <a:r>
                        <a:rPr lang="en-US" sz="1400" b="1" baseline="0" dirty="0"/>
                        <a:t>j</a:t>
                      </a:r>
                      <a:r>
                        <a:rPr lang="en-US" sz="1400" baseline="0" dirty="0"/>
                        <a:t> lets you limit the search to the characters from </a:t>
                      </a:r>
                      <a:r>
                        <a:rPr lang="en-US" sz="1400" b="1" baseline="0" dirty="0" err="1"/>
                        <a:t>i</a:t>
                      </a:r>
                      <a:r>
                        <a:rPr lang="en-US" sz="1400" baseline="0" dirty="0"/>
                        <a:t> to </a:t>
                      </a:r>
                      <a:r>
                        <a:rPr lang="en-US" sz="1400" b="1" baseline="0" dirty="0"/>
                        <a:t>j</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err="1">
                          <a:solidFill>
                            <a:schemeClr val="accent6">
                              <a:lumMod val="50000"/>
                            </a:schemeClr>
                          </a:solidFill>
                          <a:effectLst/>
                          <a:latin typeface="Consolas" panose="020B0609020204030204" pitchFamily="49" charset="0"/>
                          <a:ea typeface="+mn-ea"/>
                          <a:cs typeface="Consolas" panose="020B0609020204030204" pitchFamily="49" charset="0"/>
                        </a:rPr>
                        <a:t>s.count</a:t>
                      </a:r>
                      <a:r>
                        <a:rPr lang="en-US" sz="1600" b="1" i="0" dirty="0">
                          <a:solidFill>
                            <a:schemeClr val="accent6">
                              <a:lumMod val="50000"/>
                            </a:schemeClr>
                          </a:solidFill>
                          <a:latin typeface="Consolas" panose="020B0609020204030204" pitchFamily="49" charset="0"/>
                          <a:cs typeface="Consolas" panose="020B0609020204030204" pitchFamily="49" charset="0"/>
                        </a:rPr>
                        <a:t>(x)</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total number of times string </a:t>
                      </a:r>
                      <a:r>
                        <a:rPr lang="en-US" sz="1400" b="1" dirty="0"/>
                        <a:t>x</a:t>
                      </a:r>
                      <a:r>
                        <a:rPr lang="en-US" sz="1400" dirty="0"/>
                        <a:t> occurs in</a:t>
                      </a:r>
                      <a:r>
                        <a:rPr lang="en-US" sz="1400" baseline="0" dirty="0"/>
                        <a:t> the larger string </a:t>
                      </a:r>
                      <a:r>
                        <a:rPr lang="en-US" sz="1400" b="1" baseline="0" dirty="0"/>
                        <a:t>s</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Round Diagonal Corner Rectangle 2"/>
          <p:cNvSpPr/>
          <p:nvPr/>
        </p:nvSpPr>
        <p:spPr>
          <a:xfrm>
            <a:off x="4912706" y="715854"/>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String Operators</a:t>
            </a:r>
          </a:p>
        </p:txBody>
      </p:sp>
      <p:sp>
        <p:nvSpPr>
          <p:cNvPr id="4" name="Slide Number Placeholder 3"/>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3382713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03055" y="377800"/>
            <a:ext cx="6078828" cy="609171"/>
          </a:xfrm>
          <a:prstGeom prst="rect">
            <a:avLst/>
          </a:prstGeom>
          <a:effectLst>
            <a:outerShdw blurRad="50800" dist="38100" dir="13500000" algn="br" rotWithShape="0">
              <a:prstClr val="black">
                <a:alpha val="40000"/>
              </a:prstClr>
            </a:outerShdw>
          </a:effectLst>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2600" dirty="0"/>
              <a:t>Formatting a string</a:t>
            </a:r>
          </a:p>
        </p:txBody>
      </p:sp>
      <p:sp>
        <p:nvSpPr>
          <p:cNvPr id="4" name="Rectangle 2"/>
          <p:cNvSpPr>
            <a:spLocks noChangeArrowheads="1"/>
          </p:cNvSpPr>
          <p:nvPr/>
        </p:nvSpPr>
        <p:spPr bwMode="auto">
          <a:xfrm>
            <a:off x="3381829" y="960325"/>
            <a:ext cx="6008914" cy="369332"/>
          </a:xfrm>
          <a:prstGeom prst="rect">
            <a:avLst/>
          </a:prstGeom>
          <a:solidFill>
            <a:schemeClr val="accent5">
              <a:lumMod val="20000"/>
              <a:lumOff val="80000"/>
            </a:schemeClr>
          </a:solidFill>
          <a:ln w="3175">
            <a:solidFill>
              <a:schemeClr val="bg2">
                <a:lumMod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nsolas" panose="020B0609020204030204" pitchFamily="49" charset="0"/>
                <a:cs typeface="Consolas" panose="020B0609020204030204" pitchFamily="49" charset="0"/>
              </a:rPr>
              <a:t>String formatting:  %,</a:t>
            </a:r>
            <a:r>
              <a:rPr kumimoji="0" lang="en-US" altLang="en-US" b="0" i="0" u="none" strike="noStrike" cap="none" normalizeH="0" dirty="0">
                <a:ln>
                  <a:noFill/>
                </a:ln>
                <a:solidFill>
                  <a:schemeClr val="tx1">
                    <a:lumMod val="75000"/>
                    <a:lumOff val="25000"/>
                  </a:schemeClr>
                </a:solidFill>
                <a:effectLst/>
                <a:latin typeface="Consolas" panose="020B0609020204030204" pitchFamily="49" charset="0"/>
                <a:cs typeface="Consolas" panose="020B0609020204030204" pitchFamily="49" charset="0"/>
              </a:rPr>
              <a:t> .format, f-String</a:t>
            </a:r>
            <a:endParaRPr kumimoji="0" lang="en-US" altLang="en-US" b="0" i="0" u="none" strike="noStrike" cap="none" normalizeH="0" baseline="0" dirty="0">
              <a:ln>
                <a:noFill/>
              </a:ln>
              <a:solidFill>
                <a:schemeClr val="tx1">
                  <a:lumMod val="75000"/>
                  <a:lumOff val="25000"/>
                </a:schemeClr>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35045767"/>
              </p:ext>
            </p:extLst>
          </p:nvPr>
        </p:nvGraphicFramePr>
        <p:xfrm>
          <a:off x="838353" y="1417018"/>
          <a:ext cx="4807704" cy="1269289"/>
        </p:xfrm>
        <a:graphic>
          <a:graphicData uri="http://schemas.openxmlformats.org/drawingml/2006/table">
            <a:tbl>
              <a:tblPr firstRow="1" bandRow="1">
                <a:tableStyleId>{E8034E78-7F5D-4C2E-B375-FC64B27BC917}</a:tableStyleId>
              </a:tblPr>
              <a:tblGrid>
                <a:gridCol w="4807704">
                  <a:extLst>
                    <a:ext uri="{9D8B030D-6E8A-4147-A177-3AD203B41FA5}">
                      <a16:colId xmlns:a16="http://schemas.microsoft.com/office/drawing/2014/main" val="20000"/>
                    </a:ext>
                  </a:extLst>
                </a:gridCol>
              </a:tblGrid>
              <a:tr h="402274">
                <a:tc>
                  <a:txBody>
                    <a:bodyPr/>
                    <a:lstStyle/>
                    <a:p>
                      <a:r>
                        <a:rPr lang="en-US" sz="1400" dirty="0"/>
                        <a:t>%  - string   |  </a:t>
                      </a:r>
                      <a:r>
                        <a:rPr lang="en-US" sz="1400" dirty="0">
                          <a:solidFill>
                            <a:schemeClr val="accent1">
                              <a:lumMod val="40000"/>
                              <a:lumOff val="60000"/>
                            </a:schemeClr>
                          </a:solidFill>
                        </a:rPr>
                        <a:t>old formatting style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867015">
                <a:tc>
                  <a:txBody>
                    <a:bodyPr/>
                    <a:lstStyle/>
                    <a:p>
                      <a:r>
                        <a:rPr lang="en-US" sz="1600" b="1" dirty="0">
                          <a:solidFill>
                            <a:schemeClr val="accent5">
                              <a:lumMod val="50000"/>
                            </a:schemeClr>
                          </a:solidFill>
                          <a:latin typeface="Consolas" panose="020B0609020204030204" pitchFamily="49" charset="0"/>
                          <a:cs typeface="Consolas" panose="020B0609020204030204" pitchFamily="49" charset="0"/>
                        </a:rPr>
                        <a:t>var = “old”</a:t>
                      </a:r>
                    </a:p>
                    <a:p>
                      <a:r>
                        <a:rPr lang="en-US" sz="1600" b="1" dirty="0">
                          <a:solidFill>
                            <a:schemeClr val="accent5">
                              <a:lumMod val="50000"/>
                            </a:schemeClr>
                          </a:solidFill>
                          <a:latin typeface="Consolas" panose="020B0609020204030204" pitchFamily="49" charset="0"/>
                          <a:cs typeface="Consolas" panose="020B0609020204030204" pitchFamily="49" charset="0"/>
                        </a:rPr>
                        <a:t>my_var</a:t>
                      </a:r>
                      <a:r>
                        <a:rPr lang="en-US" sz="1600" b="1" baseline="0" dirty="0">
                          <a:solidFill>
                            <a:schemeClr val="accent5">
                              <a:lumMod val="50000"/>
                            </a:schemeClr>
                          </a:solidFill>
                          <a:latin typeface="Consolas" panose="020B0609020204030204" pitchFamily="49" charset="0"/>
                          <a:cs typeface="Consolas" panose="020B0609020204030204" pitchFamily="49" charset="0"/>
                        </a:rPr>
                        <a:t> = “The pattern is %s” </a:t>
                      </a:r>
                      <a:r>
                        <a:rPr lang="en-US" sz="1600" b="1" baseline="0" dirty="0">
                          <a:solidFill>
                            <a:srgbClr val="C00000"/>
                          </a:solidFill>
                          <a:latin typeface="Consolas" panose="020B0609020204030204" pitchFamily="49" charset="0"/>
                          <a:cs typeface="Consolas" panose="020B0609020204030204" pitchFamily="49" charset="0"/>
                        </a:rPr>
                        <a:t>%</a:t>
                      </a:r>
                      <a:r>
                        <a:rPr lang="en-US" sz="1600" b="1" baseline="0" dirty="0">
                          <a:solidFill>
                            <a:schemeClr val="accent5">
                              <a:lumMod val="50000"/>
                            </a:schemeClr>
                          </a:solidFill>
                          <a:latin typeface="Consolas" panose="020B0609020204030204" pitchFamily="49" charset="0"/>
                          <a:cs typeface="Consolas" panose="020B0609020204030204" pitchFamily="49" charset="0"/>
                        </a:rPr>
                        <a:t> var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5509318"/>
              </p:ext>
            </p:extLst>
          </p:nvPr>
        </p:nvGraphicFramePr>
        <p:xfrm>
          <a:off x="838352" y="2773668"/>
          <a:ext cx="10555363" cy="1371600"/>
        </p:xfrm>
        <a:graphic>
          <a:graphicData uri="http://schemas.openxmlformats.org/drawingml/2006/table">
            <a:tbl>
              <a:tblPr firstRow="1" bandRow="1">
                <a:tableStyleId>{E8034E78-7F5D-4C2E-B375-FC64B27BC917}</a:tableStyleId>
              </a:tblPr>
              <a:tblGrid>
                <a:gridCol w="10555363">
                  <a:extLst>
                    <a:ext uri="{9D8B030D-6E8A-4147-A177-3AD203B41FA5}">
                      <a16:colId xmlns:a16="http://schemas.microsoft.com/office/drawing/2014/main" val="20000"/>
                    </a:ext>
                  </a:extLst>
                </a:gridCol>
              </a:tblGrid>
              <a:tr h="294110">
                <a:tc>
                  <a:txBody>
                    <a:bodyPr/>
                    <a:lstStyle/>
                    <a:p>
                      <a:r>
                        <a:rPr lang="en-US" sz="1400" dirty="0"/>
                        <a:t>.format  |  new formatting style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721905">
                <a:tc>
                  <a:txBody>
                    <a:bodyPr/>
                    <a:lstStyle/>
                    <a:p>
                      <a:r>
                        <a:rPr lang="en-US" sz="1600" b="1" baseline="0" dirty="0">
                          <a:solidFill>
                            <a:schemeClr val="accent5">
                              <a:lumMod val="50000"/>
                            </a:schemeClr>
                          </a:solidFill>
                          <a:latin typeface="Consolas" panose="020B0609020204030204" pitchFamily="49" charset="0"/>
                          <a:cs typeface="Consolas" panose="020B0609020204030204" pitchFamily="49" charset="0"/>
                        </a:rPr>
                        <a:t>cust_name = “John”</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price = 5.3456</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my_string = “The item was sold to {} for ${</a:t>
                      </a:r>
                      <a:r>
                        <a:rPr lang="en-US" sz="1600" b="1" i="1" baseline="0" dirty="0">
                          <a:solidFill>
                            <a:schemeClr val="accent5">
                              <a:lumMod val="50000"/>
                            </a:schemeClr>
                          </a:solidFill>
                          <a:latin typeface="Consolas" panose="020B0609020204030204" pitchFamily="49" charset="0"/>
                          <a:cs typeface="Consolas" panose="020B0609020204030204" pitchFamily="49" charset="0"/>
                        </a:rPr>
                        <a:t>:.2f</a:t>
                      </a:r>
                      <a:r>
                        <a:rPr lang="en-US" sz="1600" b="1" baseline="0" dirty="0">
                          <a:solidFill>
                            <a:schemeClr val="accent5">
                              <a:lumMod val="50000"/>
                            </a:schemeClr>
                          </a:solidFill>
                          <a:latin typeface="Consolas" panose="020B0609020204030204" pitchFamily="49" charset="0"/>
                          <a:cs typeface="Consolas" panose="020B0609020204030204" pitchFamily="49" charset="0"/>
                        </a:rPr>
                        <a:t>}”.format(</a:t>
                      </a:r>
                      <a:r>
                        <a:rPr lang="en-US" sz="1600" b="1" baseline="0" dirty="0">
                          <a:solidFill>
                            <a:schemeClr val="tx1">
                              <a:lumMod val="75000"/>
                              <a:lumOff val="25000"/>
                            </a:schemeClr>
                          </a:solidFill>
                          <a:latin typeface="Consolas" panose="020B0609020204030204" pitchFamily="49" charset="0"/>
                          <a:cs typeface="Consolas" panose="020B0609020204030204" pitchFamily="49" charset="0"/>
                        </a:rPr>
                        <a:t>cust_name</a:t>
                      </a:r>
                      <a:r>
                        <a:rPr lang="en-US" sz="1600" b="1" baseline="0" dirty="0">
                          <a:solidFill>
                            <a:schemeClr val="accent5">
                              <a:lumMod val="50000"/>
                            </a:schemeClr>
                          </a:solidFill>
                          <a:latin typeface="Consolas" panose="020B0609020204030204" pitchFamily="49" charset="0"/>
                          <a:cs typeface="Consolas" panose="020B0609020204030204" pitchFamily="49" charset="0"/>
                        </a:rPr>
                        <a:t>, </a:t>
                      </a:r>
                      <a:r>
                        <a:rPr lang="en-US" sz="1600" b="1" baseline="0" dirty="0">
                          <a:solidFill>
                            <a:schemeClr val="tx1">
                              <a:lumMod val="75000"/>
                              <a:lumOff val="25000"/>
                            </a:schemeClr>
                          </a:solidFill>
                          <a:latin typeface="Consolas" panose="020B0609020204030204" pitchFamily="49" charset="0"/>
                          <a:cs typeface="Consolas" panose="020B0609020204030204" pitchFamily="49" charset="0"/>
                        </a:rPr>
                        <a:t>price</a:t>
                      </a:r>
                      <a:r>
                        <a:rPr lang="en-US" sz="1600" b="1" baseline="0" dirty="0">
                          <a:solidFill>
                            <a:schemeClr val="accent5">
                              <a:lumMod val="50000"/>
                            </a:schemeClr>
                          </a:solidFill>
                          <a:latin typeface="Consolas" panose="020B0609020204030204" pitchFamily="49" charset="0"/>
                          <a:cs typeface="Consolas" panose="020B0609020204030204" pitchFamily="49" charset="0"/>
                        </a:rPr>
                        <a:t>)</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print(my_string)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27385569"/>
              </p:ext>
            </p:extLst>
          </p:nvPr>
        </p:nvGraphicFramePr>
        <p:xfrm>
          <a:off x="838352" y="4276170"/>
          <a:ext cx="10555363" cy="1562024"/>
        </p:xfrm>
        <a:graphic>
          <a:graphicData uri="http://schemas.openxmlformats.org/drawingml/2006/table">
            <a:tbl>
              <a:tblPr firstRow="1" bandRow="1">
                <a:tableStyleId>{E8034E78-7F5D-4C2E-B375-FC64B27BC917}</a:tableStyleId>
              </a:tblPr>
              <a:tblGrid>
                <a:gridCol w="10555363">
                  <a:extLst>
                    <a:ext uri="{9D8B030D-6E8A-4147-A177-3AD203B41FA5}">
                      <a16:colId xmlns:a16="http://schemas.microsoft.com/office/drawing/2014/main" val="20000"/>
                    </a:ext>
                  </a:extLst>
                </a:gridCol>
              </a:tblGrid>
              <a:tr h="353888">
                <a:tc>
                  <a:txBody>
                    <a:bodyPr/>
                    <a:lstStyle/>
                    <a:p>
                      <a:r>
                        <a:rPr lang="en-US" sz="1400" dirty="0"/>
                        <a:t>f-String  |  latest formatting style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1208136">
                <a:tc>
                  <a:txBody>
                    <a:bodyPr/>
                    <a:lstStyle/>
                    <a:p>
                      <a:r>
                        <a:rPr lang="en-US" sz="1600" b="1" baseline="0" dirty="0">
                          <a:solidFill>
                            <a:schemeClr val="accent5">
                              <a:lumMod val="50000"/>
                            </a:schemeClr>
                          </a:solidFill>
                          <a:latin typeface="Consolas" panose="020B0609020204030204" pitchFamily="49" charset="0"/>
                          <a:cs typeface="Consolas" panose="020B0609020204030204" pitchFamily="49" charset="0"/>
                        </a:rPr>
                        <a:t>cust_name = “John”</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price = 5.3456</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my_string = f“The item was sold to {</a:t>
                      </a:r>
                      <a:r>
                        <a:rPr lang="en-US" sz="1600" b="1" baseline="0" dirty="0">
                          <a:solidFill>
                            <a:schemeClr val="tx1">
                              <a:lumMod val="75000"/>
                              <a:lumOff val="25000"/>
                            </a:schemeClr>
                          </a:solidFill>
                          <a:latin typeface="Consolas" panose="020B0609020204030204" pitchFamily="49" charset="0"/>
                          <a:cs typeface="Consolas" panose="020B0609020204030204" pitchFamily="49" charset="0"/>
                        </a:rPr>
                        <a:t>cust_name</a:t>
                      </a:r>
                      <a:r>
                        <a:rPr lang="en-US" sz="1600" b="1" baseline="0" dirty="0">
                          <a:solidFill>
                            <a:schemeClr val="accent5">
                              <a:lumMod val="50000"/>
                            </a:schemeClr>
                          </a:solidFill>
                          <a:latin typeface="Consolas" panose="020B0609020204030204" pitchFamily="49" charset="0"/>
                          <a:cs typeface="Consolas" panose="020B0609020204030204" pitchFamily="49" charset="0"/>
                        </a:rPr>
                        <a:t>} for ${</a:t>
                      </a:r>
                      <a:r>
                        <a:rPr lang="en-US" sz="1600" b="1" baseline="0" dirty="0">
                          <a:solidFill>
                            <a:schemeClr val="tx1">
                              <a:lumMod val="75000"/>
                              <a:lumOff val="25000"/>
                            </a:schemeClr>
                          </a:solidFill>
                          <a:latin typeface="Consolas" panose="020B0609020204030204" pitchFamily="49" charset="0"/>
                          <a:cs typeface="Consolas" panose="020B0609020204030204" pitchFamily="49" charset="0"/>
                        </a:rPr>
                        <a:t>price</a:t>
                      </a:r>
                      <a:r>
                        <a:rPr lang="en-US" sz="1600" b="1" baseline="0" dirty="0">
                          <a:solidFill>
                            <a:schemeClr val="accent5">
                              <a:lumMod val="50000"/>
                            </a:schemeClr>
                          </a:solidFill>
                          <a:latin typeface="Consolas" panose="020B0609020204030204" pitchFamily="49" charset="0"/>
                          <a:cs typeface="Consolas" panose="020B0609020204030204" pitchFamily="49" charset="0"/>
                        </a:rPr>
                        <a:t>}”</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print(my_string)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9425159"/>
              </p:ext>
            </p:extLst>
          </p:nvPr>
        </p:nvGraphicFramePr>
        <p:xfrm>
          <a:off x="5758697" y="1417019"/>
          <a:ext cx="5635018" cy="1269289"/>
        </p:xfrm>
        <a:graphic>
          <a:graphicData uri="http://schemas.openxmlformats.org/drawingml/2006/table">
            <a:tbl>
              <a:tblPr firstRow="1" bandRow="1">
                <a:tableStyleId>{E8034E78-7F5D-4C2E-B375-FC64B27BC917}</a:tableStyleId>
              </a:tblPr>
              <a:tblGrid>
                <a:gridCol w="5635018">
                  <a:extLst>
                    <a:ext uri="{9D8B030D-6E8A-4147-A177-3AD203B41FA5}">
                      <a16:colId xmlns:a16="http://schemas.microsoft.com/office/drawing/2014/main" val="20000"/>
                    </a:ext>
                  </a:extLst>
                </a:gridCol>
              </a:tblGrid>
              <a:tr h="402274">
                <a:tc>
                  <a:txBody>
                    <a:bodyPr/>
                    <a:lstStyle/>
                    <a:p>
                      <a:r>
                        <a:rPr lang="en-US" sz="1400" dirty="0"/>
                        <a:t>%  - decimal | float    |   </a:t>
                      </a:r>
                      <a:r>
                        <a:rPr lang="en-US" sz="1400" dirty="0">
                          <a:solidFill>
                            <a:schemeClr val="accent1">
                              <a:lumMod val="40000"/>
                              <a:lumOff val="60000"/>
                            </a:schemeClr>
                          </a:solidFill>
                        </a:rPr>
                        <a:t>old formatting style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867015">
                <a:tc>
                  <a:txBody>
                    <a:bodyPr/>
                    <a:lstStyle/>
                    <a:p>
                      <a:r>
                        <a:rPr lang="en-US" sz="1600" b="1" dirty="0">
                          <a:solidFill>
                            <a:schemeClr val="accent5">
                              <a:lumMod val="50000"/>
                            </a:schemeClr>
                          </a:solidFill>
                          <a:latin typeface="Consolas" panose="020B0609020204030204" pitchFamily="49" charset="0"/>
                          <a:cs typeface="Consolas" panose="020B0609020204030204" pitchFamily="49" charset="0"/>
                        </a:rPr>
                        <a:t>var = 5.3456</a:t>
                      </a:r>
                    </a:p>
                    <a:p>
                      <a:r>
                        <a:rPr lang="en-US" sz="1600" b="1" dirty="0">
                          <a:solidFill>
                            <a:schemeClr val="accent5">
                              <a:lumMod val="50000"/>
                            </a:schemeClr>
                          </a:solidFill>
                          <a:latin typeface="Consolas" panose="020B0609020204030204" pitchFamily="49" charset="0"/>
                          <a:cs typeface="Consolas" panose="020B0609020204030204" pitchFamily="49" charset="0"/>
                        </a:rPr>
                        <a:t>my_var</a:t>
                      </a:r>
                      <a:r>
                        <a:rPr lang="en-US" sz="1600" b="1" baseline="0" dirty="0">
                          <a:solidFill>
                            <a:schemeClr val="accent5">
                              <a:lumMod val="50000"/>
                            </a:schemeClr>
                          </a:solidFill>
                          <a:latin typeface="Consolas" panose="020B0609020204030204" pitchFamily="49" charset="0"/>
                          <a:cs typeface="Consolas" panose="020B0609020204030204" pitchFamily="49" charset="0"/>
                        </a:rPr>
                        <a:t> = “The number is %d” </a:t>
                      </a:r>
                      <a:r>
                        <a:rPr lang="en-US" sz="1600" b="1" baseline="0" dirty="0">
                          <a:solidFill>
                            <a:srgbClr val="C00000"/>
                          </a:solidFill>
                          <a:latin typeface="Consolas" panose="020B0609020204030204" pitchFamily="49" charset="0"/>
                          <a:cs typeface="Consolas" panose="020B0609020204030204" pitchFamily="49" charset="0"/>
                        </a:rPr>
                        <a:t>%</a:t>
                      </a:r>
                      <a:r>
                        <a:rPr lang="en-US" sz="1600" b="1" baseline="0" dirty="0">
                          <a:solidFill>
                            <a:schemeClr val="accent5">
                              <a:lumMod val="50000"/>
                            </a:schemeClr>
                          </a:solidFill>
                          <a:latin typeface="Consolas" panose="020B0609020204030204" pitchFamily="49" charset="0"/>
                          <a:cs typeface="Consolas" panose="020B0609020204030204" pitchFamily="49" charset="0"/>
                        </a:rPr>
                        <a:t> var</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my_var = “The price is %.2f” </a:t>
                      </a:r>
                      <a:r>
                        <a:rPr lang="en-US" sz="1600" b="1" baseline="0" dirty="0">
                          <a:solidFill>
                            <a:srgbClr val="C00000"/>
                          </a:solidFill>
                          <a:latin typeface="Consolas" panose="020B0609020204030204" pitchFamily="49" charset="0"/>
                          <a:cs typeface="Consolas" panose="020B0609020204030204" pitchFamily="49" charset="0"/>
                        </a:rPr>
                        <a:t>%</a:t>
                      </a:r>
                      <a:r>
                        <a:rPr lang="en-US" sz="1600" b="1" baseline="0" dirty="0">
                          <a:solidFill>
                            <a:schemeClr val="accent5">
                              <a:lumMod val="50000"/>
                            </a:schemeClr>
                          </a:solidFill>
                          <a:latin typeface="Consolas" panose="020B0609020204030204" pitchFamily="49" charset="0"/>
                          <a:cs typeface="Consolas" panose="020B0609020204030204" pitchFamily="49" charset="0"/>
                        </a:rPr>
                        <a:t> var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124534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503055" y="293498"/>
            <a:ext cx="6078828"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List Data types</a:t>
            </a:r>
          </a:p>
        </p:txBody>
      </p:sp>
      <p:sp>
        <p:nvSpPr>
          <p:cNvPr id="9" name="Round Diagonal Corner Rectangle 8"/>
          <p:cNvSpPr/>
          <p:nvPr/>
        </p:nvSpPr>
        <p:spPr>
          <a:xfrm>
            <a:off x="4825620" y="107254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List</a:t>
            </a:r>
          </a:p>
        </p:txBody>
      </p:sp>
      <p:sp>
        <p:nvSpPr>
          <p:cNvPr id="10" name="Round Diagonal Corner Rectangle 9"/>
          <p:cNvSpPr/>
          <p:nvPr/>
        </p:nvSpPr>
        <p:spPr>
          <a:xfrm>
            <a:off x="1872402" y="1739863"/>
            <a:ext cx="4553450" cy="2304666"/>
          </a:xfrm>
          <a:prstGeom prst="round2DiagRect">
            <a:avLst>
              <a:gd name="adj1" fmla="val 0"/>
              <a:gd name="adj2" fmla="val 0"/>
            </a:avLst>
          </a:prstGeom>
          <a:solidFill>
            <a:schemeClr val="accent5">
              <a:lumMod val="20000"/>
              <a:lumOff val="80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b="1" dirty="0">
                <a:solidFill>
                  <a:schemeClr val="accent6">
                    <a:lumMod val="50000"/>
                  </a:schemeClr>
                </a:solidFill>
              </a:rPr>
              <a:t>Lists are the same as arrays. Ordered and allows duplicate elements.</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Lists can have heterogeneous </a:t>
            </a:r>
            <a:r>
              <a:rPr lang="en-US" altLang="en-US" sz="1600" b="1" dirty="0">
                <a:solidFill>
                  <a:schemeClr val="accent6">
                    <a:lumMod val="50000"/>
                  </a:schemeClr>
                </a:solidFill>
                <a:cs typeface="Consolas" panose="020B0609020204030204" pitchFamily="49" charset="0"/>
              </a:rPr>
              <a:t>(they can have values with different data-types) </a:t>
            </a:r>
            <a:r>
              <a:rPr lang="en-US" sz="1600" b="1" dirty="0">
                <a:solidFill>
                  <a:schemeClr val="accent6">
                    <a:lumMod val="50000"/>
                  </a:schemeClr>
                </a:solidFill>
              </a:rPr>
              <a:t>data types in them.</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List data types are mutable.</a:t>
            </a:r>
          </a:p>
        </p:txBody>
      </p:sp>
      <p:graphicFrame>
        <p:nvGraphicFramePr>
          <p:cNvPr id="15" name="Table 14"/>
          <p:cNvGraphicFramePr>
            <a:graphicFrameLocks noGrp="1"/>
          </p:cNvGraphicFramePr>
          <p:nvPr>
            <p:extLst>
              <p:ext uri="{D42A27DB-BD31-4B8C-83A1-F6EECF244321}">
                <p14:modId xmlns:p14="http://schemas.microsoft.com/office/powerpoint/2010/main" val="1735652683"/>
              </p:ext>
            </p:extLst>
          </p:nvPr>
        </p:nvGraphicFramePr>
        <p:xfrm>
          <a:off x="6542469" y="1735037"/>
          <a:ext cx="4278650" cy="680503"/>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309663">
                <a:tc>
                  <a:txBody>
                    <a:bodyPr/>
                    <a:lstStyle/>
                    <a:p>
                      <a:r>
                        <a:rPr lang="en-US" sz="1400" dirty="0"/>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370840">
                <a:tc>
                  <a:txBody>
                    <a:bodyPr/>
                    <a:lstStyle/>
                    <a:p>
                      <a:r>
                        <a:rPr lang="en-US" sz="1400" b="1" dirty="0">
                          <a:solidFill>
                            <a:schemeClr val="accent5">
                              <a:lumMod val="50000"/>
                            </a:schemeClr>
                          </a:solidFill>
                          <a:latin typeface="Consolas" panose="020B0609020204030204" pitchFamily="49" charset="0"/>
                          <a:cs typeface="Consolas" panose="020B0609020204030204" pitchFamily="49" charset="0"/>
                        </a:rPr>
                        <a:t>a</a:t>
                      </a:r>
                      <a:r>
                        <a:rPr lang="en-US" sz="1400" b="1" baseline="0" dirty="0">
                          <a:solidFill>
                            <a:schemeClr val="accent5">
                              <a:lumMod val="50000"/>
                            </a:schemeClr>
                          </a:solidFill>
                          <a:latin typeface="Consolas" panose="020B0609020204030204" pitchFamily="49" charset="0"/>
                          <a:cs typeface="Consolas" panose="020B0609020204030204" pitchFamily="49" charset="0"/>
                        </a:rPr>
                        <a:t> = [‘cup’, ‘apple’, ‘banana’, cherry]</a:t>
                      </a:r>
                      <a:endParaRPr lang="en-US" sz="1400" b="1" dirty="0">
                        <a:solidFill>
                          <a:schemeClr val="accent5">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690527069"/>
              </p:ext>
            </p:extLst>
          </p:nvPr>
        </p:nvGraphicFramePr>
        <p:xfrm>
          <a:off x="6542469" y="2575156"/>
          <a:ext cx="4278650" cy="1193800"/>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370840">
                <a:tc>
                  <a:txBody>
                    <a:bodyPr/>
                    <a:lstStyle/>
                    <a:p>
                      <a:r>
                        <a:rPr lang="en-US" sz="1400" dirty="0"/>
                        <a:t>Initializing an empty</a:t>
                      </a:r>
                      <a:r>
                        <a:rPr lang="en-US" sz="1400" baseline="0" dirty="0"/>
                        <a:t> List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370840">
                <a:tc>
                  <a:txBody>
                    <a:bodyPr/>
                    <a:lstStyle/>
                    <a:p>
                      <a:r>
                        <a:rPr lang="en-US" sz="1600" b="1" dirty="0">
                          <a:solidFill>
                            <a:schemeClr val="accent5">
                              <a:lumMod val="50000"/>
                            </a:schemeClr>
                          </a:solidFill>
                          <a:latin typeface="Consolas" panose="020B0609020204030204" pitchFamily="49" charset="0"/>
                          <a:cs typeface="Consolas" panose="020B0609020204030204" pitchFamily="49" charset="0"/>
                        </a:rPr>
                        <a:t>a</a:t>
                      </a:r>
                      <a:r>
                        <a:rPr lang="en-US" sz="1600" b="1" baseline="0" dirty="0">
                          <a:solidFill>
                            <a:schemeClr val="accent5">
                              <a:lumMod val="50000"/>
                            </a:schemeClr>
                          </a:solidFill>
                          <a:latin typeface="Consolas" panose="020B0609020204030204" pitchFamily="49" charset="0"/>
                          <a:cs typeface="Consolas" panose="020B0609020204030204" pitchFamily="49" charset="0"/>
                        </a:rPr>
                        <a:t> = [ ]</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my_list = list([1, 2, 3, 4, 5])</a:t>
                      </a:r>
                    </a:p>
                    <a:p>
                      <a:endParaRPr lang="en-US" sz="1600" baseline="0" dirty="0">
                        <a:solidFill>
                          <a:schemeClr val="bg2">
                            <a:lumMod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63067306"/>
              </p:ext>
            </p:extLst>
          </p:nvPr>
        </p:nvGraphicFramePr>
        <p:xfrm>
          <a:off x="1878164" y="4209007"/>
          <a:ext cx="8942955" cy="1859280"/>
        </p:xfrm>
        <a:graphic>
          <a:graphicData uri="http://schemas.openxmlformats.org/drawingml/2006/table">
            <a:tbl>
              <a:tblPr firstRow="1" bandRow="1">
                <a:tableStyleId>{E8034E78-7F5D-4C2E-B375-FC64B27BC917}</a:tableStyleId>
              </a:tblPr>
              <a:tblGrid>
                <a:gridCol w="8942955">
                  <a:extLst>
                    <a:ext uri="{9D8B030D-6E8A-4147-A177-3AD203B41FA5}">
                      <a16:colId xmlns:a16="http://schemas.microsoft.com/office/drawing/2014/main" val="20000"/>
                    </a:ext>
                  </a:extLst>
                </a:gridCol>
              </a:tblGrid>
              <a:tr h="254168">
                <a:tc>
                  <a:txBody>
                    <a:bodyPr/>
                    <a:lstStyle/>
                    <a:p>
                      <a:r>
                        <a:rPr lang="en-US" sz="1400" dirty="0"/>
                        <a:t>Accessing Element in a </a:t>
                      </a:r>
                      <a:r>
                        <a:rPr lang="en-US" sz="1400" baseline="0" dirty="0"/>
                        <a:t>List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84500">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This is</a:t>
                      </a:r>
                      <a:r>
                        <a:rPr lang="en-US" sz="1600" baseline="0" dirty="0">
                          <a:solidFill>
                            <a:schemeClr val="accent5">
                              <a:lumMod val="50000"/>
                            </a:schemeClr>
                          </a:solidFill>
                          <a:latin typeface="Consolas" panose="020B0609020204030204" pitchFamily="49" charset="0"/>
                          <a:cs typeface="Consolas" panose="020B0609020204030204" pitchFamily="49" charset="0"/>
                        </a:rPr>
                        <a:t> done using indexing;</a:t>
                      </a: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my_list[0] = ‘new_value’</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print(my_list[0])</a:t>
                      </a:r>
                    </a:p>
                    <a:p>
                      <a:endParaRPr lang="en-US" sz="1600" baseline="0" dirty="0">
                        <a:solidFill>
                          <a:schemeClr val="bg2">
                            <a:lumMod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417027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13610"/>
              </p:ext>
            </p:extLst>
          </p:nvPr>
        </p:nvGraphicFramePr>
        <p:xfrm>
          <a:off x="1130330" y="1484334"/>
          <a:ext cx="9829770" cy="4079240"/>
        </p:xfrm>
        <a:graphic>
          <a:graphicData uri="http://schemas.openxmlformats.org/drawingml/2006/table">
            <a:tbl>
              <a:tblPr firstRow="1" bandRow="1">
                <a:tableStyleId>{68D230F3-CF80-4859-8CE7-A43EE81993B5}</a:tableStyleId>
              </a:tblPr>
              <a:tblGrid>
                <a:gridCol w="52067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65786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370840">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Method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insert()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adds</a:t>
                      </a:r>
                      <a:r>
                        <a:rPr lang="en-US" sz="1400" kern="1200" baseline="0" dirty="0">
                          <a:solidFill>
                            <a:schemeClr val="tx1"/>
                          </a:solidFill>
                          <a:effectLst/>
                          <a:latin typeface="+mn-lt"/>
                          <a:ea typeface="+mn-ea"/>
                          <a:cs typeface="+mn-cs"/>
                        </a:rPr>
                        <a:t> a new</a:t>
                      </a:r>
                      <a:r>
                        <a:rPr lang="en-US" sz="1400" kern="1200" dirty="0">
                          <a:solidFill>
                            <a:schemeClr val="tx1"/>
                          </a:solidFill>
                          <a:effectLst/>
                          <a:latin typeface="+mn-lt"/>
                          <a:ea typeface="+mn-ea"/>
                          <a:cs typeface="+mn-cs"/>
                        </a:rPr>
                        <a:t> element</a:t>
                      </a:r>
                      <a:r>
                        <a:rPr lang="en-US" sz="1400" kern="1200" baseline="0" dirty="0">
                          <a:solidFill>
                            <a:schemeClr val="tx1"/>
                          </a:solidFill>
                          <a:effectLst/>
                          <a:latin typeface="+mn-lt"/>
                          <a:ea typeface="+mn-ea"/>
                          <a:cs typeface="+mn-cs"/>
                        </a:rPr>
                        <a:t> to an index position in the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append()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adds</a:t>
                      </a:r>
                      <a:r>
                        <a:rPr lang="en-US" sz="1400" kern="1200" baseline="0" dirty="0">
                          <a:solidFill>
                            <a:schemeClr val="tx1"/>
                          </a:solidFill>
                          <a:effectLst/>
                          <a:latin typeface="+mn-lt"/>
                          <a:ea typeface="+mn-ea"/>
                          <a:cs typeface="+mn-cs"/>
                        </a:rPr>
                        <a:t> a new element to the end of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3.</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pop()</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the last</a:t>
                      </a:r>
                      <a:r>
                        <a:rPr 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element from a list and returns the element value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remove()</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a specify element from a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6">
                              <a:lumMod val="50000"/>
                            </a:schemeClr>
                          </a:solidFill>
                          <a:latin typeface="Consolas" panose="020B0609020204030204" pitchFamily="49" charset="0"/>
                          <a:cs typeface="Consolas" panose="020B0609020204030204" pitchFamily="49" charset="0"/>
                        </a:rPr>
                        <a:t>5.</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copy()</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copies all elements in a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6.</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extend()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extends the elements of a list with all elements</a:t>
                      </a:r>
                      <a:r>
                        <a:rPr lang="en-US" sz="1400" baseline="0" dirty="0"/>
                        <a:t> of a new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7.</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reverse()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reverse the order of elements</a:t>
                      </a:r>
                      <a:r>
                        <a:rPr lang="en-US" sz="1400" baseline="0" dirty="0"/>
                        <a:t> in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8.</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count()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returns the number of times an element</a:t>
                      </a:r>
                      <a:r>
                        <a:rPr lang="en-US" sz="1400" baseline="0" dirty="0"/>
                        <a:t> exists</a:t>
                      </a:r>
                      <a:r>
                        <a:rPr lang="en-US" sz="1400" dirty="0"/>
                        <a:t> in a list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sort()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organizes the elements in a</a:t>
                      </a:r>
                      <a:r>
                        <a:rPr lang="en-US" sz="1400" baseline="0" dirty="0"/>
                        <a:t> list in ascending order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clear()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removes</a:t>
                      </a:r>
                      <a:r>
                        <a:rPr lang="en-US" sz="1400" baseline="0" dirty="0"/>
                        <a:t> all elements/items from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Round Diagonal Corner Rectangle 2"/>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List Methods</a:t>
            </a:r>
          </a:p>
        </p:txBody>
      </p:sp>
      <p:sp>
        <p:nvSpPr>
          <p:cNvPr id="4" name="Slide Number Placeholder 3"/>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536436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 Diagonal Corner Rectangle 10"/>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List Slicing</a:t>
            </a:r>
          </a:p>
        </p:txBody>
      </p:sp>
      <p:sp>
        <p:nvSpPr>
          <p:cNvPr id="12" name="Rectangle 2"/>
          <p:cNvSpPr>
            <a:spLocks noChangeArrowheads="1"/>
          </p:cNvSpPr>
          <p:nvPr/>
        </p:nvSpPr>
        <p:spPr bwMode="auto">
          <a:xfrm>
            <a:off x="1565753" y="1544565"/>
            <a:ext cx="9181579" cy="369332"/>
          </a:xfrm>
          <a:prstGeom prst="rect">
            <a:avLst/>
          </a:prstGeom>
          <a:solidFill>
            <a:schemeClr val="accent5">
              <a:lumMod val="20000"/>
              <a:lumOff val="80000"/>
            </a:schemeClr>
          </a:solidFill>
          <a:ln w="3175">
            <a:solidFill>
              <a:schemeClr val="bg2">
                <a:lumMod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nsolas" panose="020B0609020204030204" pitchFamily="49" charset="0"/>
                <a:cs typeface="Consolas" panose="020B0609020204030204" pitchFamily="49" charset="0"/>
              </a:rPr>
              <a:t>Slicing (start_index:stop_index:skip_index)</a:t>
            </a:r>
            <a:endParaRPr kumimoji="0" lang="en-US" altLang="en-US" b="0" i="0" u="none" strike="noStrike" cap="none" normalizeH="0" baseline="0" dirty="0">
              <a:ln>
                <a:noFill/>
              </a:ln>
              <a:solidFill>
                <a:schemeClr val="tx1">
                  <a:lumMod val="75000"/>
                  <a:lumOff val="25000"/>
                </a:schemeClr>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724420174"/>
              </p:ext>
            </p:extLst>
          </p:nvPr>
        </p:nvGraphicFramePr>
        <p:xfrm>
          <a:off x="1181130" y="2246334"/>
          <a:ext cx="10092295" cy="3337560"/>
        </p:xfrm>
        <a:graphic>
          <a:graphicData uri="http://schemas.openxmlformats.org/drawingml/2006/table">
            <a:tbl>
              <a:tblPr firstRow="1" bandRow="1">
                <a:tableStyleId>{68D230F3-CF80-4859-8CE7-A43EE81993B5}</a:tableStyleId>
              </a:tblPr>
              <a:tblGrid>
                <a:gridCol w="1968893">
                  <a:extLst>
                    <a:ext uri="{9D8B030D-6E8A-4147-A177-3AD203B41FA5}">
                      <a16:colId xmlns:a16="http://schemas.microsoft.com/office/drawing/2014/main" val="20000"/>
                    </a:ext>
                  </a:extLst>
                </a:gridCol>
                <a:gridCol w="5896586">
                  <a:extLst>
                    <a:ext uri="{9D8B030D-6E8A-4147-A177-3AD203B41FA5}">
                      <a16:colId xmlns:a16="http://schemas.microsoft.com/office/drawing/2014/main" val="20001"/>
                    </a:ext>
                  </a:extLst>
                </a:gridCol>
                <a:gridCol w="2226816">
                  <a:extLst>
                    <a:ext uri="{9D8B030D-6E8A-4147-A177-3AD203B41FA5}">
                      <a16:colId xmlns:a16="http://schemas.microsoft.com/office/drawing/2014/main" val="20002"/>
                    </a:ext>
                  </a:extLst>
                </a:gridCol>
              </a:tblGrid>
              <a:tr h="370840">
                <a:tc>
                  <a:txBody>
                    <a:bodyPr/>
                    <a:lstStyle/>
                    <a:p>
                      <a:r>
                        <a:rPr lang="en-US" sz="1400" dirty="0">
                          <a:solidFill>
                            <a:schemeClr val="bg1"/>
                          </a:solidFill>
                        </a:rPr>
                        <a:t>Example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Result/Output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all elements at once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my_string[3]</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3rd elements in the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my_string[2:]</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accessing the elements from index 2 to the end of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my_string[0:4]</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3 excluding index 4</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my_string[::-1]</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in reverse order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my_string[0:5:2]</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5 and skipping 2 elements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my_string[2::1]</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1955294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503055" y="493914"/>
            <a:ext cx="6078828"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Dictionary Data type</a:t>
            </a:r>
          </a:p>
        </p:txBody>
      </p:sp>
      <p:sp>
        <p:nvSpPr>
          <p:cNvPr id="9" name="Round Diagonal Corner Rectangle 8"/>
          <p:cNvSpPr/>
          <p:nvPr/>
        </p:nvSpPr>
        <p:spPr>
          <a:xfrm>
            <a:off x="4825620" y="1335593"/>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Dictionaries</a:t>
            </a:r>
          </a:p>
        </p:txBody>
      </p:sp>
      <p:sp>
        <p:nvSpPr>
          <p:cNvPr id="10" name="Round Diagonal Corner Rectangle 9"/>
          <p:cNvSpPr/>
          <p:nvPr/>
        </p:nvSpPr>
        <p:spPr>
          <a:xfrm>
            <a:off x="1872402" y="2010609"/>
            <a:ext cx="4528398" cy="2087405"/>
          </a:xfrm>
          <a:prstGeom prst="round2DiagRect">
            <a:avLst>
              <a:gd name="adj1" fmla="val 0"/>
              <a:gd name="adj2" fmla="val 0"/>
            </a:avLst>
          </a:prstGeom>
          <a:solidFill>
            <a:schemeClr val="accent5">
              <a:lumMod val="20000"/>
              <a:lumOff val="80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b="1" dirty="0">
                <a:solidFill>
                  <a:schemeClr val="accent6">
                    <a:lumMod val="50000"/>
                  </a:schemeClr>
                </a:solidFill>
              </a:rPr>
              <a:t>Dictionaries are used to hold key, value pairs.</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Dictionaries can have heterogeneous data.</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Dictionaries data type are mutable.</a:t>
            </a:r>
          </a:p>
        </p:txBody>
      </p:sp>
      <p:graphicFrame>
        <p:nvGraphicFramePr>
          <p:cNvPr id="11" name="Table 10"/>
          <p:cNvGraphicFramePr>
            <a:graphicFrameLocks noGrp="1"/>
          </p:cNvGraphicFramePr>
          <p:nvPr>
            <p:extLst>
              <p:ext uri="{D42A27DB-BD31-4B8C-83A1-F6EECF244321}">
                <p14:modId xmlns:p14="http://schemas.microsoft.com/office/powerpoint/2010/main" val="1435141810"/>
              </p:ext>
            </p:extLst>
          </p:nvPr>
        </p:nvGraphicFramePr>
        <p:xfrm>
          <a:off x="6542469" y="2010609"/>
          <a:ext cx="4278650" cy="930463"/>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351343">
                <a:tc>
                  <a:txBody>
                    <a:bodyPr/>
                    <a:lstStyle/>
                    <a:p>
                      <a:r>
                        <a:rPr lang="en-US" sz="1400" dirty="0"/>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548673">
                <a:tc>
                  <a:txBody>
                    <a:bodyPr/>
                    <a:lstStyle/>
                    <a:p>
                      <a:r>
                        <a:rPr lang="en-US" sz="1600" b="1" dirty="0">
                          <a:solidFill>
                            <a:schemeClr val="accent5">
                              <a:lumMod val="50000"/>
                            </a:schemeClr>
                          </a:solidFill>
                          <a:latin typeface="Consolas" panose="020B0609020204030204" pitchFamily="49" charset="0"/>
                          <a:cs typeface="Consolas" panose="020B0609020204030204" pitchFamily="49" charset="0"/>
                        </a:rPr>
                        <a:t>my_dict</a:t>
                      </a:r>
                      <a:r>
                        <a:rPr lang="en-US" sz="1600" b="1" baseline="0" dirty="0">
                          <a:solidFill>
                            <a:schemeClr val="accent5">
                              <a:lumMod val="50000"/>
                            </a:schemeClr>
                          </a:solidFill>
                          <a:latin typeface="Consolas" panose="020B0609020204030204" pitchFamily="49" charset="0"/>
                          <a:cs typeface="Consolas" panose="020B0609020204030204" pitchFamily="49" charset="0"/>
                        </a:rPr>
                        <a:t> = {‘name’ : ‘Python’, ‘id’ : ‘34125’, ‘location’: ‘Jos’}</a:t>
                      </a:r>
                      <a:endParaRPr lang="en-US" sz="1600" b="1" dirty="0">
                        <a:solidFill>
                          <a:schemeClr val="accent5">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79428093"/>
              </p:ext>
            </p:extLst>
          </p:nvPr>
        </p:nvGraphicFramePr>
        <p:xfrm>
          <a:off x="6542469" y="3040829"/>
          <a:ext cx="4278650" cy="1026705"/>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294110">
                <a:tc>
                  <a:txBody>
                    <a:bodyPr/>
                    <a:lstStyle/>
                    <a:p>
                      <a:r>
                        <a:rPr lang="en-US" sz="1400" dirty="0"/>
                        <a:t>Initializing an empty</a:t>
                      </a:r>
                      <a:r>
                        <a:rPr lang="en-US" sz="1400" baseline="0" dirty="0"/>
                        <a:t> List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721905">
                <a:tc>
                  <a:txBody>
                    <a:bodyPr/>
                    <a:lstStyle/>
                    <a:p>
                      <a:r>
                        <a:rPr lang="en-US" sz="1600" b="1" dirty="0">
                          <a:solidFill>
                            <a:schemeClr val="accent5">
                              <a:lumMod val="50000"/>
                            </a:schemeClr>
                          </a:solidFill>
                          <a:latin typeface="Consolas" panose="020B0609020204030204" pitchFamily="49" charset="0"/>
                          <a:cs typeface="Consolas" panose="020B0609020204030204" pitchFamily="49" charset="0"/>
                        </a:rPr>
                        <a:t>my_dict</a:t>
                      </a:r>
                      <a:r>
                        <a:rPr lang="en-US" sz="1600" b="1" baseline="0" dirty="0">
                          <a:solidFill>
                            <a:schemeClr val="accent5">
                              <a:lumMod val="50000"/>
                            </a:schemeClr>
                          </a:solidFill>
                          <a:latin typeface="Consolas" panose="020B0609020204030204" pitchFamily="49" charset="0"/>
                          <a:cs typeface="Consolas" panose="020B0609020204030204" pitchFamily="49" charset="0"/>
                        </a:rPr>
                        <a:t> = [ ]</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my_dict = list([1, 2, 3, 4,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8048912"/>
              </p:ext>
            </p:extLst>
          </p:nvPr>
        </p:nvGraphicFramePr>
        <p:xfrm>
          <a:off x="1878164" y="4247638"/>
          <a:ext cx="8942955" cy="1859280"/>
        </p:xfrm>
        <a:graphic>
          <a:graphicData uri="http://schemas.openxmlformats.org/drawingml/2006/table">
            <a:tbl>
              <a:tblPr firstRow="1" bandRow="1">
                <a:tableStyleId>{E8034E78-7F5D-4C2E-B375-FC64B27BC917}</a:tableStyleId>
              </a:tblPr>
              <a:tblGrid>
                <a:gridCol w="8942955">
                  <a:extLst>
                    <a:ext uri="{9D8B030D-6E8A-4147-A177-3AD203B41FA5}">
                      <a16:colId xmlns:a16="http://schemas.microsoft.com/office/drawing/2014/main" val="20000"/>
                    </a:ext>
                  </a:extLst>
                </a:gridCol>
              </a:tblGrid>
              <a:tr h="209099">
                <a:tc>
                  <a:txBody>
                    <a:bodyPr/>
                    <a:lstStyle/>
                    <a:p>
                      <a:r>
                        <a:rPr lang="en-US" sz="1400" dirty="0"/>
                        <a:t>Accessing Element in a </a:t>
                      </a:r>
                      <a:r>
                        <a:rPr lang="en-US" sz="1400" baseline="0" dirty="0"/>
                        <a:t>Dictionary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69461">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This is</a:t>
                      </a:r>
                      <a:r>
                        <a:rPr lang="en-US" sz="1600" baseline="0" dirty="0">
                          <a:solidFill>
                            <a:schemeClr val="accent5">
                              <a:lumMod val="50000"/>
                            </a:schemeClr>
                          </a:solidFill>
                          <a:latin typeface="Consolas" panose="020B0609020204030204" pitchFamily="49" charset="0"/>
                          <a:cs typeface="Consolas" panose="020B0609020204030204" pitchFamily="49" charset="0"/>
                        </a:rPr>
                        <a:t> done using key;</a:t>
                      </a: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my_dict[‘key’] = ‘value’</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a:t>
                      </a:r>
                      <a:r>
                        <a:rPr lang="en-US" sz="1600" b="1" baseline="0" dirty="0" err="1">
                          <a:solidFill>
                            <a:schemeClr val="accent5">
                              <a:lumMod val="50000"/>
                            </a:schemeClr>
                          </a:solidFill>
                          <a:latin typeface="Consolas" panose="020B0609020204030204" pitchFamily="49" charset="0"/>
                          <a:cs typeface="Consolas" panose="020B0609020204030204" pitchFamily="49" charset="0"/>
                        </a:rPr>
                        <a:t>my_dict</a:t>
                      </a:r>
                      <a:r>
                        <a:rPr lang="en-US" sz="1600" b="1" baseline="0" dirty="0">
                          <a:solidFill>
                            <a:schemeClr val="accent5">
                              <a:lumMod val="50000"/>
                            </a:schemeClr>
                          </a:solidFill>
                          <a:latin typeface="Consolas" panose="020B0609020204030204" pitchFamily="49" charset="0"/>
                          <a:cs typeface="Consolas" panose="020B0609020204030204" pitchFamily="49" charset="0"/>
                        </a:rPr>
                        <a:t>[‘key’])</a:t>
                      </a:r>
                    </a:p>
                    <a:p>
                      <a:endParaRPr lang="en-US" sz="1600" baseline="0" dirty="0">
                        <a:solidFill>
                          <a:schemeClr val="bg2">
                            <a:lumMod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99488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4956257"/>
              </p:ext>
            </p:extLst>
          </p:nvPr>
        </p:nvGraphicFramePr>
        <p:xfrm>
          <a:off x="1130330" y="1484334"/>
          <a:ext cx="9829770" cy="3642360"/>
        </p:xfrm>
        <a:graphic>
          <a:graphicData uri="http://schemas.openxmlformats.org/drawingml/2006/table">
            <a:tbl>
              <a:tblPr firstRow="1" bandRow="1">
                <a:tableStyleId>{68D230F3-CF80-4859-8CE7-A43EE81993B5}</a:tableStyleId>
              </a:tblPr>
              <a:tblGrid>
                <a:gridCol w="52067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65786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280966">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Method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values()</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returns all the values </a:t>
                      </a:r>
                      <a:r>
                        <a:rPr lang="en-US" sz="1400" kern="1200" baseline="0" dirty="0">
                          <a:solidFill>
                            <a:schemeClr val="tx1"/>
                          </a:solidFill>
                          <a:effectLst/>
                          <a:latin typeface="+mn-lt"/>
                          <a:ea typeface="+mn-ea"/>
                          <a:cs typeface="+mn-cs"/>
                        </a:rPr>
                        <a:t>in the dictionary</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keys(</a:t>
                      </a:r>
                      <a:r>
                        <a:rPr lang="en-US" sz="1600" b="1" i="1" kern="1200" dirty="0" err="1">
                          <a:solidFill>
                            <a:schemeClr val="tx1">
                              <a:lumMod val="65000"/>
                              <a:lumOff val="35000"/>
                            </a:schemeClr>
                          </a:solidFill>
                          <a:effectLst/>
                          <a:latin typeface="Consolas" panose="020B0609020204030204" pitchFamily="49" charset="0"/>
                          <a:ea typeface="+mn-ea"/>
                          <a:cs typeface="Consolas" panose="020B0609020204030204" pitchFamily="49" charset="0"/>
                        </a:rPr>
                        <a:t>key_name</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return</a:t>
                      </a:r>
                      <a:r>
                        <a:rPr lang="en-US" sz="1400" kern="1200" baseline="0" dirty="0">
                          <a:solidFill>
                            <a:schemeClr val="tx1"/>
                          </a:solidFill>
                          <a:effectLst/>
                          <a:latin typeface="+mn-lt"/>
                          <a:ea typeface="+mn-ea"/>
                          <a:cs typeface="+mn-cs"/>
                        </a:rPr>
                        <a:t>s all the keys inside a dictionary</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3.</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pop(</a:t>
                      </a:r>
                      <a:r>
                        <a:rPr lang="en-US" sz="1600" b="1" i="1" kern="1200" dirty="0">
                          <a:solidFill>
                            <a:schemeClr val="tx1">
                              <a:lumMod val="65000"/>
                              <a:lumOff val="35000"/>
                            </a:schemeClr>
                          </a:solidFill>
                          <a:effectLst/>
                          <a:latin typeface="Consolas" panose="020B0609020204030204" pitchFamily="49" charset="0"/>
                          <a:ea typeface="+mn-ea"/>
                          <a:cs typeface="Consolas" panose="020B0609020204030204" pitchFamily="49" charset="0"/>
                        </a:rPr>
                        <a:t>key</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the last</a:t>
                      </a:r>
                      <a:r>
                        <a:rPr 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element from a dictionary and returns the element value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popitem(</a:t>
                      </a:r>
                      <a:r>
                        <a:rPr lang="en-US" sz="1600" b="1" i="1" kern="1200" dirty="0">
                          <a:solidFill>
                            <a:schemeClr val="tx1">
                              <a:lumMod val="65000"/>
                              <a:lumOff val="35000"/>
                            </a:schemeClr>
                          </a:solidFill>
                          <a:effectLst/>
                          <a:latin typeface="Consolas" panose="020B0609020204030204" pitchFamily="49" charset="0"/>
                          <a:ea typeface="+mn-ea"/>
                          <a:cs typeface="Consolas" panose="020B0609020204030204" pitchFamily="49" charset="0"/>
                        </a:rPr>
                        <a:t>object</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the last pair in the dictionary</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6">
                              <a:lumMod val="50000"/>
                            </a:schemeClr>
                          </a:solidFill>
                          <a:latin typeface="Consolas" panose="020B0609020204030204" pitchFamily="49" charset="0"/>
                          <a:cs typeface="Consolas" panose="020B0609020204030204" pitchFamily="49" charset="0"/>
                        </a:rPr>
                        <a:t>5.</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copy(</a:t>
                      </a:r>
                      <a:r>
                        <a:rPr lang="en-US" sz="1600" b="1" i="1" kern="1200" dirty="0">
                          <a:solidFill>
                            <a:schemeClr val="tx1">
                              <a:lumMod val="65000"/>
                              <a:lumOff val="35000"/>
                            </a:schemeClr>
                          </a:solidFill>
                          <a:effectLst/>
                          <a:latin typeface="Consolas" panose="020B0609020204030204" pitchFamily="49" charset="0"/>
                          <a:ea typeface="+mn-ea"/>
                          <a:cs typeface="Consolas" panose="020B0609020204030204" pitchFamily="49" charset="0"/>
                        </a:rPr>
                        <a:t>object</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copies all key</a:t>
                      </a:r>
                      <a:r>
                        <a:rPr lang="en-US" sz="1400" kern="1200" baseline="0" dirty="0">
                          <a:solidFill>
                            <a:schemeClr val="tx1"/>
                          </a:solidFill>
                          <a:effectLst/>
                          <a:latin typeface="+mn-lt"/>
                          <a:ea typeface="+mn-ea"/>
                          <a:cs typeface="+mn-cs"/>
                        </a:rPr>
                        <a:t>-value pairs</a:t>
                      </a:r>
                      <a:r>
                        <a:rPr lang="en-US" sz="1400" kern="1200" dirty="0">
                          <a:solidFill>
                            <a:schemeClr val="tx1"/>
                          </a:solidFill>
                          <a:effectLst/>
                          <a:latin typeface="+mn-lt"/>
                          <a:ea typeface="+mn-ea"/>
                          <a:cs typeface="+mn-cs"/>
                        </a:rPr>
                        <a:t> in a dictionary</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6.</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get(</a:t>
                      </a:r>
                      <a:r>
                        <a:rPr lang="en-US" sz="1600" b="1" i="1" kern="1200" dirty="0">
                          <a:solidFill>
                            <a:schemeClr val="tx1">
                              <a:lumMod val="65000"/>
                              <a:lumOff val="35000"/>
                            </a:schemeClr>
                          </a:solidFill>
                          <a:effectLst/>
                          <a:latin typeface="Consolas" panose="020B0609020204030204" pitchFamily="49" charset="0"/>
                          <a:ea typeface="+mn-ea"/>
                          <a:cs typeface="Consolas" panose="020B0609020204030204" pitchFamily="49" charset="0"/>
                        </a:rPr>
                        <a:t>key</a:t>
                      </a:r>
                      <a:r>
                        <a:rPr lang="en-US" sz="1600" b="1" i="0" dirty="0">
                          <a:solidFill>
                            <a:schemeClr val="accent6">
                              <a:lumMod val="50000"/>
                            </a:schemeClr>
                          </a:solidFill>
                          <a:latin typeface="Consolas" panose="020B0609020204030204" pitchFamily="49" charset="0"/>
                          <a:cs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returns</a:t>
                      </a:r>
                      <a:r>
                        <a:rPr lang="en-US" sz="1400" baseline="0" dirty="0"/>
                        <a:t> </a:t>
                      </a:r>
                      <a:r>
                        <a:rPr lang="en-US" sz="1400" dirty="0"/>
                        <a:t>the value of a key in a dictionary</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7.</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items()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Returns the keys</a:t>
                      </a:r>
                      <a:r>
                        <a:rPr lang="en-US" sz="1400" baseline="0" dirty="0"/>
                        <a:t> and values</a:t>
                      </a:r>
                      <a:r>
                        <a:rPr lang="en-US" sz="1400" dirty="0"/>
                        <a:t> </a:t>
                      </a:r>
                      <a:r>
                        <a:rPr lang="en-US" sz="1400" baseline="0" dirty="0"/>
                        <a:t>in a dictionary</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8.</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6">
                              <a:lumMod val="50000"/>
                            </a:schemeClr>
                          </a:solidFill>
                          <a:latin typeface="Consolas" panose="020B0609020204030204" pitchFamily="49" charset="0"/>
                          <a:cs typeface="Consolas" panose="020B0609020204030204" pitchFamily="49" charset="0"/>
                        </a:rPr>
                        <a:t>clear()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removes</a:t>
                      </a:r>
                      <a:r>
                        <a:rPr lang="en-US" sz="1400" baseline="0" dirty="0"/>
                        <a:t> all elements/items in a dictionary</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endParaRPr lang="en-US" sz="1400" b="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Round Diagonal Corner Rectangle 2"/>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Dictionary Methods</a:t>
            </a:r>
          </a:p>
        </p:txBody>
      </p:sp>
      <p:sp>
        <p:nvSpPr>
          <p:cNvPr id="4" name="Slide Number Placeholder 3"/>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04218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idx="4294967295"/>
          </p:nvPr>
        </p:nvSpPr>
        <p:spPr>
          <a:xfrm>
            <a:off x="3217854" y="526098"/>
            <a:ext cx="7587343" cy="871741"/>
          </a:xfrm>
          <a:prstGeom prst="rect">
            <a:avLst/>
          </a:prstGeom>
          <a:effectLst>
            <a:outerShdw blurRad="50800" dist="38100" dir="13500000" algn="br" rotWithShape="0">
              <a:prstClr val="black">
                <a:alpha val="40000"/>
              </a:prstClr>
            </a:outerShdw>
          </a:effectLst>
        </p:spPr>
        <p:txBody>
          <a:bodyPr>
            <a:normAutofit/>
          </a:bodyPr>
          <a:lstStyle/>
          <a:p>
            <a:r>
              <a:rPr lang="en-US" sz="3600" dirty="0"/>
              <a:t>Applications of python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52" y="1583640"/>
            <a:ext cx="592021" cy="59202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53" y="2393531"/>
            <a:ext cx="515418" cy="69867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658" y="3310078"/>
            <a:ext cx="703653" cy="64501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108" y="4123586"/>
            <a:ext cx="695099" cy="67115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3370" y="1602933"/>
            <a:ext cx="789622" cy="56104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9887" y="2393531"/>
            <a:ext cx="781873" cy="626976"/>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9887" y="3243771"/>
            <a:ext cx="796534" cy="585956"/>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3370" y="4013238"/>
            <a:ext cx="748390" cy="700990"/>
          </a:xfrm>
          <a:prstGeom prst="rect">
            <a:avLst/>
          </a:prstGeom>
        </p:spPr>
      </p:pic>
      <p:sp>
        <p:nvSpPr>
          <p:cNvPr id="16" name="TextBox 15"/>
          <p:cNvSpPr txBox="1"/>
          <p:nvPr/>
        </p:nvSpPr>
        <p:spPr>
          <a:xfrm>
            <a:off x="1129613" y="1582163"/>
            <a:ext cx="4176483" cy="553998"/>
          </a:xfrm>
          <a:prstGeom prst="rect">
            <a:avLst/>
          </a:prstGeom>
          <a:noFill/>
        </p:spPr>
        <p:txBody>
          <a:bodyPr wrap="square" rtlCol="0">
            <a:spAutoFit/>
          </a:bodyPr>
          <a:lstStyle/>
          <a:p>
            <a:r>
              <a:rPr lang="en-US" sz="3000" dirty="0"/>
              <a:t>Automation</a:t>
            </a:r>
          </a:p>
        </p:txBody>
      </p:sp>
      <p:sp>
        <p:nvSpPr>
          <p:cNvPr id="17" name="TextBox 16"/>
          <p:cNvSpPr txBox="1"/>
          <p:nvPr/>
        </p:nvSpPr>
        <p:spPr>
          <a:xfrm>
            <a:off x="1127465" y="2430020"/>
            <a:ext cx="4176483" cy="553998"/>
          </a:xfrm>
          <a:prstGeom prst="rect">
            <a:avLst/>
          </a:prstGeom>
          <a:noFill/>
        </p:spPr>
        <p:txBody>
          <a:bodyPr wrap="square" rtlCol="0">
            <a:spAutoFit/>
          </a:bodyPr>
          <a:lstStyle/>
          <a:p>
            <a:r>
              <a:rPr lang="en-US" sz="3000" dirty="0"/>
              <a:t>Artificial Intelligence</a:t>
            </a:r>
          </a:p>
        </p:txBody>
      </p:sp>
      <p:sp>
        <p:nvSpPr>
          <p:cNvPr id="18" name="TextBox 17"/>
          <p:cNvSpPr txBox="1"/>
          <p:nvPr/>
        </p:nvSpPr>
        <p:spPr>
          <a:xfrm>
            <a:off x="1125317" y="3277877"/>
            <a:ext cx="4176483" cy="553998"/>
          </a:xfrm>
          <a:prstGeom prst="rect">
            <a:avLst/>
          </a:prstGeom>
          <a:noFill/>
        </p:spPr>
        <p:txBody>
          <a:bodyPr wrap="square" rtlCol="0">
            <a:spAutoFit/>
          </a:bodyPr>
          <a:lstStyle/>
          <a:p>
            <a:r>
              <a:rPr lang="en-US" sz="3000" dirty="0"/>
              <a:t>Machine Learning</a:t>
            </a:r>
          </a:p>
        </p:txBody>
      </p:sp>
      <p:sp>
        <p:nvSpPr>
          <p:cNvPr id="19" name="TextBox 18"/>
          <p:cNvSpPr txBox="1"/>
          <p:nvPr/>
        </p:nvSpPr>
        <p:spPr>
          <a:xfrm>
            <a:off x="1123169" y="4125734"/>
            <a:ext cx="4176483" cy="553998"/>
          </a:xfrm>
          <a:prstGeom prst="rect">
            <a:avLst/>
          </a:prstGeom>
          <a:noFill/>
        </p:spPr>
        <p:txBody>
          <a:bodyPr wrap="square" rtlCol="0">
            <a:spAutoFit/>
          </a:bodyPr>
          <a:lstStyle/>
          <a:p>
            <a:r>
              <a:rPr lang="en-US" sz="3000" dirty="0"/>
              <a:t>Deep Learning</a:t>
            </a:r>
          </a:p>
        </p:txBody>
      </p:sp>
      <p:sp>
        <p:nvSpPr>
          <p:cNvPr id="20" name="TextBox 19"/>
          <p:cNvSpPr txBox="1"/>
          <p:nvPr/>
        </p:nvSpPr>
        <p:spPr>
          <a:xfrm>
            <a:off x="6641760" y="1580015"/>
            <a:ext cx="5285707" cy="553998"/>
          </a:xfrm>
          <a:prstGeom prst="rect">
            <a:avLst/>
          </a:prstGeom>
          <a:noFill/>
        </p:spPr>
        <p:txBody>
          <a:bodyPr wrap="square" rtlCol="0">
            <a:spAutoFit/>
          </a:bodyPr>
          <a:lstStyle/>
          <a:p>
            <a:r>
              <a:rPr lang="en-US" sz="3000" dirty="0"/>
              <a:t>Applications Development</a:t>
            </a:r>
          </a:p>
        </p:txBody>
      </p:sp>
      <p:sp>
        <p:nvSpPr>
          <p:cNvPr id="21" name="TextBox 20"/>
          <p:cNvSpPr txBox="1"/>
          <p:nvPr/>
        </p:nvSpPr>
        <p:spPr>
          <a:xfrm>
            <a:off x="6641760" y="2427872"/>
            <a:ext cx="4365383" cy="553998"/>
          </a:xfrm>
          <a:prstGeom prst="rect">
            <a:avLst/>
          </a:prstGeom>
          <a:noFill/>
        </p:spPr>
        <p:txBody>
          <a:bodyPr wrap="square" rtlCol="0">
            <a:spAutoFit/>
          </a:bodyPr>
          <a:lstStyle/>
          <a:p>
            <a:r>
              <a:rPr lang="en-US" sz="3000" dirty="0"/>
              <a:t>Websites</a:t>
            </a:r>
          </a:p>
        </p:txBody>
      </p:sp>
      <p:sp>
        <p:nvSpPr>
          <p:cNvPr id="22" name="TextBox 21"/>
          <p:cNvSpPr txBox="1"/>
          <p:nvPr/>
        </p:nvSpPr>
        <p:spPr>
          <a:xfrm>
            <a:off x="6641760" y="3275729"/>
            <a:ext cx="4363235" cy="553998"/>
          </a:xfrm>
          <a:prstGeom prst="rect">
            <a:avLst/>
          </a:prstGeom>
          <a:noFill/>
        </p:spPr>
        <p:txBody>
          <a:bodyPr wrap="square" rtlCol="0">
            <a:spAutoFit/>
          </a:bodyPr>
          <a:lstStyle/>
          <a:p>
            <a:r>
              <a:rPr lang="en-US" sz="3000" dirty="0"/>
              <a:t>Games, 3D Graphics</a:t>
            </a:r>
          </a:p>
        </p:txBody>
      </p:sp>
      <p:sp>
        <p:nvSpPr>
          <p:cNvPr id="23" name="TextBox 22"/>
          <p:cNvSpPr txBox="1"/>
          <p:nvPr/>
        </p:nvSpPr>
        <p:spPr>
          <a:xfrm>
            <a:off x="6641760" y="4123586"/>
            <a:ext cx="4361087" cy="553998"/>
          </a:xfrm>
          <a:prstGeom prst="rect">
            <a:avLst/>
          </a:prstGeom>
          <a:noFill/>
        </p:spPr>
        <p:txBody>
          <a:bodyPr wrap="square" rtlCol="0">
            <a:spAutoFit/>
          </a:bodyPr>
          <a:lstStyle/>
          <a:p>
            <a:r>
              <a:rPr lang="en-US" sz="3000" dirty="0"/>
              <a:t>Education</a:t>
            </a:r>
          </a:p>
        </p:txBody>
      </p:sp>
      <p:sp>
        <p:nvSpPr>
          <p:cNvPr id="26" name="TextBox 25"/>
          <p:cNvSpPr txBox="1"/>
          <p:nvPr/>
        </p:nvSpPr>
        <p:spPr>
          <a:xfrm>
            <a:off x="1041207" y="4977054"/>
            <a:ext cx="4176483" cy="553998"/>
          </a:xfrm>
          <a:prstGeom prst="rect">
            <a:avLst/>
          </a:prstGeom>
          <a:noFill/>
        </p:spPr>
        <p:txBody>
          <a:bodyPr wrap="square" rtlCol="0">
            <a:spAutoFit/>
          </a:bodyPr>
          <a:lstStyle/>
          <a:p>
            <a:r>
              <a:rPr lang="en-US" sz="3000" dirty="0"/>
              <a:t>Data Analytics</a:t>
            </a:r>
          </a:p>
        </p:txBody>
      </p:sp>
      <p:sp>
        <p:nvSpPr>
          <p:cNvPr id="2" name="Slide Number Placeholder 1"/>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2449902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 Diagonal Corner Rectangle 10"/>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Dictionary Slicing</a:t>
            </a:r>
          </a:p>
        </p:txBody>
      </p:sp>
      <p:sp>
        <p:nvSpPr>
          <p:cNvPr id="12" name="Rectangle 2"/>
          <p:cNvSpPr>
            <a:spLocks noChangeArrowheads="1"/>
          </p:cNvSpPr>
          <p:nvPr/>
        </p:nvSpPr>
        <p:spPr bwMode="auto">
          <a:xfrm>
            <a:off x="1565753" y="1529176"/>
            <a:ext cx="9181579" cy="40011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Consolas" panose="020B0609020204030204" pitchFamily="49" charset="0"/>
                <a:cs typeface="Consolas" panose="020B0609020204030204" pitchFamily="49" charset="0"/>
              </a:rPr>
              <a:t>Slicing (start_index:stop_index:skip_index)</a:t>
            </a:r>
            <a:endPar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14445271"/>
              </p:ext>
            </p:extLst>
          </p:nvPr>
        </p:nvGraphicFramePr>
        <p:xfrm>
          <a:off x="1181130" y="2246334"/>
          <a:ext cx="10092295" cy="2966720"/>
        </p:xfrm>
        <a:graphic>
          <a:graphicData uri="http://schemas.openxmlformats.org/drawingml/2006/table">
            <a:tbl>
              <a:tblPr firstRow="1" bandRow="1">
                <a:tableStyleId>{68D230F3-CF80-4859-8CE7-A43EE81993B5}</a:tableStyleId>
              </a:tblPr>
              <a:tblGrid>
                <a:gridCol w="1968893">
                  <a:extLst>
                    <a:ext uri="{9D8B030D-6E8A-4147-A177-3AD203B41FA5}">
                      <a16:colId xmlns:a16="http://schemas.microsoft.com/office/drawing/2014/main" val="20000"/>
                    </a:ext>
                  </a:extLst>
                </a:gridCol>
                <a:gridCol w="5896586">
                  <a:extLst>
                    <a:ext uri="{9D8B030D-6E8A-4147-A177-3AD203B41FA5}">
                      <a16:colId xmlns:a16="http://schemas.microsoft.com/office/drawing/2014/main" val="20001"/>
                    </a:ext>
                  </a:extLst>
                </a:gridCol>
                <a:gridCol w="2226816">
                  <a:extLst>
                    <a:ext uri="{9D8B030D-6E8A-4147-A177-3AD203B41FA5}">
                      <a16:colId xmlns:a16="http://schemas.microsoft.com/office/drawing/2014/main" val="20002"/>
                    </a:ext>
                  </a:extLst>
                </a:gridCol>
              </a:tblGrid>
              <a:tr h="370840">
                <a:tc>
                  <a:txBody>
                    <a:bodyPr/>
                    <a:lstStyle/>
                    <a:p>
                      <a:r>
                        <a:rPr lang="en-US" sz="1400" dirty="0">
                          <a:solidFill>
                            <a:schemeClr val="bg1"/>
                          </a:solidFill>
                        </a:rPr>
                        <a:t>Example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Result/Output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my_dict[:]</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all elements at once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my_dict[3]</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3rd elements in the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my_dict[0:4]</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3 excluding index 4</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my_dict[::-1]</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in reverse order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my_dict[0:5:2]</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5 and skipping 2 elements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3797709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8"/>
          <p:cNvSpPr/>
          <p:nvPr/>
        </p:nvSpPr>
        <p:spPr>
          <a:xfrm>
            <a:off x="4825620" y="1335593"/>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Tuples</a:t>
            </a:r>
          </a:p>
        </p:txBody>
      </p:sp>
      <p:sp>
        <p:nvSpPr>
          <p:cNvPr id="10" name="Round Diagonal Corner Rectangle 9"/>
          <p:cNvSpPr/>
          <p:nvPr/>
        </p:nvSpPr>
        <p:spPr>
          <a:xfrm>
            <a:off x="1872402" y="2010609"/>
            <a:ext cx="4528398" cy="2087405"/>
          </a:xfrm>
          <a:prstGeom prst="round2DiagRect">
            <a:avLst>
              <a:gd name="adj1" fmla="val 0"/>
              <a:gd name="adj2" fmla="val 0"/>
            </a:avLst>
          </a:prstGeom>
          <a:solidFill>
            <a:schemeClr val="accent5">
              <a:lumMod val="20000"/>
              <a:lumOff val="80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b="1" dirty="0">
                <a:solidFill>
                  <a:schemeClr val="accent6">
                    <a:lumMod val="50000"/>
                  </a:schemeClr>
                </a:solidFill>
              </a:rPr>
              <a:t>Tuples is an ordered collection, immutable and allows duplicate elements.</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Tuples can have heterogeneous data.</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Tuple data type are not mutable and this makes them faster than List.</a:t>
            </a:r>
          </a:p>
        </p:txBody>
      </p:sp>
      <p:graphicFrame>
        <p:nvGraphicFramePr>
          <p:cNvPr id="11" name="Table 10"/>
          <p:cNvGraphicFramePr>
            <a:graphicFrameLocks noGrp="1"/>
          </p:cNvGraphicFramePr>
          <p:nvPr>
            <p:extLst>
              <p:ext uri="{D42A27DB-BD31-4B8C-83A1-F6EECF244321}">
                <p14:modId xmlns:p14="http://schemas.microsoft.com/office/powerpoint/2010/main" val="135612350"/>
              </p:ext>
            </p:extLst>
          </p:nvPr>
        </p:nvGraphicFramePr>
        <p:xfrm>
          <a:off x="6542469" y="2010609"/>
          <a:ext cx="4278650" cy="900016"/>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351343">
                <a:tc>
                  <a:txBody>
                    <a:bodyPr/>
                    <a:lstStyle/>
                    <a:p>
                      <a:r>
                        <a:rPr lang="en-US" sz="1400" dirty="0"/>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548673">
                <a:tc>
                  <a:txBody>
                    <a:bodyPr/>
                    <a:lstStyle/>
                    <a:p>
                      <a:r>
                        <a:rPr lang="en-US" sz="1600" b="1" baseline="0" dirty="0">
                          <a:solidFill>
                            <a:schemeClr val="accent5">
                              <a:lumMod val="50000"/>
                            </a:schemeClr>
                          </a:solidFill>
                          <a:latin typeface="Consolas" panose="020B0609020204030204" pitchFamily="49" charset="0"/>
                          <a:cs typeface="Consolas" panose="020B0609020204030204" pitchFamily="49" charset="0"/>
                        </a:rPr>
                        <a:t>my_tuple = (‘Maxwell’, 30, ‘Abuja’)</a:t>
                      </a:r>
                      <a:endParaRPr lang="en-US" sz="1600" b="1" dirty="0">
                        <a:solidFill>
                          <a:schemeClr val="accent5">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85300164"/>
              </p:ext>
            </p:extLst>
          </p:nvPr>
        </p:nvGraphicFramePr>
        <p:xfrm>
          <a:off x="6542469" y="3040829"/>
          <a:ext cx="4278650" cy="1026705"/>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294110">
                <a:tc>
                  <a:txBody>
                    <a:bodyPr/>
                    <a:lstStyle/>
                    <a:p>
                      <a:r>
                        <a:rPr lang="en-US" sz="1400" dirty="0"/>
                        <a:t>Initializing an empty</a:t>
                      </a:r>
                      <a:r>
                        <a:rPr lang="en-US" sz="1400" baseline="0" dirty="0"/>
                        <a:t> List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721905">
                <a:tc>
                  <a:txBody>
                    <a:bodyPr/>
                    <a:lstStyle/>
                    <a:p>
                      <a:r>
                        <a:rPr lang="en-US" sz="1600" b="1" baseline="0" dirty="0">
                          <a:solidFill>
                            <a:schemeClr val="accent5">
                              <a:lumMod val="50000"/>
                            </a:schemeClr>
                          </a:solidFill>
                          <a:latin typeface="Consolas" panose="020B0609020204030204" pitchFamily="49" charset="0"/>
                          <a:cs typeface="Consolas" panose="020B0609020204030204" pitchFamily="49" charset="0"/>
                        </a:rPr>
                        <a:t>my_tuple = ()</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my_tuple = tuple(1, 2, 3, 4,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31310858"/>
              </p:ext>
            </p:extLst>
          </p:nvPr>
        </p:nvGraphicFramePr>
        <p:xfrm>
          <a:off x="1878164" y="4247638"/>
          <a:ext cx="8942955" cy="1859280"/>
        </p:xfrm>
        <a:graphic>
          <a:graphicData uri="http://schemas.openxmlformats.org/drawingml/2006/table">
            <a:tbl>
              <a:tblPr firstRow="1" bandRow="1">
                <a:tableStyleId>{E8034E78-7F5D-4C2E-B375-FC64B27BC917}</a:tableStyleId>
              </a:tblPr>
              <a:tblGrid>
                <a:gridCol w="8942955">
                  <a:extLst>
                    <a:ext uri="{9D8B030D-6E8A-4147-A177-3AD203B41FA5}">
                      <a16:colId xmlns:a16="http://schemas.microsoft.com/office/drawing/2014/main" val="20000"/>
                    </a:ext>
                  </a:extLst>
                </a:gridCol>
              </a:tblGrid>
              <a:tr h="209099">
                <a:tc>
                  <a:txBody>
                    <a:bodyPr/>
                    <a:lstStyle/>
                    <a:p>
                      <a:r>
                        <a:rPr lang="en-US" sz="1400" dirty="0"/>
                        <a:t>Accessing Element in a </a:t>
                      </a:r>
                      <a:r>
                        <a:rPr lang="en-US" sz="1400" baseline="0" dirty="0"/>
                        <a:t>Tuple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69461">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This is</a:t>
                      </a:r>
                      <a:r>
                        <a:rPr lang="en-US" sz="1600" baseline="0" dirty="0">
                          <a:solidFill>
                            <a:schemeClr val="accent5">
                              <a:lumMod val="50000"/>
                            </a:schemeClr>
                          </a:solidFill>
                          <a:latin typeface="Consolas" panose="020B0609020204030204" pitchFamily="49" charset="0"/>
                          <a:cs typeface="Consolas" panose="020B0609020204030204" pitchFamily="49" charset="0"/>
                        </a:rPr>
                        <a:t> done using index;</a:t>
                      </a: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my_tuple[index_no] = ‘value’</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print(my_tuple)</a:t>
                      </a:r>
                    </a:p>
                    <a:p>
                      <a:endParaRPr lang="en-US" sz="1600" baseline="0" dirty="0">
                        <a:solidFill>
                          <a:schemeClr val="bg2">
                            <a:lumMod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14" name="Title 1"/>
          <p:cNvSpPr txBox="1">
            <a:spLocks/>
          </p:cNvSpPr>
          <p:nvPr/>
        </p:nvSpPr>
        <p:spPr>
          <a:xfrm>
            <a:off x="3503055" y="502983"/>
            <a:ext cx="6078828" cy="832610"/>
          </a:xfrm>
          <a:prstGeom prst="rect">
            <a:avLst/>
          </a:prstGeom>
          <a:effectLst>
            <a:outerShdw blurRad="50800" dist="38100" dir="13500000" algn="br" rotWithShape="0">
              <a:prstClr val="black">
                <a:alpha val="40000"/>
              </a:prstClr>
            </a:outerShdw>
          </a:effectLst>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2600" dirty="0"/>
              <a:t>tuple Data type</a:t>
            </a:r>
          </a:p>
        </p:txBody>
      </p:sp>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490615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62656682"/>
              </p:ext>
            </p:extLst>
          </p:nvPr>
        </p:nvGraphicFramePr>
        <p:xfrm>
          <a:off x="1130330" y="1484334"/>
          <a:ext cx="9829770" cy="4450080"/>
        </p:xfrm>
        <a:graphic>
          <a:graphicData uri="http://schemas.openxmlformats.org/drawingml/2006/table">
            <a:tbl>
              <a:tblPr firstRow="1" bandRow="1">
                <a:tableStyleId>{68D230F3-CF80-4859-8CE7-A43EE81993B5}</a:tableStyleId>
              </a:tblPr>
              <a:tblGrid>
                <a:gridCol w="52067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65786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370840">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Method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insert()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adds</a:t>
                      </a:r>
                      <a:r>
                        <a:rPr lang="en-US" sz="1400" kern="1200" baseline="0" dirty="0">
                          <a:solidFill>
                            <a:schemeClr val="tx1"/>
                          </a:solidFill>
                          <a:effectLst/>
                          <a:latin typeface="+mn-lt"/>
                          <a:ea typeface="+mn-ea"/>
                          <a:cs typeface="+mn-cs"/>
                        </a:rPr>
                        <a:t> a new</a:t>
                      </a:r>
                      <a:r>
                        <a:rPr lang="en-US" sz="1400" kern="1200" dirty="0">
                          <a:solidFill>
                            <a:schemeClr val="tx1"/>
                          </a:solidFill>
                          <a:effectLst/>
                          <a:latin typeface="+mn-lt"/>
                          <a:ea typeface="+mn-ea"/>
                          <a:cs typeface="+mn-cs"/>
                        </a:rPr>
                        <a:t> element</a:t>
                      </a:r>
                      <a:r>
                        <a:rPr lang="en-US" sz="1400" kern="1200" baseline="0" dirty="0">
                          <a:solidFill>
                            <a:schemeClr val="tx1"/>
                          </a:solidFill>
                          <a:effectLst/>
                          <a:latin typeface="+mn-lt"/>
                          <a:ea typeface="+mn-ea"/>
                          <a:cs typeface="+mn-cs"/>
                        </a:rPr>
                        <a:t> to an index position in the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append()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adds</a:t>
                      </a:r>
                      <a:r>
                        <a:rPr lang="en-US" sz="1400" kern="1200" baseline="0" dirty="0">
                          <a:solidFill>
                            <a:schemeClr val="tx1"/>
                          </a:solidFill>
                          <a:effectLst/>
                          <a:latin typeface="+mn-lt"/>
                          <a:ea typeface="+mn-ea"/>
                          <a:cs typeface="+mn-cs"/>
                        </a:rPr>
                        <a:t> a new element to the end of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3.</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pop()</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the last</a:t>
                      </a:r>
                      <a:r>
                        <a:rPr 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element from a list and returns the element value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remove()</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a specify element from a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6">
                              <a:lumMod val="50000"/>
                            </a:schemeClr>
                          </a:solidFill>
                          <a:latin typeface="Consolas" panose="020B0609020204030204" pitchFamily="49" charset="0"/>
                          <a:cs typeface="Consolas" panose="020B0609020204030204" pitchFamily="49" charset="0"/>
                        </a:rPr>
                        <a:t>5.</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copy()</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copies all elements in a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6.</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extend()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extends the elements of a list with all elements</a:t>
                      </a:r>
                      <a:r>
                        <a:rPr lang="en-US" sz="1400" baseline="0" dirty="0"/>
                        <a:t> of a new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7.</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reverse()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reverse the order of elements</a:t>
                      </a:r>
                      <a:r>
                        <a:rPr lang="en-US" sz="1400" baseline="0" dirty="0"/>
                        <a:t> in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8.</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count()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returns the number of times an element</a:t>
                      </a:r>
                      <a:r>
                        <a:rPr lang="en-US" sz="1400" baseline="0" dirty="0"/>
                        <a:t> exists</a:t>
                      </a:r>
                      <a:r>
                        <a:rPr lang="en-US" sz="1400" dirty="0"/>
                        <a:t> in a list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sort()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organizes the elements in a</a:t>
                      </a:r>
                      <a:r>
                        <a:rPr lang="en-US" sz="1400" baseline="0" dirty="0"/>
                        <a:t> list in ascending order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clear()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removes</a:t>
                      </a:r>
                      <a:r>
                        <a:rPr lang="en-US" sz="1400" baseline="0" dirty="0"/>
                        <a:t> all elements/items from the list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index()</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an element</a:t>
                      </a:r>
                      <a:r>
                        <a:rPr lang="en-US" sz="1400" baseline="0" dirty="0"/>
                        <a:t> </a:t>
                      </a:r>
                      <a:r>
                        <a:rPr lang="en-US" sz="1400" dirty="0"/>
                        <a:t>in the index position of a tuple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 name="Round Diagonal Corner Rectangle 2"/>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Tuple Methods</a:t>
            </a:r>
          </a:p>
        </p:txBody>
      </p:sp>
      <p:sp>
        <p:nvSpPr>
          <p:cNvPr id="4" name="Slide Number Placeholder 3"/>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246239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 Diagonal Corner Rectangle 10"/>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Tuple Slicing</a:t>
            </a:r>
          </a:p>
        </p:txBody>
      </p:sp>
      <p:sp>
        <p:nvSpPr>
          <p:cNvPr id="12" name="Rectangle 2"/>
          <p:cNvSpPr>
            <a:spLocks noChangeArrowheads="1"/>
          </p:cNvSpPr>
          <p:nvPr/>
        </p:nvSpPr>
        <p:spPr bwMode="auto">
          <a:xfrm>
            <a:off x="1565753" y="1544565"/>
            <a:ext cx="9181579" cy="369332"/>
          </a:xfrm>
          <a:prstGeom prst="rect">
            <a:avLst/>
          </a:prstGeom>
          <a:solidFill>
            <a:schemeClr val="accent5">
              <a:lumMod val="20000"/>
              <a:lumOff val="80000"/>
            </a:schemeClr>
          </a:solidFill>
          <a:ln w="3175">
            <a:solidFill>
              <a:schemeClr val="bg2">
                <a:lumMod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75000"/>
                    <a:lumOff val="25000"/>
                  </a:schemeClr>
                </a:solidFill>
                <a:effectLst/>
                <a:latin typeface="Consolas" panose="020B0609020204030204" pitchFamily="49" charset="0"/>
                <a:cs typeface="Consolas" panose="020B0609020204030204" pitchFamily="49" charset="0"/>
              </a:rPr>
              <a:t>Slicing (start_index:stop_index:skip_index)</a:t>
            </a:r>
            <a:endParaRPr kumimoji="0" lang="en-US" altLang="en-US" b="0" i="0" u="none" strike="noStrike" cap="none" normalizeH="0" baseline="0" dirty="0">
              <a:ln>
                <a:noFill/>
              </a:ln>
              <a:solidFill>
                <a:schemeClr val="tx1">
                  <a:lumMod val="75000"/>
                  <a:lumOff val="25000"/>
                </a:schemeClr>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37260550"/>
              </p:ext>
            </p:extLst>
          </p:nvPr>
        </p:nvGraphicFramePr>
        <p:xfrm>
          <a:off x="1181130" y="2246334"/>
          <a:ext cx="10092295" cy="2966720"/>
        </p:xfrm>
        <a:graphic>
          <a:graphicData uri="http://schemas.openxmlformats.org/drawingml/2006/table">
            <a:tbl>
              <a:tblPr firstRow="1" bandRow="1">
                <a:tableStyleId>{68D230F3-CF80-4859-8CE7-A43EE81993B5}</a:tableStyleId>
              </a:tblPr>
              <a:tblGrid>
                <a:gridCol w="1968893">
                  <a:extLst>
                    <a:ext uri="{9D8B030D-6E8A-4147-A177-3AD203B41FA5}">
                      <a16:colId xmlns:a16="http://schemas.microsoft.com/office/drawing/2014/main" val="20000"/>
                    </a:ext>
                  </a:extLst>
                </a:gridCol>
                <a:gridCol w="5896586">
                  <a:extLst>
                    <a:ext uri="{9D8B030D-6E8A-4147-A177-3AD203B41FA5}">
                      <a16:colId xmlns:a16="http://schemas.microsoft.com/office/drawing/2014/main" val="20001"/>
                    </a:ext>
                  </a:extLst>
                </a:gridCol>
                <a:gridCol w="2226816">
                  <a:extLst>
                    <a:ext uri="{9D8B030D-6E8A-4147-A177-3AD203B41FA5}">
                      <a16:colId xmlns:a16="http://schemas.microsoft.com/office/drawing/2014/main" val="20002"/>
                    </a:ext>
                  </a:extLst>
                </a:gridCol>
              </a:tblGrid>
              <a:tr h="370840">
                <a:tc>
                  <a:txBody>
                    <a:bodyPr/>
                    <a:lstStyle/>
                    <a:p>
                      <a:r>
                        <a:rPr lang="en-US" sz="1400" dirty="0">
                          <a:solidFill>
                            <a:schemeClr val="bg1"/>
                          </a:solidFill>
                        </a:rPr>
                        <a:t>Example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Result/Output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my_tuple[:]</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all elements at once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my_tuple[3]</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3rd elements in the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my_tuple[0:4]</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3 excluding index 4</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my_tuple[::-1]</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in reverse order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my_tuple[0:5:2]</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5 and skipping 2 elements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my_tuple[-1]</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accessing the last element of the</a:t>
                      </a:r>
                      <a:r>
                        <a:rPr lang="en-US" sz="1400" kern="1200" baseline="0" dirty="0">
                          <a:solidFill>
                            <a:schemeClr val="tx1"/>
                          </a:solidFill>
                          <a:effectLst/>
                          <a:latin typeface="+mn-lt"/>
                          <a:ea typeface="+mn-ea"/>
                          <a:cs typeface="+mn-cs"/>
                        </a:rPr>
                        <a:t> tuple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4799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8"/>
          <p:cNvSpPr/>
          <p:nvPr/>
        </p:nvSpPr>
        <p:spPr>
          <a:xfrm>
            <a:off x="4825620" y="1335593"/>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Sets</a:t>
            </a:r>
          </a:p>
        </p:txBody>
      </p:sp>
      <p:sp>
        <p:nvSpPr>
          <p:cNvPr id="10" name="Round Diagonal Corner Rectangle 9"/>
          <p:cNvSpPr/>
          <p:nvPr/>
        </p:nvSpPr>
        <p:spPr>
          <a:xfrm>
            <a:off x="1872402" y="2010609"/>
            <a:ext cx="4528398" cy="2087405"/>
          </a:xfrm>
          <a:prstGeom prst="round2DiagRect">
            <a:avLst>
              <a:gd name="adj1" fmla="val 0"/>
              <a:gd name="adj2" fmla="val 0"/>
            </a:avLst>
          </a:prstGeom>
          <a:solidFill>
            <a:schemeClr val="accent5">
              <a:lumMod val="20000"/>
              <a:lumOff val="80000"/>
              <a:alpha val="55000"/>
            </a:schemeClr>
          </a:solid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b="1" dirty="0">
                <a:solidFill>
                  <a:schemeClr val="accent6">
                    <a:lumMod val="50000"/>
                  </a:schemeClr>
                </a:solidFill>
              </a:rPr>
              <a:t>Sets are unordered collection of data and doesn’t allow duplicate element.</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Sets can have heterogeneous data.</a:t>
            </a:r>
          </a:p>
          <a:p>
            <a:pPr marL="285750" indent="-285750">
              <a:buFont typeface="Arial" panose="020B0604020202020204" pitchFamily="34" charset="0"/>
              <a:buChar char="•"/>
            </a:pPr>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chemeClr val="accent6">
                    <a:lumMod val="50000"/>
                  </a:schemeClr>
                </a:solidFill>
              </a:rPr>
              <a:t>Sets data type are mutable.</a:t>
            </a:r>
          </a:p>
        </p:txBody>
      </p:sp>
      <p:graphicFrame>
        <p:nvGraphicFramePr>
          <p:cNvPr id="11" name="Table 10"/>
          <p:cNvGraphicFramePr>
            <a:graphicFrameLocks noGrp="1"/>
          </p:cNvGraphicFramePr>
          <p:nvPr>
            <p:extLst>
              <p:ext uri="{D42A27DB-BD31-4B8C-83A1-F6EECF244321}">
                <p14:modId xmlns:p14="http://schemas.microsoft.com/office/powerpoint/2010/main" val="3191226588"/>
              </p:ext>
            </p:extLst>
          </p:nvPr>
        </p:nvGraphicFramePr>
        <p:xfrm>
          <a:off x="6542469" y="2010609"/>
          <a:ext cx="4278650" cy="930463"/>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351343">
                <a:tc>
                  <a:txBody>
                    <a:bodyPr/>
                    <a:lstStyle/>
                    <a:p>
                      <a:r>
                        <a:rPr lang="en-US" sz="1400" dirty="0"/>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548673">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my_set</a:t>
                      </a:r>
                      <a:r>
                        <a:rPr lang="en-US" sz="1600" baseline="0" dirty="0">
                          <a:solidFill>
                            <a:schemeClr val="accent5">
                              <a:lumMod val="50000"/>
                            </a:schemeClr>
                          </a:solidFill>
                          <a:latin typeface="Consolas" panose="020B0609020204030204" pitchFamily="49" charset="0"/>
                          <a:cs typeface="Consolas" panose="020B0609020204030204" pitchFamily="49" charset="0"/>
                        </a:rPr>
                        <a:t> = {‘name’, ‘Python’, ‘id’, 34125, ‘location’, ‘Jos’}</a:t>
                      </a:r>
                      <a:endParaRPr lang="en-US" sz="1600" dirty="0">
                        <a:solidFill>
                          <a:schemeClr val="accent5">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01139613"/>
              </p:ext>
            </p:extLst>
          </p:nvPr>
        </p:nvGraphicFramePr>
        <p:xfrm>
          <a:off x="6542469" y="3040829"/>
          <a:ext cx="4278650" cy="1127760"/>
        </p:xfrm>
        <a:graphic>
          <a:graphicData uri="http://schemas.openxmlformats.org/drawingml/2006/table">
            <a:tbl>
              <a:tblPr firstRow="1" bandRow="1">
                <a:tableStyleId>{E8034E78-7F5D-4C2E-B375-FC64B27BC917}</a:tableStyleId>
              </a:tblPr>
              <a:tblGrid>
                <a:gridCol w="4278650">
                  <a:extLst>
                    <a:ext uri="{9D8B030D-6E8A-4147-A177-3AD203B41FA5}">
                      <a16:colId xmlns:a16="http://schemas.microsoft.com/office/drawing/2014/main" val="20000"/>
                    </a:ext>
                  </a:extLst>
                </a:gridCol>
              </a:tblGrid>
              <a:tr h="294110">
                <a:tc>
                  <a:txBody>
                    <a:bodyPr/>
                    <a:lstStyle/>
                    <a:p>
                      <a:r>
                        <a:rPr lang="en-US" sz="1400" dirty="0"/>
                        <a:t>Initializing an empty</a:t>
                      </a:r>
                      <a:r>
                        <a:rPr lang="en-US" sz="1400" baseline="0" dirty="0"/>
                        <a:t> Set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721905">
                <a:tc>
                  <a:txBody>
                    <a:bodyPr/>
                    <a:lstStyle/>
                    <a:p>
                      <a:r>
                        <a:rPr lang="en-US" sz="1600" b="1" dirty="0">
                          <a:solidFill>
                            <a:schemeClr val="accent5">
                              <a:lumMod val="50000"/>
                            </a:schemeClr>
                          </a:solidFill>
                          <a:latin typeface="Consolas" panose="020B0609020204030204" pitchFamily="49" charset="0"/>
                          <a:cs typeface="Consolas" panose="020B0609020204030204" pitchFamily="49" charset="0"/>
                        </a:rPr>
                        <a:t>my_set</a:t>
                      </a:r>
                      <a:r>
                        <a:rPr lang="en-US" sz="1600" b="1" baseline="0" dirty="0">
                          <a:solidFill>
                            <a:schemeClr val="accent5">
                              <a:lumMod val="50000"/>
                            </a:schemeClr>
                          </a:solidFill>
                          <a:latin typeface="Consolas" panose="020B0609020204030204" pitchFamily="49" charset="0"/>
                          <a:cs typeface="Consolas" panose="020B0609020204030204" pitchFamily="49"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chemeClr val="accent5">
                              <a:lumMod val="50000"/>
                            </a:schemeClr>
                          </a:solidFill>
                          <a:latin typeface="Consolas" panose="020B0609020204030204" pitchFamily="49" charset="0"/>
                          <a:cs typeface="Consolas" panose="020B0609020204030204" pitchFamily="49" charset="0"/>
                        </a:rPr>
                        <a:t>my_set = set(1, 2, 3, 4, 5)</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my_set = set([1, 2, 3, 4,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42648429"/>
              </p:ext>
            </p:extLst>
          </p:nvPr>
        </p:nvGraphicFramePr>
        <p:xfrm>
          <a:off x="1878164" y="4247638"/>
          <a:ext cx="8942955" cy="1859280"/>
        </p:xfrm>
        <a:graphic>
          <a:graphicData uri="http://schemas.openxmlformats.org/drawingml/2006/table">
            <a:tbl>
              <a:tblPr firstRow="1" bandRow="1">
                <a:tableStyleId>{E8034E78-7F5D-4C2E-B375-FC64B27BC917}</a:tableStyleId>
              </a:tblPr>
              <a:tblGrid>
                <a:gridCol w="8942955">
                  <a:extLst>
                    <a:ext uri="{9D8B030D-6E8A-4147-A177-3AD203B41FA5}">
                      <a16:colId xmlns:a16="http://schemas.microsoft.com/office/drawing/2014/main" val="20000"/>
                    </a:ext>
                  </a:extLst>
                </a:gridCol>
              </a:tblGrid>
              <a:tr h="209099">
                <a:tc>
                  <a:txBody>
                    <a:bodyPr/>
                    <a:lstStyle/>
                    <a:p>
                      <a:r>
                        <a:rPr lang="en-US" sz="1400" dirty="0"/>
                        <a:t>Accessing Element in a </a:t>
                      </a:r>
                      <a:r>
                        <a:rPr lang="en-US" sz="1400" baseline="0" dirty="0"/>
                        <a:t>Set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69461">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This is</a:t>
                      </a:r>
                      <a:r>
                        <a:rPr lang="en-US" sz="1600" baseline="0" dirty="0">
                          <a:solidFill>
                            <a:schemeClr val="accent5">
                              <a:lumMod val="50000"/>
                            </a:schemeClr>
                          </a:solidFill>
                          <a:latin typeface="Consolas" panose="020B0609020204030204" pitchFamily="49" charset="0"/>
                          <a:cs typeface="Consolas" panose="020B0609020204030204" pitchFamily="49" charset="0"/>
                        </a:rPr>
                        <a:t> done using key;</a:t>
                      </a: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my_set[‘key’] = ‘value’</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print(my_set[‘key’])</a:t>
                      </a:r>
                    </a:p>
                    <a:p>
                      <a:endParaRPr lang="en-US" sz="1600" baseline="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14" name="Title 1"/>
          <p:cNvSpPr txBox="1">
            <a:spLocks/>
          </p:cNvSpPr>
          <p:nvPr/>
        </p:nvSpPr>
        <p:spPr>
          <a:xfrm>
            <a:off x="3503055" y="502983"/>
            <a:ext cx="6078828" cy="832610"/>
          </a:xfrm>
          <a:prstGeom prst="rect">
            <a:avLst/>
          </a:prstGeom>
          <a:effectLst>
            <a:outerShdw blurRad="50800" dist="38100" dir="13500000" algn="br" rotWithShape="0">
              <a:prstClr val="black">
                <a:alpha val="40000"/>
              </a:prstClr>
            </a:outerShdw>
          </a:effectLst>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2600" dirty="0"/>
              <a:t>set Data type</a:t>
            </a:r>
          </a:p>
        </p:txBody>
      </p:sp>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997737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96733403"/>
              </p:ext>
            </p:extLst>
          </p:nvPr>
        </p:nvGraphicFramePr>
        <p:xfrm>
          <a:off x="609600" y="1230334"/>
          <a:ext cx="11036300" cy="4820920"/>
        </p:xfrm>
        <a:graphic>
          <a:graphicData uri="http://schemas.openxmlformats.org/drawingml/2006/table">
            <a:tbl>
              <a:tblPr firstRow="1" bandRow="1">
                <a:tableStyleId>{68D230F3-CF80-4859-8CE7-A43EE81993B5}</a:tableStyleId>
              </a:tblPr>
              <a:tblGrid>
                <a:gridCol w="516897">
                  <a:extLst>
                    <a:ext uri="{9D8B030D-6E8A-4147-A177-3AD203B41FA5}">
                      <a16:colId xmlns:a16="http://schemas.microsoft.com/office/drawing/2014/main" val="20000"/>
                    </a:ext>
                  </a:extLst>
                </a:gridCol>
                <a:gridCol w="2688342">
                  <a:extLst>
                    <a:ext uri="{9D8B030D-6E8A-4147-A177-3AD203B41FA5}">
                      <a16:colId xmlns:a16="http://schemas.microsoft.com/office/drawing/2014/main" val="20001"/>
                    </a:ext>
                  </a:extLst>
                </a:gridCol>
                <a:gridCol w="7831061">
                  <a:extLst>
                    <a:ext uri="{9D8B030D-6E8A-4147-A177-3AD203B41FA5}">
                      <a16:colId xmlns:a16="http://schemas.microsoft.com/office/drawing/2014/main" val="20002"/>
                    </a:ext>
                  </a:extLst>
                </a:gridCol>
              </a:tblGrid>
              <a:tr h="370840">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Methods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add(</a:t>
                      </a:r>
                      <a:r>
                        <a:rPr lang="en-US" sz="1600" b="1" i="1" kern="1200" dirty="0">
                          <a:solidFill>
                            <a:schemeClr val="tx1">
                              <a:lumMod val="65000"/>
                              <a:lumOff val="35000"/>
                            </a:schemeClr>
                          </a:solidFill>
                          <a:effectLst/>
                          <a:latin typeface="Consolas" panose="020B0609020204030204" pitchFamily="49" charset="0"/>
                          <a:ea typeface="+mn-ea"/>
                          <a:cs typeface="Consolas" panose="020B0609020204030204" pitchFamily="49" charset="0"/>
                        </a:rPr>
                        <a:t>element</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adds</a:t>
                      </a:r>
                      <a:r>
                        <a:rPr lang="en-US" sz="1400" kern="1200" baseline="0" dirty="0">
                          <a:solidFill>
                            <a:schemeClr val="tx1"/>
                          </a:solidFill>
                          <a:effectLst/>
                          <a:latin typeface="+mn-lt"/>
                          <a:ea typeface="+mn-ea"/>
                          <a:cs typeface="+mn-cs"/>
                        </a:rPr>
                        <a:t> a new</a:t>
                      </a:r>
                      <a:r>
                        <a:rPr lang="en-US" sz="1400" kern="1200" dirty="0">
                          <a:solidFill>
                            <a:schemeClr val="tx1"/>
                          </a:solidFill>
                          <a:effectLst/>
                          <a:latin typeface="+mn-lt"/>
                          <a:ea typeface="+mn-ea"/>
                          <a:cs typeface="+mn-cs"/>
                        </a:rPr>
                        <a:t> element</a:t>
                      </a:r>
                      <a:r>
                        <a:rPr lang="en-US" sz="1400" kern="1200" baseline="0" dirty="0">
                          <a:solidFill>
                            <a:schemeClr val="tx1"/>
                          </a:solidFill>
                          <a:effectLst/>
                          <a:latin typeface="+mn-lt"/>
                          <a:ea typeface="+mn-ea"/>
                          <a:cs typeface="+mn-cs"/>
                        </a:rPr>
                        <a:t> to a set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append()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adds</a:t>
                      </a:r>
                      <a:r>
                        <a:rPr lang="en-US" sz="1400" kern="1200" baseline="0" dirty="0">
                          <a:solidFill>
                            <a:schemeClr val="tx1"/>
                          </a:solidFill>
                          <a:effectLst/>
                          <a:latin typeface="+mn-lt"/>
                          <a:ea typeface="+mn-ea"/>
                          <a:cs typeface="+mn-cs"/>
                        </a:rPr>
                        <a:t> a new element to the end of the set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3.</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pop()</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an arbitrary</a:t>
                      </a:r>
                      <a:r>
                        <a:rPr 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element from a set and returns the element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4.</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remove(</a:t>
                      </a:r>
                      <a:r>
                        <a:rPr lang="en-US" sz="1600" b="1" i="1" kern="1200" dirty="0">
                          <a:solidFill>
                            <a:schemeClr val="tx1">
                              <a:lumMod val="65000"/>
                              <a:lumOff val="35000"/>
                            </a:schemeClr>
                          </a:solidFill>
                          <a:effectLst/>
                          <a:latin typeface="Consolas" panose="020B0609020204030204" pitchFamily="49" charset="0"/>
                          <a:ea typeface="+mn-ea"/>
                          <a:cs typeface="Consolas" panose="020B0609020204030204" pitchFamily="49" charset="0"/>
                        </a:rPr>
                        <a:t>element</a:t>
                      </a: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an element that is present in a set </a:t>
                      </a:r>
                      <a:r>
                        <a:rPr lang="en-US" sz="1400" i="1" kern="1200" dirty="0">
                          <a:solidFill>
                            <a:schemeClr val="tx1"/>
                          </a:solidFill>
                          <a:effectLst/>
                          <a:latin typeface="+mn-lt"/>
                          <a:ea typeface="+mn-ea"/>
                          <a:cs typeface="+mn-cs"/>
                        </a:rPr>
                        <a:t>(</a:t>
                      </a:r>
                      <a:r>
                        <a:rPr lang="en-US" sz="1400" b="1" i="1" kern="1200" dirty="0">
                          <a:solidFill>
                            <a:srgbClr val="FF0000"/>
                          </a:solidFill>
                          <a:effectLst/>
                          <a:latin typeface="+mn-lt"/>
                          <a:ea typeface="+mn-ea"/>
                          <a:cs typeface="+mn-cs"/>
                        </a:rPr>
                        <a:t>element must</a:t>
                      </a:r>
                      <a:r>
                        <a:rPr lang="en-US" sz="1400" b="1" i="1" kern="1200" baseline="0" dirty="0">
                          <a:solidFill>
                            <a:srgbClr val="FF0000"/>
                          </a:solidFill>
                          <a:effectLst/>
                          <a:latin typeface="+mn-lt"/>
                          <a:ea typeface="+mn-ea"/>
                          <a:cs typeface="+mn-cs"/>
                        </a:rPr>
                        <a:t> exist else error</a:t>
                      </a:r>
                      <a:r>
                        <a:rPr lang="en-US" sz="1400" i="1" kern="1200" dirty="0">
                          <a:solidFill>
                            <a:schemeClr val="tx1"/>
                          </a:solidFill>
                          <a:effectLst/>
                          <a:latin typeface="+mn-lt"/>
                          <a:ea typeface="+mn-ea"/>
                          <a:cs typeface="+mn-cs"/>
                        </a:rPr>
                        <a:t>)</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6">
                              <a:lumMod val="50000"/>
                            </a:schemeClr>
                          </a:solidFill>
                          <a:latin typeface="Consolas" panose="020B0609020204030204" pitchFamily="49" charset="0"/>
                          <a:cs typeface="Consolas" panose="020B0609020204030204" pitchFamily="49" charset="0"/>
                        </a:rPr>
                        <a:t>5.</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accent6">
                              <a:lumMod val="50000"/>
                            </a:schemeClr>
                          </a:solidFill>
                          <a:effectLst/>
                          <a:latin typeface="Consolas" panose="020B0609020204030204" pitchFamily="49" charset="0"/>
                          <a:ea typeface="+mn-ea"/>
                          <a:cs typeface="Consolas" panose="020B0609020204030204" pitchFamily="49" charset="0"/>
                        </a:rPr>
                        <a:t>discard()</a:t>
                      </a:r>
                      <a:endParaRPr lang="en-US" sz="1600" b="1" i="0" dirty="0">
                        <a:solidFill>
                          <a:schemeClr val="accent6">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removes an element</a:t>
                      </a:r>
                      <a:r>
                        <a:rPr 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in a list if it exists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6.</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union()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combines the elements of two</a:t>
                      </a:r>
                      <a:r>
                        <a:rPr lang="en-US" sz="1400" baseline="0" dirty="0"/>
                        <a:t> sets without duplication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7.</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intersection()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returns the common elements between</a:t>
                      </a:r>
                      <a:r>
                        <a:rPr lang="en-US" sz="1400" baseline="0" dirty="0"/>
                        <a:t> two set without duplication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8.</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difference()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returns the difference in elements between</a:t>
                      </a:r>
                      <a:r>
                        <a:rPr lang="en-US" sz="1400" baseline="0" dirty="0"/>
                        <a:t> two set without duplication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symmetric_difference()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returns</a:t>
                      </a:r>
                      <a:r>
                        <a:rPr lang="en-US" sz="1400" baseline="0" dirty="0"/>
                        <a:t> all the elements in two sets that don’t intersect without duplication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6">
                              <a:lumMod val="50000"/>
                            </a:schemeClr>
                          </a:solidFill>
                          <a:latin typeface="Consolas" panose="020B0609020204030204" pitchFamily="49" charset="0"/>
                          <a:cs typeface="Consolas" panose="020B0609020204030204" pitchFamily="49" charset="0"/>
                        </a:rPr>
                        <a:t>update()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updates a</a:t>
                      </a:r>
                      <a:r>
                        <a:rPr lang="en-US" sz="1400" baseline="0" dirty="0"/>
                        <a:t> set with elements that are found in another set without duplication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11.</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intersection_update()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updates a set only with elements that are both found in another set without duplicate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r"/>
                      <a:r>
                        <a:rPr lang="en-US" sz="1400" b="0" dirty="0">
                          <a:solidFill>
                            <a:schemeClr val="accent6">
                              <a:lumMod val="50000"/>
                            </a:schemeClr>
                          </a:solidFill>
                          <a:latin typeface="Consolas" panose="020B0609020204030204" pitchFamily="49" charset="0"/>
                          <a:cs typeface="Consolas" panose="020B0609020204030204" pitchFamily="49" charset="0"/>
                        </a:rPr>
                        <a:t>12.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600" b="1" i="0" dirty="0">
                          <a:solidFill>
                            <a:schemeClr val="accent6">
                              <a:lumMod val="50000"/>
                            </a:schemeClr>
                          </a:solidFill>
                          <a:latin typeface="Consolas" panose="020B0609020204030204" pitchFamily="49" charset="0"/>
                          <a:cs typeface="Consolas" panose="020B0609020204030204" pitchFamily="49" charset="0"/>
                        </a:rPr>
                        <a:t>clear()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removes</a:t>
                      </a:r>
                      <a:r>
                        <a:rPr lang="en-US" sz="1400" baseline="0" dirty="0"/>
                        <a:t> all elements/items from the set</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3" name="Round Diagonal Corner Rectangle 2"/>
          <p:cNvSpPr/>
          <p:nvPr/>
        </p:nvSpPr>
        <p:spPr>
          <a:xfrm>
            <a:off x="4825620" y="5561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Set Methods</a:t>
            </a:r>
          </a:p>
        </p:txBody>
      </p:sp>
      <p:sp>
        <p:nvSpPr>
          <p:cNvPr id="4" name="Slide Number Placeholder 3"/>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792017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 Diagonal Corner Rectangle 10"/>
          <p:cNvSpPr/>
          <p:nvPr/>
        </p:nvSpPr>
        <p:spPr>
          <a:xfrm>
            <a:off x="4825620" y="759397"/>
            <a:ext cx="2970061" cy="502836"/>
          </a:xfrm>
          <a:prstGeom prst="round2DiagRect">
            <a:avLst/>
          </a:prstGeom>
          <a:solidFill>
            <a:schemeClr val="tx1">
              <a:lumMod val="75000"/>
              <a:lumOff val="25000"/>
            </a:schemeClr>
          </a:solidFill>
          <a:ln w="28575">
            <a:solidFill>
              <a:schemeClr val="tx1">
                <a:lumMod val="75000"/>
                <a:lumOff val="25000"/>
              </a:schemeClr>
            </a:solidFill>
          </a:ln>
          <a:effectLst>
            <a:glow rad="63500">
              <a:schemeClr val="accent6">
                <a:lumMod val="60000"/>
                <a:lumOff val="40000"/>
                <a:alpha val="9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95000"/>
                  </a:schemeClr>
                </a:solidFill>
              </a:rPr>
              <a:t>Set Slicing</a:t>
            </a:r>
          </a:p>
        </p:txBody>
      </p:sp>
      <p:sp>
        <p:nvSpPr>
          <p:cNvPr id="12" name="Rectangle 2"/>
          <p:cNvSpPr>
            <a:spLocks noChangeArrowheads="1"/>
          </p:cNvSpPr>
          <p:nvPr/>
        </p:nvSpPr>
        <p:spPr bwMode="auto">
          <a:xfrm>
            <a:off x="1565753" y="1529176"/>
            <a:ext cx="9181579" cy="40011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Consolas" panose="020B0609020204030204" pitchFamily="49" charset="0"/>
                <a:cs typeface="Consolas" panose="020B0609020204030204" pitchFamily="49" charset="0"/>
              </a:rPr>
              <a:t>Slicing (start_index:stop_index:skip_index)</a:t>
            </a:r>
            <a:endPar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846473922"/>
              </p:ext>
            </p:extLst>
          </p:nvPr>
        </p:nvGraphicFramePr>
        <p:xfrm>
          <a:off x="1181130" y="2246334"/>
          <a:ext cx="10092295" cy="2966720"/>
        </p:xfrm>
        <a:graphic>
          <a:graphicData uri="http://schemas.openxmlformats.org/drawingml/2006/table">
            <a:tbl>
              <a:tblPr firstRow="1" bandRow="1">
                <a:tableStyleId>{68D230F3-CF80-4859-8CE7-A43EE81993B5}</a:tableStyleId>
              </a:tblPr>
              <a:tblGrid>
                <a:gridCol w="1968893">
                  <a:extLst>
                    <a:ext uri="{9D8B030D-6E8A-4147-A177-3AD203B41FA5}">
                      <a16:colId xmlns:a16="http://schemas.microsoft.com/office/drawing/2014/main" val="20000"/>
                    </a:ext>
                  </a:extLst>
                </a:gridCol>
                <a:gridCol w="5896586">
                  <a:extLst>
                    <a:ext uri="{9D8B030D-6E8A-4147-A177-3AD203B41FA5}">
                      <a16:colId xmlns:a16="http://schemas.microsoft.com/office/drawing/2014/main" val="20001"/>
                    </a:ext>
                  </a:extLst>
                </a:gridCol>
                <a:gridCol w="2226816">
                  <a:extLst>
                    <a:ext uri="{9D8B030D-6E8A-4147-A177-3AD203B41FA5}">
                      <a16:colId xmlns:a16="http://schemas.microsoft.com/office/drawing/2014/main" val="20002"/>
                    </a:ext>
                  </a:extLst>
                </a:gridCol>
              </a:tblGrid>
              <a:tr h="370840">
                <a:tc>
                  <a:txBody>
                    <a:bodyPr/>
                    <a:lstStyle/>
                    <a:p>
                      <a:r>
                        <a:rPr lang="en-US" sz="1400" dirty="0">
                          <a:solidFill>
                            <a:schemeClr val="bg1"/>
                          </a:solidFill>
                        </a:rPr>
                        <a:t>Example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Result/Output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my_set[:]</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all elements at once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my_set[3]</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3rd elements in the string</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my_set[0:4]</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3 excluding index 4</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solidFill>
                            <a:schemeClr val="tx1"/>
                          </a:solidFill>
                          <a:effectLst/>
                          <a:latin typeface="Consolas" panose="020B0609020204030204" pitchFamily="49" charset="0"/>
                          <a:ea typeface="+mn-ea"/>
                          <a:cs typeface="Consolas" panose="020B0609020204030204" pitchFamily="49" charset="0"/>
                        </a:rPr>
                        <a:t>my_set[::-1]</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in reverse order</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Consolas" panose="020B0609020204030204" pitchFamily="49" charset="0"/>
                          <a:ea typeface="+mn-ea"/>
                          <a:cs typeface="Consolas" panose="020B0609020204030204" pitchFamily="49" charset="0"/>
                        </a:rPr>
                        <a:t>my_set[0:5:2]</a:t>
                      </a:r>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the elements from index 0 to 5 and skipping 2 elements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US" sz="16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6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129786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4020853" y="443810"/>
            <a:ext cx="6500480"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Data type conversion in python</a:t>
            </a:r>
          </a:p>
        </p:txBody>
      </p:sp>
      <p:graphicFrame>
        <p:nvGraphicFramePr>
          <p:cNvPr id="10" name="Table 9"/>
          <p:cNvGraphicFramePr>
            <a:graphicFrameLocks noGrp="1"/>
          </p:cNvGraphicFramePr>
          <p:nvPr>
            <p:extLst>
              <p:ext uri="{D42A27DB-BD31-4B8C-83A1-F6EECF244321}">
                <p14:modId xmlns:p14="http://schemas.microsoft.com/office/powerpoint/2010/main" val="1689081768"/>
              </p:ext>
            </p:extLst>
          </p:nvPr>
        </p:nvGraphicFramePr>
        <p:xfrm>
          <a:off x="5159854" y="1561949"/>
          <a:ext cx="6180377" cy="2225040"/>
        </p:xfrm>
        <a:graphic>
          <a:graphicData uri="http://schemas.openxmlformats.org/drawingml/2006/table">
            <a:tbl>
              <a:tblPr firstRow="1" bandRow="1">
                <a:tableStyleId>{68D230F3-CF80-4859-8CE7-A43EE81993B5}</a:tableStyleId>
              </a:tblPr>
              <a:tblGrid>
                <a:gridCol w="1471162">
                  <a:extLst>
                    <a:ext uri="{9D8B030D-6E8A-4147-A177-3AD203B41FA5}">
                      <a16:colId xmlns:a16="http://schemas.microsoft.com/office/drawing/2014/main" val="20000"/>
                    </a:ext>
                  </a:extLst>
                </a:gridCol>
                <a:gridCol w="3363884">
                  <a:extLst>
                    <a:ext uri="{9D8B030D-6E8A-4147-A177-3AD203B41FA5}">
                      <a16:colId xmlns:a16="http://schemas.microsoft.com/office/drawing/2014/main" val="20001"/>
                    </a:ext>
                  </a:extLst>
                </a:gridCol>
                <a:gridCol w="1345331">
                  <a:extLst>
                    <a:ext uri="{9D8B030D-6E8A-4147-A177-3AD203B41FA5}">
                      <a16:colId xmlns:a16="http://schemas.microsoft.com/office/drawing/2014/main" val="20002"/>
                    </a:ext>
                  </a:extLst>
                </a:gridCol>
              </a:tblGrid>
              <a:tr h="370840">
                <a:tc>
                  <a:txBody>
                    <a:bodyPr/>
                    <a:lstStyle/>
                    <a:p>
                      <a:r>
                        <a:rPr lang="en-US" sz="1400" dirty="0">
                          <a:solidFill>
                            <a:schemeClr val="bg1"/>
                          </a:solidFill>
                        </a:rPr>
                        <a:t>Example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Observation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Status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400" kern="1200" dirty="0">
                          <a:solidFill>
                            <a:schemeClr val="tx1"/>
                          </a:solidFill>
                          <a:effectLst/>
                          <a:latin typeface="Consolas" panose="020B0609020204030204" pitchFamily="49" charset="0"/>
                          <a:ea typeface="+mn-ea"/>
                          <a:cs typeface="Consolas" panose="020B0609020204030204" pitchFamily="49" charset="0"/>
                        </a:rPr>
                        <a:t>int</a:t>
                      </a:r>
                      <a:r>
                        <a:rPr lang="en-US" sz="1400" kern="1200" baseline="0" dirty="0">
                          <a:solidFill>
                            <a:schemeClr val="tx1"/>
                          </a:solidFill>
                          <a:effectLst/>
                          <a:latin typeface="Consolas" panose="020B0609020204030204" pitchFamily="49" charset="0"/>
                          <a:ea typeface="+mn-ea"/>
                          <a:cs typeface="Consolas" panose="020B0609020204030204" pitchFamily="49" charset="0"/>
                        </a:rPr>
                        <a:t> -&gt; str</a:t>
                      </a:r>
                      <a:endParaRPr lang="en-US" sz="14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accessing all elements at once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allowed</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kern="1200" dirty="0">
                          <a:solidFill>
                            <a:schemeClr val="tx1"/>
                          </a:solidFill>
                          <a:effectLst/>
                          <a:latin typeface="Consolas" panose="020B0609020204030204" pitchFamily="49" charset="0"/>
                          <a:ea typeface="+mn-ea"/>
                          <a:cs typeface="Consolas" panose="020B0609020204030204" pitchFamily="49" charset="0"/>
                        </a:rPr>
                        <a:t>str -&gt; int</a:t>
                      </a:r>
                      <a:endParaRPr lang="en-US" sz="14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all elements must</a:t>
                      </a:r>
                      <a:r>
                        <a:rPr lang="en-US" sz="1400" kern="1200" baseline="0" dirty="0">
                          <a:solidFill>
                            <a:schemeClr val="tx1"/>
                          </a:solidFill>
                          <a:effectLst/>
                          <a:latin typeface="+mn-lt"/>
                          <a:ea typeface="+mn-ea"/>
                          <a:cs typeface="+mn-cs"/>
                        </a:rPr>
                        <a:t> be numbers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allowed </a:t>
                      </a:r>
                      <a:r>
                        <a:rPr lang="en-US" sz="1400" kern="1200" dirty="0">
                          <a:solidFill>
                            <a:srgbClr val="FF0000"/>
                          </a:solidFill>
                          <a:effectLst/>
                          <a:latin typeface="+mn-lt"/>
                          <a:ea typeface="+mn-ea"/>
                          <a:cs typeface="+mn-cs"/>
                        </a:rPr>
                        <a:t>? ?</a:t>
                      </a:r>
                      <a:endParaRPr lang="en-US" sz="1400" dirty="0">
                        <a:solidFill>
                          <a:srgbClr val="FF0000"/>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400" dirty="0">
                          <a:latin typeface="Consolas" panose="020B0609020204030204" pitchFamily="49" charset="0"/>
                          <a:cs typeface="Consolas" panose="020B0609020204030204" pitchFamily="49" charset="0"/>
                        </a:rPr>
                        <a:t>str</a:t>
                      </a:r>
                      <a:r>
                        <a:rPr lang="en-US" sz="1400" baseline="0" dirty="0">
                          <a:latin typeface="Consolas" panose="020B0609020204030204" pitchFamily="49" charset="0"/>
                          <a:cs typeface="Consolas" panose="020B0609020204030204" pitchFamily="49" charset="0"/>
                        </a:rPr>
                        <a:t> -&gt; tuple</a:t>
                      </a:r>
                      <a:endParaRPr lang="en-US" sz="14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very much allowed</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allowed</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400" dirty="0">
                          <a:latin typeface="Consolas" panose="020B0609020204030204" pitchFamily="49" charset="0"/>
                          <a:cs typeface="Consolas" panose="020B0609020204030204" pitchFamily="49" charset="0"/>
                        </a:rPr>
                        <a:t>str -&gt; list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very much allowed</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allowed</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2"/>
          <p:cNvSpPr>
            <a:spLocks noChangeArrowheads="1"/>
          </p:cNvSpPr>
          <p:nvPr/>
        </p:nvSpPr>
        <p:spPr bwMode="auto">
          <a:xfrm>
            <a:off x="701457" y="1614609"/>
            <a:ext cx="4346532" cy="2169825"/>
          </a:xfrm>
          <a:prstGeom prst="rect">
            <a:avLst/>
          </a:prstGeom>
          <a:solidFill>
            <a:schemeClr val="accent5">
              <a:lumMod val="20000"/>
              <a:lumOff val="80000"/>
              <a:alpha val="60000"/>
            </a:schemeClr>
          </a:solidFill>
          <a:ln>
            <a:solidFill>
              <a:schemeClr val="bg2">
                <a:lumMod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lumMod val="85000"/>
                    <a:lumOff val="15000"/>
                  </a:schemeClr>
                </a:solidFill>
                <a:effectLst/>
                <a:latin typeface="Consolas" panose="020B0609020204030204" pitchFamily="49" charset="0"/>
                <a:cs typeface="Consolas" panose="020B0609020204030204" pitchFamily="49" charset="0"/>
              </a:rPr>
              <a:t>This involves</a:t>
            </a:r>
            <a:r>
              <a:rPr kumimoji="0" lang="en-US" altLang="en-US" sz="1500" b="0" i="0" u="none" strike="noStrike" cap="none" normalizeH="0" dirty="0">
                <a:ln>
                  <a:noFill/>
                </a:ln>
                <a:solidFill>
                  <a:schemeClr val="tx1">
                    <a:lumMod val="85000"/>
                    <a:lumOff val="15000"/>
                  </a:schemeClr>
                </a:solidFill>
                <a:effectLst/>
                <a:latin typeface="Consolas" panose="020B0609020204030204" pitchFamily="49" charset="0"/>
                <a:cs typeface="Consolas" panose="020B0609020204030204" pitchFamily="49" charset="0"/>
              </a:rPr>
              <a:t> converting variable(s) from one data-type to another.</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500" baseline="0" dirty="0">
              <a:solidFill>
                <a:schemeClr val="tx1">
                  <a:lumMod val="85000"/>
                  <a:lumOff val="15000"/>
                </a:schemeClr>
              </a:solidFill>
              <a:latin typeface="Consolas" panose="020B0609020204030204" pitchFamily="49" charset="0"/>
              <a:cs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dirty="0">
                <a:ln>
                  <a:noFill/>
                </a:ln>
                <a:solidFill>
                  <a:schemeClr val="tx1">
                    <a:lumMod val="85000"/>
                    <a:lumOff val="15000"/>
                  </a:schemeClr>
                </a:solidFill>
                <a:effectLst/>
                <a:latin typeface="Consolas" panose="020B0609020204030204" pitchFamily="49" charset="0"/>
                <a:cs typeface="Consolas" panose="020B0609020204030204" pitchFamily="49" charset="0"/>
              </a:rPr>
              <a:t>However, you should exercise </a:t>
            </a:r>
            <a:r>
              <a:rPr kumimoji="0" lang="en-US" altLang="en-US" sz="1500" b="1" i="0" u="none" strike="noStrike" cap="none" normalizeH="0" dirty="0">
                <a:ln>
                  <a:noFill/>
                </a:ln>
                <a:solidFill>
                  <a:srgbClr val="FF0000"/>
                </a:solidFill>
                <a:effectLst/>
                <a:latin typeface="Consolas" panose="020B0609020204030204" pitchFamily="49" charset="0"/>
                <a:cs typeface="Consolas" panose="020B0609020204030204" pitchFamily="49" charset="0"/>
              </a:rPr>
              <a:t>caution</a:t>
            </a:r>
            <a:r>
              <a:rPr kumimoji="0" lang="en-US" altLang="en-US" sz="1500" b="0" i="0" u="none" strike="noStrike" cap="none" normalizeH="0" dirty="0">
                <a:ln>
                  <a:noFill/>
                </a:ln>
                <a:solidFill>
                  <a:schemeClr val="tx1">
                    <a:lumMod val="85000"/>
                    <a:lumOff val="15000"/>
                  </a:schemeClr>
                </a:solidFill>
                <a:effectLst/>
                <a:latin typeface="Consolas" panose="020B0609020204030204" pitchFamily="49" charset="0"/>
                <a:cs typeface="Consolas" panose="020B0609020204030204" pitchFamily="49" charset="0"/>
              </a:rPr>
              <a:t> when performing data-type conversion, not all cases are allowed in python.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500" baseline="0" dirty="0">
              <a:solidFill>
                <a:schemeClr val="tx1">
                  <a:lumMod val="85000"/>
                  <a:lumOff val="15000"/>
                </a:schemeClr>
              </a:solidFill>
              <a:latin typeface="Consolas" panose="020B0609020204030204" pitchFamily="49" charset="0"/>
              <a:cs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There are pre-built functions in python to help achieve this type of operation.</a:t>
            </a:r>
            <a:endParaRPr kumimoji="0" lang="en-US" altLang="en-US" sz="1500" b="0" i="0" u="none" strike="noStrike" cap="none" normalizeH="0" baseline="0" dirty="0">
              <a:ln>
                <a:noFill/>
              </a:ln>
              <a:solidFill>
                <a:schemeClr val="tx1">
                  <a:lumMod val="85000"/>
                  <a:lumOff val="15000"/>
                </a:schemeClr>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4462455"/>
              </p:ext>
            </p:extLst>
          </p:nvPr>
        </p:nvGraphicFramePr>
        <p:xfrm>
          <a:off x="700720" y="4034696"/>
          <a:ext cx="3470447" cy="2103120"/>
        </p:xfrm>
        <a:graphic>
          <a:graphicData uri="http://schemas.openxmlformats.org/drawingml/2006/table">
            <a:tbl>
              <a:tblPr firstRow="1" bandRow="1">
                <a:tableStyleId>{E8034E78-7F5D-4C2E-B375-FC64B27BC917}</a:tableStyleId>
              </a:tblPr>
              <a:tblGrid>
                <a:gridCol w="3470447">
                  <a:extLst>
                    <a:ext uri="{9D8B030D-6E8A-4147-A177-3AD203B41FA5}">
                      <a16:colId xmlns:a16="http://schemas.microsoft.com/office/drawing/2014/main" val="20000"/>
                    </a:ext>
                  </a:extLst>
                </a:gridCol>
              </a:tblGrid>
              <a:tr h="209099">
                <a:tc>
                  <a:txBody>
                    <a:bodyPr/>
                    <a:lstStyle/>
                    <a:p>
                      <a:r>
                        <a:rPr lang="en-US" sz="1400" dirty="0"/>
                        <a:t>Example In</a:t>
                      </a:r>
                      <a:r>
                        <a:rPr lang="en-US" sz="1400" baseline="0" dirty="0"/>
                        <a:t> 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69461">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Integer: </a:t>
                      </a:r>
                      <a:r>
                        <a:rPr lang="en-US" sz="1600" b="1" dirty="0">
                          <a:solidFill>
                            <a:schemeClr val="accent5">
                              <a:lumMod val="50000"/>
                            </a:schemeClr>
                          </a:solidFill>
                          <a:latin typeface="Consolas" panose="020B0609020204030204" pitchFamily="49" charset="0"/>
                          <a:cs typeface="Consolas" panose="020B0609020204030204" pitchFamily="49" charset="0"/>
                        </a:rPr>
                        <a:t>my_int = 50</a:t>
                      </a:r>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aseline="0" dirty="0">
                          <a:solidFill>
                            <a:schemeClr val="accent5">
                              <a:lumMod val="50000"/>
                            </a:schemeClr>
                          </a:solidFill>
                          <a:latin typeface="Consolas" panose="020B0609020204030204" pitchFamily="49" charset="0"/>
                          <a:cs typeface="Consolas" panose="020B0609020204030204" pitchFamily="49" charset="0"/>
                        </a:rPr>
                        <a:t>Conversion to String:</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my_string = str(my_int)</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aseline="0" dirty="0">
                          <a:solidFill>
                            <a:schemeClr val="accent5">
                              <a:lumMod val="50000"/>
                            </a:schemeClr>
                          </a:solidFill>
                          <a:latin typeface="Consolas" panose="020B0609020204030204" pitchFamily="49" charset="0"/>
                          <a:cs typeface="Consolas" panose="020B0609020204030204" pitchFamily="49" charset="0"/>
                        </a:rPr>
                        <a:t>Conversion to Integer:</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my_int = int(my_string)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12341171"/>
              </p:ext>
            </p:extLst>
          </p:nvPr>
        </p:nvGraphicFramePr>
        <p:xfrm>
          <a:off x="4285252" y="4034696"/>
          <a:ext cx="3470447" cy="2103120"/>
        </p:xfrm>
        <a:graphic>
          <a:graphicData uri="http://schemas.openxmlformats.org/drawingml/2006/table">
            <a:tbl>
              <a:tblPr firstRow="1" bandRow="1">
                <a:tableStyleId>{E8034E78-7F5D-4C2E-B375-FC64B27BC917}</a:tableStyleId>
              </a:tblPr>
              <a:tblGrid>
                <a:gridCol w="3470447">
                  <a:extLst>
                    <a:ext uri="{9D8B030D-6E8A-4147-A177-3AD203B41FA5}">
                      <a16:colId xmlns:a16="http://schemas.microsoft.com/office/drawing/2014/main" val="20000"/>
                    </a:ext>
                  </a:extLst>
                </a:gridCol>
              </a:tblGrid>
              <a:tr h="209099">
                <a:tc>
                  <a:txBody>
                    <a:bodyPr/>
                    <a:lstStyle/>
                    <a:p>
                      <a:r>
                        <a:rPr lang="en-US" sz="1400" dirty="0"/>
                        <a:t>Example In</a:t>
                      </a:r>
                      <a:r>
                        <a:rPr lang="en-US" sz="1400" baseline="0" dirty="0"/>
                        <a:t> 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69461">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Str: </a:t>
                      </a:r>
                      <a:r>
                        <a:rPr lang="en-US" sz="1600" b="1" dirty="0">
                          <a:solidFill>
                            <a:schemeClr val="accent5">
                              <a:lumMod val="50000"/>
                            </a:schemeClr>
                          </a:solidFill>
                          <a:latin typeface="Consolas" panose="020B0609020204030204" pitchFamily="49" charset="0"/>
                          <a:cs typeface="Consolas" panose="020B0609020204030204" pitchFamily="49" charset="0"/>
                        </a:rPr>
                        <a:t>my_str = ‘Python Basic’</a:t>
                      </a:r>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aseline="0" dirty="0">
                          <a:solidFill>
                            <a:schemeClr val="accent5">
                              <a:lumMod val="50000"/>
                            </a:schemeClr>
                          </a:solidFill>
                          <a:latin typeface="Consolas" panose="020B0609020204030204" pitchFamily="49" charset="0"/>
                          <a:cs typeface="Consolas" panose="020B0609020204030204" pitchFamily="49" charset="0"/>
                        </a:rPr>
                        <a:t>Conversion to List:</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my_list = list(</a:t>
                      </a:r>
                      <a:r>
                        <a:rPr lang="en-US" sz="1600" b="1" dirty="0">
                          <a:solidFill>
                            <a:schemeClr val="accent5">
                              <a:lumMod val="50000"/>
                            </a:schemeClr>
                          </a:solidFill>
                          <a:latin typeface="Consolas" panose="020B0609020204030204" pitchFamily="49" charset="0"/>
                          <a:cs typeface="Consolas" panose="020B0609020204030204" pitchFamily="49" charset="0"/>
                        </a:rPr>
                        <a:t>my_str</a:t>
                      </a:r>
                      <a:r>
                        <a:rPr lang="en-US" sz="1600" b="1" baseline="0" dirty="0">
                          <a:solidFill>
                            <a:schemeClr val="accent5">
                              <a:lumMod val="50000"/>
                            </a:schemeClr>
                          </a:solidFill>
                          <a:latin typeface="Consolas" panose="020B0609020204030204" pitchFamily="49" charset="0"/>
                          <a:cs typeface="Consolas" panose="020B0609020204030204" pitchFamily="49" charset="0"/>
                        </a:rPr>
                        <a:t>)</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aseline="0" dirty="0">
                          <a:solidFill>
                            <a:schemeClr val="accent5">
                              <a:lumMod val="50000"/>
                            </a:schemeClr>
                          </a:solidFill>
                          <a:latin typeface="Consolas" panose="020B0609020204030204" pitchFamily="49" charset="0"/>
                          <a:cs typeface="Consolas" panose="020B0609020204030204" pitchFamily="49" charset="0"/>
                        </a:rPr>
                        <a:t>Conversion to String:</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my_str = str(my_list)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29417491"/>
              </p:ext>
            </p:extLst>
          </p:nvPr>
        </p:nvGraphicFramePr>
        <p:xfrm>
          <a:off x="7869784" y="4023485"/>
          <a:ext cx="3470447" cy="2103120"/>
        </p:xfrm>
        <a:graphic>
          <a:graphicData uri="http://schemas.openxmlformats.org/drawingml/2006/table">
            <a:tbl>
              <a:tblPr firstRow="1" bandRow="1">
                <a:tableStyleId>{E8034E78-7F5D-4C2E-B375-FC64B27BC917}</a:tableStyleId>
              </a:tblPr>
              <a:tblGrid>
                <a:gridCol w="3470447">
                  <a:extLst>
                    <a:ext uri="{9D8B030D-6E8A-4147-A177-3AD203B41FA5}">
                      <a16:colId xmlns:a16="http://schemas.microsoft.com/office/drawing/2014/main" val="20000"/>
                    </a:ext>
                  </a:extLst>
                </a:gridCol>
              </a:tblGrid>
              <a:tr h="209099">
                <a:tc>
                  <a:txBody>
                    <a:bodyPr/>
                    <a:lstStyle/>
                    <a:p>
                      <a:r>
                        <a:rPr lang="en-US" sz="1400" dirty="0"/>
                        <a:t>Example In</a:t>
                      </a:r>
                      <a:r>
                        <a:rPr lang="en-US" sz="1400" baseline="0" dirty="0"/>
                        <a:t> 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69461">
                <a:tc>
                  <a:txBody>
                    <a:bodyPr/>
                    <a:lstStyle/>
                    <a:p>
                      <a:r>
                        <a:rPr lang="en-US" sz="1600" dirty="0">
                          <a:solidFill>
                            <a:schemeClr val="accent5">
                              <a:lumMod val="50000"/>
                            </a:schemeClr>
                          </a:solidFill>
                          <a:latin typeface="Consolas" panose="020B0609020204030204" pitchFamily="49" charset="0"/>
                          <a:cs typeface="Consolas" panose="020B0609020204030204" pitchFamily="49" charset="0"/>
                        </a:rPr>
                        <a:t>Tuple: </a:t>
                      </a:r>
                      <a:r>
                        <a:rPr lang="en-US" sz="1600" b="1" dirty="0">
                          <a:solidFill>
                            <a:schemeClr val="accent5">
                              <a:lumMod val="50000"/>
                            </a:schemeClr>
                          </a:solidFill>
                          <a:latin typeface="Consolas" panose="020B0609020204030204" pitchFamily="49" charset="0"/>
                          <a:cs typeface="Consolas" panose="020B0609020204030204" pitchFamily="49" charset="0"/>
                        </a:rPr>
                        <a:t>my_tuple = (4, 23, 15)</a:t>
                      </a:r>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endParaRPr lang="en-US" sz="1600" baseline="0" dirty="0">
                        <a:solidFill>
                          <a:schemeClr val="accent5">
                            <a:lumMod val="50000"/>
                          </a:schemeClr>
                        </a:solidFill>
                        <a:latin typeface="Consolas" panose="020B0609020204030204" pitchFamily="49" charset="0"/>
                        <a:cs typeface="Consolas" panose="020B0609020204030204" pitchFamily="49" charset="0"/>
                      </a:endParaRPr>
                    </a:p>
                    <a:p>
                      <a:r>
                        <a:rPr lang="en-US" sz="1600" baseline="0" dirty="0">
                          <a:solidFill>
                            <a:schemeClr val="accent5">
                              <a:lumMod val="50000"/>
                            </a:schemeClr>
                          </a:solidFill>
                          <a:latin typeface="Consolas" panose="020B0609020204030204" pitchFamily="49" charset="0"/>
                          <a:cs typeface="Consolas" panose="020B0609020204030204" pitchFamily="49" charset="0"/>
                        </a:rPr>
                        <a:t>Conversion to String:</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my_string = str(my_tuple)</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aseline="0" dirty="0">
                          <a:solidFill>
                            <a:schemeClr val="accent5">
                              <a:lumMod val="50000"/>
                            </a:schemeClr>
                          </a:solidFill>
                          <a:latin typeface="Consolas" panose="020B0609020204030204" pitchFamily="49" charset="0"/>
                          <a:cs typeface="Consolas" panose="020B0609020204030204" pitchFamily="49" charset="0"/>
                        </a:rPr>
                        <a:t>Conversion to Tuple:</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my_string = tuple(my_string)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1250838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8607999" y="1215848"/>
            <a:ext cx="2802016" cy="646331"/>
          </a:xfrm>
          <a:prstGeom prst="rect">
            <a:avLst/>
          </a:prstGeom>
          <a:solidFill>
            <a:schemeClr val="accent6">
              <a:lumMod val="20000"/>
              <a:lumOff val="80000"/>
            </a:schemeClr>
          </a:solidFill>
          <a:ln w="3175">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5">
                    <a:lumMod val="50000"/>
                  </a:schemeClr>
                </a:solidFill>
                <a:effectLst/>
                <a:latin typeface="Consolas" panose="020B0609020204030204" pitchFamily="49" charset="0"/>
                <a:cs typeface="Consolas" panose="020B0609020204030204" pitchFamily="49" charset="0"/>
              </a:rPr>
              <a:t>Arithmetic Operators: </a:t>
            </a:r>
            <a:r>
              <a:rPr lang="en-US" altLang="en-US" sz="1200" dirty="0">
                <a:solidFill>
                  <a:schemeClr val="tx1">
                    <a:lumMod val="85000"/>
                    <a:lumOff val="15000"/>
                  </a:schemeClr>
                </a:solidFill>
                <a:latin typeface="Consolas" panose="020B0609020204030204" pitchFamily="49" charset="0"/>
                <a:cs typeface="Consolas" panose="020B0609020204030204" pitchFamily="49" charset="0"/>
              </a:rPr>
              <a:t>used for mathematical/statistical calculations</a:t>
            </a:r>
            <a:endParaRPr kumimoji="0" lang="en-US" altLang="en-US" sz="1200" b="1" i="0" u="none" strike="noStrike" cap="none" normalizeH="0" baseline="0" dirty="0">
              <a:ln>
                <a:noFill/>
              </a:ln>
              <a:solidFill>
                <a:schemeClr val="accent5">
                  <a:lumMod val="50000"/>
                </a:schemeClr>
              </a:solidFill>
              <a:effectLst/>
              <a:latin typeface="Arial" panose="020B0604020202020204" pitchFamily="34" charset="0"/>
            </a:endParaRPr>
          </a:p>
        </p:txBody>
      </p:sp>
      <p:sp>
        <p:nvSpPr>
          <p:cNvPr id="9" name="Title 1"/>
          <p:cNvSpPr>
            <a:spLocks noGrp="1"/>
          </p:cNvSpPr>
          <p:nvPr>
            <p:ph type="title" idx="4294967295"/>
          </p:nvPr>
        </p:nvSpPr>
        <p:spPr>
          <a:xfrm>
            <a:off x="6270174" y="123101"/>
            <a:ext cx="4759162" cy="522649"/>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operators in python</a:t>
            </a:r>
          </a:p>
        </p:txBody>
      </p:sp>
      <p:graphicFrame>
        <p:nvGraphicFramePr>
          <p:cNvPr id="11" name="Table 10"/>
          <p:cNvGraphicFramePr>
            <a:graphicFrameLocks noGrp="1"/>
          </p:cNvGraphicFramePr>
          <p:nvPr>
            <p:extLst>
              <p:ext uri="{D42A27DB-BD31-4B8C-83A1-F6EECF244321}">
                <p14:modId xmlns:p14="http://schemas.microsoft.com/office/powerpoint/2010/main" val="998651000"/>
              </p:ext>
            </p:extLst>
          </p:nvPr>
        </p:nvGraphicFramePr>
        <p:xfrm>
          <a:off x="805642" y="3539308"/>
          <a:ext cx="4985559" cy="2989217"/>
        </p:xfrm>
        <a:graphic>
          <a:graphicData uri="http://schemas.openxmlformats.org/drawingml/2006/table">
            <a:tbl>
              <a:tblPr firstRow="1" bandRow="1">
                <a:tableStyleId>{68D230F3-CF80-4859-8CE7-A43EE81993B5}</a:tableStyleId>
              </a:tblPr>
              <a:tblGrid>
                <a:gridCol w="989554">
                  <a:extLst>
                    <a:ext uri="{9D8B030D-6E8A-4147-A177-3AD203B41FA5}">
                      <a16:colId xmlns:a16="http://schemas.microsoft.com/office/drawing/2014/main" val="20000"/>
                    </a:ext>
                  </a:extLst>
                </a:gridCol>
                <a:gridCol w="2472005">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06977">
                <a:tc>
                  <a:txBody>
                    <a:bodyPr/>
                    <a:lstStyle/>
                    <a:p>
                      <a:r>
                        <a:rPr lang="en-US" sz="1400" dirty="0">
                          <a:solidFill>
                            <a:schemeClr val="bg1"/>
                          </a:solidFill>
                        </a:rPr>
                        <a:t>Operator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Example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24420">
                <a:tc>
                  <a:txBody>
                    <a:bodyPr/>
                    <a:lstStyle/>
                    <a:p>
                      <a:pPr algn="ctr"/>
                      <a:r>
                        <a:rPr lang="en-US" sz="1600" b="1" dirty="0"/>
                        <a:t>&gt;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Greater than</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b="1" kern="1200" dirty="0">
                          <a:solidFill>
                            <a:schemeClr val="tx1"/>
                          </a:solidFill>
                          <a:effectLst/>
                          <a:latin typeface="+mn-lt"/>
                          <a:ea typeface="+mn-ea"/>
                          <a:cs typeface="+mn-cs"/>
                        </a:rPr>
                        <a:t>a</a:t>
                      </a:r>
                      <a:r>
                        <a:rPr lang="en-US" sz="1400" b="1" kern="1200" baseline="0" dirty="0">
                          <a:solidFill>
                            <a:schemeClr val="tx1"/>
                          </a:solidFill>
                          <a:effectLst/>
                          <a:latin typeface="+mn-lt"/>
                          <a:ea typeface="+mn-ea"/>
                          <a:cs typeface="+mn-cs"/>
                        </a:rPr>
                        <a:t> &gt;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293940">
                <a:tc>
                  <a:txBody>
                    <a:bodyPr/>
                    <a:lstStyle/>
                    <a:p>
                      <a:pPr algn="ctr"/>
                      <a:r>
                        <a:rPr lang="en-US" sz="1600" b="1" kern="1200" dirty="0">
                          <a:solidFill>
                            <a:schemeClr val="tx1"/>
                          </a:solidFill>
                          <a:effectLst/>
                          <a:latin typeface="+mn-lt"/>
                          <a:ea typeface="+mn-ea"/>
                          <a:cs typeface="+mn-cs"/>
                        </a:rPr>
                        <a:t>&lt;</a:t>
                      </a:r>
                      <a:endParaRPr lang="en-US" sz="16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dirty="0"/>
                        <a:t>Less than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a &lt; b</a:t>
                      </a:r>
                      <a:endParaRPr lang="en-US" sz="1400" b="1" dirty="0">
                        <a:solidFill>
                          <a:srgbClr val="FF0000"/>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07003">
                <a:tc>
                  <a:txBody>
                    <a:bodyPr/>
                    <a:lstStyle/>
                    <a:p>
                      <a:pPr algn="ctr"/>
                      <a:r>
                        <a:rPr lang="en-US" sz="1600" b="1" dirty="0"/>
                        <a:t>&gt;=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Greater than</a:t>
                      </a:r>
                      <a:r>
                        <a:rPr lang="en-US" sz="1400" i="1" kern="1200" baseline="0" dirty="0">
                          <a:solidFill>
                            <a:schemeClr val="tx1"/>
                          </a:solidFill>
                          <a:effectLst/>
                          <a:latin typeface="+mn-lt"/>
                          <a:ea typeface="+mn-ea"/>
                          <a:cs typeface="+mn-cs"/>
                        </a:rPr>
                        <a:t> or equal to</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a &gt;=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05551">
                <a:tc>
                  <a:txBody>
                    <a:bodyPr/>
                    <a:lstStyle/>
                    <a:p>
                      <a:pPr algn="ctr"/>
                      <a:r>
                        <a:rPr lang="en-US" sz="1600" b="1" dirty="0"/>
                        <a:t>&lt;=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Less than or equal to</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a &lt;=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2895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Comparison</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a</a:t>
                      </a:r>
                      <a:r>
                        <a:rPr lang="en-US" sz="1400" b="1" kern="1200" baseline="0" dirty="0">
                          <a:solidFill>
                            <a:schemeClr val="tx1"/>
                          </a:solidFill>
                          <a:effectLst/>
                          <a:latin typeface="+mn-lt"/>
                          <a:ea typeface="+mn-ea"/>
                          <a:cs typeface="+mn-cs"/>
                        </a:rPr>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27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dirty="0"/>
                        <a:t>Not equal to</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a:t>
                      </a:r>
                      <a:r>
                        <a:rPr lang="en-US" sz="1400" b="1" baseline="0" dirty="0"/>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267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is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dirty="0"/>
                        <a:t>Object Identity</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27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is</a:t>
                      </a:r>
                      <a:r>
                        <a:rPr lang="en-US" sz="1600" b="1" baseline="0" dirty="0"/>
                        <a:t> not</a:t>
                      </a:r>
                      <a:endParaRPr lang="en-US" sz="16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dirty="0"/>
                        <a:t>Negated object identity</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3" name="Rectangle 2"/>
          <p:cNvSpPr>
            <a:spLocks noChangeArrowheads="1"/>
          </p:cNvSpPr>
          <p:nvPr/>
        </p:nvSpPr>
        <p:spPr bwMode="auto">
          <a:xfrm>
            <a:off x="793118" y="3294941"/>
            <a:ext cx="2675798" cy="276999"/>
          </a:xfrm>
          <a:prstGeom prst="rect">
            <a:avLst/>
          </a:prstGeom>
          <a:solidFill>
            <a:schemeClr val="accent6">
              <a:lumMod val="20000"/>
              <a:lumOff val="80000"/>
            </a:schemeClr>
          </a:solidFill>
          <a:ln w="9525">
            <a:solidFill>
              <a:schemeClr val="tx1">
                <a:lumMod val="50000"/>
                <a:lumOff val="50000"/>
              </a:schemeClr>
            </a:solid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200" b="1" i="0" u="none" strike="noStrike" cap="none" normalizeH="0" baseline="0" dirty="0">
                <a:ln>
                  <a:noFill/>
                </a:ln>
                <a:solidFill>
                  <a:schemeClr val="accent5">
                    <a:lumMod val="50000"/>
                  </a:schemeClr>
                </a:solidFill>
                <a:effectLst/>
                <a:latin typeface="Consolas" panose="020B0609020204030204" pitchFamily="49" charset="0"/>
                <a:cs typeface="Consolas" panose="020B0609020204030204" pitchFamily="49" charset="0"/>
              </a:rPr>
              <a:t>Logical/Comparison Operators:</a:t>
            </a:r>
            <a:endParaRPr lang="en-US" sz="1200" dirty="0">
              <a:latin typeface="Consolas" panose="020B0609020204030204" pitchFamily="49" charset="0"/>
              <a:cs typeface="Consolas" panose="020B06090202040302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68540102"/>
              </p:ext>
            </p:extLst>
          </p:nvPr>
        </p:nvGraphicFramePr>
        <p:xfrm>
          <a:off x="2627354" y="586510"/>
          <a:ext cx="5980645" cy="2651760"/>
        </p:xfrm>
        <a:graphic>
          <a:graphicData uri="http://schemas.openxmlformats.org/drawingml/2006/table">
            <a:tbl>
              <a:tblPr firstRow="1" bandRow="1">
                <a:tableStyleId>{68D230F3-CF80-4859-8CE7-A43EE81993B5}</a:tableStyleId>
              </a:tblPr>
              <a:tblGrid>
                <a:gridCol w="1206444">
                  <a:extLst>
                    <a:ext uri="{9D8B030D-6E8A-4147-A177-3AD203B41FA5}">
                      <a16:colId xmlns:a16="http://schemas.microsoft.com/office/drawing/2014/main" val="20000"/>
                    </a:ext>
                  </a:extLst>
                </a:gridCol>
                <a:gridCol w="1576603">
                  <a:extLst>
                    <a:ext uri="{9D8B030D-6E8A-4147-A177-3AD203B41FA5}">
                      <a16:colId xmlns:a16="http://schemas.microsoft.com/office/drawing/2014/main" val="20001"/>
                    </a:ext>
                  </a:extLst>
                </a:gridCol>
                <a:gridCol w="1296226">
                  <a:extLst>
                    <a:ext uri="{9D8B030D-6E8A-4147-A177-3AD203B41FA5}">
                      <a16:colId xmlns:a16="http://schemas.microsoft.com/office/drawing/2014/main" val="20002"/>
                    </a:ext>
                  </a:extLst>
                </a:gridCol>
                <a:gridCol w="1901372">
                  <a:extLst>
                    <a:ext uri="{9D8B030D-6E8A-4147-A177-3AD203B41FA5}">
                      <a16:colId xmlns:a16="http://schemas.microsoft.com/office/drawing/2014/main" val="20003"/>
                    </a:ext>
                  </a:extLst>
                </a:gridCol>
              </a:tblGrid>
              <a:tr h="298976">
                <a:tc>
                  <a:txBody>
                    <a:bodyPr/>
                    <a:lstStyle/>
                    <a:p>
                      <a:r>
                        <a:rPr lang="en-US" sz="1400" dirty="0">
                          <a:solidFill>
                            <a:schemeClr val="bg1"/>
                          </a:solidFill>
                        </a:rPr>
                        <a:t>Operator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Sample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Example</a:t>
                      </a:r>
                      <a:r>
                        <a:rPr lang="en-US" sz="1400" baseline="0" dirty="0">
                          <a:solidFill>
                            <a:schemeClr val="bg1"/>
                          </a:solidFill>
                        </a:rPr>
                        <a:t> In Action</a:t>
                      </a:r>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13490">
                <a:tc>
                  <a:txBody>
                    <a:bodyPr/>
                    <a:lstStyle/>
                    <a:p>
                      <a:pPr algn="ct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Addition</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b="1" kern="1200" dirty="0">
                          <a:solidFill>
                            <a:schemeClr val="tx1"/>
                          </a:solidFill>
                          <a:effectLst/>
                          <a:latin typeface="+mn-lt"/>
                          <a:ea typeface="+mn-ea"/>
                          <a:cs typeface="+mn-cs"/>
                        </a:rPr>
                        <a:t>a</a:t>
                      </a:r>
                      <a:r>
                        <a:rPr lang="en-US" sz="1400" b="1" kern="1200" baseline="0" dirty="0">
                          <a:solidFill>
                            <a:schemeClr val="tx1"/>
                          </a:solidFill>
                          <a:effectLst/>
                          <a:latin typeface="+mn-lt"/>
                          <a:ea typeface="+mn-ea"/>
                          <a:cs typeface="+mn-cs"/>
                        </a:rPr>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b="1" dirty="0"/>
                        <a:t>1 + 1 = 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297524">
                <a:tc>
                  <a:txBody>
                    <a:bodyPr/>
                    <a:lstStyle/>
                    <a:p>
                      <a:pPr algn="ctr"/>
                      <a:r>
                        <a:rPr lang="en-US" sz="1600" b="1" kern="1200" dirty="0">
                          <a:solidFill>
                            <a:schemeClr val="tx1"/>
                          </a:solidFill>
                          <a:effectLst/>
                          <a:latin typeface="+mn-lt"/>
                          <a:ea typeface="+mn-ea"/>
                          <a:cs typeface="+mn-cs"/>
                        </a:rPr>
                        <a:t>-</a:t>
                      </a:r>
                      <a:endParaRPr lang="en-US" sz="16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Subtraction</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b="1" kern="1200" dirty="0">
                          <a:solidFill>
                            <a:schemeClr val="tx1"/>
                          </a:solidFill>
                          <a:effectLst/>
                          <a:latin typeface="+mn-lt"/>
                          <a:ea typeface="+mn-ea"/>
                          <a:cs typeface="+mn-cs"/>
                        </a:rPr>
                        <a:t>a</a:t>
                      </a:r>
                      <a:r>
                        <a:rPr lang="en-US" sz="1400" b="1" kern="1200" baseline="0" dirty="0">
                          <a:solidFill>
                            <a:schemeClr val="tx1"/>
                          </a:solidFill>
                          <a:effectLst/>
                          <a:latin typeface="+mn-lt"/>
                          <a:ea typeface="+mn-ea"/>
                          <a:cs typeface="+mn-cs"/>
                        </a:rPr>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b="1" dirty="0"/>
                        <a:t>10 – 1 = 9</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296073">
                <a:tc>
                  <a:txBody>
                    <a:bodyPr/>
                    <a:lstStyle/>
                    <a:p>
                      <a:pPr algn="ct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Multiplication</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a</a:t>
                      </a:r>
                      <a:r>
                        <a:rPr lang="en-US" sz="1400" b="1" kern="1200" baseline="0" dirty="0">
                          <a:solidFill>
                            <a:schemeClr val="tx1"/>
                          </a:solidFill>
                          <a:effectLst/>
                          <a:latin typeface="+mn-lt"/>
                          <a:ea typeface="+mn-ea"/>
                          <a:cs typeface="+mn-cs"/>
                        </a:rPr>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3</a:t>
                      </a:r>
                      <a:r>
                        <a:rPr lang="en-US" sz="1400" b="1" baseline="0" dirty="0"/>
                        <a:t> * 15 = 15</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280107">
                <a:tc>
                  <a:txBody>
                    <a:bodyPr/>
                    <a:lstStyle/>
                    <a:p>
                      <a:pPr algn="ct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Division</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a</a:t>
                      </a:r>
                      <a:r>
                        <a:rPr lang="en-US" sz="1400" b="1" kern="1200" baseline="0" dirty="0">
                          <a:solidFill>
                            <a:schemeClr val="tx1"/>
                          </a:solidFill>
                          <a:effectLst/>
                          <a:latin typeface="+mn-lt"/>
                          <a:ea typeface="+mn-ea"/>
                          <a:cs typeface="+mn-cs"/>
                        </a:rPr>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10 / 5 = 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2641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kern="1200" dirty="0">
                          <a:solidFill>
                            <a:schemeClr val="tx1"/>
                          </a:solidFill>
                          <a:effectLst/>
                          <a:latin typeface="+mn-lt"/>
                          <a:ea typeface="+mn-ea"/>
                          <a:cs typeface="+mn-cs"/>
                        </a:rPr>
                        <a:t>Modulus</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mn-lt"/>
                          <a:ea typeface="+mn-ea"/>
                          <a:cs typeface="+mn-cs"/>
                        </a:rPr>
                        <a:t>a</a:t>
                      </a:r>
                      <a:r>
                        <a:rPr lang="en-US" sz="1400" b="1" kern="1200" baseline="0" dirty="0">
                          <a:solidFill>
                            <a:schemeClr val="tx1"/>
                          </a:solidFill>
                          <a:effectLst/>
                          <a:latin typeface="+mn-lt"/>
                          <a:ea typeface="+mn-ea"/>
                          <a:cs typeface="+mn-cs"/>
                        </a:rPr>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11 %</a:t>
                      </a:r>
                      <a:r>
                        <a:rPr lang="en-US" sz="1400" b="1" baseline="0" dirty="0"/>
                        <a:t> 5 = 1</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2641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dirty="0"/>
                        <a:t>Exponent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a:t>
                      </a:r>
                      <a:r>
                        <a:rPr lang="en-US" sz="1400" b="1" baseline="0" dirty="0"/>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2 ** 3 = 8</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2641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dirty="0"/>
                        <a:t>Floor Division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a:t>
                      </a:r>
                      <a:r>
                        <a:rPr lang="en-US" sz="1400" b="1" baseline="0" dirty="0"/>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11 // 5 = 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80745241"/>
              </p:ext>
            </p:extLst>
          </p:nvPr>
        </p:nvGraphicFramePr>
        <p:xfrm>
          <a:off x="6066971" y="3960222"/>
          <a:ext cx="4775200" cy="1947092"/>
        </p:xfrm>
        <a:graphic>
          <a:graphicData uri="http://schemas.openxmlformats.org/drawingml/2006/table">
            <a:tbl>
              <a:tblPr firstRow="1" bandRow="1">
                <a:tableStyleId>{68D230F3-CF80-4859-8CE7-A43EE81993B5}</a:tableStyleId>
              </a:tblPr>
              <a:tblGrid>
                <a:gridCol w="1001486">
                  <a:extLst>
                    <a:ext uri="{9D8B030D-6E8A-4147-A177-3AD203B41FA5}">
                      <a16:colId xmlns:a16="http://schemas.microsoft.com/office/drawing/2014/main" val="20000"/>
                    </a:ext>
                  </a:extLst>
                </a:gridCol>
                <a:gridCol w="2365828">
                  <a:extLst>
                    <a:ext uri="{9D8B030D-6E8A-4147-A177-3AD203B41FA5}">
                      <a16:colId xmlns:a16="http://schemas.microsoft.com/office/drawing/2014/main" val="20001"/>
                    </a:ext>
                  </a:extLst>
                </a:gridCol>
                <a:gridCol w="1407886">
                  <a:extLst>
                    <a:ext uri="{9D8B030D-6E8A-4147-A177-3AD203B41FA5}">
                      <a16:colId xmlns:a16="http://schemas.microsoft.com/office/drawing/2014/main" val="20002"/>
                    </a:ext>
                  </a:extLst>
                </a:gridCol>
              </a:tblGrid>
              <a:tr h="321492">
                <a:tc>
                  <a:txBody>
                    <a:bodyPr/>
                    <a:lstStyle/>
                    <a:p>
                      <a:r>
                        <a:rPr lang="en-US" sz="1400" dirty="0">
                          <a:solidFill>
                            <a:schemeClr val="bg1"/>
                          </a:solidFill>
                        </a:rPr>
                        <a:t>Operator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06978">
                <a:tc>
                  <a:txBody>
                    <a:bodyPr/>
                    <a:lstStyle/>
                    <a:p>
                      <a:pPr algn="ctr"/>
                      <a:r>
                        <a:rPr lang="en-US" sz="1400" b="1" dirty="0"/>
                        <a:t>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i="1" dirty="0"/>
                        <a:t>Either x or y is true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b="1" baseline="0" dirty="0"/>
                        <a:t>x or y</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193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rPr>
                        <a:t>and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solidFill>
                            <a:schemeClr val="tx2">
                              <a:lumMod val="50000"/>
                            </a:schemeClr>
                          </a:solidFill>
                        </a:rPr>
                        <a:t>Both</a:t>
                      </a:r>
                      <a:r>
                        <a:rPr lang="en-US" sz="1400" i="1" baseline="0" dirty="0">
                          <a:solidFill>
                            <a:schemeClr val="tx2">
                              <a:lumMod val="50000"/>
                            </a:schemeClr>
                          </a:solidFill>
                        </a:rPr>
                        <a:t> x and y are true</a:t>
                      </a:r>
                      <a:endParaRPr lang="en-US" sz="1400" i="1" dirty="0">
                        <a:solidFill>
                          <a:schemeClr val="tx2">
                            <a:lumMod val="50000"/>
                          </a:schemeClr>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rPr>
                        <a:t>x</a:t>
                      </a:r>
                      <a:r>
                        <a:rPr lang="en-US" sz="1400" b="1" baseline="0" dirty="0">
                          <a:solidFill>
                            <a:schemeClr val="tx2">
                              <a:lumMod val="50000"/>
                            </a:schemeClr>
                          </a:solidFill>
                        </a:rPr>
                        <a:t> and y</a:t>
                      </a:r>
                      <a:endParaRPr lang="en-US" sz="1400" b="1" dirty="0">
                        <a:solidFill>
                          <a:schemeClr val="tx2">
                            <a:lumMod val="50000"/>
                          </a:schemeClr>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73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not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t>Negated object</a:t>
                      </a:r>
                      <a:r>
                        <a:rPr lang="en-US" sz="1400" i="1" baseline="0" dirty="0"/>
                        <a:t> identity</a:t>
                      </a:r>
                      <a:endParaRPr lang="en-US" sz="1400" i="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not</a:t>
                      </a:r>
                      <a:r>
                        <a:rPr lang="en-US" sz="1400" b="1" baseline="0" dirty="0"/>
                        <a:t> x</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171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in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not in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5" name="Rectangle 2"/>
          <p:cNvSpPr>
            <a:spLocks noChangeArrowheads="1"/>
          </p:cNvSpPr>
          <p:nvPr/>
        </p:nvSpPr>
        <p:spPr bwMode="auto">
          <a:xfrm>
            <a:off x="7863357" y="3693107"/>
            <a:ext cx="2675798" cy="276999"/>
          </a:xfrm>
          <a:prstGeom prst="rect">
            <a:avLst/>
          </a:prstGeom>
          <a:solidFill>
            <a:schemeClr val="accent6">
              <a:lumMod val="20000"/>
              <a:lumOff val="80000"/>
            </a:schemeClr>
          </a:solidFill>
          <a:ln w="9525">
            <a:solidFill>
              <a:schemeClr val="tx1">
                <a:lumMod val="50000"/>
                <a:lumOff val="50000"/>
              </a:schemeClr>
            </a:solidFill>
          </a:ln>
          <a:effectLst/>
        </p:spPr>
        <p:txBody>
          <a:bodyPr vert="horz" wrap="square" lIns="91440" tIns="45720" rIns="91440" bIns="45720" numCol="1" anchor="ctr" anchorCtr="0" compatLnSpc="1">
            <a:prstTxWarp prst="textNoShape">
              <a:avLst/>
            </a:prstTxWarp>
            <a:spAutoFit/>
          </a:bodyPr>
          <a:lstStyle/>
          <a:p>
            <a:pPr algn="r" defTabSz="914400" eaLnBrk="0" fontAlgn="base" hangingPunct="0">
              <a:spcBef>
                <a:spcPct val="0"/>
              </a:spcBef>
              <a:spcAft>
                <a:spcPct val="0"/>
              </a:spcAft>
            </a:pPr>
            <a:r>
              <a:rPr kumimoji="0" lang="en-US" altLang="en-US" sz="1200" b="1" i="0" u="none" strike="noStrike" cap="none" normalizeH="0" baseline="0" dirty="0">
                <a:ln>
                  <a:noFill/>
                </a:ln>
                <a:solidFill>
                  <a:schemeClr val="accent5">
                    <a:lumMod val="50000"/>
                  </a:schemeClr>
                </a:solidFill>
                <a:effectLst/>
                <a:latin typeface="Consolas" panose="020B0609020204030204" pitchFamily="49" charset="0"/>
                <a:cs typeface="Consolas" panose="020B0609020204030204" pitchFamily="49" charset="0"/>
              </a:rPr>
              <a:t>: Boolean Operators</a:t>
            </a:r>
            <a:endParaRPr lang="en-US" sz="1200" dirty="0">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624357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4020853" y="443810"/>
            <a:ext cx="6500480"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Flow controls in python</a:t>
            </a:r>
          </a:p>
        </p:txBody>
      </p:sp>
      <p:graphicFrame>
        <p:nvGraphicFramePr>
          <p:cNvPr id="10" name="Table 9"/>
          <p:cNvGraphicFramePr>
            <a:graphicFrameLocks noGrp="1"/>
          </p:cNvGraphicFramePr>
          <p:nvPr>
            <p:extLst>
              <p:ext uri="{D42A27DB-BD31-4B8C-83A1-F6EECF244321}">
                <p14:modId xmlns:p14="http://schemas.microsoft.com/office/powerpoint/2010/main" val="3618683035"/>
              </p:ext>
            </p:extLst>
          </p:nvPr>
        </p:nvGraphicFramePr>
        <p:xfrm>
          <a:off x="950784" y="3571940"/>
          <a:ext cx="5473672" cy="2225040"/>
        </p:xfrm>
        <a:graphic>
          <a:graphicData uri="http://schemas.openxmlformats.org/drawingml/2006/table">
            <a:tbl>
              <a:tblPr firstRow="1" bandRow="1">
                <a:tableStyleId>{68D230F3-CF80-4859-8CE7-A43EE81993B5}</a:tableStyleId>
              </a:tblPr>
              <a:tblGrid>
                <a:gridCol w="1233714">
                  <a:extLst>
                    <a:ext uri="{9D8B030D-6E8A-4147-A177-3AD203B41FA5}">
                      <a16:colId xmlns:a16="http://schemas.microsoft.com/office/drawing/2014/main" val="20000"/>
                    </a:ext>
                  </a:extLst>
                </a:gridCol>
                <a:gridCol w="2452914">
                  <a:extLst>
                    <a:ext uri="{9D8B030D-6E8A-4147-A177-3AD203B41FA5}">
                      <a16:colId xmlns:a16="http://schemas.microsoft.com/office/drawing/2014/main" val="20001"/>
                    </a:ext>
                  </a:extLst>
                </a:gridCol>
                <a:gridCol w="1787044">
                  <a:extLst>
                    <a:ext uri="{9D8B030D-6E8A-4147-A177-3AD203B41FA5}">
                      <a16:colId xmlns:a16="http://schemas.microsoft.com/office/drawing/2014/main" val="20002"/>
                    </a:ext>
                  </a:extLst>
                </a:gridCol>
              </a:tblGrid>
              <a:tr h="370840">
                <a:tc>
                  <a:txBody>
                    <a:bodyPr/>
                    <a:lstStyle/>
                    <a:p>
                      <a:r>
                        <a:rPr lang="en-US" sz="1400" dirty="0">
                          <a:solidFill>
                            <a:schemeClr val="bg1"/>
                          </a:solidFill>
                        </a:rPr>
                        <a:t>Operator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Description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pPr algn="ctr"/>
                      <a:r>
                        <a:rPr lang="en-US" sz="1400" b="1" dirty="0"/>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Not equal to</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b="1" dirty="0"/>
                        <a:t>a</a:t>
                      </a:r>
                      <a:r>
                        <a:rPr lang="en-US" sz="1400" b="1" baseline="0" dirty="0"/>
                        <a:t> !=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in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FF0000"/>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a</a:t>
                      </a:r>
                      <a:r>
                        <a:rPr lang="en-US" sz="1400" b="1" baseline="0" dirty="0">
                          <a:solidFill>
                            <a:srgbClr val="FF0000"/>
                          </a:solidFill>
                        </a:rPr>
                        <a:t> in b</a:t>
                      </a:r>
                      <a:endParaRPr lang="en-US" sz="1400" b="1" dirty="0">
                        <a:solidFill>
                          <a:srgbClr val="FF0000"/>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is not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Negated object</a:t>
                      </a:r>
                      <a:r>
                        <a:rPr lang="en-US" sz="1400" baseline="0" dirty="0"/>
                        <a:t> identity</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a:t>
                      </a:r>
                      <a:r>
                        <a:rPr lang="en-US" sz="1400" b="1" baseline="0" dirty="0"/>
                        <a:t> is not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is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Object Identity</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a:t>
                      </a:r>
                      <a:r>
                        <a:rPr lang="en-US" sz="1400" b="1" baseline="0" dirty="0"/>
                        <a:t> is b</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32646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idx="4294967295"/>
          </p:nvPr>
        </p:nvSpPr>
        <p:spPr>
          <a:xfrm>
            <a:off x="2769327" y="723712"/>
            <a:ext cx="8201297" cy="782763"/>
          </a:xfrm>
          <a:prstGeom prst="rect">
            <a:avLst/>
          </a:prstGeom>
          <a:effectLst>
            <a:outerShdw blurRad="50800" dist="38100" dir="13500000" algn="br" rotWithShape="0">
              <a:prstClr val="black">
                <a:alpha val="40000"/>
              </a:prstClr>
            </a:outerShdw>
          </a:effectLst>
        </p:spPr>
        <p:txBody>
          <a:bodyPr>
            <a:normAutofit/>
          </a:bodyPr>
          <a:lstStyle/>
          <a:p>
            <a:r>
              <a:rPr lang="en-US" sz="3600" dirty="0"/>
              <a:t>Businesses running on python</a:t>
            </a:r>
          </a:p>
        </p:txBody>
      </p:sp>
      <p:sp>
        <p:nvSpPr>
          <p:cNvPr id="9" name="TextBox 8"/>
          <p:cNvSpPr txBox="1"/>
          <p:nvPr/>
        </p:nvSpPr>
        <p:spPr>
          <a:xfrm>
            <a:off x="1554571" y="2305463"/>
            <a:ext cx="3867436" cy="323165"/>
          </a:xfrm>
          <a:prstGeom prst="rect">
            <a:avLst/>
          </a:prstGeom>
          <a:noFill/>
        </p:spPr>
        <p:txBody>
          <a:bodyPr wrap="square" rtlCol="0">
            <a:spAutoFit/>
          </a:bodyPr>
          <a:lstStyle/>
          <a:p>
            <a:r>
              <a:rPr lang="en-US" sz="1500" dirty="0"/>
              <a:t>Better search features to its users.</a:t>
            </a:r>
          </a:p>
        </p:txBody>
      </p:sp>
      <p:sp>
        <p:nvSpPr>
          <p:cNvPr id="10" name="TextBox 9"/>
          <p:cNvSpPr txBox="1"/>
          <p:nvPr/>
        </p:nvSpPr>
        <p:spPr>
          <a:xfrm>
            <a:off x="7366712" y="2300951"/>
            <a:ext cx="4176483" cy="323165"/>
          </a:xfrm>
          <a:prstGeom prst="rect">
            <a:avLst/>
          </a:prstGeom>
          <a:noFill/>
        </p:spPr>
        <p:txBody>
          <a:bodyPr wrap="square" rtlCol="0">
            <a:spAutoFit/>
          </a:bodyPr>
          <a:lstStyle/>
          <a:p>
            <a:r>
              <a:rPr lang="en-US" sz="1500" dirty="0"/>
              <a:t>Better search features to its users.</a:t>
            </a:r>
          </a:p>
        </p:txBody>
      </p:sp>
      <p:sp>
        <p:nvSpPr>
          <p:cNvPr id="13" name="TextBox 12"/>
          <p:cNvSpPr txBox="1"/>
          <p:nvPr/>
        </p:nvSpPr>
        <p:spPr>
          <a:xfrm>
            <a:off x="1550844" y="4272079"/>
            <a:ext cx="4176483" cy="553998"/>
          </a:xfrm>
          <a:prstGeom prst="rect">
            <a:avLst/>
          </a:prstGeom>
          <a:noFill/>
        </p:spPr>
        <p:txBody>
          <a:bodyPr wrap="square" rtlCol="0">
            <a:spAutoFit/>
          </a:bodyPr>
          <a:lstStyle/>
          <a:p>
            <a:r>
              <a:rPr lang="en-US" sz="1500" dirty="0"/>
              <a:t>Scientist at NASA uses python to perform scientific calculations.</a:t>
            </a:r>
          </a:p>
        </p:txBody>
      </p:sp>
      <p:sp>
        <p:nvSpPr>
          <p:cNvPr id="15" name="TextBox 14"/>
          <p:cNvSpPr txBox="1"/>
          <p:nvPr/>
        </p:nvSpPr>
        <p:spPr>
          <a:xfrm>
            <a:off x="6797824" y="4292167"/>
            <a:ext cx="4687909" cy="553998"/>
          </a:xfrm>
          <a:prstGeom prst="rect">
            <a:avLst/>
          </a:prstGeom>
          <a:noFill/>
        </p:spPr>
        <p:txBody>
          <a:bodyPr wrap="square" rtlCol="0">
            <a:spAutoFit/>
          </a:bodyPr>
          <a:lstStyle/>
          <a:p>
            <a:r>
              <a:rPr lang="en-US" sz="1500" dirty="0"/>
              <a:t>Uses ML to understand their customers needs to retain them for longer.</a:t>
            </a:r>
          </a:p>
        </p:txBody>
      </p:sp>
      <p:sp>
        <p:nvSpPr>
          <p:cNvPr id="16" name="TextBox 15"/>
          <p:cNvSpPr txBox="1"/>
          <p:nvPr/>
        </p:nvSpPr>
        <p:spPr>
          <a:xfrm>
            <a:off x="7878139" y="3283363"/>
            <a:ext cx="4176483" cy="553998"/>
          </a:xfrm>
          <a:prstGeom prst="rect">
            <a:avLst/>
          </a:prstGeom>
          <a:noFill/>
        </p:spPr>
        <p:txBody>
          <a:bodyPr wrap="square" rtlCol="0">
            <a:spAutoFit/>
          </a:bodyPr>
          <a:lstStyle/>
          <a:p>
            <a:r>
              <a:rPr lang="en-US" sz="1500" dirty="0"/>
              <a:t>Promotes python as it’s educational language.</a:t>
            </a:r>
          </a:p>
        </p:txBody>
      </p:sp>
      <p:sp>
        <p:nvSpPr>
          <p:cNvPr id="17" name="TextBox 16"/>
          <p:cNvSpPr txBox="1"/>
          <p:nvPr/>
        </p:nvSpPr>
        <p:spPr>
          <a:xfrm>
            <a:off x="4412726" y="5416408"/>
            <a:ext cx="5341306" cy="553998"/>
          </a:xfrm>
          <a:prstGeom prst="rect">
            <a:avLst/>
          </a:prstGeom>
          <a:noFill/>
        </p:spPr>
        <p:txBody>
          <a:bodyPr wrap="square" rtlCol="0">
            <a:spAutoFit/>
          </a:bodyPr>
          <a:lstStyle/>
          <a:p>
            <a:r>
              <a:rPr lang="en-US" sz="1500" dirty="0"/>
              <a:t>Uses python for their cybersecurity analysis, encryption/decryption purposes.</a:t>
            </a:r>
          </a:p>
        </p:txBody>
      </p:sp>
      <p:sp>
        <p:nvSpPr>
          <p:cNvPr id="18" name="TextBox 17"/>
          <p:cNvSpPr txBox="1"/>
          <p:nvPr/>
        </p:nvSpPr>
        <p:spPr>
          <a:xfrm>
            <a:off x="2668742" y="3304160"/>
            <a:ext cx="4176483" cy="323165"/>
          </a:xfrm>
          <a:prstGeom prst="rect">
            <a:avLst/>
          </a:prstGeom>
          <a:noFill/>
        </p:spPr>
        <p:txBody>
          <a:bodyPr wrap="square" rtlCol="0">
            <a:spAutoFit/>
          </a:bodyPr>
          <a:lstStyle/>
          <a:p>
            <a:r>
              <a:rPr lang="en-US" sz="1500" dirty="0"/>
              <a:t>Uses python to share files between users.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60" y="2093452"/>
            <a:ext cx="782110" cy="714142"/>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104" y="2078361"/>
            <a:ext cx="748613" cy="837201"/>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290" y="3085452"/>
            <a:ext cx="678849" cy="866471"/>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6073" y="3093421"/>
            <a:ext cx="762669" cy="762669"/>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431" y="4173169"/>
            <a:ext cx="905573" cy="782594"/>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3069" y="4203051"/>
            <a:ext cx="423097" cy="745339"/>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6160" y="5272222"/>
            <a:ext cx="846566" cy="846566"/>
          </a:xfrm>
          <a:prstGeom prst="rect">
            <a:avLst/>
          </a:prstGeom>
        </p:spPr>
      </p:pic>
      <p:sp>
        <p:nvSpPr>
          <p:cNvPr id="2" name="Slide Number Placeholder 1"/>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906662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4020853" y="443810"/>
            <a:ext cx="6500480" cy="83261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functions in python</a:t>
            </a:r>
          </a:p>
        </p:txBody>
      </p:sp>
      <p:graphicFrame>
        <p:nvGraphicFramePr>
          <p:cNvPr id="10" name="Table 9"/>
          <p:cNvGraphicFramePr>
            <a:graphicFrameLocks noGrp="1"/>
          </p:cNvGraphicFramePr>
          <p:nvPr>
            <p:extLst>
              <p:ext uri="{D42A27DB-BD31-4B8C-83A1-F6EECF244321}">
                <p14:modId xmlns:p14="http://schemas.microsoft.com/office/powerpoint/2010/main" val="1494581601"/>
              </p:ext>
            </p:extLst>
          </p:nvPr>
        </p:nvGraphicFramePr>
        <p:xfrm>
          <a:off x="5375754" y="1485749"/>
          <a:ext cx="5863746" cy="2225040"/>
        </p:xfrm>
        <a:graphic>
          <a:graphicData uri="http://schemas.openxmlformats.org/drawingml/2006/table">
            <a:tbl>
              <a:tblPr firstRow="1" bandRow="1">
                <a:tableStyleId>{68D230F3-CF80-4859-8CE7-A43EE81993B5}</a:tableStyleId>
              </a:tblPr>
              <a:tblGrid>
                <a:gridCol w="1660046">
                  <a:extLst>
                    <a:ext uri="{9D8B030D-6E8A-4147-A177-3AD203B41FA5}">
                      <a16:colId xmlns:a16="http://schemas.microsoft.com/office/drawing/2014/main" val="20000"/>
                    </a:ext>
                  </a:extLst>
                </a:gridCol>
                <a:gridCol w="4203700">
                  <a:extLst>
                    <a:ext uri="{9D8B030D-6E8A-4147-A177-3AD203B41FA5}">
                      <a16:colId xmlns:a16="http://schemas.microsoft.com/office/drawing/2014/main" val="20001"/>
                    </a:ext>
                  </a:extLst>
                </a:gridCol>
              </a:tblGrid>
              <a:tr h="370840">
                <a:tc>
                  <a:txBody>
                    <a:bodyPr/>
                    <a:lstStyle/>
                    <a:p>
                      <a:r>
                        <a:rPr lang="en-US" sz="1400" dirty="0">
                          <a:solidFill>
                            <a:schemeClr val="bg1"/>
                          </a:solidFill>
                        </a:rPr>
                        <a:t>Keyword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Explanation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400" b="1" kern="1200" dirty="0">
                          <a:solidFill>
                            <a:srgbClr val="C00000"/>
                          </a:solidFill>
                          <a:effectLst/>
                          <a:latin typeface="Consolas" panose="020B0609020204030204" pitchFamily="49" charset="0"/>
                          <a:ea typeface="+mn-ea"/>
                          <a:cs typeface="Consolas" panose="020B0609020204030204" pitchFamily="49" charset="0"/>
                        </a:rPr>
                        <a:t>def</a:t>
                      </a:r>
                      <a:endParaRPr lang="en-US" sz="1400"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function declaration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dirty="0">
                          <a:latin typeface="Consolas" panose="020B0609020204030204" pitchFamily="49" charset="0"/>
                          <a:cs typeface="Consolas" panose="020B0609020204030204" pitchFamily="49" charset="0"/>
                        </a:rPr>
                        <a:t>function_name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the</a:t>
                      </a:r>
                      <a:r>
                        <a:rPr lang="en-US" sz="1400" baseline="0" dirty="0"/>
                        <a:t> name of your function</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400" b="1" dirty="0">
                          <a:solidFill>
                            <a:srgbClr val="C00000"/>
                          </a:solidFill>
                          <a:latin typeface="Consolas" panose="020B0609020204030204" pitchFamily="49" charset="0"/>
                          <a:cs typeface="Consolas" panose="020B0609020204030204" pitchFamily="49" charset="0"/>
                        </a:rPr>
                        <a:t>return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Used to return a value</a:t>
                      </a:r>
                      <a:r>
                        <a:rPr lang="en-US" sz="1400" baseline="0" dirty="0"/>
                        <a:t> from function(optional)</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400" dirty="0">
                          <a:latin typeface="Consolas" panose="020B0609020204030204" pitchFamily="49" charset="0"/>
                          <a:cs typeface="Consolas" panose="020B0609020204030204" pitchFamily="49" charset="0"/>
                        </a:rPr>
                        <a:t>*args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optional argument to receive input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400" dirty="0">
                          <a:latin typeface="Consolas" panose="020B0609020204030204" pitchFamily="49" charset="0"/>
                          <a:cs typeface="Consolas" panose="020B0609020204030204" pitchFamily="49" charset="0"/>
                        </a:rPr>
                        <a:t>**kwargs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optional keyword argument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2"/>
          <p:cNvSpPr>
            <a:spLocks noChangeArrowheads="1"/>
          </p:cNvSpPr>
          <p:nvPr/>
        </p:nvSpPr>
        <p:spPr bwMode="auto">
          <a:xfrm>
            <a:off x="917357" y="1446161"/>
            <a:ext cx="4346532" cy="2862322"/>
          </a:xfrm>
          <a:prstGeom prst="rect">
            <a:avLst/>
          </a:prstGeom>
          <a:solidFill>
            <a:schemeClr val="accent5">
              <a:lumMod val="20000"/>
              <a:lumOff val="80000"/>
              <a:alpha val="60000"/>
            </a:schemeClr>
          </a:solidFill>
          <a:ln w="3175">
            <a:solidFill>
              <a:schemeClr val="bg2">
                <a:lumMod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Functions are declared in python with the keyword </a:t>
            </a:r>
            <a:r>
              <a:rPr lang="en-US" altLang="en-US" sz="1500" b="1" dirty="0">
                <a:solidFill>
                  <a:srgbClr val="C00000"/>
                </a:solidFill>
                <a:latin typeface="Consolas" panose="020B0609020204030204" pitchFamily="49" charset="0"/>
                <a:cs typeface="Consolas" panose="020B0609020204030204" pitchFamily="49" charset="0"/>
              </a:rPr>
              <a:t>def</a:t>
            </a:r>
            <a:r>
              <a:rPr lang="en-US" altLang="en-US" sz="1500" b="1" dirty="0">
                <a:solidFill>
                  <a:schemeClr val="tx1">
                    <a:lumMod val="85000"/>
                    <a:lumOff val="15000"/>
                  </a:schemeClr>
                </a:solidFill>
                <a:latin typeface="Consolas" panose="020B0609020204030204" pitchFamily="49" charset="0"/>
                <a:cs typeface="Consolas" panose="020B0609020204030204" pitchFamily="49" charset="0"/>
              </a:rPr>
              <a:t> </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and followed by a </a:t>
            </a:r>
            <a:r>
              <a:rPr lang="en-US" altLang="en-US" sz="1500" b="1" dirty="0">
                <a:solidFill>
                  <a:schemeClr val="tx1">
                    <a:lumMod val="85000"/>
                    <a:lumOff val="15000"/>
                  </a:schemeClr>
                </a:solidFill>
                <a:latin typeface="Consolas" panose="020B0609020204030204" pitchFamily="49" charset="0"/>
                <a:cs typeface="Consolas" panose="020B0609020204030204" pitchFamily="49" charset="0"/>
              </a:rPr>
              <a:t>function_name </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and a colon(:) immediately</a:t>
            </a:r>
            <a:r>
              <a:rPr kumimoji="0" lang="en-US" altLang="en-US" sz="1500" b="0" i="0" u="none" strike="noStrike" cap="none" normalizeH="0" dirty="0">
                <a:ln>
                  <a:noFill/>
                </a:ln>
                <a:solidFill>
                  <a:schemeClr val="tx1">
                    <a:lumMod val="85000"/>
                    <a:lumOff val="15000"/>
                  </a:schemeClr>
                </a:solidFill>
                <a:effectLst/>
                <a:latin typeface="Consolas" panose="020B0609020204030204" pitchFamily="49" charset="0"/>
                <a:cs typeface="Consolas" panose="020B0609020204030204" pitchFamily="49"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500" baseline="0" dirty="0">
              <a:solidFill>
                <a:schemeClr val="tx1">
                  <a:lumMod val="85000"/>
                  <a:lumOff val="15000"/>
                </a:schemeClr>
              </a:solidFill>
              <a:latin typeface="Consolas" panose="020B0609020204030204" pitchFamily="49" charset="0"/>
              <a:cs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dirty="0">
                <a:ln>
                  <a:noFill/>
                </a:ln>
                <a:solidFill>
                  <a:schemeClr val="tx1">
                    <a:lumMod val="85000"/>
                    <a:lumOff val="15000"/>
                  </a:schemeClr>
                </a:solidFill>
                <a:effectLst/>
                <a:latin typeface="Consolas" panose="020B0609020204030204" pitchFamily="49" charset="0"/>
                <a:cs typeface="Consolas" panose="020B0609020204030204" pitchFamily="49" charset="0"/>
              </a:rPr>
              <a:t>Next is to move to the next line and indent every other line that will make your block of code for that function.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500" baseline="0" dirty="0">
              <a:solidFill>
                <a:schemeClr val="tx1">
                  <a:lumMod val="85000"/>
                  <a:lumOff val="15000"/>
                </a:schemeClr>
              </a:solidFill>
              <a:latin typeface="Consolas" panose="020B0609020204030204" pitchFamily="49" charset="0"/>
              <a:cs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An optional keyword is used to return value out of your function where necessary.</a:t>
            </a:r>
            <a:endParaRPr kumimoji="0" lang="en-US" altLang="en-US" sz="1500" b="0" i="0" u="none" strike="noStrike" cap="none" normalizeH="0" baseline="0" dirty="0">
              <a:ln>
                <a:noFill/>
              </a:ln>
              <a:solidFill>
                <a:schemeClr val="tx1">
                  <a:lumMod val="85000"/>
                  <a:lumOff val="15000"/>
                </a:schemeClr>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065960167"/>
              </p:ext>
            </p:extLst>
          </p:nvPr>
        </p:nvGraphicFramePr>
        <p:xfrm>
          <a:off x="917357" y="4409848"/>
          <a:ext cx="4346532" cy="1615440"/>
        </p:xfrm>
        <a:graphic>
          <a:graphicData uri="http://schemas.openxmlformats.org/drawingml/2006/table">
            <a:tbl>
              <a:tblPr firstRow="1" bandRow="1">
                <a:tableStyleId>{E8034E78-7F5D-4C2E-B375-FC64B27BC917}</a:tableStyleId>
              </a:tblPr>
              <a:tblGrid>
                <a:gridCol w="4346532">
                  <a:extLst>
                    <a:ext uri="{9D8B030D-6E8A-4147-A177-3AD203B41FA5}">
                      <a16:colId xmlns:a16="http://schemas.microsoft.com/office/drawing/2014/main" val="20000"/>
                    </a:ext>
                  </a:extLst>
                </a:gridCol>
              </a:tblGrid>
              <a:tr h="209099">
                <a:tc>
                  <a:txBody>
                    <a:bodyPr/>
                    <a:lstStyle/>
                    <a:p>
                      <a:r>
                        <a:rPr lang="en-US" sz="1400" dirty="0"/>
                        <a:t>Example In</a:t>
                      </a:r>
                      <a:r>
                        <a:rPr lang="en-US" sz="1400" baseline="0" dirty="0"/>
                        <a:t> 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969461">
                <a:tc>
                  <a:txBody>
                    <a:bodyPr/>
                    <a:lstStyle/>
                    <a:p>
                      <a:r>
                        <a:rPr lang="en-US" sz="1600" b="1" baseline="0" dirty="0">
                          <a:solidFill>
                            <a:srgbClr val="C00000"/>
                          </a:solidFill>
                          <a:latin typeface="Consolas" panose="020B0609020204030204" pitchFamily="49" charset="0"/>
                          <a:cs typeface="Consolas" panose="020B0609020204030204" pitchFamily="49" charset="0"/>
                        </a:rPr>
                        <a:t>def</a:t>
                      </a:r>
                      <a:r>
                        <a:rPr lang="en-US" sz="1600" b="1" baseline="0" dirty="0">
                          <a:solidFill>
                            <a:schemeClr val="accent5">
                              <a:lumMod val="50000"/>
                            </a:schemeClr>
                          </a:solidFill>
                          <a:latin typeface="Consolas" panose="020B0609020204030204" pitchFamily="49" charset="0"/>
                          <a:cs typeface="Consolas" panose="020B0609020204030204" pitchFamily="49" charset="0"/>
                        </a:rPr>
                        <a:t> add_numbers(number1, number2):</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    result = number1 + number2</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    </a:t>
                      </a:r>
                      <a:r>
                        <a:rPr lang="en-US" sz="1600" b="1" baseline="0" dirty="0">
                          <a:solidFill>
                            <a:srgbClr val="C00000"/>
                          </a:solidFill>
                          <a:latin typeface="Consolas" panose="020B0609020204030204" pitchFamily="49" charset="0"/>
                          <a:cs typeface="Consolas" panose="020B0609020204030204" pitchFamily="49" charset="0"/>
                        </a:rPr>
                        <a:t>return</a:t>
                      </a:r>
                      <a:r>
                        <a:rPr lang="en-US" sz="1600" b="1" baseline="0" dirty="0">
                          <a:solidFill>
                            <a:schemeClr val="accent5">
                              <a:lumMod val="50000"/>
                            </a:schemeClr>
                          </a:solidFill>
                          <a:latin typeface="Consolas" panose="020B0609020204030204" pitchFamily="49" charset="0"/>
                          <a:cs typeface="Consolas" panose="020B0609020204030204" pitchFamily="49" charset="0"/>
                        </a:rPr>
                        <a:t> result</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add_numbers(12,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39113911"/>
              </p:ext>
            </p:extLst>
          </p:nvPr>
        </p:nvGraphicFramePr>
        <p:xfrm>
          <a:off x="5375754" y="3872501"/>
          <a:ext cx="4682646" cy="2152038"/>
        </p:xfrm>
        <a:graphic>
          <a:graphicData uri="http://schemas.openxmlformats.org/drawingml/2006/table">
            <a:tbl>
              <a:tblPr firstRow="1" bandRow="1">
                <a:tableStyleId>{E8034E78-7F5D-4C2E-B375-FC64B27BC917}</a:tableStyleId>
              </a:tblPr>
              <a:tblGrid>
                <a:gridCol w="4682646">
                  <a:extLst>
                    <a:ext uri="{9D8B030D-6E8A-4147-A177-3AD203B41FA5}">
                      <a16:colId xmlns:a16="http://schemas.microsoft.com/office/drawing/2014/main" val="20000"/>
                    </a:ext>
                  </a:extLst>
                </a:gridCol>
              </a:tblGrid>
              <a:tr h="305799">
                <a:tc>
                  <a:txBody>
                    <a:bodyPr/>
                    <a:lstStyle/>
                    <a:p>
                      <a:r>
                        <a:rPr lang="en-US" sz="1400" dirty="0"/>
                        <a:t>Example In</a:t>
                      </a:r>
                      <a:r>
                        <a:rPr lang="en-US" sz="1400" baseline="0" dirty="0"/>
                        <a:t> 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1846239">
                <a:tc>
                  <a:txBody>
                    <a:bodyPr/>
                    <a:lstStyle/>
                    <a:p>
                      <a:r>
                        <a:rPr lang="en-US" sz="1600" b="1" baseline="0" dirty="0">
                          <a:solidFill>
                            <a:srgbClr val="C00000"/>
                          </a:solidFill>
                          <a:latin typeface="Consolas" panose="020B0609020204030204" pitchFamily="49" charset="0"/>
                          <a:cs typeface="Consolas" panose="020B0609020204030204" pitchFamily="49" charset="0"/>
                        </a:rPr>
                        <a:t>def</a:t>
                      </a:r>
                      <a:r>
                        <a:rPr lang="en-US" sz="1600" b="1" baseline="0" dirty="0">
                          <a:solidFill>
                            <a:schemeClr val="accent5">
                              <a:lumMod val="50000"/>
                            </a:schemeClr>
                          </a:solidFill>
                          <a:latin typeface="Consolas" panose="020B0609020204030204" pitchFamily="49" charset="0"/>
                          <a:cs typeface="Consolas" panose="020B0609020204030204" pitchFamily="49" charset="0"/>
                        </a:rPr>
                        <a:t> calc_age(year):</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    age = 2022 – int(year)</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    </a:t>
                      </a:r>
                      <a:r>
                        <a:rPr lang="en-US" sz="1600" b="1" baseline="0" dirty="0">
                          <a:solidFill>
                            <a:srgbClr val="C00000"/>
                          </a:solidFill>
                          <a:latin typeface="Consolas" panose="020B0609020204030204" pitchFamily="49" charset="0"/>
                          <a:cs typeface="Consolas" panose="020B0609020204030204" pitchFamily="49" charset="0"/>
                        </a:rPr>
                        <a:t>return</a:t>
                      </a:r>
                      <a:r>
                        <a:rPr lang="en-US" sz="1600" b="1" baseline="0" dirty="0">
                          <a:solidFill>
                            <a:schemeClr val="accent5">
                              <a:lumMod val="50000"/>
                            </a:schemeClr>
                          </a:solidFill>
                          <a:latin typeface="Consolas" panose="020B0609020204030204" pitchFamily="49" charset="0"/>
                          <a:cs typeface="Consolas" panose="020B0609020204030204" pitchFamily="49" charset="0"/>
                        </a:rPr>
                        <a:t> age</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my_age = calc_age(1982)</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print(</a:t>
                      </a:r>
                      <a:r>
                        <a:rPr lang="en-US" sz="1600" b="1" baseline="0" dirty="0" err="1">
                          <a:solidFill>
                            <a:schemeClr val="accent5">
                              <a:lumMod val="50000"/>
                            </a:schemeClr>
                          </a:solidFill>
                          <a:latin typeface="Consolas" panose="020B0609020204030204" pitchFamily="49" charset="0"/>
                          <a:cs typeface="Consolas" panose="020B0609020204030204" pitchFamily="49" charset="0"/>
                        </a:rPr>
                        <a:t>my_age</a:t>
                      </a:r>
                      <a:r>
                        <a:rPr lang="en-US" sz="1600" b="1" baseline="0" dirty="0">
                          <a:solidFill>
                            <a:schemeClr val="accent5">
                              <a:lumMod val="50000"/>
                            </a:schemeClr>
                          </a:solidFill>
                          <a:latin typeface="Consolas" panose="020B0609020204030204" pitchFamily="49" charset="0"/>
                          <a:cs typeface="Consolas" panose="020B0609020204030204" pitchFamily="49" charset="0"/>
                        </a:rPr>
                        <a:t>, ‘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1063559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5375753" y="494610"/>
            <a:ext cx="5564679" cy="474236"/>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File handling in python</a:t>
            </a:r>
          </a:p>
        </p:txBody>
      </p:sp>
      <p:graphicFrame>
        <p:nvGraphicFramePr>
          <p:cNvPr id="10" name="Table 9"/>
          <p:cNvGraphicFramePr>
            <a:graphicFrameLocks noGrp="1"/>
          </p:cNvGraphicFramePr>
          <p:nvPr>
            <p:extLst>
              <p:ext uri="{D42A27DB-BD31-4B8C-83A1-F6EECF244321}">
                <p14:modId xmlns:p14="http://schemas.microsoft.com/office/powerpoint/2010/main" val="2232129058"/>
              </p:ext>
            </p:extLst>
          </p:nvPr>
        </p:nvGraphicFramePr>
        <p:xfrm>
          <a:off x="5375754" y="1384149"/>
          <a:ext cx="5863746" cy="1991360"/>
        </p:xfrm>
        <a:graphic>
          <a:graphicData uri="http://schemas.openxmlformats.org/drawingml/2006/table">
            <a:tbl>
              <a:tblPr firstRow="1" bandRow="1">
                <a:tableStyleId>{68D230F3-CF80-4859-8CE7-A43EE81993B5}</a:tableStyleId>
              </a:tblPr>
              <a:tblGrid>
                <a:gridCol w="1660046">
                  <a:extLst>
                    <a:ext uri="{9D8B030D-6E8A-4147-A177-3AD203B41FA5}">
                      <a16:colId xmlns:a16="http://schemas.microsoft.com/office/drawing/2014/main" val="20000"/>
                    </a:ext>
                  </a:extLst>
                </a:gridCol>
                <a:gridCol w="4203700">
                  <a:extLst>
                    <a:ext uri="{9D8B030D-6E8A-4147-A177-3AD203B41FA5}">
                      <a16:colId xmlns:a16="http://schemas.microsoft.com/office/drawing/2014/main" val="20001"/>
                    </a:ext>
                  </a:extLst>
                </a:gridCol>
              </a:tblGrid>
              <a:tr h="254151">
                <a:tc>
                  <a:txBody>
                    <a:bodyPr/>
                    <a:lstStyle/>
                    <a:p>
                      <a:r>
                        <a:rPr lang="en-US" sz="1400" dirty="0">
                          <a:solidFill>
                            <a:schemeClr val="bg1"/>
                          </a:solidFill>
                        </a:rPr>
                        <a:t>Function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r>
                        <a:rPr lang="en-US" sz="1400" dirty="0">
                          <a:solidFill>
                            <a:schemeClr val="bg1"/>
                          </a:solidFill>
                        </a:rPr>
                        <a:t>Explanation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400" b="1" kern="1200" dirty="0">
                          <a:solidFill>
                            <a:srgbClr val="C00000"/>
                          </a:solidFill>
                          <a:effectLst/>
                          <a:latin typeface="Consolas" panose="020B0609020204030204" pitchFamily="49" charset="0"/>
                          <a:ea typeface="+mn-ea"/>
                          <a:cs typeface="Consolas" panose="020B0609020204030204" pitchFamily="49" charset="0"/>
                        </a:rPr>
                        <a:t>open</a:t>
                      </a:r>
                      <a:endParaRPr lang="en-US" sz="1400"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kern="1200" dirty="0">
                          <a:solidFill>
                            <a:schemeClr val="tx1"/>
                          </a:solidFill>
                          <a:effectLst/>
                          <a:latin typeface="+mn-lt"/>
                          <a:ea typeface="+mn-ea"/>
                          <a:cs typeface="+mn-cs"/>
                        </a:rPr>
                        <a:t>function name for file I/O operations</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b="1" dirty="0">
                          <a:latin typeface="Consolas" panose="020B0609020204030204" pitchFamily="49" charset="0"/>
                          <a:cs typeface="Consolas" panose="020B0609020204030204" pitchFamily="49" charset="0"/>
                        </a:rPr>
                        <a:t>file_path</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the</a:t>
                      </a:r>
                      <a:r>
                        <a:rPr lang="en-US" sz="1400" baseline="0" dirty="0"/>
                        <a:t> name of your file to read, write or update</a:t>
                      </a:r>
                      <a:endParaRPr lang="en-US" sz="1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Consolas" panose="020B0609020204030204" pitchFamily="49" charset="0"/>
                          <a:cs typeface="Consolas" panose="020B0609020204030204" pitchFamily="49" charset="0"/>
                        </a:rPr>
                        <a:t>mode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t>There</a:t>
                      </a:r>
                      <a:r>
                        <a:rPr lang="en-US" sz="1400" baseline="0" dirty="0"/>
                        <a:t> are 3 file handling modes:</a:t>
                      </a:r>
                    </a:p>
                    <a:p>
                      <a:r>
                        <a:rPr lang="en-US" sz="1400" b="1" baseline="0" dirty="0"/>
                        <a:t>w</a:t>
                      </a:r>
                      <a:r>
                        <a:rPr lang="en-US" sz="1400" baseline="0" dirty="0"/>
                        <a:t> = write, denoted as </a:t>
                      </a:r>
                      <a:r>
                        <a:rPr lang="en-US" sz="1400" b="1" baseline="0" dirty="0"/>
                        <a:t>‘w’</a:t>
                      </a:r>
                    </a:p>
                    <a:p>
                      <a:r>
                        <a:rPr lang="en-US" sz="1400" b="1" baseline="0" dirty="0"/>
                        <a:t>r</a:t>
                      </a:r>
                      <a:r>
                        <a:rPr lang="en-US" sz="1400" baseline="0" dirty="0"/>
                        <a:t> = read, denoted as </a:t>
                      </a:r>
                      <a:r>
                        <a:rPr lang="en-US" sz="1400" b="1" baseline="0" dirty="0"/>
                        <a:t>‘r’</a:t>
                      </a:r>
                    </a:p>
                    <a:p>
                      <a:r>
                        <a:rPr lang="en-US" sz="1400" b="1" baseline="0" dirty="0"/>
                        <a:t>r+ </a:t>
                      </a:r>
                      <a:r>
                        <a:rPr lang="en-US" sz="1400" baseline="0" dirty="0"/>
                        <a:t>= read and write, denoted as </a:t>
                      </a:r>
                      <a:r>
                        <a:rPr lang="en-US" sz="1400" b="1" baseline="0" dirty="0"/>
                        <a:t>‘r+’</a:t>
                      </a:r>
                      <a:endParaRPr lang="en-US" sz="1400" b="1"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2"/>
          <p:cNvSpPr>
            <a:spLocks noChangeArrowheads="1"/>
          </p:cNvSpPr>
          <p:nvPr/>
        </p:nvSpPr>
        <p:spPr bwMode="auto">
          <a:xfrm>
            <a:off x="917357" y="1374042"/>
            <a:ext cx="4346532" cy="2400657"/>
          </a:xfrm>
          <a:prstGeom prst="rect">
            <a:avLst/>
          </a:prstGeom>
          <a:solidFill>
            <a:schemeClr val="accent5">
              <a:lumMod val="20000"/>
              <a:lumOff val="80000"/>
              <a:alpha val="60000"/>
            </a:schemeClr>
          </a:solidFill>
          <a:ln>
            <a:solidFill>
              <a:schemeClr val="tx2">
                <a:lumMod val="60000"/>
                <a:lumOff val="4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File handling operations are used to perform I/O (read, write and update) tasks to files in python.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500" dirty="0">
              <a:solidFill>
                <a:schemeClr val="tx1">
                  <a:lumMod val="85000"/>
                  <a:lumOff val="15000"/>
                </a:schemeClr>
              </a:solidFill>
              <a:latin typeface="Consolas" panose="020B0609020204030204" pitchFamily="49" charset="0"/>
              <a:cs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This is made possible by a pre-built/in-built function named </a:t>
            </a:r>
            <a:r>
              <a:rPr lang="en-US" altLang="en-US" sz="1500" b="1" dirty="0">
                <a:solidFill>
                  <a:schemeClr val="accent5">
                    <a:lumMod val="50000"/>
                  </a:schemeClr>
                </a:solidFill>
                <a:latin typeface="Consolas" panose="020B0609020204030204" pitchFamily="49" charset="0"/>
                <a:cs typeface="Consolas" panose="020B0609020204030204" pitchFamily="49" charset="0"/>
              </a:rPr>
              <a:t>open</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500" dirty="0">
              <a:solidFill>
                <a:schemeClr val="tx1">
                  <a:lumMod val="85000"/>
                  <a:lumOff val="15000"/>
                </a:schemeClr>
              </a:solidFill>
              <a:latin typeface="Consolas" panose="020B0609020204030204" pitchFamily="49" charset="0"/>
              <a:cs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Attributes </a:t>
            </a:r>
            <a:r>
              <a:rPr lang="en-US" altLang="en-US" sz="1500" b="1" dirty="0">
                <a:solidFill>
                  <a:srgbClr val="C00000"/>
                </a:solidFill>
                <a:latin typeface="Consolas" panose="020B0609020204030204" pitchFamily="49" charset="0"/>
                <a:cs typeface="Consolas" panose="020B0609020204030204" pitchFamily="49" charset="0"/>
              </a:rPr>
              <a:t>buffering</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 </a:t>
            </a:r>
            <a:r>
              <a:rPr lang="en-US" altLang="en-US" sz="1500" b="1" dirty="0">
                <a:solidFill>
                  <a:srgbClr val="C00000"/>
                </a:solidFill>
                <a:latin typeface="Consolas" panose="020B0609020204030204" pitchFamily="49" charset="0"/>
                <a:cs typeface="Consolas" panose="020B0609020204030204" pitchFamily="49" charset="0"/>
              </a:rPr>
              <a:t>encoding</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 </a:t>
            </a:r>
            <a:r>
              <a:rPr lang="en-US" altLang="en-US" sz="1500" b="1" dirty="0">
                <a:solidFill>
                  <a:srgbClr val="C00000"/>
                </a:solidFill>
                <a:latin typeface="Consolas" panose="020B0609020204030204" pitchFamily="49" charset="0"/>
                <a:cs typeface="Consolas" panose="020B0609020204030204" pitchFamily="49" charset="0"/>
              </a:rPr>
              <a:t>errors</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 </a:t>
            </a:r>
            <a:r>
              <a:rPr lang="en-US" altLang="en-US" sz="1500" b="1" dirty="0">
                <a:solidFill>
                  <a:srgbClr val="C00000"/>
                </a:solidFill>
                <a:latin typeface="Consolas" panose="020B0609020204030204" pitchFamily="49" charset="0"/>
                <a:cs typeface="Consolas" panose="020B0609020204030204" pitchFamily="49" charset="0"/>
              </a:rPr>
              <a:t>newline</a:t>
            </a:r>
            <a:r>
              <a:rPr lang="en-US" altLang="en-US" sz="1500" dirty="0">
                <a:solidFill>
                  <a:srgbClr val="C00000"/>
                </a:solidFill>
                <a:latin typeface="Consolas" panose="020B0609020204030204" pitchFamily="49" charset="0"/>
                <a:cs typeface="Consolas" panose="020B0609020204030204" pitchFamily="49" charset="0"/>
              </a:rPr>
              <a:t> </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and </a:t>
            </a:r>
            <a:r>
              <a:rPr lang="en-US" altLang="en-US" sz="1500" b="1" dirty="0">
                <a:solidFill>
                  <a:srgbClr val="C00000"/>
                </a:solidFill>
                <a:latin typeface="Consolas" panose="020B0609020204030204" pitchFamily="49" charset="0"/>
                <a:cs typeface="Consolas" panose="020B0609020204030204" pitchFamily="49" charset="0"/>
              </a:rPr>
              <a:t>closefd</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 are </a:t>
            </a:r>
            <a:r>
              <a:rPr lang="en-US" altLang="en-US" sz="1500" i="1" dirty="0">
                <a:solidFill>
                  <a:schemeClr val="tx1">
                    <a:lumMod val="85000"/>
                    <a:lumOff val="15000"/>
                  </a:schemeClr>
                </a:solidFill>
                <a:latin typeface="Consolas" panose="020B0609020204030204" pitchFamily="49" charset="0"/>
                <a:cs typeface="Consolas" panose="020B0609020204030204" pitchFamily="49" charset="0"/>
              </a:rPr>
              <a:t>optional</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 keyword arguments (**kwargs).</a:t>
            </a:r>
          </a:p>
        </p:txBody>
      </p:sp>
      <p:graphicFrame>
        <p:nvGraphicFramePr>
          <p:cNvPr id="13" name="Table 12"/>
          <p:cNvGraphicFramePr>
            <a:graphicFrameLocks noGrp="1"/>
          </p:cNvGraphicFramePr>
          <p:nvPr>
            <p:extLst>
              <p:ext uri="{D42A27DB-BD31-4B8C-83A1-F6EECF244321}">
                <p14:modId xmlns:p14="http://schemas.microsoft.com/office/powerpoint/2010/main" val="1478011771"/>
              </p:ext>
            </p:extLst>
          </p:nvPr>
        </p:nvGraphicFramePr>
        <p:xfrm>
          <a:off x="3492500" y="4303509"/>
          <a:ext cx="5232400" cy="2151039"/>
        </p:xfrm>
        <a:graphic>
          <a:graphicData uri="http://schemas.openxmlformats.org/drawingml/2006/table">
            <a:tbl>
              <a:tblPr firstRow="1" bandRow="1">
                <a:tableStyleId>{E8034E78-7F5D-4C2E-B375-FC64B27BC917}</a:tableStyleId>
              </a:tblPr>
              <a:tblGrid>
                <a:gridCol w="5232400">
                  <a:extLst>
                    <a:ext uri="{9D8B030D-6E8A-4147-A177-3AD203B41FA5}">
                      <a16:colId xmlns:a16="http://schemas.microsoft.com/office/drawing/2014/main" val="20000"/>
                    </a:ext>
                  </a:extLst>
                </a:gridCol>
              </a:tblGrid>
              <a:tr h="0">
                <a:tc>
                  <a:txBody>
                    <a:bodyPr/>
                    <a:lstStyle/>
                    <a:p>
                      <a:r>
                        <a:rPr lang="en-US" sz="1400" dirty="0"/>
                        <a:t>Example In</a:t>
                      </a:r>
                      <a:r>
                        <a:rPr lang="en-US" sz="1400" baseline="0" dirty="0"/>
                        <a:t> 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1846239">
                <a:tc>
                  <a:txBody>
                    <a:bodyPr/>
                    <a:lstStyle/>
                    <a:p>
                      <a:r>
                        <a:rPr lang="en-US" sz="1600" b="0" baseline="0" dirty="0">
                          <a:solidFill>
                            <a:srgbClr val="C00000"/>
                          </a:solidFill>
                          <a:latin typeface="Consolas" panose="020B0609020204030204" pitchFamily="49" charset="0"/>
                          <a:cs typeface="Consolas" panose="020B0609020204030204" pitchFamily="49" charset="0"/>
                        </a:rPr>
                        <a:t>import</a:t>
                      </a:r>
                      <a:r>
                        <a:rPr lang="en-US" sz="1600" b="0" baseline="0" dirty="0">
                          <a:solidFill>
                            <a:schemeClr val="accent5">
                              <a:lumMod val="50000"/>
                            </a:schemeClr>
                          </a:solidFill>
                          <a:latin typeface="Consolas" panose="020B0609020204030204" pitchFamily="49" charset="0"/>
                          <a:cs typeface="Consolas" panose="020B0609020204030204" pitchFamily="49" charset="0"/>
                        </a:rPr>
                        <a:t> io</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file_handler = open(‘testfile.txt’, ‘w’)</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my_string = ‘Python basics tutorial’</a:t>
                      </a:r>
                    </a:p>
                    <a:p>
                      <a:endParaRPr lang="en-US" sz="1600" b="1"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file_handler.writelines(my_string + ‘\n’)</a:t>
                      </a:r>
                    </a:p>
                    <a:p>
                      <a:r>
                        <a:rPr lang="en-US" sz="1600" b="1" baseline="0" dirty="0">
                          <a:solidFill>
                            <a:schemeClr val="accent5">
                              <a:lumMod val="50000"/>
                            </a:schemeClr>
                          </a:solidFill>
                          <a:latin typeface="Consolas" panose="020B0609020204030204" pitchFamily="49" charset="0"/>
                          <a:cs typeface="Consolas" panose="020B0609020204030204" pitchFamily="49" charset="0"/>
                        </a:rPr>
                        <a:t>file_handler.close()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14" name="Rectangle 2"/>
          <p:cNvSpPr>
            <a:spLocks noChangeArrowheads="1"/>
          </p:cNvSpPr>
          <p:nvPr/>
        </p:nvSpPr>
        <p:spPr bwMode="auto">
          <a:xfrm>
            <a:off x="917357" y="3847770"/>
            <a:ext cx="10322143" cy="307777"/>
          </a:xfrm>
          <a:prstGeom prst="rect">
            <a:avLst/>
          </a:prstGeom>
          <a:solidFill>
            <a:schemeClr val="accent5">
              <a:lumMod val="20000"/>
              <a:lumOff val="80000"/>
            </a:schemeClr>
          </a:solidFill>
          <a:ln>
            <a:solidFill>
              <a:schemeClr val="tx2">
                <a:lumMod val="60000"/>
                <a:lumOff val="4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solidFill>
                  <a:schemeClr val="accent6">
                    <a:lumMod val="50000"/>
                  </a:schemeClr>
                </a:solidFill>
                <a:latin typeface="Consolas" panose="020B0609020204030204" pitchFamily="49" charset="0"/>
                <a:cs typeface="Consolas" panose="020B0609020204030204" pitchFamily="49" charset="0"/>
              </a:rPr>
              <a:t>f</a:t>
            </a:r>
            <a:r>
              <a:rPr kumimoji="0" lang="en-US" altLang="en-US" sz="1400" b="0" i="0" u="none" strike="noStrike" cap="none" normalizeH="0" baseline="0" dirty="0">
                <a:ln>
                  <a:noFill/>
                </a:ln>
                <a:solidFill>
                  <a:schemeClr val="accent6">
                    <a:lumMod val="50000"/>
                  </a:schemeClr>
                </a:solidFill>
                <a:effectLst/>
                <a:latin typeface="Consolas" panose="020B0609020204030204" pitchFamily="49" charset="0"/>
                <a:cs typeface="Consolas" panose="020B0609020204030204" pitchFamily="49" charset="0"/>
              </a:rPr>
              <a:t>ile_handler = open(file_path, mode, buffering, encoding,</a:t>
            </a:r>
            <a:r>
              <a:rPr kumimoji="0" lang="en-US" altLang="en-US" sz="1400" b="0" i="0" u="none" strike="noStrike" cap="none" normalizeH="0" dirty="0">
                <a:ln>
                  <a:noFill/>
                </a:ln>
                <a:solidFill>
                  <a:schemeClr val="accent6">
                    <a:lumMod val="50000"/>
                  </a:schemeClr>
                </a:solidFill>
                <a:effectLst/>
                <a:latin typeface="Consolas" panose="020B0609020204030204" pitchFamily="49" charset="0"/>
                <a:cs typeface="Consolas" panose="020B0609020204030204" pitchFamily="49" charset="0"/>
              </a:rPr>
              <a:t> errors, newline, closefd</a:t>
            </a:r>
            <a:r>
              <a:rPr kumimoji="0" lang="en-US" altLang="en-US" sz="1400" b="0" i="0" u="none" strike="noStrike" cap="none" normalizeH="0" baseline="0" dirty="0">
                <a:ln>
                  <a:noFill/>
                </a:ln>
                <a:solidFill>
                  <a:schemeClr val="accent6">
                    <a:lumMod val="50000"/>
                  </a:schemeClr>
                </a:solidFill>
                <a:effectLst/>
                <a:latin typeface="Consolas" panose="020B0609020204030204" pitchFamily="49" charset="0"/>
                <a:cs typeface="Consolas" panose="020B0609020204030204" pitchFamily="49" charset="0"/>
              </a:rPr>
              <a:t>)</a:t>
            </a:r>
            <a:endParaRPr kumimoji="0" lang="en-US" altLang="en-US" sz="1400" b="0" i="0" u="none" strike="noStrike" cap="none" normalizeH="0" baseline="0" dirty="0">
              <a:ln>
                <a:noFill/>
              </a:ln>
              <a:solidFill>
                <a:schemeClr val="accent6">
                  <a:lumMod val="50000"/>
                </a:schemeClr>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692942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4521199" y="443810"/>
            <a:ext cx="6419233" cy="572190"/>
          </a:xfrm>
          <a:prstGeom prst="rect">
            <a:avLst/>
          </a:prstGeom>
          <a:effectLst>
            <a:outerShdw blurRad="50800" dist="38100" dir="13500000" algn="br" rotWithShape="0">
              <a:prstClr val="black">
                <a:alpha val="40000"/>
              </a:prstClr>
            </a:outerShdw>
          </a:effectLst>
        </p:spPr>
        <p:txBody>
          <a:bodyPr>
            <a:normAutofit/>
          </a:bodyPr>
          <a:lstStyle/>
          <a:p>
            <a:pPr algn="ctr"/>
            <a:r>
              <a:rPr lang="en-US" sz="2600" dirty="0"/>
              <a:t>Error handling in python</a:t>
            </a:r>
          </a:p>
        </p:txBody>
      </p:sp>
      <p:sp>
        <p:nvSpPr>
          <p:cNvPr id="10" name="Rectangle 2"/>
          <p:cNvSpPr>
            <a:spLocks noChangeArrowheads="1"/>
          </p:cNvSpPr>
          <p:nvPr/>
        </p:nvSpPr>
        <p:spPr bwMode="auto">
          <a:xfrm>
            <a:off x="917356" y="1391206"/>
            <a:ext cx="4746843" cy="1477328"/>
          </a:xfrm>
          <a:prstGeom prst="rect">
            <a:avLst/>
          </a:prstGeom>
          <a:solidFill>
            <a:schemeClr val="accent5">
              <a:lumMod val="20000"/>
              <a:lumOff val="80000"/>
              <a:alpha val="60000"/>
            </a:schemeClr>
          </a:solidFill>
          <a:ln>
            <a:solidFill>
              <a:schemeClr val="tx2">
                <a:lumMod val="60000"/>
                <a:lumOff val="40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File handling operations are used to perform I/O (read, write and update) tasks to files in python.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500" dirty="0">
              <a:solidFill>
                <a:schemeClr val="tx1">
                  <a:lumMod val="85000"/>
                  <a:lumOff val="15000"/>
                </a:schemeClr>
              </a:solidFill>
              <a:latin typeface="Consolas" panose="020B0609020204030204" pitchFamily="49" charset="0"/>
              <a:cs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This is made possible by a pre-built/in-built(builtin) function named </a:t>
            </a:r>
            <a:r>
              <a:rPr lang="en-US" altLang="en-US" sz="1500" b="1" dirty="0">
                <a:solidFill>
                  <a:schemeClr val="accent5">
                    <a:lumMod val="50000"/>
                  </a:schemeClr>
                </a:solidFill>
                <a:latin typeface="Consolas" panose="020B0609020204030204" pitchFamily="49" charset="0"/>
                <a:cs typeface="Consolas" panose="020B0609020204030204" pitchFamily="49" charset="0"/>
              </a:rPr>
              <a:t>open</a:t>
            </a:r>
            <a:r>
              <a:rPr lang="en-US" altLang="en-US" sz="1500" dirty="0">
                <a:solidFill>
                  <a:schemeClr val="tx1">
                    <a:lumMod val="85000"/>
                    <a:lumOff val="15000"/>
                  </a:schemeClr>
                </a:solidFill>
                <a:latin typeface="Consolas" panose="020B0609020204030204" pitchFamily="49" charset="0"/>
                <a:cs typeface="Consolas" panose="020B0609020204030204" pitchFamily="49"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2058570028"/>
              </p:ext>
            </p:extLst>
          </p:nvPr>
        </p:nvGraphicFramePr>
        <p:xfrm>
          <a:off x="917357" y="2986942"/>
          <a:ext cx="4746843" cy="3337560"/>
        </p:xfrm>
        <a:graphic>
          <a:graphicData uri="http://schemas.openxmlformats.org/drawingml/2006/table">
            <a:tbl>
              <a:tblPr firstRow="1" bandRow="1">
                <a:tableStyleId>{68D230F3-CF80-4859-8CE7-A43EE81993B5}</a:tableStyleId>
              </a:tblPr>
              <a:tblGrid>
                <a:gridCol w="2194143">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370840">
                <a:tc>
                  <a:txBody>
                    <a:bodyPr/>
                    <a:lstStyle/>
                    <a:p>
                      <a:r>
                        <a:rPr lang="en-US" sz="1400" dirty="0">
                          <a:solidFill>
                            <a:schemeClr val="bg1"/>
                          </a:solidFill>
                        </a:rPr>
                        <a:t>Error Types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tc>
                  <a:txBody>
                    <a:bodyPr/>
                    <a:lstStyle/>
                    <a:p>
                      <a:endParaRPr lang="en-US" sz="1400" dirty="0">
                        <a:solidFill>
                          <a:schemeClr val="bg1"/>
                        </a:solidFill>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70840">
                <a:tc>
                  <a:txBody>
                    <a:bodyPr/>
                    <a:lstStyle/>
                    <a:p>
                      <a:r>
                        <a:rPr lang="en-US" sz="1400" kern="1200" dirty="0">
                          <a:solidFill>
                            <a:schemeClr val="tx1"/>
                          </a:solidFill>
                          <a:effectLst/>
                          <a:latin typeface="Consolas" panose="020B0609020204030204" pitchFamily="49" charset="0"/>
                          <a:ea typeface="+mn-ea"/>
                          <a:cs typeface="Consolas" panose="020B0609020204030204" pitchFamily="49" charset="0"/>
                        </a:rPr>
                        <a:t>ValueError</a:t>
                      </a:r>
                      <a:endParaRPr lang="en-US" sz="14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io.UnsupportedOperation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kern="1200" dirty="0">
                          <a:solidFill>
                            <a:schemeClr val="tx1"/>
                          </a:solidFill>
                          <a:effectLst/>
                          <a:latin typeface="Consolas" panose="020B0609020204030204" pitchFamily="49" charset="0"/>
                          <a:ea typeface="+mn-ea"/>
                          <a:cs typeface="Consolas" panose="020B0609020204030204" pitchFamily="49" charset="0"/>
                        </a:rPr>
                        <a:t>TypeError</a:t>
                      </a:r>
                      <a:endParaRPr lang="en-US" sz="1400" dirty="0">
                        <a:latin typeface="Consolas" panose="020B0609020204030204" pitchFamily="49" charset="0"/>
                        <a:cs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NameError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400" dirty="0">
                          <a:latin typeface="Consolas" panose="020B0609020204030204" pitchFamily="49" charset="0"/>
                          <a:cs typeface="Consolas" panose="020B0609020204030204" pitchFamily="49" charset="0"/>
                        </a:rPr>
                        <a:t>IndexError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RuntimeError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400" dirty="0">
                          <a:latin typeface="Consolas" panose="020B0609020204030204" pitchFamily="49" charset="0"/>
                          <a:cs typeface="Consolas" panose="020B0609020204030204" pitchFamily="49" charset="0"/>
                        </a:rPr>
                        <a:t>FileExistsError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NotADirectoryError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nsolas" panose="020B0609020204030204" pitchFamily="49" charset="0"/>
                          <a:cs typeface="Consolas" panose="020B0609020204030204" pitchFamily="49" charset="0"/>
                        </a:rPr>
                        <a:t>FileNotFoundError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ModuleNotFoundError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nsolas" panose="020B0609020204030204" pitchFamily="49" charset="0"/>
                          <a:cs typeface="Consolas" panose="020B0609020204030204" pitchFamily="49" charset="0"/>
                        </a:rPr>
                        <a:t>NotImplementedError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ProcessLookupError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nsolas" panose="020B0609020204030204" pitchFamily="49" charset="0"/>
                          <a:cs typeface="Consolas" panose="020B0609020204030204" pitchFamily="49" charset="0"/>
                        </a:rPr>
                        <a:t>OverflowError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RecursionError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nsolas" panose="020B0609020204030204" pitchFamily="49" charset="0"/>
                          <a:cs typeface="Consolas" panose="020B0609020204030204" pitchFamily="49" charset="0"/>
                        </a:rPr>
                        <a:t>PermissionError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r>
                        <a:rPr lang="en-US" sz="1400" dirty="0">
                          <a:latin typeface="Consolas" panose="020B0609020204030204" pitchFamily="49" charset="0"/>
                          <a:cs typeface="Consolas" panose="020B0609020204030204" pitchFamily="49" charset="0"/>
                        </a:rPr>
                        <a:t>ReferenceError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80470027"/>
              </p:ext>
            </p:extLst>
          </p:nvPr>
        </p:nvGraphicFramePr>
        <p:xfrm>
          <a:off x="5816600" y="1391206"/>
          <a:ext cx="5232400" cy="4933296"/>
        </p:xfrm>
        <a:graphic>
          <a:graphicData uri="http://schemas.openxmlformats.org/drawingml/2006/table">
            <a:tbl>
              <a:tblPr firstRow="1" bandRow="1">
                <a:tableStyleId>{E8034E78-7F5D-4C2E-B375-FC64B27BC917}</a:tableStyleId>
              </a:tblPr>
              <a:tblGrid>
                <a:gridCol w="5232400">
                  <a:extLst>
                    <a:ext uri="{9D8B030D-6E8A-4147-A177-3AD203B41FA5}">
                      <a16:colId xmlns:a16="http://schemas.microsoft.com/office/drawing/2014/main" val="20000"/>
                    </a:ext>
                  </a:extLst>
                </a:gridCol>
              </a:tblGrid>
              <a:tr h="353294">
                <a:tc>
                  <a:txBody>
                    <a:bodyPr/>
                    <a:lstStyle/>
                    <a:p>
                      <a:r>
                        <a:rPr lang="en-US" sz="1400" dirty="0"/>
                        <a:t>Example In</a:t>
                      </a:r>
                      <a:r>
                        <a:rPr lang="en-US" sz="1400" baseline="0" dirty="0"/>
                        <a:t> 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0"/>
                  </a:ext>
                </a:extLst>
              </a:tr>
              <a:tr h="4580002">
                <a:tc>
                  <a:txBody>
                    <a:bodyPr/>
                    <a:lstStyle/>
                    <a:p>
                      <a:r>
                        <a:rPr lang="en-US" sz="1600" b="0" baseline="0" dirty="0">
                          <a:solidFill>
                            <a:srgbClr val="C00000"/>
                          </a:solidFill>
                          <a:latin typeface="Consolas" panose="020B0609020204030204" pitchFamily="49" charset="0"/>
                          <a:cs typeface="Consolas" panose="020B0609020204030204" pitchFamily="49" charset="0"/>
                        </a:rPr>
                        <a:t>import</a:t>
                      </a:r>
                      <a:r>
                        <a:rPr lang="en-US" sz="1600" b="0" baseline="0" dirty="0">
                          <a:solidFill>
                            <a:schemeClr val="accent5">
                              <a:lumMod val="50000"/>
                            </a:schemeClr>
                          </a:solidFill>
                          <a:latin typeface="Consolas" panose="020B0609020204030204" pitchFamily="49" charset="0"/>
                          <a:cs typeface="Consolas" panose="020B0609020204030204" pitchFamily="49" charset="0"/>
                        </a:rPr>
                        <a:t> io</a:t>
                      </a:r>
                    </a:p>
                    <a:p>
                      <a:endParaRPr lang="en-US" sz="1600" b="0" baseline="0" dirty="0">
                        <a:solidFill>
                          <a:schemeClr val="accent5">
                            <a:lumMod val="50000"/>
                          </a:schemeClr>
                        </a:solidFill>
                        <a:latin typeface="Consolas" panose="020B0609020204030204" pitchFamily="49" charset="0"/>
                        <a:cs typeface="Consolas" panose="020B0609020204030204" pitchFamily="49" charset="0"/>
                      </a:endParaRPr>
                    </a:p>
                    <a:p>
                      <a:r>
                        <a:rPr lang="en-US" sz="1600" b="0" baseline="0" dirty="0">
                          <a:solidFill>
                            <a:srgbClr val="C00000"/>
                          </a:solidFill>
                          <a:latin typeface="Consolas" panose="020B0609020204030204" pitchFamily="49" charset="0"/>
                          <a:cs typeface="Consolas" panose="020B0609020204030204" pitchFamily="49" charset="0"/>
                        </a:rPr>
                        <a:t>try</a:t>
                      </a:r>
                      <a:r>
                        <a:rPr lang="en-US" sz="1600" b="0" baseline="0" dirty="0">
                          <a:solidFill>
                            <a:schemeClr val="accent5">
                              <a:lumMod val="50000"/>
                            </a:schemeClr>
                          </a:solidFill>
                          <a:latin typeface="Consolas" panose="020B0609020204030204" pitchFamily="49" charset="0"/>
                          <a:cs typeface="Consolas" panose="020B0609020204030204" pitchFamily="49" charset="0"/>
                        </a:rPr>
                        <a:t>:</a:t>
                      </a:r>
                    </a:p>
                    <a:p>
                      <a:endParaRPr lang="en-US" sz="1600" b="0" baseline="0" dirty="0">
                        <a:solidFill>
                          <a:schemeClr val="accent5">
                            <a:lumMod val="50000"/>
                          </a:schemeClr>
                        </a:solidFill>
                        <a:latin typeface="Consolas" panose="020B0609020204030204" pitchFamily="49" charset="0"/>
                        <a:cs typeface="Consolas" panose="020B0609020204030204" pitchFamily="49" charset="0"/>
                      </a:endParaRPr>
                    </a:p>
                    <a:p>
                      <a:r>
                        <a:rPr lang="en-US" sz="1600" b="1" baseline="0" dirty="0">
                          <a:solidFill>
                            <a:schemeClr val="accent5">
                              <a:lumMod val="50000"/>
                            </a:schemeClr>
                          </a:solidFill>
                          <a:latin typeface="Consolas" panose="020B0609020204030204" pitchFamily="49" charset="0"/>
                          <a:cs typeface="Consolas" panose="020B0609020204030204" pitchFamily="49" charset="0"/>
                        </a:rPr>
                        <a:t>   </a:t>
                      </a:r>
                      <a:r>
                        <a:rPr lang="en-US" sz="1600" b="0" baseline="0" dirty="0">
                          <a:solidFill>
                            <a:schemeClr val="accent5">
                              <a:lumMod val="50000"/>
                            </a:schemeClr>
                          </a:solidFill>
                          <a:latin typeface="Consolas" panose="020B0609020204030204" pitchFamily="49" charset="0"/>
                          <a:cs typeface="Consolas" panose="020B0609020204030204" pitchFamily="49" charset="0"/>
                        </a:rPr>
                        <a:t>file_handler = open(‘testfile.txt’, ‘w’)</a:t>
                      </a:r>
                    </a:p>
                    <a:p>
                      <a:r>
                        <a:rPr lang="en-US" sz="1600" b="0" baseline="0" dirty="0">
                          <a:solidFill>
                            <a:schemeClr val="accent5">
                              <a:lumMod val="50000"/>
                            </a:schemeClr>
                          </a:solidFill>
                          <a:latin typeface="Consolas" panose="020B0609020204030204" pitchFamily="49" charset="0"/>
                          <a:cs typeface="Consolas" panose="020B0609020204030204" pitchFamily="49" charset="0"/>
                        </a:rPr>
                        <a:t>   my_string = ‘Python basics tutorial’</a:t>
                      </a:r>
                    </a:p>
                    <a:p>
                      <a:endParaRPr lang="en-US" sz="1600" b="0" baseline="0" dirty="0">
                        <a:solidFill>
                          <a:schemeClr val="accent5">
                            <a:lumMod val="50000"/>
                          </a:schemeClr>
                        </a:solidFill>
                        <a:latin typeface="Consolas" panose="020B0609020204030204" pitchFamily="49" charset="0"/>
                        <a:cs typeface="Consolas" panose="020B0609020204030204" pitchFamily="49" charset="0"/>
                      </a:endParaRPr>
                    </a:p>
                    <a:p>
                      <a:r>
                        <a:rPr lang="en-US" sz="1600" b="0" baseline="0" dirty="0">
                          <a:solidFill>
                            <a:schemeClr val="accent5">
                              <a:lumMod val="50000"/>
                            </a:schemeClr>
                          </a:solidFill>
                          <a:latin typeface="Consolas" panose="020B0609020204030204" pitchFamily="49" charset="0"/>
                          <a:cs typeface="Consolas" panose="020B0609020204030204" pitchFamily="49" charset="0"/>
                        </a:rPr>
                        <a:t>   file_handler.writelines(my_string + ‘\n’)</a:t>
                      </a:r>
                    </a:p>
                    <a:p>
                      <a:r>
                        <a:rPr lang="en-US" sz="1600" b="0" baseline="0" dirty="0">
                          <a:solidFill>
                            <a:schemeClr val="accent5">
                              <a:lumMod val="50000"/>
                            </a:schemeClr>
                          </a:solidFill>
                          <a:latin typeface="Consolas" panose="020B0609020204030204" pitchFamily="49" charset="0"/>
                          <a:cs typeface="Consolas" panose="020B0609020204030204" pitchFamily="49" charset="0"/>
                        </a:rPr>
                        <a:t>   file_handler.close()</a:t>
                      </a:r>
                    </a:p>
                    <a:p>
                      <a:endParaRPr lang="en-US" sz="1600" b="0" baseline="0" dirty="0">
                        <a:solidFill>
                          <a:schemeClr val="accent5">
                            <a:lumMod val="50000"/>
                          </a:schemeClr>
                        </a:solidFill>
                        <a:latin typeface="Consolas" panose="020B0609020204030204" pitchFamily="49" charset="0"/>
                        <a:cs typeface="Consolas" panose="020B0609020204030204" pitchFamily="49" charset="0"/>
                      </a:endParaRPr>
                    </a:p>
                    <a:p>
                      <a:r>
                        <a:rPr lang="en-US" sz="1600" b="0" baseline="0" dirty="0">
                          <a:solidFill>
                            <a:srgbClr val="C00000"/>
                          </a:solidFill>
                          <a:latin typeface="Consolas" panose="020B0609020204030204" pitchFamily="49" charset="0"/>
                          <a:cs typeface="Consolas" panose="020B0609020204030204" pitchFamily="49" charset="0"/>
                        </a:rPr>
                        <a:t>except</a:t>
                      </a:r>
                      <a:r>
                        <a:rPr lang="en-US" sz="1600" b="0" baseline="0" dirty="0">
                          <a:solidFill>
                            <a:schemeClr val="accent5">
                              <a:lumMod val="50000"/>
                            </a:schemeClr>
                          </a:solidFill>
                          <a:latin typeface="Consolas" panose="020B0609020204030204" pitchFamily="49" charset="0"/>
                          <a:cs typeface="Consolas" panose="020B0609020204030204" pitchFamily="49" charset="0"/>
                        </a:rPr>
                        <a:t> </a:t>
                      </a:r>
                      <a:r>
                        <a:rPr lang="en-US" sz="1600" b="0" dirty="0">
                          <a:solidFill>
                            <a:schemeClr val="accent5">
                              <a:lumMod val="50000"/>
                            </a:schemeClr>
                          </a:solidFill>
                          <a:latin typeface="Consolas" panose="020B0609020204030204" pitchFamily="49" charset="0"/>
                          <a:cs typeface="Consolas" panose="020B0609020204030204" pitchFamily="49" charset="0"/>
                        </a:rPr>
                        <a:t>FileExistsError </a:t>
                      </a:r>
                      <a:r>
                        <a:rPr lang="en-US" sz="1600" b="0" dirty="0">
                          <a:solidFill>
                            <a:srgbClr val="C00000"/>
                          </a:solidFill>
                          <a:latin typeface="Consolas" panose="020B0609020204030204" pitchFamily="49" charset="0"/>
                          <a:cs typeface="Consolas" panose="020B0609020204030204" pitchFamily="49" charset="0"/>
                        </a:rPr>
                        <a:t>as</a:t>
                      </a:r>
                      <a:r>
                        <a:rPr lang="en-US" sz="1600" b="0" dirty="0">
                          <a:solidFill>
                            <a:schemeClr val="accent5">
                              <a:lumMod val="50000"/>
                            </a:schemeClr>
                          </a:solidFill>
                          <a:latin typeface="Consolas" panose="020B0609020204030204" pitchFamily="49" charset="0"/>
                          <a:cs typeface="Consolas" panose="020B0609020204030204" pitchFamily="49" charset="0"/>
                        </a:rPr>
                        <a:t> fx_err:</a:t>
                      </a:r>
                    </a:p>
                    <a:p>
                      <a:r>
                        <a:rPr lang="en-US" sz="1600" b="0" baseline="0" dirty="0">
                          <a:solidFill>
                            <a:schemeClr val="accent5">
                              <a:lumMod val="50000"/>
                            </a:schemeClr>
                          </a:solidFill>
                          <a:latin typeface="Consolas" panose="020B0609020204030204" pitchFamily="49" charset="0"/>
                          <a:cs typeface="Consolas" panose="020B0609020204030204" pitchFamily="49" charset="0"/>
                        </a:rPr>
                        <a:t>   print(str(fx_err.strerror))</a:t>
                      </a:r>
                    </a:p>
                    <a:p>
                      <a:r>
                        <a:rPr lang="en-US" sz="1600" b="0" baseline="0" dirty="0">
                          <a:solidFill>
                            <a:srgbClr val="C00000"/>
                          </a:solidFill>
                          <a:latin typeface="Consolas" panose="020B0609020204030204" pitchFamily="49" charset="0"/>
                          <a:cs typeface="Consolas" panose="020B0609020204030204" pitchFamily="49" charset="0"/>
                        </a:rPr>
                        <a:t>except</a:t>
                      </a:r>
                      <a:r>
                        <a:rPr lang="en-US" sz="1600" b="0" baseline="0" dirty="0">
                          <a:solidFill>
                            <a:schemeClr val="accent5">
                              <a:lumMod val="50000"/>
                            </a:schemeClr>
                          </a:solidFill>
                          <a:latin typeface="Consolas" panose="020B0609020204030204" pitchFamily="49" charset="0"/>
                          <a:cs typeface="Consolas" panose="020B0609020204030204" pitchFamily="49" charset="0"/>
                        </a:rPr>
                        <a:t> </a:t>
                      </a:r>
                      <a:r>
                        <a:rPr lang="en-US" sz="1600" b="0" dirty="0">
                          <a:solidFill>
                            <a:schemeClr val="accent5">
                              <a:lumMod val="50000"/>
                            </a:schemeClr>
                          </a:solidFill>
                          <a:latin typeface="Consolas" panose="020B0609020204030204" pitchFamily="49" charset="0"/>
                          <a:cs typeface="Consolas" panose="020B0609020204030204" pitchFamily="49" charset="0"/>
                        </a:rPr>
                        <a:t>FileNotFoundError </a:t>
                      </a:r>
                      <a:r>
                        <a:rPr lang="en-US" sz="1600" b="0" dirty="0">
                          <a:solidFill>
                            <a:srgbClr val="C00000"/>
                          </a:solidFill>
                          <a:latin typeface="Consolas" panose="020B0609020204030204" pitchFamily="49" charset="0"/>
                          <a:cs typeface="Consolas" panose="020B0609020204030204" pitchFamily="49" charset="0"/>
                        </a:rPr>
                        <a:t>as</a:t>
                      </a:r>
                      <a:r>
                        <a:rPr lang="en-US" sz="1600" b="0" dirty="0">
                          <a:solidFill>
                            <a:schemeClr val="accent5">
                              <a:lumMod val="50000"/>
                            </a:schemeClr>
                          </a:solidFill>
                          <a:latin typeface="Consolas" panose="020B0609020204030204" pitchFamily="49" charset="0"/>
                          <a:cs typeface="Consolas" panose="020B0609020204030204" pitchFamily="49" charset="0"/>
                        </a:rPr>
                        <a:t> fnf_err:</a:t>
                      </a:r>
                    </a:p>
                    <a:p>
                      <a:r>
                        <a:rPr lang="en-US" sz="1600" b="0" baseline="0" dirty="0">
                          <a:solidFill>
                            <a:schemeClr val="accent5">
                              <a:lumMod val="50000"/>
                            </a:schemeClr>
                          </a:solidFill>
                          <a:latin typeface="Consolas" panose="020B0609020204030204" pitchFamily="49" charset="0"/>
                          <a:cs typeface="Consolas" panose="020B0609020204030204" pitchFamily="49" charset="0"/>
                        </a:rPr>
                        <a:t>   print(str(fnf_err.strerror))</a:t>
                      </a:r>
                    </a:p>
                    <a:p>
                      <a:r>
                        <a:rPr lang="en-US" sz="1600" b="0" baseline="0" dirty="0">
                          <a:solidFill>
                            <a:srgbClr val="C00000"/>
                          </a:solidFill>
                          <a:latin typeface="Consolas" panose="020B0609020204030204" pitchFamily="49" charset="0"/>
                          <a:cs typeface="Consolas" panose="020B0609020204030204" pitchFamily="49" charset="0"/>
                        </a:rPr>
                        <a:t>finally</a:t>
                      </a:r>
                      <a:r>
                        <a:rPr lang="en-US" sz="1600" b="0" dirty="0">
                          <a:solidFill>
                            <a:schemeClr val="accent5">
                              <a:lumMod val="50000"/>
                            </a:schemeClr>
                          </a:solidFill>
                          <a:latin typeface="Consolas" panose="020B0609020204030204" pitchFamily="49" charset="0"/>
                          <a:cs typeface="Consolas" panose="020B0609020204030204" pitchFamily="49" charset="0"/>
                        </a:rPr>
                        <a:t>:</a:t>
                      </a:r>
                    </a:p>
                    <a:p>
                      <a:r>
                        <a:rPr lang="en-US" sz="1600" b="0" baseline="0" dirty="0">
                          <a:solidFill>
                            <a:schemeClr val="accent5">
                              <a:lumMod val="50000"/>
                            </a:schemeClr>
                          </a:solidFill>
                          <a:latin typeface="Consolas" panose="020B0609020204030204" pitchFamily="49" charset="0"/>
                          <a:cs typeface="Consolas" panose="020B0609020204030204" pitchFamily="49" charset="0"/>
                        </a:rPr>
                        <a:t>   print(‘display a message!’)</a:t>
                      </a:r>
                    </a:p>
                    <a:p>
                      <a:endParaRPr lang="en-US" sz="1600" b="0" baseline="0" dirty="0">
                        <a:solidFill>
                          <a:schemeClr val="accent5">
                            <a:lumMod val="50000"/>
                          </a:schemeClr>
                        </a:solidFill>
                        <a:latin typeface="Consolas" panose="020B0609020204030204" pitchFamily="49" charset="0"/>
                        <a:cs typeface="Consolas" panose="020B0609020204030204" pitchFamily="49" charset="0"/>
                      </a:endParaRPr>
                    </a:p>
                    <a:p>
                      <a:endParaRPr lang="en-US" sz="1600" b="0" baseline="0" dirty="0">
                        <a:solidFill>
                          <a:schemeClr val="accent5">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alpha val="60000"/>
                      </a:schemeClr>
                    </a:solid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858587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21199" y="443810"/>
            <a:ext cx="6299201" cy="572190"/>
          </a:xfrm>
          <a:prstGeom prst="rect">
            <a:avLst/>
          </a:prstGeom>
          <a:effectLst>
            <a:outerShdw blurRad="50800" dist="38100" dir="13500000" algn="br" rotWithShape="0">
              <a:prstClr val="black">
                <a:alpha val="40000"/>
              </a:prstClr>
            </a:outerShdw>
          </a:effectLst>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2600" dirty="0"/>
              <a:t>conclusion</a:t>
            </a:r>
          </a:p>
        </p:txBody>
      </p:sp>
      <p:sp>
        <p:nvSpPr>
          <p:cNvPr id="3" name="Slide Number Placeholder 2"/>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4024861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75482" y="2248415"/>
            <a:ext cx="8078024" cy="2145785"/>
          </a:xfrm>
          <a:prstGeom prst="rect">
            <a:avLst/>
          </a:prstGeom>
          <a:effectLst>
            <a:glow rad="139700">
              <a:schemeClr val="accent5">
                <a:satMod val="175000"/>
                <a:alpha val="40000"/>
              </a:schemeClr>
            </a:glow>
            <a:outerShdw blurRad="50800" dist="38100" dir="10800000" algn="r" rotWithShape="0">
              <a:prstClr val="black">
                <a:alpha val="40000"/>
              </a:prstClr>
            </a:outerShdw>
          </a:effectLst>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7000" dirty="0">
                <a:solidFill>
                  <a:schemeClr val="accent6">
                    <a:lumMod val="75000"/>
                  </a:schemeClr>
                </a:solidFill>
              </a:rPr>
              <a:t>Thank you</a:t>
            </a:r>
          </a:p>
          <a:p>
            <a:pPr algn="ctr"/>
            <a:r>
              <a:rPr lang="en-US" sz="5200" dirty="0">
                <a:solidFill>
                  <a:schemeClr val="accent6">
                    <a:lumMod val="75000"/>
                  </a:schemeClr>
                </a:solidFill>
              </a:rPr>
              <a:t>For listening</a:t>
            </a:r>
            <a:r>
              <a:rPr lang="en-US" sz="7000" dirty="0">
                <a:solidFill>
                  <a:schemeClr val="accent6">
                    <a:lumMod val="75000"/>
                  </a:schemeClr>
                </a:solidFill>
              </a:rPr>
              <a:t>.</a:t>
            </a:r>
          </a:p>
        </p:txBody>
      </p:sp>
      <p:sp>
        <p:nvSpPr>
          <p:cNvPr id="3" name="Slide Number Placeholder 2"/>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99985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013657" y="592427"/>
            <a:ext cx="7848600" cy="824248"/>
          </a:xfrm>
          <a:prstGeom prst="rect">
            <a:avLst/>
          </a:prstGeom>
          <a:effectLst>
            <a:outerShdw blurRad="50800" dist="38100" dir="13500000" algn="br" rotWithShape="0">
              <a:prstClr val="black">
                <a:alpha val="40000"/>
              </a:prstClr>
            </a:outerShdw>
          </a:effectLst>
        </p:spPr>
        <p:txBody>
          <a:bodyPr>
            <a:normAutofit/>
          </a:bodyPr>
          <a:lstStyle/>
          <a:p>
            <a:pPr algn="ctr"/>
            <a:r>
              <a:rPr lang="en-US" sz="3400" dirty="0"/>
              <a:t>Future of python</a:t>
            </a:r>
          </a:p>
        </p:txBody>
      </p:sp>
      <p:sp>
        <p:nvSpPr>
          <p:cNvPr id="9" name="TextBox 8"/>
          <p:cNvSpPr txBox="1"/>
          <p:nvPr/>
        </p:nvSpPr>
        <p:spPr>
          <a:xfrm>
            <a:off x="829206" y="1385374"/>
            <a:ext cx="10404851" cy="4955203"/>
          </a:xfrm>
          <a:prstGeom prst="rect">
            <a:avLst/>
          </a:prstGeom>
          <a:noFill/>
        </p:spPr>
        <p:txBody>
          <a:bodyPr wrap="square" rtlCol="0">
            <a:spAutoFit/>
          </a:bodyPr>
          <a:lstStyle/>
          <a:p>
            <a:r>
              <a:rPr lang="en-US" sz="3000" dirty="0">
                <a:solidFill>
                  <a:schemeClr val="accent6">
                    <a:lumMod val="75000"/>
                  </a:schemeClr>
                </a:solidFill>
              </a:rPr>
              <a:t>Future Looks Bright!</a:t>
            </a:r>
          </a:p>
          <a:p>
            <a:endParaRPr lang="en-US" sz="3000" dirty="0">
              <a:solidFill>
                <a:schemeClr val="accent6">
                  <a:lumMod val="75000"/>
                </a:schemeClr>
              </a:solidFill>
            </a:endParaRPr>
          </a:p>
          <a:p>
            <a:pPr algn="just"/>
            <a:r>
              <a:rPr lang="en-US" sz="2000" b="1" dirty="0">
                <a:solidFill>
                  <a:schemeClr val="accent5">
                    <a:lumMod val="50000"/>
                  </a:schemeClr>
                </a:solidFill>
              </a:rPr>
              <a:t>Python</a:t>
            </a:r>
            <a:r>
              <a:rPr lang="en-US" sz="2000" dirty="0"/>
              <a:t> does not appear to be going away anytime soon, as its user base is large and increasing. </a:t>
            </a:r>
            <a:r>
              <a:rPr lang="en-US" sz="2000" b="1" dirty="0">
                <a:solidFill>
                  <a:schemeClr val="accent5">
                    <a:lumMod val="50000"/>
                  </a:schemeClr>
                </a:solidFill>
              </a:rPr>
              <a:t>Python</a:t>
            </a:r>
            <a:r>
              <a:rPr lang="en-US" sz="2000" dirty="0"/>
              <a:t> is used by many well-known organizations, and numerous OS developers support it, making </a:t>
            </a:r>
            <a:r>
              <a:rPr lang="en-US" sz="2000" b="1" dirty="0">
                <a:solidFill>
                  <a:schemeClr val="accent5">
                    <a:lumMod val="50000"/>
                  </a:schemeClr>
                </a:solidFill>
              </a:rPr>
              <a:t>Python’s</a:t>
            </a:r>
            <a:r>
              <a:rPr lang="en-US" sz="2000" dirty="0"/>
              <a:t> future look bright. </a:t>
            </a:r>
          </a:p>
          <a:p>
            <a:pPr algn="just"/>
            <a:endParaRPr lang="en-US" sz="2000" dirty="0"/>
          </a:p>
          <a:p>
            <a:pPr algn="just"/>
            <a:r>
              <a:rPr lang="en-US" sz="2000" dirty="0"/>
              <a:t>It’s widely utilized in the industry of information security. In 2007, 2010, and 2018, </a:t>
            </a:r>
            <a:r>
              <a:rPr lang="en-US" sz="2000" b="1" dirty="0">
                <a:solidFill>
                  <a:schemeClr val="accent5">
                    <a:lumMod val="50000"/>
                  </a:schemeClr>
                </a:solidFill>
              </a:rPr>
              <a:t>Python</a:t>
            </a:r>
            <a:r>
              <a:rPr lang="en-US" sz="2000" dirty="0"/>
              <a:t> was named TIOBE’s Programming Language of the Year. This award is given to the language that has had the greatest increase in popularity over the course of the year. </a:t>
            </a:r>
          </a:p>
          <a:p>
            <a:pPr algn="just"/>
            <a:endParaRPr lang="en-US" sz="2000" dirty="0"/>
          </a:p>
          <a:p>
            <a:pPr algn="just"/>
            <a:r>
              <a:rPr lang="en-US" sz="2000" dirty="0"/>
              <a:t>Because it enables </a:t>
            </a:r>
            <a:r>
              <a:rPr lang="en-US" sz="2000" b="1" dirty="0">
                <a:solidFill>
                  <a:schemeClr val="accent5">
                    <a:lumMod val="50000"/>
                  </a:schemeClr>
                </a:solidFill>
              </a:rPr>
              <a:t>functional</a:t>
            </a:r>
            <a:r>
              <a:rPr lang="en-US" sz="2000" dirty="0">
                <a:solidFill>
                  <a:schemeClr val="accent5">
                    <a:lumMod val="50000"/>
                  </a:schemeClr>
                </a:solidFill>
              </a:rPr>
              <a:t> </a:t>
            </a:r>
            <a:r>
              <a:rPr lang="en-US" sz="2000" dirty="0"/>
              <a:t>programming, </a:t>
            </a:r>
            <a:r>
              <a:rPr lang="en-US" sz="2000" b="1" dirty="0">
                <a:solidFill>
                  <a:schemeClr val="accent5">
                    <a:lumMod val="50000"/>
                  </a:schemeClr>
                </a:solidFill>
              </a:rPr>
              <a:t>object-oriented</a:t>
            </a:r>
            <a:r>
              <a:rPr lang="en-US" sz="2000" dirty="0">
                <a:solidFill>
                  <a:schemeClr val="accent5">
                    <a:lumMod val="50000"/>
                  </a:schemeClr>
                </a:solidFill>
              </a:rPr>
              <a:t> </a:t>
            </a:r>
            <a:r>
              <a:rPr lang="en-US" sz="2000" dirty="0"/>
              <a:t>programming, and </a:t>
            </a:r>
            <a:r>
              <a:rPr lang="en-US" sz="2000" b="1" dirty="0">
                <a:solidFill>
                  <a:schemeClr val="accent5">
                    <a:lumMod val="50000"/>
                  </a:schemeClr>
                </a:solidFill>
              </a:rPr>
              <a:t>parallel</a:t>
            </a:r>
            <a:r>
              <a:rPr lang="en-US" sz="2000" dirty="0"/>
              <a:t> programming paradigms. Python has become a highly adaptable alternative.</a:t>
            </a:r>
          </a:p>
          <a:p>
            <a:pPr algn="just"/>
            <a:endParaRPr lang="en-US" sz="1600" dirty="0"/>
          </a:p>
        </p:txBody>
      </p:sp>
      <p:sp>
        <p:nvSpPr>
          <p:cNvPr id="2" name="Slide Number Placeholder 1"/>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62888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idx="4294967295"/>
          </p:nvPr>
        </p:nvSpPr>
        <p:spPr>
          <a:xfrm>
            <a:off x="3013657" y="592427"/>
            <a:ext cx="7848600" cy="824248"/>
          </a:xfrm>
          <a:prstGeom prst="rect">
            <a:avLst/>
          </a:prstGeom>
          <a:effectLst>
            <a:outerShdw blurRad="50800" dist="38100" dir="13500000" algn="br" rotWithShape="0">
              <a:prstClr val="black">
                <a:alpha val="40000"/>
              </a:prstClr>
            </a:outerShdw>
          </a:effectLst>
        </p:spPr>
        <p:txBody>
          <a:bodyPr>
            <a:normAutofit/>
          </a:bodyPr>
          <a:lstStyle/>
          <a:p>
            <a:r>
              <a:rPr lang="en-US" sz="3400" dirty="0"/>
              <a:t>Common terms in python</a:t>
            </a:r>
          </a:p>
        </p:txBody>
      </p:sp>
      <p:sp>
        <p:nvSpPr>
          <p:cNvPr id="9" name="TextBox 8"/>
          <p:cNvSpPr txBox="1"/>
          <p:nvPr/>
        </p:nvSpPr>
        <p:spPr>
          <a:xfrm>
            <a:off x="292486" y="1385374"/>
            <a:ext cx="5013610" cy="2277547"/>
          </a:xfrm>
          <a:prstGeom prst="rect">
            <a:avLst/>
          </a:prstGeom>
          <a:noFill/>
        </p:spPr>
        <p:txBody>
          <a:bodyPr wrap="square" rtlCol="0">
            <a:spAutoFit/>
          </a:bodyPr>
          <a:lstStyle/>
          <a:p>
            <a:r>
              <a:rPr lang="en-US" sz="3000" dirty="0">
                <a:solidFill>
                  <a:schemeClr val="accent6">
                    <a:lumMod val="75000"/>
                  </a:schemeClr>
                </a:solidFill>
              </a:rPr>
              <a:t>Immutable</a:t>
            </a:r>
          </a:p>
          <a:p>
            <a:pPr algn="just"/>
            <a:r>
              <a:rPr lang="en-US" sz="1600" dirty="0"/>
              <a:t>this is an object within the code that is assigned a fixed value. This could include tuples, strings, and numbers. You can’t alter the object and you will need to create a new object with a different value and store it first. This can be helpful in some cases, such as the keys in a dictionary.</a:t>
            </a:r>
            <a:endParaRPr lang="en-US" sz="3000" dirty="0"/>
          </a:p>
        </p:txBody>
      </p:sp>
      <p:sp>
        <p:nvSpPr>
          <p:cNvPr id="10" name="TextBox 9"/>
          <p:cNvSpPr txBox="1"/>
          <p:nvPr/>
        </p:nvSpPr>
        <p:spPr>
          <a:xfrm>
            <a:off x="6382051" y="1383226"/>
            <a:ext cx="5013610" cy="2031325"/>
          </a:xfrm>
          <a:prstGeom prst="rect">
            <a:avLst/>
          </a:prstGeom>
          <a:noFill/>
        </p:spPr>
        <p:txBody>
          <a:bodyPr wrap="square" rtlCol="0">
            <a:spAutoFit/>
          </a:bodyPr>
          <a:lstStyle/>
          <a:p>
            <a:r>
              <a:rPr lang="en-US" sz="3000" dirty="0">
                <a:solidFill>
                  <a:schemeClr val="accent6">
                    <a:lumMod val="75000"/>
                  </a:schemeClr>
                </a:solidFill>
              </a:rPr>
              <a:t>Interactive</a:t>
            </a:r>
          </a:p>
          <a:p>
            <a:pPr algn="just"/>
            <a:r>
              <a:rPr lang="en-US" sz="1600" dirty="0"/>
              <a:t>one thing that a lot of beginners like about Python is that it is so interactive. You can try out some different things in the interpreter and see how they will react right away in the results. It is a good way to improve your programming skills, test out a new idea you have and more.</a:t>
            </a:r>
            <a:endParaRPr lang="en-US" sz="3000" dirty="0"/>
          </a:p>
        </p:txBody>
      </p:sp>
      <p:sp>
        <p:nvSpPr>
          <p:cNvPr id="11" name="TextBox 10"/>
          <p:cNvSpPr txBox="1"/>
          <p:nvPr/>
        </p:nvSpPr>
        <p:spPr>
          <a:xfrm>
            <a:off x="6379903" y="3737916"/>
            <a:ext cx="5013610" cy="2523768"/>
          </a:xfrm>
          <a:prstGeom prst="rect">
            <a:avLst/>
          </a:prstGeom>
          <a:noFill/>
        </p:spPr>
        <p:txBody>
          <a:bodyPr wrap="square" rtlCol="0">
            <a:spAutoFit/>
          </a:bodyPr>
          <a:lstStyle/>
          <a:p>
            <a:r>
              <a:rPr lang="en-US" sz="3000" dirty="0">
                <a:solidFill>
                  <a:schemeClr val="accent6">
                    <a:lumMod val="75000"/>
                  </a:schemeClr>
                </a:solidFill>
              </a:rPr>
              <a:t>Type</a:t>
            </a:r>
          </a:p>
          <a:p>
            <a:pPr algn="just"/>
            <a:r>
              <a:rPr lang="en-US" sz="1600" dirty="0"/>
              <a:t>this is a category or sort of data that is represented in the programming languages. These types are going to differ in their properties, they including immutable and mutable options, as well as in their functions and methods. Python includes a few of these including dictionary types, tuple, list, floating point, long, integer, and string.</a:t>
            </a:r>
            <a:endParaRPr lang="en-US" sz="3000" dirty="0"/>
          </a:p>
        </p:txBody>
      </p:sp>
      <p:sp>
        <p:nvSpPr>
          <p:cNvPr id="12" name="TextBox 11"/>
          <p:cNvSpPr txBox="1"/>
          <p:nvPr/>
        </p:nvSpPr>
        <p:spPr>
          <a:xfrm>
            <a:off x="290338" y="3843092"/>
            <a:ext cx="5013610" cy="1785104"/>
          </a:xfrm>
          <a:prstGeom prst="rect">
            <a:avLst/>
          </a:prstGeom>
          <a:noFill/>
        </p:spPr>
        <p:txBody>
          <a:bodyPr wrap="square" rtlCol="0">
            <a:spAutoFit/>
          </a:bodyPr>
          <a:lstStyle/>
          <a:p>
            <a:r>
              <a:rPr lang="en-US" sz="3000" dirty="0">
                <a:solidFill>
                  <a:schemeClr val="accent6">
                    <a:lumMod val="75000"/>
                  </a:schemeClr>
                </a:solidFill>
              </a:rPr>
              <a:t>String</a:t>
            </a:r>
          </a:p>
          <a:p>
            <a:pPr algn="just"/>
            <a:r>
              <a:rPr lang="en-US" sz="1600" dirty="0"/>
              <a:t>this is one of the most basic types that you will find in Python that will store text and alphanumeric characters. The strings will store text so that the string type can then be used to hold onto binary data.</a:t>
            </a:r>
            <a:endParaRPr lang="en-US" sz="3000" dirty="0"/>
          </a:p>
        </p:txBody>
      </p:sp>
      <p:sp>
        <p:nvSpPr>
          <p:cNvPr id="2" name="Slide Number Placeholder 1"/>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259293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013657" y="592427"/>
            <a:ext cx="7848600" cy="824248"/>
          </a:xfrm>
          <a:prstGeom prst="rect">
            <a:avLst/>
          </a:prstGeom>
          <a:effectLst>
            <a:outerShdw blurRad="50800" dist="38100" dir="13500000" algn="br" rotWithShape="0">
              <a:prstClr val="black">
                <a:alpha val="40000"/>
              </a:prstClr>
            </a:outerShdw>
          </a:effectLst>
        </p:spPr>
        <p:txBody>
          <a:bodyPr>
            <a:normAutofit/>
          </a:bodyPr>
          <a:lstStyle/>
          <a:p>
            <a:r>
              <a:rPr lang="en-US" sz="3400" dirty="0"/>
              <a:t>Common terms cont’d</a:t>
            </a:r>
          </a:p>
        </p:txBody>
      </p:sp>
      <p:sp>
        <p:nvSpPr>
          <p:cNvPr id="9" name="TextBox 8"/>
          <p:cNvSpPr txBox="1"/>
          <p:nvPr/>
        </p:nvSpPr>
        <p:spPr>
          <a:xfrm>
            <a:off x="292486" y="1385374"/>
            <a:ext cx="5799220" cy="1292662"/>
          </a:xfrm>
          <a:prstGeom prst="rect">
            <a:avLst/>
          </a:prstGeom>
          <a:noFill/>
        </p:spPr>
        <p:txBody>
          <a:bodyPr wrap="square" rtlCol="0">
            <a:spAutoFit/>
          </a:bodyPr>
          <a:lstStyle/>
          <a:p>
            <a:r>
              <a:rPr lang="en-US" sz="3000" dirty="0">
                <a:solidFill>
                  <a:schemeClr val="accent6">
                    <a:lumMod val="75000"/>
                  </a:schemeClr>
                </a:solidFill>
              </a:rPr>
              <a:t>Mutable</a:t>
            </a:r>
          </a:p>
          <a:p>
            <a:pPr algn="just"/>
            <a:r>
              <a:rPr lang="en-US" sz="1600" dirty="0"/>
              <a:t>these are the objects that will be able to change their value within the program, but which are able to keep their original identity.</a:t>
            </a:r>
            <a:endParaRPr lang="en-US" sz="3000" dirty="0"/>
          </a:p>
        </p:txBody>
      </p:sp>
      <p:sp>
        <p:nvSpPr>
          <p:cNvPr id="10" name="TextBox 9"/>
          <p:cNvSpPr txBox="1"/>
          <p:nvPr/>
        </p:nvSpPr>
        <p:spPr>
          <a:xfrm>
            <a:off x="6382051" y="1383226"/>
            <a:ext cx="5492270" cy="1292662"/>
          </a:xfrm>
          <a:prstGeom prst="rect">
            <a:avLst/>
          </a:prstGeom>
          <a:noFill/>
        </p:spPr>
        <p:txBody>
          <a:bodyPr wrap="square" rtlCol="0">
            <a:spAutoFit/>
          </a:bodyPr>
          <a:lstStyle/>
          <a:p>
            <a:r>
              <a:rPr lang="en-US" sz="3000" dirty="0">
                <a:solidFill>
                  <a:schemeClr val="accent6">
                    <a:lumMod val="75000"/>
                  </a:schemeClr>
                </a:solidFill>
              </a:rPr>
              <a:t>Object</a:t>
            </a:r>
          </a:p>
          <a:p>
            <a:pPr algn="just"/>
            <a:r>
              <a:rPr lang="en-US" sz="1600" dirty="0"/>
              <a:t>within Python, this is any data with a state, such as a value or an attribute, as well as a defined behavior, or a method.</a:t>
            </a:r>
            <a:endParaRPr lang="en-US" sz="3000" dirty="0"/>
          </a:p>
        </p:txBody>
      </p:sp>
      <p:sp>
        <p:nvSpPr>
          <p:cNvPr id="11" name="TextBox 10"/>
          <p:cNvSpPr txBox="1"/>
          <p:nvPr/>
        </p:nvSpPr>
        <p:spPr>
          <a:xfrm>
            <a:off x="290338" y="2915806"/>
            <a:ext cx="5801368" cy="1292662"/>
          </a:xfrm>
          <a:prstGeom prst="rect">
            <a:avLst/>
          </a:prstGeom>
          <a:noFill/>
        </p:spPr>
        <p:txBody>
          <a:bodyPr wrap="square" rtlCol="0">
            <a:spAutoFit/>
          </a:bodyPr>
          <a:lstStyle/>
          <a:p>
            <a:r>
              <a:rPr lang="en-US" sz="3000" dirty="0">
                <a:solidFill>
                  <a:schemeClr val="accent6">
                    <a:lumMod val="75000"/>
                  </a:schemeClr>
                </a:solidFill>
              </a:rPr>
              <a:t>List</a:t>
            </a:r>
          </a:p>
          <a:p>
            <a:r>
              <a:rPr lang="en-US" sz="1600" dirty="0"/>
              <a:t>this is a datatype within Python that is built in. It contains a mutable sequence of values that are sorted. It can include immutable values of numbers and strings as well.</a:t>
            </a:r>
            <a:endParaRPr lang="en-US" sz="3000" dirty="0"/>
          </a:p>
        </p:txBody>
      </p:sp>
      <p:sp>
        <p:nvSpPr>
          <p:cNvPr id="12" name="TextBox 11"/>
          <p:cNvSpPr txBox="1"/>
          <p:nvPr/>
        </p:nvSpPr>
        <p:spPr>
          <a:xfrm>
            <a:off x="6379903" y="2913658"/>
            <a:ext cx="5494418" cy="1292662"/>
          </a:xfrm>
          <a:prstGeom prst="rect">
            <a:avLst/>
          </a:prstGeom>
          <a:noFill/>
        </p:spPr>
        <p:txBody>
          <a:bodyPr wrap="square" rtlCol="0">
            <a:spAutoFit/>
          </a:bodyPr>
          <a:lstStyle/>
          <a:p>
            <a:r>
              <a:rPr lang="en-US" sz="3000" dirty="0">
                <a:solidFill>
                  <a:schemeClr val="accent6">
                    <a:lumMod val="75000"/>
                  </a:schemeClr>
                </a:solidFill>
              </a:rPr>
              <a:t>Function</a:t>
            </a:r>
          </a:p>
          <a:p>
            <a:pPr algn="just"/>
            <a:r>
              <a:rPr lang="en-US" sz="1600" dirty="0"/>
              <a:t>this is a block of code that is invoked when using a calling program. It is best used in order to provide a calculation or an autonomous service.</a:t>
            </a:r>
            <a:endParaRPr lang="en-US" sz="3000" dirty="0"/>
          </a:p>
        </p:txBody>
      </p:sp>
      <p:sp>
        <p:nvSpPr>
          <p:cNvPr id="13" name="TextBox 12"/>
          <p:cNvSpPr txBox="1"/>
          <p:nvPr/>
        </p:nvSpPr>
        <p:spPr>
          <a:xfrm>
            <a:off x="288189" y="4497757"/>
            <a:ext cx="5803517" cy="1046440"/>
          </a:xfrm>
          <a:prstGeom prst="rect">
            <a:avLst/>
          </a:prstGeom>
          <a:noFill/>
        </p:spPr>
        <p:txBody>
          <a:bodyPr wrap="square" rtlCol="0">
            <a:spAutoFit/>
          </a:bodyPr>
          <a:lstStyle/>
          <a:p>
            <a:r>
              <a:rPr lang="en-US" sz="3000" dirty="0">
                <a:solidFill>
                  <a:schemeClr val="accent6">
                    <a:lumMod val="75000"/>
                  </a:schemeClr>
                </a:solidFill>
              </a:rPr>
              <a:t>Class</a:t>
            </a:r>
          </a:p>
          <a:p>
            <a:r>
              <a:rPr lang="en-US" sz="1600" dirty="0"/>
              <a:t>this is a template that is used for creating user-defined objects.</a:t>
            </a:r>
            <a:endParaRPr lang="en-US" sz="3000" dirty="0"/>
          </a:p>
        </p:txBody>
      </p:sp>
      <p:sp>
        <p:nvSpPr>
          <p:cNvPr id="14" name="TextBox 13"/>
          <p:cNvSpPr txBox="1"/>
          <p:nvPr/>
        </p:nvSpPr>
        <p:spPr>
          <a:xfrm>
            <a:off x="6377755" y="4482730"/>
            <a:ext cx="5496566" cy="2031325"/>
          </a:xfrm>
          <a:prstGeom prst="rect">
            <a:avLst/>
          </a:prstGeom>
          <a:noFill/>
        </p:spPr>
        <p:txBody>
          <a:bodyPr wrap="square" rtlCol="0">
            <a:spAutoFit/>
          </a:bodyPr>
          <a:lstStyle/>
          <a:p>
            <a:r>
              <a:rPr lang="en-US" sz="3000" dirty="0">
                <a:solidFill>
                  <a:schemeClr val="accent6">
                    <a:lumMod val="75000"/>
                  </a:schemeClr>
                </a:solidFill>
              </a:rPr>
              <a:t>Tuple</a:t>
            </a:r>
          </a:p>
          <a:p>
            <a:pPr algn="just"/>
            <a:r>
              <a:rPr lang="en-US" sz="1600" dirty="0"/>
              <a:t>this is a datatype that has been built into Python. This datatype is an immutable ordered sequence of values. The sequence is the only part that is immutable. It can contain some mutable values, such as having a dictionary inside it, where the value’s can change.</a:t>
            </a:r>
            <a:endParaRPr lang="en-US" sz="3000" dirty="0"/>
          </a:p>
        </p:txBody>
      </p:sp>
      <p:sp>
        <p:nvSpPr>
          <p:cNvPr id="2" name="Slide Number Placeholder 1"/>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375983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013657" y="592427"/>
            <a:ext cx="7848600" cy="824248"/>
          </a:xfrm>
          <a:prstGeom prst="rect">
            <a:avLst/>
          </a:prstGeom>
          <a:effectLst>
            <a:outerShdw blurRad="50800" dist="38100" dir="13500000" algn="br" rotWithShape="0">
              <a:prstClr val="black">
                <a:alpha val="40000"/>
              </a:prstClr>
            </a:outerShdw>
          </a:effectLst>
        </p:spPr>
        <p:txBody>
          <a:bodyPr>
            <a:normAutofit/>
          </a:bodyPr>
          <a:lstStyle/>
          <a:p>
            <a:r>
              <a:rPr lang="en-US" sz="3400" dirty="0"/>
              <a:t>Common terms cont’d</a:t>
            </a:r>
          </a:p>
        </p:txBody>
      </p:sp>
      <p:sp>
        <p:nvSpPr>
          <p:cNvPr id="9" name="TextBox 8"/>
          <p:cNvSpPr txBox="1"/>
          <p:nvPr/>
        </p:nvSpPr>
        <p:spPr>
          <a:xfrm>
            <a:off x="292486" y="1333858"/>
            <a:ext cx="5799220" cy="2031325"/>
          </a:xfrm>
          <a:prstGeom prst="rect">
            <a:avLst/>
          </a:prstGeom>
          <a:noFill/>
        </p:spPr>
        <p:txBody>
          <a:bodyPr wrap="square" rtlCol="0">
            <a:spAutoFit/>
          </a:bodyPr>
          <a:lstStyle/>
          <a:p>
            <a:r>
              <a:rPr lang="en-US" sz="3000" dirty="0">
                <a:solidFill>
                  <a:schemeClr val="accent6">
                    <a:lumMod val="75000"/>
                  </a:schemeClr>
                </a:solidFill>
              </a:rPr>
              <a:t>IDLE</a:t>
            </a:r>
          </a:p>
          <a:p>
            <a:pPr algn="just"/>
            <a:r>
              <a:rPr lang="en-US" sz="1600" dirty="0"/>
              <a:t>this stands for Integrated Development Environment for Python. This is the basic interpreter and editor environment that you can use along with Python. It is good for those who are just beginning with this and can work for those on a budget. It is a clear example of code and won’t waste a lot of time or space.</a:t>
            </a:r>
            <a:endParaRPr lang="en-US" sz="3000" dirty="0"/>
          </a:p>
        </p:txBody>
      </p:sp>
      <p:sp>
        <p:nvSpPr>
          <p:cNvPr id="10" name="TextBox 9"/>
          <p:cNvSpPr txBox="1"/>
          <p:nvPr/>
        </p:nvSpPr>
        <p:spPr>
          <a:xfrm>
            <a:off x="6382051" y="1383226"/>
            <a:ext cx="5492270" cy="1292662"/>
          </a:xfrm>
          <a:prstGeom prst="rect">
            <a:avLst/>
          </a:prstGeom>
          <a:noFill/>
        </p:spPr>
        <p:txBody>
          <a:bodyPr wrap="square" rtlCol="0">
            <a:spAutoFit/>
          </a:bodyPr>
          <a:lstStyle/>
          <a:p>
            <a:r>
              <a:rPr lang="en-US" sz="3000" dirty="0">
                <a:solidFill>
                  <a:schemeClr val="accent6">
                    <a:lumMod val="75000"/>
                  </a:schemeClr>
                </a:solidFill>
              </a:rPr>
              <a:t>Docstring</a:t>
            </a:r>
          </a:p>
          <a:p>
            <a:pPr algn="just"/>
            <a:r>
              <a:rPr lang="en-US" sz="1600" dirty="0"/>
              <a:t>this is a string that will appear lexically first expression</a:t>
            </a:r>
          </a:p>
          <a:p>
            <a:pPr algn="just"/>
            <a:r>
              <a:rPr lang="en-US" sz="1600" dirty="0"/>
              <a:t>inside a module, function, or class definition. The object will be available to documentation tools.</a:t>
            </a:r>
            <a:endParaRPr lang="en-US" sz="3000" dirty="0"/>
          </a:p>
        </p:txBody>
      </p:sp>
      <p:sp>
        <p:nvSpPr>
          <p:cNvPr id="11" name="TextBox 10"/>
          <p:cNvSpPr txBox="1"/>
          <p:nvPr/>
        </p:nvSpPr>
        <p:spPr>
          <a:xfrm>
            <a:off x="6382051" y="2838532"/>
            <a:ext cx="5698337" cy="1538883"/>
          </a:xfrm>
          <a:prstGeom prst="rect">
            <a:avLst/>
          </a:prstGeom>
          <a:noFill/>
        </p:spPr>
        <p:txBody>
          <a:bodyPr wrap="square" rtlCol="0">
            <a:spAutoFit/>
          </a:bodyPr>
          <a:lstStyle/>
          <a:p>
            <a:r>
              <a:rPr lang="en-US" sz="3000" dirty="0">
                <a:solidFill>
                  <a:schemeClr val="accent6">
                    <a:lumMod val="75000"/>
                  </a:schemeClr>
                </a:solidFill>
              </a:rPr>
              <a:t>List</a:t>
            </a:r>
          </a:p>
          <a:p>
            <a:r>
              <a:rPr lang="en-US" sz="1600" dirty="0"/>
              <a:t>this is a datatype within Python that is built in. It contains a mutable sequence of values that are sorted. It can include immutable values of numbers and strings as well.</a:t>
            </a:r>
            <a:endParaRPr lang="en-US" sz="3000" dirty="0"/>
          </a:p>
        </p:txBody>
      </p:sp>
      <p:sp>
        <p:nvSpPr>
          <p:cNvPr id="13" name="TextBox 12"/>
          <p:cNvSpPr txBox="1"/>
          <p:nvPr/>
        </p:nvSpPr>
        <p:spPr>
          <a:xfrm>
            <a:off x="6382051" y="4639426"/>
            <a:ext cx="5698338" cy="1292662"/>
          </a:xfrm>
          <a:prstGeom prst="rect">
            <a:avLst/>
          </a:prstGeom>
          <a:noFill/>
        </p:spPr>
        <p:txBody>
          <a:bodyPr wrap="square" rtlCol="0">
            <a:spAutoFit/>
          </a:bodyPr>
          <a:lstStyle/>
          <a:p>
            <a:r>
              <a:rPr lang="en-US" sz="3000" dirty="0">
                <a:solidFill>
                  <a:schemeClr val="accent6">
                    <a:lumMod val="75000"/>
                  </a:schemeClr>
                </a:solidFill>
              </a:rPr>
              <a:t>Text Editor</a:t>
            </a:r>
          </a:p>
          <a:p>
            <a:r>
              <a:rPr lang="en-US" sz="1600" dirty="0"/>
              <a:t>They are basically applications used to write, update python code. E.g Notepad++, VS Code, PyCharm, Text Wrangler.</a:t>
            </a:r>
            <a:endParaRPr lang="en-US" sz="3000" dirty="0"/>
          </a:p>
        </p:txBody>
      </p:sp>
      <p:sp>
        <p:nvSpPr>
          <p:cNvPr id="14" name="TextBox 13"/>
          <p:cNvSpPr txBox="1"/>
          <p:nvPr/>
        </p:nvSpPr>
        <p:spPr>
          <a:xfrm>
            <a:off x="292486" y="3478924"/>
            <a:ext cx="5799220" cy="2523768"/>
          </a:xfrm>
          <a:prstGeom prst="rect">
            <a:avLst/>
          </a:prstGeom>
          <a:noFill/>
        </p:spPr>
        <p:txBody>
          <a:bodyPr wrap="square" rtlCol="0">
            <a:spAutoFit/>
          </a:bodyPr>
          <a:lstStyle/>
          <a:p>
            <a:r>
              <a:rPr lang="en-US" sz="3000" dirty="0">
                <a:solidFill>
                  <a:schemeClr val="accent6">
                    <a:lumMod val="75000"/>
                  </a:schemeClr>
                </a:solidFill>
              </a:rPr>
              <a:t>Triple Quoted String</a:t>
            </a:r>
          </a:p>
          <a:p>
            <a:pPr algn="just"/>
            <a:r>
              <a:rPr lang="en-US" sz="1600" dirty="0"/>
              <a:t>this is a string that has three instances of either the</a:t>
            </a:r>
          </a:p>
          <a:p>
            <a:pPr algn="just"/>
            <a:r>
              <a:rPr lang="en-US" sz="1600" dirty="0"/>
              <a:t>single quote or the double quote. It could have something like ‘’’I love tacos’’’. They are used for many reasons. They can help you to have double and single quotes in a string and they make it easier to go over a few lines of code without issues.</a:t>
            </a:r>
          </a:p>
          <a:p>
            <a:pPr algn="just"/>
            <a:r>
              <a:rPr lang="en-US" sz="1600" dirty="0"/>
              <a:t>It is also used to comment off lines of code not needed in the course of development.</a:t>
            </a:r>
            <a:endParaRPr lang="en-US" sz="3000" dirty="0"/>
          </a:p>
        </p:txBody>
      </p:sp>
      <p:sp>
        <p:nvSpPr>
          <p:cNvPr id="2" name="Slide Number Placeholder 1"/>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26256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5598" y="493914"/>
            <a:ext cx="8610600" cy="987156"/>
          </a:xfrm>
          <a:prstGeom prst="rect">
            <a:avLst/>
          </a:prstGeom>
          <a:effectLst>
            <a:outerShdw blurRad="50800" dist="38100" dir="13500000" algn="br" rotWithShape="0">
              <a:prstClr val="black">
                <a:alpha val="40000"/>
              </a:prstClr>
            </a:outerShdw>
          </a:effectLst>
        </p:spPr>
        <p:txBody>
          <a:bodyPr>
            <a:normAutofit/>
          </a:bodyPr>
          <a:lstStyle/>
          <a:p>
            <a:pPr algn="ctr"/>
            <a:r>
              <a:rPr lang="en-US" sz="3400" dirty="0"/>
              <a:t>Course Content</a:t>
            </a:r>
          </a:p>
        </p:txBody>
      </p:sp>
      <p:sp>
        <p:nvSpPr>
          <p:cNvPr id="3" name="Content Placeholder 2"/>
          <p:cNvSpPr>
            <a:spLocks noGrp="1"/>
          </p:cNvSpPr>
          <p:nvPr>
            <p:ph idx="4294967295"/>
          </p:nvPr>
        </p:nvSpPr>
        <p:spPr>
          <a:xfrm>
            <a:off x="629200" y="1849392"/>
            <a:ext cx="5019541" cy="3510779"/>
          </a:xfrm>
          <a:prstGeom prst="rect">
            <a:avLst/>
          </a:prstGeom>
        </p:spPr>
        <p:txBody>
          <a:bodyPr>
            <a:noAutofit/>
          </a:bodyPr>
          <a:lstStyle/>
          <a:p>
            <a:r>
              <a:rPr lang="en-US" sz="2000" dirty="0"/>
              <a:t>What is Python?</a:t>
            </a:r>
          </a:p>
          <a:p>
            <a:endParaRPr lang="en-US" sz="2000" dirty="0"/>
          </a:p>
          <a:p>
            <a:r>
              <a:rPr lang="en-US" sz="2000" dirty="0"/>
              <a:t>Features of Python</a:t>
            </a:r>
          </a:p>
          <a:p>
            <a:endParaRPr lang="en-US" sz="2000" dirty="0"/>
          </a:p>
          <a:p>
            <a:r>
              <a:rPr lang="en-US" sz="2000" dirty="0"/>
              <a:t>Who Uses Python?</a:t>
            </a:r>
          </a:p>
          <a:p>
            <a:endParaRPr lang="en-US" sz="2000" dirty="0"/>
          </a:p>
          <a:p>
            <a:r>
              <a:rPr lang="en-US" sz="2000" dirty="0"/>
              <a:t>Installing Python &amp; PyCharm IDE</a:t>
            </a:r>
          </a:p>
          <a:p>
            <a:endParaRPr lang="en-US" sz="2000" dirty="0"/>
          </a:p>
          <a:p>
            <a:r>
              <a:rPr lang="en-US" sz="2000" dirty="0"/>
              <a:t>Naming Convention</a:t>
            </a:r>
          </a:p>
        </p:txBody>
      </p:sp>
      <p:sp>
        <p:nvSpPr>
          <p:cNvPr id="4" name="Content Placeholder 2"/>
          <p:cNvSpPr txBox="1">
            <a:spLocks/>
          </p:cNvSpPr>
          <p:nvPr/>
        </p:nvSpPr>
        <p:spPr>
          <a:xfrm>
            <a:off x="6118359" y="1817971"/>
            <a:ext cx="5019541"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b="1" dirty="0">
                <a:solidFill>
                  <a:schemeClr val="accent6">
                    <a:lumMod val="75000"/>
                  </a:schemeClr>
                </a:solidFill>
              </a:rPr>
              <a:t>Python Basics</a:t>
            </a:r>
          </a:p>
          <a:p>
            <a:r>
              <a:rPr lang="en-US" sz="2400" dirty="0"/>
              <a:t>Data Types</a:t>
            </a:r>
          </a:p>
          <a:p>
            <a:r>
              <a:rPr lang="en-US" sz="2400" dirty="0"/>
              <a:t>Type Conversions</a:t>
            </a:r>
          </a:p>
          <a:p>
            <a:r>
              <a:rPr lang="en-US" sz="2400" dirty="0"/>
              <a:t>Operators</a:t>
            </a:r>
          </a:p>
          <a:p>
            <a:r>
              <a:rPr lang="en-US" sz="2400" dirty="0"/>
              <a:t>Flow Controls</a:t>
            </a:r>
          </a:p>
          <a:p>
            <a:r>
              <a:rPr lang="en-US" sz="2400" dirty="0"/>
              <a:t>Functions</a:t>
            </a:r>
          </a:p>
          <a:p>
            <a:r>
              <a:rPr lang="en-US" sz="2400" dirty="0"/>
              <a:t>File Handling</a:t>
            </a:r>
          </a:p>
          <a:p>
            <a:r>
              <a:rPr lang="en-US" sz="2400" dirty="0"/>
              <a:t>Error Handling</a:t>
            </a:r>
          </a:p>
        </p:txBody>
      </p:sp>
      <p:sp>
        <p:nvSpPr>
          <p:cNvPr id="5" name="Slide Number Placeholder 4"/>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33933456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8299</TotalTime>
  <Words>4713</Words>
  <Application>Microsoft Office PowerPoint</Application>
  <PresentationFormat>Widescreen</PresentationFormat>
  <Paragraphs>874</Paragraphs>
  <Slides>44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Arial Rounded MT Bold</vt:lpstr>
      <vt:lpstr>Calibri</vt:lpstr>
      <vt:lpstr>Calibri Light</vt:lpstr>
      <vt:lpstr>Century Gothic</vt:lpstr>
      <vt:lpstr>Consolas</vt:lpstr>
      <vt:lpstr>Vapor Trail</vt:lpstr>
      <vt:lpstr>Custom Design</vt:lpstr>
      <vt:lpstr>Python basics. training</vt:lpstr>
      <vt:lpstr>introduction</vt:lpstr>
      <vt:lpstr>Applications of python</vt:lpstr>
      <vt:lpstr>Businesses running on python</vt:lpstr>
      <vt:lpstr>Future of python</vt:lpstr>
      <vt:lpstr>Common terms in python</vt:lpstr>
      <vt:lpstr>Common terms cont’d</vt:lpstr>
      <vt:lpstr>Common terms cont’d</vt:lpstr>
      <vt:lpstr>Course Content</vt:lpstr>
      <vt:lpstr>What is python?</vt:lpstr>
      <vt:lpstr>Features of python?</vt:lpstr>
      <vt:lpstr>Installing python &amp; pycharm IDE</vt:lpstr>
      <vt:lpstr>PowerPoint Presentation</vt:lpstr>
      <vt:lpstr>Writing your first program</vt:lpstr>
      <vt:lpstr>Naming convention in python</vt:lpstr>
      <vt:lpstr>Data types in python</vt:lpstr>
      <vt:lpstr>Numeric Data types</vt:lpstr>
      <vt:lpstr>PowerPoint Presentation</vt:lpstr>
      <vt:lpstr>PowerPoint Presentation</vt:lpstr>
      <vt:lpstr>string Data types</vt:lpstr>
      <vt:lpstr>PowerPoint Presentation</vt:lpstr>
      <vt:lpstr>PowerPoint Presentation</vt:lpstr>
      <vt:lpstr>PowerPoint Presentation</vt:lpstr>
      <vt:lpstr>PowerPoint Presentation</vt:lpstr>
      <vt:lpstr>List Data types</vt:lpstr>
      <vt:lpstr>PowerPoint Presentation</vt:lpstr>
      <vt:lpstr>PowerPoint Presentation</vt:lpstr>
      <vt:lpstr>Dictionary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type conversion in python</vt:lpstr>
      <vt:lpstr>operators in python</vt:lpstr>
      <vt:lpstr>Flow controls in python</vt:lpstr>
      <vt:lpstr>functions in python</vt:lpstr>
      <vt:lpstr>File handling in python</vt:lpstr>
      <vt:lpstr>Error handling in python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TONYRITEB</dc:creator>
  <cp:lastModifiedBy>Sylvester Ugwoke</cp:lastModifiedBy>
  <cp:revision>477</cp:revision>
  <dcterms:created xsi:type="dcterms:W3CDTF">2022-07-06T07:40:13Z</dcterms:created>
  <dcterms:modified xsi:type="dcterms:W3CDTF">2022-07-14T10:33:11Z</dcterms:modified>
</cp:coreProperties>
</file>