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3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24" r:id="rId57"/>
    <p:sldId id="325" r:id="rId58"/>
    <p:sldId id="326" r:id="rId59"/>
    <p:sldId id="327" r:id="rId60"/>
    <p:sldId id="311" r:id="rId61"/>
    <p:sldId id="328" r:id="rId62"/>
    <p:sldId id="329" r:id="rId63"/>
    <p:sldId id="330" r:id="rId64"/>
    <p:sldId id="331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1" r:id="rId73"/>
    <p:sldId id="34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62BDE-7F48-4345-AEA6-E2711DCCC03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CFE59-850D-4486-9D4E-633DEA86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FC1B7-BF16-404D-AA3E-61B71FFAE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3E98B3-96E1-4EE1-900E-BD054D124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1DF20E-2770-4A22-9973-CAF8D3C0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8007-867B-4252-B134-340C9E4EBD2C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CF2195-C59E-4C43-8BBC-177E745E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197135-ECA2-4A2E-B76D-1E3F06EC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4D4E7-9B26-4767-8A31-77410A65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A30849-398E-44E4-8774-13EAF447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943A2A-84A7-44D8-B7CC-94561D05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C856-190C-4A42-9519-722164D9D40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05906-61FF-4021-A95D-D64E456A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B916B-7167-41B7-956F-6BE7E976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1A8DB8-DF52-428A-873F-9C5453CE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66D9D-6EE4-4F94-9C7F-0F55889E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2BA407-746E-48C3-B688-E107AC19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2574-C9EF-44B7-A93A-A86E906070DB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10D066-AC0A-4BFE-8662-FB9A6FAF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33D537-F1DF-4A30-A744-9B7FD95D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2B19C-3BBD-4939-B4F1-5FE4DD9F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1BB0F-A539-4201-B310-44D5FCD8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268AA1-9D42-4ED5-8574-650F9113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CA96-6B58-41F0-A2A7-5813DD7AA2F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E858D-0169-4762-88F2-1882E596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FB61F3-D9DC-4F33-8F4C-42EDF47A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70208-C7E0-42FA-ADC8-1B762D85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F722C0-2A80-4FA4-B981-CA22EBE4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563D5-92EA-4BBA-8847-14634A3B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3C7-A726-41CA-BD87-34E2581C2946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021B8D-751B-43D0-9475-06AC6BEF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4F38B-6293-4302-B98B-FD4888D6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D1A28-DBBC-4FBB-87B2-9423CBE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8F21E-F45B-4036-8126-3853EDC60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66C708-89F4-4E3A-88E1-A30C7915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E4C2B7-EDE7-47BB-992F-F443AD2D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D44-95F3-4958-A680-24B6B5DB82F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80448D-30C3-44E2-8C63-E55B9CAA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0E7EBE-455B-4D63-94EE-6E4B47D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C37AA-5925-49F0-9CFA-93EBC552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888A87-B47B-4EAA-A222-63927B78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7270D-228D-403E-87D1-E0C6C44F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43C9E1-99B9-4F28-80B6-3F79D08B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6446DD-76B4-4165-9AFE-9494DCD2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252AE02-62B5-4CD4-9E21-36D60B40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FF2-836F-4A31-8670-82A3A93EA1B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783C9E-33E4-480E-A9CC-42C3211A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DA3B34-A7CA-4C07-BB25-53133A3E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2AC89-F57A-4D5F-B280-8047E58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292F87-25DD-4D9F-8F35-3FB5E55D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C47-87E7-4124-BE03-3B520C306AE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9E9563-C4E7-4B40-AE00-6906E8CD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26E311-84DF-4082-A34B-2DDBDA05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4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9F5E1B-6994-43A7-B120-20056E4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FF25-22E3-44FC-8A4A-6E56B4AE3675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987FFE-628B-465C-9C25-429DA2AE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9A5A26-CEFC-4795-96FE-D57630C9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7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B7CCF-4766-4D18-A76A-49694434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15CFF-0124-4754-B99D-6356DA32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2D2ABA-BFC2-4DB8-ABFA-EC71F9AB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A592E4-EB39-4D57-BEBF-287BD60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E42-6618-4A4F-A867-D3D32E3AA0E0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BD82F8-8C08-4E7D-BD35-7D12CA5E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B3F6EC-9C3A-4A96-8F79-63A344CB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A6F97-09C8-432F-BE77-160F4BBE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8442AB-600E-4CFC-BE5A-C28E9FC0F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295B65-16EC-4F58-AA77-FCDAAD89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9C957B-1534-408C-8350-A2C07BF3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7C-F376-406C-B4BF-8ACEDAA8DB8B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5ECCDA-F76B-4612-A1EA-ED25703A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F879DD-F25B-41C7-9678-A9ED6EDC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ECA726-1A9C-4A2A-9F26-695C4FF0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F88A7-3E10-4A1D-8A7F-DC0D05A3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5BAFB-801E-49AB-A96B-D6BF9041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9C21-AA9D-46C1-BF0B-984A29613AEF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8CECEB-A4CD-4F86-9264-49319C424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81CF1B-F9D5-47DE-B9BE-3C3683E28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11A3-C4F8-43AB-98DD-E6D32DDF50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BBCCD-7A3E-47B4-9FCA-F295DFCEF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Gate-Level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422E9B-A190-412A-8565-7AD1593E1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Dr. Sultan S. </a:t>
            </a:r>
            <a:r>
              <a:rPr lang="en-US" dirty="0" err="1"/>
              <a:t>Alqahtani</a:t>
            </a:r>
            <a:endParaRPr lang="en-US" dirty="0"/>
          </a:p>
          <a:p>
            <a:r>
              <a:rPr lang="en-US" dirty="0"/>
              <a:t>CS106 Digital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FABF9E-738F-4455-A844-F9FE2D20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3C869A-C7DA-41D9-AF05-A90C8BB8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8678"/>
            <a:ext cx="4814777" cy="1325563"/>
          </a:xfrm>
        </p:spPr>
        <p:txBody>
          <a:bodyPr/>
          <a:lstStyle/>
          <a:p>
            <a:pPr algn="r"/>
            <a:r>
              <a:rPr lang="en-US" dirty="0"/>
              <a:t> Karnaugh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7D3CEDD-5277-4707-9398-F065DEDA6DA1}"/>
              </a:ext>
            </a:extLst>
          </p:cNvPr>
          <p:cNvSpPr/>
          <p:nvPr/>
        </p:nvSpPr>
        <p:spPr>
          <a:xfrm>
            <a:off x="8799843" y="5495897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0E32824-73B8-45A7-8613-0DF62E874EB6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FE7ED31-E864-4347-8196-9CADCF08CBFF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E337DB7-6C01-4E82-B407-877F872EA2BA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14E40EC-DFB0-498B-8825-B8BDD8658F2D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3D34EEB-EC74-414D-9A95-34EDC9ABF30B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8F70496-49E2-4871-A368-7BF7B6355AF9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6E23E3C-895C-4951-9D2B-B7E35C06DADF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09DC848-E9C3-4EAE-96FB-101FDFA498E9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644980B-6DBB-4C6E-9F63-E3136BC976BE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4C7EC8-51B1-41E4-B6BB-6A09B8673482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99B3557-15BA-476D-BC80-41EE9EB1E8CD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85989BA-E3CA-4E0D-BAE4-D35D725BFA3E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3E22C31-699F-44EF-94D8-A9635A78EA47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FCC7325-33B2-4824-BF06-FC1EAA8CE6FA}"/>
              </a:ext>
            </a:extLst>
          </p:cNvPr>
          <p:cNvSpPr/>
          <p:nvPr/>
        </p:nvSpPr>
        <p:spPr>
          <a:xfrm>
            <a:off x="9595376" y="43156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59A8C3-C193-462B-8234-D29E31A7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71DD80-BFC1-4317-B5DD-C42445DA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5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C1665B-D183-4B6B-AED2-425206294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Deriving Expressions from a Karnaugh 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1A3B618-9AB1-44A1-855D-BC3AF39E7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88B9EA-1B2F-4093-81DE-BE0592D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FB99C-4EED-4528-B1C3-868B764C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9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81343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099EA9-173F-4CE1-9AE3-B4F85B709D78}"/>
              </a:ext>
            </a:extLst>
          </p:cNvPr>
          <p:cNvSpPr/>
          <p:nvPr/>
        </p:nvSpPr>
        <p:spPr>
          <a:xfrm>
            <a:off x="8799843" y="5495897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71A4A9-6D64-4884-BE54-4081BD697C94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803359D-2484-40CC-9EDF-1C9D7985C29E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F2803D-A9B6-4BBB-A53D-8623E8F4BD69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7C1DA27-D789-4EF0-BEF9-453B1E1A55FD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0B44CF-61C6-4AA3-A4CD-8365B23A9EF9}"/>
              </a:ext>
            </a:extLst>
          </p:cNvPr>
          <p:cNvSpPr/>
          <p:nvPr/>
        </p:nvSpPr>
        <p:spPr>
          <a:xfrm>
            <a:off x="9595376" y="43156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C077E1AC-7B4A-4159-857D-3B16FC2F2138}"/>
              </a:ext>
            </a:extLst>
          </p:cNvPr>
          <p:cNvSpPr/>
          <p:nvPr/>
        </p:nvSpPr>
        <p:spPr>
          <a:xfrm>
            <a:off x="9472211" y="3170649"/>
            <a:ext cx="668163" cy="17788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3E5BC9-BF44-4BAD-B52D-1DAAFBE01F60}"/>
              </a:ext>
            </a:extLst>
          </p:cNvPr>
          <p:cNvSpPr/>
          <p:nvPr/>
        </p:nvSpPr>
        <p:spPr>
          <a:xfrm>
            <a:off x="9472211" y="5495897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DD3C267-3D17-4E3F-9ABE-2CCD9FCB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9316F99C-DB43-4BE2-A3EF-23C74C3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65203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099EA9-173F-4CE1-9AE3-B4F85B709D78}"/>
              </a:ext>
            </a:extLst>
          </p:cNvPr>
          <p:cNvSpPr/>
          <p:nvPr/>
        </p:nvSpPr>
        <p:spPr>
          <a:xfrm>
            <a:off x="8799843" y="5495897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71A4A9-6D64-4884-BE54-4081BD697C94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803359D-2484-40CC-9EDF-1C9D7985C29E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F2803D-A9B6-4BBB-A53D-8623E8F4BD69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7C1DA27-D789-4EF0-BEF9-453B1E1A55FD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0B44CF-61C6-4AA3-A4CD-8365B23A9EF9}"/>
              </a:ext>
            </a:extLst>
          </p:cNvPr>
          <p:cNvSpPr/>
          <p:nvPr/>
        </p:nvSpPr>
        <p:spPr>
          <a:xfrm>
            <a:off x="9595376" y="43156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C077E1AC-7B4A-4159-857D-3B16FC2F2138}"/>
              </a:ext>
            </a:extLst>
          </p:cNvPr>
          <p:cNvSpPr/>
          <p:nvPr/>
        </p:nvSpPr>
        <p:spPr>
          <a:xfrm>
            <a:off x="9472211" y="3170649"/>
            <a:ext cx="668163" cy="17788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3E5BC9-BF44-4BAD-B52D-1DAAFBE01F60}"/>
              </a:ext>
            </a:extLst>
          </p:cNvPr>
          <p:cNvSpPr/>
          <p:nvPr/>
        </p:nvSpPr>
        <p:spPr>
          <a:xfrm>
            <a:off x="9472211" y="5495897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+ B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F6470254-9F3D-40E1-A8AE-BC807B83DA28}"/>
              </a:ext>
            </a:extLst>
          </p:cNvPr>
          <p:cNvSpPr/>
          <p:nvPr/>
        </p:nvSpPr>
        <p:spPr>
          <a:xfrm rot="16200000">
            <a:off x="8667455" y="3321952"/>
            <a:ext cx="668163" cy="25390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33D4D6-9E65-4714-8C43-D97065DE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961017-C8DF-4CD4-A3F9-71A65EC6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11170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099EA9-173F-4CE1-9AE3-B4F85B709D78}"/>
              </a:ext>
            </a:extLst>
          </p:cNvPr>
          <p:cNvSpPr/>
          <p:nvPr/>
        </p:nvSpPr>
        <p:spPr>
          <a:xfrm>
            <a:off x="8799843" y="5495897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71A4A9-6D64-4884-BE54-4081BD697C94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803359D-2484-40CC-9EDF-1C9D7985C29E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F2803D-A9B6-4BBB-A53D-8623E8F4BD69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7C1DA27-D789-4EF0-BEF9-453B1E1A55FD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0B44CF-61C6-4AA3-A4CD-8365B23A9EF9}"/>
              </a:ext>
            </a:extLst>
          </p:cNvPr>
          <p:cNvSpPr/>
          <p:nvPr/>
        </p:nvSpPr>
        <p:spPr>
          <a:xfrm>
            <a:off x="9595376" y="43156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C077E1AC-7B4A-4159-857D-3B16FC2F2138}"/>
              </a:ext>
            </a:extLst>
          </p:cNvPr>
          <p:cNvSpPr/>
          <p:nvPr/>
        </p:nvSpPr>
        <p:spPr>
          <a:xfrm>
            <a:off x="7666076" y="3170649"/>
            <a:ext cx="2474298" cy="17788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3E5BC9-BF44-4BAD-B52D-1DAAFBE01F60}"/>
              </a:ext>
            </a:extLst>
          </p:cNvPr>
          <p:cNvSpPr/>
          <p:nvPr/>
        </p:nvSpPr>
        <p:spPr>
          <a:xfrm>
            <a:off x="9472211" y="54958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FC7819D-9102-4012-AA36-2B9E9D7E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B6B2DF-4296-4B56-BD84-070551F7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6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60344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099EA9-173F-4CE1-9AE3-B4F85B709D78}"/>
              </a:ext>
            </a:extLst>
          </p:cNvPr>
          <p:cNvSpPr/>
          <p:nvPr/>
        </p:nvSpPr>
        <p:spPr>
          <a:xfrm>
            <a:off x="8799843" y="5495897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71A4A9-6D64-4884-BE54-4081BD697C94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803359D-2484-40CC-9EDF-1C9D7985C29E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F2803D-A9B6-4BBB-A53D-8623E8F4BD69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7C1DA27-D789-4EF0-BEF9-453B1E1A55FD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0B44CF-61C6-4AA3-A4CD-8365B23A9EF9}"/>
              </a:ext>
            </a:extLst>
          </p:cNvPr>
          <p:cNvSpPr/>
          <p:nvPr/>
        </p:nvSpPr>
        <p:spPr>
          <a:xfrm>
            <a:off x="9595376" y="43156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C077E1AC-7B4A-4159-857D-3B16FC2F2138}"/>
              </a:ext>
            </a:extLst>
          </p:cNvPr>
          <p:cNvSpPr/>
          <p:nvPr/>
        </p:nvSpPr>
        <p:spPr>
          <a:xfrm>
            <a:off x="7666076" y="3170649"/>
            <a:ext cx="861236" cy="17788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3E5BC9-BF44-4BAD-B52D-1DAAFBE01F60}"/>
              </a:ext>
            </a:extLst>
          </p:cNvPr>
          <p:cNvSpPr/>
          <p:nvPr/>
        </p:nvSpPr>
        <p:spPr>
          <a:xfrm>
            <a:off x="9472211" y="5495897"/>
            <a:ext cx="1334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A’ + B’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36CFCC0C-81EB-4060-BB69-7A6D73C438A6}"/>
              </a:ext>
            </a:extLst>
          </p:cNvPr>
          <p:cNvSpPr/>
          <p:nvPr/>
        </p:nvSpPr>
        <p:spPr>
          <a:xfrm rot="5400000">
            <a:off x="8594089" y="2300833"/>
            <a:ext cx="861236" cy="24714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F4854A88-CE5A-4A24-B1A0-6FB9F3E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F47F040-9D1E-40F3-BC1A-570F284D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0E3BF0-7E98-440B-A855-478E13A15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Karnaugh Maps with 3 Variables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DDEA4ED-B03C-4204-BF50-FBB43DEB3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C4DA42-DB1D-4F77-A391-87B31B2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E341DD-9295-4851-A2E0-BE52164F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4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665733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xmlns="" id="{1FBE4B1D-9363-4C95-819C-C94195D2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xmlns="" id="{11285CAB-9689-484F-935B-B348955B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663013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15B798-3FCA-4806-A11C-100D068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2D91D5-D007-4417-A58A-CA84E57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3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34397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57F64C8-EB8F-49C5-8795-5943BD80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FBF006-F2EC-4BCC-A31E-549C273B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CA" dirty="0"/>
              <a:t>Map (K-Map)</a:t>
            </a:r>
          </a:p>
          <a:p>
            <a:pPr lvl="1"/>
            <a:r>
              <a:rPr lang="en-CA" dirty="0"/>
              <a:t>Two variable</a:t>
            </a:r>
          </a:p>
          <a:p>
            <a:pPr lvl="1"/>
            <a:r>
              <a:rPr lang="en-CA" dirty="0"/>
              <a:t>Three variable</a:t>
            </a:r>
          </a:p>
          <a:p>
            <a:pPr lvl="1"/>
            <a:r>
              <a:rPr lang="en-CA" dirty="0"/>
              <a:t>Four variable</a:t>
            </a:r>
          </a:p>
          <a:p>
            <a:pPr lvl="1"/>
            <a:r>
              <a:rPr lang="en-CA" dirty="0"/>
              <a:t>Rules of 1’s grouping</a:t>
            </a:r>
          </a:p>
          <a:p>
            <a:r>
              <a:rPr lang="en-US" sz="4000" dirty="0"/>
              <a:t>Simplify Boolean Expressions with K-Map</a:t>
            </a:r>
          </a:p>
          <a:p>
            <a:r>
              <a:rPr lang="en-US" sz="4000" dirty="0"/>
              <a:t>Product of Sums Simplification</a:t>
            </a:r>
          </a:p>
          <a:p>
            <a:r>
              <a:rPr lang="en-US" sz="4000" dirty="0"/>
              <a:t>Don’t-Care Conditions</a:t>
            </a:r>
          </a:p>
          <a:p>
            <a:r>
              <a:rPr lang="en-US" altLang="en-US" sz="4000" dirty="0">
                <a:latin typeface="Comic Sans MS" panose="030F0702030302020204" pitchFamily="66" charset="0"/>
              </a:rPr>
              <a:t>NAND and NOR Implementations</a:t>
            </a:r>
            <a:endParaRPr lang="en-US" sz="4000" dirty="0"/>
          </a:p>
          <a:p>
            <a:endParaRPr lang="en-CA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300059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5240639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1A47302-0E73-469C-B242-842D744E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C55AE1D-43C7-43A8-90BB-50D30CF2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3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522832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Karnaugh Map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8AD43F2-6ABF-409D-B115-5D7171F0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3B166F-892B-45D9-AC05-C0B2E8A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1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0161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9924029" y="2658139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4689F5-E915-4A68-A0DD-BB8BECF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8DFD24FF-E7F5-4083-AE6A-5783A94E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080297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9924029" y="2658139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9927570" y="3554827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24DB673-39EB-46CC-AE23-21157ACC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6968680-2D2A-4E6A-B6A2-5DDFD4C6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32398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9924029" y="2658139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9927570" y="3554827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9909850" y="5227688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35233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9924029" y="2658139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9927570" y="3554827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9909850" y="4323923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91B0CDE-04AE-4D7B-B3E8-B4028DF0F078}"/>
              </a:ext>
            </a:extLst>
          </p:cNvPr>
          <p:cNvSpPr/>
          <p:nvPr/>
        </p:nvSpPr>
        <p:spPr>
          <a:xfrm>
            <a:off x="9924025" y="5241876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0B37E39-A8E9-4009-9467-437516E2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67B947-1B0D-417C-8FD3-6FAD8F0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9415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7824151" y="26819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9924029" y="2658139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9927570" y="3554827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9909850" y="4323923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91B0CDE-04AE-4D7B-B3E8-B4028DF0F078}"/>
              </a:ext>
            </a:extLst>
          </p:cNvPr>
          <p:cNvSpPr/>
          <p:nvPr/>
        </p:nvSpPr>
        <p:spPr>
          <a:xfrm>
            <a:off x="9924025" y="5241876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C1283D30-04B0-4A88-9CDB-89097F8FAFF0}"/>
              </a:ext>
            </a:extLst>
          </p:cNvPr>
          <p:cNvSpPr/>
          <p:nvPr/>
        </p:nvSpPr>
        <p:spPr>
          <a:xfrm>
            <a:off x="9762617" y="2630829"/>
            <a:ext cx="668163" cy="311075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6D3122AA-23D2-4452-8823-959C33C3CFB5}"/>
              </a:ext>
            </a:extLst>
          </p:cNvPr>
          <p:cNvSpPr/>
          <p:nvPr/>
        </p:nvSpPr>
        <p:spPr>
          <a:xfrm rot="16200000">
            <a:off x="8869735" y="4138248"/>
            <a:ext cx="1569259" cy="180753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644062" y="313661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316430" y="313661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+ 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96A450A-C472-48CC-AE91-390B692E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C253F1B-ECA2-4B55-8103-CBCE5262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876274" y="3164344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609380" y="2483861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8556757" y="421696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7826648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8045422" y="15701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7522261" y="2027011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8842876" y="199601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9920489" y="19971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2329205" y="2690038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8570928" y="3412441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8553210" y="5032139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7848052" y="350621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7889619" y="4388815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7857783" y="525517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8840724" y="27042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8840724" y="352702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8840724" y="432622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8873585" y="525250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9924029" y="2658139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9927570" y="3554827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9909850" y="4323923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91B0CDE-04AE-4D7B-B3E8-B4028DF0F078}"/>
              </a:ext>
            </a:extLst>
          </p:cNvPr>
          <p:cNvSpPr/>
          <p:nvPr/>
        </p:nvSpPr>
        <p:spPr>
          <a:xfrm>
            <a:off x="9924025" y="5241876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220737" y="712389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+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3AFADB-3B2B-45B7-8559-ECC6D8C06A49}"/>
              </a:ext>
            </a:extLst>
          </p:cNvPr>
          <p:cNvSpPr/>
          <p:nvPr/>
        </p:nvSpPr>
        <p:spPr>
          <a:xfrm>
            <a:off x="2122421" y="3266704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A4B3CCE-B44B-4309-8CE9-4A4DC822CD64}"/>
              </a:ext>
            </a:extLst>
          </p:cNvPr>
          <p:cNvCxnSpPr>
            <a:cxnSpLocks/>
          </p:cNvCxnSpPr>
          <p:nvPr/>
        </p:nvCxnSpPr>
        <p:spPr>
          <a:xfrm flipH="1" flipV="1">
            <a:off x="1405397" y="2520778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F42C3A7-DB92-40F3-A751-5791FED112DC}"/>
              </a:ext>
            </a:extLst>
          </p:cNvPr>
          <p:cNvSpPr/>
          <p:nvPr/>
        </p:nvSpPr>
        <p:spPr>
          <a:xfrm>
            <a:off x="1222121" y="281703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AB17773-B0A9-4999-AF59-9C69A7EF8BEA}"/>
              </a:ext>
            </a:extLst>
          </p:cNvPr>
          <p:cNvSpPr/>
          <p:nvPr/>
        </p:nvSpPr>
        <p:spPr>
          <a:xfrm>
            <a:off x="1671251" y="2404815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332341-E4A6-4528-B277-CE1C7AB35686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4378569" y="3266704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9B3680F-FF0C-4D7E-91AC-13C7D6B98379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>
            <a:off x="2122421" y="4041627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A553C3-9D7B-4496-812A-024928A57019}"/>
              </a:ext>
            </a:extLst>
          </p:cNvPr>
          <p:cNvCxnSpPr>
            <a:cxnSpLocks/>
          </p:cNvCxnSpPr>
          <p:nvPr/>
        </p:nvCxnSpPr>
        <p:spPr>
          <a:xfrm flipV="1">
            <a:off x="3244432" y="3259617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44425E-F9CA-4E9A-9ABB-C14C50516125}"/>
              </a:ext>
            </a:extLst>
          </p:cNvPr>
          <p:cNvCxnSpPr>
            <a:cxnSpLocks/>
          </p:cNvCxnSpPr>
          <p:nvPr/>
        </p:nvCxnSpPr>
        <p:spPr>
          <a:xfrm flipV="1">
            <a:off x="5448921" y="3252525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07412A4-E916-4E6B-89D6-274CC473884D}"/>
              </a:ext>
            </a:extLst>
          </p:cNvPr>
          <p:cNvSpPr/>
          <p:nvPr/>
        </p:nvSpPr>
        <p:spPr>
          <a:xfrm>
            <a:off x="7976551" y="283432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8166175-3C3D-4633-9ACD-26A0B87D28E7}"/>
              </a:ext>
            </a:extLst>
          </p:cNvPr>
          <p:cNvSpPr/>
          <p:nvPr/>
        </p:nvSpPr>
        <p:spPr>
          <a:xfrm>
            <a:off x="3491512" y="2696110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66BBEB-75D1-445A-A7BF-D69B2F5918FD}"/>
              </a:ext>
            </a:extLst>
          </p:cNvPr>
          <p:cNvSpPr/>
          <p:nvPr/>
        </p:nvSpPr>
        <p:spPr>
          <a:xfrm>
            <a:off x="4552287" y="2700671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6D08671-FC6E-4C65-9937-7EE96E539A9B}"/>
              </a:ext>
            </a:extLst>
          </p:cNvPr>
          <p:cNvSpPr/>
          <p:nvPr/>
        </p:nvSpPr>
        <p:spPr>
          <a:xfrm>
            <a:off x="5685532" y="2728749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2CF286B-9CBF-49E5-BF52-A3A6B5CAF19E}"/>
              </a:ext>
            </a:extLst>
          </p:cNvPr>
          <p:cNvSpPr/>
          <p:nvPr/>
        </p:nvSpPr>
        <p:spPr>
          <a:xfrm>
            <a:off x="1599696" y="337969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FE8A594-BD33-4D05-B674-82196F470089}"/>
              </a:ext>
            </a:extLst>
          </p:cNvPr>
          <p:cNvSpPr/>
          <p:nvPr/>
        </p:nvSpPr>
        <p:spPr>
          <a:xfrm>
            <a:off x="1616870" y="411880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21A7497-303D-49CF-A128-DB03A1D1CCE6}"/>
              </a:ext>
            </a:extLst>
          </p:cNvPr>
          <p:cNvSpPr/>
          <p:nvPr/>
        </p:nvSpPr>
        <p:spPr>
          <a:xfrm>
            <a:off x="2464480" y="337260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32EB46-255E-47F5-9546-0F253950BF45}"/>
              </a:ext>
            </a:extLst>
          </p:cNvPr>
          <p:cNvSpPr/>
          <p:nvPr/>
        </p:nvSpPr>
        <p:spPr>
          <a:xfrm>
            <a:off x="2457389" y="414170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49F26CE-B902-4369-9D0B-6A111AA9B6B4}"/>
              </a:ext>
            </a:extLst>
          </p:cNvPr>
          <p:cNvSpPr/>
          <p:nvPr/>
        </p:nvSpPr>
        <p:spPr>
          <a:xfrm>
            <a:off x="3563180" y="338678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4C5BBD5-7F9E-4971-AED2-463A97ACD520}"/>
              </a:ext>
            </a:extLst>
          </p:cNvPr>
          <p:cNvSpPr/>
          <p:nvPr/>
        </p:nvSpPr>
        <p:spPr>
          <a:xfrm>
            <a:off x="3543077" y="413063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BDEDE2-14C6-4E1F-A405-9D23149AE412}"/>
              </a:ext>
            </a:extLst>
          </p:cNvPr>
          <p:cNvSpPr/>
          <p:nvPr/>
        </p:nvSpPr>
        <p:spPr>
          <a:xfrm>
            <a:off x="4614334" y="3398973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9554AB-1117-4995-94C7-87B07732847A}"/>
              </a:ext>
            </a:extLst>
          </p:cNvPr>
          <p:cNvSpPr/>
          <p:nvPr/>
        </p:nvSpPr>
        <p:spPr>
          <a:xfrm>
            <a:off x="4638523" y="413063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B359A85-27D0-427C-B250-C2B89C18EC5D}"/>
              </a:ext>
            </a:extLst>
          </p:cNvPr>
          <p:cNvSpPr/>
          <p:nvPr/>
        </p:nvSpPr>
        <p:spPr>
          <a:xfrm>
            <a:off x="5732889" y="339931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FFDD1FB-F8B8-49FB-B024-3D5F500FA7F3}"/>
              </a:ext>
            </a:extLst>
          </p:cNvPr>
          <p:cNvSpPr/>
          <p:nvPr/>
        </p:nvSpPr>
        <p:spPr>
          <a:xfrm>
            <a:off x="5736431" y="405144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2" name="Footer Placeholder 71">
            <a:extLst>
              <a:ext uri="{FF2B5EF4-FFF2-40B4-BE49-F238E27FC236}">
                <a16:creationId xmlns:a16="http://schemas.microsoft.com/office/drawing/2014/main" xmlns="" id="{521F1958-DB10-4013-87EB-D1971350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xmlns="" id="{6647EEF0-B682-4310-ABB5-54E5D317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4019782" y="2679405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3AFADB-3B2B-45B7-8559-ECC6D8C06A49}"/>
              </a:ext>
            </a:extLst>
          </p:cNvPr>
          <p:cNvSpPr/>
          <p:nvPr/>
        </p:nvSpPr>
        <p:spPr>
          <a:xfrm>
            <a:off x="3812998" y="3256071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A4B3CCE-B44B-4309-8CE9-4A4DC822CD64}"/>
              </a:ext>
            </a:extLst>
          </p:cNvPr>
          <p:cNvCxnSpPr>
            <a:cxnSpLocks/>
          </p:cNvCxnSpPr>
          <p:nvPr/>
        </p:nvCxnSpPr>
        <p:spPr>
          <a:xfrm flipH="1" flipV="1">
            <a:off x="3095974" y="251014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F42C3A7-DB92-40F3-A751-5791FED112DC}"/>
              </a:ext>
            </a:extLst>
          </p:cNvPr>
          <p:cNvSpPr/>
          <p:nvPr/>
        </p:nvSpPr>
        <p:spPr>
          <a:xfrm>
            <a:off x="2912698" y="280640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AB17773-B0A9-4999-AF59-9C69A7EF8BEA}"/>
              </a:ext>
            </a:extLst>
          </p:cNvPr>
          <p:cNvSpPr/>
          <p:nvPr/>
        </p:nvSpPr>
        <p:spPr>
          <a:xfrm>
            <a:off x="3361828" y="2394182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332341-E4A6-4528-B277-CE1C7AB35686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6069146" y="325607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9B3680F-FF0C-4D7E-91AC-13C7D6B98379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>
            <a:off x="3812998" y="4030994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A553C3-9D7B-4496-812A-024928A57019}"/>
              </a:ext>
            </a:extLst>
          </p:cNvPr>
          <p:cNvCxnSpPr>
            <a:cxnSpLocks/>
          </p:cNvCxnSpPr>
          <p:nvPr/>
        </p:nvCxnSpPr>
        <p:spPr>
          <a:xfrm flipV="1">
            <a:off x="4935009" y="3248984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44425E-F9CA-4E9A-9ABB-C14C50516125}"/>
              </a:ext>
            </a:extLst>
          </p:cNvPr>
          <p:cNvCxnSpPr>
            <a:cxnSpLocks/>
          </p:cNvCxnSpPr>
          <p:nvPr/>
        </p:nvCxnSpPr>
        <p:spPr>
          <a:xfrm flipV="1">
            <a:off x="7139498" y="3241892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8166175-3C3D-4633-9ACD-26A0B87D28E7}"/>
              </a:ext>
            </a:extLst>
          </p:cNvPr>
          <p:cNvSpPr/>
          <p:nvPr/>
        </p:nvSpPr>
        <p:spPr>
          <a:xfrm>
            <a:off x="5182089" y="2685477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66BBEB-75D1-445A-A7BF-D69B2F5918FD}"/>
              </a:ext>
            </a:extLst>
          </p:cNvPr>
          <p:cNvSpPr/>
          <p:nvPr/>
        </p:nvSpPr>
        <p:spPr>
          <a:xfrm>
            <a:off x="6242864" y="2690038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6D08671-FC6E-4C65-9937-7EE96E539A9B}"/>
              </a:ext>
            </a:extLst>
          </p:cNvPr>
          <p:cNvSpPr/>
          <p:nvPr/>
        </p:nvSpPr>
        <p:spPr>
          <a:xfrm>
            <a:off x="7376109" y="271811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2CF286B-9CBF-49E5-BF52-A3A6B5CAF19E}"/>
              </a:ext>
            </a:extLst>
          </p:cNvPr>
          <p:cNvSpPr/>
          <p:nvPr/>
        </p:nvSpPr>
        <p:spPr>
          <a:xfrm>
            <a:off x="3290273" y="336906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FE8A594-BD33-4D05-B674-82196F470089}"/>
              </a:ext>
            </a:extLst>
          </p:cNvPr>
          <p:cNvSpPr/>
          <p:nvPr/>
        </p:nvSpPr>
        <p:spPr>
          <a:xfrm>
            <a:off x="3307447" y="410816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21A7497-303D-49CF-A128-DB03A1D1CCE6}"/>
              </a:ext>
            </a:extLst>
          </p:cNvPr>
          <p:cNvSpPr/>
          <p:nvPr/>
        </p:nvSpPr>
        <p:spPr>
          <a:xfrm>
            <a:off x="4155057" y="336197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32EB46-255E-47F5-9546-0F253950BF45}"/>
              </a:ext>
            </a:extLst>
          </p:cNvPr>
          <p:cNvSpPr/>
          <p:nvPr/>
        </p:nvSpPr>
        <p:spPr>
          <a:xfrm>
            <a:off x="4147966" y="413106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49F26CE-B902-4369-9D0B-6A111AA9B6B4}"/>
              </a:ext>
            </a:extLst>
          </p:cNvPr>
          <p:cNvSpPr/>
          <p:nvPr/>
        </p:nvSpPr>
        <p:spPr>
          <a:xfrm>
            <a:off x="5253757" y="337614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4C5BBD5-7F9E-4971-AED2-463A97ACD520}"/>
              </a:ext>
            </a:extLst>
          </p:cNvPr>
          <p:cNvSpPr/>
          <p:nvPr/>
        </p:nvSpPr>
        <p:spPr>
          <a:xfrm>
            <a:off x="5233654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BDEDE2-14C6-4E1F-A405-9D23149AE412}"/>
              </a:ext>
            </a:extLst>
          </p:cNvPr>
          <p:cNvSpPr/>
          <p:nvPr/>
        </p:nvSpPr>
        <p:spPr>
          <a:xfrm>
            <a:off x="6304911" y="33883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9554AB-1117-4995-94C7-87B07732847A}"/>
              </a:ext>
            </a:extLst>
          </p:cNvPr>
          <p:cNvSpPr/>
          <p:nvPr/>
        </p:nvSpPr>
        <p:spPr>
          <a:xfrm>
            <a:off x="6329100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B359A85-27D0-427C-B250-C2B89C18EC5D}"/>
              </a:ext>
            </a:extLst>
          </p:cNvPr>
          <p:cNvSpPr/>
          <p:nvPr/>
        </p:nvSpPr>
        <p:spPr>
          <a:xfrm>
            <a:off x="7423466" y="338867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FFDD1FB-F8B8-49FB-B024-3D5F500FA7F3}"/>
              </a:ext>
            </a:extLst>
          </p:cNvPr>
          <p:cNvSpPr/>
          <p:nvPr/>
        </p:nvSpPr>
        <p:spPr>
          <a:xfrm>
            <a:off x="7427008" y="404081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3FE4DB4E-3A1E-46C8-ACC5-F841F0BEB793}"/>
              </a:ext>
            </a:extLst>
          </p:cNvPr>
          <p:cNvSpPr/>
          <p:nvPr/>
        </p:nvSpPr>
        <p:spPr>
          <a:xfrm rot="16200000">
            <a:off x="5856536" y="2693648"/>
            <a:ext cx="1353870" cy="26905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872C3-C688-4C87-93DC-5D84D67AC747}"/>
              </a:ext>
            </a:extLst>
          </p:cNvPr>
          <p:cNvSpPr/>
          <p:nvPr/>
        </p:nvSpPr>
        <p:spPr>
          <a:xfrm>
            <a:off x="5188084" y="4928346"/>
            <a:ext cx="26132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Wrong</a:t>
            </a:r>
            <a:r>
              <a:rPr lang="en-US" sz="4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4189918-347E-4D60-A795-CDF2A8FF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6A3E38-AD55-48A5-8D37-72186AE0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4019782" y="2679405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3AFADB-3B2B-45B7-8559-ECC6D8C06A49}"/>
              </a:ext>
            </a:extLst>
          </p:cNvPr>
          <p:cNvSpPr/>
          <p:nvPr/>
        </p:nvSpPr>
        <p:spPr>
          <a:xfrm>
            <a:off x="3812998" y="3256071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A4B3CCE-B44B-4309-8CE9-4A4DC822CD64}"/>
              </a:ext>
            </a:extLst>
          </p:cNvPr>
          <p:cNvCxnSpPr>
            <a:cxnSpLocks/>
          </p:cNvCxnSpPr>
          <p:nvPr/>
        </p:nvCxnSpPr>
        <p:spPr>
          <a:xfrm flipH="1" flipV="1">
            <a:off x="3095974" y="251014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F42C3A7-DB92-40F3-A751-5791FED112DC}"/>
              </a:ext>
            </a:extLst>
          </p:cNvPr>
          <p:cNvSpPr/>
          <p:nvPr/>
        </p:nvSpPr>
        <p:spPr>
          <a:xfrm>
            <a:off x="2912698" y="280640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AB17773-B0A9-4999-AF59-9C69A7EF8BEA}"/>
              </a:ext>
            </a:extLst>
          </p:cNvPr>
          <p:cNvSpPr/>
          <p:nvPr/>
        </p:nvSpPr>
        <p:spPr>
          <a:xfrm>
            <a:off x="3361828" y="2394182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332341-E4A6-4528-B277-CE1C7AB35686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6069146" y="325607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9B3680F-FF0C-4D7E-91AC-13C7D6B98379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>
            <a:off x="3812998" y="4030994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A553C3-9D7B-4496-812A-024928A57019}"/>
              </a:ext>
            </a:extLst>
          </p:cNvPr>
          <p:cNvCxnSpPr>
            <a:cxnSpLocks/>
          </p:cNvCxnSpPr>
          <p:nvPr/>
        </p:nvCxnSpPr>
        <p:spPr>
          <a:xfrm flipV="1">
            <a:off x="4935009" y="3248984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44425E-F9CA-4E9A-9ABB-C14C50516125}"/>
              </a:ext>
            </a:extLst>
          </p:cNvPr>
          <p:cNvCxnSpPr>
            <a:cxnSpLocks/>
          </p:cNvCxnSpPr>
          <p:nvPr/>
        </p:nvCxnSpPr>
        <p:spPr>
          <a:xfrm flipV="1">
            <a:off x="7139498" y="3241892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8166175-3C3D-4633-9ACD-26A0B87D28E7}"/>
              </a:ext>
            </a:extLst>
          </p:cNvPr>
          <p:cNvSpPr/>
          <p:nvPr/>
        </p:nvSpPr>
        <p:spPr>
          <a:xfrm>
            <a:off x="5182089" y="2685477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66BBEB-75D1-445A-A7BF-D69B2F5918FD}"/>
              </a:ext>
            </a:extLst>
          </p:cNvPr>
          <p:cNvSpPr/>
          <p:nvPr/>
        </p:nvSpPr>
        <p:spPr>
          <a:xfrm>
            <a:off x="6242864" y="2690038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6D08671-FC6E-4C65-9937-7EE96E539A9B}"/>
              </a:ext>
            </a:extLst>
          </p:cNvPr>
          <p:cNvSpPr/>
          <p:nvPr/>
        </p:nvSpPr>
        <p:spPr>
          <a:xfrm>
            <a:off x="7376109" y="271811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2CF286B-9CBF-49E5-BF52-A3A6B5CAF19E}"/>
              </a:ext>
            </a:extLst>
          </p:cNvPr>
          <p:cNvSpPr/>
          <p:nvPr/>
        </p:nvSpPr>
        <p:spPr>
          <a:xfrm>
            <a:off x="3290273" y="336906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FE8A594-BD33-4D05-B674-82196F470089}"/>
              </a:ext>
            </a:extLst>
          </p:cNvPr>
          <p:cNvSpPr/>
          <p:nvPr/>
        </p:nvSpPr>
        <p:spPr>
          <a:xfrm>
            <a:off x="3307447" y="410816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21A7497-303D-49CF-A128-DB03A1D1CCE6}"/>
              </a:ext>
            </a:extLst>
          </p:cNvPr>
          <p:cNvSpPr/>
          <p:nvPr/>
        </p:nvSpPr>
        <p:spPr>
          <a:xfrm>
            <a:off x="4155057" y="336197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32EB46-255E-47F5-9546-0F253950BF45}"/>
              </a:ext>
            </a:extLst>
          </p:cNvPr>
          <p:cNvSpPr/>
          <p:nvPr/>
        </p:nvSpPr>
        <p:spPr>
          <a:xfrm>
            <a:off x="4147966" y="413106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49F26CE-B902-4369-9D0B-6A111AA9B6B4}"/>
              </a:ext>
            </a:extLst>
          </p:cNvPr>
          <p:cNvSpPr/>
          <p:nvPr/>
        </p:nvSpPr>
        <p:spPr>
          <a:xfrm>
            <a:off x="5253757" y="337614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4C5BBD5-7F9E-4971-AED2-463A97ACD520}"/>
              </a:ext>
            </a:extLst>
          </p:cNvPr>
          <p:cNvSpPr/>
          <p:nvPr/>
        </p:nvSpPr>
        <p:spPr>
          <a:xfrm>
            <a:off x="5233654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BDEDE2-14C6-4E1F-A405-9D23149AE412}"/>
              </a:ext>
            </a:extLst>
          </p:cNvPr>
          <p:cNvSpPr/>
          <p:nvPr/>
        </p:nvSpPr>
        <p:spPr>
          <a:xfrm>
            <a:off x="6304911" y="33883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9554AB-1117-4995-94C7-87B07732847A}"/>
              </a:ext>
            </a:extLst>
          </p:cNvPr>
          <p:cNvSpPr/>
          <p:nvPr/>
        </p:nvSpPr>
        <p:spPr>
          <a:xfrm>
            <a:off x="6329100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B359A85-27D0-427C-B250-C2B89C18EC5D}"/>
              </a:ext>
            </a:extLst>
          </p:cNvPr>
          <p:cNvSpPr/>
          <p:nvPr/>
        </p:nvSpPr>
        <p:spPr>
          <a:xfrm>
            <a:off x="7423466" y="338867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FFDD1FB-F8B8-49FB-B024-3D5F500FA7F3}"/>
              </a:ext>
            </a:extLst>
          </p:cNvPr>
          <p:cNvSpPr/>
          <p:nvPr/>
        </p:nvSpPr>
        <p:spPr>
          <a:xfrm>
            <a:off x="7427008" y="404081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3FE4DB4E-3A1E-46C8-ACC5-F841F0BEB793}"/>
              </a:ext>
            </a:extLst>
          </p:cNvPr>
          <p:cNvSpPr/>
          <p:nvPr/>
        </p:nvSpPr>
        <p:spPr>
          <a:xfrm rot="16200000">
            <a:off x="6383864" y="3220976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872C3-C688-4C87-93DC-5D84D67AC747}"/>
              </a:ext>
            </a:extLst>
          </p:cNvPr>
          <p:cNvSpPr/>
          <p:nvPr/>
        </p:nvSpPr>
        <p:spPr>
          <a:xfrm>
            <a:off x="5009004" y="4928372"/>
            <a:ext cx="29530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Correct</a:t>
            </a:r>
            <a:r>
              <a:rPr lang="en-US" sz="48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BC67CA77-F234-4A14-9088-DDAE91DE62CA}"/>
              </a:ext>
            </a:extLst>
          </p:cNvPr>
          <p:cNvSpPr/>
          <p:nvPr/>
        </p:nvSpPr>
        <p:spPr>
          <a:xfrm rot="16200000">
            <a:off x="5356042" y="3213886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041AF99-D0C4-44D1-A9CE-01F8AE0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4A1103-74E8-4D0C-BE12-6036DDDD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94E42-11A5-4BC3-80DF-6F009878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What is a Karnaugh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3D5E5F-F466-482D-AA62-F12608DD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Special form of a truth table which enables easier pattern recognition </a:t>
            </a:r>
          </a:p>
          <a:p>
            <a:r>
              <a:rPr lang="en-US" sz="4800" dirty="0"/>
              <a:t>Pictorial method of simplifying Boolean expressions</a:t>
            </a:r>
          </a:p>
          <a:p>
            <a:r>
              <a:rPr lang="en-US" sz="4800" dirty="0"/>
              <a:t>Good for circuits designs with up to 4 variables.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E362B7-6670-4C76-B6F9-9C3AC542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3B89AB-23C3-4A5A-9F84-89F3DDED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4019782" y="2679405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220737" y="712389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+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3AFADB-3B2B-45B7-8559-ECC6D8C06A49}"/>
              </a:ext>
            </a:extLst>
          </p:cNvPr>
          <p:cNvSpPr/>
          <p:nvPr/>
        </p:nvSpPr>
        <p:spPr>
          <a:xfrm>
            <a:off x="3812998" y="3256071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A4B3CCE-B44B-4309-8CE9-4A4DC822CD64}"/>
              </a:ext>
            </a:extLst>
          </p:cNvPr>
          <p:cNvCxnSpPr>
            <a:cxnSpLocks/>
          </p:cNvCxnSpPr>
          <p:nvPr/>
        </p:nvCxnSpPr>
        <p:spPr>
          <a:xfrm flipH="1" flipV="1">
            <a:off x="3095974" y="251014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F42C3A7-DB92-40F3-A751-5791FED112DC}"/>
              </a:ext>
            </a:extLst>
          </p:cNvPr>
          <p:cNvSpPr/>
          <p:nvPr/>
        </p:nvSpPr>
        <p:spPr>
          <a:xfrm>
            <a:off x="2912698" y="280640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AB17773-B0A9-4999-AF59-9C69A7EF8BEA}"/>
              </a:ext>
            </a:extLst>
          </p:cNvPr>
          <p:cNvSpPr/>
          <p:nvPr/>
        </p:nvSpPr>
        <p:spPr>
          <a:xfrm>
            <a:off x="3361828" y="2394182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332341-E4A6-4528-B277-CE1C7AB35686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6069146" y="325607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9B3680F-FF0C-4D7E-91AC-13C7D6B98379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>
            <a:off x="3812998" y="4030994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A553C3-9D7B-4496-812A-024928A57019}"/>
              </a:ext>
            </a:extLst>
          </p:cNvPr>
          <p:cNvCxnSpPr>
            <a:cxnSpLocks/>
          </p:cNvCxnSpPr>
          <p:nvPr/>
        </p:nvCxnSpPr>
        <p:spPr>
          <a:xfrm flipV="1">
            <a:off x="4935009" y="3248984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44425E-F9CA-4E9A-9ABB-C14C50516125}"/>
              </a:ext>
            </a:extLst>
          </p:cNvPr>
          <p:cNvCxnSpPr>
            <a:cxnSpLocks/>
          </p:cNvCxnSpPr>
          <p:nvPr/>
        </p:nvCxnSpPr>
        <p:spPr>
          <a:xfrm flipV="1">
            <a:off x="7139498" y="3241892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8166175-3C3D-4633-9ACD-26A0B87D28E7}"/>
              </a:ext>
            </a:extLst>
          </p:cNvPr>
          <p:cNvSpPr/>
          <p:nvPr/>
        </p:nvSpPr>
        <p:spPr>
          <a:xfrm>
            <a:off x="5182089" y="2685477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66BBEB-75D1-445A-A7BF-D69B2F5918FD}"/>
              </a:ext>
            </a:extLst>
          </p:cNvPr>
          <p:cNvSpPr/>
          <p:nvPr/>
        </p:nvSpPr>
        <p:spPr>
          <a:xfrm>
            <a:off x="6242864" y="2690038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6D08671-FC6E-4C65-9937-7EE96E539A9B}"/>
              </a:ext>
            </a:extLst>
          </p:cNvPr>
          <p:cNvSpPr/>
          <p:nvPr/>
        </p:nvSpPr>
        <p:spPr>
          <a:xfrm>
            <a:off x="7376109" y="271811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2CF286B-9CBF-49E5-BF52-A3A6B5CAF19E}"/>
              </a:ext>
            </a:extLst>
          </p:cNvPr>
          <p:cNvSpPr/>
          <p:nvPr/>
        </p:nvSpPr>
        <p:spPr>
          <a:xfrm>
            <a:off x="3290273" y="336906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FE8A594-BD33-4D05-B674-82196F470089}"/>
              </a:ext>
            </a:extLst>
          </p:cNvPr>
          <p:cNvSpPr/>
          <p:nvPr/>
        </p:nvSpPr>
        <p:spPr>
          <a:xfrm>
            <a:off x="3307447" y="410816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21A7497-303D-49CF-A128-DB03A1D1CCE6}"/>
              </a:ext>
            </a:extLst>
          </p:cNvPr>
          <p:cNvSpPr/>
          <p:nvPr/>
        </p:nvSpPr>
        <p:spPr>
          <a:xfrm>
            <a:off x="4155057" y="336197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32EB46-255E-47F5-9546-0F253950BF45}"/>
              </a:ext>
            </a:extLst>
          </p:cNvPr>
          <p:cNvSpPr/>
          <p:nvPr/>
        </p:nvSpPr>
        <p:spPr>
          <a:xfrm>
            <a:off x="4147966" y="413106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49F26CE-B902-4369-9D0B-6A111AA9B6B4}"/>
              </a:ext>
            </a:extLst>
          </p:cNvPr>
          <p:cNvSpPr/>
          <p:nvPr/>
        </p:nvSpPr>
        <p:spPr>
          <a:xfrm>
            <a:off x="5253757" y="337614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4C5BBD5-7F9E-4971-AED2-463A97ACD520}"/>
              </a:ext>
            </a:extLst>
          </p:cNvPr>
          <p:cNvSpPr/>
          <p:nvPr/>
        </p:nvSpPr>
        <p:spPr>
          <a:xfrm>
            <a:off x="5233654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BDEDE2-14C6-4E1F-A405-9D23149AE412}"/>
              </a:ext>
            </a:extLst>
          </p:cNvPr>
          <p:cNvSpPr/>
          <p:nvPr/>
        </p:nvSpPr>
        <p:spPr>
          <a:xfrm>
            <a:off x="6304911" y="33883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9554AB-1117-4995-94C7-87B07732847A}"/>
              </a:ext>
            </a:extLst>
          </p:cNvPr>
          <p:cNvSpPr/>
          <p:nvPr/>
        </p:nvSpPr>
        <p:spPr>
          <a:xfrm>
            <a:off x="6329100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B359A85-27D0-427C-B250-C2B89C18EC5D}"/>
              </a:ext>
            </a:extLst>
          </p:cNvPr>
          <p:cNvSpPr/>
          <p:nvPr/>
        </p:nvSpPr>
        <p:spPr>
          <a:xfrm>
            <a:off x="7423466" y="338867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FFDD1FB-F8B8-49FB-B024-3D5F500FA7F3}"/>
              </a:ext>
            </a:extLst>
          </p:cNvPr>
          <p:cNvSpPr/>
          <p:nvPr/>
        </p:nvSpPr>
        <p:spPr>
          <a:xfrm>
            <a:off x="7427008" y="404081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3FE4DB4E-3A1E-46C8-ACC5-F841F0BEB793}"/>
              </a:ext>
            </a:extLst>
          </p:cNvPr>
          <p:cNvSpPr/>
          <p:nvPr/>
        </p:nvSpPr>
        <p:spPr>
          <a:xfrm rot="16200000">
            <a:off x="6383864" y="3220976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BC67CA77-F234-4A14-9088-DDAE91DE62CA}"/>
              </a:ext>
            </a:extLst>
          </p:cNvPr>
          <p:cNvSpPr/>
          <p:nvPr/>
        </p:nvSpPr>
        <p:spPr>
          <a:xfrm rot="16200000">
            <a:off x="5356042" y="3213886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F7D2708-ED3D-471C-A119-4AE2FA4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79FAF6E-B2BA-42BF-87A8-E945AE08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4019782" y="2679405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220737" y="712389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+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3AFADB-3B2B-45B7-8559-ECC6D8C06A49}"/>
              </a:ext>
            </a:extLst>
          </p:cNvPr>
          <p:cNvSpPr/>
          <p:nvPr/>
        </p:nvSpPr>
        <p:spPr>
          <a:xfrm>
            <a:off x="3812998" y="3256071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A4B3CCE-B44B-4309-8CE9-4A4DC822CD64}"/>
              </a:ext>
            </a:extLst>
          </p:cNvPr>
          <p:cNvCxnSpPr>
            <a:cxnSpLocks/>
          </p:cNvCxnSpPr>
          <p:nvPr/>
        </p:nvCxnSpPr>
        <p:spPr>
          <a:xfrm flipH="1" flipV="1">
            <a:off x="3095974" y="251014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F42C3A7-DB92-40F3-A751-5791FED112DC}"/>
              </a:ext>
            </a:extLst>
          </p:cNvPr>
          <p:cNvSpPr/>
          <p:nvPr/>
        </p:nvSpPr>
        <p:spPr>
          <a:xfrm>
            <a:off x="2912698" y="280640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AB17773-B0A9-4999-AF59-9C69A7EF8BEA}"/>
              </a:ext>
            </a:extLst>
          </p:cNvPr>
          <p:cNvSpPr/>
          <p:nvPr/>
        </p:nvSpPr>
        <p:spPr>
          <a:xfrm>
            <a:off x="3361828" y="2394182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332341-E4A6-4528-B277-CE1C7AB35686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6069146" y="325607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9B3680F-FF0C-4D7E-91AC-13C7D6B98379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>
            <a:off x="3812998" y="4030994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A553C3-9D7B-4496-812A-024928A57019}"/>
              </a:ext>
            </a:extLst>
          </p:cNvPr>
          <p:cNvCxnSpPr>
            <a:cxnSpLocks/>
          </p:cNvCxnSpPr>
          <p:nvPr/>
        </p:nvCxnSpPr>
        <p:spPr>
          <a:xfrm flipV="1">
            <a:off x="4935009" y="3248984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44425E-F9CA-4E9A-9ABB-C14C50516125}"/>
              </a:ext>
            </a:extLst>
          </p:cNvPr>
          <p:cNvCxnSpPr>
            <a:cxnSpLocks/>
          </p:cNvCxnSpPr>
          <p:nvPr/>
        </p:nvCxnSpPr>
        <p:spPr>
          <a:xfrm flipV="1">
            <a:off x="7139498" y="3241892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8166175-3C3D-4633-9ACD-26A0B87D28E7}"/>
              </a:ext>
            </a:extLst>
          </p:cNvPr>
          <p:cNvSpPr/>
          <p:nvPr/>
        </p:nvSpPr>
        <p:spPr>
          <a:xfrm>
            <a:off x="5182089" y="2685477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66BBEB-75D1-445A-A7BF-D69B2F5918FD}"/>
              </a:ext>
            </a:extLst>
          </p:cNvPr>
          <p:cNvSpPr/>
          <p:nvPr/>
        </p:nvSpPr>
        <p:spPr>
          <a:xfrm>
            <a:off x="6242864" y="2690038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6D08671-FC6E-4C65-9937-7EE96E539A9B}"/>
              </a:ext>
            </a:extLst>
          </p:cNvPr>
          <p:cNvSpPr/>
          <p:nvPr/>
        </p:nvSpPr>
        <p:spPr>
          <a:xfrm>
            <a:off x="7376109" y="271811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2CF286B-9CBF-49E5-BF52-A3A6B5CAF19E}"/>
              </a:ext>
            </a:extLst>
          </p:cNvPr>
          <p:cNvSpPr/>
          <p:nvPr/>
        </p:nvSpPr>
        <p:spPr>
          <a:xfrm>
            <a:off x="3290273" y="336906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FE8A594-BD33-4D05-B674-82196F470089}"/>
              </a:ext>
            </a:extLst>
          </p:cNvPr>
          <p:cNvSpPr/>
          <p:nvPr/>
        </p:nvSpPr>
        <p:spPr>
          <a:xfrm>
            <a:off x="3307447" y="410816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21A7497-303D-49CF-A128-DB03A1D1CCE6}"/>
              </a:ext>
            </a:extLst>
          </p:cNvPr>
          <p:cNvSpPr/>
          <p:nvPr/>
        </p:nvSpPr>
        <p:spPr>
          <a:xfrm>
            <a:off x="4155057" y="336197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32EB46-255E-47F5-9546-0F253950BF45}"/>
              </a:ext>
            </a:extLst>
          </p:cNvPr>
          <p:cNvSpPr/>
          <p:nvPr/>
        </p:nvSpPr>
        <p:spPr>
          <a:xfrm>
            <a:off x="4147966" y="413106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49F26CE-B902-4369-9D0B-6A111AA9B6B4}"/>
              </a:ext>
            </a:extLst>
          </p:cNvPr>
          <p:cNvSpPr/>
          <p:nvPr/>
        </p:nvSpPr>
        <p:spPr>
          <a:xfrm>
            <a:off x="5253757" y="337614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4C5BBD5-7F9E-4971-AED2-463A97ACD520}"/>
              </a:ext>
            </a:extLst>
          </p:cNvPr>
          <p:cNvSpPr/>
          <p:nvPr/>
        </p:nvSpPr>
        <p:spPr>
          <a:xfrm>
            <a:off x="5233654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BDEDE2-14C6-4E1F-A405-9D23149AE412}"/>
              </a:ext>
            </a:extLst>
          </p:cNvPr>
          <p:cNvSpPr/>
          <p:nvPr/>
        </p:nvSpPr>
        <p:spPr>
          <a:xfrm>
            <a:off x="6304911" y="33883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9554AB-1117-4995-94C7-87B07732847A}"/>
              </a:ext>
            </a:extLst>
          </p:cNvPr>
          <p:cNvSpPr/>
          <p:nvPr/>
        </p:nvSpPr>
        <p:spPr>
          <a:xfrm>
            <a:off x="6329100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B359A85-27D0-427C-B250-C2B89C18EC5D}"/>
              </a:ext>
            </a:extLst>
          </p:cNvPr>
          <p:cNvSpPr/>
          <p:nvPr/>
        </p:nvSpPr>
        <p:spPr>
          <a:xfrm>
            <a:off x="7423466" y="338867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FFDD1FB-F8B8-49FB-B024-3D5F500FA7F3}"/>
              </a:ext>
            </a:extLst>
          </p:cNvPr>
          <p:cNvSpPr/>
          <p:nvPr/>
        </p:nvSpPr>
        <p:spPr>
          <a:xfrm>
            <a:off x="7427008" y="404081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3FE4DB4E-3A1E-46C8-ACC5-F841F0BEB793}"/>
              </a:ext>
            </a:extLst>
          </p:cNvPr>
          <p:cNvSpPr/>
          <p:nvPr/>
        </p:nvSpPr>
        <p:spPr>
          <a:xfrm rot="16200000">
            <a:off x="6383864" y="3220976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BC67CA77-F234-4A14-9088-DDAE91DE62CA}"/>
              </a:ext>
            </a:extLst>
          </p:cNvPr>
          <p:cNvSpPr/>
          <p:nvPr/>
        </p:nvSpPr>
        <p:spPr>
          <a:xfrm rot="16200000">
            <a:off x="4767374" y="3738756"/>
            <a:ext cx="1353870" cy="5861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D81B81A-734A-4E19-ABB1-0ACB400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211E111-ADA1-4CB9-AB0D-CADD1A58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4019782" y="2679405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220737" y="712389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+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3AFADB-3B2B-45B7-8559-ECC6D8C06A49}"/>
              </a:ext>
            </a:extLst>
          </p:cNvPr>
          <p:cNvSpPr/>
          <p:nvPr/>
        </p:nvSpPr>
        <p:spPr>
          <a:xfrm>
            <a:off x="3812998" y="3256071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A4B3CCE-B44B-4309-8CE9-4A4DC822CD64}"/>
              </a:ext>
            </a:extLst>
          </p:cNvPr>
          <p:cNvCxnSpPr>
            <a:cxnSpLocks/>
          </p:cNvCxnSpPr>
          <p:nvPr/>
        </p:nvCxnSpPr>
        <p:spPr>
          <a:xfrm flipH="1" flipV="1">
            <a:off x="3095974" y="251014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F42C3A7-DB92-40F3-A751-5791FED112DC}"/>
              </a:ext>
            </a:extLst>
          </p:cNvPr>
          <p:cNvSpPr/>
          <p:nvPr/>
        </p:nvSpPr>
        <p:spPr>
          <a:xfrm>
            <a:off x="2912698" y="280640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AB17773-B0A9-4999-AF59-9C69A7EF8BEA}"/>
              </a:ext>
            </a:extLst>
          </p:cNvPr>
          <p:cNvSpPr/>
          <p:nvPr/>
        </p:nvSpPr>
        <p:spPr>
          <a:xfrm>
            <a:off x="3361828" y="2394182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332341-E4A6-4528-B277-CE1C7AB35686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6069146" y="325607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9B3680F-FF0C-4D7E-91AC-13C7D6B98379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>
            <a:off x="3812998" y="4030994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A553C3-9D7B-4496-812A-024928A57019}"/>
              </a:ext>
            </a:extLst>
          </p:cNvPr>
          <p:cNvCxnSpPr>
            <a:cxnSpLocks/>
          </p:cNvCxnSpPr>
          <p:nvPr/>
        </p:nvCxnSpPr>
        <p:spPr>
          <a:xfrm flipV="1">
            <a:off x="4935009" y="3248984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44425E-F9CA-4E9A-9ABB-C14C50516125}"/>
              </a:ext>
            </a:extLst>
          </p:cNvPr>
          <p:cNvCxnSpPr>
            <a:cxnSpLocks/>
          </p:cNvCxnSpPr>
          <p:nvPr/>
        </p:nvCxnSpPr>
        <p:spPr>
          <a:xfrm flipV="1">
            <a:off x="7139498" y="3241892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8166175-3C3D-4633-9ACD-26A0B87D28E7}"/>
              </a:ext>
            </a:extLst>
          </p:cNvPr>
          <p:cNvSpPr/>
          <p:nvPr/>
        </p:nvSpPr>
        <p:spPr>
          <a:xfrm>
            <a:off x="5182089" y="2685477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66BBEB-75D1-445A-A7BF-D69B2F5918FD}"/>
              </a:ext>
            </a:extLst>
          </p:cNvPr>
          <p:cNvSpPr/>
          <p:nvPr/>
        </p:nvSpPr>
        <p:spPr>
          <a:xfrm>
            <a:off x="6242864" y="2690038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6D08671-FC6E-4C65-9937-7EE96E539A9B}"/>
              </a:ext>
            </a:extLst>
          </p:cNvPr>
          <p:cNvSpPr/>
          <p:nvPr/>
        </p:nvSpPr>
        <p:spPr>
          <a:xfrm>
            <a:off x="7376109" y="271811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2CF286B-9CBF-49E5-BF52-A3A6B5CAF19E}"/>
              </a:ext>
            </a:extLst>
          </p:cNvPr>
          <p:cNvSpPr/>
          <p:nvPr/>
        </p:nvSpPr>
        <p:spPr>
          <a:xfrm>
            <a:off x="3290273" y="336906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FE8A594-BD33-4D05-B674-82196F470089}"/>
              </a:ext>
            </a:extLst>
          </p:cNvPr>
          <p:cNvSpPr/>
          <p:nvPr/>
        </p:nvSpPr>
        <p:spPr>
          <a:xfrm>
            <a:off x="3307447" y="410816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21A7497-303D-49CF-A128-DB03A1D1CCE6}"/>
              </a:ext>
            </a:extLst>
          </p:cNvPr>
          <p:cNvSpPr/>
          <p:nvPr/>
        </p:nvSpPr>
        <p:spPr>
          <a:xfrm>
            <a:off x="4155057" y="336197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732EB46-255E-47F5-9546-0F253950BF45}"/>
              </a:ext>
            </a:extLst>
          </p:cNvPr>
          <p:cNvSpPr/>
          <p:nvPr/>
        </p:nvSpPr>
        <p:spPr>
          <a:xfrm>
            <a:off x="4147966" y="413106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49F26CE-B902-4369-9D0B-6A111AA9B6B4}"/>
              </a:ext>
            </a:extLst>
          </p:cNvPr>
          <p:cNvSpPr/>
          <p:nvPr/>
        </p:nvSpPr>
        <p:spPr>
          <a:xfrm>
            <a:off x="5253757" y="337614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4C5BBD5-7F9E-4971-AED2-463A97ACD520}"/>
              </a:ext>
            </a:extLst>
          </p:cNvPr>
          <p:cNvSpPr/>
          <p:nvPr/>
        </p:nvSpPr>
        <p:spPr>
          <a:xfrm>
            <a:off x="5233654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BDEDE2-14C6-4E1F-A405-9D23149AE412}"/>
              </a:ext>
            </a:extLst>
          </p:cNvPr>
          <p:cNvSpPr/>
          <p:nvPr/>
        </p:nvSpPr>
        <p:spPr>
          <a:xfrm>
            <a:off x="6304911" y="33883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9554AB-1117-4995-94C7-87B07732847A}"/>
              </a:ext>
            </a:extLst>
          </p:cNvPr>
          <p:cNvSpPr/>
          <p:nvPr/>
        </p:nvSpPr>
        <p:spPr>
          <a:xfrm>
            <a:off x="6329100" y="411999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B359A85-27D0-427C-B250-C2B89C18EC5D}"/>
              </a:ext>
            </a:extLst>
          </p:cNvPr>
          <p:cNvSpPr/>
          <p:nvPr/>
        </p:nvSpPr>
        <p:spPr>
          <a:xfrm>
            <a:off x="7423466" y="338867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FFDD1FB-F8B8-49FB-B024-3D5F500FA7F3}"/>
              </a:ext>
            </a:extLst>
          </p:cNvPr>
          <p:cNvSpPr/>
          <p:nvPr/>
        </p:nvSpPr>
        <p:spPr>
          <a:xfrm>
            <a:off x="7427008" y="404081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3FE4DB4E-3A1E-46C8-ACC5-F841F0BEB793}"/>
              </a:ext>
            </a:extLst>
          </p:cNvPr>
          <p:cNvSpPr/>
          <p:nvPr/>
        </p:nvSpPr>
        <p:spPr>
          <a:xfrm rot="16200000">
            <a:off x="6892257" y="3729369"/>
            <a:ext cx="1353870" cy="619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BC67CA77-F234-4A14-9088-DDAE91DE62CA}"/>
              </a:ext>
            </a:extLst>
          </p:cNvPr>
          <p:cNvSpPr/>
          <p:nvPr/>
        </p:nvSpPr>
        <p:spPr>
          <a:xfrm rot="16200000">
            <a:off x="5356042" y="3213886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3E89057-D268-4F17-9B9C-C9440BEC99BC}"/>
              </a:ext>
            </a:extLst>
          </p:cNvPr>
          <p:cNvSpPr/>
          <p:nvPr/>
        </p:nvSpPr>
        <p:spPr>
          <a:xfrm>
            <a:off x="473732" y="5068851"/>
            <a:ext cx="1158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would still arrive to the same conclusion. That this K-map represents the expression: B+A. But it is always best to create groups as large as possible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D158A0B-F898-4046-9C2A-EFC754DA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CD94D5-4F8F-4A79-A0DF-E10BB3A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59F3558-362B-4E56-82BB-101C44B7EB01}"/>
              </a:ext>
            </a:extLst>
          </p:cNvPr>
          <p:cNvSpPr/>
          <p:nvPr/>
        </p:nvSpPr>
        <p:spPr>
          <a:xfrm>
            <a:off x="6487536" y="3534903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5A150DF-8A0D-49FA-9807-BE1E191087A0}"/>
              </a:ext>
            </a:extLst>
          </p:cNvPr>
          <p:cNvSpPr/>
          <p:nvPr/>
        </p:nvSpPr>
        <p:spPr>
          <a:xfrm>
            <a:off x="6480445" y="43039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077CAFE-2691-4AEF-832C-C36837784441}"/>
              </a:ext>
            </a:extLst>
          </p:cNvPr>
          <p:cNvSpPr/>
          <p:nvPr/>
        </p:nvSpPr>
        <p:spPr>
          <a:xfrm>
            <a:off x="7586236" y="354907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92C1250-1A7E-4B9E-B463-8B39744F6542}"/>
              </a:ext>
            </a:extLst>
          </p:cNvPr>
          <p:cNvSpPr/>
          <p:nvPr/>
        </p:nvSpPr>
        <p:spPr>
          <a:xfrm>
            <a:off x="7566133" y="429292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AC49B66-856D-410C-8F1A-3171DBCCD13B}"/>
              </a:ext>
            </a:extLst>
          </p:cNvPr>
          <p:cNvSpPr/>
          <p:nvPr/>
        </p:nvSpPr>
        <p:spPr>
          <a:xfrm>
            <a:off x="8637390" y="3561269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D2122DC-7616-4FA8-8520-995EA94C4E4F}"/>
              </a:ext>
            </a:extLst>
          </p:cNvPr>
          <p:cNvSpPr/>
          <p:nvPr/>
        </p:nvSpPr>
        <p:spPr>
          <a:xfrm>
            <a:off x="8661579" y="429292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BDB9B961-CD54-4DD4-BB26-4F4FEAF02035}"/>
              </a:ext>
            </a:extLst>
          </p:cNvPr>
          <p:cNvSpPr/>
          <p:nvPr/>
        </p:nvSpPr>
        <p:spPr>
          <a:xfrm>
            <a:off x="9755945" y="356160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9C1DA5A-708C-4048-B1E3-9348C28759C9}"/>
              </a:ext>
            </a:extLst>
          </p:cNvPr>
          <p:cNvSpPr/>
          <p:nvPr/>
        </p:nvSpPr>
        <p:spPr>
          <a:xfrm>
            <a:off x="9759487" y="42137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B8B61717-ADA5-43B2-ABBC-79627EC787D2}"/>
              </a:ext>
            </a:extLst>
          </p:cNvPr>
          <p:cNvSpPr/>
          <p:nvPr/>
        </p:nvSpPr>
        <p:spPr>
          <a:xfrm rot="16200000">
            <a:off x="8687767" y="3371004"/>
            <a:ext cx="1353870" cy="16358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EC4DD83D-F608-485D-BA62-12256FFD01E5}"/>
              </a:ext>
            </a:extLst>
          </p:cNvPr>
          <p:cNvSpPr/>
          <p:nvPr/>
        </p:nvSpPr>
        <p:spPr>
          <a:xfrm rot="16200000">
            <a:off x="8097424" y="1889438"/>
            <a:ext cx="570602" cy="388987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3" y="573640"/>
            <a:ext cx="1397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C’ +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4055625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3848841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3131817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2948541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3397671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6104989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3848841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4970852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7175341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5217932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6278707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7411952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3326116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3343290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59F3558-362B-4E56-82BB-101C44B7EB01}"/>
              </a:ext>
            </a:extLst>
          </p:cNvPr>
          <p:cNvSpPr/>
          <p:nvPr/>
        </p:nvSpPr>
        <p:spPr>
          <a:xfrm>
            <a:off x="4190900" y="353490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5A150DF-8A0D-49FA-9807-BE1E191087A0}"/>
              </a:ext>
            </a:extLst>
          </p:cNvPr>
          <p:cNvSpPr/>
          <p:nvPr/>
        </p:nvSpPr>
        <p:spPr>
          <a:xfrm>
            <a:off x="4183809" y="43039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077CAFE-2691-4AEF-832C-C36837784441}"/>
              </a:ext>
            </a:extLst>
          </p:cNvPr>
          <p:cNvSpPr/>
          <p:nvPr/>
        </p:nvSpPr>
        <p:spPr>
          <a:xfrm>
            <a:off x="5289600" y="354907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92C1250-1A7E-4B9E-B463-8B39744F6542}"/>
              </a:ext>
            </a:extLst>
          </p:cNvPr>
          <p:cNvSpPr/>
          <p:nvPr/>
        </p:nvSpPr>
        <p:spPr>
          <a:xfrm>
            <a:off x="5269497" y="429292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AC49B66-856D-410C-8F1A-3171DBCCD13B}"/>
              </a:ext>
            </a:extLst>
          </p:cNvPr>
          <p:cNvSpPr/>
          <p:nvPr/>
        </p:nvSpPr>
        <p:spPr>
          <a:xfrm>
            <a:off x="6340754" y="3561269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D2122DC-7616-4FA8-8520-995EA94C4E4F}"/>
              </a:ext>
            </a:extLst>
          </p:cNvPr>
          <p:cNvSpPr/>
          <p:nvPr/>
        </p:nvSpPr>
        <p:spPr>
          <a:xfrm>
            <a:off x="6364943" y="429292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BDB9B961-CD54-4DD4-BB26-4F4FEAF02035}"/>
              </a:ext>
            </a:extLst>
          </p:cNvPr>
          <p:cNvSpPr/>
          <p:nvPr/>
        </p:nvSpPr>
        <p:spPr>
          <a:xfrm>
            <a:off x="7459309" y="356160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9C1DA5A-708C-4048-B1E3-9348C28759C9}"/>
              </a:ext>
            </a:extLst>
          </p:cNvPr>
          <p:cNvSpPr/>
          <p:nvPr/>
        </p:nvSpPr>
        <p:spPr>
          <a:xfrm>
            <a:off x="7462851" y="421374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B8B61717-ADA5-43B2-ABBC-79627EC787D2}"/>
              </a:ext>
            </a:extLst>
          </p:cNvPr>
          <p:cNvSpPr/>
          <p:nvPr/>
        </p:nvSpPr>
        <p:spPr>
          <a:xfrm rot="16200000">
            <a:off x="5849877" y="3912258"/>
            <a:ext cx="1353870" cy="55335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4681142" y="616172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5353511" y="616172"/>
            <a:ext cx="1397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A.B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9E034-9662-4D5A-9511-068F1F4D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61F7C6D9-6346-4ED9-85B4-3A9787FB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4197409" y="3359881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930515" y="2679398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4877892" y="4412505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4147783" y="1903623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4366557" y="1765673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3843396" y="2222548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5164011" y="21915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6241624" y="21926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4892063" y="360797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4874345" y="5227676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4169187" y="370175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4210754" y="4584352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4178918" y="5450712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5161859" y="289976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5161859" y="372256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5161859" y="452176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5194720" y="544804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6245164" y="2853676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6248705" y="3750364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6230985" y="4519460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91B0CDE-04AE-4D7B-B3E8-B4028DF0F078}"/>
              </a:ext>
            </a:extLst>
          </p:cNvPr>
          <p:cNvSpPr/>
          <p:nvPr/>
        </p:nvSpPr>
        <p:spPr>
          <a:xfrm>
            <a:off x="6245160" y="5437413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220737" y="712389"/>
            <a:ext cx="505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C’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07412A4-E916-4E6B-89D6-274CC473884D}"/>
              </a:ext>
            </a:extLst>
          </p:cNvPr>
          <p:cNvSpPr/>
          <p:nvPr/>
        </p:nvSpPr>
        <p:spPr>
          <a:xfrm>
            <a:off x="4148824" y="285974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xmlns="" id="{066A0B76-71B3-4BD7-A4FC-C807A6EA7B2E}"/>
              </a:ext>
            </a:extLst>
          </p:cNvPr>
          <p:cNvSpPr/>
          <p:nvPr/>
        </p:nvSpPr>
        <p:spPr>
          <a:xfrm rot="5400000">
            <a:off x="5286292" y="1987634"/>
            <a:ext cx="1193344" cy="1601186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xmlns="" id="{B4997EB7-EB55-4F9B-B2AA-9D3F00603A8F}"/>
              </a:ext>
            </a:extLst>
          </p:cNvPr>
          <p:cNvSpPr/>
          <p:nvPr/>
        </p:nvSpPr>
        <p:spPr>
          <a:xfrm rot="16200000">
            <a:off x="5423091" y="5075066"/>
            <a:ext cx="1007753" cy="1601186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DAF0A2-5A86-4DC9-AC6F-D8E244E2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18A16D-5C04-4BBB-800A-7CF433C3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BA8E44-7C92-4B1C-9CE2-583CD904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447" y="884616"/>
            <a:ext cx="4714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4197409" y="3359881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930515" y="2679398"/>
            <a:ext cx="2" cy="34703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4877892" y="4412505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4147783" y="1903623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4366557" y="1765673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3843396" y="2222548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5164011" y="21915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6241624" y="21926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H="1">
            <a:off x="4892063" y="3607978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4874345" y="5227676"/>
            <a:ext cx="21052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4169187" y="370175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4210754" y="4584352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4178918" y="5450712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5161859" y="289976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5161859" y="372256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5161859" y="452176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5194720" y="544804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6245164" y="2853676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6248705" y="3750364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6230985" y="4519460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91B0CDE-04AE-4D7B-B3E8-B4028DF0F078}"/>
              </a:ext>
            </a:extLst>
          </p:cNvPr>
          <p:cNvSpPr/>
          <p:nvPr/>
        </p:nvSpPr>
        <p:spPr>
          <a:xfrm>
            <a:off x="6245160" y="5437413"/>
            <a:ext cx="30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69BE91-FF57-4AD7-9226-9E001C66C700}"/>
              </a:ext>
            </a:extLst>
          </p:cNvPr>
          <p:cNvSpPr/>
          <p:nvPr/>
        </p:nvSpPr>
        <p:spPr>
          <a:xfrm>
            <a:off x="4548369" y="712389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82643B7-2136-4BF2-BF00-1AFB5ED70F88}"/>
              </a:ext>
            </a:extLst>
          </p:cNvPr>
          <p:cNvSpPr/>
          <p:nvPr/>
        </p:nvSpPr>
        <p:spPr>
          <a:xfrm>
            <a:off x="5220737" y="712389"/>
            <a:ext cx="805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AC’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07412A4-E916-4E6B-89D6-274CC473884D}"/>
              </a:ext>
            </a:extLst>
          </p:cNvPr>
          <p:cNvSpPr/>
          <p:nvPr/>
        </p:nvSpPr>
        <p:spPr>
          <a:xfrm>
            <a:off x="4148824" y="285974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xmlns="" id="{066A0B76-71B3-4BD7-A4FC-C807A6EA7B2E}"/>
              </a:ext>
            </a:extLst>
          </p:cNvPr>
          <p:cNvSpPr/>
          <p:nvPr/>
        </p:nvSpPr>
        <p:spPr>
          <a:xfrm rot="5400000">
            <a:off x="5793106" y="2494448"/>
            <a:ext cx="1193344" cy="587557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xmlns="" id="{B4997EB7-EB55-4F9B-B2AA-9D3F00603A8F}"/>
              </a:ext>
            </a:extLst>
          </p:cNvPr>
          <p:cNvSpPr/>
          <p:nvPr/>
        </p:nvSpPr>
        <p:spPr>
          <a:xfrm rot="16200000">
            <a:off x="5907904" y="5559879"/>
            <a:ext cx="1007753" cy="631560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74571D-900C-4120-BD6E-023F7B8D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417383-B095-4C55-920E-D7239804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9EFD5-86A6-4662-9A5E-78BA12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Grouping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3842D6A-226C-4258-9D6B-D902D0006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group must only contain 1’s, no 0’s</a:t>
                </a:r>
              </a:p>
              <a:p>
                <a:r>
                  <a:rPr lang="en-US" dirty="0"/>
                  <a:t>A group can only be horizontal or vertical, not diagonal</a:t>
                </a:r>
              </a:p>
              <a:p>
                <a:r>
                  <a:rPr lang="en-US" dirty="0"/>
                  <a:t>A group must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1’s (1, 2, 4, 8, etc.)</a:t>
                </a:r>
              </a:p>
              <a:p>
                <a:r>
                  <a:rPr lang="en-US" dirty="0"/>
                  <a:t>Each group should be as large as possible</a:t>
                </a:r>
              </a:p>
              <a:p>
                <a:r>
                  <a:rPr lang="en-US" dirty="0"/>
                  <a:t>Groups may overlap</a:t>
                </a:r>
              </a:p>
              <a:p>
                <a:r>
                  <a:rPr lang="en-US" dirty="0"/>
                  <a:t>Groups may wrap around a table</a:t>
                </a:r>
              </a:p>
              <a:p>
                <a:r>
                  <a:rPr lang="en-US" dirty="0"/>
                  <a:t>Every 1 must be in at least one group</a:t>
                </a:r>
              </a:p>
              <a:p>
                <a:r>
                  <a:rPr lang="en-US" dirty="0"/>
                  <a:t>There should be as few groups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42D6A-226C-4258-9D6B-D902D0006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5042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3B4630-6FBC-4068-A373-BF431C60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A28A28-8E33-48D1-B7C6-BEB9865F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0E3BF0-7E98-440B-A855-478E13A15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Karnaugh Maps with 4 Variables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DDEA4ED-B03C-4204-BF50-FBB43DEB3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C4DA42-DB1D-4F77-A391-87B31B2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E341DD-9295-4851-A2E0-BE52164F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5150"/>
              </p:ext>
            </p:extLst>
          </p:nvPr>
        </p:nvGraphicFramePr>
        <p:xfrm>
          <a:off x="836963" y="240439"/>
          <a:ext cx="2953415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68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561326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614923762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4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55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2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92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91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7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9478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749914" y="2216822"/>
            <a:ext cx="3466213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9483021" y="2483862"/>
            <a:ext cx="0" cy="34662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7482875" y="421696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6752767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82174" y="160203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554707" y="202701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609503" y="1996018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8846608" y="199716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6750270" y="2681929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8474156" y="2479199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7479330" y="5032139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6774171" y="350621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6815738" y="4388815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6783902" y="525517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7766843" y="270422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7766843" y="3527029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7766843" y="432622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7799704" y="525250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8850148" y="2658139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8853689" y="355482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8835969" y="522768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10455363" y="2504005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7482870" y="3387630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9679493" y="2000702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10668323" y="200070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B8BA33-4CC2-457C-BCC0-8FD2DC66D0D6}"/>
              </a:ext>
            </a:extLst>
          </p:cNvPr>
          <p:cNvSpPr/>
          <p:nvPr/>
        </p:nvSpPr>
        <p:spPr>
          <a:xfrm>
            <a:off x="9770755" y="268616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CEDD6FA-0437-46C7-8945-F6853C65F62A}"/>
              </a:ext>
            </a:extLst>
          </p:cNvPr>
          <p:cNvSpPr/>
          <p:nvPr/>
        </p:nvSpPr>
        <p:spPr>
          <a:xfrm>
            <a:off x="10725570" y="269185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BEEC34-304F-4C5C-BFA2-D86EBD9FA100}"/>
              </a:ext>
            </a:extLst>
          </p:cNvPr>
          <p:cNvSpPr/>
          <p:nvPr/>
        </p:nvSpPr>
        <p:spPr>
          <a:xfrm>
            <a:off x="9760303" y="353493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BE9C1-6593-4E95-B4B5-F336E2A1D1C4}"/>
              </a:ext>
            </a:extLst>
          </p:cNvPr>
          <p:cNvSpPr/>
          <p:nvPr/>
        </p:nvSpPr>
        <p:spPr>
          <a:xfrm>
            <a:off x="9774479" y="4399724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2097503-7BBF-40A0-AFEC-CBE80E5C99D4}"/>
              </a:ext>
            </a:extLst>
          </p:cNvPr>
          <p:cNvSpPr/>
          <p:nvPr/>
        </p:nvSpPr>
        <p:spPr>
          <a:xfrm>
            <a:off x="9763842" y="5207791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150222A-6B4D-4BBF-A195-6D3DD5A2F7A7}"/>
              </a:ext>
            </a:extLst>
          </p:cNvPr>
          <p:cNvSpPr/>
          <p:nvPr/>
        </p:nvSpPr>
        <p:spPr>
          <a:xfrm>
            <a:off x="10731400" y="353847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57EA7A7-C97C-42A5-B835-FB3D5A30BA0B}"/>
              </a:ext>
            </a:extLst>
          </p:cNvPr>
          <p:cNvSpPr/>
          <p:nvPr/>
        </p:nvSpPr>
        <p:spPr>
          <a:xfrm>
            <a:off x="10752682" y="443161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7353F64-E8E0-4BB5-9ED0-26F89505C7C5}"/>
              </a:ext>
            </a:extLst>
          </p:cNvPr>
          <p:cNvSpPr/>
          <p:nvPr/>
        </p:nvSpPr>
        <p:spPr>
          <a:xfrm>
            <a:off x="8828174" y="438909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DE813D-503D-4312-9597-AFE85DCBF133}"/>
              </a:ext>
            </a:extLst>
          </p:cNvPr>
          <p:cNvSpPr/>
          <p:nvPr/>
        </p:nvSpPr>
        <p:spPr>
          <a:xfrm>
            <a:off x="10773936" y="5229060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DD242D05-7724-4030-B32D-D63F1B194892}"/>
              </a:ext>
            </a:extLst>
          </p:cNvPr>
          <p:cNvSpPr/>
          <p:nvPr/>
        </p:nvSpPr>
        <p:spPr>
          <a:xfrm rot="16200000">
            <a:off x="9173629" y="1993231"/>
            <a:ext cx="491785" cy="351775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892CE398-33D5-4B60-A393-1914AFF8C83E}"/>
              </a:ext>
            </a:extLst>
          </p:cNvPr>
          <p:cNvSpPr/>
          <p:nvPr/>
        </p:nvSpPr>
        <p:spPr>
          <a:xfrm>
            <a:off x="9670788" y="2569915"/>
            <a:ext cx="491785" cy="32567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090976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8B87628E-A7B1-48C2-97A3-E1B32C34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5DE23FC7-CA04-4C6C-A65D-7F01CB6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963" y="240439"/>
          <a:ext cx="2953415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68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561326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614923762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4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55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2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92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91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7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9478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749914" y="2216822"/>
            <a:ext cx="3466213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9483021" y="2483862"/>
            <a:ext cx="0" cy="34662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7482875" y="421696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6752767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82174" y="160203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554707" y="202701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609503" y="1996018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8846608" y="199716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6750270" y="2681929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4A22B30-707E-4A7C-AD56-E9CEA0931DA1}"/>
              </a:ext>
            </a:extLst>
          </p:cNvPr>
          <p:cNvSpPr txBox="1">
            <a:spLocks/>
          </p:cNvSpPr>
          <p:nvPr/>
        </p:nvSpPr>
        <p:spPr>
          <a:xfrm>
            <a:off x="6096000" y="388678"/>
            <a:ext cx="481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/>
              <a:t> Karnaugh Map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8474156" y="2479199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7479330" y="5032139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6774171" y="350621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6815738" y="4388815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6783902" y="525517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7766843" y="270422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7766843" y="3527029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7766843" y="432622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7799704" y="525250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8850148" y="2658139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8853689" y="355482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8835969" y="522768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10455363" y="2504005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7482870" y="3387630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9679493" y="2000702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10668323" y="200070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B8BA33-4CC2-457C-BCC0-8FD2DC66D0D6}"/>
              </a:ext>
            </a:extLst>
          </p:cNvPr>
          <p:cNvSpPr/>
          <p:nvPr/>
        </p:nvSpPr>
        <p:spPr>
          <a:xfrm>
            <a:off x="9770755" y="268616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CEDD6FA-0437-46C7-8945-F6853C65F62A}"/>
              </a:ext>
            </a:extLst>
          </p:cNvPr>
          <p:cNvSpPr/>
          <p:nvPr/>
        </p:nvSpPr>
        <p:spPr>
          <a:xfrm>
            <a:off x="10725570" y="269185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BEEC34-304F-4C5C-BFA2-D86EBD9FA100}"/>
              </a:ext>
            </a:extLst>
          </p:cNvPr>
          <p:cNvSpPr/>
          <p:nvPr/>
        </p:nvSpPr>
        <p:spPr>
          <a:xfrm>
            <a:off x="9760303" y="353493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BE9C1-6593-4E95-B4B5-F336E2A1D1C4}"/>
              </a:ext>
            </a:extLst>
          </p:cNvPr>
          <p:cNvSpPr/>
          <p:nvPr/>
        </p:nvSpPr>
        <p:spPr>
          <a:xfrm>
            <a:off x="9774479" y="4399724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2097503-7BBF-40A0-AFEC-CBE80E5C99D4}"/>
              </a:ext>
            </a:extLst>
          </p:cNvPr>
          <p:cNvSpPr/>
          <p:nvPr/>
        </p:nvSpPr>
        <p:spPr>
          <a:xfrm>
            <a:off x="9763842" y="5207791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150222A-6B4D-4BBF-A195-6D3DD5A2F7A7}"/>
              </a:ext>
            </a:extLst>
          </p:cNvPr>
          <p:cNvSpPr/>
          <p:nvPr/>
        </p:nvSpPr>
        <p:spPr>
          <a:xfrm>
            <a:off x="10731400" y="353847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57EA7A7-C97C-42A5-B835-FB3D5A30BA0B}"/>
              </a:ext>
            </a:extLst>
          </p:cNvPr>
          <p:cNvSpPr/>
          <p:nvPr/>
        </p:nvSpPr>
        <p:spPr>
          <a:xfrm>
            <a:off x="10752682" y="443161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7353F64-E8E0-4BB5-9ED0-26F89505C7C5}"/>
              </a:ext>
            </a:extLst>
          </p:cNvPr>
          <p:cNvSpPr/>
          <p:nvPr/>
        </p:nvSpPr>
        <p:spPr>
          <a:xfrm>
            <a:off x="8828174" y="438909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DE813D-503D-4312-9597-AFE85DCBF133}"/>
              </a:ext>
            </a:extLst>
          </p:cNvPr>
          <p:cNvSpPr/>
          <p:nvPr/>
        </p:nvSpPr>
        <p:spPr>
          <a:xfrm>
            <a:off x="10773936" y="5229060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DD242D05-7724-4030-B32D-D63F1B194892}"/>
              </a:ext>
            </a:extLst>
          </p:cNvPr>
          <p:cNvSpPr/>
          <p:nvPr/>
        </p:nvSpPr>
        <p:spPr>
          <a:xfrm rot="16200000">
            <a:off x="9173629" y="1993231"/>
            <a:ext cx="491785" cy="351775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892CE398-33D5-4B60-A393-1914AFF8C83E}"/>
              </a:ext>
            </a:extLst>
          </p:cNvPr>
          <p:cNvSpPr/>
          <p:nvPr/>
        </p:nvSpPr>
        <p:spPr>
          <a:xfrm>
            <a:off x="9670788" y="2569915"/>
            <a:ext cx="491785" cy="32567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0B74C3-0124-4060-824C-16260E5145B7}"/>
              </a:ext>
            </a:extLst>
          </p:cNvPr>
          <p:cNvSpPr/>
          <p:nvPr/>
        </p:nvSpPr>
        <p:spPr>
          <a:xfrm>
            <a:off x="4316902" y="3508916"/>
            <a:ext cx="2079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 A.B + C’.D</a:t>
            </a:r>
          </a:p>
        </p:txBody>
      </p:sp>
    </p:spTree>
    <p:extLst>
      <p:ext uri="{BB962C8B-B14F-4D97-AF65-F5344CB8AC3E}">
        <p14:creationId xmlns:p14="http://schemas.microsoft.com/office/powerpoint/2010/main" val="29548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4196542" y="2048783"/>
            <a:ext cx="3385322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5889203" y="2356268"/>
            <a:ext cx="0" cy="33853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3889057" y="404892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3158949" y="1580491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3388356" y="1474440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2960889" y="1899416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4015685" y="186842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5252790" y="186956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3156452" y="2554334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4880338" y="2351605"/>
            <a:ext cx="0" cy="33899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3885512" y="4904544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3180353" y="337862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3221920" y="4261220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3190084" y="512758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4173025" y="25766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4173025" y="3399434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4173025" y="419863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4205886" y="512491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5256330" y="2530544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5259871" y="342723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5242151" y="510009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6861545" y="2376411"/>
            <a:ext cx="0" cy="336517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3889052" y="3260035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6085675" y="1873107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7074505" y="187310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B8BA33-4CC2-457C-BCC0-8FD2DC66D0D6}"/>
              </a:ext>
            </a:extLst>
          </p:cNvPr>
          <p:cNvSpPr/>
          <p:nvPr/>
        </p:nvSpPr>
        <p:spPr>
          <a:xfrm>
            <a:off x="6176937" y="255857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CEDD6FA-0437-46C7-8945-F6853C65F62A}"/>
              </a:ext>
            </a:extLst>
          </p:cNvPr>
          <p:cNvSpPr/>
          <p:nvPr/>
        </p:nvSpPr>
        <p:spPr>
          <a:xfrm>
            <a:off x="7131752" y="256425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BEEC34-304F-4C5C-BFA2-D86EBD9FA100}"/>
              </a:ext>
            </a:extLst>
          </p:cNvPr>
          <p:cNvSpPr/>
          <p:nvPr/>
        </p:nvSpPr>
        <p:spPr>
          <a:xfrm>
            <a:off x="6166485" y="340734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BE9C1-6593-4E95-B4B5-F336E2A1D1C4}"/>
              </a:ext>
            </a:extLst>
          </p:cNvPr>
          <p:cNvSpPr/>
          <p:nvPr/>
        </p:nvSpPr>
        <p:spPr>
          <a:xfrm>
            <a:off x="6180661" y="4272129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2097503-7BBF-40A0-AFEC-CBE80E5C99D4}"/>
              </a:ext>
            </a:extLst>
          </p:cNvPr>
          <p:cNvSpPr/>
          <p:nvPr/>
        </p:nvSpPr>
        <p:spPr>
          <a:xfrm>
            <a:off x="6170024" y="5080196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150222A-6B4D-4BBF-A195-6D3DD5A2F7A7}"/>
              </a:ext>
            </a:extLst>
          </p:cNvPr>
          <p:cNvSpPr/>
          <p:nvPr/>
        </p:nvSpPr>
        <p:spPr>
          <a:xfrm>
            <a:off x="7137582" y="341088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57EA7A7-C97C-42A5-B835-FB3D5A30BA0B}"/>
              </a:ext>
            </a:extLst>
          </p:cNvPr>
          <p:cNvSpPr/>
          <p:nvPr/>
        </p:nvSpPr>
        <p:spPr>
          <a:xfrm>
            <a:off x="7158864" y="430401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7353F64-E8E0-4BB5-9ED0-26F89505C7C5}"/>
              </a:ext>
            </a:extLst>
          </p:cNvPr>
          <p:cNvSpPr/>
          <p:nvPr/>
        </p:nvSpPr>
        <p:spPr>
          <a:xfrm>
            <a:off x="5234356" y="426150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DE813D-503D-4312-9597-AFE85DCBF133}"/>
              </a:ext>
            </a:extLst>
          </p:cNvPr>
          <p:cNvSpPr/>
          <p:nvPr/>
        </p:nvSpPr>
        <p:spPr>
          <a:xfrm>
            <a:off x="7180118" y="5101465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0B74C3-0124-4060-824C-16260E5145B7}"/>
              </a:ext>
            </a:extLst>
          </p:cNvPr>
          <p:cNvSpPr/>
          <p:nvPr/>
        </p:nvSpPr>
        <p:spPr>
          <a:xfrm>
            <a:off x="4221209" y="499902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=A.D’ + A’.C’.D</a:t>
            </a:r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xmlns="" id="{BB41505F-7C62-46F6-9F64-866856A137FF}"/>
              </a:ext>
            </a:extLst>
          </p:cNvPr>
          <p:cNvSpPr/>
          <p:nvPr/>
        </p:nvSpPr>
        <p:spPr>
          <a:xfrm rot="5400000">
            <a:off x="6264873" y="1668088"/>
            <a:ext cx="1193344" cy="1601186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xmlns="" id="{4DAA4D41-F868-49FD-ACF6-AF54FF6A3876}"/>
              </a:ext>
            </a:extLst>
          </p:cNvPr>
          <p:cNvSpPr/>
          <p:nvPr/>
        </p:nvSpPr>
        <p:spPr>
          <a:xfrm rot="16200000">
            <a:off x="6385872" y="4667335"/>
            <a:ext cx="951345" cy="1601186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87DBD69A-7AC6-4A64-9A40-2BB3896B324C}"/>
              </a:ext>
            </a:extLst>
          </p:cNvPr>
          <p:cNvSpPr/>
          <p:nvPr/>
        </p:nvSpPr>
        <p:spPr>
          <a:xfrm rot="16200000">
            <a:off x="4584893" y="2788724"/>
            <a:ext cx="491785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4196542" y="2048783"/>
            <a:ext cx="3385322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5889203" y="2356268"/>
            <a:ext cx="0" cy="33853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3889057" y="404892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3158949" y="1580491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3388356" y="1474440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2960889" y="1899416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4015685" y="186842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5252790" y="186956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3156452" y="2554334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4880338" y="2351605"/>
            <a:ext cx="0" cy="33899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3885512" y="4904544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3180353" y="337862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3221920" y="4261220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3190084" y="512758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D6B53A-8464-4CD2-AE05-576AA732A3AE}"/>
              </a:ext>
            </a:extLst>
          </p:cNvPr>
          <p:cNvSpPr/>
          <p:nvPr/>
        </p:nvSpPr>
        <p:spPr>
          <a:xfrm>
            <a:off x="4173025" y="2576634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F37B61-3CD5-4CFA-A128-F5A36B586D63}"/>
              </a:ext>
            </a:extLst>
          </p:cNvPr>
          <p:cNvSpPr/>
          <p:nvPr/>
        </p:nvSpPr>
        <p:spPr>
          <a:xfrm>
            <a:off x="4173025" y="3399434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C940BD-2092-45D9-9015-932E6D436BB5}"/>
              </a:ext>
            </a:extLst>
          </p:cNvPr>
          <p:cNvSpPr/>
          <p:nvPr/>
        </p:nvSpPr>
        <p:spPr>
          <a:xfrm>
            <a:off x="4173025" y="4198633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8E526E0-09A4-4DC7-8B5E-4821F301DDBD}"/>
              </a:ext>
            </a:extLst>
          </p:cNvPr>
          <p:cNvSpPr/>
          <p:nvPr/>
        </p:nvSpPr>
        <p:spPr>
          <a:xfrm>
            <a:off x="4205886" y="5124912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678C38D-0C5C-4B0C-B80B-9A49F4C35124}"/>
              </a:ext>
            </a:extLst>
          </p:cNvPr>
          <p:cNvSpPr/>
          <p:nvPr/>
        </p:nvSpPr>
        <p:spPr>
          <a:xfrm>
            <a:off x="5256330" y="2530544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0C35EB-9561-4B62-91B1-E422E0733DAF}"/>
              </a:ext>
            </a:extLst>
          </p:cNvPr>
          <p:cNvSpPr/>
          <p:nvPr/>
        </p:nvSpPr>
        <p:spPr>
          <a:xfrm>
            <a:off x="5259871" y="342723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BBE3F5-725E-4C7B-B5E7-1A1CD2E9C4CD}"/>
              </a:ext>
            </a:extLst>
          </p:cNvPr>
          <p:cNvSpPr/>
          <p:nvPr/>
        </p:nvSpPr>
        <p:spPr>
          <a:xfrm>
            <a:off x="5242151" y="510009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6861545" y="2376411"/>
            <a:ext cx="0" cy="336517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3889052" y="3260035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6085675" y="1873107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7074505" y="187310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B8BA33-4CC2-457C-BCC0-8FD2DC66D0D6}"/>
              </a:ext>
            </a:extLst>
          </p:cNvPr>
          <p:cNvSpPr/>
          <p:nvPr/>
        </p:nvSpPr>
        <p:spPr>
          <a:xfrm>
            <a:off x="6176937" y="255857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CEDD6FA-0437-46C7-8945-F6853C65F62A}"/>
              </a:ext>
            </a:extLst>
          </p:cNvPr>
          <p:cNvSpPr/>
          <p:nvPr/>
        </p:nvSpPr>
        <p:spPr>
          <a:xfrm>
            <a:off x="7131752" y="256425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BEEC34-304F-4C5C-BFA2-D86EBD9FA100}"/>
              </a:ext>
            </a:extLst>
          </p:cNvPr>
          <p:cNvSpPr/>
          <p:nvPr/>
        </p:nvSpPr>
        <p:spPr>
          <a:xfrm>
            <a:off x="6166485" y="3407342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BE9C1-6593-4E95-B4B5-F336E2A1D1C4}"/>
              </a:ext>
            </a:extLst>
          </p:cNvPr>
          <p:cNvSpPr/>
          <p:nvPr/>
        </p:nvSpPr>
        <p:spPr>
          <a:xfrm>
            <a:off x="6180661" y="4272129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2097503-7BBF-40A0-AFEC-CBE80E5C99D4}"/>
              </a:ext>
            </a:extLst>
          </p:cNvPr>
          <p:cNvSpPr/>
          <p:nvPr/>
        </p:nvSpPr>
        <p:spPr>
          <a:xfrm>
            <a:off x="6170024" y="5080196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150222A-6B4D-4BBF-A195-6D3DD5A2F7A7}"/>
              </a:ext>
            </a:extLst>
          </p:cNvPr>
          <p:cNvSpPr/>
          <p:nvPr/>
        </p:nvSpPr>
        <p:spPr>
          <a:xfrm>
            <a:off x="7137582" y="341088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57EA7A7-C97C-42A5-B835-FB3D5A30BA0B}"/>
              </a:ext>
            </a:extLst>
          </p:cNvPr>
          <p:cNvSpPr/>
          <p:nvPr/>
        </p:nvSpPr>
        <p:spPr>
          <a:xfrm>
            <a:off x="7158864" y="4304017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7353F64-E8E0-4BB5-9ED0-26F89505C7C5}"/>
              </a:ext>
            </a:extLst>
          </p:cNvPr>
          <p:cNvSpPr/>
          <p:nvPr/>
        </p:nvSpPr>
        <p:spPr>
          <a:xfrm>
            <a:off x="5234356" y="426150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DE813D-503D-4312-9597-AFE85DCBF133}"/>
              </a:ext>
            </a:extLst>
          </p:cNvPr>
          <p:cNvSpPr/>
          <p:nvPr/>
        </p:nvSpPr>
        <p:spPr>
          <a:xfrm>
            <a:off x="7180118" y="5101465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0B74C3-0124-4060-824C-16260E5145B7}"/>
              </a:ext>
            </a:extLst>
          </p:cNvPr>
          <p:cNvSpPr/>
          <p:nvPr/>
        </p:nvSpPr>
        <p:spPr>
          <a:xfrm>
            <a:off x="4221209" y="499902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 A’ + B + D’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87DBD69A-7AC6-4A64-9A40-2BB3896B324C}"/>
              </a:ext>
            </a:extLst>
          </p:cNvPr>
          <p:cNvSpPr/>
          <p:nvPr/>
        </p:nvSpPr>
        <p:spPr>
          <a:xfrm rot="16200000">
            <a:off x="3321949" y="3209001"/>
            <a:ext cx="3103686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B9066702-9AB7-4BAB-91BD-B2BC333B8000}"/>
              </a:ext>
            </a:extLst>
          </p:cNvPr>
          <p:cNvSpPr/>
          <p:nvPr/>
        </p:nvSpPr>
        <p:spPr>
          <a:xfrm rot="16200000">
            <a:off x="4324959" y="3191278"/>
            <a:ext cx="3103686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xmlns="" id="{82AC8208-2B11-466A-9376-43CA9728BC4D}"/>
              </a:ext>
            </a:extLst>
          </p:cNvPr>
          <p:cNvSpPr/>
          <p:nvPr/>
        </p:nvSpPr>
        <p:spPr>
          <a:xfrm rot="16200000">
            <a:off x="5367874" y="3633965"/>
            <a:ext cx="916139" cy="3760363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xmlns="" id="{2B321A5F-6371-4918-9A4D-54E2D6E7DA4B}"/>
              </a:ext>
            </a:extLst>
          </p:cNvPr>
          <p:cNvSpPr/>
          <p:nvPr/>
        </p:nvSpPr>
        <p:spPr>
          <a:xfrm rot="5400000">
            <a:off x="5363744" y="661153"/>
            <a:ext cx="916139" cy="3760363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animBg="1"/>
      <p:bldP spid="52" grpId="0" animBg="1"/>
      <p:bldP spid="53" grpId="0" animBg="1"/>
      <p:bldP spid="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0E3BF0-7E98-440B-A855-478E13A15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Simplify Boolean Expressions with Karnaugh Maps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DDEA4ED-B03C-4204-BF50-FBB43DEB3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C4DA42-DB1D-4F77-A391-87B31B2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E341DD-9295-4851-A2E0-BE52164F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4196542" y="2048783"/>
            <a:ext cx="3385322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5889203" y="2356268"/>
            <a:ext cx="0" cy="33853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3889057" y="404892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3158949" y="1580491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3388356" y="1474440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3162916" y="1910049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4015685" y="186842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5252790" y="186956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3156452" y="25543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4880338" y="2351605"/>
            <a:ext cx="0" cy="33899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3885512" y="4904544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3180353" y="3378623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44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6861545" y="2376411"/>
            <a:ext cx="0" cy="336517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3889052" y="3260035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6085675" y="1873107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7074505" y="187310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B8BA33-4CC2-457C-BCC0-8FD2DC66D0D6}"/>
              </a:ext>
            </a:extLst>
          </p:cNvPr>
          <p:cNvSpPr/>
          <p:nvPr/>
        </p:nvSpPr>
        <p:spPr>
          <a:xfrm>
            <a:off x="5232527" y="2559873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CEDD6FA-0437-46C7-8945-F6853C65F62A}"/>
              </a:ext>
            </a:extLst>
          </p:cNvPr>
          <p:cNvSpPr/>
          <p:nvPr/>
        </p:nvSpPr>
        <p:spPr>
          <a:xfrm>
            <a:off x="7140861" y="2565204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0B74C3-0124-4060-824C-16260E5145B7}"/>
              </a:ext>
            </a:extLst>
          </p:cNvPr>
          <p:cNvSpPr/>
          <p:nvPr/>
        </p:nvSpPr>
        <p:spPr>
          <a:xfrm>
            <a:off x="4221209" y="499902"/>
            <a:ext cx="4067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=A’.B + B.C’ + B.C + A.B’.C’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B352C03-E925-44A4-9D4A-89947CE325D4}"/>
              </a:ext>
            </a:extLst>
          </p:cNvPr>
          <p:cNvSpPr/>
          <p:nvPr/>
        </p:nvSpPr>
        <p:spPr>
          <a:xfrm>
            <a:off x="5265103" y="3482496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F99FF94-977D-4EA2-BDCD-12D9788A7ECE}"/>
              </a:ext>
            </a:extLst>
          </p:cNvPr>
          <p:cNvSpPr/>
          <p:nvPr/>
        </p:nvSpPr>
        <p:spPr>
          <a:xfrm>
            <a:off x="5251437" y="4328088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AFCCB70-F348-4E48-B1FF-1F233DC7AE84}"/>
              </a:ext>
            </a:extLst>
          </p:cNvPr>
          <p:cNvSpPr/>
          <p:nvPr/>
        </p:nvSpPr>
        <p:spPr>
          <a:xfrm>
            <a:off x="5265103" y="5098125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84162A2-DAF4-47A4-BEC6-1E2EB01D6427}"/>
              </a:ext>
            </a:extLst>
          </p:cNvPr>
          <p:cNvSpPr/>
          <p:nvPr/>
        </p:nvSpPr>
        <p:spPr>
          <a:xfrm>
            <a:off x="6188549" y="2565205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5850DEC-822B-4C6E-A00B-4F8EE685BF56}"/>
              </a:ext>
            </a:extLst>
          </p:cNvPr>
          <p:cNvSpPr/>
          <p:nvPr/>
        </p:nvSpPr>
        <p:spPr>
          <a:xfrm>
            <a:off x="6211162" y="4231759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B371C93-0C5F-4F40-9031-292E97D812E3}"/>
              </a:ext>
            </a:extLst>
          </p:cNvPr>
          <p:cNvSpPr/>
          <p:nvPr/>
        </p:nvSpPr>
        <p:spPr>
          <a:xfrm>
            <a:off x="7163146" y="4238260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8FB7B37-3828-45B8-938A-791D5DC04731}"/>
              </a:ext>
            </a:extLst>
          </p:cNvPr>
          <p:cNvSpPr/>
          <p:nvPr/>
        </p:nvSpPr>
        <p:spPr>
          <a:xfrm>
            <a:off x="6243059" y="5092235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EC1E6D2F-5716-4D52-B8BA-75E856BA50F5}"/>
              </a:ext>
            </a:extLst>
          </p:cNvPr>
          <p:cNvSpPr/>
          <p:nvPr/>
        </p:nvSpPr>
        <p:spPr>
          <a:xfrm>
            <a:off x="7223203" y="5092234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0E9B52-4AEA-4B17-B3A1-134CC5ACD334}"/>
              </a:ext>
            </a:extLst>
          </p:cNvPr>
          <p:cNvSpPr/>
          <p:nvPr/>
        </p:nvSpPr>
        <p:spPr>
          <a:xfrm>
            <a:off x="3625702" y="4072264"/>
            <a:ext cx="4984898" cy="175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183FC9C-A73E-4043-90A6-6B45FA004277}"/>
              </a:ext>
            </a:extLst>
          </p:cNvPr>
          <p:cNvSpPr/>
          <p:nvPr/>
        </p:nvSpPr>
        <p:spPr>
          <a:xfrm>
            <a:off x="6195400" y="3471156"/>
            <a:ext cx="30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869D58AB-0567-42BD-9D7C-DD43126A33A7}"/>
              </a:ext>
            </a:extLst>
          </p:cNvPr>
          <p:cNvSpPr/>
          <p:nvPr/>
        </p:nvSpPr>
        <p:spPr>
          <a:xfrm rot="16200000">
            <a:off x="5189242" y="2383705"/>
            <a:ext cx="1346763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D27136BA-1A45-41E1-9310-BBBBB35DB196}"/>
              </a:ext>
            </a:extLst>
          </p:cNvPr>
          <p:cNvSpPr/>
          <p:nvPr/>
        </p:nvSpPr>
        <p:spPr>
          <a:xfrm rot="16200000">
            <a:off x="6666697" y="1955333"/>
            <a:ext cx="461666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0F0628C-D73D-4CAC-82D0-74F79A734E8E}"/>
              </a:ext>
            </a:extLst>
          </p:cNvPr>
          <p:cNvSpPr/>
          <p:nvPr/>
        </p:nvSpPr>
        <p:spPr>
          <a:xfrm>
            <a:off x="4203482" y="928755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=B +A.C’</a:t>
            </a:r>
          </a:p>
        </p:txBody>
      </p:sp>
    </p:spTree>
    <p:extLst>
      <p:ext uri="{BB962C8B-B14F-4D97-AF65-F5344CB8AC3E}">
        <p14:creationId xmlns:p14="http://schemas.microsoft.com/office/powerpoint/2010/main" val="9330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6" grpId="0"/>
      <p:bldP spid="41" grpId="0"/>
      <p:bldP spid="36" grpId="0"/>
      <p:bldP spid="38" grpId="0"/>
      <p:bldP spid="40" grpId="0"/>
      <p:bldP spid="44" grpId="0"/>
      <p:bldP spid="52" grpId="0"/>
      <p:bldP spid="53" grpId="0"/>
      <p:bldP spid="58" grpId="0"/>
      <p:bldP spid="59" grpId="0"/>
      <p:bldP spid="63" grpId="0"/>
      <p:bldP spid="64" grpId="0"/>
      <p:bldP spid="65" grpId="0"/>
      <p:bldP spid="66" grpId="0"/>
      <p:bldP spid="68" grpId="0"/>
      <p:bldP spid="33" grpId="0" animBg="1"/>
      <p:bldP spid="34" grpId="0" animBg="1"/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22589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2" y="573640"/>
            <a:ext cx="496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A.B + A.C + B.C’ + A.B.C’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509619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2" y="573640"/>
            <a:ext cx="496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A.B </a:t>
            </a:r>
            <a:r>
              <a:rPr lang="en-US" sz="3200" dirty="0"/>
              <a:t>+ A.C + B.C’ + A.B.C’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46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5EC4ED6-75DB-4096-B20D-37F67EA03571}"/>
              </a:ext>
            </a:extLst>
          </p:cNvPr>
          <p:cNvSpPr/>
          <p:nvPr/>
        </p:nvSpPr>
        <p:spPr>
          <a:xfrm>
            <a:off x="3219247" y="501000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EBBDB2-A5A2-4A5B-88FC-FED753FB8123}"/>
              </a:ext>
            </a:extLst>
          </p:cNvPr>
          <p:cNvSpPr/>
          <p:nvPr/>
        </p:nvSpPr>
        <p:spPr>
          <a:xfrm>
            <a:off x="3222788" y="56302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14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558381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2" y="573640"/>
            <a:ext cx="496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A.B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A.C</a:t>
            </a:r>
            <a:r>
              <a:rPr lang="en-US" sz="3200" dirty="0"/>
              <a:t> + B.C’ + A.B.C’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47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5EC4ED6-75DB-4096-B20D-37F67EA03571}"/>
              </a:ext>
            </a:extLst>
          </p:cNvPr>
          <p:cNvSpPr/>
          <p:nvPr/>
        </p:nvSpPr>
        <p:spPr>
          <a:xfrm>
            <a:off x="3219247" y="501000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EBBDB2-A5A2-4A5B-88FC-FED753FB8123}"/>
              </a:ext>
            </a:extLst>
          </p:cNvPr>
          <p:cNvSpPr/>
          <p:nvPr/>
        </p:nvSpPr>
        <p:spPr>
          <a:xfrm>
            <a:off x="3222788" y="56302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132568-D4F9-42B9-9CE6-1B2F0D62BA80}"/>
              </a:ext>
            </a:extLst>
          </p:cNvPr>
          <p:cNvSpPr/>
          <p:nvPr/>
        </p:nvSpPr>
        <p:spPr>
          <a:xfrm>
            <a:off x="3233420" y="435432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4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59554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2" y="573640"/>
            <a:ext cx="496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A.B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A.C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FF0000"/>
                </a:solidFill>
              </a:rPr>
              <a:t>B.C’</a:t>
            </a:r>
            <a:r>
              <a:rPr lang="en-US" sz="3200" dirty="0"/>
              <a:t> + A.B.C’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48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5EC4ED6-75DB-4096-B20D-37F67EA03571}"/>
              </a:ext>
            </a:extLst>
          </p:cNvPr>
          <p:cNvSpPr/>
          <p:nvPr/>
        </p:nvSpPr>
        <p:spPr>
          <a:xfrm>
            <a:off x="3219247" y="501000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EBBDB2-A5A2-4A5B-88FC-FED753FB8123}"/>
              </a:ext>
            </a:extLst>
          </p:cNvPr>
          <p:cNvSpPr/>
          <p:nvPr/>
        </p:nvSpPr>
        <p:spPr>
          <a:xfrm>
            <a:off x="3222788" y="56302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132568-D4F9-42B9-9CE6-1B2F0D62BA80}"/>
              </a:ext>
            </a:extLst>
          </p:cNvPr>
          <p:cNvSpPr/>
          <p:nvPr/>
        </p:nvSpPr>
        <p:spPr>
          <a:xfrm>
            <a:off x="3233420" y="435432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43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35680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2" y="573640"/>
            <a:ext cx="496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A.B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A.C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FF0000"/>
                </a:solidFill>
              </a:rPr>
              <a:t>B.C’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FF0000"/>
                </a:solidFill>
              </a:rPr>
              <a:t>A.B.C’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49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5EC4ED6-75DB-4096-B20D-37F67EA03571}"/>
              </a:ext>
            </a:extLst>
          </p:cNvPr>
          <p:cNvSpPr/>
          <p:nvPr/>
        </p:nvSpPr>
        <p:spPr>
          <a:xfrm>
            <a:off x="3219247" y="501000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EBBDB2-A5A2-4A5B-88FC-FED753FB8123}"/>
              </a:ext>
            </a:extLst>
          </p:cNvPr>
          <p:cNvSpPr/>
          <p:nvPr/>
        </p:nvSpPr>
        <p:spPr>
          <a:xfrm>
            <a:off x="3222788" y="56302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132568-D4F9-42B9-9CE6-1B2F0D62BA80}"/>
              </a:ext>
            </a:extLst>
          </p:cNvPr>
          <p:cNvSpPr/>
          <p:nvPr/>
        </p:nvSpPr>
        <p:spPr>
          <a:xfrm>
            <a:off x="3233420" y="435432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59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8678"/>
            <a:ext cx="4814777" cy="1325563"/>
          </a:xfrm>
        </p:spPr>
        <p:txBody>
          <a:bodyPr/>
          <a:lstStyle/>
          <a:p>
            <a:pPr algn="r"/>
            <a:r>
              <a:rPr lang="en-US" dirty="0"/>
              <a:t> Karnaugh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988D7F-7084-473D-A1B5-27C84888A81E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60A2526-AD95-4189-89A5-7AE7DAF5506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2B73D-9FB7-4107-BFEE-18DC7BB9748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3E8685C-1236-4AF3-957C-9C27C5DA0CCD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18BCD38-1363-4440-8F89-88726F437A8B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EB2A95-0FB6-4DFA-BEE5-2311663E26DB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28D3B-2E7E-4297-B1DC-998982F92465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749392-F6D7-4870-96A6-7243D216EB7B}"/>
              </a:ext>
            </a:extLst>
          </p:cNvPr>
          <p:cNvSpPr/>
          <p:nvPr/>
        </p:nvSpPr>
        <p:spPr>
          <a:xfrm>
            <a:off x="9588926" y="2434872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7EBCDD-0CBF-429E-8C21-C7D182ADCF7B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4CE6F05-CBF5-4A8B-9AE0-8D5AE939D4C5}"/>
              </a:ext>
            </a:extLst>
          </p:cNvPr>
          <p:cNvSpPr/>
          <p:nvPr/>
        </p:nvSpPr>
        <p:spPr>
          <a:xfrm>
            <a:off x="6489329" y="42772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7D3CEDD-5277-4707-9398-F065DEDA6DA1}"/>
              </a:ext>
            </a:extLst>
          </p:cNvPr>
          <p:cNvSpPr/>
          <p:nvPr/>
        </p:nvSpPr>
        <p:spPr>
          <a:xfrm>
            <a:off x="8799843" y="5495897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215F1-7F98-4FAE-86D7-EC53BCAD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7CFEF3-453D-4AB7-85BD-05C46F4E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42080"/>
              </p:ext>
            </p:extLst>
          </p:nvPr>
        </p:nvGraphicFramePr>
        <p:xfrm>
          <a:off x="836963" y="495627"/>
          <a:ext cx="295341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186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8DB9265-980B-4F25-9926-632DFA3A6E5D}"/>
              </a:ext>
            </a:extLst>
          </p:cNvPr>
          <p:cNvSpPr/>
          <p:nvPr/>
        </p:nvSpPr>
        <p:spPr>
          <a:xfrm>
            <a:off x="6352261" y="285233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6D8C-71CF-4767-B8A7-9625135F9EBC}"/>
              </a:ext>
            </a:extLst>
          </p:cNvPr>
          <p:cNvSpPr/>
          <p:nvPr/>
        </p:nvSpPr>
        <p:spPr>
          <a:xfrm>
            <a:off x="6145477" y="3429000"/>
            <a:ext cx="4512295" cy="1549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E89ED3-B521-4F1D-9E33-B60E84F5ABE3}"/>
              </a:ext>
            </a:extLst>
          </p:cNvPr>
          <p:cNvCxnSpPr>
            <a:cxnSpLocks/>
          </p:cNvCxnSpPr>
          <p:nvPr/>
        </p:nvCxnSpPr>
        <p:spPr>
          <a:xfrm flipH="1" flipV="1">
            <a:off x="5428453" y="2683074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9F4CFD6-0DAA-442E-99FE-FD51D9DD55B1}"/>
              </a:ext>
            </a:extLst>
          </p:cNvPr>
          <p:cNvSpPr/>
          <p:nvPr/>
        </p:nvSpPr>
        <p:spPr>
          <a:xfrm>
            <a:off x="5245177" y="297932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3064E-4E1F-428C-B415-49E2125A8B81}"/>
              </a:ext>
            </a:extLst>
          </p:cNvPr>
          <p:cNvSpPr/>
          <p:nvPr/>
        </p:nvSpPr>
        <p:spPr>
          <a:xfrm>
            <a:off x="5694307" y="2567111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5DF779E-4399-4E93-AD54-A2DBF96A57D3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8401625" y="3429000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220576B-AA43-4450-9EE2-14598CC9D0CD}"/>
              </a:ext>
            </a:extLst>
          </p:cNvPr>
          <p:cNvCxnSpPr>
            <a:cxnSpLocks/>
            <a:stCxn id="33" idx="3"/>
            <a:endCxn id="33" idx="1"/>
          </p:cNvCxnSpPr>
          <p:nvPr/>
        </p:nvCxnSpPr>
        <p:spPr>
          <a:xfrm flipH="1">
            <a:off x="6145477" y="4203923"/>
            <a:ext cx="45122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56B42BC-80D7-46B2-946B-657F1EAB7C9B}"/>
              </a:ext>
            </a:extLst>
          </p:cNvPr>
          <p:cNvCxnSpPr>
            <a:cxnSpLocks/>
          </p:cNvCxnSpPr>
          <p:nvPr/>
        </p:nvCxnSpPr>
        <p:spPr>
          <a:xfrm flipV="1">
            <a:off x="7267488" y="3421913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0178BB7-399D-4C4D-814A-0694A9C37DD8}"/>
              </a:ext>
            </a:extLst>
          </p:cNvPr>
          <p:cNvCxnSpPr>
            <a:cxnSpLocks/>
          </p:cNvCxnSpPr>
          <p:nvPr/>
        </p:nvCxnSpPr>
        <p:spPr>
          <a:xfrm flipV="1">
            <a:off x="9471977" y="3414821"/>
            <a:ext cx="0" cy="15498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2B7BC0-C3C4-4CFA-B802-F82662E5C9AB}"/>
              </a:ext>
            </a:extLst>
          </p:cNvPr>
          <p:cNvSpPr/>
          <p:nvPr/>
        </p:nvSpPr>
        <p:spPr>
          <a:xfrm>
            <a:off x="7514568" y="2858406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EF55C7-3BD1-4AD9-BC28-411BF92E0A83}"/>
              </a:ext>
            </a:extLst>
          </p:cNvPr>
          <p:cNvSpPr/>
          <p:nvPr/>
        </p:nvSpPr>
        <p:spPr>
          <a:xfrm>
            <a:off x="8575343" y="2862967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8F7373-F062-4922-81AF-E52336821C3F}"/>
              </a:ext>
            </a:extLst>
          </p:cNvPr>
          <p:cNvSpPr/>
          <p:nvPr/>
        </p:nvSpPr>
        <p:spPr>
          <a:xfrm>
            <a:off x="9708588" y="2891045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9AB9013-3563-45ED-BC68-FBC996D2330F}"/>
              </a:ext>
            </a:extLst>
          </p:cNvPr>
          <p:cNvSpPr/>
          <p:nvPr/>
        </p:nvSpPr>
        <p:spPr>
          <a:xfrm>
            <a:off x="5622752" y="354199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51ADA40-3144-4768-A7BD-15856610559D}"/>
              </a:ext>
            </a:extLst>
          </p:cNvPr>
          <p:cNvSpPr/>
          <p:nvPr/>
        </p:nvSpPr>
        <p:spPr>
          <a:xfrm>
            <a:off x="5639926" y="4281097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8399ED7-F5C2-48FF-BDC4-8236E6E62593}"/>
              </a:ext>
            </a:extLst>
          </p:cNvPr>
          <p:cNvSpPr/>
          <p:nvPr/>
        </p:nvSpPr>
        <p:spPr>
          <a:xfrm>
            <a:off x="6063374" y="573640"/>
            <a:ext cx="889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8C02B00-8581-4688-823F-4509E3CA42FB}"/>
              </a:ext>
            </a:extLst>
          </p:cNvPr>
          <p:cNvSpPr/>
          <p:nvPr/>
        </p:nvSpPr>
        <p:spPr>
          <a:xfrm>
            <a:off x="6735742" y="573640"/>
            <a:ext cx="496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A.B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A.C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FF0000"/>
                </a:solidFill>
              </a:rPr>
              <a:t>B.C’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FF0000"/>
                </a:solidFill>
              </a:rPr>
              <a:t>A.B.C’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94F6CF-A8B8-4D20-9CAA-D04C3D2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E06D54-0E3E-43D4-BB18-B48DA7A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5EC4ED6-75DB-4096-B20D-37F67EA03571}"/>
              </a:ext>
            </a:extLst>
          </p:cNvPr>
          <p:cNvSpPr/>
          <p:nvPr/>
        </p:nvSpPr>
        <p:spPr>
          <a:xfrm>
            <a:off x="3219247" y="501000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EBBDB2-A5A2-4A5B-88FC-FED753FB8123}"/>
              </a:ext>
            </a:extLst>
          </p:cNvPr>
          <p:cNvSpPr/>
          <p:nvPr/>
        </p:nvSpPr>
        <p:spPr>
          <a:xfrm>
            <a:off x="3222788" y="563024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132568-D4F9-42B9-9CE6-1B2F0D62BA80}"/>
              </a:ext>
            </a:extLst>
          </p:cNvPr>
          <p:cNvSpPr/>
          <p:nvPr/>
        </p:nvSpPr>
        <p:spPr>
          <a:xfrm>
            <a:off x="3233420" y="4354326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A09EB03-B1D8-482E-A03F-8F717DD6DC9C}"/>
              </a:ext>
            </a:extLst>
          </p:cNvPr>
          <p:cNvSpPr/>
          <p:nvPr/>
        </p:nvSpPr>
        <p:spPr>
          <a:xfrm>
            <a:off x="7642396" y="356161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7DE7092-30A9-4FC8-9041-86168F535F36}"/>
              </a:ext>
            </a:extLst>
          </p:cNvPr>
          <p:cNvSpPr/>
          <p:nvPr/>
        </p:nvSpPr>
        <p:spPr>
          <a:xfrm>
            <a:off x="8684073" y="353927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BDAD3DB-8B51-43B0-BAC1-3CFD52D76BA5}"/>
              </a:ext>
            </a:extLst>
          </p:cNvPr>
          <p:cNvSpPr/>
          <p:nvPr/>
        </p:nvSpPr>
        <p:spPr>
          <a:xfrm>
            <a:off x="8709013" y="4319948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89E323C-E331-459F-B584-BC67E0B74E57}"/>
              </a:ext>
            </a:extLst>
          </p:cNvPr>
          <p:cNvSpPr/>
          <p:nvPr/>
        </p:nvSpPr>
        <p:spPr>
          <a:xfrm>
            <a:off x="9819038" y="4314619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C874904D-354D-43E9-A046-F05419DF08FE}"/>
              </a:ext>
            </a:extLst>
          </p:cNvPr>
          <p:cNvSpPr/>
          <p:nvPr/>
        </p:nvSpPr>
        <p:spPr>
          <a:xfrm rot="16200000">
            <a:off x="8080829" y="2986688"/>
            <a:ext cx="461666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83F82751-FB21-40F8-BEDF-DA19D0B5852F}"/>
              </a:ext>
            </a:extLst>
          </p:cNvPr>
          <p:cNvSpPr/>
          <p:nvPr/>
        </p:nvSpPr>
        <p:spPr>
          <a:xfrm rot="16200000">
            <a:off x="9168897" y="3755776"/>
            <a:ext cx="461666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F7FAC36-845A-40FE-8124-8482552AE741}"/>
              </a:ext>
            </a:extLst>
          </p:cNvPr>
          <p:cNvSpPr/>
          <p:nvPr/>
        </p:nvSpPr>
        <p:spPr>
          <a:xfrm>
            <a:off x="6109447" y="5351216"/>
            <a:ext cx="2832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 = B.C’ + A.C</a:t>
            </a:r>
          </a:p>
        </p:txBody>
      </p:sp>
    </p:spTree>
    <p:extLst>
      <p:ext uri="{BB962C8B-B14F-4D97-AF65-F5344CB8AC3E}">
        <p14:creationId xmlns:p14="http://schemas.microsoft.com/office/powerpoint/2010/main" val="37585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704"/>
              </p:ext>
            </p:extLst>
          </p:nvPr>
        </p:nvGraphicFramePr>
        <p:xfrm>
          <a:off x="836963" y="240439"/>
          <a:ext cx="2953415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68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561326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614923762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4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55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2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92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91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7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9478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749914" y="2216822"/>
            <a:ext cx="3466213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9483021" y="2483862"/>
            <a:ext cx="0" cy="34662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7482875" y="421696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6752767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82174" y="160203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554707" y="202701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609503" y="1996018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8846608" y="199716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6750270" y="2681929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8474156" y="2479199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7479330" y="5032139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6774171" y="350621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6815738" y="4388815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6783902" y="525517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51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10455363" y="2504005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7482870" y="3387630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9679493" y="2000702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10668323" y="200070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431F49D-68CE-452D-B382-F0B381ABEEE6}"/>
              </a:ext>
            </a:extLst>
          </p:cNvPr>
          <p:cNvSpPr/>
          <p:nvPr/>
        </p:nvSpPr>
        <p:spPr>
          <a:xfrm>
            <a:off x="5412099" y="393468"/>
            <a:ext cx="5857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 A’.B.C’.D + A’.B.C.D + A.B.C’.D + B.C.D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EB735F1-663D-4EFB-8932-B3C1806FCAC6}"/>
              </a:ext>
            </a:extLst>
          </p:cNvPr>
          <p:cNvSpPr/>
          <p:nvPr/>
        </p:nvSpPr>
        <p:spPr>
          <a:xfrm>
            <a:off x="3935572" y="2681929"/>
            <a:ext cx="2702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QUIZ </a:t>
            </a:r>
            <a:r>
              <a:rPr lang="en-US" sz="4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0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6DC872-766B-4F8F-9668-F3E3E6C9D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87346"/>
              </p:ext>
            </p:extLst>
          </p:nvPr>
        </p:nvGraphicFramePr>
        <p:xfrm>
          <a:off x="836963" y="240439"/>
          <a:ext cx="2953415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68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561326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614923762"/>
                    </a:ext>
                  </a:extLst>
                </a:gridCol>
                <a:gridCol w="590990">
                  <a:extLst>
                    <a:ext uri="{9D8B030D-6E8A-4147-A177-3AD203B41FA5}">
                      <a16:colId xmlns:a16="http://schemas.microsoft.com/office/drawing/2014/main" xmlns="" val="15932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4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55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2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92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91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9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7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9478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8286-2F9E-4F1D-87FC-BBFE3CD50797}"/>
              </a:ext>
            </a:extLst>
          </p:cNvPr>
          <p:cNvSpPr/>
          <p:nvPr/>
        </p:nvSpPr>
        <p:spPr>
          <a:xfrm rot="5400000">
            <a:off x="7749914" y="2216822"/>
            <a:ext cx="3466213" cy="40002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8B20A6A-1188-4510-972F-DB795D965AA6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9483021" y="2483862"/>
            <a:ext cx="0" cy="34662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4575AF3-7A4B-4989-B354-E56F5DE9B21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flipH="1">
            <a:off x="7482875" y="4216969"/>
            <a:ext cx="400029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F177F2-3E57-4D42-9EDB-9B0CBC9E62A5}"/>
              </a:ext>
            </a:extLst>
          </p:cNvPr>
          <p:cNvCxnSpPr>
            <a:cxnSpLocks/>
          </p:cNvCxnSpPr>
          <p:nvPr/>
        </p:nvCxnSpPr>
        <p:spPr>
          <a:xfrm flipH="1" flipV="1">
            <a:off x="6752767" y="1708086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C70E52-A8CE-46C7-8D03-B27FC796714A}"/>
              </a:ext>
            </a:extLst>
          </p:cNvPr>
          <p:cNvSpPr/>
          <p:nvPr/>
        </p:nvSpPr>
        <p:spPr>
          <a:xfrm>
            <a:off x="6982174" y="160203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BCA16F-36C9-4BCC-8057-067ACDD1BB6D}"/>
              </a:ext>
            </a:extLst>
          </p:cNvPr>
          <p:cNvSpPr/>
          <p:nvPr/>
        </p:nvSpPr>
        <p:spPr>
          <a:xfrm>
            <a:off x="6554707" y="202701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2D8107-B051-4315-9EC0-342443225C2E}"/>
              </a:ext>
            </a:extLst>
          </p:cNvPr>
          <p:cNvSpPr/>
          <p:nvPr/>
        </p:nvSpPr>
        <p:spPr>
          <a:xfrm>
            <a:off x="7609503" y="1996018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7B648E-90A9-49D6-96A2-190BD762F156}"/>
              </a:ext>
            </a:extLst>
          </p:cNvPr>
          <p:cNvSpPr/>
          <p:nvPr/>
        </p:nvSpPr>
        <p:spPr>
          <a:xfrm>
            <a:off x="8846608" y="199716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4727EF-588C-4750-AEFE-03FEC241D332}"/>
              </a:ext>
            </a:extLst>
          </p:cNvPr>
          <p:cNvSpPr/>
          <p:nvPr/>
        </p:nvSpPr>
        <p:spPr>
          <a:xfrm>
            <a:off x="6750270" y="2681929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2723FE-C77C-404B-B59D-83F1E4AAD9F5}"/>
              </a:ext>
            </a:extLst>
          </p:cNvPr>
          <p:cNvCxnSpPr>
            <a:cxnSpLocks/>
          </p:cNvCxnSpPr>
          <p:nvPr/>
        </p:nvCxnSpPr>
        <p:spPr>
          <a:xfrm flipV="1">
            <a:off x="8474156" y="2479199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9A65D15-6B7F-4D63-AB14-F16C824BC17A}"/>
              </a:ext>
            </a:extLst>
          </p:cNvPr>
          <p:cNvCxnSpPr>
            <a:cxnSpLocks/>
          </p:cNvCxnSpPr>
          <p:nvPr/>
        </p:nvCxnSpPr>
        <p:spPr>
          <a:xfrm flipH="1">
            <a:off x="7479330" y="5032139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A093C1A-1815-4840-A768-ED5B34F48428}"/>
              </a:ext>
            </a:extLst>
          </p:cNvPr>
          <p:cNvSpPr/>
          <p:nvPr/>
        </p:nvSpPr>
        <p:spPr>
          <a:xfrm>
            <a:off x="6774171" y="350621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3418F9-51EB-45EB-A814-AF4085650C37}"/>
              </a:ext>
            </a:extLst>
          </p:cNvPr>
          <p:cNvSpPr/>
          <p:nvPr/>
        </p:nvSpPr>
        <p:spPr>
          <a:xfrm>
            <a:off x="6815738" y="4388815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2843F9-3377-4009-BBDF-60286CFAA2AE}"/>
              </a:ext>
            </a:extLst>
          </p:cNvPr>
          <p:cNvSpPr/>
          <p:nvPr/>
        </p:nvSpPr>
        <p:spPr>
          <a:xfrm>
            <a:off x="6783902" y="525517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B7A2FE-8A78-48B7-BDFF-8EAB856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48EBEF-D135-41FA-BA9D-139B96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6BC837B-8DC4-4E99-B2E6-6FD2075F90AF}"/>
              </a:ext>
            </a:extLst>
          </p:cNvPr>
          <p:cNvCxnSpPr>
            <a:cxnSpLocks/>
          </p:cNvCxnSpPr>
          <p:nvPr/>
        </p:nvCxnSpPr>
        <p:spPr>
          <a:xfrm flipV="1">
            <a:off x="10455363" y="2504005"/>
            <a:ext cx="0" cy="34755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501D41-1816-4EF4-8531-56930287D69B}"/>
              </a:ext>
            </a:extLst>
          </p:cNvPr>
          <p:cNvCxnSpPr>
            <a:cxnSpLocks/>
          </p:cNvCxnSpPr>
          <p:nvPr/>
        </p:nvCxnSpPr>
        <p:spPr>
          <a:xfrm flipH="1">
            <a:off x="7482870" y="3387630"/>
            <a:ext cx="4003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57D6A9-95B2-45BF-8433-361539EB1CE3}"/>
              </a:ext>
            </a:extLst>
          </p:cNvPr>
          <p:cNvSpPr/>
          <p:nvPr/>
        </p:nvSpPr>
        <p:spPr>
          <a:xfrm>
            <a:off x="9679493" y="2000702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D05F9-CBE5-4A4C-AF03-FE7B79C71EDA}"/>
              </a:ext>
            </a:extLst>
          </p:cNvPr>
          <p:cNvSpPr/>
          <p:nvPr/>
        </p:nvSpPr>
        <p:spPr>
          <a:xfrm>
            <a:off x="10668323" y="200070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431F49D-68CE-452D-B382-F0B381ABEEE6}"/>
              </a:ext>
            </a:extLst>
          </p:cNvPr>
          <p:cNvSpPr/>
          <p:nvPr/>
        </p:nvSpPr>
        <p:spPr>
          <a:xfrm>
            <a:off x="5412099" y="393468"/>
            <a:ext cx="5857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 A’.B.C’.D + A’.B.C.D + A.B.C’.D + B.C.D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EB735F1-663D-4EFB-8932-B3C1806FCAC6}"/>
              </a:ext>
            </a:extLst>
          </p:cNvPr>
          <p:cNvSpPr/>
          <p:nvPr/>
        </p:nvSpPr>
        <p:spPr>
          <a:xfrm>
            <a:off x="3839875" y="2681929"/>
            <a:ext cx="2821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Results</a:t>
            </a:r>
            <a:r>
              <a:rPr lang="en-US" sz="48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AD26313-52BE-44D1-9E34-3057CEA44FFD}"/>
              </a:ext>
            </a:extLst>
          </p:cNvPr>
          <p:cNvSpPr/>
          <p:nvPr/>
        </p:nvSpPr>
        <p:spPr>
          <a:xfrm>
            <a:off x="7742315" y="27332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70AA044-3F2B-4BAD-914C-283C7BA6944E}"/>
              </a:ext>
            </a:extLst>
          </p:cNvPr>
          <p:cNvSpPr/>
          <p:nvPr/>
        </p:nvSpPr>
        <p:spPr>
          <a:xfrm>
            <a:off x="8746171" y="275052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27DCBB6-DFE2-4F81-AB8E-D1AD33A80821}"/>
              </a:ext>
            </a:extLst>
          </p:cNvPr>
          <p:cNvSpPr/>
          <p:nvPr/>
        </p:nvSpPr>
        <p:spPr>
          <a:xfrm>
            <a:off x="9686204" y="274212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3945CB8-7245-4377-BAE9-F7CE1D153C23}"/>
              </a:ext>
            </a:extLst>
          </p:cNvPr>
          <p:cNvSpPr/>
          <p:nvPr/>
        </p:nvSpPr>
        <p:spPr>
          <a:xfrm>
            <a:off x="10737252" y="2736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66A8E57-77E5-4F04-8178-CA132B99DF46}"/>
              </a:ext>
            </a:extLst>
          </p:cNvPr>
          <p:cNvSpPr/>
          <p:nvPr/>
        </p:nvSpPr>
        <p:spPr>
          <a:xfrm>
            <a:off x="10737252" y="358807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3EE460C-E141-48F3-8B0C-9651022621E7}"/>
              </a:ext>
            </a:extLst>
          </p:cNvPr>
          <p:cNvSpPr/>
          <p:nvPr/>
        </p:nvSpPr>
        <p:spPr>
          <a:xfrm>
            <a:off x="10737252" y="441740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3A48F87-D601-4D21-9FF2-F64F5884D579}"/>
              </a:ext>
            </a:extLst>
          </p:cNvPr>
          <p:cNvSpPr/>
          <p:nvPr/>
        </p:nvSpPr>
        <p:spPr>
          <a:xfrm>
            <a:off x="10737252" y="528756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478B5E6-D644-4BCD-9541-A79D5463328E}"/>
              </a:ext>
            </a:extLst>
          </p:cNvPr>
          <p:cNvSpPr/>
          <p:nvPr/>
        </p:nvSpPr>
        <p:spPr>
          <a:xfrm>
            <a:off x="9764910" y="534673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6E6FFBC-EBFC-476A-87F8-3F15A8848A09}"/>
              </a:ext>
            </a:extLst>
          </p:cNvPr>
          <p:cNvSpPr/>
          <p:nvPr/>
        </p:nvSpPr>
        <p:spPr>
          <a:xfrm>
            <a:off x="8766381" y="535779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7EB13A8-D5AE-4931-9A05-42EC967FB349}"/>
              </a:ext>
            </a:extLst>
          </p:cNvPr>
          <p:cNvSpPr/>
          <p:nvPr/>
        </p:nvSpPr>
        <p:spPr>
          <a:xfrm>
            <a:off x="7790733" y="533335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7C5E7F1-533A-42AF-8039-7D7A709E4776}"/>
              </a:ext>
            </a:extLst>
          </p:cNvPr>
          <p:cNvSpPr/>
          <p:nvPr/>
        </p:nvSpPr>
        <p:spPr>
          <a:xfrm>
            <a:off x="7748984" y="441972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1E4D59E-0222-4D66-A346-2B4F1F6F8D8C}"/>
              </a:ext>
            </a:extLst>
          </p:cNvPr>
          <p:cNvSpPr/>
          <p:nvPr/>
        </p:nvSpPr>
        <p:spPr>
          <a:xfrm>
            <a:off x="7742315" y="363830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010D308-0061-4403-A504-3265E892384A}"/>
              </a:ext>
            </a:extLst>
          </p:cNvPr>
          <p:cNvSpPr/>
          <p:nvPr/>
        </p:nvSpPr>
        <p:spPr>
          <a:xfrm>
            <a:off x="8773737" y="357349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94A582A-C44C-4003-B5E1-4668860EAAE4}"/>
              </a:ext>
            </a:extLst>
          </p:cNvPr>
          <p:cNvSpPr/>
          <p:nvPr/>
        </p:nvSpPr>
        <p:spPr>
          <a:xfrm>
            <a:off x="9718701" y="357723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5C8AC47-2B68-4E1D-9871-A47F3E4009EE}"/>
              </a:ext>
            </a:extLst>
          </p:cNvPr>
          <p:cNvSpPr/>
          <p:nvPr/>
        </p:nvSpPr>
        <p:spPr>
          <a:xfrm>
            <a:off x="9718701" y="4382071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C43E4F0-21C5-4FB1-B037-8B8E361541A8}"/>
              </a:ext>
            </a:extLst>
          </p:cNvPr>
          <p:cNvSpPr/>
          <p:nvPr/>
        </p:nvSpPr>
        <p:spPr>
          <a:xfrm>
            <a:off x="8744288" y="439503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53C7BCC8-171C-4B94-BAFA-E57BC0126297}"/>
              </a:ext>
            </a:extLst>
          </p:cNvPr>
          <p:cNvSpPr/>
          <p:nvPr/>
        </p:nvSpPr>
        <p:spPr>
          <a:xfrm rot="16200000">
            <a:off x="8730350" y="3349942"/>
            <a:ext cx="1346763" cy="16727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8E3D71F-EFEE-4F7A-B658-C6DFA24FF105}"/>
              </a:ext>
            </a:extLst>
          </p:cNvPr>
          <p:cNvSpPr/>
          <p:nvPr/>
        </p:nvSpPr>
        <p:spPr>
          <a:xfrm>
            <a:off x="5417120" y="9165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 B.D</a:t>
            </a:r>
          </a:p>
        </p:txBody>
      </p:sp>
    </p:spTree>
    <p:extLst>
      <p:ext uri="{BB962C8B-B14F-4D97-AF65-F5344CB8AC3E}">
        <p14:creationId xmlns:p14="http://schemas.microsoft.com/office/powerpoint/2010/main" val="1213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9BD81-3F11-441D-9876-E217FA1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Sums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41A76-6449-4791-8E84-81CDF879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Remember, all the minimized Boolean functions from the maps in all previous examples in the lectures were expressed in sum of products (SOP) form.</a:t>
            </a:r>
          </a:p>
          <a:p>
            <a:r>
              <a:rPr lang="en-US" sz="4400" dirty="0"/>
              <a:t>With a minor modifications, the product of sums can be obtained.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6EA594-347B-4E81-94DB-584F445F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86BD9C-1702-477F-BA5C-687D6620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9BD81-3F11-441D-9876-E217FA1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Sums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41A76-6449-4791-8E84-81CDF879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1’s placed in the squares of the map represent the </a:t>
            </a:r>
            <a:r>
              <a:rPr lang="en-US" dirty="0" err="1"/>
              <a:t>minterms</a:t>
            </a:r>
            <a:r>
              <a:rPr lang="en-US" dirty="0"/>
              <a:t> of the function F. </a:t>
            </a:r>
          </a:p>
          <a:p>
            <a:r>
              <a:rPr lang="en-US" dirty="0"/>
              <a:t>The 0’s represent the </a:t>
            </a:r>
            <a:r>
              <a:rPr lang="en-US" dirty="0" err="1"/>
              <a:t>minterms</a:t>
            </a:r>
            <a:r>
              <a:rPr lang="en-US" dirty="0"/>
              <a:t> of the </a:t>
            </a:r>
            <a:r>
              <a:rPr lang="en-US" b="1" i="1" dirty="0"/>
              <a:t>complement</a:t>
            </a:r>
            <a:r>
              <a:rPr lang="en-US" dirty="0"/>
              <a:t> of the function, i.e., F’</a:t>
            </a:r>
          </a:p>
          <a:p>
            <a:r>
              <a:rPr lang="en-US" dirty="0"/>
              <a:t>The  complement of F’ is the original function F= (F’)’ -&gt; by </a:t>
            </a:r>
            <a:r>
              <a:rPr lang="en-US" dirty="0">
                <a:solidFill>
                  <a:srgbClr val="00B050"/>
                </a:solidFill>
              </a:rPr>
              <a:t>Involution</a:t>
            </a:r>
            <a:r>
              <a:rPr lang="en-US" dirty="0"/>
              <a:t>.</a:t>
            </a:r>
          </a:p>
          <a:p>
            <a:r>
              <a:rPr lang="en-US" dirty="0"/>
              <a:t>Because of the generalized </a:t>
            </a:r>
            <a:r>
              <a:rPr lang="en-US" dirty="0" err="1"/>
              <a:t>DeMorgan’s</a:t>
            </a:r>
            <a:r>
              <a:rPr lang="en-US" dirty="0"/>
              <a:t> theorem, the function so obtained is automatically in the product of sum form.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6EA594-347B-4E81-94DB-584F445F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86BD9C-1702-477F-BA5C-687D6620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9BD81-3F11-441D-9876-E217FA1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Sums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41A76-6449-4791-8E84-81CDF879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Step 1:</a:t>
            </a:r>
            <a:r>
              <a:rPr lang="en-US" sz="4000" dirty="0"/>
              <a:t> Find F’ in a sum of product form (simply group and express 0’s in product terms)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Ste 2:</a:t>
            </a:r>
            <a:r>
              <a:rPr lang="en-US" sz="4000" dirty="0"/>
              <a:t> Find (F’)’ = F by applying De Morgan’s Law, which will automatically convert the expression in product of sum form.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6EA594-347B-4E81-94DB-584F445F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86BD9C-1702-477F-BA5C-687D6620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89061-7C4A-4A37-A425-13C93E75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87EA9-967D-43AB-93D7-1B6E069E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TW">
                <a:latin typeface="Comic Sans MS" panose="030F0702030302020204" pitchFamily="66" charset="0"/>
                <a:ea typeface="PMingLiU" panose="02020500000000000000" pitchFamily="18" charset="-120"/>
              </a:rPr>
              <a:t>Simplify the Boolean function in (a) sum of products and (b) product of sums F(A,B,C,D)=</a:t>
            </a:r>
            <a:r>
              <a:rPr lang="el-GR" altLang="zh-TW">
                <a:latin typeface="Comic Sans MS" panose="030F0702030302020204" pitchFamily="66" charset="0"/>
                <a:ea typeface="PMingLiU" panose="02020500000000000000" pitchFamily="18" charset="-120"/>
              </a:rPr>
              <a:t>Σ</a:t>
            </a:r>
            <a:r>
              <a:rPr lang="en-US" altLang="zh-TW">
                <a:latin typeface="Comic Sans MS" panose="030F0702030302020204" pitchFamily="66" charset="0"/>
                <a:ea typeface="PMingLiU" panose="02020500000000000000" pitchFamily="18" charset="-120"/>
              </a:rPr>
              <a:t>(0,1,2,5,8,9,10)</a:t>
            </a:r>
          </a:p>
          <a:p>
            <a:endParaRPr lang="en-US" dirty="0"/>
          </a:p>
        </p:txBody>
      </p:sp>
      <p:pic>
        <p:nvPicPr>
          <p:cNvPr id="6" name="Picture 55">
            <a:extLst>
              <a:ext uri="{FF2B5EF4-FFF2-40B4-BE49-F238E27FC236}">
                <a16:creationId xmlns:a16="http://schemas.microsoft.com/office/drawing/2014/main" xmlns="" id="{219B0267-8729-41BC-9D4A-501BEE565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" b="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D8CEE3-A7E6-47E4-8575-9EB3421B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Prepared by Dr. Sultan Alqahtani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AE4EE0-824D-4E9C-AB9F-11D69BA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8011A3-C4F8-43AB-98DD-E6D32DDF5029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D2E08-87E3-401A-916E-82F6077C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9D195-8631-4218-A682-4629F73C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 of products F = B’D’ + B’C’ + A’C’D</a:t>
            </a:r>
          </a:p>
          <a:p>
            <a:r>
              <a:rPr lang="en-US" sz="4400" dirty="0"/>
              <a:t>Product of sums F’ = AB + CD + BD’</a:t>
            </a:r>
          </a:p>
          <a:p>
            <a:pPr lvl="1"/>
            <a:r>
              <a:rPr lang="en-US" sz="4000" dirty="0"/>
              <a:t>Apply </a:t>
            </a:r>
            <a:r>
              <a:rPr lang="en-US" sz="4000" dirty="0" err="1"/>
              <a:t>DeMorgan’s</a:t>
            </a:r>
            <a:r>
              <a:rPr lang="en-US" sz="4000" dirty="0"/>
              <a:t> Theorem, we get F = (A’+B’)(C’+D’)(B’+D)</a:t>
            </a:r>
          </a:p>
          <a:p>
            <a:pPr lvl="1"/>
            <a:endParaRPr lang="en-US" sz="4000" dirty="0"/>
          </a:p>
          <a:p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1070B3-1F9C-42E4-9DB9-DB0E40B4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9DDBBE-F6F2-4C11-9CD9-5EE316F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Gate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Picture 7" descr="AACFLNM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2"/>
          <a:stretch/>
        </p:blipFill>
        <p:spPr bwMode="auto">
          <a:xfrm>
            <a:off x="2030949" y="1790204"/>
            <a:ext cx="7974012" cy="40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1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6888" y="1730623"/>
            <a:ext cx="7350826" cy="4351338"/>
          </a:xfrm>
        </p:spPr>
        <p:txBody>
          <a:bodyPr>
            <a:normAutofit/>
          </a:bodyPr>
          <a:lstStyle/>
          <a:p>
            <a:r>
              <a:rPr kumimoji="1" lang="en-US" altLang="en-US" sz="3000" dirty="0">
                <a:latin typeface="Comic Sans MS" panose="030F0702030302020204" pitchFamily="66" charset="0"/>
              </a:rPr>
              <a:t>Example expressed in Canonical forms</a:t>
            </a:r>
          </a:p>
          <a:p>
            <a:r>
              <a:rPr kumimoji="1" lang="en-US" altLang="en-US" sz="3000" i="1" dirty="0">
                <a:latin typeface="Comic Sans MS" panose="030F0702030302020204" pitchFamily="66" charset="0"/>
              </a:rPr>
              <a:t>F( x, y, z) = </a:t>
            </a:r>
            <a:r>
              <a:rPr kumimoji="1" lang="en-US" altLang="en-US" sz="3000" dirty="0">
                <a:latin typeface="Comic Sans MS" panose="030F0702030302020204" pitchFamily="66" charset="0"/>
              </a:rPr>
              <a:t>Σ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(1, 3, 4, 6) = </a:t>
            </a:r>
            <a:r>
              <a:rPr kumimoji="1" lang="en-US" altLang="en-US" sz="3000" dirty="0">
                <a:latin typeface="Comic Sans MS" panose="030F0702030302020204" pitchFamily="66" charset="0"/>
              </a:rPr>
              <a:t>Π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(0, 2, 5, 7)</a:t>
            </a:r>
          </a:p>
          <a:p>
            <a:r>
              <a:rPr kumimoji="1" lang="en-US" altLang="en-US" sz="3000" i="1" dirty="0">
                <a:latin typeface="Comic Sans MS" panose="030F0702030302020204" pitchFamily="66" charset="0"/>
              </a:rPr>
              <a:t>F = </a:t>
            </a:r>
            <a:r>
              <a:rPr kumimoji="1" lang="en-US" altLang="en-US" sz="3000" i="1" dirty="0" err="1">
                <a:latin typeface="Comic Sans MS" panose="030F0702030302020204" pitchFamily="66" charset="0"/>
              </a:rPr>
              <a:t>x'z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 +</a:t>
            </a:r>
            <a:r>
              <a:rPr kumimoji="1" lang="en-US" altLang="en-US" sz="3000" i="1" dirty="0" err="1">
                <a:latin typeface="Comic Sans MS" panose="030F0702030302020204" pitchFamily="66" charset="0"/>
              </a:rPr>
              <a:t>xz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‘ (sum of product, 1s)</a:t>
            </a:r>
          </a:p>
          <a:p>
            <a:r>
              <a:rPr kumimoji="1" lang="en-US" altLang="en-US" sz="3000" i="1" dirty="0">
                <a:latin typeface="Comic Sans MS" panose="030F0702030302020204" pitchFamily="66" charset="0"/>
              </a:rPr>
              <a:t>F' = </a:t>
            </a:r>
            <a:r>
              <a:rPr kumimoji="1" lang="en-US" altLang="en-US" sz="3000" i="1" dirty="0" err="1">
                <a:latin typeface="Comic Sans MS" panose="030F0702030302020204" pitchFamily="66" charset="0"/>
              </a:rPr>
              <a:t>xz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 +</a:t>
            </a:r>
            <a:r>
              <a:rPr kumimoji="1" lang="en-US" altLang="en-US" sz="3000" i="1" dirty="0" err="1">
                <a:latin typeface="Comic Sans MS" panose="030F0702030302020204" pitchFamily="66" charset="0"/>
              </a:rPr>
              <a:t>x'z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‘ (0’, apply </a:t>
            </a:r>
            <a:r>
              <a:rPr kumimoji="1" lang="en-US" altLang="en-US" sz="3000" i="1" dirty="0" err="1">
                <a:latin typeface="Comic Sans MS" panose="030F0702030302020204" pitchFamily="66" charset="0"/>
              </a:rPr>
              <a:t>DeMorgan's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 theorem) we get F = (</a:t>
            </a:r>
            <a:r>
              <a:rPr kumimoji="1" lang="en-US" altLang="en-US" sz="3000" i="1" dirty="0" err="1">
                <a:latin typeface="Comic Sans MS" panose="030F0702030302020204" pitchFamily="66" charset="0"/>
              </a:rPr>
              <a:t>x'+z</a:t>
            </a:r>
            <a:r>
              <a:rPr kumimoji="1" lang="en-US" altLang="en-US" sz="3000" i="1" dirty="0">
                <a:latin typeface="Comic Sans MS" panose="030F0702030302020204" pitchFamily="66" charset="0"/>
              </a:rPr>
              <a:t>’)(x + z) (product of sum)</a:t>
            </a:r>
            <a:endParaRPr lang="en-US" altLang="en-US" sz="3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CA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719" y="1287479"/>
            <a:ext cx="3581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83" y="3920835"/>
            <a:ext cx="3771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8678"/>
            <a:ext cx="4814777" cy="1325563"/>
          </a:xfrm>
        </p:spPr>
        <p:txBody>
          <a:bodyPr/>
          <a:lstStyle/>
          <a:p>
            <a:pPr algn="r"/>
            <a:r>
              <a:rPr lang="en-US" dirty="0"/>
              <a:t> Karnaugh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936875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988D7F-7084-473D-A1B5-27C84888A81E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60A2526-AD95-4189-89A5-7AE7DAF5506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2B73D-9FB7-4107-BFEE-18DC7BB9748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3E8685C-1236-4AF3-957C-9C27C5DA0CCD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18BCD38-1363-4440-8F89-88726F437A8B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EB2A95-0FB6-4DFA-BEE5-2311663E26DB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28D3B-2E7E-4297-B1DC-998982F92465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749392-F6D7-4870-96A6-7243D216EB7B}"/>
              </a:ext>
            </a:extLst>
          </p:cNvPr>
          <p:cNvSpPr/>
          <p:nvPr/>
        </p:nvSpPr>
        <p:spPr>
          <a:xfrm>
            <a:off x="9588926" y="2434872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7EBCDD-0CBF-429E-8C21-C7D182ADCF7B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4CE6F05-CBF5-4A8B-9AE0-8D5AE939D4C5}"/>
              </a:ext>
            </a:extLst>
          </p:cNvPr>
          <p:cNvSpPr/>
          <p:nvPr/>
        </p:nvSpPr>
        <p:spPr>
          <a:xfrm>
            <a:off x="6489329" y="42772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7D3CEDD-5277-4707-9398-F065DEDA6DA1}"/>
              </a:ext>
            </a:extLst>
          </p:cNvPr>
          <p:cNvSpPr/>
          <p:nvPr/>
        </p:nvSpPr>
        <p:spPr>
          <a:xfrm>
            <a:off x="8799843" y="5495897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AF65991-6553-4C4B-96B3-220A05010E3F}"/>
              </a:ext>
            </a:extLst>
          </p:cNvPr>
          <p:cNvSpPr/>
          <p:nvPr/>
        </p:nvSpPr>
        <p:spPr>
          <a:xfrm>
            <a:off x="7907642" y="340888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D3DE8C-DB8F-416F-9B85-C39F5B9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E22FA8-7B44-483C-B6FB-75410523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5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6012B-1A9D-4F50-ACA1-460D22F2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64F47-B2EC-4403-ADD5-14E12B7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the Boolean function F(A,B,C,D) = ∑(1,3,4,5,6,12,13,14) in both sum of products and product of sums form.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6229AC-E970-4C3E-9FEC-7425F957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3700-B721-4E07-B4F8-A0B82BAC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EB735F1-663D-4EFB-8932-B3C1806FCAC6}"/>
              </a:ext>
            </a:extLst>
          </p:cNvPr>
          <p:cNvSpPr/>
          <p:nvPr/>
        </p:nvSpPr>
        <p:spPr>
          <a:xfrm>
            <a:off x="4719344" y="4166345"/>
            <a:ext cx="2084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HW </a:t>
            </a:r>
            <a:r>
              <a:rPr lang="en-US" sz="48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Don’t-Care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In practice, there are applications where the function is not specified for certain combinations of the input variables. For example, in the </a:t>
            </a:r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4-bit BCD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 code for the decimal digits, the outputs are unspecified for the input combinations 1010-1111.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Functions that have unspecified outputs for some input combinations are called </a:t>
            </a:r>
            <a:r>
              <a:rPr lang="en-US" altLang="zh-TW" i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incompletely specified functions</a:t>
            </a:r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.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The unspecified </a:t>
            </a:r>
            <a:r>
              <a:rPr lang="en-US" altLang="zh-TW" dirty="0" err="1">
                <a:latin typeface="Comic Sans MS" panose="030F0702030302020204" pitchFamily="66" charset="0"/>
                <a:ea typeface="PMingLiU" panose="02020500000000000000" pitchFamily="18" charset="-120"/>
              </a:rPr>
              <a:t>minterms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 of a function are called the </a:t>
            </a:r>
            <a:r>
              <a:rPr lang="en-US" altLang="zh-TW" i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don’t-care </a:t>
            </a:r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conditions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or simply the don’t-cares, and are denoted as </a:t>
            </a:r>
            <a:r>
              <a:rPr lang="en-US" altLang="zh-TW" i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’s.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Dr. Sultan </a:t>
            </a:r>
            <a:r>
              <a:rPr lang="en-US" dirty="0" err="1"/>
              <a:t>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These don’t-care conditions can be used on a map to provide further simplification of the Boolean expression.</a:t>
            </a:r>
          </a:p>
          <a:p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Each </a:t>
            </a:r>
            <a:r>
              <a:rPr lang="en-US" altLang="zh-TW" i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 </a:t>
            </a:r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can be assigned an arbitrary value, 0 or 1, to help the simplification procedure.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Simplify the Boolean function </a:t>
            </a:r>
          </a:p>
          <a:p>
            <a:pPr>
              <a:buClr>
                <a:srgbClr val="FF0066"/>
              </a:buClr>
              <a:buNone/>
            </a:pP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		F(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w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y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z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)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= 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Σ(1, 3, 7, 11, 15) that has the don’t-care conditions </a:t>
            </a:r>
          </a:p>
          <a:p>
            <a:pPr>
              <a:buClr>
                <a:srgbClr val="FF0066"/>
              </a:buClr>
              <a:buNone/>
            </a:pP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		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d 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(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w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y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z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) </a:t>
            </a:r>
            <a:r>
              <a:rPr lang="en-US" altLang="zh-TW" i="1" dirty="0">
                <a:latin typeface="Comic Sans MS" panose="030F0702030302020204" pitchFamily="66" charset="0"/>
                <a:ea typeface="PMingLiU" panose="02020500000000000000" pitchFamily="18" charset="-120"/>
              </a:rPr>
              <a:t>= 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Σ(0, 2, 5).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0084"/>
          </a:xfrm>
        </p:spPr>
        <p:txBody>
          <a:bodyPr/>
          <a:lstStyle/>
          <a:p>
            <a:r>
              <a:rPr kumimoji="1" lang="en-US" altLang="en-US" i="1" dirty="0">
                <a:latin typeface="Comic Sans MS" panose="030F0702030302020204" pitchFamily="66" charset="0"/>
              </a:rPr>
              <a:t>F(w, x, y, z) = </a:t>
            </a:r>
            <a:r>
              <a:rPr kumimoji="1" lang="en-US" altLang="en-US" i="1" dirty="0" err="1">
                <a:latin typeface="Comic Sans MS" panose="030F0702030302020204" pitchFamily="66" charset="0"/>
              </a:rPr>
              <a:t>yz</a:t>
            </a:r>
            <a:r>
              <a:rPr kumimoji="1" lang="en-US" altLang="en-US" i="1" dirty="0">
                <a:latin typeface="Comic Sans MS" panose="030F0702030302020204" pitchFamily="66" charset="0"/>
              </a:rPr>
              <a:t> + </a:t>
            </a:r>
            <a:r>
              <a:rPr kumimoji="1" lang="en-US" altLang="en-US" i="1" dirty="0" err="1">
                <a:latin typeface="Comic Sans MS" panose="030F0702030302020204" pitchFamily="66" charset="0"/>
              </a:rPr>
              <a:t>w'x</a:t>
            </a:r>
            <a:r>
              <a:rPr kumimoji="1" lang="en-US" altLang="en-US" i="1" dirty="0">
                <a:latin typeface="Comic Sans MS" panose="030F0702030302020204" pitchFamily="66" charset="0"/>
              </a:rPr>
              <a:t>' = </a:t>
            </a:r>
            <a:r>
              <a:rPr kumimoji="1" lang="en-US" altLang="en-US" dirty="0">
                <a:latin typeface="Comic Sans MS" panose="030F0702030302020204" pitchFamily="66" charset="0"/>
              </a:rPr>
              <a:t>Σ</a:t>
            </a:r>
            <a:r>
              <a:rPr kumimoji="1" lang="en-US" altLang="en-US" i="1" dirty="0">
                <a:latin typeface="Comic Sans MS" panose="030F0702030302020204" pitchFamily="66" charset="0"/>
              </a:rPr>
              <a:t>(0, 1, 2, 3, 7, 11, 15)</a:t>
            </a:r>
          </a:p>
          <a:p>
            <a:r>
              <a:rPr kumimoji="1" lang="en-US" altLang="en-US" i="1" dirty="0">
                <a:latin typeface="Comic Sans MS" panose="030F0702030302020204" pitchFamily="66" charset="0"/>
              </a:rPr>
              <a:t>F(w, x, y, z) = </a:t>
            </a:r>
            <a:r>
              <a:rPr kumimoji="1" lang="en-US" altLang="en-US" i="1" dirty="0" err="1">
                <a:latin typeface="Comic Sans MS" panose="030F0702030302020204" pitchFamily="66" charset="0"/>
              </a:rPr>
              <a:t>yz</a:t>
            </a:r>
            <a:r>
              <a:rPr kumimoji="1" lang="en-US" altLang="en-US" i="1" dirty="0">
                <a:latin typeface="Comic Sans MS" panose="030F0702030302020204" pitchFamily="66" charset="0"/>
              </a:rPr>
              <a:t> + </a:t>
            </a:r>
            <a:r>
              <a:rPr kumimoji="1" lang="en-US" altLang="en-US" i="1" dirty="0" err="1">
                <a:latin typeface="Comic Sans MS" panose="030F0702030302020204" pitchFamily="66" charset="0"/>
              </a:rPr>
              <a:t>w'z</a:t>
            </a:r>
            <a:r>
              <a:rPr kumimoji="1" lang="en-US" altLang="en-US" i="1" dirty="0">
                <a:latin typeface="Comic Sans MS" panose="030F0702030302020204" pitchFamily="66" charset="0"/>
              </a:rPr>
              <a:t> = </a:t>
            </a:r>
            <a:r>
              <a:rPr kumimoji="1" lang="en-US" altLang="en-US" dirty="0">
                <a:latin typeface="Comic Sans MS" panose="030F0702030302020204" pitchFamily="66" charset="0"/>
              </a:rPr>
              <a:t>Σ</a:t>
            </a:r>
            <a:r>
              <a:rPr kumimoji="1" lang="en-US" altLang="en-US" i="1" dirty="0">
                <a:latin typeface="Comic Sans MS" panose="030F0702030302020204" pitchFamily="66" charset="0"/>
              </a:rPr>
              <a:t>(1, 3, 5, 7, 11, 15)</a:t>
            </a:r>
            <a:endParaRPr lang="en-US" altLang="zh-TW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63</a:t>
            </a:fld>
            <a:endParaRPr lang="en-US" dirty="0"/>
          </a:p>
        </p:txBody>
      </p:sp>
      <p:pic>
        <p:nvPicPr>
          <p:cNvPr id="6" name="Picture 9" descr="AACFLNO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1"/>
          <a:stretch/>
        </p:blipFill>
        <p:spPr bwMode="auto">
          <a:xfrm>
            <a:off x="2296309" y="3013364"/>
            <a:ext cx="7613650" cy="33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NAND &amp; NOR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334"/>
            <a:ext cx="10515600" cy="1364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Digital circuits are more frequently constructed with NAND/NOR gates than with AND/OR gates due to ease of fabrication.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xmlns="" id="{14DB3059-DACB-4847-A9B8-35CE3E93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205253"/>
            <a:ext cx="309289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                               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                                  X           X = (A + B)’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7" name="Rectangle 102">
            <a:extLst>
              <a:ext uri="{FF2B5EF4-FFF2-40B4-BE49-F238E27FC236}">
                <a16:creationId xmlns:a16="http://schemas.microsoft.com/office/drawing/2014/main" xmlns="" id="{15576BF0-D71E-4635-92A4-E8B960B6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010" y="2819407"/>
            <a:ext cx="5449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b="1" dirty="0">
                <a:latin typeface="Arial" panose="020B0604020202020204" pitchFamily="34" charset="0"/>
                <a:ea typeface="굴림" panose="020B0600000101010101" pitchFamily="34" charset="-127"/>
              </a:rPr>
              <a:t>Name          Symbol           Function    Truth Table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xmlns="" id="{8B4EC859-5D10-4EA3-BB5B-946EC354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9" y="3579778"/>
            <a:ext cx="809625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xmlns="" id="{A65B18D9-D03B-49A6-9158-7151E2A65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3501991"/>
            <a:ext cx="642938" cy="565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0" name="Oval 47">
            <a:extLst>
              <a:ext uri="{FF2B5EF4-FFF2-40B4-BE49-F238E27FC236}">
                <a16:creationId xmlns:a16="http://schemas.microsoft.com/office/drawing/2014/main" xmlns="" id="{36F009E2-2A06-4C86-8D2C-CFA56C9E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1" y="3775042"/>
            <a:ext cx="73025" cy="603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xmlns="" id="{EE9466CB-0B4E-414B-906A-9B65D52EE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0575" y="3662328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9">
            <a:extLst>
              <a:ext uri="{FF2B5EF4-FFF2-40B4-BE49-F238E27FC236}">
                <a16:creationId xmlns:a16="http://schemas.microsoft.com/office/drawing/2014/main" xmlns="" id="{DC60FF87-DBB7-4104-81C8-94A11AEF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0575" y="3943316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xmlns="" id="{67810BF5-779A-442B-8F1D-DC8434697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1" y="3805203"/>
            <a:ext cx="328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51">
            <a:extLst>
              <a:ext uri="{FF2B5EF4-FFF2-40B4-BE49-F238E27FC236}">
                <a16:creationId xmlns:a16="http://schemas.microsoft.com/office/drawing/2014/main" xmlns="" id="{369CD3E1-B995-4782-ACDD-B96A536A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1" y="3579779"/>
            <a:ext cx="8495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b="1">
                <a:latin typeface="Arial" panose="020B0604020202020204" pitchFamily="34" charset="0"/>
                <a:ea typeface="굴림" panose="020B0600000101010101" pitchFamily="34" charset="-127"/>
              </a:rPr>
              <a:t>NAND</a:t>
            </a:r>
          </a:p>
        </p:txBody>
      </p:sp>
      <p:sp>
        <p:nvSpPr>
          <p:cNvPr id="15" name="Rectangle 52">
            <a:extLst>
              <a:ext uri="{FF2B5EF4-FFF2-40B4-BE49-F238E27FC236}">
                <a16:creationId xmlns:a16="http://schemas.microsoft.com/office/drawing/2014/main" xmlns="" id="{A5401DE1-F717-432C-81B9-8E737E60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3509928"/>
            <a:ext cx="296555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                               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                                   X           X = (AB)’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16" name="Rectangle 53">
            <a:extLst>
              <a:ext uri="{FF2B5EF4-FFF2-40B4-BE49-F238E27FC236}">
                <a16:creationId xmlns:a16="http://schemas.microsoft.com/office/drawing/2014/main" xmlns="" id="{8BC21C52-29FC-4921-856F-4F4C49DC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6" y="3511516"/>
            <a:ext cx="1000275" cy="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0     0      1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0     1      1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1     0      1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1     1      0  </a:t>
            </a:r>
          </a:p>
        </p:txBody>
      </p:sp>
      <p:sp>
        <p:nvSpPr>
          <p:cNvPr id="17" name="Line 54">
            <a:extLst>
              <a:ext uri="{FF2B5EF4-FFF2-40B4-BE49-F238E27FC236}">
                <a16:creationId xmlns:a16="http://schemas.microsoft.com/office/drawing/2014/main" xmlns="" id="{03B7D400-D202-46FE-9B4F-16449D70B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9" y="3532153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55">
            <a:extLst>
              <a:ext uri="{FF2B5EF4-FFF2-40B4-BE49-F238E27FC236}">
                <a16:creationId xmlns:a16="http://schemas.microsoft.com/office/drawing/2014/main" xmlns="" id="{76A9E53E-1932-4C33-AF4E-C6BEAD1BC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3400391"/>
            <a:ext cx="0" cy="614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c 56">
            <a:extLst>
              <a:ext uri="{FF2B5EF4-FFF2-40B4-BE49-F238E27FC236}">
                <a16:creationId xmlns:a16="http://schemas.microsoft.com/office/drawing/2014/main" xmlns="" id="{F0101160-2DAD-4255-A037-255F5B928AD5}"/>
              </a:ext>
            </a:extLst>
          </p:cNvPr>
          <p:cNvSpPr>
            <a:spLocks/>
          </p:cNvSpPr>
          <p:nvPr/>
        </p:nvSpPr>
        <p:spPr bwMode="auto">
          <a:xfrm>
            <a:off x="5057775" y="4294153"/>
            <a:ext cx="444500" cy="20478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rc 57">
            <a:extLst>
              <a:ext uri="{FF2B5EF4-FFF2-40B4-BE49-F238E27FC236}">
                <a16:creationId xmlns:a16="http://schemas.microsoft.com/office/drawing/2014/main" xmlns="" id="{1A17AB18-C929-4F8E-9AAD-A18FEFCBE711}"/>
              </a:ext>
            </a:extLst>
          </p:cNvPr>
          <p:cNvSpPr>
            <a:spLocks/>
          </p:cNvSpPr>
          <p:nvPr/>
        </p:nvSpPr>
        <p:spPr bwMode="auto">
          <a:xfrm>
            <a:off x="5057775" y="4497353"/>
            <a:ext cx="444500" cy="1841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rc 58">
            <a:extLst>
              <a:ext uri="{FF2B5EF4-FFF2-40B4-BE49-F238E27FC236}">
                <a16:creationId xmlns:a16="http://schemas.microsoft.com/office/drawing/2014/main" xmlns="" id="{2B063D43-E1F7-4079-8B77-BEBD7689B693}"/>
              </a:ext>
            </a:extLst>
          </p:cNvPr>
          <p:cNvSpPr>
            <a:spLocks/>
          </p:cNvSpPr>
          <p:nvPr/>
        </p:nvSpPr>
        <p:spPr bwMode="auto">
          <a:xfrm>
            <a:off x="5046664" y="4294154"/>
            <a:ext cx="96837" cy="214313"/>
          </a:xfrm>
          <a:custGeom>
            <a:avLst/>
            <a:gdLst>
              <a:gd name="T0" fmla="*/ 0 w 21600"/>
              <a:gd name="T1" fmla="*/ 0 h 21600"/>
              <a:gd name="T2" fmla="*/ 175383253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rc 59">
            <a:extLst>
              <a:ext uri="{FF2B5EF4-FFF2-40B4-BE49-F238E27FC236}">
                <a16:creationId xmlns:a16="http://schemas.microsoft.com/office/drawing/2014/main" xmlns="" id="{558DE40A-6EDF-4E37-BD91-3167566E912D}"/>
              </a:ext>
            </a:extLst>
          </p:cNvPr>
          <p:cNvSpPr>
            <a:spLocks/>
          </p:cNvSpPr>
          <p:nvPr/>
        </p:nvSpPr>
        <p:spPr bwMode="auto">
          <a:xfrm>
            <a:off x="5046664" y="4487829"/>
            <a:ext cx="96837" cy="193675"/>
          </a:xfrm>
          <a:custGeom>
            <a:avLst/>
            <a:gdLst>
              <a:gd name="T0" fmla="*/ 175383253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60">
            <a:extLst>
              <a:ext uri="{FF2B5EF4-FFF2-40B4-BE49-F238E27FC236}">
                <a16:creationId xmlns:a16="http://schemas.microsoft.com/office/drawing/2014/main" xmlns="" id="{A5E67693-EE87-462D-98B3-8E68B64CA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4388" y="437352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1">
            <a:extLst>
              <a:ext uri="{FF2B5EF4-FFF2-40B4-BE49-F238E27FC236}">
                <a16:creationId xmlns:a16="http://schemas.microsoft.com/office/drawing/2014/main" xmlns="" id="{E032E0B3-3097-4D6D-86ED-EF526B59A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676" y="4610066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62">
            <a:extLst>
              <a:ext uri="{FF2B5EF4-FFF2-40B4-BE49-F238E27FC236}">
                <a16:creationId xmlns:a16="http://schemas.microsoft.com/office/drawing/2014/main" xmlns="" id="{9A4C4C34-22A0-408C-8B4D-06101938E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6" y="4487828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3">
            <a:extLst>
              <a:ext uri="{FF2B5EF4-FFF2-40B4-BE49-F238E27FC236}">
                <a16:creationId xmlns:a16="http://schemas.microsoft.com/office/drawing/2014/main" xmlns="" id="{1E252223-C4D1-4D3C-A7BD-A7D1E1B5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4456078"/>
            <a:ext cx="49213" cy="523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27" name="Rectangle 64">
            <a:extLst>
              <a:ext uri="{FF2B5EF4-FFF2-40B4-BE49-F238E27FC236}">
                <a16:creationId xmlns:a16="http://schemas.microsoft.com/office/drawing/2014/main" xmlns="" id="{EB97B0C6-E560-4E78-9B34-8BACDEEE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4294154"/>
            <a:ext cx="695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b="1">
                <a:latin typeface="Arial" panose="020B0604020202020204" pitchFamily="34" charset="0"/>
                <a:ea typeface="굴림" panose="020B0600000101010101" pitchFamily="34" charset="-127"/>
              </a:rPr>
              <a:t>NOR</a:t>
            </a:r>
          </a:p>
        </p:txBody>
      </p:sp>
      <p:sp>
        <p:nvSpPr>
          <p:cNvPr id="28" name="Rectangle 66">
            <a:extLst>
              <a:ext uri="{FF2B5EF4-FFF2-40B4-BE49-F238E27FC236}">
                <a16:creationId xmlns:a16="http://schemas.microsoft.com/office/drawing/2014/main" xmlns="" id="{FF16DF52-5D13-4B2E-BD55-4127C72E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6" y="4249703"/>
            <a:ext cx="1000275" cy="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0     0      1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0     1      0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1     0      0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1     1      0  </a:t>
            </a:r>
          </a:p>
        </p:txBody>
      </p:sp>
      <p:sp>
        <p:nvSpPr>
          <p:cNvPr id="29" name="Line 67">
            <a:extLst>
              <a:ext uri="{FF2B5EF4-FFF2-40B4-BE49-F238E27FC236}">
                <a16:creationId xmlns:a16="http://schemas.microsoft.com/office/drawing/2014/main" xmlns="" id="{599A4C7A-7C52-406D-94EB-8EE1D2A71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7939" y="4251291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8">
            <a:extLst>
              <a:ext uri="{FF2B5EF4-FFF2-40B4-BE49-F238E27FC236}">
                <a16:creationId xmlns:a16="http://schemas.microsoft.com/office/drawing/2014/main" xmlns="" id="{5BF5760F-B040-4ADB-845B-E4992C6A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3238" y="4138579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rc 69">
            <a:extLst>
              <a:ext uri="{FF2B5EF4-FFF2-40B4-BE49-F238E27FC236}">
                <a16:creationId xmlns:a16="http://schemas.microsoft.com/office/drawing/2014/main" xmlns="" id="{4B77850A-B1B2-4622-A109-CFA04F95D631}"/>
              </a:ext>
            </a:extLst>
          </p:cNvPr>
          <p:cNvSpPr>
            <a:spLocks/>
          </p:cNvSpPr>
          <p:nvPr/>
        </p:nvSpPr>
        <p:spPr bwMode="auto">
          <a:xfrm>
            <a:off x="5070476" y="4940266"/>
            <a:ext cx="481013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rc 70">
            <a:extLst>
              <a:ext uri="{FF2B5EF4-FFF2-40B4-BE49-F238E27FC236}">
                <a16:creationId xmlns:a16="http://schemas.microsoft.com/office/drawing/2014/main" xmlns="" id="{FC037564-CC9A-45DB-8C3F-4A9DE535E574}"/>
              </a:ext>
            </a:extLst>
          </p:cNvPr>
          <p:cNvSpPr>
            <a:spLocks/>
          </p:cNvSpPr>
          <p:nvPr/>
        </p:nvSpPr>
        <p:spPr bwMode="auto">
          <a:xfrm>
            <a:off x="5070476" y="5132354"/>
            <a:ext cx="493713" cy="225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rc 71">
            <a:extLst>
              <a:ext uri="{FF2B5EF4-FFF2-40B4-BE49-F238E27FC236}">
                <a16:creationId xmlns:a16="http://schemas.microsoft.com/office/drawing/2014/main" xmlns="" id="{2C8E078A-49B4-4714-8E58-61F93B8C2630}"/>
              </a:ext>
            </a:extLst>
          </p:cNvPr>
          <p:cNvSpPr>
            <a:spLocks/>
          </p:cNvSpPr>
          <p:nvPr/>
        </p:nvSpPr>
        <p:spPr bwMode="auto">
          <a:xfrm>
            <a:off x="5046664" y="4940266"/>
            <a:ext cx="122237" cy="234950"/>
          </a:xfrm>
          <a:custGeom>
            <a:avLst/>
            <a:gdLst>
              <a:gd name="T0" fmla="*/ 0 w 21600"/>
              <a:gd name="T1" fmla="*/ 0 h 21600"/>
              <a:gd name="T2" fmla="*/ 709503054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rc 72">
            <a:extLst>
              <a:ext uri="{FF2B5EF4-FFF2-40B4-BE49-F238E27FC236}">
                <a16:creationId xmlns:a16="http://schemas.microsoft.com/office/drawing/2014/main" xmlns="" id="{0A00CFBA-9B5C-4D8C-8AA3-F2B54C151F57}"/>
              </a:ext>
            </a:extLst>
          </p:cNvPr>
          <p:cNvSpPr>
            <a:spLocks/>
          </p:cNvSpPr>
          <p:nvPr/>
        </p:nvSpPr>
        <p:spPr bwMode="auto">
          <a:xfrm>
            <a:off x="5057776" y="5132354"/>
            <a:ext cx="111125" cy="225425"/>
          </a:xfrm>
          <a:custGeom>
            <a:avLst/>
            <a:gdLst>
              <a:gd name="T0" fmla="*/ 400499403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rc 73">
            <a:extLst>
              <a:ext uri="{FF2B5EF4-FFF2-40B4-BE49-F238E27FC236}">
                <a16:creationId xmlns:a16="http://schemas.microsoft.com/office/drawing/2014/main" xmlns="" id="{38C2818F-9CF9-47B4-9391-80DD3BD43107}"/>
              </a:ext>
            </a:extLst>
          </p:cNvPr>
          <p:cNvSpPr>
            <a:spLocks/>
          </p:cNvSpPr>
          <p:nvPr/>
        </p:nvSpPr>
        <p:spPr bwMode="auto">
          <a:xfrm>
            <a:off x="4921251" y="4949792"/>
            <a:ext cx="125413" cy="236537"/>
          </a:xfrm>
          <a:custGeom>
            <a:avLst/>
            <a:gdLst>
              <a:gd name="T0" fmla="*/ 0 w 21600"/>
              <a:gd name="T1" fmla="*/ 0 h 21600"/>
              <a:gd name="T2" fmla="*/ 827522149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rc 74">
            <a:extLst>
              <a:ext uri="{FF2B5EF4-FFF2-40B4-BE49-F238E27FC236}">
                <a16:creationId xmlns:a16="http://schemas.microsoft.com/office/drawing/2014/main" xmlns="" id="{F492EAE3-93E9-4959-8A70-6EEA41C0B154}"/>
              </a:ext>
            </a:extLst>
          </p:cNvPr>
          <p:cNvSpPr>
            <a:spLocks/>
          </p:cNvSpPr>
          <p:nvPr/>
        </p:nvSpPr>
        <p:spPr bwMode="auto">
          <a:xfrm>
            <a:off x="4933951" y="5132354"/>
            <a:ext cx="112713" cy="225425"/>
          </a:xfrm>
          <a:custGeom>
            <a:avLst/>
            <a:gdLst>
              <a:gd name="T0" fmla="*/ 436081541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5">
            <a:extLst>
              <a:ext uri="{FF2B5EF4-FFF2-40B4-BE49-F238E27FC236}">
                <a16:creationId xmlns:a16="http://schemas.microsoft.com/office/drawing/2014/main" xmlns="" id="{138F528E-8155-40F1-AAC2-1D16257F18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4388" y="5029166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76">
            <a:extLst>
              <a:ext uri="{FF2B5EF4-FFF2-40B4-BE49-F238E27FC236}">
                <a16:creationId xmlns:a16="http://schemas.microsoft.com/office/drawing/2014/main" xmlns="" id="{9448E0FC-1BAC-45BE-8186-429680F82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676" y="5276816"/>
            <a:ext cx="517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7">
            <a:extLst>
              <a:ext uri="{FF2B5EF4-FFF2-40B4-BE49-F238E27FC236}">
                <a16:creationId xmlns:a16="http://schemas.microsoft.com/office/drawing/2014/main" xmlns="" id="{19EF732D-0D4B-46E5-B079-3DC372913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5152991"/>
            <a:ext cx="284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78">
            <a:extLst>
              <a:ext uri="{FF2B5EF4-FFF2-40B4-BE49-F238E27FC236}">
                <a16:creationId xmlns:a16="http://schemas.microsoft.com/office/drawing/2014/main" xmlns="" id="{513627E6-7DFF-415F-98A5-992A5D6C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4" y="4929154"/>
            <a:ext cx="99706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b="1">
                <a:latin typeface="Arial" panose="020B0604020202020204" pitchFamily="34" charset="0"/>
                <a:ea typeface="굴림" panose="020B0600000101010101" pitchFamily="34" charset="-127"/>
              </a:rPr>
              <a:t>   XOR</a:t>
            </a:r>
          </a:p>
          <a:p>
            <a:r>
              <a:rPr kumimoji="1" lang="en-US" altLang="ko-KR" sz="1000" b="1">
                <a:latin typeface="Arial" panose="020B0604020202020204" pitchFamily="34" charset="0"/>
                <a:ea typeface="굴림" panose="020B0600000101010101" pitchFamily="34" charset="-127"/>
              </a:rPr>
              <a:t>Exclusive OR</a:t>
            </a:r>
          </a:p>
        </p:txBody>
      </p:sp>
      <p:sp>
        <p:nvSpPr>
          <p:cNvPr id="41" name="Rectangle 79">
            <a:extLst>
              <a:ext uri="{FF2B5EF4-FFF2-40B4-BE49-F238E27FC236}">
                <a16:creationId xmlns:a16="http://schemas.microsoft.com/office/drawing/2014/main" xmlns="" id="{AD9C0A0D-5BB0-4818-BF35-C2B8A859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4" y="4900578"/>
            <a:ext cx="307552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                                        X = A 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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B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                                  X                or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B                                          X = A’B + AB’</a:t>
            </a: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xmlns="" id="{6791BF35-D169-4626-913D-1AAAE621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1" y="5025991"/>
            <a:ext cx="1000275" cy="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0     0      0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0     1      1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1     0      1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1     1      0  </a:t>
            </a:r>
          </a:p>
        </p:txBody>
      </p:sp>
      <p:sp>
        <p:nvSpPr>
          <p:cNvPr id="43" name="Line 82">
            <a:extLst>
              <a:ext uri="{FF2B5EF4-FFF2-40B4-BE49-F238E27FC236}">
                <a16:creationId xmlns:a16="http://schemas.microsoft.com/office/drawing/2014/main" xmlns="" id="{E800E88C-8931-4563-8130-3B2C36B20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7939" y="5027578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3">
            <a:extLst>
              <a:ext uri="{FF2B5EF4-FFF2-40B4-BE49-F238E27FC236}">
                <a16:creationId xmlns:a16="http://schemas.microsoft.com/office/drawing/2014/main" xmlns="" id="{345179D3-3977-4C3F-B6BC-C7C40ED5E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3238" y="4886291"/>
            <a:ext cx="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84">
            <a:extLst>
              <a:ext uri="{FF2B5EF4-FFF2-40B4-BE49-F238E27FC236}">
                <a16:creationId xmlns:a16="http://schemas.microsoft.com/office/drawing/2014/main" xmlns="" id="{CAB290B8-AC45-4029-BD42-D0F9DDCF7C10}"/>
              </a:ext>
            </a:extLst>
          </p:cNvPr>
          <p:cNvSpPr>
            <a:spLocks/>
          </p:cNvSpPr>
          <p:nvPr/>
        </p:nvSpPr>
        <p:spPr bwMode="auto">
          <a:xfrm>
            <a:off x="5083176" y="5810217"/>
            <a:ext cx="481013" cy="20478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rc 85">
            <a:extLst>
              <a:ext uri="{FF2B5EF4-FFF2-40B4-BE49-F238E27FC236}">
                <a16:creationId xmlns:a16="http://schemas.microsoft.com/office/drawing/2014/main" xmlns="" id="{E08DB0C4-B060-48B9-9B6E-FBB3F14887BE}"/>
              </a:ext>
            </a:extLst>
          </p:cNvPr>
          <p:cNvSpPr>
            <a:spLocks/>
          </p:cNvSpPr>
          <p:nvPr/>
        </p:nvSpPr>
        <p:spPr bwMode="auto">
          <a:xfrm>
            <a:off x="5083176" y="6003892"/>
            <a:ext cx="493713" cy="225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rc 86">
            <a:extLst>
              <a:ext uri="{FF2B5EF4-FFF2-40B4-BE49-F238E27FC236}">
                <a16:creationId xmlns:a16="http://schemas.microsoft.com/office/drawing/2014/main" xmlns="" id="{A2D013BD-11C5-48C8-A4C6-61D03B397238}"/>
              </a:ext>
            </a:extLst>
          </p:cNvPr>
          <p:cNvSpPr>
            <a:spLocks/>
          </p:cNvSpPr>
          <p:nvPr/>
        </p:nvSpPr>
        <p:spPr bwMode="auto">
          <a:xfrm>
            <a:off x="5057776" y="5810217"/>
            <a:ext cx="123825" cy="236537"/>
          </a:xfrm>
          <a:custGeom>
            <a:avLst/>
            <a:gdLst>
              <a:gd name="T0" fmla="*/ 0 w 21600"/>
              <a:gd name="T1" fmla="*/ 0 h 21600"/>
              <a:gd name="T2" fmla="*/ 76662190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rc 87">
            <a:extLst>
              <a:ext uri="{FF2B5EF4-FFF2-40B4-BE49-F238E27FC236}">
                <a16:creationId xmlns:a16="http://schemas.microsoft.com/office/drawing/2014/main" xmlns="" id="{02B3CC2D-F212-4049-BA99-FC15EAD1E2AD}"/>
              </a:ext>
            </a:extLst>
          </p:cNvPr>
          <p:cNvSpPr>
            <a:spLocks/>
          </p:cNvSpPr>
          <p:nvPr/>
        </p:nvSpPr>
        <p:spPr bwMode="auto">
          <a:xfrm>
            <a:off x="5070476" y="6003892"/>
            <a:ext cx="111125" cy="225425"/>
          </a:xfrm>
          <a:custGeom>
            <a:avLst/>
            <a:gdLst>
              <a:gd name="T0" fmla="*/ 400499403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rc 88">
            <a:extLst>
              <a:ext uri="{FF2B5EF4-FFF2-40B4-BE49-F238E27FC236}">
                <a16:creationId xmlns:a16="http://schemas.microsoft.com/office/drawing/2014/main" xmlns="" id="{4F64A9D7-611C-4D66-B38F-DB7D9FF2CE4D}"/>
              </a:ext>
            </a:extLst>
          </p:cNvPr>
          <p:cNvSpPr>
            <a:spLocks/>
          </p:cNvSpPr>
          <p:nvPr/>
        </p:nvSpPr>
        <p:spPr bwMode="auto">
          <a:xfrm>
            <a:off x="4933951" y="5821328"/>
            <a:ext cx="123825" cy="236538"/>
          </a:xfrm>
          <a:custGeom>
            <a:avLst/>
            <a:gdLst>
              <a:gd name="T0" fmla="*/ 0 w 21600"/>
              <a:gd name="T1" fmla="*/ 0 h 21600"/>
              <a:gd name="T2" fmla="*/ 76662190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rc 89">
            <a:extLst>
              <a:ext uri="{FF2B5EF4-FFF2-40B4-BE49-F238E27FC236}">
                <a16:creationId xmlns:a16="http://schemas.microsoft.com/office/drawing/2014/main" xmlns="" id="{8F57B99C-157D-4AE0-9D1A-2F360CF8EB93}"/>
              </a:ext>
            </a:extLst>
          </p:cNvPr>
          <p:cNvSpPr>
            <a:spLocks/>
          </p:cNvSpPr>
          <p:nvPr/>
        </p:nvSpPr>
        <p:spPr bwMode="auto">
          <a:xfrm>
            <a:off x="4946651" y="6003892"/>
            <a:ext cx="111125" cy="225425"/>
          </a:xfrm>
          <a:custGeom>
            <a:avLst/>
            <a:gdLst>
              <a:gd name="T0" fmla="*/ 400499403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90">
            <a:extLst>
              <a:ext uri="{FF2B5EF4-FFF2-40B4-BE49-F238E27FC236}">
                <a16:creationId xmlns:a16="http://schemas.microsoft.com/office/drawing/2014/main" xmlns="" id="{BEFE3182-F28D-4B57-B469-059A35C8A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676" y="5902291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91">
            <a:extLst>
              <a:ext uri="{FF2B5EF4-FFF2-40B4-BE49-F238E27FC236}">
                <a16:creationId xmlns:a16="http://schemas.microsoft.com/office/drawing/2014/main" xmlns="" id="{D95B61FC-EA62-46DD-8D50-F5B8A5488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8" y="6146766"/>
            <a:ext cx="51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92">
            <a:extLst>
              <a:ext uri="{FF2B5EF4-FFF2-40B4-BE49-F238E27FC236}">
                <a16:creationId xmlns:a16="http://schemas.microsoft.com/office/drawing/2014/main" xmlns="" id="{DDB9359D-5B4D-4C02-99D4-DF714D7A2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6024528"/>
            <a:ext cx="284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93">
            <a:extLst>
              <a:ext uri="{FF2B5EF4-FFF2-40B4-BE49-F238E27FC236}">
                <a16:creationId xmlns:a16="http://schemas.microsoft.com/office/drawing/2014/main" xmlns="" id="{D62ABB3F-17B0-4A4B-8520-94082A56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4" y="5737191"/>
            <a:ext cx="30807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                                        X = (A 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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B)’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                                  X                or</a:t>
            </a:r>
          </a:p>
          <a:p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B                                          X = A’B’+ AB</a:t>
            </a:r>
          </a:p>
        </p:txBody>
      </p:sp>
      <p:sp>
        <p:nvSpPr>
          <p:cNvPr id="55" name="Rectangle 95">
            <a:extLst>
              <a:ext uri="{FF2B5EF4-FFF2-40B4-BE49-F238E27FC236}">
                <a16:creationId xmlns:a16="http://schemas.microsoft.com/office/drawing/2014/main" xmlns="" id="{5959DFAB-61A4-43E6-AFDA-0DA07B28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1" y="5827678"/>
            <a:ext cx="1000275" cy="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0     0      1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0     1      0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1     0      0</a:t>
            </a:r>
          </a:p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1     1      1  </a:t>
            </a:r>
          </a:p>
        </p:txBody>
      </p:sp>
      <p:sp>
        <p:nvSpPr>
          <p:cNvPr id="56" name="Line 96">
            <a:extLst>
              <a:ext uri="{FF2B5EF4-FFF2-40B4-BE49-F238E27FC236}">
                <a16:creationId xmlns:a16="http://schemas.microsoft.com/office/drawing/2014/main" xmlns="" id="{6263B075-2EF3-47E7-AB4E-2C6410208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1" y="5832441"/>
            <a:ext cx="792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98">
            <a:extLst>
              <a:ext uri="{FF2B5EF4-FFF2-40B4-BE49-F238E27FC236}">
                <a16:creationId xmlns:a16="http://schemas.microsoft.com/office/drawing/2014/main" xmlns="" id="{2A653FFC-7815-4D29-B01C-D5B403C3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9" y="5748303"/>
            <a:ext cx="84959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b="1">
                <a:latin typeface="Arial" panose="020B0604020202020204" pitchFamily="34" charset="0"/>
                <a:ea typeface="굴림" panose="020B0600000101010101" pitchFamily="34" charset="-127"/>
              </a:rPr>
              <a:t>XNOR</a:t>
            </a:r>
          </a:p>
          <a:p>
            <a:pPr latinLnBrk="1"/>
            <a:endParaRPr kumimoji="1" lang="en-US" altLang="ko-KR" b="1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58" name="Rectangle 99">
            <a:extLst>
              <a:ext uri="{FF2B5EF4-FFF2-40B4-BE49-F238E27FC236}">
                <a16:creationId xmlns:a16="http://schemas.microsoft.com/office/drawing/2014/main" xmlns="" id="{2194A7B1-8037-4432-8DD6-1AFBAC27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5986429"/>
            <a:ext cx="109004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ko-KR" sz="1000" b="1">
                <a:latin typeface="Arial" panose="020B0604020202020204" pitchFamily="34" charset="0"/>
                <a:ea typeface="굴림" panose="020B0600000101010101" pitchFamily="34" charset="-127"/>
              </a:rPr>
              <a:t>Exclusive NOR</a:t>
            </a:r>
          </a:p>
          <a:p>
            <a:r>
              <a:rPr kumimoji="1" lang="en-US" altLang="ko-KR" sz="1000" b="1">
                <a:latin typeface="Arial" panose="020B0604020202020204" pitchFamily="34" charset="0"/>
                <a:ea typeface="굴림" panose="020B0600000101010101" pitchFamily="34" charset="-127"/>
              </a:rPr>
              <a:t>or Equivalence</a:t>
            </a:r>
          </a:p>
        </p:txBody>
      </p:sp>
      <p:sp>
        <p:nvSpPr>
          <p:cNvPr id="59" name="Rectangle 100">
            <a:extLst>
              <a:ext uri="{FF2B5EF4-FFF2-40B4-BE49-F238E27FC236}">
                <a16:creationId xmlns:a16="http://schemas.microsoft.com/office/drawing/2014/main" xmlns="" id="{B0066ADC-99EB-41A0-BDD0-58A29C51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3221667"/>
            <a:ext cx="5424488" cy="31679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60" name="Line 103">
            <a:extLst>
              <a:ext uri="{FF2B5EF4-FFF2-40B4-BE49-F238E27FC236}">
                <a16:creationId xmlns:a16="http://schemas.microsoft.com/office/drawing/2014/main" xmlns="" id="{69E8E8CE-28D2-4C99-94A5-CC4C45906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63" y="3221665"/>
            <a:ext cx="9526" cy="316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04">
            <a:extLst>
              <a:ext uri="{FF2B5EF4-FFF2-40B4-BE49-F238E27FC236}">
                <a16:creationId xmlns:a16="http://schemas.microsoft.com/office/drawing/2014/main" xmlns="" id="{174B1063-8514-4F65-BC27-21EAF354F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221667"/>
            <a:ext cx="12700" cy="31679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05">
            <a:extLst>
              <a:ext uri="{FF2B5EF4-FFF2-40B4-BE49-F238E27FC236}">
                <a16:creationId xmlns:a16="http://schemas.microsoft.com/office/drawing/2014/main" xmlns="" id="{9D7D7CC7-C330-4B1E-9933-A6A07E112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3938" y="3221667"/>
            <a:ext cx="38478" cy="31679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2">
            <a:extLst>
              <a:ext uri="{FF2B5EF4-FFF2-40B4-BE49-F238E27FC236}">
                <a16:creationId xmlns:a16="http://schemas.microsoft.com/office/drawing/2014/main" xmlns="" id="{F20A469A-59C9-4BDB-B828-C161EE447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0576" y="4076666"/>
            <a:ext cx="5446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3">
            <a:extLst>
              <a:ext uri="{FF2B5EF4-FFF2-40B4-BE49-F238E27FC236}">
                <a16:creationId xmlns:a16="http://schemas.microsoft.com/office/drawing/2014/main" xmlns="" id="{BD0ED02A-3897-4788-BB4A-CC6EBF446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4805328"/>
            <a:ext cx="5441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14">
            <a:extLst>
              <a:ext uri="{FF2B5EF4-FFF2-40B4-BE49-F238E27FC236}">
                <a16:creationId xmlns:a16="http://schemas.microsoft.com/office/drawing/2014/main" xmlns="" id="{B0A89249-FA22-4AF5-94C9-FC4BAA3FCA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4700" y="5605428"/>
            <a:ext cx="5462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16">
            <a:extLst>
              <a:ext uri="{FF2B5EF4-FFF2-40B4-BE49-F238E27FC236}">
                <a16:creationId xmlns:a16="http://schemas.microsoft.com/office/drawing/2014/main" xmlns="" id="{B9CB8489-7FEC-42E6-BE66-E1D29B65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5992778"/>
            <a:ext cx="74612" cy="523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67" name="Line 119">
            <a:extLst>
              <a:ext uri="{FF2B5EF4-FFF2-40B4-BE49-F238E27FC236}">
                <a16:creationId xmlns:a16="http://schemas.microsoft.com/office/drawing/2014/main" xmlns="" id="{5A0ABB28-FEA6-4DE6-8B56-E297C480A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7775" y="3581367"/>
            <a:ext cx="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24">
            <a:extLst>
              <a:ext uri="{FF2B5EF4-FFF2-40B4-BE49-F238E27FC236}">
                <a16:creationId xmlns:a16="http://schemas.microsoft.com/office/drawing/2014/main" xmlns="" id="{8D5589A2-D905-4D36-9E2C-34ADFDA6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4" y="3359116"/>
            <a:ext cx="933655" cy="2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B     X</a:t>
            </a:r>
          </a:p>
        </p:txBody>
      </p:sp>
      <p:sp>
        <p:nvSpPr>
          <p:cNvPr id="69" name="Rectangle 125">
            <a:extLst>
              <a:ext uri="{FF2B5EF4-FFF2-40B4-BE49-F238E27FC236}">
                <a16:creationId xmlns:a16="http://schemas.microsoft.com/office/drawing/2014/main" xmlns="" id="{EE542965-7514-4BE7-93C4-F0C05C26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9" y="4083016"/>
            <a:ext cx="933655" cy="2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B     X</a:t>
            </a:r>
          </a:p>
        </p:txBody>
      </p:sp>
      <p:sp>
        <p:nvSpPr>
          <p:cNvPr id="70" name="Rectangle 126">
            <a:extLst>
              <a:ext uri="{FF2B5EF4-FFF2-40B4-BE49-F238E27FC236}">
                <a16:creationId xmlns:a16="http://schemas.microsoft.com/office/drawing/2014/main" xmlns="" id="{DB64FF6F-64E4-41CB-8271-092F4BC1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9" y="4854541"/>
            <a:ext cx="933655" cy="2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B     X</a:t>
            </a:r>
          </a:p>
        </p:txBody>
      </p:sp>
      <p:sp>
        <p:nvSpPr>
          <p:cNvPr id="71" name="Line 127">
            <a:extLst>
              <a:ext uri="{FF2B5EF4-FFF2-40B4-BE49-F238E27FC236}">
                <a16:creationId xmlns:a16="http://schemas.microsoft.com/office/drawing/2014/main" xmlns="" id="{9E3789A3-FBE3-41A5-ACF3-65A664D21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288" y="5743541"/>
            <a:ext cx="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28">
            <a:extLst>
              <a:ext uri="{FF2B5EF4-FFF2-40B4-BE49-F238E27FC236}">
                <a16:creationId xmlns:a16="http://schemas.microsoft.com/office/drawing/2014/main" xmlns="" id="{18B2CD47-2FF3-45DD-919D-E8848509A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4" y="5635591"/>
            <a:ext cx="933655" cy="2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     B     X</a:t>
            </a:r>
          </a:p>
        </p:txBody>
      </p:sp>
    </p:spTree>
    <p:extLst>
      <p:ext uri="{BB962C8B-B14F-4D97-AF65-F5344CB8AC3E}">
        <p14:creationId xmlns:p14="http://schemas.microsoft.com/office/powerpoint/2010/main" val="40910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AC2BA-92BD-4164-919F-BD6DB89B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C6E4E-259E-468B-8319-F740B578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46246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NAND gate is said to be a universal gate because any digital system can be implemented with it.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For example, operations of AND, OR and NOT can be obtained with NAND gate only </a:t>
            </a:r>
            <a:endParaRPr lang="en-US" altLang="zh-TW" dirty="0" smtClean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r>
              <a:rPr lang="en-US" altLang="zh-TW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A one-input NAND gate behaves like an inverter.</a:t>
            </a:r>
          </a:p>
          <a:p>
            <a:r>
              <a:rPr lang="en-US" altLang="zh-TW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The 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AND operation requires two NAND gates – the first produces NAND operation and the second inverts the logical sense of the signal.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The OR operation is achieved through a NAND gate with additional inverters in each input.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D30923-B8EB-4449-BADA-B2BF8FDC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56F0E5-297F-4C29-923F-616B923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95EBA-6A9D-43D7-B7D4-83313745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396FBF-C86F-49C3-94D7-57D293A5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1649"/>
          </a:xfrm>
        </p:spPr>
        <p:txBody>
          <a:bodyPr/>
          <a:lstStyle/>
          <a:p>
            <a:r>
              <a:rPr lang="en-US" dirty="0"/>
              <a:t>NOR Operation is the Dual of the NAND</a:t>
            </a:r>
          </a:p>
          <a:p>
            <a:r>
              <a:rPr lang="en-US" dirty="0"/>
              <a:t>OR gates to NOR gates with NOR-invert</a:t>
            </a:r>
          </a:p>
          <a:p>
            <a:r>
              <a:rPr lang="en-US" dirty="0"/>
              <a:t>AND gates to NOR gates with invert-NOR</a:t>
            </a:r>
          </a:p>
          <a:p>
            <a:r>
              <a:rPr lang="en-US" dirty="0"/>
              <a:t>Any Inverter that is not compensated by another inverter along the same line needs an inverter or the complementation of the input literal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BC6F8F-9820-4EB8-B564-437154E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A759A7-EFFD-400B-A03B-76E6144E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1F7F6-68A0-4D88-9765-9F8E0AB8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451" cy="1325563"/>
          </a:xfrm>
        </p:spPr>
        <p:txBody>
          <a:bodyPr/>
          <a:lstStyle/>
          <a:p>
            <a:r>
              <a:rPr lang="en-US" dirty="0"/>
              <a:t>Example: NAND &amp; NOR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90C1F88-1B5C-4CFE-AF3C-DC5DCDB7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(2, 3, 5, 7)</a:t>
                </a:r>
              </a:p>
              <a:p>
                <a:r>
                  <a:rPr lang="en-US" dirty="0"/>
                  <a:t>We can immediately write:</a:t>
                </a:r>
              </a:p>
              <a:p>
                <a:pPr lvl="1">
                  <a:buFont typeface="Comic Sans MS" panose="030F0702030302020204" pitchFamily="66" charset="0"/>
                  <a:buChar char="–"/>
                </a:pPr>
                <a:r>
                  <a:rPr lang="en-US" dirty="0">
                    <a:latin typeface="+mj-lt"/>
                  </a:rPr>
                  <a:t>F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pPr lvl="1">
                  <a:buFontTx/>
                  <a:buChar char="–"/>
                </a:pPr>
                <a:r>
                  <a:rPr lang="en-US" dirty="0">
                    <a:latin typeface="+mj-lt"/>
                  </a:rPr>
                  <a:t>Using Boolean algebra: F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minimal SOP form. </a:t>
                </a:r>
              </a:p>
              <a:p>
                <a:r>
                  <a:rPr lang="en-US" dirty="0"/>
                  <a:t>So next slides will use NAD and NOR implementations for the same function.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C1F88-1B5C-4CFE-AF3C-DC5DCDB7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CCEADD-0571-4039-987E-6DEB536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660D06-3744-4200-B3FC-464FE615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B9AD8E-8FC3-4399-91E8-E8C009B838FD}"/>
              </a:ext>
            </a:extLst>
          </p:cNvPr>
          <p:cNvSpPr/>
          <p:nvPr/>
        </p:nvSpPr>
        <p:spPr>
          <a:xfrm>
            <a:off x="2496882" y="2828260"/>
            <a:ext cx="51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FAF359-2535-45BA-B013-F77E9B01CC24}"/>
              </a:ext>
            </a:extLst>
          </p:cNvPr>
          <p:cNvSpPr/>
          <p:nvPr/>
        </p:nvSpPr>
        <p:spPr>
          <a:xfrm>
            <a:off x="4284035" y="2828260"/>
            <a:ext cx="51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8028B6-9401-4D29-B8AA-14D757499321}"/>
              </a:ext>
            </a:extLst>
          </p:cNvPr>
          <p:cNvSpPr/>
          <p:nvPr/>
        </p:nvSpPr>
        <p:spPr>
          <a:xfrm>
            <a:off x="7565957" y="2768011"/>
            <a:ext cx="51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AC43BA-61C1-4DF2-9B31-A90A2CB0D882}"/>
              </a:ext>
            </a:extLst>
          </p:cNvPr>
          <p:cNvSpPr/>
          <p:nvPr/>
        </p:nvSpPr>
        <p:spPr>
          <a:xfrm>
            <a:off x="5963982" y="2828373"/>
            <a:ext cx="51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m5</a:t>
            </a:r>
          </a:p>
        </p:txBody>
      </p:sp>
    </p:spTree>
    <p:extLst>
      <p:ext uri="{BB962C8B-B14F-4D97-AF65-F5344CB8AC3E}">
        <p14:creationId xmlns:p14="http://schemas.microsoft.com/office/powerpoint/2010/main" val="21005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1D41F-738E-4EB5-B952-897F5AEC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82CAC-DD55-42ED-95CE-B1484D70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FEDE2D-0446-41B5-9D8B-42ACD683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13ABBF-443C-4068-871E-07002E12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2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73090-02C4-4D4F-BE90-252781DC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 gate Implementation, </a:t>
            </a:r>
            <a:r>
              <a:rPr lang="en-US" sz="4000" dirty="0">
                <a:solidFill>
                  <a:srgbClr val="FF0000"/>
                </a:solidFill>
              </a:rPr>
              <a:t>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65380-D8CF-49B7-8DC5-7E33D89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FABA51-B5D5-4C2D-899E-F1C9D0D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74CE19-8AF4-4B1A-9FE1-83F7F190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2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8678"/>
            <a:ext cx="4814777" cy="1325563"/>
          </a:xfrm>
        </p:spPr>
        <p:txBody>
          <a:bodyPr/>
          <a:lstStyle/>
          <a:p>
            <a:pPr algn="r"/>
            <a:r>
              <a:rPr lang="en-US" dirty="0"/>
              <a:t> Karnaugh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192583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988D7F-7084-473D-A1B5-27C84888A81E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60A2526-AD95-4189-89A5-7AE7DAF5506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2B73D-9FB7-4107-BFEE-18DC7BB9748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3E8685C-1236-4AF3-957C-9C27C5DA0CCD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18BCD38-1363-4440-8F89-88726F437A8B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EB2A95-0FB6-4DFA-BEE5-2311663E26DB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28D3B-2E7E-4297-B1DC-998982F92465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749392-F6D7-4870-96A6-7243D216EB7B}"/>
              </a:ext>
            </a:extLst>
          </p:cNvPr>
          <p:cNvSpPr/>
          <p:nvPr/>
        </p:nvSpPr>
        <p:spPr>
          <a:xfrm>
            <a:off x="9588926" y="2434872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7EBCDD-0CBF-429E-8C21-C7D182ADCF7B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4CE6F05-CBF5-4A8B-9AE0-8D5AE939D4C5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7D3CEDD-5277-4707-9398-F065DEDA6DA1}"/>
              </a:ext>
            </a:extLst>
          </p:cNvPr>
          <p:cNvSpPr/>
          <p:nvPr/>
        </p:nvSpPr>
        <p:spPr>
          <a:xfrm>
            <a:off x="8799843" y="5495897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78AFA5C-E8EF-4777-ABED-61067A8B15F0}"/>
              </a:ext>
            </a:extLst>
          </p:cNvPr>
          <p:cNvSpPr/>
          <p:nvPr/>
        </p:nvSpPr>
        <p:spPr>
          <a:xfrm>
            <a:off x="7907642" y="33652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36B78C7-342B-4A47-9EE2-9824B3AEA287}"/>
              </a:ext>
            </a:extLst>
          </p:cNvPr>
          <p:cNvSpPr/>
          <p:nvPr/>
        </p:nvSpPr>
        <p:spPr>
          <a:xfrm>
            <a:off x="7932490" y="431447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09B804-26E1-48CA-9DF2-3AB96BC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2F6A45-52C2-4932-BB12-0643003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0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73090-02C4-4D4F-BE90-252781DC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 gate Implementation, </a:t>
            </a:r>
            <a:r>
              <a:rPr lang="en-US" sz="4000" dirty="0">
                <a:solidFill>
                  <a:srgbClr val="FF0000"/>
                </a:solidFill>
              </a:rPr>
              <a:t>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65380-D8CF-49B7-8DC5-7E33D89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FABA51-B5D5-4C2D-899E-F1C9D0D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74CE19-8AF4-4B1A-9FE1-83F7F190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88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82E6A0-360D-4C6A-9062-216F94C7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D93217-8768-4F13-AF98-BC4DAE62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5E1E7CCD-29E5-4267-BD21-3094B870E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33179"/>
              </p:ext>
            </p:extLst>
          </p:nvPr>
        </p:nvGraphicFramePr>
        <p:xfrm>
          <a:off x="1422180" y="510250"/>
          <a:ext cx="410527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4105072" imgH="5943600" progId="AcroExch.Document.DC">
                  <p:embed/>
                </p:oleObj>
              </mc:Choice>
              <mc:Fallback>
                <p:oleObj name="Acrobat Document" r:id="rId3" imgW="4105072" imgH="5943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180" y="510250"/>
                        <a:ext cx="4105275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135E5BE2-50EF-4607-A447-7A19E6FDE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46615"/>
              </p:ext>
            </p:extLst>
          </p:nvPr>
        </p:nvGraphicFramePr>
        <p:xfrm>
          <a:off x="6033312" y="396136"/>
          <a:ext cx="427672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5" imgW="4276657" imgH="5715000" progId="AcroExch.Document.DC">
                  <p:embed/>
                </p:oleObj>
              </mc:Choice>
              <mc:Fallback>
                <p:oleObj name="Acrobat Document" r:id="rId5" imgW="4276657" imgH="5715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3312" y="396136"/>
                        <a:ext cx="4276725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148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D10F7-7B19-4101-8812-4AFD3088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13A7C-0992-41E7-971F-982983FD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Implement the following Boolean function with NAND gates F(x, y, z)=Σ(1, 2, 3, 4, 5, 7)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xmlns="" id="{46CC3FEF-78C7-4BB4-9F90-2CBAF583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61603"/>
            <a:ext cx="6250769" cy="3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DD4B7F-7CD6-43D0-95FF-F24262EC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Prepared by Dr. Sultan Alqahtani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FDFA07-6229-4E46-A8A1-3DEFC206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8011A3-C4F8-43AB-98DD-E6D32DDF502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295BB-B870-4874-8358-2E9E55F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83FAA4-6A4D-49A6-94C5-FD3DB259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K-map used to simplify Boolean functions into minimal form of POS or SOP</a:t>
            </a:r>
          </a:p>
          <a:p>
            <a:r>
              <a:rPr lang="en-US" dirty="0"/>
              <a:t>NAND and NOR gates are universal gate representations.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6D7D2A-0F2A-4283-828B-002A8329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08BB9F-AF2F-4E81-8EE0-3AB5901E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8678"/>
            <a:ext cx="4814777" cy="1325563"/>
          </a:xfrm>
        </p:spPr>
        <p:txBody>
          <a:bodyPr/>
          <a:lstStyle/>
          <a:p>
            <a:pPr algn="r"/>
            <a:r>
              <a:rPr lang="en-US" dirty="0"/>
              <a:t> Karnaugh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753172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988D7F-7084-473D-A1B5-27C84888A81E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60A2526-AD95-4189-89A5-7AE7DAF5506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2B73D-9FB7-4107-BFEE-18DC7BB9748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3E8685C-1236-4AF3-957C-9C27C5DA0CCD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18BCD38-1363-4440-8F89-88726F437A8B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EB2A95-0FB6-4DFA-BEE5-2311663E26DB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28D3B-2E7E-4297-B1DC-998982F92465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749392-F6D7-4870-96A6-7243D216EB7B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7EBCDD-0CBF-429E-8C21-C7D182ADCF7B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4CE6F05-CBF5-4A8B-9AE0-8D5AE939D4C5}"/>
              </a:ext>
            </a:extLst>
          </p:cNvPr>
          <p:cNvSpPr/>
          <p:nvPr/>
        </p:nvSpPr>
        <p:spPr>
          <a:xfrm>
            <a:off x="6489329" y="427726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7D3CEDD-5277-4707-9398-F065DEDA6DA1}"/>
              </a:ext>
            </a:extLst>
          </p:cNvPr>
          <p:cNvSpPr/>
          <p:nvPr/>
        </p:nvSpPr>
        <p:spPr>
          <a:xfrm>
            <a:off x="8799843" y="5495897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7C69A24-FCB0-4963-A06C-4004DED74827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5154176-2760-449B-9571-1F886AA22711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C9BAC80-460C-44D1-B576-BCF80E4CA866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A87ECB7-791D-4CB9-8B3F-78D418D6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166AFB1-EAA8-49DB-BD6B-313AC1CF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48271-E7F2-42C2-B8AA-618B744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8678"/>
            <a:ext cx="4814777" cy="1325563"/>
          </a:xfrm>
        </p:spPr>
        <p:txBody>
          <a:bodyPr/>
          <a:lstStyle/>
          <a:p>
            <a:pPr algn="r"/>
            <a:r>
              <a:rPr lang="en-US" dirty="0"/>
              <a:t> Karnaugh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F287CA5-7E30-48ED-A483-B17BCEC6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0724"/>
              </p:ext>
            </p:extLst>
          </p:nvPr>
        </p:nvGraphicFramePr>
        <p:xfrm>
          <a:off x="1678174" y="2248535"/>
          <a:ext cx="225615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xmlns="" val="41988027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398566322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17996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3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77541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B6291F-DA2C-4E60-A4F6-80952890AD4A}"/>
              </a:ext>
            </a:extLst>
          </p:cNvPr>
          <p:cNvSpPr/>
          <p:nvPr/>
        </p:nvSpPr>
        <p:spPr>
          <a:xfrm>
            <a:off x="2351853" y="1482736"/>
            <a:ext cx="84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52D6D82-9248-43C9-B285-85BF0F348219}"/>
              </a:ext>
            </a:extLst>
          </p:cNvPr>
          <p:cNvSpPr/>
          <p:nvPr/>
        </p:nvSpPr>
        <p:spPr>
          <a:xfrm>
            <a:off x="7283303" y="3019647"/>
            <a:ext cx="3466213" cy="21052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0B48BBC-8EE0-4EE0-B4DB-A54068079147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>
            <a:off x="9016410" y="3019647"/>
            <a:ext cx="0" cy="2105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AF0ADFA-3932-447E-9940-689D48E1A40C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7283303" y="4072271"/>
            <a:ext cx="346621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5E06E24-463F-49A3-BC39-32DB2C5CE164}"/>
              </a:ext>
            </a:extLst>
          </p:cNvPr>
          <p:cNvCxnSpPr/>
          <p:nvPr/>
        </p:nvCxnSpPr>
        <p:spPr>
          <a:xfrm flipH="1" flipV="1">
            <a:off x="6539023" y="2248535"/>
            <a:ext cx="744280" cy="7711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73511D-806E-451F-B4BB-CA0EED9D57C3}"/>
              </a:ext>
            </a:extLst>
          </p:cNvPr>
          <p:cNvSpPr/>
          <p:nvPr/>
        </p:nvSpPr>
        <p:spPr>
          <a:xfrm>
            <a:off x="6911163" y="2063869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5AC6AA7-C07B-460B-95C3-6848BCBD452B}"/>
              </a:ext>
            </a:extLst>
          </p:cNvPr>
          <p:cNvSpPr/>
          <p:nvPr/>
        </p:nvSpPr>
        <p:spPr>
          <a:xfrm>
            <a:off x="6426735" y="26327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27C76D4-0854-42E3-8C24-DC8CC8E95E94}"/>
              </a:ext>
            </a:extLst>
          </p:cNvPr>
          <p:cNvSpPr/>
          <p:nvPr/>
        </p:nvSpPr>
        <p:spPr>
          <a:xfrm>
            <a:off x="7907642" y="240943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E4E020C-93E2-4546-BA98-781AB3F3C106}"/>
              </a:ext>
            </a:extLst>
          </p:cNvPr>
          <p:cNvSpPr/>
          <p:nvPr/>
        </p:nvSpPr>
        <p:spPr>
          <a:xfrm>
            <a:off x="9588926" y="24348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3DF4C5E-F264-4107-92FB-CDFBDCACCBF9}"/>
              </a:ext>
            </a:extLst>
          </p:cNvPr>
          <p:cNvSpPr/>
          <p:nvPr/>
        </p:nvSpPr>
        <p:spPr>
          <a:xfrm>
            <a:off x="6539023" y="3502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558D66B-33B8-4E38-A374-72D74463468A}"/>
              </a:ext>
            </a:extLst>
          </p:cNvPr>
          <p:cNvSpPr/>
          <p:nvPr/>
        </p:nvSpPr>
        <p:spPr>
          <a:xfrm>
            <a:off x="6489329" y="427726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83BF395-01FB-4A89-AB75-7B05A85ABDD1}"/>
              </a:ext>
            </a:extLst>
          </p:cNvPr>
          <p:cNvSpPr/>
          <p:nvPr/>
        </p:nvSpPr>
        <p:spPr>
          <a:xfrm>
            <a:off x="8799843" y="5495897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2E0F4DD-5B33-4660-B58A-182C2CC61E19}"/>
              </a:ext>
            </a:extLst>
          </p:cNvPr>
          <p:cNvSpPr/>
          <p:nvPr/>
        </p:nvSpPr>
        <p:spPr>
          <a:xfrm>
            <a:off x="9588926" y="324415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F068F8D-25A5-43B6-A25B-00A635B12BB9}"/>
              </a:ext>
            </a:extLst>
          </p:cNvPr>
          <p:cNvSpPr/>
          <p:nvPr/>
        </p:nvSpPr>
        <p:spPr>
          <a:xfrm>
            <a:off x="7932490" y="32535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C28622F-56CF-4ACC-A4D3-EB30A0B57D6A}"/>
              </a:ext>
            </a:extLst>
          </p:cNvPr>
          <p:cNvSpPr/>
          <p:nvPr/>
        </p:nvSpPr>
        <p:spPr>
          <a:xfrm>
            <a:off x="7907642" y="4364694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77D99E5-7824-4D30-AC61-FF1BA693FE25}"/>
              </a:ext>
            </a:extLst>
          </p:cNvPr>
          <p:cNvSpPr/>
          <p:nvPr/>
        </p:nvSpPr>
        <p:spPr>
          <a:xfrm>
            <a:off x="9595376" y="431561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72A8CB-D31C-4208-B37D-395B949E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Sultan Alqahtani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845819-4C2F-4383-980A-813BC247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11A3-C4F8-43AB-98DD-E6D32DDF50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3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3549</Words>
  <Application>Microsoft Office PowerPoint</Application>
  <PresentationFormat>Widescreen</PresentationFormat>
  <Paragraphs>2054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굴림</vt:lpstr>
      <vt:lpstr>PMingLiU</vt:lpstr>
      <vt:lpstr>Arial</vt:lpstr>
      <vt:lpstr>Calibri</vt:lpstr>
      <vt:lpstr>Cambria Math</vt:lpstr>
      <vt:lpstr>Comic Sans MS</vt:lpstr>
      <vt:lpstr>Symbol</vt:lpstr>
      <vt:lpstr>Wingdings</vt:lpstr>
      <vt:lpstr>Office Theme</vt:lpstr>
      <vt:lpstr>Acrobat Document</vt:lpstr>
      <vt:lpstr>Gate-Level Minimization</vt:lpstr>
      <vt:lpstr>Content</vt:lpstr>
      <vt:lpstr>What is a Karnaugh Map?</vt:lpstr>
      <vt:lpstr>Truth Table</vt:lpstr>
      <vt:lpstr> Karnaugh Map</vt:lpstr>
      <vt:lpstr> Karnaugh Map</vt:lpstr>
      <vt:lpstr> Karnaugh Map</vt:lpstr>
      <vt:lpstr> Karnaugh Map</vt:lpstr>
      <vt:lpstr> Karnaugh Map</vt:lpstr>
      <vt:lpstr> Karnaugh Map</vt:lpstr>
      <vt:lpstr>Deriving Expressions from a Karnaugh Map</vt:lpstr>
      <vt:lpstr>PowerPoint Presentation</vt:lpstr>
      <vt:lpstr>PowerPoint Presentation</vt:lpstr>
      <vt:lpstr>PowerPoint Presentation</vt:lpstr>
      <vt:lpstr>PowerPoint Presentation</vt:lpstr>
      <vt:lpstr>Karnaugh Maps with 3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Grouping Rules</vt:lpstr>
      <vt:lpstr>Karnaugh Maps with 4 Variables</vt:lpstr>
      <vt:lpstr>PowerPoint Presentation</vt:lpstr>
      <vt:lpstr>PowerPoint Presentation</vt:lpstr>
      <vt:lpstr>PowerPoint Presentation</vt:lpstr>
      <vt:lpstr>PowerPoint Presentation</vt:lpstr>
      <vt:lpstr>Simplify Boolean Expressions with Karnaugh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of Sums Simplification</vt:lpstr>
      <vt:lpstr>Product of Sums Simplification</vt:lpstr>
      <vt:lpstr>Product of Sums Simplification</vt:lpstr>
      <vt:lpstr>Example</vt:lpstr>
      <vt:lpstr>Example </vt:lpstr>
      <vt:lpstr>Gate Implementation</vt:lpstr>
      <vt:lpstr>Example</vt:lpstr>
      <vt:lpstr>Example</vt:lpstr>
      <vt:lpstr>Don’t-Care Conditions</vt:lpstr>
      <vt:lpstr>Example</vt:lpstr>
      <vt:lpstr>Example</vt:lpstr>
      <vt:lpstr>NAND &amp; NOR Implementation</vt:lpstr>
      <vt:lpstr>NAND</vt:lpstr>
      <vt:lpstr>NOR</vt:lpstr>
      <vt:lpstr>Example: NAND &amp; NOR Implementation</vt:lpstr>
      <vt:lpstr>NAND gate implementation</vt:lpstr>
      <vt:lpstr>NOR gate Implementation, first attempt</vt:lpstr>
      <vt:lpstr>NOR gate Implementation, second attempt</vt:lpstr>
      <vt:lpstr>PowerPoint Presentation</vt:lpstr>
      <vt:lpstr>Example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Gate-Level Minimization</dc:title>
  <dc:creator>SONY</dc:creator>
  <cp:lastModifiedBy>Sultan Alqahtani</cp:lastModifiedBy>
  <cp:revision>2</cp:revision>
  <dcterms:created xsi:type="dcterms:W3CDTF">2019-06-29T10:26:00Z</dcterms:created>
  <dcterms:modified xsi:type="dcterms:W3CDTF">2019-06-29T22:26:56Z</dcterms:modified>
</cp:coreProperties>
</file>