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2" r:id="rId13"/>
    <p:sldId id="271" r:id="rId14"/>
    <p:sldId id="269" r:id="rId15"/>
    <p:sldId id="270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2F0"/>
    <a:srgbClr val="FF66FF"/>
    <a:srgbClr val="0066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2650-4834-427C-A527-E222AC913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FD9B5-5256-486C-9D24-CC99FEF5C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3BA82-9585-4275-A08C-32F3E24C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2417-84E5-4A58-8223-BAF15DAC824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C1E7F-0DFB-4419-943D-52854A46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EFE34-2F7F-40A1-A2E6-B7A3068A1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84E7-C791-4A73-89FF-BE36018AB1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96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855BC-82A4-4CFB-A8D5-F86B9B31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A67E0-563B-4A25-BAE3-38172F360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C2439-FBBB-466B-A78C-E2053B3E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2417-84E5-4A58-8223-BAF15DAC824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771B0-8C34-4EBE-90A5-8C1ACEFC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C0BE5-A287-41CE-B8A4-9276A41B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84E7-C791-4A73-89FF-BE36018AB1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5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9DD35-F89A-4FAB-90E1-E3CC0DE57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2BF1A-F3A7-456F-A3FB-47C1B98E4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7B2B4-CD9E-4F64-8310-E267F9A3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2417-84E5-4A58-8223-BAF15DAC824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41A60-CB3C-4C97-8157-DF58B673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55DB8-CE1E-4725-B54F-D12F4252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84E7-C791-4A73-89FF-BE36018AB1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6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6050-2513-4A16-B499-27DEAD82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4058C-F92D-4B23-BAB8-74AC1A54B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5DA7C-D671-497B-B170-E04EBAEE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2417-84E5-4A58-8223-BAF15DAC824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4447C-A064-4086-96C7-3AA515209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01165-D7C8-4E05-A29A-5BA1A426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84E7-C791-4A73-89FF-BE36018AB1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5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DA4E-FA45-42BD-A9BB-6A823869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AE48-7253-41B6-8C33-368C63A64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6F0C2-69FB-4BDE-9D65-160C0A54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2417-84E5-4A58-8223-BAF15DAC824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526DC-E5B2-405F-A3B7-812AAFD4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A5EF7-A044-49ED-B1AB-062D594F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84E7-C791-4A73-89FF-BE36018AB1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A3D7-80D4-4F84-9AB3-C4E4B7D0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3F42-BC87-422D-9542-928F93127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163D5-F3C7-4BC0-A805-BDE7F39F2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D934B-068A-4EEE-9752-95BC1758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2417-84E5-4A58-8223-BAF15DAC824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B5F62-8F72-4B43-879A-A24D8159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CAD91-AF5D-4CA5-94C7-35596161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84E7-C791-4A73-89FF-BE36018AB1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2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9086-22BD-4B08-8CF4-AFFA0AAA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8F189-0DEC-4749-8BC3-3C0C43C16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540F0-908F-4C6B-8B43-CEFFFA685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58887-64B8-4150-AF39-21E5B6DBF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91DE6-7EAD-49FB-A060-D10E8D32A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6D6323-9467-4244-BE8E-C8631366B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2417-84E5-4A58-8223-BAF15DAC824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B5F649-8C03-45D9-8850-637AACAF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0DF97-8BB9-44BE-976D-3FDE9DB0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84E7-C791-4A73-89FF-BE36018AB1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1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D841-9E47-460A-A8CF-0AD673B2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32A122-7558-417E-8A9A-EB4C47F1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2417-84E5-4A58-8223-BAF15DAC824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F8126-19B5-40E7-8150-24EB8775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32D9A-15C6-4A2D-8B86-634874CA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84E7-C791-4A73-89FF-BE36018AB1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52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C5674-16A8-48C5-9B3B-4C9DA170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2417-84E5-4A58-8223-BAF15DAC824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57C82-D6FD-4037-AC66-10C4266F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4825F-FAE5-46DA-B374-9A577316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84E7-C791-4A73-89FF-BE36018AB1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88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87A3-F471-4D17-B6F8-E5CC4840F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1C077-4689-4912-89EC-A1D82CF31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2E3D2-84CA-4846-B353-B1B424F32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A44D2-69A9-4EBE-8A8B-EB54C68C2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2417-84E5-4A58-8223-BAF15DAC824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AA26C-D586-4421-BD4B-9C2135F4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F52D5-C9C0-4139-AA43-F97EE3D3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84E7-C791-4A73-89FF-BE36018AB1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8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5FB98-9E34-46E9-AFDC-5F09C8CA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842789-F630-4330-96EE-F696359CD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7284A-E442-4D10-8C27-26BC8BF40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58D86-6476-488D-9E01-CC79ED18C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2417-84E5-4A58-8223-BAF15DAC824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07867-32CA-4214-9C81-D432BB906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6D028-4204-4155-BD43-2D8395A1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84E7-C791-4A73-89FF-BE36018AB1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2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CA399-11E1-42DC-A329-020ADFD12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FDB13-DEE7-4B5A-B101-02C9B7253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58323-B5D8-4513-9B91-B515DB068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62417-84E5-4A58-8223-BAF15DAC824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65A26-10CC-4517-AF70-8C52C6C15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D3DD4-6847-4F52-A360-B648DC925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B84E7-C791-4A73-89FF-BE36018AB1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8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4A8A-18EC-4212-8A50-F6D01D5FA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Registers and Counters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29EEC-53C6-4C0A-8501-057DE325AF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Dr. Sultan S. </a:t>
            </a:r>
            <a:r>
              <a:rPr lang="en-US" dirty="0" err="1"/>
              <a:t>Alqahtani</a:t>
            </a:r>
            <a:endParaRPr lang="en-US" dirty="0"/>
          </a:p>
          <a:p>
            <a:r>
              <a:rPr lang="en-US" dirty="0"/>
              <a:t>CS106 Digital Logic</a:t>
            </a:r>
          </a:p>
        </p:txBody>
      </p:sp>
    </p:spTree>
    <p:extLst>
      <p:ext uri="{BB962C8B-B14F-4D97-AF65-F5344CB8AC3E}">
        <p14:creationId xmlns:p14="http://schemas.microsoft.com/office/powerpoint/2010/main" val="3656866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Timing for a shift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574" y="5415143"/>
            <a:ext cx="10515600" cy="1260579"/>
          </a:xfrm>
        </p:spPr>
        <p:txBody>
          <a:bodyPr/>
          <a:lstStyle/>
          <a:p>
            <a:r>
              <a:rPr lang="en-CA" dirty="0"/>
              <a:t>The pattern in successive flip-flops moves to the right with each clock cycle to shift the pattern into and out of the register.</a:t>
            </a:r>
          </a:p>
          <a:p>
            <a:endParaRPr lang="en-CA" dirty="0"/>
          </a:p>
        </p:txBody>
      </p:sp>
      <p:sp>
        <p:nvSpPr>
          <p:cNvPr id="4" name="object 2"/>
          <p:cNvSpPr/>
          <p:nvPr/>
        </p:nvSpPr>
        <p:spPr>
          <a:xfrm>
            <a:off x="8985260" y="1479550"/>
            <a:ext cx="12700" cy="3898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8070860" y="1479550"/>
            <a:ext cx="12700" cy="389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3498860" y="1479550"/>
            <a:ext cx="12700" cy="3898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4413260" y="1479550"/>
            <a:ext cx="12700" cy="3898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5327660" y="1479550"/>
            <a:ext cx="12700" cy="38988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6242047" y="1479550"/>
            <a:ext cx="12700" cy="3898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7156447" y="1479550"/>
            <a:ext cx="12700" cy="3898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9"/>
          <p:cNvSpPr/>
          <p:nvPr/>
        </p:nvSpPr>
        <p:spPr>
          <a:xfrm>
            <a:off x="8004172" y="3841750"/>
            <a:ext cx="187325" cy="161925"/>
          </a:xfrm>
          <a:custGeom>
            <a:avLst/>
            <a:gdLst/>
            <a:ahLst/>
            <a:cxnLst/>
            <a:rect l="l" t="t" r="r" b="b"/>
            <a:pathLst>
              <a:path w="187325" h="161925">
                <a:moveTo>
                  <a:pt x="0" y="101600"/>
                </a:moveTo>
                <a:lnTo>
                  <a:pt x="187325" y="161925"/>
                </a:lnTo>
                <a:lnTo>
                  <a:pt x="76212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0"/>
          <p:cNvSpPr/>
          <p:nvPr/>
        </p:nvSpPr>
        <p:spPr>
          <a:xfrm>
            <a:off x="8004172" y="3943350"/>
            <a:ext cx="190512" cy="63500"/>
          </a:xfrm>
          <a:custGeom>
            <a:avLst/>
            <a:gdLst/>
            <a:ahLst/>
            <a:cxnLst/>
            <a:rect l="l" t="t" r="r" b="b"/>
            <a:pathLst>
              <a:path w="190512" h="63500">
                <a:moveTo>
                  <a:pt x="0" y="0"/>
                </a:moveTo>
                <a:lnTo>
                  <a:pt x="0" y="3175"/>
                </a:lnTo>
                <a:lnTo>
                  <a:pt x="187337" y="63500"/>
                </a:lnTo>
                <a:lnTo>
                  <a:pt x="190512" y="63500"/>
                </a:lnTo>
                <a:lnTo>
                  <a:pt x="190512" y="60325"/>
                </a:lnTo>
                <a:lnTo>
                  <a:pt x="3187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1"/>
          <p:cNvSpPr/>
          <p:nvPr/>
        </p:nvSpPr>
        <p:spPr>
          <a:xfrm>
            <a:off x="8004172" y="3892550"/>
            <a:ext cx="41287" cy="53975"/>
          </a:xfrm>
          <a:custGeom>
            <a:avLst/>
            <a:gdLst/>
            <a:ahLst/>
            <a:cxnLst/>
            <a:rect l="l" t="t" r="r" b="b"/>
            <a:pathLst>
              <a:path w="41287" h="53975">
                <a:moveTo>
                  <a:pt x="0" y="50800"/>
                </a:moveTo>
                <a:lnTo>
                  <a:pt x="0" y="53975"/>
                </a:lnTo>
                <a:lnTo>
                  <a:pt x="3187" y="53975"/>
                </a:lnTo>
                <a:lnTo>
                  <a:pt x="41287" y="3175"/>
                </a:lnTo>
                <a:lnTo>
                  <a:pt x="41287" y="0"/>
                </a:lnTo>
                <a:lnTo>
                  <a:pt x="38112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8042285" y="3841750"/>
            <a:ext cx="41262" cy="53975"/>
          </a:xfrm>
          <a:custGeom>
            <a:avLst/>
            <a:gdLst/>
            <a:ahLst/>
            <a:cxnLst/>
            <a:rect l="l" t="t" r="r" b="b"/>
            <a:pathLst>
              <a:path w="41262" h="53975">
                <a:moveTo>
                  <a:pt x="0" y="50800"/>
                </a:moveTo>
                <a:lnTo>
                  <a:pt x="0" y="53975"/>
                </a:lnTo>
                <a:lnTo>
                  <a:pt x="3175" y="53975"/>
                </a:lnTo>
                <a:lnTo>
                  <a:pt x="41262" y="3175"/>
                </a:lnTo>
                <a:lnTo>
                  <a:pt x="41262" y="0"/>
                </a:lnTo>
                <a:lnTo>
                  <a:pt x="3810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8080385" y="3841750"/>
            <a:ext cx="114300" cy="165100"/>
          </a:xfrm>
          <a:custGeom>
            <a:avLst/>
            <a:gdLst/>
            <a:ahLst/>
            <a:cxnLst/>
            <a:rect l="l" t="t" r="r" b="b"/>
            <a:pathLst>
              <a:path w="114300" h="165100">
                <a:moveTo>
                  <a:pt x="0" y="0"/>
                </a:moveTo>
                <a:lnTo>
                  <a:pt x="0" y="3175"/>
                </a:lnTo>
                <a:lnTo>
                  <a:pt x="111125" y="165100"/>
                </a:lnTo>
                <a:lnTo>
                  <a:pt x="114300" y="165100"/>
                </a:lnTo>
                <a:lnTo>
                  <a:pt x="114300" y="161925"/>
                </a:lnTo>
                <a:lnTo>
                  <a:pt x="3162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7258060" y="3298825"/>
            <a:ext cx="803275" cy="612774"/>
          </a:xfrm>
          <a:custGeom>
            <a:avLst/>
            <a:gdLst/>
            <a:ahLst/>
            <a:cxnLst/>
            <a:rect l="l" t="t" r="r" b="b"/>
            <a:pathLst>
              <a:path w="803275" h="612775">
                <a:moveTo>
                  <a:pt x="0" y="0"/>
                </a:moveTo>
                <a:lnTo>
                  <a:pt x="0" y="38100"/>
                </a:lnTo>
                <a:lnTo>
                  <a:pt x="765175" y="612775"/>
                </a:lnTo>
                <a:lnTo>
                  <a:pt x="803275" y="612775"/>
                </a:lnTo>
                <a:lnTo>
                  <a:pt x="803275" y="574675"/>
                </a:lnTo>
                <a:lnTo>
                  <a:pt x="38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8918585" y="4527550"/>
            <a:ext cx="187312" cy="161925"/>
          </a:xfrm>
          <a:custGeom>
            <a:avLst/>
            <a:gdLst/>
            <a:ahLst/>
            <a:cxnLst/>
            <a:rect l="l" t="t" r="r" b="b"/>
            <a:pathLst>
              <a:path w="187312" h="161925">
                <a:moveTo>
                  <a:pt x="0" y="101600"/>
                </a:moveTo>
                <a:lnTo>
                  <a:pt x="187312" y="161925"/>
                </a:lnTo>
                <a:lnTo>
                  <a:pt x="76199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" name="object 16"/>
          <p:cNvSpPr/>
          <p:nvPr/>
        </p:nvSpPr>
        <p:spPr>
          <a:xfrm>
            <a:off x="8918585" y="4629150"/>
            <a:ext cx="190487" cy="63500"/>
          </a:xfrm>
          <a:custGeom>
            <a:avLst/>
            <a:gdLst/>
            <a:ahLst/>
            <a:cxnLst/>
            <a:rect l="l" t="t" r="r" b="b"/>
            <a:pathLst>
              <a:path w="190487" h="63500">
                <a:moveTo>
                  <a:pt x="0" y="0"/>
                </a:moveTo>
                <a:lnTo>
                  <a:pt x="0" y="3175"/>
                </a:lnTo>
                <a:lnTo>
                  <a:pt x="187312" y="63500"/>
                </a:lnTo>
                <a:lnTo>
                  <a:pt x="190487" y="63500"/>
                </a:lnTo>
                <a:lnTo>
                  <a:pt x="190487" y="60325"/>
                </a:lnTo>
                <a:lnTo>
                  <a:pt x="3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17"/>
          <p:cNvSpPr/>
          <p:nvPr/>
        </p:nvSpPr>
        <p:spPr>
          <a:xfrm>
            <a:off x="8918585" y="4578350"/>
            <a:ext cx="41275" cy="53975"/>
          </a:xfrm>
          <a:custGeom>
            <a:avLst/>
            <a:gdLst/>
            <a:ahLst/>
            <a:cxnLst/>
            <a:rect l="l" t="t" r="r" b="b"/>
            <a:pathLst>
              <a:path w="41275" h="53975">
                <a:moveTo>
                  <a:pt x="0" y="50800"/>
                </a:moveTo>
                <a:lnTo>
                  <a:pt x="0" y="53975"/>
                </a:lnTo>
                <a:lnTo>
                  <a:pt x="3174" y="53975"/>
                </a:lnTo>
                <a:lnTo>
                  <a:pt x="41274" y="3175"/>
                </a:lnTo>
                <a:lnTo>
                  <a:pt x="41274" y="0"/>
                </a:lnTo>
                <a:lnTo>
                  <a:pt x="38087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object 18"/>
          <p:cNvSpPr/>
          <p:nvPr/>
        </p:nvSpPr>
        <p:spPr>
          <a:xfrm>
            <a:off x="8956685" y="4527550"/>
            <a:ext cx="41275" cy="53975"/>
          </a:xfrm>
          <a:custGeom>
            <a:avLst/>
            <a:gdLst/>
            <a:ahLst/>
            <a:cxnLst/>
            <a:rect l="l" t="t" r="r" b="b"/>
            <a:pathLst>
              <a:path w="41275" h="53975">
                <a:moveTo>
                  <a:pt x="0" y="50800"/>
                </a:moveTo>
                <a:lnTo>
                  <a:pt x="0" y="53975"/>
                </a:lnTo>
                <a:lnTo>
                  <a:pt x="3174" y="53975"/>
                </a:lnTo>
                <a:lnTo>
                  <a:pt x="41274" y="3175"/>
                </a:lnTo>
                <a:lnTo>
                  <a:pt x="41274" y="0"/>
                </a:lnTo>
                <a:lnTo>
                  <a:pt x="38099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" name="object 19"/>
          <p:cNvSpPr/>
          <p:nvPr/>
        </p:nvSpPr>
        <p:spPr>
          <a:xfrm>
            <a:off x="8994785" y="4527550"/>
            <a:ext cx="114287" cy="165100"/>
          </a:xfrm>
          <a:custGeom>
            <a:avLst/>
            <a:gdLst/>
            <a:ahLst/>
            <a:cxnLst/>
            <a:rect l="l" t="t" r="r" b="b"/>
            <a:pathLst>
              <a:path w="114287" h="165100">
                <a:moveTo>
                  <a:pt x="0" y="0"/>
                </a:moveTo>
                <a:lnTo>
                  <a:pt x="0" y="3175"/>
                </a:lnTo>
                <a:lnTo>
                  <a:pt x="111112" y="165100"/>
                </a:lnTo>
                <a:lnTo>
                  <a:pt x="114287" y="165100"/>
                </a:lnTo>
                <a:lnTo>
                  <a:pt x="114287" y="161925"/>
                </a:lnTo>
                <a:lnTo>
                  <a:pt x="3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20"/>
          <p:cNvSpPr/>
          <p:nvPr/>
        </p:nvSpPr>
        <p:spPr>
          <a:xfrm>
            <a:off x="8172447" y="3984625"/>
            <a:ext cx="803287" cy="612774"/>
          </a:xfrm>
          <a:custGeom>
            <a:avLst/>
            <a:gdLst/>
            <a:ahLst/>
            <a:cxnLst/>
            <a:rect l="l" t="t" r="r" b="b"/>
            <a:pathLst>
              <a:path w="803287" h="612775">
                <a:moveTo>
                  <a:pt x="0" y="0"/>
                </a:moveTo>
                <a:lnTo>
                  <a:pt x="0" y="38100"/>
                </a:lnTo>
                <a:lnTo>
                  <a:pt x="765187" y="612775"/>
                </a:lnTo>
                <a:lnTo>
                  <a:pt x="803287" y="612775"/>
                </a:lnTo>
                <a:lnTo>
                  <a:pt x="803287" y="574675"/>
                </a:lnTo>
                <a:lnTo>
                  <a:pt x="38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" name="object 21"/>
          <p:cNvSpPr/>
          <p:nvPr/>
        </p:nvSpPr>
        <p:spPr>
          <a:xfrm>
            <a:off x="4346585" y="3384550"/>
            <a:ext cx="187325" cy="161924"/>
          </a:xfrm>
          <a:custGeom>
            <a:avLst/>
            <a:gdLst/>
            <a:ahLst/>
            <a:cxnLst/>
            <a:rect l="l" t="t" r="r" b="b"/>
            <a:pathLst>
              <a:path w="187325" h="161924">
                <a:moveTo>
                  <a:pt x="0" y="101600"/>
                </a:moveTo>
                <a:lnTo>
                  <a:pt x="187325" y="161925"/>
                </a:lnTo>
                <a:lnTo>
                  <a:pt x="76199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" name="object 22"/>
          <p:cNvSpPr/>
          <p:nvPr/>
        </p:nvSpPr>
        <p:spPr>
          <a:xfrm>
            <a:off x="4346585" y="3486150"/>
            <a:ext cx="190500" cy="63500"/>
          </a:xfrm>
          <a:custGeom>
            <a:avLst/>
            <a:gdLst/>
            <a:ahLst/>
            <a:cxnLst/>
            <a:rect l="l" t="t" r="r" b="b"/>
            <a:pathLst>
              <a:path w="190500" h="63500">
                <a:moveTo>
                  <a:pt x="0" y="0"/>
                </a:moveTo>
                <a:lnTo>
                  <a:pt x="0" y="3175"/>
                </a:lnTo>
                <a:lnTo>
                  <a:pt x="187325" y="63500"/>
                </a:lnTo>
                <a:lnTo>
                  <a:pt x="190500" y="63500"/>
                </a:lnTo>
                <a:lnTo>
                  <a:pt x="190500" y="6032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" name="object 23"/>
          <p:cNvSpPr/>
          <p:nvPr/>
        </p:nvSpPr>
        <p:spPr>
          <a:xfrm>
            <a:off x="4346585" y="3435350"/>
            <a:ext cx="41262" cy="53975"/>
          </a:xfrm>
          <a:custGeom>
            <a:avLst/>
            <a:gdLst/>
            <a:ahLst/>
            <a:cxnLst/>
            <a:rect l="l" t="t" r="r" b="b"/>
            <a:pathLst>
              <a:path w="41262" h="53975">
                <a:moveTo>
                  <a:pt x="0" y="50800"/>
                </a:moveTo>
                <a:lnTo>
                  <a:pt x="0" y="53975"/>
                </a:lnTo>
                <a:lnTo>
                  <a:pt x="3175" y="53975"/>
                </a:lnTo>
                <a:lnTo>
                  <a:pt x="41262" y="3175"/>
                </a:lnTo>
                <a:lnTo>
                  <a:pt x="41262" y="0"/>
                </a:lnTo>
                <a:lnTo>
                  <a:pt x="38099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" name="object 24"/>
          <p:cNvSpPr/>
          <p:nvPr/>
        </p:nvSpPr>
        <p:spPr>
          <a:xfrm>
            <a:off x="4384685" y="3384550"/>
            <a:ext cx="41275" cy="53974"/>
          </a:xfrm>
          <a:custGeom>
            <a:avLst/>
            <a:gdLst/>
            <a:ahLst/>
            <a:cxnLst/>
            <a:rect l="l" t="t" r="r" b="b"/>
            <a:pathLst>
              <a:path w="41275" h="53974">
                <a:moveTo>
                  <a:pt x="0" y="50800"/>
                </a:moveTo>
                <a:lnTo>
                  <a:pt x="0" y="53975"/>
                </a:lnTo>
                <a:lnTo>
                  <a:pt x="3162" y="53975"/>
                </a:lnTo>
                <a:lnTo>
                  <a:pt x="41275" y="3175"/>
                </a:lnTo>
                <a:lnTo>
                  <a:pt x="41275" y="0"/>
                </a:lnTo>
                <a:lnTo>
                  <a:pt x="3810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" name="object 25"/>
          <p:cNvSpPr/>
          <p:nvPr/>
        </p:nvSpPr>
        <p:spPr>
          <a:xfrm>
            <a:off x="4422785" y="3384550"/>
            <a:ext cx="114300" cy="165099"/>
          </a:xfrm>
          <a:custGeom>
            <a:avLst/>
            <a:gdLst/>
            <a:ahLst/>
            <a:cxnLst/>
            <a:rect l="l" t="t" r="r" b="b"/>
            <a:pathLst>
              <a:path w="114300" h="165099">
                <a:moveTo>
                  <a:pt x="0" y="0"/>
                </a:moveTo>
                <a:lnTo>
                  <a:pt x="0" y="3175"/>
                </a:lnTo>
                <a:lnTo>
                  <a:pt x="111125" y="165100"/>
                </a:lnTo>
                <a:lnTo>
                  <a:pt x="114300" y="165100"/>
                </a:lnTo>
                <a:lnTo>
                  <a:pt x="114300" y="16192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8" name="object 26"/>
          <p:cNvSpPr/>
          <p:nvPr/>
        </p:nvSpPr>
        <p:spPr>
          <a:xfrm>
            <a:off x="3600460" y="2841625"/>
            <a:ext cx="803275" cy="612774"/>
          </a:xfrm>
          <a:custGeom>
            <a:avLst/>
            <a:gdLst/>
            <a:ahLst/>
            <a:cxnLst/>
            <a:rect l="l" t="t" r="r" b="b"/>
            <a:pathLst>
              <a:path w="803275" h="612774">
                <a:moveTo>
                  <a:pt x="0" y="0"/>
                </a:moveTo>
                <a:lnTo>
                  <a:pt x="0" y="38100"/>
                </a:lnTo>
                <a:lnTo>
                  <a:pt x="765162" y="612775"/>
                </a:lnTo>
                <a:lnTo>
                  <a:pt x="803275" y="612775"/>
                </a:lnTo>
                <a:lnTo>
                  <a:pt x="803275" y="574675"/>
                </a:lnTo>
                <a:lnTo>
                  <a:pt x="38087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9" name="object 27"/>
          <p:cNvSpPr/>
          <p:nvPr/>
        </p:nvSpPr>
        <p:spPr>
          <a:xfrm>
            <a:off x="5260972" y="4070350"/>
            <a:ext cx="187325" cy="161924"/>
          </a:xfrm>
          <a:custGeom>
            <a:avLst/>
            <a:gdLst/>
            <a:ahLst/>
            <a:cxnLst/>
            <a:rect l="l" t="t" r="r" b="b"/>
            <a:pathLst>
              <a:path w="187325" h="161925">
                <a:moveTo>
                  <a:pt x="0" y="101599"/>
                </a:moveTo>
                <a:lnTo>
                  <a:pt x="187325" y="161924"/>
                </a:lnTo>
                <a:lnTo>
                  <a:pt x="76212" y="0"/>
                </a:lnTo>
                <a:lnTo>
                  <a:pt x="0" y="101599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0" name="object 28"/>
          <p:cNvSpPr/>
          <p:nvPr/>
        </p:nvSpPr>
        <p:spPr>
          <a:xfrm>
            <a:off x="5260972" y="4171950"/>
            <a:ext cx="190512" cy="63500"/>
          </a:xfrm>
          <a:custGeom>
            <a:avLst/>
            <a:gdLst/>
            <a:ahLst/>
            <a:cxnLst/>
            <a:rect l="l" t="t" r="r" b="b"/>
            <a:pathLst>
              <a:path w="190512" h="63500">
                <a:moveTo>
                  <a:pt x="0" y="0"/>
                </a:moveTo>
                <a:lnTo>
                  <a:pt x="0" y="3175"/>
                </a:lnTo>
                <a:lnTo>
                  <a:pt x="187325" y="63500"/>
                </a:lnTo>
                <a:lnTo>
                  <a:pt x="190512" y="63500"/>
                </a:lnTo>
                <a:lnTo>
                  <a:pt x="190512" y="60325"/>
                </a:lnTo>
                <a:lnTo>
                  <a:pt x="3187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1" name="object 29"/>
          <p:cNvSpPr/>
          <p:nvPr/>
        </p:nvSpPr>
        <p:spPr>
          <a:xfrm>
            <a:off x="5260972" y="4121150"/>
            <a:ext cx="41287" cy="53974"/>
          </a:xfrm>
          <a:custGeom>
            <a:avLst/>
            <a:gdLst/>
            <a:ahLst/>
            <a:cxnLst/>
            <a:rect l="l" t="t" r="r" b="b"/>
            <a:pathLst>
              <a:path w="41287" h="53975">
                <a:moveTo>
                  <a:pt x="0" y="50799"/>
                </a:moveTo>
                <a:lnTo>
                  <a:pt x="0" y="53974"/>
                </a:lnTo>
                <a:lnTo>
                  <a:pt x="3187" y="53974"/>
                </a:lnTo>
                <a:lnTo>
                  <a:pt x="41287" y="3175"/>
                </a:lnTo>
                <a:lnTo>
                  <a:pt x="41287" y="0"/>
                </a:lnTo>
                <a:lnTo>
                  <a:pt x="38112" y="0"/>
                </a:lnTo>
                <a:lnTo>
                  <a:pt x="0" y="50799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2" name="object 30"/>
          <p:cNvSpPr/>
          <p:nvPr/>
        </p:nvSpPr>
        <p:spPr>
          <a:xfrm>
            <a:off x="5299085" y="4070350"/>
            <a:ext cx="41262" cy="53975"/>
          </a:xfrm>
          <a:custGeom>
            <a:avLst/>
            <a:gdLst/>
            <a:ahLst/>
            <a:cxnLst/>
            <a:rect l="l" t="t" r="r" b="b"/>
            <a:pathLst>
              <a:path w="41262" h="53975">
                <a:moveTo>
                  <a:pt x="0" y="50800"/>
                </a:moveTo>
                <a:lnTo>
                  <a:pt x="0" y="53975"/>
                </a:lnTo>
                <a:lnTo>
                  <a:pt x="3175" y="53975"/>
                </a:lnTo>
                <a:lnTo>
                  <a:pt x="41262" y="3175"/>
                </a:lnTo>
                <a:lnTo>
                  <a:pt x="41262" y="0"/>
                </a:lnTo>
                <a:lnTo>
                  <a:pt x="3810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3" name="object 31"/>
          <p:cNvSpPr/>
          <p:nvPr/>
        </p:nvSpPr>
        <p:spPr>
          <a:xfrm>
            <a:off x="5337185" y="4070350"/>
            <a:ext cx="114300" cy="165099"/>
          </a:xfrm>
          <a:custGeom>
            <a:avLst/>
            <a:gdLst/>
            <a:ahLst/>
            <a:cxnLst/>
            <a:rect l="l" t="t" r="r" b="b"/>
            <a:pathLst>
              <a:path w="114300" h="165100">
                <a:moveTo>
                  <a:pt x="0" y="0"/>
                </a:moveTo>
                <a:lnTo>
                  <a:pt x="0" y="3175"/>
                </a:lnTo>
                <a:lnTo>
                  <a:pt x="111112" y="165099"/>
                </a:lnTo>
                <a:lnTo>
                  <a:pt x="114300" y="165099"/>
                </a:lnTo>
                <a:lnTo>
                  <a:pt x="114300" y="161924"/>
                </a:lnTo>
                <a:lnTo>
                  <a:pt x="3162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4" name="object 32"/>
          <p:cNvSpPr/>
          <p:nvPr/>
        </p:nvSpPr>
        <p:spPr>
          <a:xfrm>
            <a:off x="4514860" y="3527425"/>
            <a:ext cx="803262" cy="612775"/>
          </a:xfrm>
          <a:custGeom>
            <a:avLst/>
            <a:gdLst/>
            <a:ahLst/>
            <a:cxnLst/>
            <a:rect l="l" t="t" r="r" b="b"/>
            <a:pathLst>
              <a:path w="803262" h="612775">
                <a:moveTo>
                  <a:pt x="0" y="0"/>
                </a:moveTo>
                <a:lnTo>
                  <a:pt x="0" y="38100"/>
                </a:lnTo>
                <a:lnTo>
                  <a:pt x="765174" y="612775"/>
                </a:lnTo>
                <a:lnTo>
                  <a:pt x="803262" y="612775"/>
                </a:lnTo>
                <a:lnTo>
                  <a:pt x="803262" y="574675"/>
                </a:lnTo>
                <a:lnTo>
                  <a:pt x="38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5" name="object 33"/>
          <p:cNvSpPr/>
          <p:nvPr/>
        </p:nvSpPr>
        <p:spPr>
          <a:xfrm>
            <a:off x="6175385" y="4756150"/>
            <a:ext cx="187325" cy="161925"/>
          </a:xfrm>
          <a:custGeom>
            <a:avLst/>
            <a:gdLst/>
            <a:ahLst/>
            <a:cxnLst/>
            <a:rect l="l" t="t" r="r" b="b"/>
            <a:pathLst>
              <a:path w="187325" h="161925">
                <a:moveTo>
                  <a:pt x="0" y="101600"/>
                </a:moveTo>
                <a:lnTo>
                  <a:pt x="187325" y="161925"/>
                </a:lnTo>
                <a:lnTo>
                  <a:pt x="7620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6" name="object 34"/>
          <p:cNvSpPr/>
          <p:nvPr/>
        </p:nvSpPr>
        <p:spPr>
          <a:xfrm>
            <a:off x="6175385" y="4857750"/>
            <a:ext cx="190487" cy="63500"/>
          </a:xfrm>
          <a:custGeom>
            <a:avLst/>
            <a:gdLst/>
            <a:ahLst/>
            <a:cxnLst/>
            <a:rect l="l" t="t" r="r" b="b"/>
            <a:pathLst>
              <a:path w="190487" h="63500">
                <a:moveTo>
                  <a:pt x="0" y="0"/>
                </a:moveTo>
                <a:lnTo>
                  <a:pt x="0" y="3175"/>
                </a:lnTo>
                <a:lnTo>
                  <a:pt x="187325" y="63500"/>
                </a:lnTo>
                <a:lnTo>
                  <a:pt x="190487" y="63500"/>
                </a:lnTo>
                <a:lnTo>
                  <a:pt x="190487" y="60325"/>
                </a:lnTo>
                <a:lnTo>
                  <a:pt x="3162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7" name="object 35"/>
          <p:cNvSpPr/>
          <p:nvPr/>
        </p:nvSpPr>
        <p:spPr>
          <a:xfrm>
            <a:off x="6175372" y="4806950"/>
            <a:ext cx="41287" cy="53975"/>
          </a:xfrm>
          <a:custGeom>
            <a:avLst/>
            <a:gdLst/>
            <a:ahLst/>
            <a:cxnLst/>
            <a:rect l="l" t="t" r="r" b="b"/>
            <a:pathLst>
              <a:path w="41287" h="53975">
                <a:moveTo>
                  <a:pt x="0" y="50800"/>
                </a:moveTo>
                <a:lnTo>
                  <a:pt x="0" y="53975"/>
                </a:lnTo>
                <a:lnTo>
                  <a:pt x="3175" y="53975"/>
                </a:lnTo>
                <a:lnTo>
                  <a:pt x="41287" y="3175"/>
                </a:lnTo>
                <a:lnTo>
                  <a:pt x="41287" y="0"/>
                </a:lnTo>
                <a:lnTo>
                  <a:pt x="3810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8" name="object 36"/>
          <p:cNvSpPr/>
          <p:nvPr/>
        </p:nvSpPr>
        <p:spPr>
          <a:xfrm>
            <a:off x="6213472" y="4756150"/>
            <a:ext cx="41287" cy="53975"/>
          </a:xfrm>
          <a:custGeom>
            <a:avLst/>
            <a:gdLst/>
            <a:ahLst/>
            <a:cxnLst/>
            <a:rect l="l" t="t" r="r" b="b"/>
            <a:pathLst>
              <a:path w="41287" h="53975">
                <a:moveTo>
                  <a:pt x="0" y="50800"/>
                </a:moveTo>
                <a:lnTo>
                  <a:pt x="0" y="53975"/>
                </a:lnTo>
                <a:lnTo>
                  <a:pt x="3175" y="53975"/>
                </a:lnTo>
                <a:lnTo>
                  <a:pt x="41287" y="3175"/>
                </a:lnTo>
                <a:lnTo>
                  <a:pt x="41287" y="0"/>
                </a:lnTo>
                <a:lnTo>
                  <a:pt x="38112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9" name="object 37"/>
          <p:cNvSpPr/>
          <p:nvPr/>
        </p:nvSpPr>
        <p:spPr>
          <a:xfrm>
            <a:off x="6251585" y="4756150"/>
            <a:ext cx="114287" cy="165100"/>
          </a:xfrm>
          <a:custGeom>
            <a:avLst/>
            <a:gdLst/>
            <a:ahLst/>
            <a:cxnLst/>
            <a:rect l="l" t="t" r="r" b="b"/>
            <a:pathLst>
              <a:path w="114287" h="165100">
                <a:moveTo>
                  <a:pt x="0" y="0"/>
                </a:moveTo>
                <a:lnTo>
                  <a:pt x="0" y="3175"/>
                </a:lnTo>
                <a:lnTo>
                  <a:pt x="111125" y="165100"/>
                </a:lnTo>
                <a:lnTo>
                  <a:pt x="114287" y="165100"/>
                </a:lnTo>
                <a:lnTo>
                  <a:pt x="114287" y="16192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0" name="object 38"/>
          <p:cNvSpPr/>
          <p:nvPr/>
        </p:nvSpPr>
        <p:spPr>
          <a:xfrm>
            <a:off x="5429260" y="4213225"/>
            <a:ext cx="803275" cy="612775"/>
          </a:xfrm>
          <a:custGeom>
            <a:avLst/>
            <a:gdLst/>
            <a:ahLst/>
            <a:cxnLst/>
            <a:rect l="l" t="t" r="r" b="b"/>
            <a:pathLst>
              <a:path w="803275" h="612775">
                <a:moveTo>
                  <a:pt x="0" y="0"/>
                </a:moveTo>
                <a:lnTo>
                  <a:pt x="0" y="38100"/>
                </a:lnTo>
                <a:lnTo>
                  <a:pt x="765175" y="612775"/>
                </a:lnTo>
                <a:lnTo>
                  <a:pt x="803275" y="612775"/>
                </a:lnTo>
                <a:lnTo>
                  <a:pt x="803275" y="574675"/>
                </a:lnTo>
                <a:lnTo>
                  <a:pt x="38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1" name="object 40"/>
          <p:cNvSpPr/>
          <p:nvPr/>
        </p:nvSpPr>
        <p:spPr>
          <a:xfrm>
            <a:off x="3047210" y="1485900"/>
            <a:ext cx="6629400" cy="457200"/>
          </a:xfrm>
          <a:custGeom>
            <a:avLst/>
            <a:gdLst/>
            <a:ahLst/>
            <a:cxnLst/>
            <a:rect l="l" t="t" r="r" b="b"/>
            <a:pathLst>
              <a:path w="66294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1371600" y="457200"/>
                </a:lnTo>
                <a:lnTo>
                  <a:pt x="1371600" y="0"/>
                </a:lnTo>
                <a:lnTo>
                  <a:pt x="1828800" y="0"/>
                </a:lnTo>
                <a:lnTo>
                  <a:pt x="1828800" y="457200"/>
                </a:lnTo>
                <a:lnTo>
                  <a:pt x="2286000" y="457200"/>
                </a:lnTo>
                <a:lnTo>
                  <a:pt x="2286000" y="0"/>
                </a:lnTo>
                <a:lnTo>
                  <a:pt x="2743200" y="0"/>
                </a:lnTo>
                <a:lnTo>
                  <a:pt x="2743200" y="457200"/>
                </a:lnTo>
                <a:lnTo>
                  <a:pt x="3200400" y="457200"/>
                </a:lnTo>
                <a:lnTo>
                  <a:pt x="3200400" y="0"/>
                </a:lnTo>
                <a:lnTo>
                  <a:pt x="3657600" y="0"/>
                </a:lnTo>
                <a:lnTo>
                  <a:pt x="3657600" y="457200"/>
                </a:lnTo>
                <a:lnTo>
                  <a:pt x="4114800" y="457200"/>
                </a:lnTo>
                <a:lnTo>
                  <a:pt x="4114800" y="0"/>
                </a:lnTo>
                <a:lnTo>
                  <a:pt x="4572000" y="0"/>
                </a:lnTo>
                <a:lnTo>
                  <a:pt x="4572000" y="457200"/>
                </a:lnTo>
                <a:lnTo>
                  <a:pt x="5029200" y="457200"/>
                </a:lnTo>
                <a:lnTo>
                  <a:pt x="5029200" y="0"/>
                </a:lnTo>
                <a:lnTo>
                  <a:pt x="5486400" y="0"/>
                </a:lnTo>
                <a:lnTo>
                  <a:pt x="5486400" y="457200"/>
                </a:lnTo>
                <a:lnTo>
                  <a:pt x="5943600" y="457200"/>
                </a:lnTo>
                <a:lnTo>
                  <a:pt x="5943600" y="0"/>
                </a:lnTo>
                <a:lnTo>
                  <a:pt x="6400800" y="0"/>
                </a:lnTo>
                <a:lnTo>
                  <a:pt x="6400800" y="457200"/>
                </a:lnTo>
                <a:lnTo>
                  <a:pt x="6629400" y="4571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2" name="object 41"/>
          <p:cNvSpPr txBox="1"/>
          <p:nvPr/>
        </p:nvSpPr>
        <p:spPr>
          <a:xfrm>
            <a:off x="2514603" y="1549400"/>
            <a:ext cx="548005" cy="3054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clock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39"/>
              </a:spcBef>
            </a:pPr>
            <a:endParaRPr sz="1200"/>
          </a:p>
          <a:p>
            <a:pPr marL="381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  <a:p>
            <a:pPr marL="249554" marR="12700" indent="-9525" algn="just">
              <a:lnSpc>
                <a:spcPct val="250000"/>
              </a:lnSpc>
              <a:spcBef>
                <a:spcPts val="25"/>
              </a:spcBef>
            </a:pPr>
            <a:r>
              <a:rPr sz="1800" i="1" spc="5" dirty="0">
                <a:latin typeface="Times New Roman"/>
                <a:cs typeface="Times New Roman"/>
              </a:rPr>
              <a:t>Q</a:t>
            </a:r>
            <a:r>
              <a:rPr sz="2100" spc="0" baseline="-9920" dirty="0">
                <a:latin typeface="Times New Roman"/>
                <a:cs typeface="Times New Roman"/>
              </a:rPr>
              <a:t>A </a:t>
            </a:r>
            <a:r>
              <a:rPr sz="1800" i="1" spc="5" dirty="0">
                <a:latin typeface="Times New Roman"/>
                <a:cs typeface="Times New Roman"/>
              </a:rPr>
              <a:t>Q</a:t>
            </a:r>
            <a:r>
              <a:rPr sz="2100" spc="0" baseline="-9920" dirty="0">
                <a:latin typeface="Times New Roman"/>
                <a:cs typeface="Times New Roman"/>
              </a:rPr>
              <a:t>B </a:t>
            </a:r>
            <a:r>
              <a:rPr sz="1800" i="1" spc="5" dirty="0">
                <a:latin typeface="Times New Roman"/>
                <a:cs typeface="Times New Roman"/>
              </a:rPr>
              <a:t>Q</a:t>
            </a:r>
            <a:r>
              <a:rPr sz="2100" spc="0" baseline="-9920" dirty="0">
                <a:latin typeface="Times New Roman"/>
                <a:cs typeface="Times New Roman"/>
              </a:rPr>
              <a:t>C</a:t>
            </a:r>
            <a:endParaRPr sz="2100" baseline="-9920">
              <a:latin typeface="Times New Roman"/>
              <a:cs typeface="Times New Roman"/>
            </a:endParaRPr>
          </a:p>
        </p:txBody>
      </p:sp>
      <p:sp>
        <p:nvSpPr>
          <p:cNvPr id="43" name="object 42"/>
          <p:cNvSpPr txBox="1"/>
          <p:nvPr/>
        </p:nvSpPr>
        <p:spPr>
          <a:xfrm>
            <a:off x="2742410" y="4981575"/>
            <a:ext cx="320040" cy="3079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i="1" spc="5" dirty="0">
                <a:latin typeface="Times New Roman"/>
                <a:cs typeface="Times New Roman"/>
              </a:rPr>
              <a:t>Q</a:t>
            </a:r>
            <a:r>
              <a:rPr sz="2100" spc="0" baseline="-9920" dirty="0">
                <a:latin typeface="Times New Roman"/>
                <a:cs typeface="Times New Roman"/>
              </a:rPr>
              <a:t>D</a:t>
            </a:r>
            <a:endParaRPr sz="2100" baseline="-9920">
              <a:latin typeface="Times New Roman"/>
              <a:cs typeface="Times New Roman"/>
            </a:endParaRPr>
          </a:p>
        </p:txBody>
      </p:sp>
      <p:sp>
        <p:nvSpPr>
          <p:cNvPr id="44" name="object 43"/>
          <p:cNvSpPr/>
          <p:nvPr/>
        </p:nvSpPr>
        <p:spPr>
          <a:xfrm>
            <a:off x="3459960" y="1600200"/>
            <a:ext cx="88900" cy="133350"/>
          </a:xfrm>
          <a:custGeom>
            <a:avLst/>
            <a:gdLst/>
            <a:ahLst/>
            <a:cxnLst/>
            <a:rect l="l" t="t" r="r" b="b"/>
            <a:pathLst>
              <a:path w="88900" h="133350">
                <a:moveTo>
                  <a:pt x="0" y="133350"/>
                </a:moveTo>
                <a:lnTo>
                  <a:pt x="88900" y="13335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5" name="object 44"/>
          <p:cNvSpPr/>
          <p:nvPr/>
        </p:nvSpPr>
        <p:spPr>
          <a:xfrm>
            <a:off x="3504410" y="1600200"/>
            <a:ext cx="47625" cy="136525"/>
          </a:xfrm>
          <a:custGeom>
            <a:avLst/>
            <a:gdLst/>
            <a:ahLst/>
            <a:cxnLst/>
            <a:rect l="l" t="t" r="r" b="b"/>
            <a:pathLst>
              <a:path w="47625" h="136525">
                <a:moveTo>
                  <a:pt x="0" y="0"/>
                </a:moveTo>
                <a:lnTo>
                  <a:pt x="0" y="3175"/>
                </a:lnTo>
                <a:lnTo>
                  <a:pt x="44450" y="136525"/>
                </a:lnTo>
                <a:lnTo>
                  <a:pt x="47625" y="136525"/>
                </a:lnTo>
                <a:lnTo>
                  <a:pt x="47625" y="133350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6" name="object 45"/>
          <p:cNvSpPr/>
          <p:nvPr/>
        </p:nvSpPr>
        <p:spPr>
          <a:xfrm>
            <a:off x="3459960" y="1735138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>
                <a:moveTo>
                  <a:pt x="0" y="0"/>
                </a:moveTo>
                <a:lnTo>
                  <a:pt x="9207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7" name="object 46"/>
          <p:cNvSpPr/>
          <p:nvPr/>
        </p:nvSpPr>
        <p:spPr>
          <a:xfrm>
            <a:off x="3459960" y="1600200"/>
            <a:ext cx="47625" cy="136525"/>
          </a:xfrm>
          <a:custGeom>
            <a:avLst/>
            <a:gdLst/>
            <a:ahLst/>
            <a:cxnLst/>
            <a:rect l="l" t="t" r="r" b="b"/>
            <a:pathLst>
              <a:path w="47625" h="136525">
                <a:moveTo>
                  <a:pt x="0" y="133350"/>
                </a:moveTo>
                <a:lnTo>
                  <a:pt x="0" y="136525"/>
                </a:lnTo>
                <a:lnTo>
                  <a:pt x="3175" y="136525"/>
                </a:lnTo>
                <a:lnTo>
                  <a:pt x="47625" y="3175"/>
                </a:lnTo>
                <a:lnTo>
                  <a:pt x="47625" y="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8" name="object 47"/>
          <p:cNvSpPr/>
          <p:nvPr/>
        </p:nvSpPr>
        <p:spPr>
          <a:xfrm>
            <a:off x="3504410" y="1727200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9" name="object 48"/>
          <p:cNvSpPr/>
          <p:nvPr/>
        </p:nvSpPr>
        <p:spPr>
          <a:xfrm>
            <a:off x="4375160" y="1600200"/>
            <a:ext cx="88900" cy="133350"/>
          </a:xfrm>
          <a:custGeom>
            <a:avLst/>
            <a:gdLst/>
            <a:ahLst/>
            <a:cxnLst/>
            <a:rect l="l" t="t" r="r" b="b"/>
            <a:pathLst>
              <a:path w="88900" h="133350">
                <a:moveTo>
                  <a:pt x="0" y="133350"/>
                </a:moveTo>
                <a:lnTo>
                  <a:pt x="88900" y="13335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0" name="object 49"/>
          <p:cNvSpPr/>
          <p:nvPr/>
        </p:nvSpPr>
        <p:spPr>
          <a:xfrm>
            <a:off x="4419610" y="1600200"/>
            <a:ext cx="47612" cy="136525"/>
          </a:xfrm>
          <a:custGeom>
            <a:avLst/>
            <a:gdLst/>
            <a:ahLst/>
            <a:cxnLst/>
            <a:rect l="l" t="t" r="r" b="b"/>
            <a:pathLst>
              <a:path w="47612" h="136525">
                <a:moveTo>
                  <a:pt x="0" y="0"/>
                </a:moveTo>
                <a:lnTo>
                  <a:pt x="0" y="3175"/>
                </a:lnTo>
                <a:lnTo>
                  <a:pt x="44450" y="136525"/>
                </a:lnTo>
                <a:lnTo>
                  <a:pt x="47612" y="136525"/>
                </a:lnTo>
                <a:lnTo>
                  <a:pt x="47612" y="133350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1" name="object 50"/>
          <p:cNvSpPr/>
          <p:nvPr/>
        </p:nvSpPr>
        <p:spPr>
          <a:xfrm>
            <a:off x="4375160" y="1735138"/>
            <a:ext cx="92062" cy="0"/>
          </a:xfrm>
          <a:custGeom>
            <a:avLst/>
            <a:gdLst/>
            <a:ahLst/>
            <a:cxnLst/>
            <a:rect l="l" t="t" r="r" b="b"/>
            <a:pathLst>
              <a:path w="92062">
                <a:moveTo>
                  <a:pt x="0" y="0"/>
                </a:moveTo>
                <a:lnTo>
                  <a:pt x="920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2" name="object 51"/>
          <p:cNvSpPr/>
          <p:nvPr/>
        </p:nvSpPr>
        <p:spPr>
          <a:xfrm>
            <a:off x="4375160" y="1600200"/>
            <a:ext cx="47625" cy="136525"/>
          </a:xfrm>
          <a:custGeom>
            <a:avLst/>
            <a:gdLst/>
            <a:ahLst/>
            <a:cxnLst/>
            <a:rect l="l" t="t" r="r" b="b"/>
            <a:pathLst>
              <a:path w="47625" h="136525">
                <a:moveTo>
                  <a:pt x="0" y="133350"/>
                </a:moveTo>
                <a:lnTo>
                  <a:pt x="0" y="136525"/>
                </a:lnTo>
                <a:lnTo>
                  <a:pt x="3175" y="136525"/>
                </a:lnTo>
                <a:lnTo>
                  <a:pt x="47625" y="3175"/>
                </a:lnTo>
                <a:lnTo>
                  <a:pt x="47625" y="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3" name="object 52"/>
          <p:cNvSpPr/>
          <p:nvPr/>
        </p:nvSpPr>
        <p:spPr>
          <a:xfrm>
            <a:off x="4419610" y="1727200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4" name="object 53"/>
          <p:cNvSpPr/>
          <p:nvPr/>
        </p:nvSpPr>
        <p:spPr>
          <a:xfrm>
            <a:off x="5289547" y="1600200"/>
            <a:ext cx="88912" cy="133350"/>
          </a:xfrm>
          <a:custGeom>
            <a:avLst/>
            <a:gdLst/>
            <a:ahLst/>
            <a:cxnLst/>
            <a:rect l="l" t="t" r="r" b="b"/>
            <a:pathLst>
              <a:path w="88912" h="133350">
                <a:moveTo>
                  <a:pt x="0" y="133350"/>
                </a:moveTo>
                <a:lnTo>
                  <a:pt x="88912" y="13335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5" name="object 54"/>
          <p:cNvSpPr/>
          <p:nvPr/>
        </p:nvSpPr>
        <p:spPr>
          <a:xfrm>
            <a:off x="5333997" y="1600200"/>
            <a:ext cx="47637" cy="136525"/>
          </a:xfrm>
          <a:custGeom>
            <a:avLst/>
            <a:gdLst/>
            <a:ahLst/>
            <a:cxnLst/>
            <a:rect l="l" t="t" r="r" b="b"/>
            <a:pathLst>
              <a:path w="47637" h="136525">
                <a:moveTo>
                  <a:pt x="0" y="0"/>
                </a:moveTo>
                <a:lnTo>
                  <a:pt x="0" y="3175"/>
                </a:lnTo>
                <a:lnTo>
                  <a:pt x="44462" y="136525"/>
                </a:lnTo>
                <a:lnTo>
                  <a:pt x="47637" y="136525"/>
                </a:lnTo>
                <a:lnTo>
                  <a:pt x="47637" y="133350"/>
                </a:lnTo>
                <a:lnTo>
                  <a:pt x="318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6" name="object 55"/>
          <p:cNvSpPr/>
          <p:nvPr/>
        </p:nvSpPr>
        <p:spPr>
          <a:xfrm>
            <a:off x="5289547" y="1735138"/>
            <a:ext cx="92087" cy="0"/>
          </a:xfrm>
          <a:custGeom>
            <a:avLst/>
            <a:gdLst/>
            <a:ahLst/>
            <a:cxnLst/>
            <a:rect l="l" t="t" r="r" b="b"/>
            <a:pathLst>
              <a:path w="92087">
                <a:moveTo>
                  <a:pt x="0" y="0"/>
                </a:moveTo>
                <a:lnTo>
                  <a:pt x="9208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7" name="object 56"/>
          <p:cNvSpPr/>
          <p:nvPr/>
        </p:nvSpPr>
        <p:spPr>
          <a:xfrm>
            <a:off x="5289547" y="1600200"/>
            <a:ext cx="47637" cy="136525"/>
          </a:xfrm>
          <a:custGeom>
            <a:avLst/>
            <a:gdLst/>
            <a:ahLst/>
            <a:cxnLst/>
            <a:rect l="l" t="t" r="r" b="b"/>
            <a:pathLst>
              <a:path w="47637" h="136525">
                <a:moveTo>
                  <a:pt x="0" y="133350"/>
                </a:moveTo>
                <a:lnTo>
                  <a:pt x="0" y="136525"/>
                </a:lnTo>
                <a:lnTo>
                  <a:pt x="3187" y="136525"/>
                </a:lnTo>
                <a:lnTo>
                  <a:pt x="47637" y="3175"/>
                </a:lnTo>
                <a:lnTo>
                  <a:pt x="47637" y="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8" name="object 57"/>
          <p:cNvSpPr/>
          <p:nvPr/>
        </p:nvSpPr>
        <p:spPr>
          <a:xfrm>
            <a:off x="5333997" y="1727200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9" name="object 58"/>
          <p:cNvSpPr/>
          <p:nvPr/>
        </p:nvSpPr>
        <p:spPr>
          <a:xfrm>
            <a:off x="6203960" y="1600200"/>
            <a:ext cx="88887" cy="133350"/>
          </a:xfrm>
          <a:custGeom>
            <a:avLst/>
            <a:gdLst/>
            <a:ahLst/>
            <a:cxnLst/>
            <a:rect l="l" t="t" r="r" b="b"/>
            <a:pathLst>
              <a:path w="88887" h="133350">
                <a:moveTo>
                  <a:pt x="0" y="133350"/>
                </a:moveTo>
                <a:lnTo>
                  <a:pt x="88887" y="13335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0" name="object 59"/>
          <p:cNvSpPr/>
          <p:nvPr/>
        </p:nvSpPr>
        <p:spPr>
          <a:xfrm>
            <a:off x="6248410" y="1600200"/>
            <a:ext cx="47625" cy="136525"/>
          </a:xfrm>
          <a:custGeom>
            <a:avLst/>
            <a:gdLst/>
            <a:ahLst/>
            <a:cxnLst/>
            <a:rect l="l" t="t" r="r" b="b"/>
            <a:pathLst>
              <a:path w="47625" h="136525">
                <a:moveTo>
                  <a:pt x="0" y="0"/>
                </a:moveTo>
                <a:lnTo>
                  <a:pt x="0" y="3175"/>
                </a:lnTo>
                <a:lnTo>
                  <a:pt x="44437" y="136525"/>
                </a:lnTo>
                <a:lnTo>
                  <a:pt x="47625" y="136525"/>
                </a:lnTo>
                <a:lnTo>
                  <a:pt x="47625" y="133350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1" name="object 60"/>
          <p:cNvSpPr/>
          <p:nvPr/>
        </p:nvSpPr>
        <p:spPr>
          <a:xfrm>
            <a:off x="6203960" y="1735138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>
                <a:moveTo>
                  <a:pt x="0" y="0"/>
                </a:moveTo>
                <a:lnTo>
                  <a:pt x="9207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2" name="object 61"/>
          <p:cNvSpPr/>
          <p:nvPr/>
        </p:nvSpPr>
        <p:spPr>
          <a:xfrm>
            <a:off x="6203947" y="1600200"/>
            <a:ext cx="47637" cy="136525"/>
          </a:xfrm>
          <a:custGeom>
            <a:avLst/>
            <a:gdLst/>
            <a:ahLst/>
            <a:cxnLst/>
            <a:rect l="l" t="t" r="r" b="b"/>
            <a:pathLst>
              <a:path w="47637" h="136525">
                <a:moveTo>
                  <a:pt x="0" y="133350"/>
                </a:moveTo>
                <a:lnTo>
                  <a:pt x="0" y="136525"/>
                </a:lnTo>
                <a:lnTo>
                  <a:pt x="3175" y="136525"/>
                </a:lnTo>
                <a:lnTo>
                  <a:pt x="47637" y="3175"/>
                </a:lnTo>
                <a:lnTo>
                  <a:pt x="47637" y="0"/>
                </a:lnTo>
                <a:lnTo>
                  <a:pt x="44462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3" name="object 62"/>
          <p:cNvSpPr/>
          <p:nvPr/>
        </p:nvSpPr>
        <p:spPr>
          <a:xfrm>
            <a:off x="6248410" y="1727200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4" name="object 63"/>
          <p:cNvSpPr/>
          <p:nvPr/>
        </p:nvSpPr>
        <p:spPr>
          <a:xfrm>
            <a:off x="7118360" y="1600200"/>
            <a:ext cx="88900" cy="133350"/>
          </a:xfrm>
          <a:custGeom>
            <a:avLst/>
            <a:gdLst/>
            <a:ahLst/>
            <a:cxnLst/>
            <a:rect l="l" t="t" r="r" b="b"/>
            <a:pathLst>
              <a:path w="88900" h="133350">
                <a:moveTo>
                  <a:pt x="0" y="133350"/>
                </a:moveTo>
                <a:lnTo>
                  <a:pt x="88900" y="13335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5" name="object 64"/>
          <p:cNvSpPr/>
          <p:nvPr/>
        </p:nvSpPr>
        <p:spPr>
          <a:xfrm>
            <a:off x="7162810" y="1600200"/>
            <a:ext cx="47612" cy="136525"/>
          </a:xfrm>
          <a:custGeom>
            <a:avLst/>
            <a:gdLst/>
            <a:ahLst/>
            <a:cxnLst/>
            <a:rect l="l" t="t" r="r" b="b"/>
            <a:pathLst>
              <a:path w="47612" h="136525">
                <a:moveTo>
                  <a:pt x="0" y="0"/>
                </a:moveTo>
                <a:lnTo>
                  <a:pt x="0" y="3175"/>
                </a:lnTo>
                <a:lnTo>
                  <a:pt x="44450" y="136525"/>
                </a:lnTo>
                <a:lnTo>
                  <a:pt x="47612" y="136525"/>
                </a:lnTo>
                <a:lnTo>
                  <a:pt x="47612" y="133350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6" name="object 65"/>
          <p:cNvSpPr/>
          <p:nvPr/>
        </p:nvSpPr>
        <p:spPr>
          <a:xfrm>
            <a:off x="7118360" y="1735138"/>
            <a:ext cx="92062" cy="0"/>
          </a:xfrm>
          <a:custGeom>
            <a:avLst/>
            <a:gdLst/>
            <a:ahLst/>
            <a:cxnLst/>
            <a:rect l="l" t="t" r="r" b="b"/>
            <a:pathLst>
              <a:path w="92062">
                <a:moveTo>
                  <a:pt x="0" y="0"/>
                </a:moveTo>
                <a:lnTo>
                  <a:pt x="920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7" name="object 66"/>
          <p:cNvSpPr/>
          <p:nvPr/>
        </p:nvSpPr>
        <p:spPr>
          <a:xfrm>
            <a:off x="7118360" y="1600200"/>
            <a:ext cx="47625" cy="136525"/>
          </a:xfrm>
          <a:custGeom>
            <a:avLst/>
            <a:gdLst/>
            <a:ahLst/>
            <a:cxnLst/>
            <a:rect l="l" t="t" r="r" b="b"/>
            <a:pathLst>
              <a:path w="47625" h="136525">
                <a:moveTo>
                  <a:pt x="0" y="133350"/>
                </a:moveTo>
                <a:lnTo>
                  <a:pt x="0" y="136525"/>
                </a:lnTo>
                <a:lnTo>
                  <a:pt x="3175" y="136525"/>
                </a:lnTo>
                <a:lnTo>
                  <a:pt x="47625" y="3175"/>
                </a:lnTo>
                <a:lnTo>
                  <a:pt x="47625" y="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8" name="object 67"/>
          <p:cNvSpPr/>
          <p:nvPr/>
        </p:nvSpPr>
        <p:spPr>
          <a:xfrm>
            <a:off x="7162810" y="1727200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9" name="object 68"/>
          <p:cNvSpPr/>
          <p:nvPr/>
        </p:nvSpPr>
        <p:spPr>
          <a:xfrm>
            <a:off x="3048010" y="2857500"/>
            <a:ext cx="6629387" cy="457200"/>
          </a:xfrm>
          <a:custGeom>
            <a:avLst/>
            <a:gdLst/>
            <a:ahLst/>
            <a:cxnLst/>
            <a:rect l="l" t="t" r="r" b="b"/>
            <a:pathLst>
              <a:path w="6629387" h="457200">
                <a:moveTo>
                  <a:pt x="0" y="457200"/>
                </a:moveTo>
                <a:lnTo>
                  <a:pt x="571500" y="457200"/>
                </a:lnTo>
                <a:lnTo>
                  <a:pt x="571500" y="0"/>
                </a:lnTo>
                <a:lnTo>
                  <a:pt x="4229087" y="0"/>
                </a:lnTo>
                <a:lnTo>
                  <a:pt x="4229087" y="457200"/>
                </a:lnTo>
                <a:lnTo>
                  <a:pt x="6057900" y="457200"/>
                </a:lnTo>
                <a:lnTo>
                  <a:pt x="6057900" y="0"/>
                </a:lnTo>
                <a:lnTo>
                  <a:pt x="662938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0" name="object 69"/>
          <p:cNvSpPr/>
          <p:nvPr/>
        </p:nvSpPr>
        <p:spPr>
          <a:xfrm>
            <a:off x="8032760" y="1600200"/>
            <a:ext cx="88900" cy="133350"/>
          </a:xfrm>
          <a:custGeom>
            <a:avLst/>
            <a:gdLst/>
            <a:ahLst/>
            <a:cxnLst/>
            <a:rect l="l" t="t" r="r" b="b"/>
            <a:pathLst>
              <a:path w="88900" h="133350">
                <a:moveTo>
                  <a:pt x="0" y="133350"/>
                </a:moveTo>
                <a:lnTo>
                  <a:pt x="88900" y="133350"/>
                </a:lnTo>
                <a:lnTo>
                  <a:pt x="44437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1" name="object 70"/>
          <p:cNvSpPr/>
          <p:nvPr/>
        </p:nvSpPr>
        <p:spPr>
          <a:xfrm>
            <a:off x="8077197" y="1600200"/>
            <a:ext cx="47625" cy="136525"/>
          </a:xfrm>
          <a:custGeom>
            <a:avLst/>
            <a:gdLst/>
            <a:ahLst/>
            <a:cxnLst/>
            <a:rect l="l" t="t" r="r" b="b"/>
            <a:pathLst>
              <a:path w="47625" h="136525">
                <a:moveTo>
                  <a:pt x="0" y="0"/>
                </a:moveTo>
                <a:lnTo>
                  <a:pt x="0" y="3175"/>
                </a:lnTo>
                <a:lnTo>
                  <a:pt x="44450" y="136525"/>
                </a:lnTo>
                <a:lnTo>
                  <a:pt x="47625" y="136525"/>
                </a:lnTo>
                <a:lnTo>
                  <a:pt x="47625" y="133350"/>
                </a:lnTo>
                <a:lnTo>
                  <a:pt x="318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2" name="object 71"/>
          <p:cNvSpPr/>
          <p:nvPr/>
        </p:nvSpPr>
        <p:spPr>
          <a:xfrm>
            <a:off x="8032760" y="1735138"/>
            <a:ext cx="92062" cy="0"/>
          </a:xfrm>
          <a:custGeom>
            <a:avLst/>
            <a:gdLst/>
            <a:ahLst/>
            <a:cxnLst/>
            <a:rect l="l" t="t" r="r" b="b"/>
            <a:pathLst>
              <a:path w="92062">
                <a:moveTo>
                  <a:pt x="0" y="0"/>
                </a:moveTo>
                <a:lnTo>
                  <a:pt x="920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3" name="object 72"/>
          <p:cNvSpPr/>
          <p:nvPr/>
        </p:nvSpPr>
        <p:spPr>
          <a:xfrm>
            <a:off x="8032760" y="1600200"/>
            <a:ext cx="47625" cy="136525"/>
          </a:xfrm>
          <a:custGeom>
            <a:avLst/>
            <a:gdLst/>
            <a:ahLst/>
            <a:cxnLst/>
            <a:rect l="l" t="t" r="r" b="b"/>
            <a:pathLst>
              <a:path w="47625" h="136525">
                <a:moveTo>
                  <a:pt x="0" y="133350"/>
                </a:moveTo>
                <a:lnTo>
                  <a:pt x="0" y="136525"/>
                </a:lnTo>
                <a:lnTo>
                  <a:pt x="3175" y="136525"/>
                </a:lnTo>
                <a:lnTo>
                  <a:pt x="47625" y="3175"/>
                </a:lnTo>
                <a:lnTo>
                  <a:pt x="47625" y="0"/>
                </a:lnTo>
                <a:lnTo>
                  <a:pt x="44437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4" name="object 73"/>
          <p:cNvSpPr/>
          <p:nvPr/>
        </p:nvSpPr>
        <p:spPr>
          <a:xfrm>
            <a:off x="8077197" y="1727200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5" name="object 74"/>
          <p:cNvSpPr/>
          <p:nvPr/>
        </p:nvSpPr>
        <p:spPr>
          <a:xfrm>
            <a:off x="3048010" y="3543300"/>
            <a:ext cx="6629387" cy="457200"/>
          </a:xfrm>
          <a:custGeom>
            <a:avLst/>
            <a:gdLst/>
            <a:ahLst/>
            <a:cxnLst/>
            <a:rect l="l" t="t" r="r" b="b"/>
            <a:pathLst>
              <a:path w="6629387" h="457200">
                <a:moveTo>
                  <a:pt x="0" y="457200"/>
                </a:moveTo>
                <a:lnTo>
                  <a:pt x="1485900" y="457200"/>
                </a:lnTo>
                <a:lnTo>
                  <a:pt x="1485900" y="0"/>
                </a:lnTo>
                <a:lnTo>
                  <a:pt x="5143487" y="0"/>
                </a:lnTo>
                <a:lnTo>
                  <a:pt x="5143487" y="457200"/>
                </a:lnTo>
                <a:lnTo>
                  <a:pt x="6629387" y="4571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6" name="object 75"/>
          <p:cNvSpPr/>
          <p:nvPr/>
        </p:nvSpPr>
        <p:spPr>
          <a:xfrm>
            <a:off x="3048010" y="4229100"/>
            <a:ext cx="6629387" cy="457200"/>
          </a:xfrm>
          <a:custGeom>
            <a:avLst/>
            <a:gdLst/>
            <a:ahLst/>
            <a:cxnLst/>
            <a:rect l="l" t="t" r="r" b="b"/>
            <a:pathLst>
              <a:path w="6629387" h="457200">
                <a:moveTo>
                  <a:pt x="0" y="457200"/>
                </a:moveTo>
                <a:lnTo>
                  <a:pt x="2400287" y="457200"/>
                </a:lnTo>
                <a:lnTo>
                  <a:pt x="2400287" y="0"/>
                </a:lnTo>
                <a:lnTo>
                  <a:pt x="6057899" y="0"/>
                </a:lnTo>
                <a:lnTo>
                  <a:pt x="6057900" y="457200"/>
                </a:lnTo>
                <a:lnTo>
                  <a:pt x="6629387" y="457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7" name="object 76"/>
          <p:cNvSpPr/>
          <p:nvPr/>
        </p:nvSpPr>
        <p:spPr>
          <a:xfrm>
            <a:off x="3048010" y="4914900"/>
            <a:ext cx="6629387" cy="457200"/>
          </a:xfrm>
          <a:custGeom>
            <a:avLst/>
            <a:gdLst/>
            <a:ahLst/>
            <a:cxnLst/>
            <a:rect l="l" t="t" r="r" b="b"/>
            <a:pathLst>
              <a:path w="6629387" h="457200">
                <a:moveTo>
                  <a:pt x="0" y="457200"/>
                </a:moveTo>
                <a:lnTo>
                  <a:pt x="3314699" y="457200"/>
                </a:lnTo>
                <a:lnTo>
                  <a:pt x="3314699" y="0"/>
                </a:lnTo>
                <a:lnTo>
                  <a:pt x="662938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8" name="object 77"/>
          <p:cNvSpPr/>
          <p:nvPr/>
        </p:nvSpPr>
        <p:spPr>
          <a:xfrm>
            <a:off x="3048010" y="2171700"/>
            <a:ext cx="6629387" cy="457200"/>
          </a:xfrm>
          <a:custGeom>
            <a:avLst/>
            <a:gdLst/>
            <a:ahLst/>
            <a:cxnLst/>
            <a:rect l="l" t="t" r="r" b="b"/>
            <a:pathLst>
              <a:path w="6629387" h="457200">
                <a:moveTo>
                  <a:pt x="0" y="457200"/>
                </a:moveTo>
                <a:lnTo>
                  <a:pt x="228587" y="457200"/>
                </a:lnTo>
                <a:lnTo>
                  <a:pt x="228587" y="0"/>
                </a:lnTo>
                <a:lnTo>
                  <a:pt x="3886200" y="0"/>
                </a:lnTo>
                <a:lnTo>
                  <a:pt x="3886200" y="457200"/>
                </a:lnTo>
                <a:lnTo>
                  <a:pt x="5372100" y="457200"/>
                </a:lnTo>
                <a:lnTo>
                  <a:pt x="5372100" y="0"/>
                </a:lnTo>
                <a:lnTo>
                  <a:pt x="6629387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9" name="object 78"/>
          <p:cNvSpPr/>
          <p:nvPr/>
        </p:nvSpPr>
        <p:spPr>
          <a:xfrm>
            <a:off x="3540135" y="2692400"/>
            <a:ext cx="107950" cy="165100"/>
          </a:xfrm>
          <a:custGeom>
            <a:avLst/>
            <a:gdLst/>
            <a:ahLst/>
            <a:cxnLst/>
            <a:rect l="l" t="t" r="r" b="b"/>
            <a:pathLst>
              <a:path w="107950" h="165100">
                <a:moveTo>
                  <a:pt x="0" y="15875"/>
                </a:moveTo>
                <a:lnTo>
                  <a:pt x="79375" y="165100"/>
                </a:lnTo>
                <a:lnTo>
                  <a:pt x="107950" y="0"/>
                </a:lnTo>
                <a:lnTo>
                  <a:pt x="53962" y="9525"/>
                </a:lnTo>
                <a:lnTo>
                  <a:pt x="0" y="1587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0" name="object 79"/>
          <p:cNvSpPr/>
          <p:nvPr/>
        </p:nvSpPr>
        <p:spPr>
          <a:xfrm>
            <a:off x="3540135" y="2708275"/>
            <a:ext cx="82537" cy="152400"/>
          </a:xfrm>
          <a:custGeom>
            <a:avLst/>
            <a:gdLst/>
            <a:ahLst/>
            <a:cxnLst/>
            <a:rect l="l" t="t" r="r" b="b"/>
            <a:pathLst>
              <a:path w="82537" h="152400">
                <a:moveTo>
                  <a:pt x="0" y="0"/>
                </a:moveTo>
                <a:lnTo>
                  <a:pt x="0" y="3175"/>
                </a:lnTo>
                <a:lnTo>
                  <a:pt x="79375" y="152400"/>
                </a:lnTo>
                <a:lnTo>
                  <a:pt x="82537" y="152400"/>
                </a:lnTo>
                <a:lnTo>
                  <a:pt x="82537" y="149225"/>
                </a:lnTo>
                <a:lnTo>
                  <a:pt x="31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1" name="object 80"/>
          <p:cNvSpPr/>
          <p:nvPr/>
        </p:nvSpPr>
        <p:spPr>
          <a:xfrm>
            <a:off x="3540135" y="2701925"/>
            <a:ext cx="57150" cy="9525"/>
          </a:xfrm>
          <a:custGeom>
            <a:avLst/>
            <a:gdLst/>
            <a:ahLst/>
            <a:cxnLst/>
            <a:rect l="l" t="t" r="r" b="b"/>
            <a:pathLst>
              <a:path w="57150" h="9525">
                <a:moveTo>
                  <a:pt x="0" y="6350"/>
                </a:moveTo>
                <a:lnTo>
                  <a:pt x="0" y="9525"/>
                </a:lnTo>
                <a:lnTo>
                  <a:pt x="3162" y="9525"/>
                </a:lnTo>
                <a:lnTo>
                  <a:pt x="57150" y="3175"/>
                </a:lnTo>
                <a:lnTo>
                  <a:pt x="57150" y="0"/>
                </a:lnTo>
                <a:lnTo>
                  <a:pt x="53962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2" name="object 81"/>
          <p:cNvSpPr/>
          <p:nvPr/>
        </p:nvSpPr>
        <p:spPr>
          <a:xfrm>
            <a:off x="3594097" y="2692400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9525"/>
                </a:moveTo>
                <a:lnTo>
                  <a:pt x="0" y="12700"/>
                </a:lnTo>
                <a:lnTo>
                  <a:pt x="3187" y="12700"/>
                </a:lnTo>
                <a:lnTo>
                  <a:pt x="57150" y="3175"/>
                </a:lnTo>
                <a:lnTo>
                  <a:pt x="57150" y="0"/>
                </a:lnTo>
                <a:lnTo>
                  <a:pt x="53987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3" name="object 82"/>
          <p:cNvSpPr/>
          <p:nvPr/>
        </p:nvSpPr>
        <p:spPr>
          <a:xfrm>
            <a:off x="3619510" y="2692400"/>
            <a:ext cx="31737" cy="168275"/>
          </a:xfrm>
          <a:custGeom>
            <a:avLst/>
            <a:gdLst/>
            <a:ahLst/>
            <a:cxnLst/>
            <a:rect l="l" t="t" r="r" b="b"/>
            <a:pathLst>
              <a:path w="31737" h="168275">
                <a:moveTo>
                  <a:pt x="0" y="165100"/>
                </a:moveTo>
                <a:lnTo>
                  <a:pt x="0" y="168275"/>
                </a:lnTo>
                <a:lnTo>
                  <a:pt x="3162" y="168275"/>
                </a:lnTo>
                <a:lnTo>
                  <a:pt x="31737" y="3175"/>
                </a:lnTo>
                <a:lnTo>
                  <a:pt x="31737" y="0"/>
                </a:lnTo>
                <a:lnTo>
                  <a:pt x="28575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4" name="object 83"/>
          <p:cNvSpPr/>
          <p:nvPr/>
        </p:nvSpPr>
        <p:spPr>
          <a:xfrm>
            <a:off x="3492497" y="2159000"/>
            <a:ext cx="114312" cy="555625"/>
          </a:xfrm>
          <a:custGeom>
            <a:avLst/>
            <a:gdLst/>
            <a:ahLst/>
            <a:cxnLst/>
            <a:rect l="l" t="t" r="r" b="b"/>
            <a:pathLst>
              <a:path w="114312" h="555625">
                <a:moveTo>
                  <a:pt x="0" y="0"/>
                </a:moveTo>
                <a:lnTo>
                  <a:pt x="0" y="25400"/>
                </a:lnTo>
                <a:lnTo>
                  <a:pt x="88912" y="555625"/>
                </a:lnTo>
                <a:lnTo>
                  <a:pt x="114312" y="555625"/>
                </a:lnTo>
                <a:lnTo>
                  <a:pt x="114312" y="530225"/>
                </a:lnTo>
                <a:lnTo>
                  <a:pt x="2541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5" name="object 84"/>
          <p:cNvSpPr/>
          <p:nvPr/>
        </p:nvSpPr>
        <p:spPr>
          <a:xfrm>
            <a:off x="7197735" y="3149600"/>
            <a:ext cx="107950" cy="165100"/>
          </a:xfrm>
          <a:custGeom>
            <a:avLst/>
            <a:gdLst/>
            <a:ahLst/>
            <a:cxnLst/>
            <a:rect l="l" t="t" r="r" b="b"/>
            <a:pathLst>
              <a:path w="107950" h="165100">
                <a:moveTo>
                  <a:pt x="0" y="15875"/>
                </a:moveTo>
                <a:lnTo>
                  <a:pt x="79375" y="165100"/>
                </a:lnTo>
                <a:lnTo>
                  <a:pt x="107950" y="0"/>
                </a:lnTo>
                <a:lnTo>
                  <a:pt x="53975" y="9525"/>
                </a:lnTo>
                <a:lnTo>
                  <a:pt x="0" y="1587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6" name="object 85"/>
          <p:cNvSpPr/>
          <p:nvPr/>
        </p:nvSpPr>
        <p:spPr>
          <a:xfrm>
            <a:off x="7197735" y="3165475"/>
            <a:ext cx="82550" cy="152400"/>
          </a:xfrm>
          <a:custGeom>
            <a:avLst/>
            <a:gdLst/>
            <a:ahLst/>
            <a:cxnLst/>
            <a:rect l="l" t="t" r="r" b="b"/>
            <a:pathLst>
              <a:path w="82550" h="152400">
                <a:moveTo>
                  <a:pt x="0" y="0"/>
                </a:moveTo>
                <a:lnTo>
                  <a:pt x="0" y="3175"/>
                </a:lnTo>
                <a:lnTo>
                  <a:pt x="79375" y="152400"/>
                </a:lnTo>
                <a:lnTo>
                  <a:pt x="82550" y="152400"/>
                </a:lnTo>
                <a:lnTo>
                  <a:pt x="82550" y="14922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7" name="object 86"/>
          <p:cNvSpPr/>
          <p:nvPr/>
        </p:nvSpPr>
        <p:spPr>
          <a:xfrm>
            <a:off x="7197735" y="3159125"/>
            <a:ext cx="57150" cy="9525"/>
          </a:xfrm>
          <a:custGeom>
            <a:avLst/>
            <a:gdLst/>
            <a:ahLst/>
            <a:cxnLst/>
            <a:rect l="l" t="t" r="r" b="b"/>
            <a:pathLst>
              <a:path w="57150" h="9525">
                <a:moveTo>
                  <a:pt x="0" y="6350"/>
                </a:moveTo>
                <a:lnTo>
                  <a:pt x="0" y="9525"/>
                </a:lnTo>
                <a:lnTo>
                  <a:pt x="3175" y="9525"/>
                </a:lnTo>
                <a:lnTo>
                  <a:pt x="57150" y="3175"/>
                </a:lnTo>
                <a:lnTo>
                  <a:pt x="57150" y="0"/>
                </a:lnTo>
                <a:lnTo>
                  <a:pt x="53975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8" name="object 87"/>
          <p:cNvSpPr/>
          <p:nvPr/>
        </p:nvSpPr>
        <p:spPr>
          <a:xfrm>
            <a:off x="7251710" y="3149600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9525"/>
                </a:moveTo>
                <a:lnTo>
                  <a:pt x="0" y="12700"/>
                </a:lnTo>
                <a:lnTo>
                  <a:pt x="3175" y="12700"/>
                </a:lnTo>
                <a:lnTo>
                  <a:pt x="57150" y="3175"/>
                </a:lnTo>
                <a:lnTo>
                  <a:pt x="57150" y="0"/>
                </a:lnTo>
                <a:lnTo>
                  <a:pt x="53975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9" name="object 88"/>
          <p:cNvSpPr/>
          <p:nvPr/>
        </p:nvSpPr>
        <p:spPr>
          <a:xfrm>
            <a:off x="7277110" y="3149600"/>
            <a:ext cx="31750" cy="168275"/>
          </a:xfrm>
          <a:custGeom>
            <a:avLst/>
            <a:gdLst/>
            <a:ahLst/>
            <a:cxnLst/>
            <a:rect l="l" t="t" r="r" b="b"/>
            <a:pathLst>
              <a:path w="31750" h="168275">
                <a:moveTo>
                  <a:pt x="0" y="165100"/>
                </a:moveTo>
                <a:lnTo>
                  <a:pt x="0" y="168275"/>
                </a:lnTo>
                <a:lnTo>
                  <a:pt x="3175" y="168275"/>
                </a:lnTo>
                <a:lnTo>
                  <a:pt x="31750" y="3175"/>
                </a:lnTo>
                <a:lnTo>
                  <a:pt x="31750" y="0"/>
                </a:lnTo>
                <a:lnTo>
                  <a:pt x="28575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0" name="object 89"/>
          <p:cNvSpPr/>
          <p:nvPr/>
        </p:nvSpPr>
        <p:spPr>
          <a:xfrm>
            <a:off x="7150110" y="2616200"/>
            <a:ext cx="114300" cy="555625"/>
          </a:xfrm>
          <a:custGeom>
            <a:avLst/>
            <a:gdLst/>
            <a:ahLst/>
            <a:cxnLst/>
            <a:rect l="l" t="t" r="r" b="b"/>
            <a:pathLst>
              <a:path w="114300" h="555625">
                <a:moveTo>
                  <a:pt x="0" y="0"/>
                </a:moveTo>
                <a:lnTo>
                  <a:pt x="0" y="25400"/>
                </a:lnTo>
                <a:lnTo>
                  <a:pt x="88900" y="555625"/>
                </a:lnTo>
                <a:lnTo>
                  <a:pt x="114300" y="555625"/>
                </a:lnTo>
                <a:lnTo>
                  <a:pt x="114300" y="530225"/>
                </a:lnTo>
                <a:lnTo>
                  <a:pt x="2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1" name="object 90"/>
          <p:cNvSpPr/>
          <p:nvPr/>
        </p:nvSpPr>
        <p:spPr>
          <a:xfrm>
            <a:off x="4454535" y="2692400"/>
            <a:ext cx="107950" cy="165100"/>
          </a:xfrm>
          <a:custGeom>
            <a:avLst/>
            <a:gdLst/>
            <a:ahLst/>
            <a:cxnLst/>
            <a:rect l="l" t="t" r="r" b="b"/>
            <a:pathLst>
              <a:path w="107950" h="165100">
                <a:moveTo>
                  <a:pt x="0" y="15875"/>
                </a:moveTo>
                <a:lnTo>
                  <a:pt x="79375" y="165100"/>
                </a:lnTo>
                <a:lnTo>
                  <a:pt x="107950" y="0"/>
                </a:lnTo>
                <a:lnTo>
                  <a:pt x="53975" y="9525"/>
                </a:lnTo>
                <a:lnTo>
                  <a:pt x="0" y="1587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2" name="object 91"/>
          <p:cNvSpPr/>
          <p:nvPr/>
        </p:nvSpPr>
        <p:spPr>
          <a:xfrm>
            <a:off x="4454535" y="2708275"/>
            <a:ext cx="82550" cy="152400"/>
          </a:xfrm>
          <a:custGeom>
            <a:avLst/>
            <a:gdLst/>
            <a:ahLst/>
            <a:cxnLst/>
            <a:rect l="l" t="t" r="r" b="b"/>
            <a:pathLst>
              <a:path w="82550" h="152400">
                <a:moveTo>
                  <a:pt x="0" y="0"/>
                </a:moveTo>
                <a:lnTo>
                  <a:pt x="0" y="3175"/>
                </a:lnTo>
                <a:lnTo>
                  <a:pt x="79375" y="152400"/>
                </a:lnTo>
                <a:lnTo>
                  <a:pt x="82550" y="152400"/>
                </a:lnTo>
                <a:lnTo>
                  <a:pt x="82550" y="14922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3" name="object 92"/>
          <p:cNvSpPr/>
          <p:nvPr/>
        </p:nvSpPr>
        <p:spPr>
          <a:xfrm>
            <a:off x="4454535" y="2701925"/>
            <a:ext cx="57137" cy="9525"/>
          </a:xfrm>
          <a:custGeom>
            <a:avLst/>
            <a:gdLst/>
            <a:ahLst/>
            <a:cxnLst/>
            <a:rect l="l" t="t" r="r" b="b"/>
            <a:pathLst>
              <a:path w="57137" h="9525">
                <a:moveTo>
                  <a:pt x="0" y="6350"/>
                </a:moveTo>
                <a:lnTo>
                  <a:pt x="0" y="9525"/>
                </a:lnTo>
                <a:lnTo>
                  <a:pt x="3175" y="9525"/>
                </a:lnTo>
                <a:lnTo>
                  <a:pt x="57137" y="3175"/>
                </a:lnTo>
                <a:lnTo>
                  <a:pt x="57137" y="0"/>
                </a:lnTo>
                <a:lnTo>
                  <a:pt x="53975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4" name="object 93"/>
          <p:cNvSpPr/>
          <p:nvPr/>
        </p:nvSpPr>
        <p:spPr>
          <a:xfrm>
            <a:off x="4508510" y="2692400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9525"/>
                </a:moveTo>
                <a:lnTo>
                  <a:pt x="0" y="12700"/>
                </a:lnTo>
                <a:lnTo>
                  <a:pt x="3162" y="12700"/>
                </a:lnTo>
                <a:lnTo>
                  <a:pt x="57150" y="3175"/>
                </a:lnTo>
                <a:lnTo>
                  <a:pt x="57150" y="0"/>
                </a:lnTo>
                <a:lnTo>
                  <a:pt x="53975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5" name="object 94"/>
          <p:cNvSpPr/>
          <p:nvPr/>
        </p:nvSpPr>
        <p:spPr>
          <a:xfrm>
            <a:off x="4533910" y="2692400"/>
            <a:ext cx="31750" cy="168275"/>
          </a:xfrm>
          <a:custGeom>
            <a:avLst/>
            <a:gdLst/>
            <a:ahLst/>
            <a:cxnLst/>
            <a:rect l="l" t="t" r="r" b="b"/>
            <a:pathLst>
              <a:path w="31750" h="168275">
                <a:moveTo>
                  <a:pt x="0" y="165100"/>
                </a:moveTo>
                <a:lnTo>
                  <a:pt x="0" y="168275"/>
                </a:lnTo>
                <a:lnTo>
                  <a:pt x="3175" y="168275"/>
                </a:lnTo>
                <a:lnTo>
                  <a:pt x="31750" y="3175"/>
                </a:lnTo>
                <a:lnTo>
                  <a:pt x="31750" y="0"/>
                </a:lnTo>
                <a:lnTo>
                  <a:pt x="28575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6" name="object 95"/>
          <p:cNvSpPr/>
          <p:nvPr/>
        </p:nvSpPr>
        <p:spPr>
          <a:xfrm>
            <a:off x="4406910" y="2159000"/>
            <a:ext cx="114300" cy="555625"/>
          </a:xfrm>
          <a:custGeom>
            <a:avLst/>
            <a:gdLst/>
            <a:ahLst/>
            <a:cxnLst/>
            <a:rect l="l" t="t" r="r" b="b"/>
            <a:pathLst>
              <a:path w="114300" h="555625">
                <a:moveTo>
                  <a:pt x="0" y="0"/>
                </a:moveTo>
                <a:lnTo>
                  <a:pt x="0" y="25400"/>
                </a:lnTo>
                <a:lnTo>
                  <a:pt x="88887" y="555625"/>
                </a:lnTo>
                <a:lnTo>
                  <a:pt x="114300" y="555625"/>
                </a:lnTo>
                <a:lnTo>
                  <a:pt x="114300" y="530225"/>
                </a:lnTo>
                <a:lnTo>
                  <a:pt x="2538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7" name="object 96"/>
          <p:cNvSpPr/>
          <p:nvPr/>
        </p:nvSpPr>
        <p:spPr>
          <a:xfrm>
            <a:off x="5368922" y="2692400"/>
            <a:ext cx="107950" cy="165100"/>
          </a:xfrm>
          <a:custGeom>
            <a:avLst/>
            <a:gdLst/>
            <a:ahLst/>
            <a:cxnLst/>
            <a:rect l="l" t="t" r="r" b="b"/>
            <a:pathLst>
              <a:path w="107950" h="165100">
                <a:moveTo>
                  <a:pt x="0" y="15875"/>
                </a:moveTo>
                <a:lnTo>
                  <a:pt x="79375" y="165100"/>
                </a:lnTo>
                <a:lnTo>
                  <a:pt x="107950" y="0"/>
                </a:lnTo>
                <a:lnTo>
                  <a:pt x="53987" y="9525"/>
                </a:lnTo>
                <a:lnTo>
                  <a:pt x="0" y="1587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8" name="object 97"/>
          <p:cNvSpPr/>
          <p:nvPr/>
        </p:nvSpPr>
        <p:spPr>
          <a:xfrm>
            <a:off x="5368922" y="2708275"/>
            <a:ext cx="82562" cy="152400"/>
          </a:xfrm>
          <a:custGeom>
            <a:avLst/>
            <a:gdLst/>
            <a:ahLst/>
            <a:cxnLst/>
            <a:rect l="l" t="t" r="r" b="b"/>
            <a:pathLst>
              <a:path w="82562" h="152400">
                <a:moveTo>
                  <a:pt x="0" y="0"/>
                </a:moveTo>
                <a:lnTo>
                  <a:pt x="0" y="3175"/>
                </a:lnTo>
                <a:lnTo>
                  <a:pt x="79375" y="152400"/>
                </a:lnTo>
                <a:lnTo>
                  <a:pt x="82562" y="152400"/>
                </a:lnTo>
                <a:lnTo>
                  <a:pt x="82562" y="149225"/>
                </a:lnTo>
                <a:lnTo>
                  <a:pt x="318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9" name="object 98"/>
          <p:cNvSpPr/>
          <p:nvPr/>
        </p:nvSpPr>
        <p:spPr>
          <a:xfrm>
            <a:off x="5368922" y="2701925"/>
            <a:ext cx="57162" cy="9525"/>
          </a:xfrm>
          <a:custGeom>
            <a:avLst/>
            <a:gdLst/>
            <a:ahLst/>
            <a:cxnLst/>
            <a:rect l="l" t="t" r="r" b="b"/>
            <a:pathLst>
              <a:path w="57162" h="9525">
                <a:moveTo>
                  <a:pt x="0" y="6350"/>
                </a:moveTo>
                <a:lnTo>
                  <a:pt x="0" y="9525"/>
                </a:lnTo>
                <a:lnTo>
                  <a:pt x="3187" y="9525"/>
                </a:lnTo>
                <a:lnTo>
                  <a:pt x="57162" y="3175"/>
                </a:lnTo>
                <a:lnTo>
                  <a:pt x="57162" y="0"/>
                </a:lnTo>
                <a:lnTo>
                  <a:pt x="53987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0" name="object 99"/>
          <p:cNvSpPr/>
          <p:nvPr/>
        </p:nvSpPr>
        <p:spPr>
          <a:xfrm>
            <a:off x="5422910" y="2692400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9525"/>
                </a:moveTo>
                <a:lnTo>
                  <a:pt x="0" y="12700"/>
                </a:lnTo>
                <a:lnTo>
                  <a:pt x="3175" y="12700"/>
                </a:lnTo>
                <a:lnTo>
                  <a:pt x="57150" y="3175"/>
                </a:lnTo>
                <a:lnTo>
                  <a:pt x="57150" y="0"/>
                </a:lnTo>
                <a:lnTo>
                  <a:pt x="53962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1" name="object 100"/>
          <p:cNvSpPr/>
          <p:nvPr/>
        </p:nvSpPr>
        <p:spPr>
          <a:xfrm>
            <a:off x="5448297" y="2692400"/>
            <a:ext cx="31762" cy="168275"/>
          </a:xfrm>
          <a:custGeom>
            <a:avLst/>
            <a:gdLst/>
            <a:ahLst/>
            <a:cxnLst/>
            <a:rect l="l" t="t" r="r" b="b"/>
            <a:pathLst>
              <a:path w="31762" h="168275">
                <a:moveTo>
                  <a:pt x="0" y="165100"/>
                </a:moveTo>
                <a:lnTo>
                  <a:pt x="0" y="168275"/>
                </a:lnTo>
                <a:lnTo>
                  <a:pt x="3187" y="168275"/>
                </a:lnTo>
                <a:lnTo>
                  <a:pt x="31762" y="3175"/>
                </a:lnTo>
                <a:lnTo>
                  <a:pt x="31762" y="0"/>
                </a:lnTo>
                <a:lnTo>
                  <a:pt x="28575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2" name="object 101"/>
          <p:cNvSpPr/>
          <p:nvPr/>
        </p:nvSpPr>
        <p:spPr>
          <a:xfrm>
            <a:off x="5321310" y="2159000"/>
            <a:ext cx="114300" cy="555625"/>
          </a:xfrm>
          <a:custGeom>
            <a:avLst/>
            <a:gdLst/>
            <a:ahLst/>
            <a:cxnLst/>
            <a:rect l="l" t="t" r="r" b="b"/>
            <a:pathLst>
              <a:path w="114300" h="555625">
                <a:moveTo>
                  <a:pt x="0" y="0"/>
                </a:moveTo>
                <a:lnTo>
                  <a:pt x="0" y="25400"/>
                </a:lnTo>
                <a:lnTo>
                  <a:pt x="88900" y="555625"/>
                </a:lnTo>
                <a:lnTo>
                  <a:pt x="114300" y="555625"/>
                </a:lnTo>
                <a:lnTo>
                  <a:pt x="114300" y="530225"/>
                </a:lnTo>
                <a:lnTo>
                  <a:pt x="2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3" name="object 102"/>
          <p:cNvSpPr/>
          <p:nvPr/>
        </p:nvSpPr>
        <p:spPr>
          <a:xfrm>
            <a:off x="6283322" y="2692400"/>
            <a:ext cx="107962" cy="165100"/>
          </a:xfrm>
          <a:custGeom>
            <a:avLst/>
            <a:gdLst/>
            <a:ahLst/>
            <a:cxnLst/>
            <a:rect l="l" t="t" r="r" b="b"/>
            <a:pathLst>
              <a:path w="107962" h="165100">
                <a:moveTo>
                  <a:pt x="0" y="15875"/>
                </a:moveTo>
                <a:lnTo>
                  <a:pt x="79387" y="165100"/>
                </a:lnTo>
                <a:lnTo>
                  <a:pt x="107962" y="0"/>
                </a:lnTo>
                <a:lnTo>
                  <a:pt x="53975" y="9525"/>
                </a:lnTo>
                <a:lnTo>
                  <a:pt x="0" y="1587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4" name="object 103"/>
          <p:cNvSpPr/>
          <p:nvPr/>
        </p:nvSpPr>
        <p:spPr>
          <a:xfrm>
            <a:off x="6283322" y="2708275"/>
            <a:ext cx="82550" cy="152400"/>
          </a:xfrm>
          <a:custGeom>
            <a:avLst/>
            <a:gdLst/>
            <a:ahLst/>
            <a:cxnLst/>
            <a:rect l="l" t="t" r="r" b="b"/>
            <a:pathLst>
              <a:path w="82550" h="152400">
                <a:moveTo>
                  <a:pt x="0" y="0"/>
                </a:moveTo>
                <a:lnTo>
                  <a:pt x="0" y="3175"/>
                </a:lnTo>
                <a:lnTo>
                  <a:pt x="79387" y="152400"/>
                </a:lnTo>
                <a:lnTo>
                  <a:pt x="82550" y="152400"/>
                </a:lnTo>
                <a:lnTo>
                  <a:pt x="82550" y="14922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5" name="object 104"/>
          <p:cNvSpPr/>
          <p:nvPr/>
        </p:nvSpPr>
        <p:spPr>
          <a:xfrm>
            <a:off x="6283335" y="2701925"/>
            <a:ext cx="57150" cy="9525"/>
          </a:xfrm>
          <a:custGeom>
            <a:avLst/>
            <a:gdLst/>
            <a:ahLst/>
            <a:cxnLst/>
            <a:rect l="l" t="t" r="r" b="b"/>
            <a:pathLst>
              <a:path w="57150" h="9525">
                <a:moveTo>
                  <a:pt x="0" y="6350"/>
                </a:moveTo>
                <a:lnTo>
                  <a:pt x="0" y="9525"/>
                </a:lnTo>
                <a:lnTo>
                  <a:pt x="3162" y="9525"/>
                </a:lnTo>
                <a:lnTo>
                  <a:pt x="57150" y="3175"/>
                </a:lnTo>
                <a:lnTo>
                  <a:pt x="57150" y="0"/>
                </a:lnTo>
                <a:lnTo>
                  <a:pt x="53962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6" name="object 105"/>
          <p:cNvSpPr/>
          <p:nvPr/>
        </p:nvSpPr>
        <p:spPr>
          <a:xfrm>
            <a:off x="6337297" y="2692400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9525"/>
                </a:moveTo>
                <a:lnTo>
                  <a:pt x="0" y="12700"/>
                </a:lnTo>
                <a:lnTo>
                  <a:pt x="3175" y="12700"/>
                </a:lnTo>
                <a:lnTo>
                  <a:pt x="57150" y="3175"/>
                </a:lnTo>
                <a:lnTo>
                  <a:pt x="57150" y="0"/>
                </a:lnTo>
                <a:lnTo>
                  <a:pt x="53987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7" name="object 106"/>
          <p:cNvSpPr/>
          <p:nvPr/>
        </p:nvSpPr>
        <p:spPr>
          <a:xfrm>
            <a:off x="6362710" y="2692400"/>
            <a:ext cx="31737" cy="168275"/>
          </a:xfrm>
          <a:custGeom>
            <a:avLst/>
            <a:gdLst/>
            <a:ahLst/>
            <a:cxnLst/>
            <a:rect l="l" t="t" r="r" b="b"/>
            <a:pathLst>
              <a:path w="31737" h="168275">
                <a:moveTo>
                  <a:pt x="0" y="165100"/>
                </a:moveTo>
                <a:lnTo>
                  <a:pt x="0" y="168275"/>
                </a:lnTo>
                <a:lnTo>
                  <a:pt x="3162" y="168275"/>
                </a:lnTo>
                <a:lnTo>
                  <a:pt x="31737" y="3175"/>
                </a:lnTo>
                <a:lnTo>
                  <a:pt x="31737" y="0"/>
                </a:lnTo>
                <a:lnTo>
                  <a:pt x="28575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8" name="object 107"/>
          <p:cNvSpPr/>
          <p:nvPr/>
        </p:nvSpPr>
        <p:spPr>
          <a:xfrm>
            <a:off x="6235697" y="2159000"/>
            <a:ext cx="114300" cy="555625"/>
          </a:xfrm>
          <a:custGeom>
            <a:avLst/>
            <a:gdLst/>
            <a:ahLst/>
            <a:cxnLst/>
            <a:rect l="l" t="t" r="r" b="b"/>
            <a:pathLst>
              <a:path w="114300" h="555625">
                <a:moveTo>
                  <a:pt x="0" y="0"/>
                </a:moveTo>
                <a:lnTo>
                  <a:pt x="0" y="25400"/>
                </a:lnTo>
                <a:lnTo>
                  <a:pt x="88900" y="555625"/>
                </a:lnTo>
                <a:lnTo>
                  <a:pt x="114300" y="555625"/>
                </a:lnTo>
                <a:lnTo>
                  <a:pt x="114300" y="530225"/>
                </a:lnTo>
                <a:lnTo>
                  <a:pt x="2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9" name="object 108"/>
          <p:cNvSpPr/>
          <p:nvPr/>
        </p:nvSpPr>
        <p:spPr>
          <a:xfrm>
            <a:off x="8112135" y="3149600"/>
            <a:ext cx="107937" cy="165100"/>
          </a:xfrm>
          <a:custGeom>
            <a:avLst/>
            <a:gdLst/>
            <a:ahLst/>
            <a:cxnLst/>
            <a:rect l="l" t="t" r="r" b="b"/>
            <a:pathLst>
              <a:path w="107937" h="165100">
                <a:moveTo>
                  <a:pt x="0" y="15875"/>
                </a:moveTo>
                <a:lnTo>
                  <a:pt x="79362" y="165100"/>
                </a:lnTo>
                <a:lnTo>
                  <a:pt x="107937" y="0"/>
                </a:lnTo>
                <a:lnTo>
                  <a:pt x="53975" y="9525"/>
                </a:lnTo>
                <a:lnTo>
                  <a:pt x="0" y="1587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0" name="object 109"/>
          <p:cNvSpPr/>
          <p:nvPr/>
        </p:nvSpPr>
        <p:spPr>
          <a:xfrm>
            <a:off x="8112135" y="3165475"/>
            <a:ext cx="82550" cy="152400"/>
          </a:xfrm>
          <a:custGeom>
            <a:avLst/>
            <a:gdLst/>
            <a:ahLst/>
            <a:cxnLst/>
            <a:rect l="l" t="t" r="r" b="b"/>
            <a:pathLst>
              <a:path w="82550" h="152400">
                <a:moveTo>
                  <a:pt x="0" y="0"/>
                </a:moveTo>
                <a:lnTo>
                  <a:pt x="0" y="3175"/>
                </a:lnTo>
                <a:lnTo>
                  <a:pt x="79375" y="152400"/>
                </a:lnTo>
                <a:lnTo>
                  <a:pt x="82550" y="152400"/>
                </a:lnTo>
                <a:lnTo>
                  <a:pt x="82550" y="14922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1" name="object 110"/>
          <p:cNvSpPr/>
          <p:nvPr/>
        </p:nvSpPr>
        <p:spPr>
          <a:xfrm>
            <a:off x="8112122" y="3159125"/>
            <a:ext cx="57162" cy="9525"/>
          </a:xfrm>
          <a:custGeom>
            <a:avLst/>
            <a:gdLst/>
            <a:ahLst/>
            <a:cxnLst/>
            <a:rect l="l" t="t" r="r" b="b"/>
            <a:pathLst>
              <a:path w="57162" h="9525">
                <a:moveTo>
                  <a:pt x="0" y="6350"/>
                </a:moveTo>
                <a:lnTo>
                  <a:pt x="0" y="9525"/>
                </a:lnTo>
                <a:lnTo>
                  <a:pt x="3175" y="9525"/>
                </a:lnTo>
                <a:lnTo>
                  <a:pt x="57162" y="3175"/>
                </a:lnTo>
                <a:lnTo>
                  <a:pt x="57162" y="0"/>
                </a:lnTo>
                <a:lnTo>
                  <a:pt x="53987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2" name="object 111"/>
          <p:cNvSpPr/>
          <p:nvPr/>
        </p:nvSpPr>
        <p:spPr>
          <a:xfrm>
            <a:off x="8166110" y="3149600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9525"/>
                </a:moveTo>
                <a:lnTo>
                  <a:pt x="0" y="12700"/>
                </a:lnTo>
                <a:lnTo>
                  <a:pt x="3175" y="12700"/>
                </a:lnTo>
                <a:lnTo>
                  <a:pt x="57150" y="3175"/>
                </a:lnTo>
                <a:lnTo>
                  <a:pt x="57150" y="0"/>
                </a:lnTo>
                <a:lnTo>
                  <a:pt x="53962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3" name="object 112"/>
          <p:cNvSpPr/>
          <p:nvPr/>
        </p:nvSpPr>
        <p:spPr>
          <a:xfrm>
            <a:off x="8191510" y="3149600"/>
            <a:ext cx="31750" cy="168275"/>
          </a:xfrm>
          <a:custGeom>
            <a:avLst/>
            <a:gdLst/>
            <a:ahLst/>
            <a:cxnLst/>
            <a:rect l="l" t="t" r="r" b="b"/>
            <a:pathLst>
              <a:path w="31750" h="168275">
                <a:moveTo>
                  <a:pt x="0" y="165100"/>
                </a:moveTo>
                <a:lnTo>
                  <a:pt x="0" y="168275"/>
                </a:lnTo>
                <a:lnTo>
                  <a:pt x="3175" y="168275"/>
                </a:lnTo>
                <a:lnTo>
                  <a:pt x="31750" y="3175"/>
                </a:lnTo>
                <a:lnTo>
                  <a:pt x="31750" y="0"/>
                </a:lnTo>
                <a:lnTo>
                  <a:pt x="28562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4" name="object 113"/>
          <p:cNvSpPr/>
          <p:nvPr/>
        </p:nvSpPr>
        <p:spPr>
          <a:xfrm>
            <a:off x="8064510" y="2616200"/>
            <a:ext cx="114300" cy="555625"/>
          </a:xfrm>
          <a:custGeom>
            <a:avLst/>
            <a:gdLst/>
            <a:ahLst/>
            <a:cxnLst/>
            <a:rect l="l" t="t" r="r" b="b"/>
            <a:pathLst>
              <a:path w="114300" h="555625">
                <a:moveTo>
                  <a:pt x="0" y="0"/>
                </a:moveTo>
                <a:lnTo>
                  <a:pt x="0" y="25400"/>
                </a:lnTo>
                <a:lnTo>
                  <a:pt x="88900" y="555625"/>
                </a:lnTo>
                <a:lnTo>
                  <a:pt x="114300" y="555625"/>
                </a:lnTo>
                <a:lnTo>
                  <a:pt x="114300" y="530225"/>
                </a:lnTo>
                <a:lnTo>
                  <a:pt x="2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946360" y="1600200"/>
            <a:ext cx="88900" cy="133350"/>
          </a:xfrm>
          <a:custGeom>
            <a:avLst/>
            <a:gdLst/>
            <a:ahLst/>
            <a:cxnLst/>
            <a:rect l="l" t="t" r="r" b="b"/>
            <a:pathLst>
              <a:path w="88900" h="133350">
                <a:moveTo>
                  <a:pt x="0" y="133350"/>
                </a:moveTo>
                <a:lnTo>
                  <a:pt x="88900" y="13335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990810" y="1600200"/>
            <a:ext cx="47625" cy="136525"/>
          </a:xfrm>
          <a:custGeom>
            <a:avLst/>
            <a:gdLst/>
            <a:ahLst/>
            <a:cxnLst/>
            <a:rect l="l" t="t" r="r" b="b"/>
            <a:pathLst>
              <a:path w="47625" h="136525">
                <a:moveTo>
                  <a:pt x="0" y="0"/>
                </a:moveTo>
                <a:lnTo>
                  <a:pt x="0" y="3175"/>
                </a:lnTo>
                <a:lnTo>
                  <a:pt x="44450" y="136525"/>
                </a:lnTo>
                <a:lnTo>
                  <a:pt x="47625" y="136525"/>
                </a:lnTo>
                <a:lnTo>
                  <a:pt x="47625" y="133350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946360" y="1735138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>
                <a:moveTo>
                  <a:pt x="0" y="0"/>
                </a:moveTo>
                <a:lnTo>
                  <a:pt x="9207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946360" y="1600200"/>
            <a:ext cx="47625" cy="136525"/>
          </a:xfrm>
          <a:custGeom>
            <a:avLst/>
            <a:gdLst/>
            <a:ahLst/>
            <a:cxnLst/>
            <a:rect l="l" t="t" r="r" b="b"/>
            <a:pathLst>
              <a:path w="47625" h="136525">
                <a:moveTo>
                  <a:pt x="0" y="133350"/>
                </a:moveTo>
                <a:lnTo>
                  <a:pt x="0" y="136525"/>
                </a:lnTo>
                <a:lnTo>
                  <a:pt x="3175" y="136525"/>
                </a:lnTo>
                <a:lnTo>
                  <a:pt x="47625" y="3175"/>
                </a:lnTo>
                <a:lnTo>
                  <a:pt x="47625" y="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990810" y="1727200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026535" y="2692400"/>
            <a:ext cx="107937" cy="165100"/>
          </a:xfrm>
          <a:custGeom>
            <a:avLst/>
            <a:gdLst/>
            <a:ahLst/>
            <a:cxnLst/>
            <a:rect l="l" t="t" r="r" b="b"/>
            <a:pathLst>
              <a:path w="107937" h="165100">
                <a:moveTo>
                  <a:pt x="0" y="15875"/>
                </a:moveTo>
                <a:lnTo>
                  <a:pt x="79362" y="165100"/>
                </a:lnTo>
                <a:lnTo>
                  <a:pt x="107937" y="0"/>
                </a:lnTo>
                <a:lnTo>
                  <a:pt x="53962" y="9525"/>
                </a:lnTo>
                <a:lnTo>
                  <a:pt x="0" y="1587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026535" y="2708275"/>
            <a:ext cx="82537" cy="152400"/>
          </a:xfrm>
          <a:custGeom>
            <a:avLst/>
            <a:gdLst/>
            <a:ahLst/>
            <a:cxnLst/>
            <a:rect l="l" t="t" r="r" b="b"/>
            <a:pathLst>
              <a:path w="82537" h="152400">
                <a:moveTo>
                  <a:pt x="0" y="0"/>
                </a:moveTo>
                <a:lnTo>
                  <a:pt x="0" y="3175"/>
                </a:lnTo>
                <a:lnTo>
                  <a:pt x="79362" y="152400"/>
                </a:lnTo>
                <a:lnTo>
                  <a:pt x="82537" y="152400"/>
                </a:lnTo>
                <a:lnTo>
                  <a:pt x="82537" y="149225"/>
                </a:lnTo>
                <a:lnTo>
                  <a:pt x="3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026522" y="2701925"/>
            <a:ext cx="57150" cy="9525"/>
          </a:xfrm>
          <a:custGeom>
            <a:avLst/>
            <a:gdLst/>
            <a:ahLst/>
            <a:cxnLst/>
            <a:rect l="l" t="t" r="r" b="b"/>
            <a:pathLst>
              <a:path w="57150" h="9525">
                <a:moveTo>
                  <a:pt x="0" y="6350"/>
                </a:moveTo>
                <a:lnTo>
                  <a:pt x="0" y="9525"/>
                </a:lnTo>
                <a:lnTo>
                  <a:pt x="3174" y="9525"/>
                </a:lnTo>
                <a:lnTo>
                  <a:pt x="57149" y="3175"/>
                </a:lnTo>
                <a:lnTo>
                  <a:pt x="57149" y="0"/>
                </a:lnTo>
                <a:lnTo>
                  <a:pt x="53974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080510" y="2692400"/>
            <a:ext cx="57137" cy="12700"/>
          </a:xfrm>
          <a:custGeom>
            <a:avLst/>
            <a:gdLst/>
            <a:ahLst/>
            <a:cxnLst/>
            <a:rect l="l" t="t" r="r" b="b"/>
            <a:pathLst>
              <a:path w="57137" h="12700">
                <a:moveTo>
                  <a:pt x="0" y="9525"/>
                </a:moveTo>
                <a:lnTo>
                  <a:pt x="0" y="12700"/>
                </a:lnTo>
                <a:lnTo>
                  <a:pt x="3174" y="12700"/>
                </a:lnTo>
                <a:lnTo>
                  <a:pt x="57137" y="3175"/>
                </a:lnTo>
                <a:lnTo>
                  <a:pt x="57137" y="0"/>
                </a:lnTo>
                <a:lnTo>
                  <a:pt x="53962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105897" y="2692400"/>
            <a:ext cx="31750" cy="168275"/>
          </a:xfrm>
          <a:custGeom>
            <a:avLst/>
            <a:gdLst/>
            <a:ahLst/>
            <a:cxnLst/>
            <a:rect l="l" t="t" r="r" b="b"/>
            <a:pathLst>
              <a:path w="31750" h="168275">
                <a:moveTo>
                  <a:pt x="0" y="165100"/>
                </a:moveTo>
                <a:lnTo>
                  <a:pt x="0" y="168275"/>
                </a:lnTo>
                <a:lnTo>
                  <a:pt x="3174" y="168275"/>
                </a:lnTo>
                <a:lnTo>
                  <a:pt x="31749" y="3175"/>
                </a:lnTo>
                <a:lnTo>
                  <a:pt x="31749" y="0"/>
                </a:lnTo>
                <a:lnTo>
                  <a:pt x="28574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978910" y="2159000"/>
            <a:ext cx="114300" cy="555625"/>
          </a:xfrm>
          <a:custGeom>
            <a:avLst/>
            <a:gdLst/>
            <a:ahLst/>
            <a:cxnLst/>
            <a:rect l="l" t="t" r="r" b="b"/>
            <a:pathLst>
              <a:path w="114300" h="555625">
                <a:moveTo>
                  <a:pt x="0" y="0"/>
                </a:moveTo>
                <a:lnTo>
                  <a:pt x="0" y="25400"/>
                </a:lnTo>
                <a:lnTo>
                  <a:pt x="88900" y="555625"/>
                </a:lnTo>
                <a:lnTo>
                  <a:pt x="114300" y="555625"/>
                </a:lnTo>
                <a:lnTo>
                  <a:pt x="114300" y="530225"/>
                </a:lnTo>
                <a:lnTo>
                  <a:pt x="2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115060" y="5099050"/>
            <a:ext cx="133350" cy="88900"/>
          </a:xfrm>
          <a:custGeom>
            <a:avLst/>
            <a:gdLst/>
            <a:ahLst/>
            <a:cxnLst/>
            <a:rect l="l" t="t" r="r" b="b"/>
            <a:pathLst>
              <a:path w="133350" h="88900">
                <a:moveTo>
                  <a:pt x="0" y="0"/>
                </a:moveTo>
                <a:lnTo>
                  <a:pt x="0" y="88900"/>
                </a:lnTo>
                <a:lnTo>
                  <a:pt x="133350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115060" y="5143500"/>
            <a:ext cx="136525" cy="47625"/>
          </a:xfrm>
          <a:custGeom>
            <a:avLst/>
            <a:gdLst/>
            <a:ahLst/>
            <a:cxnLst/>
            <a:rect l="l" t="t" r="r" b="b"/>
            <a:pathLst>
              <a:path w="136525" h="47625">
                <a:moveTo>
                  <a:pt x="0" y="44450"/>
                </a:moveTo>
                <a:lnTo>
                  <a:pt x="0" y="47625"/>
                </a:lnTo>
                <a:lnTo>
                  <a:pt x="3175" y="47625"/>
                </a:lnTo>
                <a:lnTo>
                  <a:pt x="136525" y="3175"/>
                </a:lnTo>
                <a:lnTo>
                  <a:pt x="136525" y="0"/>
                </a:lnTo>
                <a:lnTo>
                  <a:pt x="13335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116635" y="509905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207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115060" y="5099050"/>
            <a:ext cx="136525" cy="47625"/>
          </a:xfrm>
          <a:custGeom>
            <a:avLst/>
            <a:gdLst/>
            <a:ahLst/>
            <a:cxnLst/>
            <a:rect l="l" t="t" r="r" b="b"/>
            <a:pathLst>
              <a:path w="136525" h="47625">
                <a:moveTo>
                  <a:pt x="0" y="0"/>
                </a:moveTo>
                <a:lnTo>
                  <a:pt x="0" y="3175"/>
                </a:lnTo>
                <a:lnTo>
                  <a:pt x="133350" y="47625"/>
                </a:lnTo>
                <a:lnTo>
                  <a:pt x="136525" y="47625"/>
                </a:lnTo>
                <a:lnTo>
                  <a:pt x="136525" y="44450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013460" y="5143500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362710" y="5099050"/>
            <a:ext cx="133337" cy="88900"/>
          </a:xfrm>
          <a:custGeom>
            <a:avLst/>
            <a:gdLst/>
            <a:ahLst/>
            <a:cxnLst/>
            <a:rect l="l" t="t" r="r" b="b"/>
            <a:pathLst>
              <a:path w="133337" h="88900">
                <a:moveTo>
                  <a:pt x="0" y="44450"/>
                </a:moveTo>
                <a:lnTo>
                  <a:pt x="133337" y="88900"/>
                </a:lnTo>
                <a:lnTo>
                  <a:pt x="133337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362710" y="5099050"/>
            <a:ext cx="136525" cy="47625"/>
          </a:xfrm>
          <a:custGeom>
            <a:avLst/>
            <a:gdLst/>
            <a:ahLst/>
            <a:cxnLst/>
            <a:rect l="l" t="t" r="r" b="b"/>
            <a:pathLst>
              <a:path w="136525" h="47625">
                <a:moveTo>
                  <a:pt x="0" y="44450"/>
                </a:moveTo>
                <a:lnTo>
                  <a:pt x="0" y="47625"/>
                </a:lnTo>
                <a:lnTo>
                  <a:pt x="3162" y="47625"/>
                </a:lnTo>
                <a:lnTo>
                  <a:pt x="136525" y="3175"/>
                </a:lnTo>
                <a:lnTo>
                  <a:pt x="136525" y="0"/>
                </a:lnTo>
                <a:lnTo>
                  <a:pt x="133337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497635" y="509905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207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362710" y="5143500"/>
            <a:ext cx="136525" cy="47625"/>
          </a:xfrm>
          <a:custGeom>
            <a:avLst/>
            <a:gdLst/>
            <a:ahLst/>
            <a:cxnLst/>
            <a:rect l="l" t="t" r="r" b="b"/>
            <a:pathLst>
              <a:path w="136525" h="47625">
                <a:moveTo>
                  <a:pt x="0" y="0"/>
                </a:moveTo>
                <a:lnTo>
                  <a:pt x="0" y="3175"/>
                </a:lnTo>
                <a:lnTo>
                  <a:pt x="133337" y="47625"/>
                </a:lnTo>
                <a:lnTo>
                  <a:pt x="136525" y="47625"/>
                </a:lnTo>
                <a:lnTo>
                  <a:pt x="136525" y="44450"/>
                </a:lnTo>
                <a:lnTo>
                  <a:pt x="31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489710" y="5143500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5549903" y="5010150"/>
            <a:ext cx="267335" cy="276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2700" i="1" baseline="7716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pd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071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Timing for a shift register</a:t>
            </a:r>
          </a:p>
        </p:txBody>
      </p:sp>
      <p:sp>
        <p:nvSpPr>
          <p:cNvPr id="4" name="object 2"/>
          <p:cNvSpPr/>
          <p:nvPr/>
        </p:nvSpPr>
        <p:spPr>
          <a:xfrm>
            <a:off x="8985260" y="1479550"/>
            <a:ext cx="12700" cy="3898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8070860" y="1479550"/>
            <a:ext cx="12700" cy="389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3498860" y="1479550"/>
            <a:ext cx="12700" cy="3898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4413260" y="1479550"/>
            <a:ext cx="12700" cy="3898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5327660" y="1479550"/>
            <a:ext cx="12700" cy="38988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6242047" y="1479550"/>
            <a:ext cx="12700" cy="3898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7156447" y="1479550"/>
            <a:ext cx="12700" cy="3898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9"/>
          <p:cNvSpPr/>
          <p:nvPr/>
        </p:nvSpPr>
        <p:spPr>
          <a:xfrm>
            <a:off x="8004172" y="3841750"/>
            <a:ext cx="187325" cy="161925"/>
          </a:xfrm>
          <a:custGeom>
            <a:avLst/>
            <a:gdLst/>
            <a:ahLst/>
            <a:cxnLst/>
            <a:rect l="l" t="t" r="r" b="b"/>
            <a:pathLst>
              <a:path w="187325" h="161925">
                <a:moveTo>
                  <a:pt x="0" y="101600"/>
                </a:moveTo>
                <a:lnTo>
                  <a:pt x="187325" y="161925"/>
                </a:lnTo>
                <a:lnTo>
                  <a:pt x="76212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0"/>
          <p:cNvSpPr/>
          <p:nvPr/>
        </p:nvSpPr>
        <p:spPr>
          <a:xfrm>
            <a:off x="8004172" y="3943350"/>
            <a:ext cx="190512" cy="63500"/>
          </a:xfrm>
          <a:custGeom>
            <a:avLst/>
            <a:gdLst/>
            <a:ahLst/>
            <a:cxnLst/>
            <a:rect l="l" t="t" r="r" b="b"/>
            <a:pathLst>
              <a:path w="190512" h="63500">
                <a:moveTo>
                  <a:pt x="0" y="0"/>
                </a:moveTo>
                <a:lnTo>
                  <a:pt x="0" y="3175"/>
                </a:lnTo>
                <a:lnTo>
                  <a:pt x="187337" y="63500"/>
                </a:lnTo>
                <a:lnTo>
                  <a:pt x="190512" y="63500"/>
                </a:lnTo>
                <a:lnTo>
                  <a:pt x="190512" y="60325"/>
                </a:lnTo>
                <a:lnTo>
                  <a:pt x="3187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1"/>
          <p:cNvSpPr/>
          <p:nvPr/>
        </p:nvSpPr>
        <p:spPr>
          <a:xfrm>
            <a:off x="8004172" y="3892550"/>
            <a:ext cx="41287" cy="53975"/>
          </a:xfrm>
          <a:custGeom>
            <a:avLst/>
            <a:gdLst/>
            <a:ahLst/>
            <a:cxnLst/>
            <a:rect l="l" t="t" r="r" b="b"/>
            <a:pathLst>
              <a:path w="41287" h="53975">
                <a:moveTo>
                  <a:pt x="0" y="50800"/>
                </a:moveTo>
                <a:lnTo>
                  <a:pt x="0" y="53975"/>
                </a:lnTo>
                <a:lnTo>
                  <a:pt x="3187" y="53975"/>
                </a:lnTo>
                <a:lnTo>
                  <a:pt x="41287" y="3175"/>
                </a:lnTo>
                <a:lnTo>
                  <a:pt x="41287" y="0"/>
                </a:lnTo>
                <a:lnTo>
                  <a:pt x="38112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8042285" y="3841750"/>
            <a:ext cx="41262" cy="53975"/>
          </a:xfrm>
          <a:custGeom>
            <a:avLst/>
            <a:gdLst/>
            <a:ahLst/>
            <a:cxnLst/>
            <a:rect l="l" t="t" r="r" b="b"/>
            <a:pathLst>
              <a:path w="41262" h="53975">
                <a:moveTo>
                  <a:pt x="0" y="50800"/>
                </a:moveTo>
                <a:lnTo>
                  <a:pt x="0" y="53975"/>
                </a:lnTo>
                <a:lnTo>
                  <a:pt x="3175" y="53975"/>
                </a:lnTo>
                <a:lnTo>
                  <a:pt x="41262" y="3175"/>
                </a:lnTo>
                <a:lnTo>
                  <a:pt x="41262" y="0"/>
                </a:lnTo>
                <a:lnTo>
                  <a:pt x="3810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8080385" y="3841750"/>
            <a:ext cx="114300" cy="165100"/>
          </a:xfrm>
          <a:custGeom>
            <a:avLst/>
            <a:gdLst/>
            <a:ahLst/>
            <a:cxnLst/>
            <a:rect l="l" t="t" r="r" b="b"/>
            <a:pathLst>
              <a:path w="114300" h="165100">
                <a:moveTo>
                  <a:pt x="0" y="0"/>
                </a:moveTo>
                <a:lnTo>
                  <a:pt x="0" y="3175"/>
                </a:lnTo>
                <a:lnTo>
                  <a:pt x="111125" y="165100"/>
                </a:lnTo>
                <a:lnTo>
                  <a:pt x="114300" y="165100"/>
                </a:lnTo>
                <a:lnTo>
                  <a:pt x="114300" y="161925"/>
                </a:lnTo>
                <a:lnTo>
                  <a:pt x="3162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7258060" y="3298825"/>
            <a:ext cx="803275" cy="612774"/>
          </a:xfrm>
          <a:custGeom>
            <a:avLst/>
            <a:gdLst/>
            <a:ahLst/>
            <a:cxnLst/>
            <a:rect l="l" t="t" r="r" b="b"/>
            <a:pathLst>
              <a:path w="803275" h="612775">
                <a:moveTo>
                  <a:pt x="0" y="0"/>
                </a:moveTo>
                <a:lnTo>
                  <a:pt x="0" y="38100"/>
                </a:lnTo>
                <a:lnTo>
                  <a:pt x="765175" y="612775"/>
                </a:lnTo>
                <a:lnTo>
                  <a:pt x="803275" y="612775"/>
                </a:lnTo>
                <a:lnTo>
                  <a:pt x="803275" y="574675"/>
                </a:lnTo>
                <a:lnTo>
                  <a:pt x="38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8918585" y="4527550"/>
            <a:ext cx="187312" cy="161925"/>
          </a:xfrm>
          <a:custGeom>
            <a:avLst/>
            <a:gdLst/>
            <a:ahLst/>
            <a:cxnLst/>
            <a:rect l="l" t="t" r="r" b="b"/>
            <a:pathLst>
              <a:path w="187312" h="161925">
                <a:moveTo>
                  <a:pt x="0" y="101600"/>
                </a:moveTo>
                <a:lnTo>
                  <a:pt x="187312" y="161925"/>
                </a:lnTo>
                <a:lnTo>
                  <a:pt x="76199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" name="object 16"/>
          <p:cNvSpPr/>
          <p:nvPr/>
        </p:nvSpPr>
        <p:spPr>
          <a:xfrm>
            <a:off x="8918585" y="4629150"/>
            <a:ext cx="190487" cy="63500"/>
          </a:xfrm>
          <a:custGeom>
            <a:avLst/>
            <a:gdLst/>
            <a:ahLst/>
            <a:cxnLst/>
            <a:rect l="l" t="t" r="r" b="b"/>
            <a:pathLst>
              <a:path w="190487" h="63500">
                <a:moveTo>
                  <a:pt x="0" y="0"/>
                </a:moveTo>
                <a:lnTo>
                  <a:pt x="0" y="3175"/>
                </a:lnTo>
                <a:lnTo>
                  <a:pt x="187312" y="63500"/>
                </a:lnTo>
                <a:lnTo>
                  <a:pt x="190487" y="63500"/>
                </a:lnTo>
                <a:lnTo>
                  <a:pt x="190487" y="60325"/>
                </a:lnTo>
                <a:lnTo>
                  <a:pt x="3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17"/>
          <p:cNvSpPr/>
          <p:nvPr/>
        </p:nvSpPr>
        <p:spPr>
          <a:xfrm>
            <a:off x="8918585" y="4578350"/>
            <a:ext cx="41275" cy="53975"/>
          </a:xfrm>
          <a:custGeom>
            <a:avLst/>
            <a:gdLst/>
            <a:ahLst/>
            <a:cxnLst/>
            <a:rect l="l" t="t" r="r" b="b"/>
            <a:pathLst>
              <a:path w="41275" h="53975">
                <a:moveTo>
                  <a:pt x="0" y="50800"/>
                </a:moveTo>
                <a:lnTo>
                  <a:pt x="0" y="53975"/>
                </a:lnTo>
                <a:lnTo>
                  <a:pt x="3174" y="53975"/>
                </a:lnTo>
                <a:lnTo>
                  <a:pt x="41274" y="3175"/>
                </a:lnTo>
                <a:lnTo>
                  <a:pt x="41274" y="0"/>
                </a:lnTo>
                <a:lnTo>
                  <a:pt x="38087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object 18"/>
          <p:cNvSpPr/>
          <p:nvPr/>
        </p:nvSpPr>
        <p:spPr>
          <a:xfrm>
            <a:off x="8956685" y="4527550"/>
            <a:ext cx="41275" cy="53975"/>
          </a:xfrm>
          <a:custGeom>
            <a:avLst/>
            <a:gdLst/>
            <a:ahLst/>
            <a:cxnLst/>
            <a:rect l="l" t="t" r="r" b="b"/>
            <a:pathLst>
              <a:path w="41275" h="53975">
                <a:moveTo>
                  <a:pt x="0" y="50800"/>
                </a:moveTo>
                <a:lnTo>
                  <a:pt x="0" y="53975"/>
                </a:lnTo>
                <a:lnTo>
                  <a:pt x="3174" y="53975"/>
                </a:lnTo>
                <a:lnTo>
                  <a:pt x="41274" y="3175"/>
                </a:lnTo>
                <a:lnTo>
                  <a:pt x="41274" y="0"/>
                </a:lnTo>
                <a:lnTo>
                  <a:pt x="38099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" name="object 19"/>
          <p:cNvSpPr/>
          <p:nvPr/>
        </p:nvSpPr>
        <p:spPr>
          <a:xfrm>
            <a:off x="8994785" y="4527550"/>
            <a:ext cx="114287" cy="165100"/>
          </a:xfrm>
          <a:custGeom>
            <a:avLst/>
            <a:gdLst/>
            <a:ahLst/>
            <a:cxnLst/>
            <a:rect l="l" t="t" r="r" b="b"/>
            <a:pathLst>
              <a:path w="114287" h="165100">
                <a:moveTo>
                  <a:pt x="0" y="0"/>
                </a:moveTo>
                <a:lnTo>
                  <a:pt x="0" y="3175"/>
                </a:lnTo>
                <a:lnTo>
                  <a:pt x="111112" y="165100"/>
                </a:lnTo>
                <a:lnTo>
                  <a:pt x="114287" y="165100"/>
                </a:lnTo>
                <a:lnTo>
                  <a:pt x="114287" y="161925"/>
                </a:lnTo>
                <a:lnTo>
                  <a:pt x="3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20"/>
          <p:cNvSpPr/>
          <p:nvPr/>
        </p:nvSpPr>
        <p:spPr>
          <a:xfrm>
            <a:off x="8172447" y="3984625"/>
            <a:ext cx="803287" cy="612774"/>
          </a:xfrm>
          <a:custGeom>
            <a:avLst/>
            <a:gdLst/>
            <a:ahLst/>
            <a:cxnLst/>
            <a:rect l="l" t="t" r="r" b="b"/>
            <a:pathLst>
              <a:path w="803287" h="612775">
                <a:moveTo>
                  <a:pt x="0" y="0"/>
                </a:moveTo>
                <a:lnTo>
                  <a:pt x="0" y="38100"/>
                </a:lnTo>
                <a:lnTo>
                  <a:pt x="765187" y="612775"/>
                </a:lnTo>
                <a:lnTo>
                  <a:pt x="803287" y="612775"/>
                </a:lnTo>
                <a:lnTo>
                  <a:pt x="803287" y="574675"/>
                </a:lnTo>
                <a:lnTo>
                  <a:pt x="38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" name="object 21"/>
          <p:cNvSpPr/>
          <p:nvPr/>
        </p:nvSpPr>
        <p:spPr>
          <a:xfrm>
            <a:off x="4346585" y="3384550"/>
            <a:ext cx="187325" cy="161924"/>
          </a:xfrm>
          <a:custGeom>
            <a:avLst/>
            <a:gdLst/>
            <a:ahLst/>
            <a:cxnLst/>
            <a:rect l="l" t="t" r="r" b="b"/>
            <a:pathLst>
              <a:path w="187325" h="161924">
                <a:moveTo>
                  <a:pt x="0" y="101600"/>
                </a:moveTo>
                <a:lnTo>
                  <a:pt x="187325" y="161925"/>
                </a:lnTo>
                <a:lnTo>
                  <a:pt x="76199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" name="object 22"/>
          <p:cNvSpPr/>
          <p:nvPr/>
        </p:nvSpPr>
        <p:spPr>
          <a:xfrm>
            <a:off x="4346585" y="3486150"/>
            <a:ext cx="190500" cy="63500"/>
          </a:xfrm>
          <a:custGeom>
            <a:avLst/>
            <a:gdLst/>
            <a:ahLst/>
            <a:cxnLst/>
            <a:rect l="l" t="t" r="r" b="b"/>
            <a:pathLst>
              <a:path w="190500" h="63500">
                <a:moveTo>
                  <a:pt x="0" y="0"/>
                </a:moveTo>
                <a:lnTo>
                  <a:pt x="0" y="3175"/>
                </a:lnTo>
                <a:lnTo>
                  <a:pt x="187325" y="63500"/>
                </a:lnTo>
                <a:lnTo>
                  <a:pt x="190500" y="63500"/>
                </a:lnTo>
                <a:lnTo>
                  <a:pt x="190500" y="6032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" name="object 23"/>
          <p:cNvSpPr/>
          <p:nvPr/>
        </p:nvSpPr>
        <p:spPr>
          <a:xfrm>
            <a:off x="4346585" y="3435350"/>
            <a:ext cx="41262" cy="53975"/>
          </a:xfrm>
          <a:custGeom>
            <a:avLst/>
            <a:gdLst/>
            <a:ahLst/>
            <a:cxnLst/>
            <a:rect l="l" t="t" r="r" b="b"/>
            <a:pathLst>
              <a:path w="41262" h="53975">
                <a:moveTo>
                  <a:pt x="0" y="50800"/>
                </a:moveTo>
                <a:lnTo>
                  <a:pt x="0" y="53975"/>
                </a:lnTo>
                <a:lnTo>
                  <a:pt x="3175" y="53975"/>
                </a:lnTo>
                <a:lnTo>
                  <a:pt x="41262" y="3175"/>
                </a:lnTo>
                <a:lnTo>
                  <a:pt x="41262" y="0"/>
                </a:lnTo>
                <a:lnTo>
                  <a:pt x="38099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" name="object 24"/>
          <p:cNvSpPr/>
          <p:nvPr/>
        </p:nvSpPr>
        <p:spPr>
          <a:xfrm>
            <a:off x="4384685" y="3384550"/>
            <a:ext cx="41275" cy="53974"/>
          </a:xfrm>
          <a:custGeom>
            <a:avLst/>
            <a:gdLst/>
            <a:ahLst/>
            <a:cxnLst/>
            <a:rect l="l" t="t" r="r" b="b"/>
            <a:pathLst>
              <a:path w="41275" h="53974">
                <a:moveTo>
                  <a:pt x="0" y="50800"/>
                </a:moveTo>
                <a:lnTo>
                  <a:pt x="0" y="53975"/>
                </a:lnTo>
                <a:lnTo>
                  <a:pt x="3162" y="53975"/>
                </a:lnTo>
                <a:lnTo>
                  <a:pt x="41275" y="3175"/>
                </a:lnTo>
                <a:lnTo>
                  <a:pt x="41275" y="0"/>
                </a:lnTo>
                <a:lnTo>
                  <a:pt x="3810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" name="object 25"/>
          <p:cNvSpPr/>
          <p:nvPr/>
        </p:nvSpPr>
        <p:spPr>
          <a:xfrm>
            <a:off x="4422785" y="3384550"/>
            <a:ext cx="114300" cy="165099"/>
          </a:xfrm>
          <a:custGeom>
            <a:avLst/>
            <a:gdLst/>
            <a:ahLst/>
            <a:cxnLst/>
            <a:rect l="l" t="t" r="r" b="b"/>
            <a:pathLst>
              <a:path w="114300" h="165099">
                <a:moveTo>
                  <a:pt x="0" y="0"/>
                </a:moveTo>
                <a:lnTo>
                  <a:pt x="0" y="3175"/>
                </a:lnTo>
                <a:lnTo>
                  <a:pt x="111125" y="165100"/>
                </a:lnTo>
                <a:lnTo>
                  <a:pt x="114300" y="165100"/>
                </a:lnTo>
                <a:lnTo>
                  <a:pt x="114300" y="16192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8" name="object 26"/>
          <p:cNvSpPr/>
          <p:nvPr/>
        </p:nvSpPr>
        <p:spPr>
          <a:xfrm>
            <a:off x="3600460" y="2841625"/>
            <a:ext cx="803275" cy="612774"/>
          </a:xfrm>
          <a:custGeom>
            <a:avLst/>
            <a:gdLst/>
            <a:ahLst/>
            <a:cxnLst/>
            <a:rect l="l" t="t" r="r" b="b"/>
            <a:pathLst>
              <a:path w="803275" h="612774">
                <a:moveTo>
                  <a:pt x="0" y="0"/>
                </a:moveTo>
                <a:lnTo>
                  <a:pt x="0" y="38100"/>
                </a:lnTo>
                <a:lnTo>
                  <a:pt x="765162" y="612775"/>
                </a:lnTo>
                <a:lnTo>
                  <a:pt x="803275" y="612775"/>
                </a:lnTo>
                <a:lnTo>
                  <a:pt x="803275" y="574675"/>
                </a:lnTo>
                <a:lnTo>
                  <a:pt x="38087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9" name="object 27"/>
          <p:cNvSpPr/>
          <p:nvPr/>
        </p:nvSpPr>
        <p:spPr>
          <a:xfrm>
            <a:off x="5260972" y="4070350"/>
            <a:ext cx="187325" cy="161924"/>
          </a:xfrm>
          <a:custGeom>
            <a:avLst/>
            <a:gdLst/>
            <a:ahLst/>
            <a:cxnLst/>
            <a:rect l="l" t="t" r="r" b="b"/>
            <a:pathLst>
              <a:path w="187325" h="161925">
                <a:moveTo>
                  <a:pt x="0" y="101599"/>
                </a:moveTo>
                <a:lnTo>
                  <a:pt x="187325" y="161924"/>
                </a:lnTo>
                <a:lnTo>
                  <a:pt x="76212" y="0"/>
                </a:lnTo>
                <a:lnTo>
                  <a:pt x="0" y="101599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0" name="object 28"/>
          <p:cNvSpPr/>
          <p:nvPr/>
        </p:nvSpPr>
        <p:spPr>
          <a:xfrm>
            <a:off x="5260972" y="4171950"/>
            <a:ext cx="190512" cy="63500"/>
          </a:xfrm>
          <a:custGeom>
            <a:avLst/>
            <a:gdLst/>
            <a:ahLst/>
            <a:cxnLst/>
            <a:rect l="l" t="t" r="r" b="b"/>
            <a:pathLst>
              <a:path w="190512" h="63500">
                <a:moveTo>
                  <a:pt x="0" y="0"/>
                </a:moveTo>
                <a:lnTo>
                  <a:pt x="0" y="3175"/>
                </a:lnTo>
                <a:lnTo>
                  <a:pt x="187325" y="63500"/>
                </a:lnTo>
                <a:lnTo>
                  <a:pt x="190512" y="63500"/>
                </a:lnTo>
                <a:lnTo>
                  <a:pt x="190512" y="60325"/>
                </a:lnTo>
                <a:lnTo>
                  <a:pt x="3187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1" name="object 29"/>
          <p:cNvSpPr/>
          <p:nvPr/>
        </p:nvSpPr>
        <p:spPr>
          <a:xfrm>
            <a:off x="5260972" y="4121150"/>
            <a:ext cx="41287" cy="53974"/>
          </a:xfrm>
          <a:custGeom>
            <a:avLst/>
            <a:gdLst/>
            <a:ahLst/>
            <a:cxnLst/>
            <a:rect l="l" t="t" r="r" b="b"/>
            <a:pathLst>
              <a:path w="41287" h="53975">
                <a:moveTo>
                  <a:pt x="0" y="50799"/>
                </a:moveTo>
                <a:lnTo>
                  <a:pt x="0" y="53974"/>
                </a:lnTo>
                <a:lnTo>
                  <a:pt x="3187" y="53974"/>
                </a:lnTo>
                <a:lnTo>
                  <a:pt x="41287" y="3175"/>
                </a:lnTo>
                <a:lnTo>
                  <a:pt x="41287" y="0"/>
                </a:lnTo>
                <a:lnTo>
                  <a:pt x="38112" y="0"/>
                </a:lnTo>
                <a:lnTo>
                  <a:pt x="0" y="50799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2" name="object 30"/>
          <p:cNvSpPr/>
          <p:nvPr/>
        </p:nvSpPr>
        <p:spPr>
          <a:xfrm>
            <a:off x="5299085" y="4070350"/>
            <a:ext cx="41262" cy="53975"/>
          </a:xfrm>
          <a:custGeom>
            <a:avLst/>
            <a:gdLst/>
            <a:ahLst/>
            <a:cxnLst/>
            <a:rect l="l" t="t" r="r" b="b"/>
            <a:pathLst>
              <a:path w="41262" h="53975">
                <a:moveTo>
                  <a:pt x="0" y="50800"/>
                </a:moveTo>
                <a:lnTo>
                  <a:pt x="0" y="53975"/>
                </a:lnTo>
                <a:lnTo>
                  <a:pt x="3175" y="53975"/>
                </a:lnTo>
                <a:lnTo>
                  <a:pt x="41262" y="3175"/>
                </a:lnTo>
                <a:lnTo>
                  <a:pt x="41262" y="0"/>
                </a:lnTo>
                <a:lnTo>
                  <a:pt x="3810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3" name="object 31"/>
          <p:cNvSpPr/>
          <p:nvPr/>
        </p:nvSpPr>
        <p:spPr>
          <a:xfrm>
            <a:off x="5337185" y="4070350"/>
            <a:ext cx="114300" cy="165099"/>
          </a:xfrm>
          <a:custGeom>
            <a:avLst/>
            <a:gdLst/>
            <a:ahLst/>
            <a:cxnLst/>
            <a:rect l="l" t="t" r="r" b="b"/>
            <a:pathLst>
              <a:path w="114300" h="165100">
                <a:moveTo>
                  <a:pt x="0" y="0"/>
                </a:moveTo>
                <a:lnTo>
                  <a:pt x="0" y="3175"/>
                </a:lnTo>
                <a:lnTo>
                  <a:pt x="111112" y="165099"/>
                </a:lnTo>
                <a:lnTo>
                  <a:pt x="114300" y="165099"/>
                </a:lnTo>
                <a:lnTo>
                  <a:pt x="114300" y="161924"/>
                </a:lnTo>
                <a:lnTo>
                  <a:pt x="3162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4" name="object 32"/>
          <p:cNvSpPr/>
          <p:nvPr/>
        </p:nvSpPr>
        <p:spPr>
          <a:xfrm>
            <a:off x="4514860" y="3527425"/>
            <a:ext cx="803262" cy="612775"/>
          </a:xfrm>
          <a:custGeom>
            <a:avLst/>
            <a:gdLst/>
            <a:ahLst/>
            <a:cxnLst/>
            <a:rect l="l" t="t" r="r" b="b"/>
            <a:pathLst>
              <a:path w="803262" h="612775">
                <a:moveTo>
                  <a:pt x="0" y="0"/>
                </a:moveTo>
                <a:lnTo>
                  <a:pt x="0" y="38100"/>
                </a:lnTo>
                <a:lnTo>
                  <a:pt x="765174" y="612775"/>
                </a:lnTo>
                <a:lnTo>
                  <a:pt x="803262" y="612775"/>
                </a:lnTo>
                <a:lnTo>
                  <a:pt x="803262" y="574675"/>
                </a:lnTo>
                <a:lnTo>
                  <a:pt x="38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5" name="object 33"/>
          <p:cNvSpPr/>
          <p:nvPr/>
        </p:nvSpPr>
        <p:spPr>
          <a:xfrm>
            <a:off x="6175385" y="4756150"/>
            <a:ext cx="187325" cy="161925"/>
          </a:xfrm>
          <a:custGeom>
            <a:avLst/>
            <a:gdLst/>
            <a:ahLst/>
            <a:cxnLst/>
            <a:rect l="l" t="t" r="r" b="b"/>
            <a:pathLst>
              <a:path w="187325" h="161925">
                <a:moveTo>
                  <a:pt x="0" y="101600"/>
                </a:moveTo>
                <a:lnTo>
                  <a:pt x="187325" y="161925"/>
                </a:lnTo>
                <a:lnTo>
                  <a:pt x="7620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6" name="object 34"/>
          <p:cNvSpPr/>
          <p:nvPr/>
        </p:nvSpPr>
        <p:spPr>
          <a:xfrm>
            <a:off x="6175385" y="4857750"/>
            <a:ext cx="190487" cy="63500"/>
          </a:xfrm>
          <a:custGeom>
            <a:avLst/>
            <a:gdLst/>
            <a:ahLst/>
            <a:cxnLst/>
            <a:rect l="l" t="t" r="r" b="b"/>
            <a:pathLst>
              <a:path w="190487" h="63500">
                <a:moveTo>
                  <a:pt x="0" y="0"/>
                </a:moveTo>
                <a:lnTo>
                  <a:pt x="0" y="3175"/>
                </a:lnTo>
                <a:lnTo>
                  <a:pt x="187325" y="63500"/>
                </a:lnTo>
                <a:lnTo>
                  <a:pt x="190487" y="63500"/>
                </a:lnTo>
                <a:lnTo>
                  <a:pt x="190487" y="60325"/>
                </a:lnTo>
                <a:lnTo>
                  <a:pt x="3162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7" name="object 35"/>
          <p:cNvSpPr/>
          <p:nvPr/>
        </p:nvSpPr>
        <p:spPr>
          <a:xfrm>
            <a:off x="6175372" y="4806950"/>
            <a:ext cx="41287" cy="53975"/>
          </a:xfrm>
          <a:custGeom>
            <a:avLst/>
            <a:gdLst/>
            <a:ahLst/>
            <a:cxnLst/>
            <a:rect l="l" t="t" r="r" b="b"/>
            <a:pathLst>
              <a:path w="41287" h="53975">
                <a:moveTo>
                  <a:pt x="0" y="50800"/>
                </a:moveTo>
                <a:lnTo>
                  <a:pt x="0" y="53975"/>
                </a:lnTo>
                <a:lnTo>
                  <a:pt x="3175" y="53975"/>
                </a:lnTo>
                <a:lnTo>
                  <a:pt x="41287" y="3175"/>
                </a:lnTo>
                <a:lnTo>
                  <a:pt x="41287" y="0"/>
                </a:lnTo>
                <a:lnTo>
                  <a:pt x="3810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8" name="object 36"/>
          <p:cNvSpPr/>
          <p:nvPr/>
        </p:nvSpPr>
        <p:spPr>
          <a:xfrm>
            <a:off x="6213472" y="4756150"/>
            <a:ext cx="41287" cy="53975"/>
          </a:xfrm>
          <a:custGeom>
            <a:avLst/>
            <a:gdLst/>
            <a:ahLst/>
            <a:cxnLst/>
            <a:rect l="l" t="t" r="r" b="b"/>
            <a:pathLst>
              <a:path w="41287" h="53975">
                <a:moveTo>
                  <a:pt x="0" y="50800"/>
                </a:moveTo>
                <a:lnTo>
                  <a:pt x="0" y="53975"/>
                </a:lnTo>
                <a:lnTo>
                  <a:pt x="3175" y="53975"/>
                </a:lnTo>
                <a:lnTo>
                  <a:pt x="41287" y="3175"/>
                </a:lnTo>
                <a:lnTo>
                  <a:pt x="41287" y="0"/>
                </a:lnTo>
                <a:lnTo>
                  <a:pt x="38112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9" name="object 37"/>
          <p:cNvSpPr/>
          <p:nvPr/>
        </p:nvSpPr>
        <p:spPr>
          <a:xfrm>
            <a:off x="6251585" y="4756150"/>
            <a:ext cx="114287" cy="165100"/>
          </a:xfrm>
          <a:custGeom>
            <a:avLst/>
            <a:gdLst/>
            <a:ahLst/>
            <a:cxnLst/>
            <a:rect l="l" t="t" r="r" b="b"/>
            <a:pathLst>
              <a:path w="114287" h="165100">
                <a:moveTo>
                  <a:pt x="0" y="0"/>
                </a:moveTo>
                <a:lnTo>
                  <a:pt x="0" y="3175"/>
                </a:lnTo>
                <a:lnTo>
                  <a:pt x="111125" y="165100"/>
                </a:lnTo>
                <a:lnTo>
                  <a:pt x="114287" y="165100"/>
                </a:lnTo>
                <a:lnTo>
                  <a:pt x="114287" y="16192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0" name="object 38"/>
          <p:cNvSpPr/>
          <p:nvPr/>
        </p:nvSpPr>
        <p:spPr>
          <a:xfrm>
            <a:off x="5429260" y="4213225"/>
            <a:ext cx="803275" cy="612775"/>
          </a:xfrm>
          <a:custGeom>
            <a:avLst/>
            <a:gdLst/>
            <a:ahLst/>
            <a:cxnLst/>
            <a:rect l="l" t="t" r="r" b="b"/>
            <a:pathLst>
              <a:path w="803275" h="612775">
                <a:moveTo>
                  <a:pt x="0" y="0"/>
                </a:moveTo>
                <a:lnTo>
                  <a:pt x="0" y="38100"/>
                </a:lnTo>
                <a:lnTo>
                  <a:pt x="765175" y="612775"/>
                </a:lnTo>
                <a:lnTo>
                  <a:pt x="803275" y="612775"/>
                </a:lnTo>
                <a:lnTo>
                  <a:pt x="803275" y="574675"/>
                </a:lnTo>
                <a:lnTo>
                  <a:pt x="38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1" name="object 40"/>
          <p:cNvSpPr/>
          <p:nvPr/>
        </p:nvSpPr>
        <p:spPr>
          <a:xfrm>
            <a:off x="3047210" y="1485900"/>
            <a:ext cx="6629400" cy="457200"/>
          </a:xfrm>
          <a:custGeom>
            <a:avLst/>
            <a:gdLst/>
            <a:ahLst/>
            <a:cxnLst/>
            <a:rect l="l" t="t" r="r" b="b"/>
            <a:pathLst>
              <a:path w="66294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1371600" y="457200"/>
                </a:lnTo>
                <a:lnTo>
                  <a:pt x="1371600" y="0"/>
                </a:lnTo>
                <a:lnTo>
                  <a:pt x="1828800" y="0"/>
                </a:lnTo>
                <a:lnTo>
                  <a:pt x="1828800" y="457200"/>
                </a:lnTo>
                <a:lnTo>
                  <a:pt x="2286000" y="457200"/>
                </a:lnTo>
                <a:lnTo>
                  <a:pt x="2286000" y="0"/>
                </a:lnTo>
                <a:lnTo>
                  <a:pt x="2743200" y="0"/>
                </a:lnTo>
                <a:lnTo>
                  <a:pt x="2743200" y="457200"/>
                </a:lnTo>
                <a:lnTo>
                  <a:pt x="3200400" y="457200"/>
                </a:lnTo>
                <a:lnTo>
                  <a:pt x="3200400" y="0"/>
                </a:lnTo>
                <a:lnTo>
                  <a:pt x="3657600" y="0"/>
                </a:lnTo>
                <a:lnTo>
                  <a:pt x="3657600" y="457200"/>
                </a:lnTo>
                <a:lnTo>
                  <a:pt x="4114800" y="457200"/>
                </a:lnTo>
                <a:lnTo>
                  <a:pt x="4114800" y="0"/>
                </a:lnTo>
                <a:lnTo>
                  <a:pt x="4572000" y="0"/>
                </a:lnTo>
                <a:lnTo>
                  <a:pt x="4572000" y="457200"/>
                </a:lnTo>
                <a:lnTo>
                  <a:pt x="5029200" y="457200"/>
                </a:lnTo>
                <a:lnTo>
                  <a:pt x="5029200" y="0"/>
                </a:lnTo>
                <a:lnTo>
                  <a:pt x="5486400" y="0"/>
                </a:lnTo>
                <a:lnTo>
                  <a:pt x="5486400" y="457200"/>
                </a:lnTo>
                <a:lnTo>
                  <a:pt x="5943600" y="457200"/>
                </a:lnTo>
                <a:lnTo>
                  <a:pt x="5943600" y="0"/>
                </a:lnTo>
                <a:lnTo>
                  <a:pt x="6400800" y="0"/>
                </a:lnTo>
                <a:lnTo>
                  <a:pt x="6400800" y="457200"/>
                </a:lnTo>
                <a:lnTo>
                  <a:pt x="6629400" y="4571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2" name="object 41"/>
          <p:cNvSpPr txBox="1"/>
          <p:nvPr/>
        </p:nvSpPr>
        <p:spPr>
          <a:xfrm>
            <a:off x="2514603" y="1549400"/>
            <a:ext cx="548005" cy="3054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clock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39"/>
              </a:spcBef>
            </a:pPr>
            <a:endParaRPr sz="1200"/>
          </a:p>
          <a:p>
            <a:pPr marL="381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  <a:p>
            <a:pPr marL="249554" marR="12700" indent="-9525" algn="just">
              <a:lnSpc>
                <a:spcPct val="250000"/>
              </a:lnSpc>
              <a:spcBef>
                <a:spcPts val="25"/>
              </a:spcBef>
            </a:pPr>
            <a:r>
              <a:rPr sz="1800" i="1" spc="5" dirty="0">
                <a:latin typeface="Times New Roman"/>
                <a:cs typeface="Times New Roman"/>
              </a:rPr>
              <a:t>Q</a:t>
            </a:r>
            <a:r>
              <a:rPr sz="2100" spc="0" baseline="-9920" dirty="0">
                <a:latin typeface="Times New Roman"/>
                <a:cs typeface="Times New Roman"/>
              </a:rPr>
              <a:t>A </a:t>
            </a:r>
            <a:r>
              <a:rPr sz="1800" i="1" spc="5" dirty="0">
                <a:latin typeface="Times New Roman"/>
                <a:cs typeface="Times New Roman"/>
              </a:rPr>
              <a:t>Q</a:t>
            </a:r>
            <a:r>
              <a:rPr sz="2100" spc="0" baseline="-9920" dirty="0">
                <a:latin typeface="Times New Roman"/>
                <a:cs typeface="Times New Roman"/>
              </a:rPr>
              <a:t>B </a:t>
            </a:r>
            <a:r>
              <a:rPr sz="1800" i="1" spc="5" dirty="0">
                <a:latin typeface="Times New Roman"/>
                <a:cs typeface="Times New Roman"/>
              </a:rPr>
              <a:t>Q</a:t>
            </a:r>
            <a:r>
              <a:rPr sz="2100" spc="0" baseline="-9920" dirty="0">
                <a:latin typeface="Times New Roman"/>
                <a:cs typeface="Times New Roman"/>
              </a:rPr>
              <a:t>C</a:t>
            </a:r>
            <a:endParaRPr sz="2100" baseline="-9920">
              <a:latin typeface="Times New Roman"/>
              <a:cs typeface="Times New Roman"/>
            </a:endParaRPr>
          </a:p>
        </p:txBody>
      </p:sp>
      <p:sp>
        <p:nvSpPr>
          <p:cNvPr id="43" name="object 42"/>
          <p:cNvSpPr txBox="1"/>
          <p:nvPr/>
        </p:nvSpPr>
        <p:spPr>
          <a:xfrm>
            <a:off x="2742410" y="4981575"/>
            <a:ext cx="320040" cy="3079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i="1" spc="5" dirty="0">
                <a:latin typeface="Times New Roman"/>
                <a:cs typeface="Times New Roman"/>
              </a:rPr>
              <a:t>Q</a:t>
            </a:r>
            <a:r>
              <a:rPr sz="2100" spc="0" baseline="-9920" dirty="0">
                <a:latin typeface="Times New Roman"/>
                <a:cs typeface="Times New Roman"/>
              </a:rPr>
              <a:t>D</a:t>
            </a:r>
            <a:endParaRPr sz="2100" baseline="-9920">
              <a:latin typeface="Times New Roman"/>
              <a:cs typeface="Times New Roman"/>
            </a:endParaRPr>
          </a:p>
        </p:txBody>
      </p:sp>
      <p:sp>
        <p:nvSpPr>
          <p:cNvPr id="44" name="object 43"/>
          <p:cNvSpPr/>
          <p:nvPr/>
        </p:nvSpPr>
        <p:spPr>
          <a:xfrm>
            <a:off x="3459960" y="1600200"/>
            <a:ext cx="88900" cy="133350"/>
          </a:xfrm>
          <a:custGeom>
            <a:avLst/>
            <a:gdLst/>
            <a:ahLst/>
            <a:cxnLst/>
            <a:rect l="l" t="t" r="r" b="b"/>
            <a:pathLst>
              <a:path w="88900" h="133350">
                <a:moveTo>
                  <a:pt x="0" y="133350"/>
                </a:moveTo>
                <a:lnTo>
                  <a:pt x="88900" y="13335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5" name="object 44"/>
          <p:cNvSpPr/>
          <p:nvPr/>
        </p:nvSpPr>
        <p:spPr>
          <a:xfrm>
            <a:off x="3504410" y="1600200"/>
            <a:ext cx="47625" cy="136525"/>
          </a:xfrm>
          <a:custGeom>
            <a:avLst/>
            <a:gdLst/>
            <a:ahLst/>
            <a:cxnLst/>
            <a:rect l="l" t="t" r="r" b="b"/>
            <a:pathLst>
              <a:path w="47625" h="136525">
                <a:moveTo>
                  <a:pt x="0" y="0"/>
                </a:moveTo>
                <a:lnTo>
                  <a:pt x="0" y="3175"/>
                </a:lnTo>
                <a:lnTo>
                  <a:pt x="44450" y="136525"/>
                </a:lnTo>
                <a:lnTo>
                  <a:pt x="47625" y="136525"/>
                </a:lnTo>
                <a:lnTo>
                  <a:pt x="47625" y="133350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6" name="object 45"/>
          <p:cNvSpPr/>
          <p:nvPr/>
        </p:nvSpPr>
        <p:spPr>
          <a:xfrm>
            <a:off x="3459960" y="1735138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>
                <a:moveTo>
                  <a:pt x="0" y="0"/>
                </a:moveTo>
                <a:lnTo>
                  <a:pt x="9207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7" name="object 46"/>
          <p:cNvSpPr/>
          <p:nvPr/>
        </p:nvSpPr>
        <p:spPr>
          <a:xfrm>
            <a:off x="3459960" y="1600200"/>
            <a:ext cx="47625" cy="136525"/>
          </a:xfrm>
          <a:custGeom>
            <a:avLst/>
            <a:gdLst/>
            <a:ahLst/>
            <a:cxnLst/>
            <a:rect l="l" t="t" r="r" b="b"/>
            <a:pathLst>
              <a:path w="47625" h="136525">
                <a:moveTo>
                  <a:pt x="0" y="133350"/>
                </a:moveTo>
                <a:lnTo>
                  <a:pt x="0" y="136525"/>
                </a:lnTo>
                <a:lnTo>
                  <a:pt x="3175" y="136525"/>
                </a:lnTo>
                <a:lnTo>
                  <a:pt x="47625" y="3175"/>
                </a:lnTo>
                <a:lnTo>
                  <a:pt x="47625" y="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8" name="object 47"/>
          <p:cNvSpPr/>
          <p:nvPr/>
        </p:nvSpPr>
        <p:spPr>
          <a:xfrm>
            <a:off x="3504410" y="1727200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9" name="object 48"/>
          <p:cNvSpPr/>
          <p:nvPr/>
        </p:nvSpPr>
        <p:spPr>
          <a:xfrm>
            <a:off x="4375160" y="1600200"/>
            <a:ext cx="88900" cy="133350"/>
          </a:xfrm>
          <a:custGeom>
            <a:avLst/>
            <a:gdLst/>
            <a:ahLst/>
            <a:cxnLst/>
            <a:rect l="l" t="t" r="r" b="b"/>
            <a:pathLst>
              <a:path w="88900" h="133350">
                <a:moveTo>
                  <a:pt x="0" y="133350"/>
                </a:moveTo>
                <a:lnTo>
                  <a:pt x="88900" y="13335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0" name="object 49"/>
          <p:cNvSpPr/>
          <p:nvPr/>
        </p:nvSpPr>
        <p:spPr>
          <a:xfrm>
            <a:off x="4419610" y="1600200"/>
            <a:ext cx="47612" cy="136525"/>
          </a:xfrm>
          <a:custGeom>
            <a:avLst/>
            <a:gdLst/>
            <a:ahLst/>
            <a:cxnLst/>
            <a:rect l="l" t="t" r="r" b="b"/>
            <a:pathLst>
              <a:path w="47612" h="136525">
                <a:moveTo>
                  <a:pt x="0" y="0"/>
                </a:moveTo>
                <a:lnTo>
                  <a:pt x="0" y="3175"/>
                </a:lnTo>
                <a:lnTo>
                  <a:pt x="44450" y="136525"/>
                </a:lnTo>
                <a:lnTo>
                  <a:pt x="47612" y="136525"/>
                </a:lnTo>
                <a:lnTo>
                  <a:pt x="47612" y="133350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1" name="object 50"/>
          <p:cNvSpPr/>
          <p:nvPr/>
        </p:nvSpPr>
        <p:spPr>
          <a:xfrm>
            <a:off x="4375160" y="1735138"/>
            <a:ext cx="92062" cy="0"/>
          </a:xfrm>
          <a:custGeom>
            <a:avLst/>
            <a:gdLst/>
            <a:ahLst/>
            <a:cxnLst/>
            <a:rect l="l" t="t" r="r" b="b"/>
            <a:pathLst>
              <a:path w="92062">
                <a:moveTo>
                  <a:pt x="0" y="0"/>
                </a:moveTo>
                <a:lnTo>
                  <a:pt x="920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2" name="object 51"/>
          <p:cNvSpPr/>
          <p:nvPr/>
        </p:nvSpPr>
        <p:spPr>
          <a:xfrm>
            <a:off x="4375160" y="1600200"/>
            <a:ext cx="47625" cy="136525"/>
          </a:xfrm>
          <a:custGeom>
            <a:avLst/>
            <a:gdLst/>
            <a:ahLst/>
            <a:cxnLst/>
            <a:rect l="l" t="t" r="r" b="b"/>
            <a:pathLst>
              <a:path w="47625" h="136525">
                <a:moveTo>
                  <a:pt x="0" y="133350"/>
                </a:moveTo>
                <a:lnTo>
                  <a:pt x="0" y="136525"/>
                </a:lnTo>
                <a:lnTo>
                  <a:pt x="3175" y="136525"/>
                </a:lnTo>
                <a:lnTo>
                  <a:pt x="47625" y="3175"/>
                </a:lnTo>
                <a:lnTo>
                  <a:pt x="47625" y="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3" name="object 52"/>
          <p:cNvSpPr/>
          <p:nvPr/>
        </p:nvSpPr>
        <p:spPr>
          <a:xfrm>
            <a:off x="4419610" y="1727200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4" name="object 53"/>
          <p:cNvSpPr/>
          <p:nvPr/>
        </p:nvSpPr>
        <p:spPr>
          <a:xfrm>
            <a:off x="5289547" y="1600200"/>
            <a:ext cx="88912" cy="133350"/>
          </a:xfrm>
          <a:custGeom>
            <a:avLst/>
            <a:gdLst/>
            <a:ahLst/>
            <a:cxnLst/>
            <a:rect l="l" t="t" r="r" b="b"/>
            <a:pathLst>
              <a:path w="88912" h="133350">
                <a:moveTo>
                  <a:pt x="0" y="133350"/>
                </a:moveTo>
                <a:lnTo>
                  <a:pt x="88912" y="13335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5" name="object 54"/>
          <p:cNvSpPr/>
          <p:nvPr/>
        </p:nvSpPr>
        <p:spPr>
          <a:xfrm>
            <a:off x="5333997" y="1600200"/>
            <a:ext cx="47637" cy="136525"/>
          </a:xfrm>
          <a:custGeom>
            <a:avLst/>
            <a:gdLst/>
            <a:ahLst/>
            <a:cxnLst/>
            <a:rect l="l" t="t" r="r" b="b"/>
            <a:pathLst>
              <a:path w="47637" h="136525">
                <a:moveTo>
                  <a:pt x="0" y="0"/>
                </a:moveTo>
                <a:lnTo>
                  <a:pt x="0" y="3175"/>
                </a:lnTo>
                <a:lnTo>
                  <a:pt x="44462" y="136525"/>
                </a:lnTo>
                <a:lnTo>
                  <a:pt x="47637" y="136525"/>
                </a:lnTo>
                <a:lnTo>
                  <a:pt x="47637" y="133350"/>
                </a:lnTo>
                <a:lnTo>
                  <a:pt x="318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6" name="object 55"/>
          <p:cNvSpPr/>
          <p:nvPr/>
        </p:nvSpPr>
        <p:spPr>
          <a:xfrm>
            <a:off x="5289547" y="1735138"/>
            <a:ext cx="92087" cy="0"/>
          </a:xfrm>
          <a:custGeom>
            <a:avLst/>
            <a:gdLst/>
            <a:ahLst/>
            <a:cxnLst/>
            <a:rect l="l" t="t" r="r" b="b"/>
            <a:pathLst>
              <a:path w="92087">
                <a:moveTo>
                  <a:pt x="0" y="0"/>
                </a:moveTo>
                <a:lnTo>
                  <a:pt x="9208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7" name="object 56"/>
          <p:cNvSpPr/>
          <p:nvPr/>
        </p:nvSpPr>
        <p:spPr>
          <a:xfrm>
            <a:off x="5289547" y="1600200"/>
            <a:ext cx="47637" cy="136525"/>
          </a:xfrm>
          <a:custGeom>
            <a:avLst/>
            <a:gdLst/>
            <a:ahLst/>
            <a:cxnLst/>
            <a:rect l="l" t="t" r="r" b="b"/>
            <a:pathLst>
              <a:path w="47637" h="136525">
                <a:moveTo>
                  <a:pt x="0" y="133350"/>
                </a:moveTo>
                <a:lnTo>
                  <a:pt x="0" y="136525"/>
                </a:lnTo>
                <a:lnTo>
                  <a:pt x="3187" y="136525"/>
                </a:lnTo>
                <a:lnTo>
                  <a:pt x="47637" y="3175"/>
                </a:lnTo>
                <a:lnTo>
                  <a:pt x="47637" y="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8" name="object 57"/>
          <p:cNvSpPr/>
          <p:nvPr/>
        </p:nvSpPr>
        <p:spPr>
          <a:xfrm>
            <a:off x="5333997" y="1727200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9" name="object 58"/>
          <p:cNvSpPr/>
          <p:nvPr/>
        </p:nvSpPr>
        <p:spPr>
          <a:xfrm>
            <a:off x="6203960" y="1600200"/>
            <a:ext cx="88887" cy="133350"/>
          </a:xfrm>
          <a:custGeom>
            <a:avLst/>
            <a:gdLst/>
            <a:ahLst/>
            <a:cxnLst/>
            <a:rect l="l" t="t" r="r" b="b"/>
            <a:pathLst>
              <a:path w="88887" h="133350">
                <a:moveTo>
                  <a:pt x="0" y="133350"/>
                </a:moveTo>
                <a:lnTo>
                  <a:pt x="88887" y="13335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0" name="object 59"/>
          <p:cNvSpPr/>
          <p:nvPr/>
        </p:nvSpPr>
        <p:spPr>
          <a:xfrm>
            <a:off x="6248410" y="1600200"/>
            <a:ext cx="47625" cy="136525"/>
          </a:xfrm>
          <a:custGeom>
            <a:avLst/>
            <a:gdLst/>
            <a:ahLst/>
            <a:cxnLst/>
            <a:rect l="l" t="t" r="r" b="b"/>
            <a:pathLst>
              <a:path w="47625" h="136525">
                <a:moveTo>
                  <a:pt x="0" y="0"/>
                </a:moveTo>
                <a:lnTo>
                  <a:pt x="0" y="3175"/>
                </a:lnTo>
                <a:lnTo>
                  <a:pt x="44437" y="136525"/>
                </a:lnTo>
                <a:lnTo>
                  <a:pt x="47625" y="136525"/>
                </a:lnTo>
                <a:lnTo>
                  <a:pt x="47625" y="133350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1" name="object 60"/>
          <p:cNvSpPr/>
          <p:nvPr/>
        </p:nvSpPr>
        <p:spPr>
          <a:xfrm>
            <a:off x="6203960" y="1735138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>
                <a:moveTo>
                  <a:pt x="0" y="0"/>
                </a:moveTo>
                <a:lnTo>
                  <a:pt x="9207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2" name="object 61"/>
          <p:cNvSpPr/>
          <p:nvPr/>
        </p:nvSpPr>
        <p:spPr>
          <a:xfrm>
            <a:off x="6203947" y="1600200"/>
            <a:ext cx="47637" cy="136525"/>
          </a:xfrm>
          <a:custGeom>
            <a:avLst/>
            <a:gdLst/>
            <a:ahLst/>
            <a:cxnLst/>
            <a:rect l="l" t="t" r="r" b="b"/>
            <a:pathLst>
              <a:path w="47637" h="136525">
                <a:moveTo>
                  <a:pt x="0" y="133350"/>
                </a:moveTo>
                <a:lnTo>
                  <a:pt x="0" y="136525"/>
                </a:lnTo>
                <a:lnTo>
                  <a:pt x="3175" y="136525"/>
                </a:lnTo>
                <a:lnTo>
                  <a:pt x="47637" y="3175"/>
                </a:lnTo>
                <a:lnTo>
                  <a:pt x="47637" y="0"/>
                </a:lnTo>
                <a:lnTo>
                  <a:pt x="44462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3" name="object 62"/>
          <p:cNvSpPr/>
          <p:nvPr/>
        </p:nvSpPr>
        <p:spPr>
          <a:xfrm>
            <a:off x="6248410" y="1727200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4" name="object 63"/>
          <p:cNvSpPr/>
          <p:nvPr/>
        </p:nvSpPr>
        <p:spPr>
          <a:xfrm>
            <a:off x="7118360" y="1600200"/>
            <a:ext cx="88900" cy="133350"/>
          </a:xfrm>
          <a:custGeom>
            <a:avLst/>
            <a:gdLst/>
            <a:ahLst/>
            <a:cxnLst/>
            <a:rect l="l" t="t" r="r" b="b"/>
            <a:pathLst>
              <a:path w="88900" h="133350">
                <a:moveTo>
                  <a:pt x="0" y="133350"/>
                </a:moveTo>
                <a:lnTo>
                  <a:pt x="88900" y="13335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5" name="object 64"/>
          <p:cNvSpPr/>
          <p:nvPr/>
        </p:nvSpPr>
        <p:spPr>
          <a:xfrm>
            <a:off x="7162810" y="1600200"/>
            <a:ext cx="47612" cy="136525"/>
          </a:xfrm>
          <a:custGeom>
            <a:avLst/>
            <a:gdLst/>
            <a:ahLst/>
            <a:cxnLst/>
            <a:rect l="l" t="t" r="r" b="b"/>
            <a:pathLst>
              <a:path w="47612" h="136525">
                <a:moveTo>
                  <a:pt x="0" y="0"/>
                </a:moveTo>
                <a:lnTo>
                  <a:pt x="0" y="3175"/>
                </a:lnTo>
                <a:lnTo>
                  <a:pt x="44450" y="136525"/>
                </a:lnTo>
                <a:lnTo>
                  <a:pt x="47612" y="136525"/>
                </a:lnTo>
                <a:lnTo>
                  <a:pt x="47612" y="133350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6" name="object 65"/>
          <p:cNvSpPr/>
          <p:nvPr/>
        </p:nvSpPr>
        <p:spPr>
          <a:xfrm>
            <a:off x="7118360" y="1735138"/>
            <a:ext cx="92062" cy="0"/>
          </a:xfrm>
          <a:custGeom>
            <a:avLst/>
            <a:gdLst/>
            <a:ahLst/>
            <a:cxnLst/>
            <a:rect l="l" t="t" r="r" b="b"/>
            <a:pathLst>
              <a:path w="92062">
                <a:moveTo>
                  <a:pt x="0" y="0"/>
                </a:moveTo>
                <a:lnTo>
                  <a:pt x="920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7" name="object 66"/>
          <p:cNvSpPr/>
          <p:nvPr/>
        </p:nvSpPr>
        <p:spPr>
          <a:xfrm>
            <a:off x="7118360" y="1600200"/>
            <a:ext cx="47625" cy="136525"/>
          </a:xfrm>
          <a:custGeom>
            <a:avLst/>
            <a:gdLst/>
            <a:ahLst/>
            <a:cxnLst/>
            <a:rect l="l" t="t" r="r" b="b"/>
            <a:pathLst>
              <a:path w="47625" h="136525">
                <a:moveTo>
                  <a:pt x="0" y="133350"/>
                </a:moveTo>
                <a:lnTo>
                  <a:pt x="0" y="136525"/>
                </a:lnTo>
                <a:lnTo>
                  <a:pt x="3175" y="136525"/>
                </a:lnTo>
                <a:lnTo>
                  <a:pt x="47625" y="3175"/>
                </a:lnTo>
                <a:lnTo>
                  <a:pt x="47625" y="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8" name="object 67"/>
          <p:cNvSpPr/>
          <p:nvPr/>
        </p:nvSpPr>
        <p:spPr>
          <a:xfrm>
            <a:off x="7162810" y="1727200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9" name="object 68"/>
          <p:cNvSpPr/>
          <p:nvPr/>
        </p:nvSpPr>
        <p:spPr>
          <a:xfrm>
            <a:off x="3048010" y="2857500"/>
            <a:ext cx="6629387" cy="457200"/>
          </a:xfrm>
          <a:custGeom>
            <a:avLst/>
            <a:gdLst/>
            <a:ahLst/>
            <a:cxnLst/>
            <a:rect l="l" t="t" r="r" b="b"/>
            <a:pathLst>
              <a:path w="6629387" h="457200">
                <a:moveTo>
                  <a:pt x="0" y="457200"/>
                </a:moveTo>
                <a:lnTo>
                  <a:pt x="571500" y="457200"/>
                </a:lnTo>
                <a:lnTo>
                  <a:pt x="571500" y="0"/>
                </a:lnTo>
                <a:lnTo>
                  <a:pt x="4229087" y="0"/>
                </a:lnTo>
                <a:lnTo>
                  <a:pt x="4229087" y="457200"/>
                </a:lnTo>
                <a:lnTo>
                  <a:pt x="6057900" y="457200"/>
                </a:lnTo>
                <a:lnTo>
                  <a:pt x="6057900" y="0"/>
                </a:lnTo>
                <a:lnTo>
                  <a:pt x="662938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0" name="object 69"/>
          <p:cNvSpPr/>
          <p:nvPr/>
        </p:nvSpPr>
        <p:spPr>
          <a:xfrm>
            <a:off x="8032760" y="1600200"/>
            <a:ext cx="88900" cy="133350"/>
          </a:xfrm>
          <a:custGeom>
            <a:avLst/>
            <a:gdLst/>
            <a:ahLst/>
            <a:cxnLst/>
            <a:rect l="l" t="t" r="r" b="b"/>
            <a:pathLst>
              <a:path w="88900" h="133350">
                <a:moveTo>
                  <a:pt x="0" y="133350"/>
                </a:moveTo>
                <a:lnTo>
                  <a:pt x="88900" y="133350"/>
                </a:lnTo>
                <a:lnTo>
                  <a:pt x="44437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1" name="object 70"/>
          <p:cNvSpPr/>
          <p:nvPr/>
        </p:nvSpPr>
        <p:spPr>
          <a:xfrm>
            <a:off x="8077197" y="1600200"/>
            <a:ext cx="47625" cy="136525"/>
          </a:xfrm>
          <a:custGeom>
            <a:avLst/>
            <a:gdLst/>
            <a:ahLst/>
            <a:cxnLst/>
            <a:rect l="l" t="t" r="r" b="b"/>
            <a:pathLst>
              <a:path w="47625" h="136525">
                <a:moveTo>
                  <a:pt x="0" y="0"/>
                </a:moveTo>
                <a:lnTo>
                  <a:pt x="0" y="3175"/>
                </a:lnTo>
                <a:lnTo>
                  <a:pt x="44450" y="136525"/>
                </a:lnTo>
                <a:lnTo>
                  <a:pt x="47625" y="136525"/>
                </a:lnTo>
                <a:lnTo>
                  <a:pt x="47625" y="133350"/>
                </a:lnTo>
                <a:lnTo>
                  <a:pt x="318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2" name="object 71"/>
          <p:cNvSpPr/>
          <p:nvPr/>
        </p:nvSpPr>
        <p:spPr>
          <a:xfrm>
            <a:off x="8032760" y="1735138"/>
            <a:ext cx="92062" cy="0"/>
          </a:xfrm>
          <a:custGeom>
            <a:avLst/>
            <a:gdLst/>
            <a:ahLst/>
            <a:cxnLst/>
            <a:rect l="l" t="t" r="r" b="b"/>
            <a:pathLst>
              <a:path w="92062">
                <a:moveTo>
                  <a:pt x="0" y="0"/>
                </a:moveTo>
                <a:lnTo>
                  <a:pt x="920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3" name="object 72"/>
          <p:cNvSpPr/>
          <p:nvPr/>
        </p:nvSpPr>
        <p:spPr>
          <a:xfrm>
            <a:off x="8032760" y="1600200"/>
            <a:ext cx="47625" cy="136525"/>
          </a:xfrm>
          <a:custGeom>
            <a:avLst/>
            <a:gdLst/>
            <a:ahLst/>
            <a:cxnLst/>
            <a:rect l="l" t="t" r="r" b="b"/>
            <a:pathLst>
              <a:path w="47625" h="136525">
                <a:moveTo>
                  <a:pt x="0" y="133350"/>
                </a:moveTo>
                <a:lnTo>
                  <a:pt x="0" y="136525"/>
                </a:lnTo>
                <a:lnTo>
                  <a:pt x="3175" y="136525"/>
                </a:lnTo>
                <a:lnTo>
                  <a:pt x="47625" y="3175"/>
                </a:lnTo>
                <a:lnTo>
                  <a:pt x="47625" y="0"/>
                </a:lnTo>
                <a:lnTo>
                  <a:pt x="44437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4" name="object 73"/>
          <p:cNvSpPr/>
          <p:nvPr/>
        </p:nvSpPr>
        <p:spPr>
          <a:xfrm>
            <a:off x="8077197" y="1727200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5" name="object 74"/>
          <p:cNvSpPr/>
          <p:nvPr/>
        </p:nvSpPr>
        <p:spPr>
          <a:xfrm>
            <a:off x="3048010" y="3543300"/>
            <a:ext cx="6629387" cy="457200"/>
          </a:xfrm>
          <a:custGeom>
            <a:avLst/>
            <a:gdLst/>
            <a:ahLst/>
            <a:cxnLst/>
            <a:rect l="l" t="t" r="r" b="b"/>
            <a:pathLst>
              <a:path w="6629387" h="457200">
                <a:moveTo>
                  <a:pt x="0" y="457200"/>
                </a:moveTo>
                <a:lnTo>
                  <a:pt x="1485900" y="457200"/>
                </a:lnTo>
                <a:lnTo>
                  <a:pt x="1485900" y="0"/>
                </a:lnTo>
                <a:lnTo>
                  <a:pt x="5143487" y="0"/>
                </a:lnTo>
                <a:lnTo>
                  <a:pt x="5143487" y="457200"/>
                </a:lnTo>
                <a:lnTo>
                  <a:pt x="6629387" y="4571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6" name="object 75"/>
          <p:cNvSpPr/>
          <p:nvPr/>
        </p:nvSpPr>
        <p:spPr>
          <a:xfrm>
            <a:off x="3048010" y="4229100"/>
            <a:ext cx="6629387" cy="457200"/>
          </a:xfrm>
          <a:custGeom>
            <a:avLst/>
            <a:gdLst/>
            <a:ahLst/>
            <a:cxnLst/>
            <a:rect l="l" t="t" r="r" b="b"/>
            <a:pathLst>
              <a:path w="6629387" h="457200">
                <a:moveTo>
                  <a:pt x="0" y="457200"/>
                </a:moveTo>
                <a:lnTo>
                  <a:pt x="2400287" y="457200"/>
                </a:lnTo>
                <a:lnTo>
                  <a:pt x="2400287" y="0"/>
                </a:lnTo>
                <a:lnTo>
                  <a:pt x="6057899" y="0"/>
                </a:lnTo>
                <a:lnTo>
                  <a:pt x="6057900" y="457200"/>
                </a:lnTo>
                <a:lnTo>
                  <a:pt x="6629387" y="457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7" name="object 76"/>
          <p:cNvSpPr/>
          <p:nvPr/>
        </p:nvSpPr>
        <p:spPr>
          <a:xfrm>
            <a:off x="3048010" y="4914900"/>
            <a:ext cx="6629387" cy="457200"/>
          </a:xfrm>
          <a:custGeom>
            <a:avLst/>
            <a:gdLst/>
            <a:ahLst/>
            <a:cxnLst/>
            <a:rect l="l" t="t" r="r" b="b"/>
            <a:pathLst>
              <a:path w="6629387" h="457200">
                <a:moveTo>
                  <a:pt x="0" y="457200"/>
                </a:moveTo>
                <a:lnTo>
                  <a:pt x="3314699" y="457200"/>
                </a:lnTo>
                <a:lnTo>
                  <a:pt x="3314699" y="0"/>
                </a:lnTo>
                <a:lnTo>
                  <a:pt x="662938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8" name="object 77"/>
          <p:cNvSpPr/>
          <p:nvPr/>
        </p:nvSpPr>
        <p:spPr>
          <a:xfrm>
            <a:off x="3048010" y="2171700"/>
            <a:ext cx="6629387" cy="457200"/>
          </a:xfrm>
          <a:custGeom>
            <a:avLst/>
            <a:gdLst/>
            <a:ahLst/>
            <a:cxnLst/>
            <a:rect l="l" t="t" r="r" b="b"/>
            <a:pathLst>
              <a:path w="6629387" h="457200">
                <a:moveTo>
                  <a:pt x="0" y="457200"/>
                </a:moveTo>
                <a:lnTo>
                  <a:pt x="228587" y="457200"/>
                </a:lnTo>
                <a:lnTo>
                  <a:pt x="228587" y="0"/>
                </a:lnTo>
                <a:lnTo>
                  <a:pt x="3886200" y="0"/>
                </a:lnTo>
                <a:lnTo>
                  <a:pt x="3886200" y="457200"/>
                </a:lnTo>
                <a:lnTo>
                  <a:pt x="5372100" y="457200"/>
                </a:lnTo>
                <a:lnTo>
                  <a:pt x="5372100" y="0"/>
                </a:lnTo>
                <a:lnTo>
                  <a:pt x="6629387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9" name="object 78"/>
          <p:cNvSpPr/>
          <p:nvPr/>
        </p:nvSpPr>
        <p:spPr>
          <a:xfrm>
            <a:off x="3540135" y="2692400"/>
            <a:ext cx="107950" cy="165100"/>
          </a:xfrm>
          <a:custGeom>
            <a:avLst/>
            <a:gdLst/>
            <a:ahLst/>
            <a:cxnLst/>
            <a:rect l="l" t="t" r="r" b="b"/>
            <a:pathLst>
              <a:path w="107950" h="165100">
                <a:moveTo>
                  <a:pt x="0" y="15875"/>
                </a:moveTo>
                <a:lnTo>
                  <a:pt x="79375" y="165100"/>
                </a:lnTo>
                <a:lnTo>
                  <a:pt x="107950" y="0"/>
                </a:lnTo>
                <a:lnTo>
                  <a:pt x="53962" y="9525"/>
                </a:lnTo>
                <a:lnTo>
                  <a:pt x="0" y="1587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0" name="object 79"/>
          <p:cNvSpPr/>
          <p:nvPr/>
        </p:nvSpPr>
        <p:spPr>
          <a:xfrm>
            <a:off x="3540135" y="2708275"/>
            <a:ext cx="82537" cy="152400"/>
          </a:xfrm>
          <a:custGeom>
            <a:avLst/>
            <a:gdLst/>
            <a:ahLst/>
            <a:cxnLst/>
            <a:rect l="l" t="t" r="r" b="b"/>
            <a:pathLst>
              <a:path w="82537" h="152400">
                <a:moveTo>
                  <a:pt x="0" y="0"/>
                </a:moveTo>
                <a:lnTo>
                  <a:pt x="0" y="3175"/>
                </a:lnTo>
                <a:lnTo>
                  <a:pt x="79375" y="152400"/>
                </a:lnTo>
                <a:lnTo>
                  <a:pt x="82537" y="152400"/>
                </a:lnTo>
                <a:lnTo>
                  <a:pt x="82537" y="149225"/>
                </a:lnTo>
                <a:lnTo>
                  <a:pt x="31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1" name="object 80"/>
          <p:cNvSpPr/>
          <p:nvPr/>
        </p:nvSpPr>
        <p:spPr>
          <a:xfrm>
            <a:off x="3540135" y="2701925"/>
            <a:ext cx="57150" cy="9525"/>
          </a:xfrm>
          <a:custGeom>
            <a:avLst/>
            <a:gdLst/>
            <a:ahLst/>
            <a:cxnLst/>
            <a:rect l="l" t="t" r="r" b="b"/>
            <a:pathLst>
              <a:path w="57150" h="9525">
                <a:moveTo>
                  <a:pt x="0" y="6350"/>
                </a:moveTo>
                <a:lnTo>
                  <a:pt x="0" y="9525"/>
                </a:lnTo>
                <a:lnTo>
                  <a:pt x="3162" y="9525"/>
                </a:lnTo>
                <a:lnTo>
                  <a:pt x="57150" y="3175"/>
                </a:lnTo>
                <a:lnTo>
                  <a:pt x="57150" y="0"/>
                </a:lnTo>
                <a:lnTo>
                  <a:pt x="53962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2" name="object 81"/>
          <p:cNvSpPr/>
          <p:nvPr/>
        </p:nvSpPr>
        <p:spPr>
          <a:xfrm>
            <a:off x="3594097" y="2692400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9525"/>
                </a:moveTo>
                <a:lnTo>
                  <a:pt x="0" y="12700"/>
                </a:lnTo>
                <a:lnTo>
                  <a:pt x="3187" y="12700"/>
                </a:lnTo>
                <a:lnTo>
                  <a:pt x="57150" y="3175"/>
                </a:lnTo>
                <a:lnTo>
                  <a:pt x="57150" y="0"/>
                </a:lnTo>
                <a:lnTo>
                  <a:pt x="53987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3" name="object 82"/>
          <p:cNvSpPr/>
          <p:nvPr/>
        </p:nvSpPr>
        <p:spPr>
          <a:xfrm>
            <a:off x="3619510" y="2692400"/>
            <a:ext cx="31737" cy="168275"/>
          </a:xfrm>
          <a:custGeom>
            <a:avLst/>
            <a:gdLst/>
            <a:ahLst/>
            <a:cxnLst/>
            <a:rect l="l" t="t" r="r" b="b"/>
            <a:pathLst>
              <a:path w="31737" h="168275">
                <a:moveTo>
                  <a:pt x="0" y="165100"/>
                </a:moveTo>
                <a:lnTo>
                  <a:pt x="0" y="168275"/>
                </a:lnTo>
                <a:lnTo>
                  <a:pt x="3162" y="168275"/>
                </a:lnTo>
                <a:lnTo>
                  <a:pt x="31737" y="3175"/>
                </a:lnTo>
                <a:lnTo>
                  <a:pt x="31737" y="0"/>
                </a:lnTo>
                <a:lnTo>
                  <a:pt x="28575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4" name="object 83"/>
          <p:cNvSpPr/>
          <p:nvPr/>
        </p:nvSpPr>
        <p:spPr>
          <a:xfrm>
            <a:off x="3492497" y="2159000"/>
            <a:ext cx="114312" cy="555625"/>
          </a:xfrm>
          <a:custGeom>
            <a:avLst/>
            <a:gdLst/>
            <a:ahLst/>
            <a:cxnLst/>
            <a:rect l="l" t="t" r="r" b="b"/>
            <a:pathLst>
              <a:path w="114312" h="555625">
                <a:moveTo>
                  <a:pt x="0" y="0"/>
                </a:moveTo>
                <a:lnTo>
                  <a:pt x="0" y="25400"/>
                </a:lnTo>
                <a:lnTo>
                  <a:pt x="88912" y="555625"/>
                </a:lnTo>
                <a:lnTo>
                  <a:pt x="114312" y="555625"/>
                </a:lnTo>
                <a:lnTo>
                  <a:pt x="114312" y="530225"/>
                </a:lnTo>
                <a:lnTo>
                  <a:pt x="2541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5" name="object 84"/>
          <p:cNvSpPr/>
          <p:nvPr/>
        </p:nvSpPr>
        <p:spPr>
          <a:xfrm>
            <a:off x="7197735" y="3149600"/>
            <a:ext cx="107950" cy="165100"/>
          </a:xfrm>
          <a:custGeom>
            <a:avLst/>
            <a:gdLst/>
            <a:ahLst/>
            <a:cxnLst/>
            <a:rect l="l" t="t" r="r" b="b"/>
            <a:pathLst>
              <a:path w="107950" h="165100">
                <a:moveTo>
                  <a:pt x="0" y="15875"/>
                </a:moveTo>
                <a:lnTo>
                  <a:pt x="79375" y="165100"/>
                </a:lnTo>
                <a:lnTo>
                  <a:pt x="107950" y="0"/>
                </a:lnTo>
                <a:lnTo>
                  <a:pt x="53975" y="9525"/>
                </a:lnTo>
                <a:lnTo>
                  <a:pt x="0" y="1587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6" name="object 85"/>
          <p:cNvSpPr/>
          <p:nvPr/>
        </p:nvSpPr>
        <p:spPr>
          <a:xfrm>
            <a:off x="7197735" y="3165475"/>
            <a:ext cx="82550" cy="152400"/>
          </a:xfrm>
          <a:custGeom>
            <a:avLst/>
            <a:gdLst/>
            <a:ahLst/>
            <a:cxnLst/>
            <a:rect l="l" t="t" r="r" b="b"/>
            <a:pathLst>
              <a:path w="82550" h="152400">
                <a:moveTo>
                  <a:pt x="0" y="0"/>
                </a:moveTo>
                <a:lnTo>
                  <a:pt x="0" y="3175"/>
                </a:lnTo>
                <a:lnTo>
                  <a:pt x="79375" y="152400"/>
                </a:lnTo>
                <a:lnTo>
                  <a:pt x="82550" y="152400"/>
                </a:lnTo>
                <a:lnTo>
                  <a:pt x="82550" y="14922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7" name="object 86"/>
          <p:cNvSpPr/>
          <p:nvPr/>
        </p:nvSpPr>
        <p:spPr>
          <a:xfrm>
            <a:off x="7197735" y="3159125"/>
            <a:ext cx="57150" cy="9525"/>
          </a:xfrm>
          <a:custGeom>
            <a:avLst/>
            <a:gdLst/>
            <a:ahLst/>
            <a:cxnLst/>
            <a:rect l="l" t="t" r="r" b="b"/>
            <a:pathLst>
              <a:path w="57150" h="9525">
                <a:moveTo>
                  <a:pt x="0" y="6350"/>
                </a:moveTo>
                <a:lnTo>
                  <a:pt x="0" y="9525"/>
                </a:lnTo>
                <a:lnTo>
                  <a:pt x="3175" y="9525"/>
                </a:lnTo>
                <a:lnTo>
                  <a:pt x="57150" y="3175"/>
                </a:lnTo>
                <a:lnTo>
                  <a:pt x="57150" y="0"/>
                </a:lnTo>
                <a:lnTo>
                  <a:pt x="53975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8" name="object 87"/>
          <p:cNvSpPr/>
          <p:nvPr/>
        </p:nvSpPr>
        <p:spPr>
          <a:xfrm>
            <a:off x="7251710" y="3149600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9525"/>
                </a:moveTo>
                <a:lnTo>
                  <a:pt x="0" y="12700"/>
                </a:lnTo>
                <a:lnTo>
                  <a:pt x="3175" y="12700"/>
                </a:lnTo>
                <a:lnTo>
                  <a:pt x="57150" y="3175"/>
                </a:lnTo>
                <a:lnTo>
                  <a:pt x="57150" y="0"/>
                </a:lnTo>
                <a:lnTo>
                  <a:pt x="53975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9" name="object 88"/>
          <p:cNvSpPr/>
          <p:nvPr/>
        </p:nvSpPr>
        <p:spPr>
          <a:xfrm>
            <a:off x="7277110" y="3149600"/>
            <a:ext cx="31750" cy="168275"/>
          </a:xfrm>
          <a:custGeom>
            <a:avLst/>
            <a:gdLst/>
            <a:ahLst/>
            <a:cxnLst/>
            <a:rect l="l" t="t" r="r" b="b"/>
            <a:pathLst>
              <a:path w="31750" h="168275">
                <a:moveTo>
                  <a:pt x="0" y="165100"/>
                </a:moveTo>
                <a:lnTo>
                  <a:pt x="0" y="168275"/>
                </a:lnTo>
                <a:lnTo>
                  <a:pt x="3175" y="168275"/>
                </a:lnTo>
                <a:lnTo>
                  <a:pt x="31750" y="3175"/>
                </a:lnTo>
                <a:lnTo>
                  <a:pt x="31750" y="0"/>
                </a:lnTo>
                <a:lnTo>
                  <a:pt x="28575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0" name="object 89"/>
          <p:cNvSpPr/>
          <p:nvPr/>
        </p:nvSpPr>
        <p:spPr>
          <a:xfrm>
            <a:off x="7150110" y="2616200"/>
            <a:ext cx="114300" cy="555625"/>
          </a:xfrm>
          <a:custGeom>
            <a:avLst/>
            <a:gdLst/>
            <a:ahLst/>
            <a:cxnLst/>
            <a:rect l="l" t="t" r="r" b="b"/>
            <a:pathLst>
              <a:path w="114300" h="555625">
                <a:moveTo>
                  <a:pt x="0" y="0"/>
                </a:moveTo>
                <a:lnTo>
                  <a:pt x="0" y="25400"/>
                </a:lnTo>
                <a:lnTo>
                  <a:pt x="88900" y="555625"/>
                </a:lnTo>
                <a:lnTo>
                  <a:pt x="114300" y="555625"/>
                </a:lnTo>
                <a:lnTo>
                  <a:pt x="114300" y="530225"/>
                </a:lnTo>
                <a:lnTo>
                  <a:pt x="2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1" name="object 90"/>
          <p:cNvSpPr/>
          <p:nvPr/>
        </p:nvSpPr>
        <p:spPr>
          <a:xfrm>
            <a:off x="4454535" y="2692400"/>
            <a:ext cx="107950" cy="165100"/>
          </a:xfrm>
          <a:custGeom>
            <a:avLst/>
            <a:gdLst/>
            <a:ahLst/>
            <a:cxnLst/>
            <a:rect l="l" t="t" r="r" b="b"/>
            <a:pathLst>
              <a:path w="107950" h="165100">
                <a:moveTo>
                  <a:pt x="0" y="15875"/>
                </a:moveTo>
                <a:lnTo>
                  <a:pt x="79375" y="165100"/>
                </a:lnTo>
                <a:lnTo>
                  <a:pt x="107950" y="0"/>
                </a:lnTo>
                <a:lnTo>
                  <a:pt x="53975" y="9525"/>
                </a:lnTo>
                <a:lnTo>
                  <a:pt x="0" y="1587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2" name="object 91"/>
          <p:cNvSpPr/>
          <p:nvPr/>
        </p:nvSpPr>
        <p:spPr>
          <a:xfrm>
            <a:off x="4454535" y="2708275"/>
            <a:ext cx="82550" cy="152400"/>
          </a:xfrm>
          <a:custGeom>
            <a:avLst/>
            <a:gdLst/>
            <a:ahLst/>
            <a:cxnLst/>
            <a:rect l="l" t="t" r="r" b="b"/>
            <a:pathLst>
              <a:path w="82550" h="152400">
                <a:moveTo>
                  <a:pt x="0" y="0"/>
                </a:moveTo>
                <a:lnTo>
                  <a:pt x="0" y="3175"/>
                </a:lnTo>
                <a:lnTo>
                  <a:pt x="79375" y="152400"/>
                </a:lnTo>
                <a:lnTo>
                  <a:pt x="82550" y="152400"/>
                </a:lnTo>
                <a:lnTo>
                  <a:pt x="82550" y="14922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3" name="object 92"/>
          <p:cNvSpPr/>
          <p:nvPr/>
        </p:nvSpPr>
        <p:spPr>
          <a:xfrm>
            <a:off x="4454535" y="2701925"/>
            <a:ext cx="57137" cy="9525"/>
          </a:xfrm>
          <a:custGeom>
            <a:avLst/>
            <a:gdLst/>
            <a:ahLst/>
            <a:cxnLst/>
            <a:rect l="l" t="t" r="r" b="b"/>
            <a:pathLst>
              <a:path w="57137" h="9525">
                <a:moveTo>
                  <a:pt x="0" y="6350"/>
                </a:moveTo>
                <a:lnTo>
                  <a:pt x="0" y="9525"/>
                </a:lnTo>
                <a:lnTo>
                  <a:pt x="3175" y="9525"/>
                </a:lnTo>
                <a:lnTo>
                  <a:pt x="57137" y="3175"/>
                </a:lnTo>
                <a:lnTo>
                  <a:pt x="57137" y="0"/>
                </a:lnTo>
                <a:lnTo>
                  <a:pt x="53975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4" name="object 93"/>
          <p:cNvSpPr/>
          <p:nvPr/>
        </p:nvSpPr>
        <p:spPr>
          <a:xfrm>
            <a:off x="4508510" y="2692400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9525"/>
                </a:moveTo>
                <a:lnTo>
                  <a:pt x="0" y="12700"/>
                </a:lnTo>
                <a:lnTo>
                  <a:pt x="3162" y="12700"/>
                </a:lnTo>
                <a:lnTo>
                  <a:pt x="57150" y="3175"/>
                </a:lnTo>
                <a:lnTo>
                  <a:pt x="57150" y="0"/>
                </a:lnTo>
                <a:lnTo>
                  <a:pt x="53975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5" name="object 94"/>
          <p:cNvSpPr/>
          <p:nvPr/>
        </p:nvSpPr>
        <p:spPr>
          <a:xfrm>
            <a:off x="4533910" y="2692400"/>
            <a:ext cx="31750" cy="168275"/>
          </a:xfrm>
          <a:custGeom>
            <a:avLst/>
            <a:gdLst/>
            <a:ahLst/>
            <a:cxnLst/>
            <a:rect l="l" t="t" r="r" b="b"/>
            <a:pathLst>
              <a:path w="31750" h="168275">
                <a:moveTo>
                  <a:pt x="0" y="165100"/>
                </a:moveTo>
                <a:lnTo>
                  <a:pt x="0" y="168275"/>
                </a:lnTo>
                <a:lnTo>
                  <a:pt x="3175" y="168275"/>
                </a:lnTo>
                <a:lnTo>
                  <a:pt x="31750" y="3175"/>
                </a:lnTo>
                <a:lnTo>
                  <a:pt x="31750" y="0"/>
                </a:lnTo>
                <a:lnTo>
                  <a:pt x="28575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6" name="object 95"/>
          <p:cNvSpPr/>
          <p:nvPr/>
        </p:nvSpPr>
        <p:spPr>
          <a:xfrm>
            <a:off x="4406910" y="2159000"/>
            <a:ext cx="114300" cy="555625"/>
          </a:xfrm>
          <a:custGeom>
            <a:avLst/>
            <a:gdLst/>
            <a:ahLst/>
            <a:cxnLst/>
            <a:rect l="l" t="t" r="r" b="b"/>
            <a:pathLst>
              <a:path w="114300" h="555625">
                <a:moveTo>
                  <a:pt x="0" y="0"/>
                </a:moveTo>
                <a:lnTo>
                  <a:pt x="0" y="25400"/>
                </a:lnTo>
                <a:lnTo>
                  <a:pt x="88887" y="555625"/>
                </a:lnTo>
                <a:lnTo>
                  <a:pt x="114300" y="555625"/>
                </a:lnTo>
                <a:lnTo>
                  <a:pt x="114300" y="530225"/>
                </a:lnTo>
                <a:lnTo>
                  <a:pt x="2538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7" name="object 96"/>
          <p:cNvSpPr/>
          <p:nvPr/>
        </p:nvSpPr>
        <p:spPr>
          <a:xfrm>
            <a:off x="5368922" y="2692400"/>
            <a:ext cx="107950" cy="165100"/>
          </a:xfrm>
          <a:custGeom>
            <a:avLst/>
            <a:gdLst/>
            <a:ahLst/>
            <a:cxnLst/>
            <a:rect l="l" t="t" r="r" b="b"/>
            <a:pathLst>
              <a:path w="107950" h="165100">
                <a:moveTo>
                  <a:pt x="0" y="15875"/>
                </a:moveTo>
                <a:lnTo>
                  <a:pt x="79375" y="165100"/>
                </a:lnTo>
                <a:lnTo>
                  <a:pt x="107950" y="0"/>
                </a:lnTo>
                <a:lnTo>
                  <a:pt x="53987" y="9525"/>
                </a:lnTo>
                <a:lnTo>
                  <a:pt x="0" y="1587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8" name="object 97"/>
          <p:cNvSpPr/>
          <p:nvPr/>
        </p:nvSpPr>
        <p:spPr>
          <a:xfrm>
            <a:off x="5368922" y="2708275"/>
            <a:ext cx="82562" cy="152400"/>
          </a:xfrm>
          <a:custGeom>
            <a:avLst/>
            <a:gdLst/>
            <a:ahLst/>
            <a:cxnLst/>
            <a:rect l="l" t="t" r="r" b="b"/>
            <a:pathLst>
              <a:path w="82562" h="152400">
                <a:moveTo>
                  <a:pt x="0" y="0"/>
                </a:moveTo>
                <a:lnTo>
                  <a:pt x="0" y="3175"/>
                </a:lnTo>
                <a:lnTo>
                  <a:pt x="79375" y="152400"/>
                </a:lnTo>
                <a:lnTo>
                  <a:pt x="82562" y="152400"/>
                </a:lnTo>
                <a:lnTo>
                  <a:pt x="82562" y="149225"/>
                </a:lnTo>
                <a:lnTo>
                  <a:pt x="318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9" name="object 98"/>
          <p:cNvSpPr/>
          <p:nvPr/>
        </p:nvSpPr>
        <p:spPr>
          <a:xfrm>
            <a:off x="5368922" y="2701925"/>
            <a:ext cx="57162" cy="9525"/>
          </a:xfrm>
          <a:custGeom>
            <a:avLst/>
            <a:gdLst/>
            <a:ahLst/>
            <a:cxnLst/>
            <a:rect l="l" t="t" r="r" b="b"/>
            <a:pathLst>
              <a:path w="57162" h="9525">
                <a:moveTo>
                  <a:pt x="0" y="6350"/>
                </a:moveTo>
                <a:lnTo>
                  <a:pt x="0" y="9525"/>
                </a:lnTo>
                <a:lnTo>
                  <a:pt x="3187" y="9525"/>
                </a:lnTo>
                <a:lnTo>
                  <a:pt x="57162" y="3175"/>
                </a:lnTo>
                <a:lnTo>
                  <a:pt x="57162" y="0"/>
                </a:lnTo>
                <a:lnTo>
                  <a:pt x="53987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0" name="object 99"/>
          <p:cNvSpPr/>
          <p:nvPr/>
        </p:nvSpPr>
        <p:spPr>
          <a:xfrm>
            <a:off x="5422910" y="2692400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9525"/>
                </a:moveTo>
                <a:lnTo>
                  <a:pt x="0" y="12700"/>
                </a:lnTo>
                <a:lnTo>
                  <a:pt x="3175" y="12700"/>
                </a:lnTo>
                <a:lnTo>
                  <a:pt x="57150" y="3175"/>
                </a:lnTo>
                <a:lnTo>
                  <a:pt x="57150" y="0"/>
                </a:lnTo>
                <a:lnTo>
                  <a:pt x="53962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1" name="object 100"/>
          <p:cNvSpPr/>
          <p:nvPr/>
        </p:nvSpPr>
        <p:spPr>
          <a:xfrm>
            <a:off x="5448297" y="2692400"/>
            <a:ext cx="31762" cy="168275"/>
          </a:xfrm>
          <a:custGeom>
            <a:avLst/>
            <a:gdLst/>
            <a:ahLst/>
            <a:cxnLst/>
            <a:rect l="l" t="t" r="r" b="b"/>
            <a:pathLst>
              <a:path w="31762" h="168275">
                <a:moveTo>
                  <a:pt x="0" y="165100"/>
                </a:moveTo>
                <a:lnTo>
                  <a:pt x="0" y="168275"/>
                </a:lnTo>
                <a:lnTo>
                  <a:pt x="3187" y="168275"/>
                </a:lnTo>
                <a:lnTo>
                  <a:pt x="31762" y="3175"/>
                </a:lnTo>
                <a:lnTo>
                  <a:pt x="31762" y="0"/>
                </a:lnTo>
                <a:lnTo>
                  <a:pt x="28575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2" name="object 101"/>
          <p:cNvSpPr/>
          <p:nvPr/>
        </p:nvSpPr>
        <p:spPr>
          <a:xfrm>
            <a:off x="5321310" y="2159000"/>
            <a:ext cx="114300" cy="555625"/>
          </a:xfrm>
          <a:custGeom>
            <a:avLst/>
            <a:gdLst/>
            <a:ahLst/>
            <a:cxnLst/>
            <a:rect l="l" t="t" r="r" b="b"/>
            <a:pathLst>
              <a:path w="114300" h="555625">
                <a:moveTo>
                  <a:pt x="0" y="0"/>
                </a:moveTo>
                <a:lnTo>
                  <a:pt x="0" y="25400"/>
                </a:lnTo>
                <a:lnTo>
                  <a:pt x="88900" y="555625"/>
                </a:lnTo>
                <a:lnTo>
                  <a:pt x="114300" y="555625"/>
                </a:lnTo>
                <a:lnTo>
                  <a:pt x="114300" y="530225"/>
                </a:lnTo>
                <a:lnTo>
                  <a:pt x="2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3" name="object 102"/>
          <p:cNvSpPr/>
          <p:nvPr/>
        </p:nvSpPr>
        <p:spPr>
          <a:xfrm>
            <a:off x="6283322" y="2692400"/>
            <a:ext cx="107962" cy="165100"/>
          </a:xfrm>
          <a:custGeom>
            <a:avLst/>
            <a:gdLst/>
            <a:ahLst/>
            <a:cxnLst/>
            <a:rect l="l" t="t" r="r" b="b"/>
            <a:pathLst>
              <a:path w="107962" h="165100">
                <a:moveTo>
                  <a:pt x="0" y="15875"/>
                </a:moveTo>
                <a:lnTo>
                  <a:pt x="79387" y="165100"/>
                </a:lnTo>
                <a:lnTo>
                  <a:pt x="107962" y="0"/>
                </a:lnTo>
                <a:lnTo>
                  <a:pt x="53975" y="9525"/>
                </a:lnTo>
                <a:lnTo>
                  <a:pt x="0" y="1587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4" name="object 103"/>
          <p:cNvSpPr/>
          <p:nvPr/>
        </p:nvSpPr>
        <p:spPr>
          <a:xfrm>
            <a:off x="6283322" y="2708275"/>
            <a:ext cx="82550" cy="152400"/>
          </a:xfrm>
          <a:custGeom>
            <a:avLst/>
            <a:gdLst/>
            <a:ahLst/>
            <a:cxnLst/>
            <a:rect l="l" t="t" r="r" b="b"/>
            <a:pathLst>
              <a:path w="82550" h="152400">
                <a:moveTo>
                  <a:pt x="0" y="0"/>
                </a:moveTo>
                <a:lnTo>
                  <a:pt x="0" y="3175"/>
                </a:lnTo>
                <a:lnTo>
                  <a:pt x="79387" y="152400"/>
                </a:lnTo>
                <a:lnTo>
                  <a:pt x="82550" y="152400"/>
                </a:lnTo>
                <a:lnTo>
                  <a:pt x="82550" y="14922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5" name="object 104"/>
          <p:cNvSpPr/>
          <p:nvPr/>
        </p:nvSpPr>
        <p:spPr>
          <a:xfrm>
            <a:off x="6283335" y="2701925"/>
            <a:ext cx="57150" cy="9525"/>
          </a:xfrm>
          <a:custGeom>
            <a:avLst/>
            <a:gdLst/>
            <a:ahLst/>
            <a:cxnLst/>
            <a:rect l="l" t="t" r="r" b="b"/>
            <a:pathLst>
              <a:path w="57150" h="9525">
                <a:moveTo>
                  <a:pt x="0" y="6350"/>
                </a:moveTo>
                <a:lnTo>
                  <a:pt x="0" y="9525"/>
                </a:lnTo>
                <a:lnTo>
                  <a:pt x="3162" y="9525"/>
                </a:lnTo>
                <a:lnTo>
                  <a:pt x="57150" y="3175"/>
                </a:lnTo>
                <a:lnTo>
                  <a:pt x="57150" y="0"/>
                </a:lnTo>
                <a:lnTo>
                  <a:pt x="53962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6" name="object 105"/>
          <p:cNvSpPr/>
          <p:nvPr/>
        </p:nvSpPr>
        <p:spPr>
          <a:xfrm>
            <a:off x="6337297" y="2692400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9525"/>
                </a:moveTo>
                <a:lnTo>
                  <a:pt x="0" y="12700"/>
                </a:lnTo>
                <a:lnTo>
                  <a:pt x="3175" y="12700"/>
                </a:lnTo>
                <a:lnTo>
                  <a:pt x="57150" y="3175"/>
                </a:lnTo>
                <a:lnTo>
                  <a:pt x="57150" y="0"/>
                </a:lnTo>
                <a:lnTo>
                  <a:pt x="53987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7" name="object 106"/>
          <p:cNvSpPr/>
          <p:nvPr/>
        </p:nvSpPr>
        <p:spPr>
          <a:xfrm>
            <a:off x="6362710" y="2692400"/>
            <a:ext cx="31737" cy="168275"/>
          </a:xfrm>
          <a:custGeom>
            <a:avLst/>
            <a:gdLst/>
            <a:ahLst/>
            <a:cxnLst/>
            <a:rect l="l" t="t" r="r" b="b"/>
            <a:pathLst>
              <a:path w="31737" h="168275">
                <a:moveTo>
                  <a:pt x="0" y="165100"/>
                </a:moveTo>
                <a:lnTo>
                  <a:pt x="0" y="168275"/>
                </a:lnTo>
                <a:lnTo>
                  <a:pt x="3162" y="168275"/>
                </a:lnTo>
                <a:lnTo>
                  <a:pt x="31737" y="3175"/>
                </a:lnTo>
                <a:lnTo>
                  <a:pt x="31737" y="0"/>
                </a:lnTo>
                <a:lnTo>
                  <a:pt x="28575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8" name="object 107"/>
          <p:cNvSpPr/>
          <p:nvPr/>
        </p:nvSpPr>
        <p:spPr>
          <a:xfrm>
            <a:off x="6235697" y="2159000"/>
            <a:ext cx="114300" cy="555625"/>
          </a:xfrm>
          <a:custGeom>
            <a:avLst/>
            <a:gdLst/>
            <a:ahLst/>
            <a:cxnLst/>
            <a:rect l="l" t="t" r="r" b="b"/>
            <a:pathLst>
              <a:path w="114300" h="555625">
                <a:moveTo>
                  <a:pt x="0" y="0"/>
                </a:moveTo>
                <a:lnTo>
                  <a:pt x="0" y="25400"/>
                </a:lnTo>
                <a:lnTo>
                  <a:pt x="88900" y="555625"/>
                </a:lnTo>
                <a:lnTo>
                  <a:pt x="114300" y="555625"/>
                </a:lnTo>
                <a:lnTo>
                  <a:pt x="114300" y="530225"/>
                </a:lnTo>
                <a:lnTo>
                  <a:pt x="2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9" name="object 108"/>
          <p:cNvSpPr/>
          <p:nvPr/>
        </p:nvSpPr>
        <p:spPr>
          <a:xfrm>
            <a:off x="8112135" y="3149600"/>
            <a:ext cx="107937" cy="165100"/>
          </a:xfrm>
          <a:custGeom>
            <a:avLst/>
            <a:gdLst/>
            <a:ahLst/>
            <a:cxnLst/>
            <a:rect l="l" t="t" r="r" b="b"/>
            <a:pathLst>
              <a:path w="107937" h="165100">
                <a:moveTo>
                  <a:pt x="0" y="15875"/>
                </a:moveTo>
                <a:lnTo>
                  <a:pt x="79362" y="165100"/>
                </a:lnTo>
                <a:lnTo>
                  <a:pt x="107937" y="0"/>
                </a:lnTo>
                <a:lnTo>
                  <a:pt x="53975" y="9525"/>
                </a:lnTo>
                <a:lnTo>
                  <a:pt x="0" y="1587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0" name="object 109"/>
          <p:cNvSpPr/>
          <p:nvPr/>
        </p:nvSpPr>
        <p:spPr>
          <a:xfrm>
            <a:off x="8112135" y="3165475"/>
            <a:ext cx="82550" cy="152400"/>
          </a:xfrm>
          <a:custGeom>
            <a:avLst/>
            <a:gdLst/>
            <a:ahLst/>
            <a:cxnLst/>
            <a:rect l="l" t="t" r="r" b="b"/>
            <a:pathLst>
              <a:path w="82550" h="152400">
                <a:moveTo>
                  <a:pt x="0" y="0"/>
                </a:moveTo>
                <a:lnTo>
                  <a:pt x="0" y="3175"/>
                </a:lnTo>
                <a:lnTo>
                  <a:pt x="79375" y="152400"/>
                </a:lnTo>
                <a:lnTo>
                  <a:pt x="82550" y="152400"/>
                </a:lnTo>
                <a:lnTo>
                  <a:pt x="82550" y="14922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1" name="object 110"/>
          <p:cNvSpPr/>
          <p:nvPr/>
        </p:nvSpPr>
        <p:spPr>
          <a:xfrm>
            <a:off x="8112122" y="3159125"/>
            <a:ext cx="57162" cy="9525"/>
          </a:xfrm>
          <a:custGeom>
            <a:avLst/>
            <a:gdLst/>
            <a:ahLst/>
            <a:cxnLst/>
            <a:rect l="l" t="t" r="r" b="b"/>
            <a:pathLst>
              <a:path w="57162" h="9525">
                <a:moveTo>
                  <a:pt x="0" y="6350"/>
                </a:moveTo>
                <a:lnTo>
                  <a:pt x="0" y="9525"/>
                </a:lnTo>
                <a:lnTo>
                  <a:pt x="3175" y="9525"/>
                </a:lnTo>
                <a:lnTo>
                  <a:pt x="57162" y="3175"/>
                </a:lnTo>
                <a:lnTo>
                  <a:pt x="57162" y="0"/>
                </a:lnTo>
                <a:lnTo>
                  <a:pt x="53987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2" name="object 111"/>
          <p:cNvSpPr/>
          <p:nvPr/>
        </p:nvSpPr>
        <p:spPr>
          <a:xfrm>
            <a:off x="8166110" y="3149600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0" y="9525"/>
                </a:moveTo>
                <a:lnTo>
                  <a:pt x="0" y="12700"/>
                </a:lnTo>
                <a:lnTo>
                  <a:pt x="3175" y="12700"/>
                </a:lnTo>
                <a:lnTo>
                  <a:pt x="57150" y="3175"/>
                </a:lnTo>
                <a:lnTo>
                  <a:pt x="57150" y="0"/>
                </a:lnTo>
                <a:lnTo>
                  <a:pt x="53962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3" name="object 112"/>
          <p:cNvSpPr/>
          <p:nvPr/>
        </p:nvSpPr>
        <p:spPr>
          <a:xfrm>
            <a:off x="8191510" y="3149600"/>
            <a:ext cx="31750" cy="168275"/>
          </a:xfrm>
          <a:custGeom>
            <a:avLst/>
            <a:gdLst/>
            <a:ahLst/>
            <a:cxnLst/>
            <a:rect l="l" t="t" r="r" b="b"/>
            <a:pathLst>
              <a:path w="31750" h="168275">
                <a:moveTo>
                  <a:pt x="0" y="165100"/>
                </a:moveTo>
                <a:lnTo>
                  <a:pt x="0" y="168275"/>
                </a:lnTo>
                <a:lnTo>
                  <a:pt x="3175" y="168275"/>
                </a:lnTo>
                <a:lnTo>
                  <a:pt x="31750" y="3175"/>
                </a:lnTo>
                <a:lnTo>
                  <a:pt x="31750" y="0"/>
                </a:lnTo>
                <a:lnTo>
                  <a:pt x="28562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4" name="object 113"/>
          <p:cNvSpPr/>
          <p:nvPr/>
        </p:nvSpPr>
        <p:spPr>
          <a:xfrm>
            <a:off x="8064510" y="2616200"/>
            <a:ext cx="114300" cy="555625"/>
          </a:xfrm>
          <a:custGeom>
            <a:avLst/>
            <a:gdLst/>
            <a:ahLst/>
            <a:cxnLst/>
            <a:rect l="l" t="t" r="r" b="b"/>
            <a:pathLst>
              <a:path w="114300" h="555625">
                <a:moveTo>
                  <a:pt x="0" y="0"/>
                </a:moveTo>
                <a:lnTo>
                  <a:pt x="0" y="25400"/>
                </a:lnTo>
                <a:lnTo>
                  <a:pt x="88900" y="555625"/>
                </a:lnTo>
                <a:lnTo>
                  <a:pt x="114300" y="555625"/>
                </a:lnTo>
                <a:lnTo>
                  <a:pt x="114300" y="530225"/>
                </a:lnTo>
                <a:lnTo>
                  <a:pt x="2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946360" y="1600200"/>
            <a:ext cx="88900" cy="133350"/>
          </a:xfrm>
          <a:custGeom>
            <a:avLst/>
            <a:gdLst/>
            <a:ahLst/>
            <a:cxnLst/>
            <a:rect l="l" t="t" r="r" b="b"/>
            <a:pathLst>
              <a:path w="88900" h="133350">
                <a:moveTo>
                  <a:pt x="0" y="133350"/>
                </a:moveTo>
                <a:lnTo>
                  <a:pt x="88900" y="13335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990810" y="1600200"/>
            <a:ext cx="47625" cy="136525"/>
          </a:xfrm>
          <a:custGeom>
            <a:avLst/>
            <a:gdLst/>
            <a:ahLst/>
            <a:cxnLst/>
            <a:rect l="l" t="t" r="r" b="b"/>
            <a:pathLst>
              <a:path w="47625" h="136525">
                <a:moveTo>
                  <a:pt x="0" y="0"/>
                </a:moveTo>
                <a:lnTo>
                  <a:pt x="0" y="3175"/>
                </a:lnTo>
                <a:lnTo>
                  <a:pt x="44450" y="136525"/>
                </a:lnTo>
                <a:lnTo>
                  <a:pt x="47625" y="136525"/>
                </a:lnTo>
                <a:lnTo>
                  <a:pt x="47625" y="133350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946360" y="1735138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>
                <a:moveTo>
                  <a:pt x="0" y="0"/>
                </a:moveTo>
                <a:lnTo>
                  <a:pt x="9207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946360" y="1600200"/>
            <a:ext cx="47625" cy="136525"/>
          </a:xfrm>
          <a:custGeom>
            <a:avLst/>
            <a:gdLst/>
            <a:ahLst/>
            <a:cxnLst/>
            <a:rect l="l" t="t" r="r" b="b"/>
            <a:pathLst>
              <a:path w="47625" h="136525">
                <a:moveTo>
                  <a:pt x="0" y="133350"/>
                </a:moveTo>
                <a:lnTo>
                  <a:pt x="0" y="136525"/>
                </a:lnTo>
                <a:lnTo>
                  <a:pt x="3175" y="136525"/>
                </a:lnTo>
                <a:lnTo>
                  <a:pt x="47625" y="3175"/>
                </a:lnTo>
                <a:lnTo>
                  <a:pt x="47625" y="0"/>
                </a:lnTo>
                <a:lnTo>
                  <a:pt x="4445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990810" y="1727200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026535" y="2692400"/>
            <a:ext cx="107937" cy="165100"/>
          </a:xfrm>
          <a:custGeom>
            <a:avLst/>
            <a:gdLst/>
            <a:ahLst/>
            <a:cxnLst/>
            <a:rect l="l" t="t" r="r" b="b"/>
            <a:pathLst>
              <a:path w="107937" h="165100">
                <a:moveTo>
                  <a:pt x="0" y="15875"/>
                </a:moveTo>
                <a:lnTo>
                  <a:pt x="79362" y="165100"/>
                </a:lnTo>
                <a:lnTo>
                  <a:pt x="107937" y="0"/>
                </a:lnTo>
                <a:lnTo>
                  <a:pt x="53962" y="9525"/>
                </a:lnTo>
                <a:lnTo>
                  <a:pt x="0" y="1587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026535" y="2708275"/>
            <a:ext cx="82537" cy="152400"/>
          </a:xfrm>
          <a:custGeom>
            <a:avLst/>
            <a:gdLst/>
            <a:ahLst/>
            <a:cxnLst/>
            <a:rect l="l" t="t" r="r" b="b"/>
            <a:pathLst>
              <a:path w="82537" h="152400">
                <a:moveTo>
                  <a:pt x="0" y="0"/>
                </a:moveTo>
                <a:lnTo>
                  <a:pt x="0" y="3175"/>
                </a:lnTo>
                <a:lnTo>
                  <a:pt x="79362" y="152400"/>
                </a:lnTo>
                <a:lnTo>
                  <a:pt x="82537" y="152400"/>
                </a:lnTo>
                <a:lnTo>
                  <a:pt x="82537" y="149225"/>
                </a:lnTo>
                <a:lnTo>
                  <a:pt x="3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026522" y="2701925"/>
            <a:ext cx="57150" cy="9525"/>
          </a:xfrm>
          <a:custGeom>
            <a:avLst/>
            <a:gdLst/>
            <a:ahLst/>
            <a:cxnLst/>
            <a:rect l="l" t="t" r="r" b="b"/>
            <a:pathLst>
              <a:path w="57150" h="9525">
                <a:moveTo>
                  <a:pt x="0" y="6350"/>
                </a:moveTo>
                <a:lnTo>
                  <a:pt x="0" y="9525"/>
                </a:lnTo>
                <a:lnTo>
                  <a:pt x="3174" y="9525"/>
                </a:lnTo>
                <a:lnTo>
                  <a:pt x="57149" y="3175"/>
                </a:lnTo>
                <a:lnTo>
                  <a:pt x="57149" y="0"/>
                </a:lnTo>
                <a:lnTo>
                  <a:pt x="53974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080510" y="2692400"/>
            <a:ext cx="57137" cy="12700"/>
          </a:xfrm>
          <a:custGeom>
            <a:avLst/>
            <a:gdLst/>
            <a:ahLst/>
            <a:cxnLst/>
            <a:rect l="l" t="t" r="r" b="b"/>
            <a:pathLst>
              <a:path w="57137" h="12700">
                <a:moveTo>
                  <a:pt x="0" y="9525"/>
                </a:moveTo>
                <a:lnTo>
                  <a:pt x="0" y="12700"/>
                </a:lnTo>
                <a:lnTo>
                  <a:pt x="3174" y="12700"/>
                </a:lnTo>
                <a:lnTo>
                  <a:pt x="57137" y="3175"/>
                </a:lnTo>
                <a:lnTo>
                  <a:pt x="57137" y="0"/>
                </a:lnTo>
                <a:lnTo>
                  <a:pt x="53962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105897" y="2692400"/>
            <a:ext cx="31750" cy="168275"/>
          </a:xfrm>
          <a:custGeom>
            <a:avLst/>
            <a:gdLst/>
            <a:ahLst/>
            <a:cxnLst/>
            <a:rect l="l" t="t" r="r" b="b"/>
            <a:pathLst>
              <a:path w="31750" h="168275">
                <a:moveTo>
                  <a:pt x="0" y="165100"/>
                </a:moveTo>
                <a:lnTo>
                  <a:pt x="0" y="168275"/>
                </a:lnTo>
                <a:lnTo>
                  <a:pt x="3174" y="168275"/>
                </a:lnTo>
                <a:lnTo>
                  <a:pt x="31749" y="3175"/>
                </a:lnTo>
                <a:lnTo>
                  <a:pt x="31749" y="0"/>
                </a:lnTo>
                <a:lnTo>
                  <a:pt x="28574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978910" y="2159000"/>
            <a:ext cx="114300" cy="555625"/>
          </a:xfrm>
          <a:custGeom>
            <a:avLst/>
            <a:gdLst/>
            <a:ahLst/>
            <a:cxnLst/>
            <a:rect l="l" t="t" r="r" b="b"/>
            <a:pathLst>
              <a:path w="114300" h="555625">
                <a:moveTo>
                  <a:pt x="0" y="0"/>
                </a:moveTo>
                <a:lnTo>
                  <a:pt x="0" y="25400"/>
                </a:lnTo>
                <a:lnTo>
                  <a:pt x="88900" y="555625"/>
                </a:lnTo>
                <a:lnTo>
                  <a:pt x="114300" y="555625"/>
                </a:lnTo>
                <a:lnTo>
                  <a:pt x="114300" y="530225"/>
                </a:lnTo>
                <a:lnTo>
                  <a:pt x="2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115060" y="5099050"/>
            <a:ext cx="133350" cy="88900"/>
          </a:xfrm>
          <a:custGeom>
            <a:avLst/>
            <a:gdLst/>
            <a:ahLst/>
            <a:cxnLst/>
            <a:rect l="l" t="t" r="r" b="b"/>
            <a:pathLst>
              <a:path w="133350" h="88900">
                <a:moveTo>
                  <a:pt x="0" y="0"/>
                </a:moveTo>
                <a:lnTo>
                  <a:pt x="0" y="88900"/>
                </a:lnTo>
                <a:lnTo>
                  <a:pt x="133350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115060" y="5143500"/>
            <a:ext cx="136525" cy="47625"/>
          </a:xfrm>
          <a:custGeom>
            <a:avLst/>
            <a:gdLst/>
            <a:ahLst/>
            <a:cxnLst/>
            <a:rect l="l" t="t" r="r" b="b"/>
            <a:pathLst>
              <a:path w="136525" h="47625">
                <a:moveTo>
                  <a:pt x="0" y="44450"/>
                </a:moveTo>
                <a:lnTo>
                  <a:pt x="0" y="47625"/>
                </a:lnTo>
                <a:lnTo>
                  <a:pt x="3175" y="47625"/>
                </a:lnTo>
                <a:lnTo>
                  <a:pt x="136525" y="3175"/>
                </a:lnTo>
                <a:lnTo>
                  <a:pt x="136525" y="0"/>
                </a:lnTo>
                <a:lnTo>
                  <a:pt x="13335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116635" y="509905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207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115060" y="5099050"/>
            <a:ext cx="136525" cy="47625"/>
          </a:xfrm>
          <a:custGeom>
            <a:avLst/>
            <a:gdLst/>
            <a:ahLst/>
            <a:cxnLst/>
            <a:rect l="l" t="t" r="r" b="b"/>
            <a:pathLst>
              <a:path w="136525" h="47625">
                <a:moveTo>
                  <a:pt x="0" y="0"/>
                </a:moveTo>
                <a:lnTo>
                  <a:pt x="0" y="3175"/>
                </a:lnTo>
                <a:lnTo>
                  <a:pt x="133350" y="47625"/>
                </a:lnTo>
                <a:lnTo>
                  <a:pt x="136525" y="47625"/>
                </a:lnTo>
                <a:lnTo>
                  <a:pt x="136525" y="44450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013460" y="5143500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362710" y="5099050"/>
            <a:ext cx="133337" cy="88900"/>
          </a:xfrm>
          <a:custGeom>
            <a:avLst/>
            <a:gdLst/>
            <a:ahLst/>
            <a:cxnLst/>
            <a:rect l="l" t="t" r="r" b="b"/>
            <a:pathLst>
              <a:path w="133337" h="88900">
                <a:moveTo>
                  <a:pt x="0" y="44450"/>
                </a:moveTo>
                <a:lnTo>
                  <a:pt x="133337" y="88900"/>
                </a:lnTo>
                <a:lnTo>
                  <a:pt x="133337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362710" y="5099050"/>
            <a:ext cx="136525" cy="47625"/>
          </a:xfrm>
          <a:custGeom>
            <a:avLst/>
            <a:gdLst/>
            <a:ahLst/>
            <a:cxnLst/>
            <a:rect l="l" t="t" r="r" b="b"/>
            <a:pathLst>
              <a:path w="136525" h="47625">
                <a:moveTo>
                  <a:pt x="0" y="44450"/>
                </a:moveTo>
                <a:lnTo>
                  <a:pt x="0" y="47625"/>
                </a:lnTo>
                <a:lnTo>
                  <a:pt x="3162" y="47625"/>
                </a:lnTo>
                <a:lnTo>
                  <a:pt x="136525" y="3175"/>
                </a:lnTo>
                <a:lnTo>
                  <a:pt x="136525" y="0"/>
                </a:lnTo>
                <a:lnTo>
                  <a:pt x="133337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497635" y="509905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207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362710" y="5143500"/>
            <a:ext cx="136525" cy="47625"/>
          </a:xfrm>
          <a:custGeom>
            <a:avLst/>
            <a:gdLst/>
            <a:ahLst/>
            <a:cxnLst/>
            <a:rect l="l" t="t" r="r" b="b"/>
            <a:pathLst>
              <a:path w="136525" h="47625">
                <a:moveTo>
                  <a:pt x="0" y="0"/>
                </a:moveTo>
                <a:lnTo>
                  <a:pt x="0" y="3175"/>
                </a:lnTo>
                <a:lnTo>
                  <a:pt x="133337" y="47625"/>
                </a:lnTo>
                <a:lnTo>
                  <a:pt x="136525" y="47625"/>
                </a:lnTo>
                <a:lnTo>
                  <a:pt x="136525" y="44450"/>
                </a:lnTo>
                <a:lnTo>
                  <a:pt x="31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489710" y="5143500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5549903" y="5010150"/>
            <a:ext cx="267335" cy="276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2700" i="1" baseline="7716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pd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8" name="object 15"/>
          <p:cNvSpPr/>
          <p:nvPr/>
        </p:nvSpPr>
        <p:spPr>
          <a:xfrm>
            <a:off x="9095443" y="4530932"/>
            <a:ext cx="187312" cy="161925"/>
          </a:xfrm>
          <a:custGeom>
            <a:avLst/>
            <a:gdLst/>
            <a:ahLst/>
            <a:cxnLst/>
            <a:rect l="l" t="t" r="r" b="b"/>
            <a:pathLst>
              <a:path w="187312" h="161925">
                <a:moveTo>
                  <a:pt x="0" y="101600"/>
                </a:moveTo>
                <a:lnTo>
                  <a:pt x="187312" y="161925"/>
                </a:lnTo>
                <a:lnTo>
                  <a:pt x="76199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9" name="object 16"/>
          <p:cNvSpPr/>
          <p:nvPr/>
        </p:nvSpPr>
        <p:spPr>
          <a:xfrm>
            <a:off x="9095443" y="4632532"/>
            <a:ext cx="190487" cy="63500"/>
          </a:xfrm>
          <a:custGeom>
            <a:avLst/>
            <a:gdLst/>
            <a:ahLst/>
            <a:cxnLst/>
            <a:rect l="l" t="t" r="r" b="b"/>
            <a:pathLst>
              <a:path w="190487" h="63500">
                <a:moveTo>
                  <a:pt x="0" y="0"/>
                </a:moveTo>
                <a:lnTo>
                  <a:pt x="0" y="3175"/>
                </a:lnTo>
                <a:lnTo>
                  <a:pt x="187312" y="63500"/>
                </a:lnTo>
                <a:lnTo>
                  <a:pt x="190487" y="63500"/>
                </a:lnTo>
                <a:lnTo>
                  <a:pt x="190487" y="60325"/>
                </a:lnTo>
                <a:lnTo>
                  <a:pt x="3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0" name="object 17"/>
          <p:cNvSpPr/>
          <p:nvPr/>
        </p:nvSpPr>
        <p:spPr>
          <a:xfrm>
            <a:off x="9095443" y="4581732"/>
            <a:ext cx="41275" cy="53975"/>
          </a:xfrm>
          <a:custGeom>
            <a:avLst/>
            <a:gdLst/>
            <a:ahLst/>
            <a:cxnLst/>
            <a:rect l="l" t="t" r="r" b="b"/>
            <a:pathLst>
              <a:path w="41275" h="53975">
                <a:moveTo>
                  <a:pt x="0" y="50800"/>
                </a:moveTo>
                <a:lnTo>
                  <a:pt x="0" y="53975"/>
                </a:lnTo>
                <a:lnTo>
                  <a:pt x="3174" y="53975"/>
                </a:lnTo>
                <a:lnTo>
                  <a:pt x="41274" y="3175"/>
                </a:lnTo>
                <a:lnTo>
                  <a:pt x="41274" y="0"/>
                </a:lnTo>
                <a:lnTo>
                  <a:pt x="38087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1" name="object 18"/>
          <p:cNvSpPr/>
          <p:nvPr/>
        </p:nvSpPr>
        <p:spPr>
          <a:xfrm>
            <a:off x="9133543" y="4530932"/>
            <a:ext cx="41275" cy="53975"/>
          </a:xfrm>
          <a:custGeom>
            <a:avLst/>
            <a:gdLst/>
            <a:ahLst/>
            <a:cxnLst/>
            <a:rect l="l" t="t" r="r" b="b"/>
            <a:pathLst>
              <a:path w="41275" h="53975">
                <a:moveTo>
                  <a:pt x="0" y="50800"/>
                </a:moveTo>
                <a:lnTo>
                  <a:pt x="0" y="53975"/>
                </a:lnTo>
                <a:lnTo>
                  <a:pt x="3174" y="53975"/>
                </a:lnTo>
                <a:lnTo>
                  <a:pt x="41274" y="3175"/>
                </a:lnTo>
                <a:lnTo>
                  <a:pt x="41274" y="0"/>
                </a:lnTo>
                <a:lnTo>
                  <a:pt x="38099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2" name="object 19"/>
          <p:cNvSpPr/>
          <p:nvPr/>
        </p:nvSpPr>
        <p:spPr>
          <a:xfrm>
            <a:off x="9171643" y="4530932"/>
            <a:ext cx="114287" cy="165100"/>
          </a:xfrm>
          <a:custGeom>
            <a:avLst/>
            <a:gdLst/>
            <a:ahLst/>
            <a:cxnLst/>
            <a:rect l="l" t="t" r="r" b="b"/>
            <a:pathLst>
              <a:path w="114287" h="165100">
                <a:moveTo>
                  <a:pt x="0" y="0"/>
                </a:moveTo>
                <a:lnTo>
                  <a:pt x="0" y="3175"/>
                </a:lnTo>
                <a:lnTo>
                  <a:pt x="111112" y="165100"/>
                </a:lnTo>
                <a:lnTo>
                  <a:pt x="114287" y="165100"/>
                </a:lnTo>
                <a:lnTo>
                  <a:pt x="114287" y="161925"/>
                </a:lnTo>
                <a:lnTo>
                  <a:pt x="3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5" name="object 139"/>
          <p:cNvSpPr/>
          <p:nvPr/>
        </p:nvSpPr>
        <p:spPr>
          <a:xfrm>
            <a:off x="6875318" y="4397582"/>
            <a:ext cx="3429000" cy="2171700"/>
          </a:xfrm>
          <a:custGeom>
            <a:avLst/>
            <a:gdLst/>
            <a:ahLst/>
            <a:cxnLst/>
            <a:rect l="l" t="t" r="r" b="b"/>
            <a:pathLst>
              <a:path w="3429000" h="2171700">
                <a:moveTo>
                  <a:pt x="3429000" y="2171700"/>
                </a:moveTo>
                <a:lnTo>
                  <a:pt x="3429000" y="0"/>
                </a:lnTo>
                <a:lnTo>
                  <a:pt x="0" y="0"/>
                </a:lnTo>
                <a:lnTo>
                  <a:pt x="0" y="2171700"/>
                </a:lnTo>
                <a:lnTo>
                  <a:pt x="3429000" y="21717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6" name="object 140"/>
          <p:cNvSpPr/>
          <p:nvPr/>
        </p:nvSpPr>
        <p:spPr>
          <a:xfrm>
            <a:off x="9764568" y="6261307"/>
            <a:ext cx="196850" cy="139700"/>
          </a:xfrm>
          <a:custGeom>
            <a:avLst/>
            <a:gdLst/>
            <a:ahLst/>
            <a:cxnLst/>
            <a:rect l="l" t="t" r="r" b="b"/>
            <a:pathLst>
              <a:path w="196850" h="139700">
                <a:moveTo>
                  <a:pt x="0" y="114300"/>
                </a:moveTo>
                <a:lnTo>
                  <a:pt x="196849" y="139700"/>
                </a:lnTo>
                <a:lnTo>
                  <a:pt x="57149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7" name="object 141"/>
          <p:cNvSpPr/>
          <p:nvPr/>
        </p:nvSpPr>
        <p:spPr>
          <a:xfrm>
            <a:off x="9764568" y="6375607"/>
            <a:ext cx="200025" cy="28575"/>
          </a:xfrm>
          <a:custGeom>
            <a:avLst/>
            <a:gdLst/>
            <a:ahLst/>
            <a:cxnLst/>
            <a:rect l="l" t="t" r="r" b="b"/>
            <a:pathLst>
              <a:path w="200025" h="28575">
                <a:moveTo>
                  <a:pt x="0" y="0"/>
                </a:moveTo>
                <a:lnTo>
                  <a:pt x="0" y="3175"/>
                </a:lnTo>
                <a:lnTo>
                  <a:pt x="196849" y="28575"/>
                </a:lnTo>
                <a:lnTo>
                  <a:pt x="200024" y="28575"/>
                </a:lnTo>
                <a:lnTo>
                  <a:pt x="200024" y="25400"/>
                </a:lnTo>
                <a:lnTo>
                  <a:pt x="3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8" name="object 142"/>
          <p:cNvSpPr/>
          <p:nvPr/>
        </p:nvSpPr>
        <p:spPr>
          <a:xfrm>
            <a:off x="9764568" y="6318457"/>
            <a:ext cx="31750" cy="60325"/>
          </a:xfrm>
          <a:custGeom>
            <a:avLst/>
            <a:gdLst/>
            <a:ahLst/>
            <a:cxnLst/>
            <a:rect l="l" t="t" r="r" b="b"/>
            <a:pathLst>
              <a:path w="31750" h="60325">
                <a:moveTo>
                  <a:pt x="0" y="57150"/>
                </a:moveTo>
                <a:lnTo>
                  <a:pt x="0" y="60325"/>
                </a:lnTo>
                <a:lnTo>
                  <a:pt x="3174" y="60325"/>
                </a:lnTo>
                <a:lnTo>
                  <a:pt x="31749" y="3175"/>
                </a:lnTo>
                <a:lnTo>
                  <a:pt x="31749" y="0"/>
                </a:lnTo>
                <a:lnTo>
                  <a:pt x="28574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9" name="object 143"/>
          <p:cNvSpPr/>
          <p:nvPr/>
        </p:nvSpPr>
        <p:spPr>
          <a:xfrm>
            <a:off x="9793143" y="6261307"/>
            <a:ext cx="31750" cy="60325"/>
          </a:xfrm>
          <a:custGeom>
            <a:avLst/>
            <a:gdLst/>
            <a:ahLst/>
            <a:cxnLst/>
            <a:rect l="l" t="t" r="r" b="b"/>
            <a:pathLst>
              <a:path w="31750" h="60325">
                <a:moveTo>
                  <a:pt x="0" y="57150"/>
                </a:moveTo>
                <a:lnTo>
                  <a:pt x="0" y="60325"/>
                </a:lnTo>
                <a:lnTo>
                  <a:pt x="3174" y="60325"/>
                </a:lnTo>
                <a:lnTo>
                  <a:pt x="31749" y="3175"/>
                </a:lnTo>
                <a:lnTo>
                  <a:pt x="31749" y="0"/>
                </a:lnTo>
                <a:lnTo>
                  <a:pt x="28574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0" name="object 144"/>
          <p:cNvSpPr/>
          <p:nvPr/>
        </p:nvSpPr>
        <p:spPr>
          <a:xfrm>
            <a:off x="9821718" y="6261307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0" y="0"/>
                </a:moveTo>
                <a:lnTo>
                  <a:pt x="0" y="3175"/>
                </a:lnTo>
                <a:lnTo>
                  <a:pt x="139699" y="142875"/>
                </a:lnTo>
                <a:lnTo>
                  <a:pt x="142874" y="142875"/>
                </a:lnTo>
                <a:lnTo>
                  <a:pt x="142874" y="139700"/>
                </a:lnTo>
                <a:lnTo>
                  <a:pt x="3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1" name="object 145"/>
          <p:cNvSpPr/>
          <p:nvPr/>
        </p:nvSpPr>
        <p:spPr>
          <a:xfrm>
            <a:off x="7884968" y="5353257"/>
            <a:ext cx="1927225" cy="984249"/>
          </a:xfrm>
          <a:custGeom>
            <a:avLst/>
            <a:gdLst/>
            <a:ahLst/>
            <a:cxnLst/>
            <a:rect l="l" t="t" r="r" b="b"/>
            <a:pathLst>
              <a:path w="1927225" h="984250">
                <a:moveTo>
                  <a:pt x="0" y="0"/>
                </a:moveTo>
                <a:lnTo>
                  <a:pt x="0" y="38100"/>
                </a:lnTo>
                <a:lnTo>
                  <a:pt x="1889125" y="984250"/>
                </a:lnTo>
                <a:lnTo>
                  <a:pt x="1927225" y="984250"/>
                </a:lnTo>
                <a:lnTo>
                  <a:pt x="1927225" y="946150"/>
                </a:lnTo>
                <a:lnTo>
                  <a:pt x="38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2" name="object 146"/>
          <p:cNvSpPr txBox="1"/>
          <p:nvPr/>
        </p:nvSpPr>
        <p:spPr>
          <a:xfrm>
            <a:off x="6957868" y="4407107"/>
            <a:ext cx="521334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3" name="object 147"/>
          <p:cNvSpPr txBox="1"/>
          <p:nvPr/>
        </p:nvSpPr>
        <p:spPr>
          <a:xfrm>
            <a:off x="7745268" y="4407107"/>
            <a:ext cx="1684020" cy="3079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701040" algn="l"/>
                <a:tab pos="1386840" algn="l"/>
              </a:tabLst>
            </a:pPr>
            <a:r>
              <a:rPr sz="1800" i="1" dirty="0">
                <a:latin typeface="Times New Roman"/>
                <a:cs typeface="Times New Roman"/>
              </a:rPr>
              <a:t>Q</a:t>
            </a:r>
            <a:r>
              <a:rPr sz="2100" baseline="-9920" dirty="0">
                <a:latin typeface="Times New Roman"/>
                <a:cs typeface="Times New Roman"/>
              </a:rPr>
              <a:t>A	</a:t>
            </a:r>
            <a:r>
              <a:rPr sz="1800" i="1" dirty="0">
                <a:latin typeface="Times New Roman"/>
                <a:cs typeface="Times New Roman"/>
              </a:rPr>
              <a:t>Q</a:t>
            </a:r>
            <a:r>
              <a:rPr sz="2100" baseline="-9920" dirty="0">
                <a:latin typeface="Times New Roman"/>
                <a:cs typeface="Times New Roman"/>
              </a:rPr>
              <a:t>B	</a:t>
            </a:r>
            <a:r>
              <a:rPr sz="1800" i="1" dirty="0">
                <a:latin typeface="Times New Roman"/>
                <a:cs typeface="Times New Roman"/>
              </a:rPr>
              <a:t>Q</a:t>
            </a:r>
            <a:r>
              <a:rPr sz="2100" baseline="-9920" dirty="0">
                <a:latin typeface="Times New Roman"/>
                <a:cs typeface="Times New Roman"/>
              </a:rPr>
              <a:t>C</a:t>
            </a:r>
            <a:endParaRPr sz="2100" baseline="-9920">
              <a:latin typeface="Times New Roman"/>
              <a:cs typeface="Times New Roman"/>
            </a:endParaRPr>
          </a:p>
        </p:txBody>
      </p:sp>
      <p:sp>
        <p:nvSpPr>
          <p:cNvPr id="154" name="object 148"/>
          <p:cNvSpPr/>
          <p:nvPr/>
        </p:nvSpPr>
        <p:spPr>
          <a:xfrm>
            <a:off x="6868968" y="4743657"/>
            <a:ext cx="3441700" cy="0"/>
          </a:xfrm>
          <a:custGeom>
            <a:avLst/>
            <a:gdLst/>
            <a:ahLst/>
            <a:cxnLst/>
            <a:rect l="l" t="t" r="r" b="b"/>
            <a:pathLst>
              <a:path w="3441700">
                <a:moveTo>
                  <a:pt x="0" y="0"/>
                </a:moveTo>
                <a:lnTo>
                  <a:pt x="3441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5" name="object 149"/>
          <p:cNvSpPr txBox="1"/>
          <p:nvPr/>
        </p:nvSpPr>
        <p:spPr>
          <a:xfrm>
            <a:off x="7142018" y="4864307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6" name="object 150"/>
          <p:cNvSpPr txBox="1"/>
          <p:nvPr/>
        </p:nvSpPr>
        <p:spPr>
          <a:xfrm>
            <a:off x="7827818" y="4864307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7" name="object 151"/>
          <p:cNvSpPr txBox="1"/>
          <p:nvPr/>
        </p:nvSpPr>
        <p:spPr>
          <a:xfrm>
            <a:off x="8513618" y="4864307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8" name="object 152"/>
          <p:cNvSpPr txBox="1"/>
          <p:nvPr/>
        </p:nvSpPr>
        <p:spPr>
          <a:xfrm>
            <a:off x="9199418" y="4864307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9" name="object 153"/>
          <p:cNvSpPr txBox="1"/>
          <p:nvPr/>
        </p:nvSpPr>
        <p:spPr>
          <a:xfrm>
            <a:off x="7142018" y="5207207"/>
            <a:ext cx="153035" cy="97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0"/>
              </a:spcBef>
            </a:pPr>
            <a:endParaRPr sz="500"/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0"/>
              </a:spcBef>
            </a:pPr>
            <a:endParaRPr sz="500"/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0" name="object 154"/>
          <p:cNvSpPr txBox="1"/>
          <p:nvPr/>
        </p:nvSpPr>
        <p:spPr>
          <a:xfrm>
            <a:off x="7827818" y="5207207"/>
            <a:ext cx="153035" cy="97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0"/>
              </a:spcBef>
            </a:pPr>
            <a:endParaRPr sz="500"/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0"/>
              </a:spcBef>
            </a:pPr>
            <a:endParaRPr sz="500"/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1" name="object 155"/>
          <p:cNvSpPr txBox="1"/>
          <p:nvPr/>
        </p:nvSpPr>
        <p:spPr>
          <a:xfrm>
            <a:off x="8513618" y="5207207"/>
            <a:ext cx="153035" cy="97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0"/>
              </a:spcBef>
            </a:pPr>
            <a:endParaRPr sz="500"/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0"/>
              </a:spcBef>
            </a:pPr>
            <a:endParaRPr sz="500"/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2" name="object 156"/>
          <p:cNvSpPr txBox="1"/>
          <p:nvPr/>
        </p:nvSpPr>
        <p:spPr>
          <a:xfrm>
            <a:off x="9199418" y="5207207"/>
            <a:ext cx="153035" cy="97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0"/>
              </a:spcBef>
            </a:pPr>
            <a:endParaRPr sz="500"/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0"/>
              </a:spcBef>
            </a:pPr>
            <a:endParaRPr sz="500"/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3" name="object 157"/>
          <p:cNvSpPr/>
          <p:nvPr/>
        </p:nvSpPr>
        <p:spPr>
          <a:xfrm>
            <a:off x="6862618" y="4400757"/>
            <a:ext cx="3454400" cy="0"/>
          </a:xfrm>
          <a:custGeom>
            <a:avLst/>
            <a:gdLst/>
            <a:ahLst/>
            <a:cxnLst/>
            <a:rect l="l" t="t" r="r" b="b"/>
            <a:pathLst>
              <a:path w="3454400">
                <a:moveTo>
                  <a:pt x="0" y="0"/>
                </a:moveTo>
                <a:lnTo>
                  <a:pt x="3454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4" name="object 158"/>
          <p:cNvSpPr/>
          <p:nvPr/>
        </p:nvSpPr>
        <p:spPr>
          <a:xfrm>
            <a:off x="6862618" y="6572457"/>
            <a:ext cx="3454400" cy="0"/>
          </a:xfrm>
          <a:custGeom>
            <a:avLst/>
            <a:gdLst/>
            <a:ahLst/>
            <a:cxnLst/>
            <a:rect l="l" t="t" r="r" b="b"/>
            <a:pathLst>
              <a:path w="3454400">
                <a:moveTo>
                  <a:pt x="0" y="0"/>
                </a:moveTo>
                <a:lnTo>
                  <a:pt x="3454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5" name="object 159"/>
          <p:cNvSpPr txBox="1"/>
          <p:nvPr/>
        </p:nvSpPr>
        <p:spPr>
          <a:xfrm>
            <a:off x="9809018" y="4426157"/>
            <a:ext cx="319405" cy="3079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i="1" dirty="0">
                <a:latin typeface="Times New Roman"/>
                <a:cs typeface="Times New Roman"/>
              </a:rPr>
              <a:t>Q</a:t>
            </a:r>
            <a:r>
              <a:rPr sz="2100" baseline="-9920" dirty="0">
                <a:latin typeface="Times New Roman"/>
                <a:cs typeface="Times New Roman"/>
              </a:rPr>
              <a:t>D</a:t>
            </a:r>
            <a:endParaRPr sz="2100" baseline="-9920">
              <a:latin typeface="Times New Roman"/>
              <a:cs typeface="Times New Roman"/>
            </a:endParaRPr>
          </a:p>
        </p:txBody>
      </p:sp>
      <p:sp>
        <p:nvSpPr>
          <p:cNvPr id="166" name="object 162"/>
          <p:cNvSpPr txBox="1"/>
          <p:nvPr/>
        </p:nvSpPr>
        <p:spPr>
          <a:xfrm>
            <a:off x="7142018" y="6235907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7" name="object 163"/>
          <p:cNvSpPr txBox="1"/>
          <p:nvPr/>
        </p:nvSpPr>
        <p:spPr>
          <a:xfrm>
            <a:off x="7827818" y="6235907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8" name="object 164"/>
          <p:cNvSpPr txBox="1"/>
          <p:nvPr/>
        </p:nvSpPr>
        <p:spPr>
          <a:xfrm>
            <a:off x="8513618" y="6235907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9" name="object 165"/>
          <p:cNvSpPr txBox="1"/>
          <p:nvPr/>
        </p:nvSpPr>
        <p:spPr>
          <a:xfrm>
            <a:off x="9199418" y="6235907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0" name="object 166"/>
          <p:cNvSpPr txBox="1"/>
          <p:nvPr/>
        </p:nvSpPr>
        <p:spPr>
          <a:xfrm>
            <a:off x="9892361" y="6254957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1" name="object 160"/>
          <p:cNvSpPr txBox="1"/>
          <p:nvPr/>
        </p:nvSpPr>
        <p:spPr>
          <a:xfrm>
            <a:off x="9891568" y="4883357"/>
            <a:ext cx="153035" cy="1313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0"/>
              </a:spcBef>
            </a:pPr>
            <a:endParaRPr sz="500"/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0"/>
              </a:spcBef>
            </a:pPr>
            <a:endParaRPr sz="500"/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0"/>
              </a:spcBef>
            </a:pPr>
            <a:endParaRPr sz="500"/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291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13"/>
          <p:cNvSpPr>
            <a:spLocks noChangeArrowheads="1"/>
          </p:cNvSpPr>
          <p:nvPr/>
        </p:nvSpPr>
        <p:spPr bwMode="auto">
          <a:xfrm>
            <a:off x="6400800" y="3505200"/>
            <a:ext cx="1524000" cy="1676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69423"/>
            <a:ext cx="10515600" cy="4928260"/>
          </a:xfrm>
        </p:spPr>
        <p:txBody>
          <a:bodyPr>
            <a:normAutofit fontScale="77500" lnSpcReduction="20000"/>
          </a:bodyPr>
          <a:lstStyle/>
          <a:p>
            <a:pPr>
              <a:tabLst>
                <a:tab pos="3198813" algn="l"/>
                <a:tab pos="4054475" algn="l"/>
              </a:tabLst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FF0033"/>
                </a:solidFill>
              </a:rPr>
              <a:t>shift register</a:t>
            </a:r>
            <a:r>
              <a:rPr lang="en-US" altLang="en-US" dirty="0"/>
              <a:t> “shifts” its output once every clock cycle.</a:t>
            </a:r>
          </a:p>
          <a:p>
            <a:pPr lvl="1">
              <a:tabLst>
                <a:tab pos="3198813" algn="l"/>
                <a:tab pos="4054475" algn="l"/>
              </a:tabLst>
            </a:pPr>
            <a:endParaRPr lang="en-US" altLang="en-US" dirty="0"/>
          </a:p>
          <a:p>
            <a:pPr lvl="1">
              <a:tabLst>
                <a:tab pos="3198813" algn="l"/>
                <a:tab pos="4054475" algn="l"/>
              </a:tabLst>
            </a:pPr>
            <a:endParaRPr lang="en-US" altLang="en-US" dirty="0"/>
          </a:p>
          <a:p>
            <a:pPr lvl="1">
              <a:tabLst>
                <a:tab pos="3198813" algn="l"/>
                <a:tab pos="4054475" algn="l"/>
              </a:tabLst>
            </a:pPr>
            <a:endParaRPr lang="en-US" altLang="en-US" dirty="0"/>
          </a:p>
          <a:p>
            <a:pPr lvl="1">
              <a:tabLst>
                <a:tab pos="3198813" algn="l"/>
                <a:tab pos="4054475" algn="l"/>
              </a:tabLst>
            </a:pPr>
            <a:endParaRPr lang="en-US" altLang="en-US" dirty="0"/>
          </a:p>
          <a:p>
            <a:pPr lvl="1">
              <a:tabLst>
                <a:tab pos="3198813" algn="l"/>
                <a:tab pos="4054475" algn="l"/>
              </a:tabLst>
            </a:pPr>
            <a:endParaRPr lang="en-US" altLang="en-US" dirty="0"/>
          </a:p>
          <a:p>
            <a:pPr lvl="1">
              <a:tabLst>
                <a:tab pos="3198813" algn="l"/>
                <a:tab pos="4054475" algn="l"/>
              </a:tabLst>
            </a:pPr>
            <a:endParaRPr lang="en-US" altLang="en-US" dirty="0"/>
          </a:p>
          <a:p>
            <a:pPr>
              <a:buClr>
                <a:schemeClr val="tx1"/>
              </a:buClr>
              <a:tabLst>
                <a:tab pos="3198813" algn="l"/>
                <a:tab pos="4054475" algn="l"/>
              </a:tabLst>
            </a:pPr>
            <a:r>
              <a:rPr lang="en-US" altLang="en-US" dirty="0">
                <a:solidFill>
                  <a:srgbClr val="3333FF"/>
                </a:solidFill>
              </a:rPr>
              <a:t>SI</a:t>
            </a:r>
            <a:r>
              <a:rPr lang="en-US" altLang="en-US" dirty="0"/>
              <a:t> is an input that supplies a new bit to shift “into”</a:t>
            </a:r>
            <a:r>
              <a:rPr lang="en-US" altLang="en-US" i="1" dirty="0"/>
              <a:t> </a:t>
            </a:r>
            <a:r>
              <a:rPr lang="en-US" altLang="en-US" dirty="0"/>
              <a:t>the register. For example, if on some positive clock edge we have:</a:t>
            </a:r>
          </a:p>
          <a:p>
            <a:pPr>
              <a:spcBef>
                <a:spcPct val="70000"/>
              </a:spcBef>
              <a:buNone/>
              <a:tabLst>
                <a:tab pos="3198813" algn="l"/>
                <a:tab pos="4054475" algn="l"/>
              </a:tabLst>
            </a:pPr>
            <a:r>
              <a:rPr lang="en-US" altLang="en-US" dirty="0"/>
              <a:t>		SI = </a:t>
            </a:r>
            <a:r>
              <a:rPr lang="en-US" altLang="en-US" dirty="0">
                <a:solidFill>
                  <a:srgbClr val="FF33CC"/>
                </a:solidFill>
              </a:rPr>
              <a:t>1</a:t>
            </a:r>
            <a:endParaRPr lang="en-US" altLang="en-US" dirty="0"/>
          </a:p>
          <a:p>
            <a:pPr>
              <a:spcBef>
                <a:spcPct val="0"/>
              </a:spcBef>
              <a:spcAft>
                <a:spcPct val="50000"/>
              </a:spcAft>
              <a:buNone/>
              <a:tabLst>
                <a:tab pos="3198813" algn="l"/>
                <a:tab pos="4054475" algn="l"/>
              </a:tabLst>
            </a:pPr>
            <a:r>
              <a:rPr lang="en-US" altLang="en-US" dirty="0"/>
              <a:t>		Q</a:t>
            </a:r>
            <a:r>
              <a:rPr lang="en-US" altLang="en-US" baseline="-25000" dirty="0"/>
              <a:t>0</a:t>
            </a:r>
            <a:r>
              <a:rPr lang="en-US" altLang="en-US" dirty="0"/>
              <a:t>-Q</a:t>
            </a:r>
            <a:r>
              <a:rPr lang="en-US" altLang="en-US" baseline="-25000" dirty="0"/>
              <a:t>3</a:t>
            </a:r>
            <a:r>
              <a:rPr lang="en-US" altLang="en-US" dirty="0"/>
              <a:t> = </a:t>
            </a:r>
            <a:r>
              <a:rPr lang="en-US" altLang="en-US" dirty="0">
                <a:solidFill>
                  <a:srgbClr val="3333FF"/>
                </a:solidFill>
              </a:rPr>
              <a:t>011</a:t>
            </a:r>
            <a:r>
              <a:rPr lang="en-US" altLang="en-US" dirty="0">
                <a:solidFill>
                  <a:srgbClr val="FF0033"/>
                </a:solidFill>
              </a:rPr>
              <a:t>0</a:t>
            </a:r>
            <a:endParaRPr lang="en-US" altLang="en-US" dirty="0"/>
          </a:p>
          <a:p>
            <a:pPr>
              <a:buNone/>
              <a:tabLst>
                <a:tab pos="3198813" algn="l"/>
                <a:tab pos="4054475" algn="l"/>
              </a:tabLst>
            </a:pPr>
            <a:r>
              <a:rPr lang="en-US" altLang="en-US" dirty="0"/>
              <a:t>	then the next state will be:</a:t>
            </a:r>
          </a:p>
          <a:p>
            <a:pPr>
              <a:spcBef>
                <a:spcPct val="70000"/>
              </a:spcBef>
              <a:spcAft>
                <a:spcPct val="50000"/>
              </a:spcAft>
              <a:buNone/>
              <a:tabLst>
                <a:tab pos="3198813" algn="l"/>
                <a:tab pos="4054475" algn="l"/>
              </a:tabLst>
            </a:pPr>
            <a:r>
              <a:rPr lang="en-US" altLang="en-US" dirty="0"/>
              <a:t>		Q</a:t>
            </a:r>
            <a:r>
              <a:rPr lang="en-US" altLang="en-US" baseline="-25000" dirty="0"/>
              <a:t>0</a:t>
            </a:r>
            <a:r>
              <a:rPr lang="en-US" altLang="en-US" dirty="0"/>
              <a:t>-Q</a:t>
            </a:r>
            <a:r>
              <a:rPr lang="en-US" altLang="en-US" baseline="-25000" dirty="0"/>
              <a:t>3</a:t>
            </a:r>
            <a:r>
              <a:rPr lang="en-US" altLang="en-US" dirty="0"/>
              <a:t> = </a:t>
            </a:r>
            <a:r>
              <a:rPr lang="en-US" altLang="en-US" dirty="0">
                <a:solidFill>
                  <a:srgbClr val="FF33CC"/>
                </a:solidFill>
              </a:rPr>
              <a:t>1</a:t>
            </a:r>
            <a:r>
              <a:rPr lang="en-US" altLang="en-US" dirty="0">
                <a:solidFill>
                  <a:srgbClr val="3333FF"/>
                </a:solidFill>
              </a:rPr>
              <a:t>011</a:t>
            </a:r>
            <a:endParaRPr lang="en-US" altLang="en-US" dirty="0">
              <a:solidFill>
                <a:schemeClr val="accent2"/>
              </a:solidFill>
            </a:endParaRPr>
          </a:p>
          <a:p>
            <a:pPr>
              <a:tabLst>
                <a:tab pos="3198813" algn="l"/>
                <a:tab pos="4054475" algn="l"/>
              </a:tabLst>
            </a:pPr>
            <a:r>
              <a:rPr lang="en-US" altLang="en-US" dirty="0"/>
              <a:t>The current Q</a:t>
            </a:r>
            <a:r>
              <a:rPr lang="en-US" altLang="en-US" baseline="-25000" dirty="0"/>
              <a:t>3</a:t>
            </a:r>
            <a:r>
              <a:rPr lang="en-US" altLang="en-US" dirty="0"/>
              <a:t> (</a:t>
            </a:r>
            <a:r>
              <a:rPr lang="en-US" altLang="en-US" dirty="0">
                <a:solidFill>
                  <a:srgbClr val="FF0033"/>
                </a:solidFill>
              </a:rPr>
              <a:t>0</a:t>
            </a:r>
            <a:r>
              <a:rPr lang="en-US" altLang="en-US" dirty="0"/>
              <a:t> in this example) will be lost on the next cycle.</a:t>
            </a:r>
          </a:p>
        </p:txBody>
      </p:sp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Shift registers</a:t>
            </a:r>
          </a:p>
        </p:txBody>
      </p:sp>
      <p:grpSp>
        <p:nvGrpSpPr>
          <p:cNvPr id="6152" name="Group 10"/>
          <p:cNvGrpSpPr>
            <a:grpSpLocks/>
          </p:cNvGrpSpPr>
          <p:nvPr/>
        </p:nvGrpSpPr>
        <p:grpSpPr bwMode="auto">
          <a:xfrm>
            <a:off x="2992581" y="2173184"/>
            <a:ext cx="5177642" cy="1615045"/>
            <a:chOff x="1152" y="864"/>
            <a:chExt cx="3456" cy="1098"/>
          </a:xfrm>
        </p:grpSpPr>
        <p:graphicFrame>
          <p:nvGraphicFramePr>
            <p:cNvPr id="6146" name="Object 6"/>
            <p:cNvGraphicFramePr>
              <a:graphicFrameLocks noChangeAspect="1"/>
            </p:cNvGraphicFramePr>
            <p:nvPr/>
          </p:nvGraphicFramePr>
          <p:xfrm>
            <a:off x="1152" y="864"/>
            <a:ext cx="3391" cy="1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Bitmap Image" r:id="rId3" imgW="5380952" imgH="1743318" progId="Paint.Picture">
                    <p:embed/>
                  </p:oleObj>
                </mc:Choice>
                <mc:Fallback>
                  <p:oleObj name="Bitmap Image" r:id="rId3" imgW="5380952" imgH="1743318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864"/>
                          <a:ext cx="3391" cy="10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accent2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4" name="Rectangle 7"/>
            <p:cNvSpPr>
              <a:spLocks noChangeArrowheads="1"/>
            </p:cNvSpPr>
            <p:nvPr/>
          </p:nvSpPr>
          <p:spPr bwMode="auto">
            <a:xfrm>
              <a:off x="1584" y="864"/>
              <a:ext cx="3024" cy="768"/>
            </a:xfrm>
            <a:prstGeom prst="rect">
              <a:avLst/>
            </a:prstGeom>
            <a:noFill/>
            <a:ln w="25400">
              <a:solidFill>
                <a:srgbClr val="3333FF"/>
              </a:solidFill>
              <a:prstDash val="sysDot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8564534" y="2244214"/>
            <a:ext cx="1826373" cy="107721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80000"/>
              </a:spcBef>
              <a:buClr>
                <a:schemeClr val="tx1"/>
              </a:buClr>
            </a:pPr>
            <a:r>
              <a:rPr lang="en-US" altLang="en-US" sz="1600"/>
              <a:t>Q</a:t>
            </a:r>
            <a:r>
              <a:rPr lang="en-US" altLang="en-US" sz="1600" baseline="-25000"/>
              <a:t>0</a:t>
            </a:r>
            <a:r>
              <a:rPr lang="en-US" altLang="en-US" sz="1600"/>
              <a:t>(t+1)	= SI</a:t>
            </a:r>
          </a:p>
          <a:p>
            <a:pPr>
              <a:buClr>
                <a:schemeClr val="tx1"/>
              </a:buClr>
            </a:pPr>
            <a:r>
              <a:rPr lang="en-US" altLang="en-US" sz="1600"/>
              <a:t>Q</a:t>
            </a:r>
            <a:r>
              <a:rPr lang="en-US" altLang="en-US" sz="1600" baseline="-25000"/>
              <a:t>1</a:t>
            </a:r>
            <a:r>
              <a:rPr lang="en-US" altLang="en-US" sz="1600"/>
              <a:t>(t+1)	= Q</a:t>
            </a:r>
            <a:r>
              <a:rPr lang="en-US" altLang="en-US" sz="1600" baseline="-25000"/>
              <a:t>0</a:t>
            </a:r>
            <a:r>
              <a:rPr lang="en-US" altLang="en-US" sz="1600"/>
              <a:t>(t)</a:t>
            </a:r>
          </a:p>
          <a:p>
            <a:pPr>
              <a:buClr>
                <a:schemeClr val="tx1"/>
              </a:buClr>
            </a:pPr>
            <a:r>
              <a:rPr lang="en-US" altLang="en-US" sz="1600"/>
              <a:t>Q</a:t>
            </a:r>
            <a:r>
              <a:rPr lang="en-US" altLang="en-US" sz="1600" baseline="-25000"/>
              <a:t>2</a:t>
            </a:r>
            <a:r>
              <a:rPr lang="en-US" altLang="en-US" sz="1600"/>
              <a:t>(t+1)	= Q</a:t>
            </a:r>
            <a:r>
              <a:rPr lang="en-US" altLang="en-US" sz="1600" baseline="-25000"/>
              <a:t>1</a:t>
            </a:r>
            <a:r>
              <a:rPr lang="en-US" altLang="en-US" sz="1600"/>
              <a:t>(t)</a:t>
            </a:r>
          </a:p>
          <a:p>
            <a:pPr>
              <a:buClr>
                <a:schemeClr val="tx1"/>
              </a:buClr>
            </a:pPr>
            <a:r>
              <a:rPr lang="en-US" altLang="en-US" sz="1600"/>
              <a:t>Q</a:t>
            </a:r>
            <a:r>
              <a:rPr lang="en-US" altLang="en-US" sz="1600" baseline="-25000"/>
              <a:t>3</a:t>
            </a:r>
            <a:r>
              <a:rPr lang="en-US" altLang="en-US" sz="1600"/>
              <a:t>(t+1)	= Q</a:t>
            </a:r>
            <a:r>
              <a:rPr lang="en-US" altLang="en-US" sz="1600" baseline="-25000"/>
              <a:t>2</a:t>
            </a:r>
            <a:r>
              <a:rPr lang="en-US" altLang="en-US" sz="1600"/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3511784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Shift direction</a:t>
            </a:r>
          </a:p>
        </p:txBody>
      </p:sp>
      <p:sp>
        <p:nvSpPr>
          <p:cNvPr id="71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1950" y="2339438"/>
            <a:ext cx="10515600" cy="4300661"/>
          </a:xfrm>
        </p:spPr>
        <p:txBody>
          <a:bodyPr>
            <a:normAutofit fontScale="85000" lnSpcReduction="20000"/>
          </a:bodyPr>
          <a:lstStyle/>
          <a:p>
            <a:pPr>
              <a:tabLst>
                <a:tab pos="3198813" algn="l"/>
                <a:tab pos="4054475" algn="l"/>
              </a:tabLst>
            </a:pPr>
            <a:endParaRPr lang="en-US" altLang="en-US" dirty="0"/>
          </a:p>
          <a:p>
            <a:pPr lvl="1">
              <a:tabLst>
                <a:tab pos="3198813" algn="l"/>
                <a:tab pos="4054475" algn="l"/>
              </a:tabLst>
            </a:pPr>
            <a:endParaRPr lang="en-US" altLang="en-US" dirty="0"/>
          </a:p>
          <a:p>
            <a:pPr lvl="1">
              <a:tabLst>
                <a:tab pos="3198813" algn="l"/>
                <a:tab pos="4054475" algn="l"/>
              </a:tabLst>
            </a:pPr>
            <a:endParaRPr lang="en-US" altLang="en-US" dirty="0"/>
          </a:p>
          <a:p>
            <a:pPr lvl="1">
              <a:tabLst>
                <a:tab pos="3198813" algn="l"/>
                <a:tab pos="4054475" algn="l"/>
              </a:tabLst>
            </a:pPr>
            <a:endParaRPr lang="en-US" altLang="en-US" dirty="0"/>
          </a:p>
          <a:p>
            <a:pPr lvl="1">
              <a:tabLst>
                <a:tab pos="3198813" algn="l"/>
                <a:tab pos="4054475" algn="l"/>
              </a:tabLst>
            </a:pPr>
            <a:endParaRPr lang="en-US" altLang="en-US" dirty="0"/>
          </a:p>
          <a:p>
            <a:pPr lvl="1">
              <a:tabLst>
                <a:tab pos="3198813" algn="l"/>
                <a:tab pos="4054475" algn="l"/>
              </a:tabLst>
            </a:pPr>
            <a:endParaRPr lang="en-US" altLang="en-US" dirty="0"/>
          </a:p>
          <a:p>
            <a:pPr>
              <a:buClr>
                <a:schemeClr val="tx1"/>
              </a:buClr>
              <a:tabLst>
                <a:tab pos="3198813" algn="l"/>
                <a:tab pos="4054475" algn="l"/>
              </a:tabLst>
            </a:pPr>
            <a:r>
              <a:rPr lang="en-US" altLang="en-US" dirty="0"/>
              <a:t>The circuit and example make it look like the register shifts “right.”</a:t>
            </a:r>
          </a:p>
          <a:p>
            <a:pPr>
              <a:buClr>
                <a:schemeClr val="tx1"/>
              </a:buClr>
              <a:tabLst>
                <a:tab pos="3198813" algn="l"/>
                <a:tab pos="4054475" algn="l"/>
              </a:tabLst>
            </a:pPr>
            <a:endParaRPr lang="en-US" altLang="en-US" dirty="0"/>
          </a:p>
          <a:p>
            <a:pPr>
              <a:buClr>
                <a:schemeClr val="tx1"/>
              </a:buClr>
              <a:tabLst>
                <a:tab pos="3198813" algn="l"/>
                <a:tab pos="4054475" algn="l"/>
              </a:tabLst>
            </a:pPr>
            <a:endParaRPr lang="en-US" altLang="en-US" dirty="0"/>
          </a:p>
          <a:p>
            <a:pPr>
              <a:buClr>
                <a:schemeClr val="tx1"/>
              </a:buClr>
              <a:tabLst>
                <a:tab pos="3198813" algn="l"/>
                <a:tab pos="4054475" algn="l"/>
              </a:tabLst>
            </a:pPr>
            <a:endParaRPr lang="en-US" altLang="en-US" dirty="0"/>
          </a:p>
          <a:p>
            <a:pPr>
              <a:buClr>
                <a:schemeClr val="tx1"/>
              </a:buClr>
              <a:tabLst>
                <a:tab pos="3198813" algn="l"/>
                <a:tab pos="4054475" algn="l"/>
              </a:tabLst>
            </a:pPr>
            <a:r>
              <a:rPr lang="en-US" altLang="en-US" dirty="0"/>
              <a:t>But it really depends on your interpretation of the bits. If you consider Q3 to be the most significant bit instead, then the register is shifting in the </a:t>
            </a:r>
            <a:r>
              <a:rPr lang="en-US" altLang="en-US" i="1" dirty="0"/>
              <a:t>opposite</a:t>
            </a:r>
            <a:r>
              <a:rPr lang="en-US" altLang="en-US" dirty="0"/>
              <a:t> direction!</a:t>
            </a:r>
          </a:p>
        </p:txBody>
      </p:sp>
      <p:grpSp>
        <p:nvGrpSpPr>
          <p:cNvPr id="7177" name="Group 4"/>
          <p:cNvGrpSpPr>
            <a:grpSpLocks/>
          </p:cNvGrpSpPr>
          <p:nvPr/>
        </p:nvGrpSpPr>
        <p:grpSpPr bwMode="auto">
          <a:xfrm>
            <a:off x="2065317" y="1501240"/>
            <a:ext cx="5486400" cy="1743075"/>
            <a:chOff x="1152" y="864"/>
            <a:chExt cx="3456" cy="1098"/>
          </a:xfrm>
        </p:grpSpPr>
        <p:graphicFrame>
          <p:nvGraphicFramePr>
            <p:cNvPr id="7172" name="Object 5"/>
            <p:cNvGraphicFramePr>
              <a:graphicFrameLocks noChangeAspect="1"/>
            </p:cNvGraphicFramePr>
            <p:nvPr/>
          </p:nvGraphicFramePr>
          <p:xfrm>
            <a:off x="1152" y="864"/>
            <a:ext cx="3391" cy="1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" name="Bitmap Image" r:id="rId3" imgW="5380952" imgH="1743318" progId="Paint.Picture">
                    <p:embed/>
                  </p:oleObj>
                </mc:Choice>
                <mc:Fallback>
                  <p:oleObj name="Bitmap Image" r:id="rId3" imgW="5380952" imgH="1743318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864"/>
                          <a:ext cx="3391" cy="10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accent2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9" name="Rectangle 6"/>
            <p:cNvSpPr>
              <a:spLocks noChangeArrowheads="1"/>
            </p:cNvSpPr>
            <p:nvPr/>
          </p:nvSpPr>
          <p:spPr bwMode="auto">
            <a:xfrm>
              <a:off x="1584" y="864"/>
              <a:ext cx="3024" cy="768"/>
            </a:xfrm>
            <a:prstGeom prst="rect">
              <a:avLst/>
            </a:prstGeom>
            <a:noFill/>
            <a:ln w="25400">
              <a:solidFill>
                <a:srgbClr val="3333FF"/>
              </a:solidFill>
              <a:prstDash val="sysDot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7178" name="Text Box 7"/>
          <p:cNvSpPr txBox="1">
            <a:spLocks noChangeArrowheads="1"/>
          </p:cNvSpPr>
          <p:nvPr/>
        </p:nvSpPr>
        <p:spPr bwMode="auto">
          <a:xfrm>
            <a:off x="8085118" y="1577440"/>
            <a:ext cx="1617663" cy="10890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80000"/>
              </a:spcBef>
              <a:buClr>
                <a:schemeClr val="tx1"/>
              </a:buClr>
            </a:pPr>
            <a:r>
              <a:rPr lang="en-US" altLang="en-US" sz="1600"/>
              <a:t>Q</a:t>
            </a:r>
            <a:r>
              <a:rPr lang="en-US" altLang="en-US" sz="1600" baseline="-25000"/>
              <a:t>0</a:t>
            </a:r>
            <a:r>
              <a:rPr lang="en-US" altLang="en-US" sz="1600"/>
              <a:t>(t+1)	= SI</a:t>
            </a:r>
          </a:p>
          <a:p>
            <a:pPr>
              <a:buClr>
                <a:schemeClr val="tx1"/>
              </a:buClr>
            </a:pPr>
            <a:r>
              <a:rPr lang="en-US" altLang="en-US" sz="1600"/>
              <a:t>Q</a:t>
            </a:r>
            <a:r>
              <a:rPr lang="en-US" altLang="en-US" sz="1600" baseline="-25000"/>
              <a:t>1</a:t>
            </a:r>
            <a:r>
              <a:rPr lang="en-US" altLang="en-US" sz="1600"/>
              <a:t>(t+1)	= Q</a:t>
            </a:r>
            <a:r>
              <a:rPr lang="en-US" altLang="en-US" sz="1600" baseline="-25000"/>
              <a:t>0</a:t>
            </a:r>
            <a:r>
              <a:rPr lang="en-US" altLang="en-US" sz="1600"/>
              <a:t>(t)</a:t>
            </a:r>
          </a:p>
          <a:p>
            <a:pPr>
              <a:buClr>
                <a:schemeClr val="tx1"/>
              </a:buClr>
            </a:pPr>
            <a:r>
              <a:rPr lang="en-US" altLang="en-US" sz="1600"/>
              <a:t>Q</a:t>
            </a:r>
            <a:r>
              <a:rPr lang="en-US" altLang="en-US" sz="1600" baseline="-25000"/>
              <a:t>2</a:t>
            </a:r>
            <a:r>
              <a:rPr lang="en-US" altLang="en-US" sz="1600"/>
              <a:t>(t+1)	= Q</a:t>
            </a:r>
            <a:r>
              <a:rPr lang="en-US" altLang="en-US" sz="1600" baseline="-25000"/>
              <a:t>1</a:t>
            </a:r>
            <a:r>
              <a:rPr lang="en-US" altLang="en-US" sz="1600"/>
              <a:t>(t)</a:t>
            </a:r>
          </a:p>
          <a:p>
            <a:pPr>
              <a:buClr>
                <a:schemeClr val="tx1"/>
              </a:buClr>
            </a:pPr>
            <a:r>
              <a:rPr lang="en-US" altLang="en-US" sz="1600"/>
              <a:t>Q</a:t>
            </a:r>
            <a:r>
              <a:rPr lang="en-US" altLang="en-US" sz="1600" baseline="-25000"/>
              <a:t>3</a:t>
            </a:r>
            <a:r>
              <a:rPr lang="en-US" altLang="en-US" sz="1600"/>
              <a:t>(t+1)	= Q</a:t>
            </a:r>
            <a:r>
              <a:rPr lang="en-US" altLang="en-US" sz="1600" baseline="-25000"/>
              <a:t>2</a:t>
            </a:r>
            <a:r>
              <a:rPr lang="en-US" altLang="en-US" sz="1600"/>
              <a:t>(t)</a:t>
            </a:r>
          </a:p>
        </p:txBody>
      </p:sp>
      <p:graphicFrame>
        <p:nvGraphicFramePr>
          <p:cNvPr id="7170" name="Object 8"/>
          <p:cNvGraphicFramePr>
            <a:graphicFrameLocks noChangeAspect="1"/>
          </p:cNvGraphicFramePr>
          <p:nvPr/>
        </p:nvGraphicFramePr>
        <p:xfrm>
          <a:off x="4191000" y="3352800"/>
          <a:ext cx="386238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Document" r:id="rId5" imgW="3855240" imgH="811080" progId="Word.Document.8">
                  <p:embed/>
                </p:oleObj>
              </mc:Choice>
              <mc:Fallback>
                <p:oleObj name="Document" r:id="rId5" imgW="3855240" imgH="811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352800"/>
                        <a:ext cx="3862388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130222"/>
              </p:ext>
            </p:extLst>
          </p:nvPr>
        </p:nvGraphicFramePr>
        <p:xfrm>
          <a:off x="4141912" y="4801590"/>
          <a:ext cx="386238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Document" r:id="rId7" imgW="3864600" imgH="790560" progId="Word.Document.8">
                  <p:embed/>
                </p:oleObj>
              </mc:Choice>
              <mc:Fallback>
                <p:oleObj name="Document" r:id="rId7" imgW="3864600" imgH="790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912" y="4801590"/>
                        <a:ext cx="3862387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3589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Application of a basic shift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>
                <a:solidFill>
                  <a:srgbClr val="FF0000"/>
                </a:solidFill>
              </a:rPr>
              <a:t>Multiplication and division by powers of 2</a:t>
            </a:r>
            <a:r>
              <a:rPr lang="en-CA" dirty="0"/>
              <a:t>, because this just requires a shift of the binary number (like multiplication or division by 10 in decimal)</a:t>
            </a:r>
          </a:p>
          <a:p>
            <a:r>
              <a:rPr lang="en-CA" dirty="0"/>
              <a:t>Example: decimal 3 x 4 = 12 becomes 11 x 100 = 1100 in binary. The arithmetic logic unit (ALU) of a computer processor uses a shift register for this purpose.</a:t>
            </a:r>
          </a:p>
          <a:p>
            <a:r>
              <a:rPr lang="en-CA" dirty="0"/>
              <a:t>The ‘sense’ of a shift — left or right — is usually based on its effect on binary numbers written in the usual way. </a:t>
            </a:r>
          </a:p>
          <a:p>
            <a:pPr lvl="1"/>
            <a:r>
              <a:rPr lang="en-CA" dirty="0"/>
              <a:t>To multiply 3x4, take 0011, </a:t>
            </a:r>
            <a:r>
              <a:rPr lang="en-CA" b="1" dirty="0">
                <a:solidFill>
                  <a:srgbClr val="FF66FF"/>
                </a:solidFill>
              </a:rPr>
              <a:t>shift left </a:t>
            </a:r>
            <a:r>
              <a:rPr lang="en-CA" dirty="0"/>
              <a:t>by 2, get 1100 (12).</a:t>
            </a:r>
          </a:p>
          <a:p>
            <a:pPr lvl="1"/>
            <a:r>
              <a:rPr lang="en-CA" dirty="0"/>
              <a:t>To divide 27 by 8, take 00011011, </a:t>
            </a:r>
            <a:r>
              <a:rPr lang="en-CA" b="1" dirty="0">
                <a:solidFill>
                  <a:srgbClr val="FF66FF"/>
                </a:solidFill>
              </a:rPr>
              <a:t>shift right </a:t>
            </a:r>
            <a:r>
              <a:rPr lang="en-CA" dirty="0"/>
              <a:t>by 3, get 00000011 (3) (we lose the fraction).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8853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counter is a register capable of incrementing and/or decrementing its contents</a:t>
            </a:r>
          </a:p>
          <a:p>
            <a:r>
              <a:rPr lang="en-CA" dirty="0"/>
              <a:t>Counters are a specific type of sequential circuit</a:t>
            </a:r>
          </a:p>
          <a:p>
            <a:r>
              <a:rPr lang="en-CA" dirty="0"/>
              <a:t>Counters are available in two types: </a:t>
            </a:r>
          </a:p>
          <a:p>
            <a:pPr marL="457200" lvl="1" indent="0">
              <a:buNone/>
            </a:pPr>
            <a:r>
              <a:rPr lang="en-CA" dirty="0"/>
              <a:t>– Synchronous Counters </a:t>
            </a:r>
          </a:p>
          <a:p>
            <a:pPr marL="457200" lvl="1" indent="0">
              <a:buNone/>
            </a:pPr>
            <a:r>
              <a:rPr lang="en-CA" dirty="0"/>
              <a:t>– Ripple Counters</a:t>
            </a:r>
          </a:p>
          <a:p>
            <a:r>
              <a:rPr lang="en-CA" dirty="0">
                <a:solidFill>
                  <a:srgbClr val="1832F0"/>
                </a:solidFill>
              </a:rPr>
              <a:t>Synchronous Counters</a:t>
            </a:r>
            <a:r>
              <a:rPr lang="en-CA" dirty="0"/>
              <a:t>: </a:t>
            </a:r>
          </a:p>
          <a:p>
            <a:pPr marL="457200" lvl="1" indent="0">
              <a:buNone/>
            </a:pPr>
            <a:r>
              <a:rPr lang="en-CA" dirty="0"/>
              <a:t>– A common clock signal is connected to the C input of each flip-flop</a:t>
            </a:r>
          </a:p>
        </p:txBody>
      </p:sp>
    </p:spTree>
    <p:extLst>
      <p:ext uri="{BB962C8B-B14F-4D97-AF65-F5344CB8AC3E}">
        <p14:creationId xmlns:p14="http://schemas.microsoft.com/office/powerpoint/2010/main" val="452918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Benefits of counters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Counters can act as simple clocks to keep track of “time.”</a:t>
            </a:r>
          </a:p>
          <a:p>
            <a:r>
              <a:rPr lang="en-US" altLang="en-US" dirty="0"/>
              <a:t>You may need to record how many times something has happened.</a:t>
            </a:r>
          </a:p>
          <a:p>
            <a:pPr lvl="1"/>
            <a:r>
              <a:rPr lang="en-US" altLang="en-US" dirty="0"/>
              <a:t>How many bits have been sent or received?</a:t>
            </a:r>
          </a:p>
          <a:p>
            <a:pPr lvl="1"/>
            <a:r>
              <a:rPr lang="en-US" altLang="en-US" dirty="0"/>
              <a:t>How many steps have been performed in some computation?</a:t>
            </a:r>
          </a:p>
          <a:p>
            <a:r>
              <a:rPr lang="en-US" altLang="en-US" dirty="0"/>
              <a:t>All processors contain a </a:t>
            </a:r>
            <a:r>
              <a:rPr lang="en-US" altLang="en-US" dirty="0">
                <a:solidFill>
                  <a:srgbClr val="FF0033"/>
                </a:solidFill>
              </a:rPr>
              <a:t>program counter</a:t>
            </a:r>
            <a:r>
              <a:rPr lang="en-US" altLang="en-US" dirty="0"/>
              <a:t>, or </a:t>
            </a:r>
            <a:r>
              <a:rPr lang="en-US" altLang="en-US" dirty="0">
                <a:solidFill>
                  <a:srgbClr val="FF0033"/>
                </a:solidFill>
              </a:rPr>
              <a:t>PC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Programs consist of a list of instructions that are to be executed one after another (for the most part).</a:t>
            </a:r>
          </a:p>
          <a:p>
            <a:pPr lvl="1"/>
            <a:r>
              <a:rPr lang="en-US" altLang="en-US" dirty="0"/>
              <a:t>The PC keeps track of the instruction currently being executed.</a:t>
            </a:r>
          </a:p>
          <a:p>
            <a:pPr lvl="1"/>
            <a:r>
              <a:rPr lang="en-US" altLang="en-US" dirty="0"/>
              <a:t>The PC increments once on each clock cycle, and the next program instruction is then executed.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0111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2-bit Up/Down counter </a:t>
            </a:r>
          </a:p>
          <a:p>
            <a:pPr marL="457200" lvl="1" indent="0">
              <a:buNone/>
            </a:pPr>
            <a:r>
              <a:rPr lang="en-CA" dirty="0"/>
              <a:t>– Counter outputs will be 00, 01, 10 and 11 </a:t>
            </a:r>
          </a:p>
          <a:p>
            <a:pPr marL="457200" lvl="1" indent="0">
              <a:buNone/>
            </a:pPr>
            <a:r>
              <a:rPr lang="en-CA" dirty="0"/>
              <a:t>– There is a single input, X. </a:t>
            </a:r>
          </a:p>
          <a:p>
            <a:pPr marL="457200" lvl="1" indent="0">
              <a:buNone/>
            </a:pPr>
            <a:r>
              <a:rPr lang="en-CA" dirty="0"/>
              <a:t>	&gt; X= 0, the counter counts up </a:t>
            </a:r>
          </a:p>
          <a:p>
            <a:pPr marL="457200" lvl="1" indent="0">
              <a:buNone/>
            </a:pPr>
            <a:r>
              <a:rPr lang="en-CA" dirty="0"/>
              <a:t>	&gt; X= 1, the counter counts down </a:t>
            </a:r>
          </a:p>
          <a:p>
            <a:r>
              <a:rPr lang="en-CA" dirty="0"/>
              <a:t>•We’ll need two flip-flops again. Here are the four possible states:</a:t>
            </a:r>
          </a:p>
        </p:txBody>
      </p: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5240977" y="4621480"/>
            <a:ext cx="2400300" cy="2057400"/>
            <a:chOff x="2024" y="1824"/>
            <a:chExt cx="1512" cy="1296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024" y="1825"/>
              <a:ext cx="336" cy="336"/>
              <a:chOff x="689" y="1209"/>
              <a:chExt cx="336" cy="336"/>
            </a:xfrm>
          </p:grpSpPr>
          <p:sp>
            <p:nvSpPr>
              <p:cNvPr id="15" name="Text Box 6"/>
              <p:cNvSpPr txBox="1">
                <a:spLocks noChangeArrowheads="1"/>
              </p:cNvSpPr>
              <p:nvPr/>
            </p:nvSpPr>
            <p:spPr bwMode="auto">
              <a:xfrm>
                <a:off x="710" y="1274"/>
                <a:ext cx="2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dirty="0"/>
                  <a:t>00</a:t>
                </a:r>
              </a:p>
            </p:txBody>
          </p:sp>
          <p:sp>
            <p:nvSpPr>
              <p:cNvPr id="16" name="Oval 7"/>
              <p:cNvSpPr>
                <a:spLocks noChangeArrowheads="1"/>
              </p:cNvSpPr>
              <p:nvPr/>
            </p:nvSpPr>
            <p:spPr bwMode="auto">
              <a:xfrm>
                <a:off x="689" y="1209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3193" y="1824"/>
              <a:ext cx="336" cy="344"/>
              <a:chOff x="655" y="1824"/>
              <a:chExt cx="336" cy="336"/>
            </a:xfrm>
          </p:grpSpPr>
          <p:sp>
            <p:nvSpPr>
              <p:cNvPr id="13" name="Text Box 9"/>
              <p:cNvSpPr txBox="1">
                <a:spLocks noChangeArrowheads="1"/>
              </p:cNvSpPr>
              <p:nvPr/>
            </p:nvSpPr>
            <p:spPr bwMode="auto">
              <a:xfrm>
                <a:off x="693" y="1889"/>
                <a:ext cx="269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01</a:t>
                </a:r>
              </a:p>
            </p:txBody>
          </p:sp>
          <p:sp>
            <p:nvSpPr>
              <p:cNvPr id="14" name="Oval 10"/>
              <p:cNvSpPr>
                <a:spLocks noChangeArrowheads="1"/>
              </p:cNvSpPr>
              <p:nvPr/>
            </p:nvSpPr>
            <p:spPr bwMode="auto">
              <a:xfrm>
                <a:off x="655" y="1824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3200" y="2784"/>
              <a:ext cx="336" cy="336"/>
              <a:chOff x="1616" y="1200"/>
              <a:chExt cx="336" cy="336"/>
            </a:xfrm>
          </p:grpSpPr>
          <p:sp>
            <p:nvSpPr>
              <p:cNvPr id="11" name="Text Box 12"/>
              <p:cNvSpPr txBox="1">
                <a:spLocks noChangeArrowheads="1"/>
              </p:cNvSpPr>
              <p:nvPr/>
            </p:nvSpPr>
            <p:spPr bwMode="auto">
              <a:xfrm>
                <a:off x="1653" y="1265"/>
                <a:ext cx="26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10</a:t>
                </a:r>
              </a:p>
            </p:txBody>
          </p:sp>
          <p:sp>
            <p:nvSpPr>
              <p:cNvPr id="12" name="Oval 13"/>
              <p:cNvSpPr>
                <a:spLocks noChangeArrowheads="1"/>
              </p:cNvSpPr>
              <p:nvPr/>
            </p:nvSpPr>
            <p:spPr bwMode="auto">
              <a:xfrm>
                <a:off x="1616" y="1200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024" y="2768"/>
              <a:ext cx="336" cy="336"/>
              <a:chOff x="1607" y="1824"/>
              <a:chExt cx="336" cy="336"/>
            </a:xfrm>
          </p:grpSpPr>
          <p:sp>
            <p:nvSpPr>
              <p:cNvPr id="9" name="Text Box 15"/>
              <p:cNvSpPr txBox="1">
                <a:spLocks noChangeArrowheads="1"/>
              </p:cNvSpPr>
              <p:nvPr/>
            </p:nvSpPr>
            <p:spPr bwMode="auto">
              <a:xfrm>
                <a:off x="1653" y="1889"/>
                <a:ext cx="24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11</a:t>
                </a:r>
              </a:p>
            </p:txBody>
          </p:sp>
          <p:sp>
            <p:nvSpPr>
              <p:cNvPr id="10" name="Oval 16"/>
              <p:cNvSpPr>
                <a:spLocks noChangeArrowheads="1"/>
              </p:cNvSpPr>
              <p:nvPr/>
            </p:nvSpPr>
            <p:spPr bwMode="auto">
              <a:xfrm>
                <a:off x="1607" y="1824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5489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complete state diagram and table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Here’s the complete state diagram and state table for this circuit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303813" y="3406239"/>
            <a:ext cx="2686050" cy="2424113"/>
            <a:chOff x="3600" y="2304"/>
            <a:chExt cx="1692" cy="1527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3704" y="2401"/>
              <a:ext cx="336" cy="336"/>
              <a:chOff x="689" y="1209"/>
              <a:chExt cx="336" cy="336"/>
            </a:xfrm>
          </p:grpSpPr>
          <p:sp>
            <p:nvSpPr>
              <p:cNvPr id="39" name="Text Box 6"/>
              <p:cNvSpPr txBox="1">
                <a:spLocks noChangeArrowheads="1"/>
              </p:cNvSpPr>
              <p:nvPr/>
            </p:nvSpPr>
            <p:spPr bwMode="auto">
              <a:xfrm>
                <a:off x="710" y="1274"/>
                <a:ext cx="2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00</a:t>
                </a:r>
              </a:p>
            </p:txBody>
          </p:sp>
          <p:sp>
            <p:nvSpPr>
              <p:cNvPr id="40" name="Oval 7"/>
              <p:cNvSpPr>
                <a:spLocks noChangeArrowheads="1"/>
              </p:cNvSpPr>
              <p:nvPr/>
            </p:nvSpPr>
            <p:spPr bwMode="auto">
              <a:xfrm>
                <a:off x="689" y="1209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4873" y="2400"/>
              <a:ext cx="336" cy="344"/>
              <a:chOff x="655" y="1824"/>
              <a:chExt cx="336" cy="336"/>
            </a:xfrm>
          </p:grpSpPr>
          <p:sp>
            <p:nvSpPr>
              <p:cNvPr id="37" name="Text Box 9"/>
              <p:cNvSpPr txBox="1">
                <a:spLocks noChangeArrowheads="1"/>
              </p:cNvSpPr>
              <p:nvPr/>
            </p:nvSpPr>
            <p:spPr bwMode="auto">
              <a:xfrm>
                <a:off x="693" y="1889"/>
                <a:ext cx="269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01</a:t>
                </a:r>
              </a:p>
            </p:txBody>
          </p:sp>
          <p:sp>
            <p:nvSpPr>
              <p:cNvPr id="38" name="Oval 10"/>
              <p:cNvSpPr>
                <a:spLocks noChangeArrowheads="1"/>
              </p:cNvSpPr>
              <p:nvPr/>
            </p:nvSpPr>
            <p:spPr bwMode="auto">
              <a:xfrm>
                <a:off x="655" y="1824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4880" y="3360"/>
              <a:ext cx="336" cy="336"/>
              <a:chOff x="1616" y="1200"/>
              <a:chExt cx="336" cy="336"/>
            </a:xfrm>
          </p:grpSpPr>
          <p:sp>
            <p:nvSpPr>
              <p:cNvPr id="35" name="Text Box 12"/>
              <p:cNvSpPr txBox="1">
                <a:spLocks noChangeArrowheads="1"/>
              </p:cNvSpPr>
              <p:nvPr/>
            </p:nvSpPr>
            <p:spPr bwMode="auto">
              <a:xfrm>
                <a:off x="1653" y="1265"/>
                <a:ext cx="26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10</a:t>
                </a:r>
              </a:p>
            </p:txBody>
          </p:sp>
          <p:sp>
            <p:nvSpPr>
              <p:cNvPr id="36" name="Oval 13"/>
              <p:cNvSpPr>
                <a:spLocks noChangeArrowheads="1"/>
              </p:cNvSpPr>
              <p:nvPr/>
            </p:nvSpPr>
            <p:spPr bwMode="auto">
              <a:xfrm>
                <a:off x="1616" y="1200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3704" y="3344"/>
              <a:ext cx="336" cy="336"/>
              <a:chOff x="1607" y="1824"/>
              <a:chExt cx="336" cy="336"/>
            </a:xfrm>
          </p:grpSpPr>
          <p:sp>
            <p:nvSpPr>
              <p:cNvPr id="33" name="Text Box 15"/>
              <p:cNvSpPr txBox="1">
                <a:spLocks noChangeArrowheads="1"/>
              </p:cNvSpPr>
              <p:nvPr/>
            </p:nvSpPr>
            <p:spPr bwMode="auto">
              <a:xfrm>
                <a:off x="1653" y="1889"/>
                <a:ext cx="24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11</a:t>
                </a:r>
              </a:p>
            </p:txBody>
          </p:sp>
          <p:sp>
            <p:nvSpPr>
              <p:cNvPr id="34" name="Oval 16"/>
              <p:cNvSpPr>
                <a:spLocks noChangeArrowheads="1"/>
              </p:cNvSpPr>
              <p:nvPr/>
            </p:nvSpPr>
            <p:spPr bwMode="auto">
              <a:xfrm>
                <a:off x="1607" y="1824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9" name="Group 17"/>
            <p:cNvGrpSpPr>
              <a:grpSpLocks/>
            </p:cNvGrpSpPr>
            <p:nvPr/>
          </p:nvGrpSpPr>
          <p:grpSpPr bwMode="auto">
            <a:xfrm>
              <a:off x="4048" y="2304"/>
              <a:ext cx="840" cy="231"/>
              <a:chOff x="4048" y="2304"/>
              <a:chExt cx="840" cy="231"/>
            </a:xfrm>
          </p:grpSpPr>
          <p:sp>
            <p:nvSpPr>
              <p:cNvPr id="31" name="Line 18"/>
              <p:cNvSpPr>
                <a:spLocks noChangeShapeType="1"/>
              </p:cNvSpPr>
              <p:nvPr/>
            </p:nvSpPr>
            <p:spPr bwMode="auto">
              <a:xfrm>
                <a:off x="4048" y="2517"/>
                <a:ext cx="8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2" name="Text Box 19"/>
              <p:cNvSpPr txBox="1">
                <a:spLocks noChangeArrowheads="1"/>
              </p:cNvSpPr>
              <p:nvPr/>
            </p:nvSpPr>
            <p:spPr bwMode="auto">
              <a:xfrm>
                <a:off x="4368" y="2304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0</a:t>
                </a:r>
              </a:p>
            </p:txBody>
          </p:sp>
        </p:grpSp>
        <p:grpSp>
          <p:nvGrpSpPr>
            <p:cNvPr id="10" name="Group 20"/>
            <p:cNvGrpSpPr>
              <a:grpSpLocks/>
            </p:cNvGrpSpPr>
            <p:nvPr/>
          </p:nvGrpSpPr>
          <p:grpSpPr bwMode="auto">
            <a:xfrm>
              <a:off x="5088" y="2736"/>
              <a:ext cx="204" cy="624"/>
              <a:chOff x="3648" y="1776"/>
              <a:chExt cx="204" cy="624"/>
            </a:xfrm>
          </p:grpSpPr>
          <p:sp>
            <p:nvSpPr>
              <p:cNvPr id="29" name="Line 21"/>
              <p:cNvSpPr>
                <a:spLocks noChangeShapeType="1"/>
              </p:cNvSpPr>
              <p:nvPr/>
            </p:nvSpPr>
            <p:spPr bwMode="auto">
              <a:xfrm rot="5400000">
                <a:off x="3336" y="208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0" name="Text Box 22"/>
              <p:cNvSpPr txBox="1">
                <a:spLocks noChangeArrowheads="1"/>
              </p:cNvSpPr>
              <p:nvPr/>
            </p:nvSpPr>
            <p:spPr bwMode="auto">
              <a:xfrm>
                <a:off x="3648" y="1968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0</a:t>
                </a:r>
              </a:p>
            </p:txBody>
          </p:sp>
        </p:grpSp>
        <p:grpSp>
          <p:nvGrpSpPr>
            <p:cNvPr id="11" name="Group 23"/>
            <p:cNvGrpSpPr>
              <a:grpSpLocks/>
            </p:cNvGrpSpPr>
            <p:nvPr/>
          </p:nvGrpSpPr>
          <p:grpSpPr bwMode="auto">
            <a:xfrm>
              <a:off x="4032" y="3575"/>
              <a:ext cx="845" cy="256"/>
              <a:chOff x="4032" y="3575"/>
              <a:chExt cx="845" cy="256"/>
            </a:xfrm>
          </p:grpSpPr>
          <p:sp>
            <p:nvSpPr>
              <p:cNvPr id="27" name="Line 24"/>
              <p:cNvSpPr>
                <a:spLocks noChangeShapeType="1"/>
              </p:cNvSpPr>
              <p:nvPr/>
            </p:nvSpPr>
            <p:spPr bwMode="auto">
              <a:xfrm rot="10800000" flipV="1">
                <a:off x="4032" y="3575"/>
                <a:ext cx="845" cy="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8" name="Text Box 25"/>
              <p:cNvSpPr txBox="1">
                <a:spLocks noChangeArrowheads="1"/>
              </p:cNvSpPr>
              <p:nvPr/>
            </p:nvSpPr>
            <p:spPr bwMode="auto">
              <a:xfrm>
                <a:off x="4368" y="36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0</a:t>
                </a:r>
              </a:p>
            </p:txBody>
          </p:sp>
        </p:grpSp>
        <p:grpSp>
          <p:nvGrpSpPr>
            <p:cNvPr id="12" name="Group 26"/>
            <p:cNvGrpSpPr>
              <a:grpSpLocks/>
            </p:cNvGrpSpPr>
            <p:nvPr/>
          </p:nvGrpSpPr>
          <p:grpSpPr bwMode="auto">
            <a:xfrm>
              <a:off x="4800" y="2736"/>
              <a:ext cx="192" cy="624"/>
              <a:chOff x="4800" y="2736"/>
              <a:chExt cx="192" cy="624"/>
            </a:xfrm>
          </p:grpSpPr>
          <p:sp>
            <p:nvSpPr>
              <p:cNvPr id="25" name="Line 27"/>
              <p:cNvSpPr>
                <a:spLocks noChangeShapeType="1"/>
              </p:cNvSpPr>
              <p:nvPr/>
            </p:nvSpPr>
            <p:spPr bwMode="auto">
              <a:xfrm rot="-5400000">
                <a:off x="4680" y="304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6" name="Text Box 28"/>
              <p:cNvSpPr txBox="1">
                <a:spLocks noChangeArrowheads="1"/>
              </p:cNvSpPr>
              <p:nvPr/>
            </p:nvSpPr>
            <p:spPr bwMode="auto">
              <a:xfrm>
                <a:off x="4800" y="2928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1</a:t>
                </a:r>
              </a:p>
            </p:txBody>
          </p:sp>
        </p:grpSp>
        <p:grpSp>
          <p:nvGrpSpPr>
            <p:cNvPr id="13" name="Group 29"/>
            <p:cNvGrpSpPr>
              <a:grpSpLocks/>
            </p:cNvGrpSpPr>
            <p:nvPr/>
          </p:nvGrpSpPr>
          <p:grpSpPr bwMode="auto">
            <a:xfrm>
              <a:off x="3600" y="2728"/>
              <a:ext cx="208" cy="624"/>
              <a:chOff x="3600" y="2728"/>
              <a:chExt cx="208" cy="624"/>
            </a:xfrm>
          </p:grpSpPr>
          <p:sp>
            <p:nvSpPr>
              <p:cNvPr id="23" name="Text Box 30"/>
              <p:cNvSpPr txBox="1">
                <a:spLocks noChangeArrowheads="1"/>
              </p:cNvSpPr>
              <p:nvPr/>
            </p:nvSpPr>
            <p:spPr bwMode="auto">
              <a:xfrm>
                <a:off x="3600" y="2928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0</a:t>
                </a:r>
              </a:p>
            </p:txBody>
          </p:sp>
          <p:sp>
            <p:nvSpPr>
              <p:cNvPr id="24" name="Line 31"/>
              <p:cNvSpPr>
                <a:spLocks noChangeShapeType="1"/>
              </p:cNvSpPr>
              <p:nvPr/>
            </p:nvSpPr>
            <p:spPr bwMode="auto">
              <a:xfrm rot="-5400000">
                <a:off x="3496" y="3040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grpSp>
          <p:nvGrpSpPr>
            <p:cNvPr id="14" name="Group 32"/>
            <p:cNvGrpSpPr>
              <a:grpSpLocks/>
            </p:cNvGrpSpPr>
            <p:nvPr/>
          </p:nvGrpSpPr>
          <p:grpSpPr bwMode="auto">
            <a:xfrm>
              <a:off x="3921" y="2736"/>
              <a:ext cx="196" cy="624"/>
              <a:chOff x="3921" y="2736"/>
              <a:chExt cx="196" cy="624"/>
            </a:xfrm>
          </p:grpSpPr>
          <p:sp>
            <p:nvSpPr>
              <p:cNvPr id="21" name="Line 33"/>
              <p:cNvSpPr>
                <a:spLocks noChangeShapeType="1"/>
              </p:cNvSpPr>
              <p:nvPr/>
            </p:nvSpPr>
            <p:spPr bwMode="auto">
              <a:xfrm rot="5400000">
                <a:off x="3609" y="304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2" name="Text Box 34"/>
              <p:cNvSpPr txBox="1">
                <a:spLocks noChangeArrowheads="1"/>
              </p:cNvSpPr>
              <p:nvPr/>
            </p:nvSpPr>
            <p:spPr bwMode="auto">
              <a:xfrm>
                <a:off x="3936" y="2928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1</a:t>
                </a:r>
              </a:p>
            </p:txBody>
          </p:sp>
        </p:grpSp>
        <p:grpSp>
          <p:nvGrpSpPr>
            <p:cNvPr id="15" name="Group 35"/>
            <p:cNvGrpSpPr>
              <a:grpSpLocks/>
            </p:cNvGrpSpPr>
            <p:nvPr/>
          </p:nvGrpSpPr>
          <p:grpSpPr bwMode="auto">
            <a:xfrm>
              <a:off x="4037" y="2611"/>
              <a:ext cx="845" cy="260"/>
              <a:chOff x="4037" y="2611"/>
              <a:chExt cx="845" cy="260"/>
            </a:xfrm>
          </p:grpSpPr>
          <p:sp>
            <p:nvSpPr>
              <p:cNvPr id="19" name="Line 36"/>
              <p:cNvSpPr>
                <a:spLocks noChangeShapeType="1"/>
              </p:cNvSpPr>
              <p:nvPr/>
            </p:nvSpPr>
            <p:spPr bwMode="auto">
              <a:xfrm rot="10800000" flipV="1">
                <a:off x="4037" y="2611"/>
                <a:ext cx="845" cy="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0" name="Text Box 37"/>
              <p:cNvSpPr txBox="1">
                <a:spLocks noChangeArrowheads="1"/>
              </p:cNvSpPr>
              <p:nvPr/>
            </p:nvSpPr>
            <p:spPr bwMode="auto">
              <a:xfrm>
                <a:off x="4368" y="2640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1</a:t>
                </a:r>
              </a:p>
            </p:txBody>
          </p:sp>
        </p:grpSp>
        <p:grpSp>
          <p:nvGrpSpPr>
            <p:cNvPr id="16" name="Group 38"/>
            <p:cNvGrpSpPr>
              <a:grpSpLocks/>
            </p:cNvGrpSpPr>
            <p:nvPr/>
          </p:nvGrpSpPr>
          <p:grpSpPr bwMode="auto">
            <a:xfrm>
              <a:off x="4048" y="3264"/>
              <a:ext cx="840" cy="231"/>
              <a:chOff x="4048" y="3264"/>
              <a:chExt cx="840" cy="231"/>
            </a:xfrm>
          </p:grpSpPr>
          <p:sp>
            <p:nvSpPr>
              <p:cNvPr id="17" name="Line 39"/>
              <p:cNvSpPr>
                <a:spLocks noChangeShapeType="1"/>
              </p:cNvSpPr>
              <p:nvPr/>
            </p:nvSpPr>
            <p:spPr bwMode="auto">
              <a:xfrm>
                <a:off x="4048" y="3481"/>
                <a:ext cx="8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8" name="Text Box 40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1</a:t>
                </a:r>
              </a:p>
            </p:txBody>
          </p:sp>
        </p:grpSp>
      </p:grpSp>
      <p:graphicFrame>
        <p:nvGraphicFramePr>
          <p:cNvPr id="4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353900"/>
              </p:ext>
            </p:extLst>
          </p:nvPr>
        </p:nvGraphicFramePr>
        <p:xfrm>
          <a:off x="5656613" y="3101439"/>
          <a:ext cx="4071938" cy="311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3" imgW="4075560" imgH="3124080" progId="Word.Document.8">
                  <p:embed/>
                </p:oleObj>
              </mc:Choice>
              <mc:Fallback>
                <p:oleObj name="Document" r:id="rId3" imgW="4075560" imgH="3124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613" y="3101439"/>
                        <a:ext cx="4071938" cy="311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2930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 flip-flop inputs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we use D flip-flops, then the D inputs will just be the same as the desired next states</a:t>
            </a:r>
          </a:p>
          <a:p>
            <a:r>
              <a:rPr lang="en-CA" dirty="0"/>
              <a:t>Equations for the D flip-flop inputs are shown at the right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553349"/>
              </p:ext>
            </p:extLst>
          </p:nvPr>
        </p:nvGraphicFramePr>
        <p:xfrm>
          <a:off x="2239488" y="3754582"/>
          <a:ext cx="4071938" cy="312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Document" r:id="rId3" imgW="4075560" imgH="3133800" progId="Word.Document.8">
                  <p:embed/>
                </p:oleObj>
              </mc:Choice>
              <mc:Fallback>
                <p:oleObj name="Document" r:id="rId3" imgW="4075560" imgH="3133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488" y="3754582"/>
                        <a:ext cx="4071938" cy="312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7207757"/>
              </p:ext>
            </p:extLst>
          </p:nvPr>
        </p:nvGraphicFramePr>
        <p:xfrm>
          <a:off x="6963888" y="3449782"/>
          <a:ext cx="2673350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Document" r:id="rId5" imgW="2677680" imgH="1356480" progId="Word.Document.8">
                  <p:embed/>
                </p:oleObj>
              </mc:Choice>
              <mc:Fallback>
                <p:oleObj name="Document" r:id="rId5" imgW="2677680" imgH="135648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3888" y="3449782"/>
                        <a:ext cx="2673350" cy="135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5677009"/>
              </p:ext>
            </p:extLst>
          </p:nvPr>
        </p:nvGraphicFramePr>
        <p:xfrm>
          <a:off x="6952013" y="5072743"/>
          <a:ext cx="2681288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Document" r:id="rId7" imgW="2709720" imgH="1435680" progId="Word.Document.8">
                  <p:embed/>
                </p:oleObj>
              </mc:Choice>
              <mc:Fallback>
                <p:oleObj name="Document" r:id="rId7" imgW="2709720" imgH="143568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2013" y="5072743"/>
                        <a:ext cx="2681288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5"/>
          <p:cNvSpPr txBox="1">
            <a:spLocks noChangeArrowheads="1"/>
          </p:cNvSpPr>
          <p:nvPr/>
        </p:nvSpPr>
        <p:spPr bwMode="auto">
          <a:xfrm>
            <a:off x="9558646" y="3905972"/>
            <a:ext cx="2022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rgbClr val="3333FF"/>
                </a:solidFill>
              </a:rPr>
              <a:t>D</a:t>
            </a:r>
            <a:r>
              <a:rPr lang="en-US" altLang="en-US" baseline="-25000" dirty="0">
                <a:solidFill>
                  <a:srgbClr val="3333FF"/>
                </a:solidFill>
              </a:rPr>
              <a:t>1</a:t>
            </a:r>
            <a:r>
              <a:rPr lang="en-US" altLang="en-US" dirty="0">
                <a:solidFill>
                  <a:srgbClr val="3333FF"/>
                </a:solidFill>
              </a:rPr>
              <a:t> = Q</a:t>
            </a:r>
            <a:r>
              <a:rPr lang="en-US" altLang="en-US" baseline="-25000" dirty="0">
                <a:solidFill>
                  <a:srgbClr val="3333FF"/>
                </a:solidFill>
              </a:rPr>
              <a:t>1</a:t>
            </a:r>
            <a:r>
              <a:rPr lang="en-US" altLang="en-US" dirty="0">
                <a:solidFill>
                  <a:srgbClr val="3333FF"/>
                </a:solidFill>
              </a:rPr>
              <a:t> </a:t>
            </a:r>
            <a:r>
              <a:rPr lang="en-US" altLang="en-US" dirty="0">
                <a:solidFill>
                  <a:srgbClr val="3333FF"/>
                </a:solidFill>
                <a:sym typeface="Symbol" panose="05050102010706020507" pitchFamily="18" charset="2"/>
              </a:rPr>
              <a:t> </a:t>
            </a:r>
            <a:r>
              <a:rPr lang="en-US" altLang="en-US" dirty="0">
                <a:solidFill>
                  <a:srgbClr val="3333FF"/>
                </a:solidFill>
              </a:rPr>
              <a:t>Q</a:t>
            </a:r>
            <a:r>
              <a:rPr lang="en-US" altLang="en-US" baseline="-25000" dirty="0">
                <a:solidFill>
                  <a:srgbClr val="3333FF"/>
                </a:solidFill>
              </a:rPr>
              <a:t>0</a:t>
            </a:r>
            <a:r>
              <a:rPr lang="en-US" altLang="en-US" dirty="0">
                <a:solidFill>
                  <a:srgbClr val="3333FF"/>
                </a:solidFill>
              </a:rPr>
              <a:t> </a:t>
            </a:r>
            <a:r>
              <a:rPr lang="en-US" altLang="en-US" dirty="0">
                <a:solidFill>
                  <a:srgbClr val="3333FF"/>
                </a:solidFill>
                <a:sym typeface="Symbol" panose="05050102010706020507" pitchFamily="18" charset="2"/>
              </a:rPr>
              <a:t> X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13" name="Text Box 46"/>
          <p:cNvSpPr txBox="1">
            <a:spLocks noChangeArrowheads="1"/>
          </p:cNvSpPr>
          <p:nvPr/>
        </p:nvSpPr>
        <p:spPr bwMode="auto">
          <a:xfrm>
            <a:off x="9925792" y="5501244"/>
            <a:ext cx="1030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33CC"/>
                </a:solidFill>
              </a:rPr>
              <a:t>D</a:t>
            </a:r>
            <a:r>
              <a:rPr lang="en-US" altLang="en-US" baseline="-25000">
                <a:solidFill>
                  <a:srgbClr val="FF33CC"/>
                </a:solidFill>
              </a:rPr>
              <a:t>0</a:t>
            </a:r>
            <a:r>
              <a:rPr lang="en-US" altLang="en-US">
                <a:solidFill>
                  <a:srgbClr val="FF33CC"/>
                </a:solidFill>
              </a:rPr>
              <a:t> = Q</a:t>
            </a:r>
            <a:r>
              <a:rPr lang="en-US" altLang="en-US" baseline="-25000">
                <a:solidFill>
                  <a:srgbClr val="FF33CC"/>
                </a:solidFill>
              </a:rPr>
              <a:t>0</a:t>
            </a:r>
            <a:r>
              <a:rPr lang="en-US" altLang="en-US">
                <a:solidFill>
                  <a:srgbClr val="FF33CC"/>
                </a:solidFill>
              </a:rPr>
              <a:t>’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58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5C81F-C888-4C37-8F43-9077D759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8D7FA-0456-4532-AFAB-C7FCA72DD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Registers</a:t>
            </a:r>
          </a:p>
          <a:p>
            <a:r>
              <a:rPr lang="en-US" sz="3200" dirty="0"/>
              <a:t>Shift Registers</a:t>
            </a:r>
          </a:p>
          <a:p>
            <a:r>
              <a:rPr lang="en-US" sz="3200" dirty="0"/>
              <a:t>Ripple Counters</a:t>
            </a:r>
          </a:p>
          <a:p>
            <a:r>
              <a:rPr lang="en-US" sz="3200" dirty="0"/>
              <a:t>Synchronous Counters</a:t>
            </a:r>
          </a:p>
          <a:p>
            <a:r>
              <a:rPr lang="en-US" sz="3200" dirty="0"/>
              <a:t>Other Counters</a:t>
            </a:r>
          </a:p>
          <a:p>
            <a:r>
              <a:rPr lang="en-US" sz="3200" dirty="0"/>
              <a:t>HDL for Registers and Counters</a:t>
            </a:r>
          </a:p>
        </p:txBody>
      </p:sp>
    </p:spTree>
    <p:extLst>
      <p:ext uri="{BB962C8B-B14F-4D97-AF65-F5344CB8AC3E}">
        <p14:creationId xmlns:p14="http://schemas.microsoft.com/office/powerpoint/2010/main" val="3558004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JK flip-flop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we use JK flip-flops instead, then we have to compute the JK inputs for each flip-flop.</a:t>
            </a:r>
          </a:p>
          <a:p>
            <a:r>
              <a:rPr lang="en-US" altLang="en-US" dirty="0"/>
              <a:t>Look at the present and desired next state, and use the excitation table on the right.</a:t>
            </a:r>
          </a:p>
          <a:p>
            <a:endParaRPr lang="en-CA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948580"/>
              </p:ext>
            </p:extLst>
          </p:nvPr>
        </p:nvGraphicFramePr>
        <p:xfrm>
          <a:off x="1504208" y="3643745"/>
          <a:ext cx="6911975" cy="305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Document" r:id="rId3" imgW="6920280" imgH="3082680" progId="Word.Document.8">
                  <p:embed/>
                </p:oleObj>
              </mc:Choice>
              <mc:Fallback>
                <p:oleObj name="Document" r:id="rId3" imgW="6920280" imgH="3082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208" y="3643745"/>
                        <a:ext cx="6911975" cy="305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794081"/>
              </p:ext>
            </p:extLst>
          </p:nvPr>
        </p:nvGraphicFramePr>
        <p:xfrm>
          <a:off x="8732322" y="3657599"/>
          <a:ext cx="2832100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Document" r:id="rId5" imgW="2847240" imgH="1695600" progId="Word.Document.8">
                  <p:embed/>
                </p:oleObj>
              </mc:Choice>
              <mc:Fallback>
                <p:oleObj name="Document" r:id="rId5" imgW="2847240" imgH="1695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2322" y="3657599"/>
                        <a:ext cx="2832100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0354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JK flip-flop input equations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577" y="4491636"/>
            <a:ext cx="10515600" cy="2491056"/>
          </a:xfrm>
        </p:spPr>
        <p:txBody>
          <a:bodyPr>
            <a:normAutofit lnSpcReduction="10000"/>
          </a:bodyPr>
          <a:lstStyle/>
          <a:p>
            <a:pPr>
              <a:tabLst>
                <a:tab pos="2857500" algn="l"/>
              </a:tabLst>
            </a:pPr>
            <a:r>
              <a:rPr lang="en-US" altLang="en-US" dirty="0"/>
              <a:t>We can then find equations for all four flip-flop inputs, in terms of the present state and inputs. Here, it turns out J</a:t>
            </a:r>
            <a:r>
              <a:rPr lang="en-US" altLang="en-US" baseline="-25000" dirty="0"/>
              <a:t>1</a:t>
            </a:r>
            <a:r>
              <a:rPr lang="en-US" altLang="en-US" dirty="0"/>
              <a:t> = K</a:t>
            </a:r>
            <a:r>
              <a:rPr lang="en-US" altLang="en-US" baseline="-25000" dirty="0"/>
              <a:t>1</a:t>
            </a:r>
            <a:r>
              <a:rPr lang="en-US" altLang="en-US" dirty="0"/>
              <a:t> and J</a:t>
            </a:r>
            <a:r>
              <a:rPr lang="en-US" altLang="en-US" baseline="-25000" dirty="0"/>
              <a:t>0</a:t>
            </a:r>
            <a:r>
              <a:rPr lang="en-US" altLang="en-US" dirty="0"/>
              <a:t> = K</a:t>
            </a:r>
            <a:r>
              <a:rPr lang="en-US" altLang="en-US" baseline="-25000" dirty="0"/>
              <a:t>0</a:t>
            </a:r>
            <a:r>
              <a:rPr lang="en-US" altLang="en-US" dirty="0"/>
              <a:t>.</a:t>
            </a:r>
          </a:p>
          <a:p>
            <a:pPr>
              <a:spcBef>
                <a:spcPct val="50000"/>
              </a:spcBef>
              <a:buFontTx/>
              <a:buNone/>
              <a:tabLst>
                <a:tab pos="2857500" algn="l"/>
              </a:tabLst>
            </a:pPr>
            <a:r>
              <a:rPr lang="en-US" altLang="en-US" dirty="0"/>
              <a:t>		J</a:t>
            </a:r>
            <a:r>
              <a:rPr lang="en-US" altLang="en-US" baseline="-25000" dirty="0"/>
              <a:t>1</a:t>
            </a:r>
            <a:r>
              <a:rPr lang="en-US" altLang="en-US" dirty="0"/>
              <a:t> = K</a:t>
            </a:r>
            <a:r>
              <a:rPr lang="en-US" altLang="en-US" baseline="-25000" dirty="0"/>
              <a:t>1</a:t>
            </a:r>
            <a:r>
              <a:rPr lang="en-US" altLang="en-US" dirty="0"/>
              <a:t> = Q</a:t>
            </a:r>
            <a:r>
              <a:rPr lang="en-US" altLang="en-US" baseline="-25000" dirty="0"/>
              <a:t>0</a:t>
            </a:r>
            <a:r>
              <a:rPr lang="en-US" altLang="en-US" dirty="0"/>
              <a:t>’ X + Q</a:t>
            </a:r>
            <a:r>
              <a:rPr lang="en-US" altLang="en-US" baseline="-25000" dirty="0"/>
              <a:t>0</a:t>
            </a:r>
            <a:r>
              <a:rPr lang="en-US" altLang="en-US" dirty="0"/>
              <a:t> X’</a:t>
            </a:r>
          </a:p>
          <a:p>
            <a:pPr>
              <a:spcAft>
                <a:spcPct val="50000"/>
              </a:spcAft>
              <a:buFontTx/>
              <a:buNone/>
              <a:tabLst>
                <a:tab pos="2857500" algn="l"/>
              </a:tabLst>
            </a:pPr>
            <a:r>
              <a:rPr lang="en-US" altLang="en-US" dirty="0"/>
              <a:t>		J</a:t>
            </a:r>
            <a:r>
              <a:rPr lang="en-US" altLang="en-US" baseline="-25000" dirty="0"/>
              <a:t>0</a:t>
            </a:r>
            <a:r>
              <a:rPr lang="en-US" altLang="en-US" dirty="0"/>
              <a:t> = K</a:t>
            </a:r>
            <a:r>
              <a:rPr lang="en-US" altLang="en-US" baseline="-25000" dirty="0"/>
              <a:t>0</a:t>
            </a:r>
            <a:r>
              <a:rPr lang="en-US" altLang="en-US" dirty="0"/>
              <a:t> = 1</a:t>
            </a:r>
          </a:p>
          <a:p>
            <a:endParaRPr lang="en-CA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836381"/>
              </p:ext>
            </p:extLst>
          </p:nvPr>
        </p:nvGraphicFramePr>
        <p:xfrm>
          <a:off x="2343150" y="1430338"/>
          <a:ext cx="6967538" cy="306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r:id="rId3" imgW="6977520" imgH="3083040" progId="Word.Document.8">
                  <p:embed/>
                </p:oleObj>
              </mc:Choice>
              <mc:Fallback>
                <p:oleObj name="Document" r:id="rId3" imgW="6977520" imgH="3083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1430338"/>
                        <a:ext cx="6967538" cy="306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3150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Unused states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709" y="4271124"/>
            <a:ext cx="5694898" cy="25990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0620"/>
                <a:ext cx="10515600" cy="4351338"/>
              </a:xfrm>
            </p:spPr>
            <p:txBody>
              <a:bodyPr/>
              <a:lstStyle/>
              <a:p>
                <a:r>
                  <a:rPr lang="en-CA" dirty="0"/>
                  <a:t>The examples shown so far have all had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states, and used n flip-flops. But sometimes you may have unused, leftover states</a:t>
                </a:r>
              </a:p>
              <a:p>
                <a:r>
                  <a:rPr lang="en-CA" dirty="0"/>
                  <a:t>For example, here is a state table and diagram for a counter that repeatedly counts from 0 (000) to 5 (101)</a:t>
                </a:r>
              </a:p>
              <a:p>
                <a:r>
                  <a:rPr lang="en-CA" dirty="0"/>
                  <a:t>What should we put in the table for the two unused states?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0620"/>
                <a:ext cx="10515600" cy="4351338"/>
              </a:xfrm>
              <a:blipFill rotWithShape="0">
                <a:blip r:embed="rId3"/>
                <a:stretch>
                  <a:fillRect l="-1043" t="-2521" r="-214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393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Unused states can be don’t cares…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701" y="1564368"/>
            <a:ext cx="10515600" cy="4351338"/>
          </a:xfrm>
        </p:spPr>
        <p:txBody>
          <a:bodyPr/>
          <a:lstStyle/>
          <a:p>
            <a:r>
              <a:rPr lang="en-CA" dirty="0"/>
              <a:t>To get the </a:t>
            </a:r>
            <a:r>
              <a:rPr lang="en-CA" i="1" dirty="0"/>
              <a:t>simplest</a:t>
            </a:r>
            <a:r>
              <a:rPr lang="en-CA" dirty="0"/>
              <a:t> possible circuit, you can fill in don’t cares for the next states. This will also result in don’t cares for the flip-flop inputs, which can simplify the hardware </a:t>
            </a:r>
          </a:p>
          <a:p>
            <a:r>
              <a:rPr lang="en-CA" dirty="0"/>
              <a:t>If the circuit somehow ends up in one of the unused states (110 or 111), its behavior will depend on exactly what the don’t cares were filled in with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089" y="4094257"/>
            <a:ext cx="5917931" cy="276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7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720" y="4054743"/>
            <a:ext cx="3281548" cy="27175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…or maybe you do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get the safest possible circuit, you can explicitly fill in next states for the unused states 110 and 111 </a:t>
            </a:r>
          </a:p>
          <a:p>
            <a:r>
              <a:rPr lang="en-CA" dirty="0"/>
              <a:t>This guarantees that even if the circuit somehow enters an unused state, it will eventually end up in a valid state</a:t>
            </a:r>
          </a:p>
          <a:p>
            <a:r>
              <a:rPr lang="en-CA" dirty="0"/>
              <a:t>This is called a </a:t>
            </a:r>
            <a:r>
              <a:rPr lang="en-CA" dirty="0">
                <a:solidFill>
                  <a:srgbClr val="FF0000"/>
                </a:solidFill>
              </a:rPr>
              <a:t>self-starting counter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093" y="3610098"/>
            <a:ext cx="2527873" cy="316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67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21925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4-bit Counter with Serial Gating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709" y="490660"/>
            <a:ext cx="71151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71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81301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4-bit Counter with Parallel 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6537" b="14826"/>
          <a:stretch/>
        </p:blipFill>
        <p:spPr>
          <a:xfrm>
            <a:off x="4224710" y="490661"/>
            <a:ext cx="4515530" cy="4924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137" y="798645"/>
            <a:ext cx="2323790" cy="481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95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902" y="1208376"/>
            <a:ext cx="7600950" cy="5438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4-bit Binary Counter with Parallel Load</a:t>
            </a:r>
          </a:p>
        </p:txBody>
      </p:sp>
    </p:spTree>
    <p:extLst>
      <p:ext uri="{BB962C8B-B14F-4D97-AF65-F5344CB8AC3E}">
        <p14:creationId xmlns:p14="http://schemas.microsoft.com/office/powerpoint/2010/main" val="1163252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 of 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Counters serve many purposes in sequential logic design.</a:t>
            </a:r>
          </a:p>
          <a:p>
            <a:r>
              <a:rPr lang="en-US" altLang="en-US" dirty="0"/>
              <a:t>There are lots of variations on the basic counter.</a:t>
            </a:r>
          </a:p>
          <a:p>
            <a:pPr lvl="1"/>
            <a:r>
              <a:rPr lang="en-US" altLang="en-US" dirty="0"/>
              <a:t>Some can increment or decrement.</a:t>
            </a:r>
          </a:p>
          <a:p>
            <a:pPr lvl="1"/>
            <a:r>
              <a:rPr lang="en-US" altLang="en-US" dirty="0"/>
              <a:t>An enable signal can be added.</a:t>
            </a:r>
          </a:p>
          <a:p>
            <a:pPr lvl="1"/>
            <a:r>
              <a:rPr lang="en-US" altLang="en-US" dirty="0"/>
              <a:t>The counter’s value may be explicitly set.</a:t>
            </a:r>
          </a:p>
          <a:p>
            <a:r>
              <a:rPr lang="en-US" altLang="en-US" dirty="0"/>
              <a:t>There are also several ways to make counters.</a:t>
            </a:r>
          </a:p>
          <a:p>
            <a:pPr lvl="1"/>
            <a:r>
              <a:rPr lang="en-US" altLang="en-US" dirty="0"/>
              <a:t>You can follow the sequential design principles to build counters from scratch.</a:t>
            </a:r>
          </a:p>
          <a:p>
            <a:pPr lvl="1"/>
            <a:r>
              <a:rPr lang="en-US" altLang="en-US" dirty="0"/>
              <a:t>You could also modify or combine existing counter devices.</a:t>
            </a:r>
          </a:p>
        </p:txBody>
      </p:sp>
    </p:spTree>
    <p:extLst>
      <p:ext uri="{BB962C8B-B14F-4D97-AF65-F5344CB8AC3E}">
        <p14:creationId xmlns:p14="http://schemas.microsoft.com/office/powerpoint/2010/main" val="420262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C538-E6A3-4887-A91B-636B6C0C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A5BA-26DB-402A-B191-41D7ACA9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register is a memory device that can be used to store more than one bit of information.</a:t>
            </a:r>
          </a:p>
          <a:p>
            <a:r>
              <a:rPr lang="en-US" sz="3200" dirty="0"/>
              <a:t>A register is a circuit capable of storing data. In general, an n-bit register consists of n FFs, together with some other logic that allows simple processing of the stored data. </a:t>
            </a:r>
          </a:p>
          <a:p>
            <a:r>
              <a:rPr lang="en-US" sz="3200" dirty="0"/>
              <a:t>A register is a generalization of a flip-flop. Where a flip-flop stores one bit, a register stores several bits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2494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9FFC-D81D-425F-9472-CA5A5AE8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AF92B-C44A-4321-90BD-F5C74AAB4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The main operations on a register are the same as for any storage devices, namely:</a:t>
            </a:r>
          </a:p>
          <a:p>
            <a:pPr lvl="1"/>
            <a:r>
              <a:rPr lang="en-US" altLang="en-US" sz="2800" dirty="0"/>
              <a:t>Load or Store: Put new data into the register</a:t>
            </a:r>
          </a:p>
          <a:p>
            <a:pPr lvl="1"/>
            <a:r>
              <a:rPr lang="en-US" altLang="en-US" sz="2800" dirty="0"/>
              <a:t>Read: Retrieve the data stored in the register (usually without changing the stored data).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740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B2FA-6FDD-47A0-9FB0-3851C4945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1-bit register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FFD6F0-F3F6-4F37-BF07-EC4C23B4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6409"/>
            <a:ext cx="3752850" cy="2571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D8D039-2200-4FFA-88BC-D3980087A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325" y="1985962"/>
            <a:ext cx="7286625" cy="2886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20AFD6-330A-4186-B2CD-59FF65CE60DA}"/>
              </a:ext>
            </a:extLst>
          </p:cNvPr>
          <p:cNvSpPr txBox="1"/>
          <p:nvPr/>
        </p:nvSpPr>
        <p:spPr>
          <a:xfrm>
            <a:off x="1991207" y="4938159"/>
            <a:ext cx="144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Flip-Flop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3E66E6-26B5-42D3-B5C4-30D4D081CEC6}"/>
              </a:ext>
            </a:extLst>
          </p:cNvPr>
          <p:cNvSpPr txBox="1"/>
          <p:nvPr/>
        </p:nvSpPr>
        <p:spPr>
          <a:xfrm>
            <a:off x="7641218" y="4938159"/>
            <a:ext cx="164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1-bit register</a:t>
            </a:r>
          </a:p>
        </p:txBody>
      </p:sp>
    </p:spTree>
    <p:extLst>
      <p:ext uri="{BB962C8B-B14F-4D97-AF65-F5344CB8AC3E}">
        <p14:creationId xmlns:p14="http://schemas.microsoft.com/office/powerpoint/2010/main" val="266310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60D9A1-A7AC-4BD1-8356-3A8093CA2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898" y="632930"/>
            <a:ext cx="2458902" cy="6225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1DB702-4013-4195-820E-75C5B4CA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4-bit register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82D301-FD24-473C-B3E6-606F5628B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781" y="1462871"/>
            <a:ext cx="5143500" cy="516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4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30247" cy="503237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The transfer of new information into a register is referred to as </a:t>
            </a:r>
            <a:r>
              <a:rPr lang="en-US" altLang="en-US" dirty="0">
                <a:solidFill>
                  <a:srgbClr val="FF0000"/>
                </a:solidFill>
              </a:rPr>
              <a:t>Loading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The term </a:t>
            </a:r>
            <a:r>
              <a:rPr lang="en-US" altLang="en-US" dirty="0">
                <a:solidFill>
                  <a:srgbClr val="FF0000"/>
                </a:solidFill>
              </a:rPr>
              <a:t>Parallel Loading </a:t>
            </a:r>
            <a:r>
              <a:rPr lang="en-US" altLang="en-US" dirty="0"/>
              <a:t>is used if all the input bits are transferred into the register simultaneously, with the common clock pulse.</a:t>
            </a:r>
          </a:p>
          <a:p>
            <a:r>
              <a:rPr lang="en-US" altLang="en-US" dirty="0"/>
              <a:t>In most digital systems, a </a:t>
            </a:r>
            <a:r>
              <a:rPr lang="en-US" altLang="en-US" dirty="0">
                <a:solidFill>
                  <a:srgbClr val="FF0000"/>
                </a:solidFill>
              </a:rPr>
              <a:t>master clock generator</a:t>
            </a:r>
            <a:r>
              <a:rPr lang="en-US" altLang="en-US" dirty="0"/>
              <a:t> supplies clock pulses to all parts of the system, just as the heart that supplies a constant beat to all parts in the human system.</a:t>
            </a:r>
          </a:p>
          <a:p>
            <a:r>
              <a:rPr lang="en-US" altLang="en-US" dirty="0"/>
              <a:t>Because of this fact, the input values in the register are loaded when a clock pulse arrives.</a:t>
            </a:r>
          </a:p>
          <a:p>
            <a:r>
              <a:rPr lang="en-US" altLang="en-US" dirty="0"/>
              <a:t>This implies that, whenever a clock pulse arrives, it would load the register with new values, thus overwriting the previously stored register data.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350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Shift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2681"/>
          </a:xfrm>
        </p:spPr>
        <p:txBody>
          <a:bodyPr>
            <a:normAutofit/>
          </a:bodyPr>
          <a:lstStyle/>
          <a:p>
            <a:r>
              <a:rPr lang="en-CA" dirty="0"/>
              <a:t>A basic shift register is simply a chain of D flip-flops with a common clock.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Each flip-flop transfers its D input to its Q output at a clock transition.</a:t>
            </a:r>
          </a:p>
          <a:p>
            <a:pPr lvl="1"/>
            <a:r>
              <a:rPr lang="en-CA" dirty="0"/>
              <a:t>The effect is to transfer data along the register, one flip-flop per clock cycle.</a:t>
            </a:r>
          </a:p>
          <a:p>
            <a:pPr lvl="1"/>
            <a:r>
              <a:rPr lang="en-CA" dirty="0"/>
              <a:t>This type of register is called a serial input-serial output (SISO).</a:t>
            </a:r>
          </a:p>
          <a:p>
            <a:endParaRPr lang="en-CA" dirty="0"/>
          </a:p>
        </p:txBody>
      </p:sp>
      <p:sp>
        <p:nvSpPr>
          <p:cNvPr id="56" name="object 4"/>
          <p:cNvSpPr/>
          <p:nvPr/>
        </p:nvSpPr>
        <p:spPr>
          <a:xfrm>
            <a:off x="2269130" y="2900755"/>
            <a:ext cx="571500" cy="914400"/>
          </a:xfrm>
          <a:custGeom>
            <a:avLst/>
            <a:gdLst/>
            <a:ahLst/>
            <a:cxnLst/>
            <a:rect l="l" t="t" r="r" b="b"/>
            <a:pathLst>
              <a:path w="571500" h="914400">
                <a:moveTo>
                  <a:pt x="0" y="914400"/>
                </a:moveTo>
                <a:lnTo>
                  <a:pt x="0" y="0"/>
                </a:lnTo>
                <a:lnTo>
                  <a:pt x="571500" y="0"/>
                </a:lnTo>
                <a:lnTo>
                  <a:pt x="571500" y="914400"/>
                </a:lnTo>
                <a:lnTo>
                  <a:pt x="0" y="914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7" name="object 5"/>
          <p:cNvSpPr/>
          <p:nvPr/>
        </p:nvSpPr>
        <p:spPr>
          <a:xfrm>
            <a:off x="2269130" y="330080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57150"/>
                </a:lnTo>
                <a:lnTo>
                  <a:pt x="0" y="1143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8" name="object 6"/>
          <p:cNvSpPr txBox="1"/>
          <p:nvPr/>
        </p:nvSpPr>
        <p:spPr>
          <a:xfrm>
            <a:off x="2313580" y="2881705"/>
            <a:ext cx="478790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337185" algn="l"/>
              </a:tabLst>
            </a:pPr>
            <a:r>
              <a:rPr sz="1400" i="1" dirty="0">
                <a:latin typeface="Times New Roman"/>
                <a:cs typeface="Times New Roman"/>
              </a:rPr>
              <a:t>D	Q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9" name="object 7"/>
          <p:cNvSpPr/>
          <p:nvPr/>
        </p:nvSpPr>
        <p:spPr>
          <a:xfrm>
            <a:off x="3640730" y="2900755"/>
            <a:ext cx="571500" cy="914400"/>
          </a:xfrm>
          <a:custGeom>
            <a:avLst/>
            <a:gdLst/>
            <a:ahLst/>
            <a:cxnLst/>
            <a:rect l="l" t="t" r="r" b="b"/>
            <a:pathLst>
              <a:path w="571500" h="914400">
                <a:moveTo>
                  <a:pt x="0" y="914400"/>
                </a:moveTo>
                <a:lnTo>
                  <a:pt x="0" y="0"/>
                </a:lnTo>
                <a:lnTo>
                  <a:pt x="571500" y="0"/>
                </a:lnTo>
                <a:lnTo>
                  <a:pt x="571500" y="914400"/>
                </a:lnTo>
                <a:lnTo>
                  <a:pt x="0" y="914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0" name="object 8"/>
          <p:cNvSpPr/>
          <p:nvPr/>
        </p:nvSpPr>
        <p:spPr>
          <a:xfrm>
            <a:off x="3640730" y="330080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57150"/>
                </a:lnTo>
                <a:lnTo>
                  <a:pt x="0" y="1143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1" name="object 9"/>
          <p:cNvSpPr txBox="1"/>
          <p:nvPr/>
        </p:nvSpPr>
        <p:spPr>
          <a:xfrm>
            <a:off x="3685180" y="2881705"/>
            <a:ext cx="478790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337185" algn="l"/>
              </a:tabLst>
            </a:pPr>
            <a:r>
              <a:rPr sz="1400" i="1" dirty="0">
                <a:latin typeface="Times New Roman"/>
                <a:cs typeface="Times New Roman"/>
              </a:rPr>
              <a:t>D	Q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2" name="object 10"/>
          <p:cNvSpPr/>
          <p:nvPr/>
        </p:nvSpPr>
        <p:spPr>
          <a:xfrm>
            <a:off x="5012330" y="2900755"/>
            <a:ext cx="571500" cy="914400"/>
          </a:xfrm>
          <a:custGeom>
            <a:avLst/>
            <a:gdLst/>
            <a:ahLst/>
            <a:cxnLst/>
            <a:rect l="l" t="t" r="r" b="b"/>
            <a:pathLst>
              <a:path w="571500" h="914400">
                <a:moveTo>
                  <a:pt x="0" y="914400"/>
                </a:moveTo>
                <a:lnTo>
                  <a:pt x="0" y="0"/>
                </a:lnTo>
                <a:lnTo>
                  <a:pt x="571500" y="0"/>
                </a:lnTo>
                <a:lnTo>
                  <a:pt x="571500" y="914400"/>
                </a:lnTo>
                <a:lnTo>
                  <a:pt x="0" y="914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3" name="object 11"/>
          <p:cNvSpPr/>
          <p:nvPr/>
        </p:nvSpPr>
        <p:spPr>
          <a:xfrm>
            <a:off x="5012330" y="330080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57150"/>
                </a:lnTo>
                <a:lnTo>
                  <a:pt x="0" y="1143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4" name="object 12"/>
          <p:cNvSpPr txBox="1"/>
          <p:nvPr/>
        </p:nvSpPr>
        <p:spPr>
          <a:xfrm>
            <a:off x="5056780" y="2881705"/>
            <a:ext cx="478790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337185" algn="l"/>
              </a:tabLst>
            </a:pPr>
            <a:r>
              <a:rPr sz="1400" i="1" dirty="0">
                <a:latin typeface="Times New Roman"/>
                <a:cs typeface="Times New Roman"/>
              </a:rPr>
              <a:t>D	Q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5" name="object 13"/>
          <p:cNvSpPr/>
          <p:nvPr/>
        </p:nvSpPr>
        <p:spPr>
          <a:xfrm>
            <a:off x="6383930" y="2900755"/>
            <a:ext cx="571499" cy="914400"/>
          </a:xfrm>
          <a:custGeom>
            <a:avLst/>
            <a:gdLst/>
            <a:ahLst/>
            <a:cxnLst/>
            <a:rect l="l" t="t" r="r" b="b"/>
            <a:pathLst>
              <a:path w="571500" h="914400">
                <a:moveTo>
                  <a:pt x="0" y="914400"/>
                </a:moveTo>
                <a:lnTo>
                  <a:pt x="0" y="0"/>
                </a:lnTo>
                <a:lnTo>
                  <a:pt x="571499" y="0"/>
                </a:lnTo>
                <a:lnTo>
                  <a:pt x="571500" y="914400"/>
                </a:lnTo>
                <a:lnTo>
                  <a:pt x="0" y="914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6" name="object 14"/>
          <p:cNvSpPr/>
          <p:nvPr/>
        </p:nvSpPr>
        <p:spPr>
          <a:xfrm>
            <a:off x="6383930" y="330080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57150"/>
                </a:lnTo>
                <a:lnTo>
                  <a:pt x="0" y="1143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7" name="object 15"/>
          <p:cNvSpPr txBox="1"/>
          <p:nvPr/>
        </p:nvSpPr>
        <p:spPr>
          <a:xfrm>
            <a:off x="6428380" y="2881705"/>
            <a:ext cx="478790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337185" algn="l"/>
              </a:tabLst>
            </a:pPr>
            <a:r>
              <a:rPr sz="1400" i="1" dirty="0">
                <a:latin typeface="Times New Roman"/>
                <a:cs typeface="Times New Roman"/>
              </a:rPr>
              <a:t>D	Q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8" name="object 16"/>
          <p:cNvSpPr/>
          <p:nvPr/>
        </p:nvSpPr>
        <p:spPr>
          <a:xfrm>
            <a:off x="3481980" y="2961080"/>
            <a:ext cx="158750" cy="107950"/>
          </a:xfrm>
          <a:custGeom>
            <a:avLst/>
            <a:gdLst/>
            <a:ahLst/>
            <a:cxnLst/>
            <a:rect l="l" t="t" r="r" b="b"/>
            <a:pathLst>
              <a:path w="158750" h="107950">
                <a:moveTo>
                  <a:pt x="0" y="0"/>
                </a:moveTo>
                <a:lnTo>
                  <a:pt x="0" y="107950"/>
                </a:lnTo>
                <a:lnTo>
                  <a:pt x="158750" y="53975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9" name="object 17"/>
          <p:cNvSpPr/>
          <p:nvPr/>
        </p:nvSpPr>
        <p:spPr>
          <a:xfrm>
            <a:off x="3481980" y="3015055"/>
            <a:ext cx="161925" cy="57150"/>
          </a:xfrm>
          <a:custGeom>
            <a:avLst/>
            <a:gdLst/>
            <a:ahLst/>
            <a:cxnLst/>
            <a:rect l="l" t="t" r="r" b="b"/>
            <a:pathLst>
              <a:path w="161925" h="57150">
                <a:moveTo>
                  <a:pt x="0" y="53975"/>
                </a:moveTo>
                <a:lnTo>
                  <a:pt x="0" y="57150"/>
                </a:lnTo>
                <a:lnTo>
                  <a:pt x="3175" y="57150"/>
                </a:lnTo>
                <a:lnTo>
                  <a:pt x="161925" y="3175"/>
                </a:lnTo>
                <a:lnTo>
                  <a:pt x="161925" y="0"/>
                </a:lnTo>
                <a:lnTo>
                  <a:pt x="158750" y="0"/>
                </a:lnTo>
                <a:lnTo>
                  <a:pt x="0" y="53975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0" name="object 18"/>
          <p:cNvSpPr/>
          <p:nvPr/>
        </p:nvSpPr>
        <p:spPr>
          <a:xfrm>
            <a:off x="3483567" y="296108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111125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FF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1" name="object 19"/>
          <p:cNvSpPr/>
          <p:nvPr/>
        </p:nvSpPr>
        <p:spPr>
          <a:xfrm>
            <a:off x="3481980" y="2961080"/>
            <a:ext cx="161925" cy="57150"/>
          </a:xfrm>
          <a:custGeom>
            <a:avLst/>
            <a:gdLst/>
            <a:ahLst/>
            <a:cxnLst/>
            <a:rect l="l" t="t" r="r" b="b"/>
            <a:pathLst>
              <a:path w="161925" h="57150">
                <a:moveTo>
                  <a:pt x="0" y="0"/>
                </a:moveTo>
                <a:lnTo>
                  <a:pt x="0" y="3175"/>
                </a:lnTo>
                <a:lnTo>
                  <a:pt x="158750" y="57150"/>
                </a:lnTo>
                <a:lnTo>
                  <a:pt x="161925" y="57150"/>
                </a:lnTo>
                <a:lnTo>
                  <a:pt x="161925" y="5397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2" name="object 20"/>
          <p:cNvSpPr/>
          <p:nvPr/>
        </p:nvSpPr>
        <p:spPr>
          <a:xfrm>
            <a:off x="2827930" y="3015055"/>
            <a:ext cx="666750" cy="0"/>
          </a:xfrm>
          <a:custGeom>
            <a:avLst/>
            <a:gdLst/>
            <a:ahLst/>
            <a:cxnLst/>
            <a:rect l="l" t="t" r="r" b="b"/>
            <a:pathLst>
              <a:path w="666750">
                <a:moveTo>
                  <a:pt x="0" y="0"/>
                </a:moveTo>
                <a:lnTo>
                  <a:pt x="666750" y="0"/>
                </a:lnTo>
              </a:path>
            </a:pathLst>
          </a:custGeom>
          <a:ln w="25400">
            <a:solidFill>
              <a:srgbClr val="7F00FF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3" name="object 21"/>
          <p:cNvSpPr/>
          <p:nvPr/>
        </p:nvSpPr>
        <p:spPr>
          <a:xfrm>
            <a:off x="4854380" y="2961080"/>
            <a:ext cx="158750" cy="107950"/>
          </a:xfrm>
          <a:custGeom>
            <a:avLst/>
            <a:gdLst/>
            <a:ahLst/>
            <a:cxnLst/>
            <a:rect l="l" t="t" r="r" b="b"/>
            <a:pathLst>
              <a:path w="158750" h="107950">
                <a:moveTo>
                  <a:pt x="0" y="0"/>
                </a:moveTo>
                <a:lnTo>
                  <a:pt x="0" y="107950"/>
                </a:lnTo>
                <a:lnTo>
                  <a:pt x="158750" y="53975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4" name="object 22"/>
          <p:cNvSpPr/>
          <p:nvPr/>
        </p:nvSpPr>
        <p:spPr>
          <a:xfrm>
            <a:off x="4854367" y="3015055"/>
            <a:ext cx="161937" cy="57150"/>
          </a:xfrm>
          <a:custGeom>
            <a:avLst/>
            <a:gdLst/>
            <a:ahLst/>
            <a:cxnLst/>
            <a:rect l="l" t="t" r="r" b="b"/>
            <a:pathLst>
              <a:path w="161937" h="57150">
                <a:moveTo>
                  <a:pt x="0" y="53975"/>
                </a:moveTo>
                <a:lnTo>
                  <a:pt x="0" y="57150"/>
                </a:lnTo>
                <a:lnTo>
                  <a:pt x="3175" y="57150"/>
                </a:lnTo>
                <a:lnTo>
                  <a:pt x="161937" y="3175"/>
                </a:lnTo>
                <a:lnTo>
                  <a:pt x="161937" y="0"/>
                </a:lnTo>
                <a:lnTo>
                  <a:pt x="158762" y="0"/>
                </a:lnTo>
                <a:lnTo>
                  <a:pt x="0" y="53975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5" name="object 23"/>
          <p:cNvSpPr/>
          <p:nvPr/>
        </p:nvSpPr>
        <p:spPr>
          <a:xfrm>
            <a:off x="4855967" y="296108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111125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FF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6" name="object 24"/>
          <p:cNvSpPr/>
          <p:nvPr/>
        </p:nvSpPr>
        <p:spPr>
          <a:xfrm>
            <a:off x="4854380" y="2961080"/>
            <a:ext cx="161925" cy="57150"/>
          </a:xfrm>
          <a:custGeom>
            <a:avLst/>
            <a:gdLst/>
            <a:ahLst/>
            <a:cxnLst/>
            <a:rect l="l" t="t" r="r" b="b"/>
            <a:pathLst>
              <a:path w="161925" h="57150">
                <a:moveTo>
                  <a:pt x="0" y="0"/>
                </a:moveTo>
                <a:lnTo>
                  <a:pt x="0" y="3175"/>
                </a:lnTo>
                <a:lnTo>
                  <a:pt x="158750" y="57150"/>
                </a:lnTo>
                <a:lnTo>
                  <a:pt x="161925" y="57150"/>
                </a:lnTo>
                <a:lnTo>
                  <a:pt x="161925" y="5397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7" name="object 25"/>
          <p:cNvSpPr/>
          <p:nvPr/>
        </p:nvSpPr>
        <p:spPr>
          <a:xfrm>
            <a:off x="4200330" y="3015055"/>
            <a:ext cx="666750" cy="0"/>
          </a:xfrm>
          <a:custGeom>
            <a:avLst/>
            <a:gdLst/>
            <a:ahLst/>
            <a:cxnLst/>
            <a:rect l="l" t="t" r="r" b="b"/>
            <a:pathLst>
              <a:path w="666750">
                <a:moveTo>
                  <a:pt x="0" y="0"/>
                </a:moveTo>
                <a:lnTo>
                  <a:pt x="666750" y="0"/>
                </a:lnTo>
              </a:path>
            </a:pathLst>
          </a:custGeom>
          <a:ln w="25400">
            <a:solidFill>
              <a:srgbClr val="7F00FF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8" name="object 26"/>
          <p:cNvSpPr/>
          <p:nvPr/>
        </p:nvSpPr>
        <p:spPr>
          <a:xfrm>
            <a:off x="6225980" y="2961080"/>
            <a:ext cx="158737" cy="107950"/>
          </a:xfrm>
          <a:custGeom>
            <a:avLst/>
            <a:gdLst/>
            <a:ahLst/>
            <a:cxnLst/>
            <a:rect l="l" t="t" r="r" b="b"/>
            <a:pathLst>
              <a:path w="158737" h="107950">
                <a:moveTo>
                  <a:pt x="0" y="0"/>
                </a:moveTo>
                <a:lnTo>
                  <a:pt x="0" y="107950"/>
                </a:lnTo>
                <a:lnTo>
                  <a:pt x="158737" y="53975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9" name="object 27"/>
          <p:cNvSpPr/>
          <p:nvPr/>
        </p:nvSpPr>
        <p:spPr>
          <a:xfrm>
            <a:off x="6225980" y="3015055"/>
            <a:ext cx="161925" cy="57150"/>
          </a:xfrm>
          <a:custGeom>
            <a:avLst/>
            <a:gdLst/>
            <a:ahLst/>
            <a:cxnLst/>
            <a:rect l="l" t="t" r="r" b="b"/>
            <a:pathLst>
              <a:path w="161925" h="57150">
                <a:moveTo>
                  <a:pt x="0" y="53975"/>
                </a:moveTo>
                <a:lnTo>
                  <a:pt x="0" y="57150"/>
                </a:lnTo>
                <a:lnTo>
                  <a:pt x="3175" y="57150"/>
                </a:lnTo>
                <a:lnTo>
                  <a:pt x="161925" y="3175"/>
                </a:lnTo>
                <a:lnTo>
                  <a:pt x="161925" y="0"/>
                </a:lnTo>
                <a:lnTo>
                  <a:pt x="158737" y="0"/>
                </a:lnTo>
                <a:lnTo>
                  <a:pt x="0" y="53975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0" name="object 28"/>
          <p:cNvSpPr/>
          <p:nvPr/>
        </p:nvSpPr>
        <p:spPr>
          <a:xfrm>
            <a:off x="6227555" y="296108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111125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FF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1" name="object 29"/>
          <p:cNvSpPr/>
          <p:nvPr/>
        </p:nvSpPr>
        <p:spPr>
          <a:xfrm>
            <a:off x="6225980" y="2961080"/>
            <a:ext cx="161925" cy="57150"/>
          </a:xfrm>
          <a:custGeom>
            <a:avLst/>
            <a:gdLst/>
            <a:ahLst/>
            <a:cxnLst/>
            <a:rect l="l" t="t" r="r" b="b"/>
            <a:pathLst>
              <a:path w="161925" h="57150">
                <a:moveTo>
                  <a:pt x="0" y="0"/>
                </a:moveTo>
                <a:lnTo>
                  <a:pt x="0" y="3175"/>
                </a:lnTo>
                <a:lnTo>
                  <a:pt x="158750" y="57150"/>
                </a:lnTo>
                <a:lnTo>
                  <a:pt x="161925" y="57150"/>
                </a:lnTo>
                <a:lnTo>
                  <a:pt x="161925" y="5397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2" name="object 30"/>
          <p:cNvSpPr/>
          <p:nvPr/>
        </p:nvSpPr>
        <p:spPr>
          <a:xfrm>
            <a:off x="5571930" y="3015055"/>
            <a:ext cx="666750" cy="0"/>
          </a:xfrm>
          <a:custGeom>
            <a:avLst/>
            <a:gdLst/>
            <a:ahLst/>
            <a:cxnLst/>
            <a:rect l="l" t="t" r="r" b="b"/>
            <a:pathLst>
              <a:path w="666750">
                <a:moveTo>
                  <a:pt x="0" y="0"/>
                </a:moveTo>
                <a:lnTo>
                  <a:pt x="666750" y="0"/>
                </a:lnTo>
              </a:path>
            </a:pathLst>
          </a:custGeom>
          <a:ln w="25400">
            <a:solidFill>
              <a:srgbClr val="7F00FF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3" name="object 31"/>
          <p:cNvSpPr/>
          <p:nvPr/>
        </p:nvSpPr>
        <p:spPr>
          <a:xfrm>
            <a:off x="2111167" y="2961080"/>
            <a:ext cx="158750" cy="107950"/>
          </a:xfrm>
          <a:custGeom>
            <a:avLst/>
            <a:gdLst/>
            <a:ahLst/>
            <a:cxnLst/>
            <a:rect l="l" t="t" r="r" b="b"/>
            <a:pathLst>
              <a:path w="158750" h="107950">
                <a:moveTo>
                  <a:pt x="0" y="0"/>
                </a:moveTo>
                <a:lnTo>
                  <a:pt x="0" y="107950"/>
                </a:lnTo>
                <a:lnTo>
                  <a:pt x="158750" y="5397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4" name="object 32"/>
          <p:cNvSpPr/>
          <p:nvPr/>
        </p:nvSpPr>
        <p:spPr>
          <a:xfrm>
            <a:off x="2111167" y="3015055"/>
            <a:ext cx="161937" cy="57150"/>
          </a:xfrm>
          <a:custGeom>
            <a:avLst/>
            <a:gdLst/>
            <a:ahLst/>
            <a:cxnLst/>
            <a:rect l="l" t="t" r="r" b="b"/>
            <a:pathLst>
              <a:path w="161937" h="57150">
                <a:moveTo>
                  <a:pt x="0" y="53975"/>
                </a:moveTo>
                <a:lnTo>
                  <a:pt x="0" y="57150"/>
                </a:lnTo>
                <a:lnTo>
                  <a:pt x="3187" y="57150"/>
                </a:lnTo>
                <a:lnTo>
                  <a:pt x="161937" y="3175"/>
                </a:lnTo>
                <a:lnTo>
                  <a:pt x="161937" y="0"/>
                </a:lnTo>
                <a:lnTo>
                  <a:pt x="158750" y="0"/>
                </a:lnTo>
                <a:lnTo>
                  <a:pt x="0" y="539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5" name="object 33"/>
          <p:cNvSpPr/>
          <p:nvPr/>
        </p:nvSpPr>
        <p:spPr>
          <a:xfrm>
            <a:off x="2112767" y="296108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111125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6" name="object 34"/>
          <p:cNvSpPr/>
          <p:nvPr/>
        </p:nvSpPr>
        <p:spPr>
          <a:xfrm>
            <a:off x="2111167" y="2961080"/>
            <a:ext cx="161937" cy="57150"/>
          </a:xfrm>
          <a:custGeom>
            <a:avLst/>
            <a:gdLst/>
            <a:ahLst/>
            <a:cxnLst/>
            <a:rect l="l" t="t" r="r" b="b"/>
            <a:pathLst>
              <a:path w="161937" h="57150">
                <a:moveTo>
                  <a:pt x="0" y="0"/>
                </a:moveTo>
                <a:lnTo>
                  <a:pt x="0" y="3175"/>
                </a:lnTo>
                <a:lnTo>
                  <a:pt x="158750" y="57150"/>
                </a:lnTo>
                <a:lnTo>
                  <a:pt x="161937" y="57150"/>
                </a:lnTo>
                <a:lnTo>
                  <a:pt x="161937" y="53975"/>
                </a:lnTo>
                <a:lnTo>
                  <a:pt x="31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7" name="object 35"/>
          <p:cNvSpPr/>
          <p:nvPr/>
        </p:nvSpPr>
        <p:spPr>
          <a:xfrm>
            <a:off x="1800017" y="3015055"/>
            <a:ext cx="323862" cy="0"/>
          </a:xfrm>
          <a:custGeom>
            <a:avLst/>
            <a:gdLst/>
            <a:ahLst/>
            <a:cxnLst/>
            <a:rect l="l" t="t" r="r" b="b"/>
            <a:pathLst>
              <a:path w="323862">
                <a:moveTo>
                  <a:pt x="0" y="0"/>
                </a:moveTo>
                <a:lnTo>
                  <a:pt x="323862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8" name="object 36"/>
          <p:cNvSpPr/>
          <p:nvPr/>
        </p:nvSpPr>
        <p:spPr>
          <a:xfrm>
            <a:off x="7254680" y="2961080"/>
            <a:ext cx="158737" cy="107950"/>
          </a:xfrm>
          <a:custGeom>
            <a:avLst/>
            <a:gdLst/>
            <a:ahLst/>
            <a:cxnLst/>
            <a:rect l="l" t="t" r="r" b="b"/>
            <a:pathLst>
              <a:path w="158737" h="107950">
                <a:moveTo>
                  <a:pt x="0" y="0"/>
                </a:moveTo>
                <a:lnTo>
                  <a:pt x="0" y="107950"/>
                </a:lnTo>
                <a:lnTo>
                  <a:pt x="158737" y="53975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9" name="object 37"/>
          <p:cNvSpPr/>
          <p:nvPr/>
        </p:nvSpPr>
        <p:spPr>
          <a:xfrm>
            <a:off x="7254680" y="3015055"/>
            <a:ext cx="161912" cy="57150"/>
          </a:xfrm>
          <a:custGeom>
            <a:avLst/>
            <a:gdLst/>
            <a:ahLst/>
            <a:cxnLst/>
            <a:rect l="l" t="t" r="r" b="b"/>
            <a:pathLst>
              <a:path w="161912" h="57150">
                <a:moveTo>
                  <a:pt x="0" y="53975"/>
                </a:moveTo>
                <a:lnTo>
                  <a:pt x="0" y="57150"/>
                </a:lnTo>
                <a:lnTo>
                  <a:pt x="3175" y="57150"/>
                </a:lnTo>
                <a:lnTo>
                  <a:pt x="161912" y="3175"/>
                </a:lnTo>
                <a:lnTo>
                  <a:pt x="161912" y="0"/>
                </a:lnTo>
                <a:lnTo>
                  <a:pt x="158737" y="0"/>
                </a:lnTo>
                <a:lnTo>
                  <a:pt x="0" y="53975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0" name="object 38"/>
          <p:cNvSpPr/>
          <p:nvPr/>
        </p:nvSpPr>
        <p:spPr>
          <a:xfrm>
            <a:off x="7256255" y="296108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111125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FF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1" name="object 39"/>
          <p:cNvSpPr/>
          <p:nvPr/>
        </p:nvSpPr>
        <p:spPr>
          <a:xfrm>
            <a:off x="7254680" y="2961080"/>
            <a:ext cx="161912" cy="57150"/>
          </a:xfrm>
          <a:custGeom>
            <a:avLst/>
            <a:gdLst/>
            <a:ahLst/>
            <a:cxnLst/>
            <a:rect l="l" t="t" r="r" b="b"/>
            <a:pathLst>
              <a:path w="161912" h="57150">
                <a:moveTo>
                  <a:pt x="0" y="0"/>
                </a:moveTo>
                <a:lnTo>
                  <a:pt x="0" y="3175"/>
                </a:lnTo>
                <a:lnTo>
                  <a:pt x="158737" y="57150"/>
                </a:lnTo>
                <a:lnTo>
                  <a:pt x="161912" y="57150"/>
                </a:lnTo>
                <a:lnTo>
                  <a:pt x="161912" y="5397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2" name="object 40"/>
          <p:cNvSpPr/>
          <p:nvPr/>
        </p:nvSpPr>
        <p:spPr>
          <a:xfrm>
            <a:off x="6943530" y="3015055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25400">
            <a:solidFill>
              <a:srgbClr val="7F00FF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3" name="object 41"/>
          <p:cNvSpPr/>
          <p:nvPr/>
        </p:nvSpPr>
        <p:spPr>
          <a:xfrm>
            <a:off x="1812730" y="3357955"/>
            <a:ext cx="4571987" cy="685800"/>
          </a:xfrm>
          <a:custGeom>
            <a:avLst/>
            <a:gdLst/>
            <a:ahLst/>
            <a:cxnLst/>
            <a:rect l="l" t="t" r="r" b="b"/>
            <a:pathLst>
              <a:path w="4571987" h="685800">
                <a:moveTo>
                  <a:pt x="4571987" y="0"/>
                </a:moveTo>
                <a:lnTo>
                  <a:pt x="4343387" y="0"/>
                </a:lnTo>
                <a:lnTo>
                  <a:pt x="4343387" y="685800"/>
                </a:lnTo>
                <a:lnTo>
                  <a:pt x="0" y="685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4" name="object 42"/>
          <p:cNvSpPr/>
          <p:nvPr/>
        </p:nvSpPr>
        <p:spPr>
          <a:xfrm>
            <a:off x="4784530" y="3357955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228600" y="0"/>
                </a:moveTo>
                <a:lnTo>
                  <a:pt x="0" y="0"/>
                </a:lnTo>
                <a:lnTo>
                  <a:pt x="0" y="685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5" name="object 43"/>
          <p:cNvSpPr/>
          <p:nvPr/>
        </p:nvSpPr>
        <p:spPr>
          <a:xfrm>
            <a:off x="3412930" y="3357955"/>
            <a:ext cx="228587" cy="685800"/>
          </a:xfrm>
          <a:custGeom>
            <a:avLst/>
            <a:gdLst/>
            <a:ahLst/>
            <a:cxnLst/>
            <a:rect l="l" t="t" r="r" b="b"/>
            <a:pathLst>
              <a:path w="228587" h="685800">
                <a:moveTo>
                  <a:pt x="228587" y="0"/>
                </a:moveTo>
                <a:lnTo>
                  <a:pt x="0" y="0"/>
                </a:lnTo>
                <a:lnTo>
                  <a:pt x="0" y="685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6" name="object 44"/>
          <p:cNvSpPr/>
          <p:nvPr/>
        </p:nvSpPr>
        <p:spPr>
          <a:xfrm>
            <a:off x="2041330" y="3357955"/>
            <a:ext cx="228587" cy="685800"/>
          </a:xfrm>
          <a:custGeom>
            <a:avLst/>
            <a:gdLst/>
            <a:ahLst/>
            <a:cxnLst/>
            <a:rect l="l" t="t" r="r" b="b"/>
            <a:pathLst>
              <a:path w="228587" h="685800">
                <a:moveTo>
                  <a:pt x="228587" y="0"/>
                </a:moveTo>
                <a:lnTo>
                  <a:pt x="0" y="0"/>
                </a:lnTo>
                <a:lnTo>
                  <a:pt x="0" y="685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7" name="object 45"/>
          <p:cNvSpPr txBox="1"/>
          <p:nvPr/>
        </p:nvSpPr>
        <p:spPr>
          <a:xfrm>
            <a:off x="451262" y="2781375"/>
            <a:ext cx="1294410" cy="467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" marR="12700" indent="-1270">
              <a:lnSpc>
                <a:spcPts val="18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serial input</a:t>
            </a:r>
            <a:endParaRPr lang="en-CA" sz="18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3335" marR="12700" indent="-1270">
              <a:lnSpc>
                <a:spcPts val="1800"/>
              </a:lnSpc>
            </a:pPr>
            <a:r>
              <a:rPr lang="en-CA" dirty="0">
                <a:solidFill>
                  <a:srgbClr val="FF0000"/>
                </a:solidFill>
                <a:latin typeface="Arial"/>
                <a:cs typeface="Arial"/>
              </a:rPr>
              <a:t>01001110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8" name="object 46"/>
          <p:cNvSpPr txBox="1"/>
          <p:nvPr/>
        </p:nvSpPr>
        <p:spPr>
          <a:xfrm>
            <a:off x="7514230" y="2781375"/>
            <a:ext cx="662305" cy="467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" marR="12700" indent="-1270">
              <a:lnSpc>
                <a:spcPts val="1800"/>
              </a:lnSpc>
            </a:pPr>
            <a:r>
              <a:rPr sz="1800" dirty="0">
                <a:solidFill>
                  <a:srgbClr val="7F00FF"/>
                </a:solidFill>
                <a:latin typeface="Arial"/>
                <a:cs typeface="Arial"/>
              </a:rPr>
              <a:t>serial 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9" name="object 48"/>
          <p:cNvSpPr txBox="1"/>
          <p:nvPr/>
        </p:nvSpPr>
        <p:spPr>
          <a:xfrm>
            <a:off x="2460423" y="3535755"/>
            <a:ext cx="19050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0" name="object 49"/>
          <p:cNvSpPr txBox="1"/>
          <p:nvPr/>
        </p:nvSpPr>
        <p:spPr>
          <a:xfrm>
            <a:off x="3838310" y="3535755"/>
            <a:ext cx="178435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1" name="object 50"/>
          <p:cNvSpPr txBox="1"/>
          <p:nvPr/>
        </p:nvSpPr>
        <p:spPr>
          <a:xfrm>
            <a:off x="5209910" y="3535755"/>
            <a:ext cx="178435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2" name="object 51"/>
          <p:cNvSpPr txBox="1"/>
          <p:nvPr/>
        </p:nvSpPr>
        <p:spPr>
          <a:xfrm>
            <a:off x="6575223" y="3535755"/>
            <a:ext cx="19050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3" name="object 52"/>
          <p:cNvSpPr/>
          <p:nvPr/>
        </p:nvSpPr>
        <p:spPr>
          <a:xfrm>
            <a:off x="4749972" y="4009587"/>
            <a:ext cx="68682" cy="67037"/>
          </a:xfrm>
          <a:custGeom>
            <a:avLst/>
            <a:gdLst/>
            <a:ahLst/>
            <a:cxnLst/>
            <a:rect l="l" t="t" r="r" b="b"/>
            <a:pathLst>
              <a:path w="68682" h="67037">
                <a:moveTo>
                  <a:pt x="0" y="43209"/>
                </a:moveTo>
                <a:lnTo>
                  <a:pt x="5220" y="53524"/>
                </a:lnTo>
                <a:lnTo>
                  <a:pt x="14652" y="61469"/>
                </a:lnTo>
                <a:lnTo>
                  <a:pt x="28325" y="66241"/>
                </a:lnTo>
                <a:lnTo>
                  <a:pt x="46266" y="67037"/>
                </a:lnTo>
                <a:lnTo>
                  <a:pt x="57902" y="59649"/>
                </a:lnTo>
                <a:lnTo>
                  <a:pt x="65783" y="48368"/>
                </a:lnTo>
                <a:lnTo>
                  <a:pt x="68682" y="34422"/>
                </a:lnTo>
                <a:lnTo>
                  <a:pt x="68515" y="31002"/>
                </a:lnTo>
                <a:lnTo>
                  <a:pt x="64758" y="18635"/>
                </a:lnTo>
                <a:lnTo>
                  <a:pt x="56414" y="8696"/>
                </a:lnTo>
                <a:lnTo>
                  <a:pt x="43963" y="2159"/>
                </a:lnTo>
                <a:lnTo>
                  <a:pt x="27883" y="0"/>
                </a:lnTo>
                <a:lnTo>
                  <a:pt x="16429" y="4430"/>
                </a:lnTo>
                <a:lnTo>
                  <a:pt x="7371" y="13253"/>
                </a:lnTo>
                <a:lnTo>
                  <a:pt x="1598" y="26252"/>
                </a:lnTo>
                <a:lnTo>
                  <a:pt x="0" y="43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4" name="object 53"/>
          <p:cNvSpPr/>
          <p:nvPr/>
        </p:nvSpPr>
        <p:spPr>
          <a:xfrm>
            <a:off x="3379134" y="4009587"/>
            <a:ext cx="68682" cy="67037"/>
          </a:xfrm>
          <a:custGeom>
            <a:avLst/>
            <a:gdLst/>
            <a:ahLst/>
            <a:cxnLst/>
            <a:rect l="l" t="t" r="r" b="b"/>
            <a:pathLst>
              <a:path w="68682" h="67037">
                <a:moveTo>
                  <a:pt x="0" y="43209"/>
                </a:moveTo>
                <a:lnTo>
                  <a:pt x="5220" y="53524"/>
                </a:lnTo>
                <a:lnTo>
                  <a:pt x="14652" y="61469"/>
                </a:lnTo>
                <a:lnTo>
                  <a:pt x="28325" y="66241"/>
                </a:lnTo>
                <a:lnTo>
                  <a:pt x="46266" y="67037"/>
                </a:lnTo>
                <a:lnTo>
                  <a:pt x="57902" y="59649"/>
                </a:lnTo>
                <a:lnTo>
                  <a:pt x="65783" y="48368"/>
                </a:lnTo>
                <a:lnTo>
                  <a:pt x="68682" y="34422"/>
                </a:lnTo>
                <a:lnTo>
                  <a:pt x="68515" y="31002"/>
                </a:lnTo>
                <a:lnTo>
                  <a:pt x="64758" y="18635"/>
                </a:lnTo>
                <a:lnTo>
                  <a:pt x="56414" y="8696"/>
                </a:lnTo>
                <a:lnTo>
                  <a:pt x="43963" y="2159"/>
                </a:lnTo>
                <a:lnTo>
                  <a:pt x="27883" y="0"/>
                </a:lnTo>
                <a:lnTo>
                  <a:pt x="16429" y="4430"/>
                </a:lnTo>
                <a:lnTo>
                  <a:pt x="7371" y="13253"/>
                </a:lnTo>
                <a:lnTo>
                  <a:pt x="1598" y="26252"/>
                </a:lnTo>
                <a:lnTo>
                  <a:pt x="0" y="43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5" name="object 54"/>
          <p:cNvSpPr/>
          <p:nvPr/>
        </p:nvSpPr>
        <p:spPr>
          <a:xfrm>
            <a:off x="2007534" y="4009587"/>
            <a:ext cx="68682" cy="67037"/>
          </a:xfrm>
          <a:custGeom>
            <a:avLst/>
            <a:gdLst/>
            <a:ahLst/>
            <a:cxnLst/>
            <a:rect l="l" t="t" r="r" b="b"/>
            <a:pathLst>
              <a:path w="68682" h="67037">
                <a:moveTo>
                  <a:pt x="0" y="43209"/>
                </a:moveTo>
                <a:lnTo>
                  <a:pt x="5220" y="53524"/>
                </a:lnTo>
                <a:lnTo>
                  <a:pt x="14652" y="61469"/>
                </a:lnTo>
                <a:lnTo>
                  <a:pt x="28325" y="66241"/>
                </a:lnTo>
                <a:lnTo>
                  <a:pt x="46266" y="67037"/>
                </a:lnTo>
                <a:lnTo>
                  <a:pt x="57902" y="59649"/>
                </a:lnTo>
                <a:lnTo>
                  <a:pt x="65783" y="48368"/>
                </a:lnTo>
                <a:lnTo>
                  <a:pt x="68682" y="34422"/>
                </a:lnTo>
                <a:lnTo>
                  <a:pt x="68515" y="31002"/>
                </a:lnTo>
                <a:lnTo>
                  <a:pt x="64758" y="18635"/>
                </a:lnTo>
                <a:lnTo>
                  <a:pt x="56414" y="8696"/>
                </a:lnTo>
                <a:lnTo>
                  <a:pt x="43963" y="2159"/>
                </a:lnTo>
                <a:lnTo>
                  <a:pt x="27883" y="0"/>
                </a:lnTo>
                <a:lnTo>
                  <a:pt x="16429" y="4430"/>
                </a:lnTo>
                <a:lnTo>
                  <a:pt x="7371" y="13253"/>
                </a:lnTo>
                <a:lnTo>
                  <a:pt x="1598" y="26252"/>
                </a:lnTo>
                <a:lnTo>
                  <a:pt x="0" y="43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6" name="object 45"/>
          <p:cNvSpPr txBox="1"/>
          <p:nvPr/>
        </p:nvSpPr>
        <p:spPr>
          <a:xfrm>
            <a:off x="1151906" y="3931303"/>
            <a:ext cx="785516" cy="2369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" marR="12700" indent="-1270">
              <a:lnSpc>
                <a:spcPts val="1800"/>
              </a:lnSpc>
            </a:pPr>
            <a:r>
              <a:rPr lang="en-CA" dirty="0">
                <a:latin typeface="Arial"/>
                <a:cs typeface="Arial"/>
              </a:rPr>
              <a:t>c</a:t>
            </a:r>
            <a:r>
              <a:rPr lang="en-CA" sz="1800" dirty="0">
                <a:latin typeface="Arial"/>
                <a:cs typeface="Arial"/>
              </a:rPr>
              <a:t>lock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9554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Shift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2681"/>
          </a:xfrm>
        </p:spPr>
        <p:txBody>
          <a:bodyPr>
            <a:normAutofit/>
          </a:bodyPr>
          <a:lstStyle/>
          <a:p>
            <a:r>
              <a:rPr lang="en-CA" dirty="0"/>
              <a:t>A basic shift register is simply a chain of D flip-flops with a common clock.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object 4"/>
          <p:cNvSpPr/>
          <p:nvPr/>
        </p:nvSpPr>
        <p:spPr>
          <a:xfrm>
            <a:off x="2269130" y="2900755"/>
            <a:ext cx="571500" cy="914400"/>
          </a:xfrm>
          <a:custGeom>
            <a:avLst/>
            <a:gdLst/>
            <a:ahLst/>
            <a:cxnLst/>
            <a:rect l="l" t="t" r="r" b="b"/>
            <a:pathLst>
              <a:path w="571500" h="914400">
                <a:moveTo>
                  <a:pt x="0" y="914400"/>
                </a:moveTo>
                <a:lnTo>
                  <a:pt x="0" y="0"/>
                </a:lnTo>
                <a:lnTo>
                  <a:pt x="571500" y="0"/>
                </a:lnTo>
                <a:lnTo>
                  <a:pt x="571500" y="914400"/>
                </a:lnTo>
                <a:lnTo>
                  <a:pt x="0" y="914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9130" y="330080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57150"/>
                </a:lnTo>
                <a:lnTo>
                  <a:pt x="0" y="1143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13580" y="2881705"/>
            <a:ext cx="478790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337185" algn="l"/>
              </a:tabLst>
            </a:pPr>
            <a:r>
              <a:rPr sz="1400" i="1" dirty="0">
                <a:latin typeface="Times New Roman"/>
                <a:cs typeface="Times New Roman"/>
              </a:rPr>
              <a:t>D	Q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40730" y="2900755"/>
            <a:ext cx="571500" cy="914400"/>
          </a:xfrm>
          <a:custGeom>
            <a:avLst/>
            <a:gdLst/>
            <a:ahLst/>
            <a:cxnLst/>
            <a:rect l="l" t="t" r="r" b="b"/>
            <a:pathLst>
              <a:path w="571500" h="914400">
                <a:moveTo>
                  <a:pt x="0" y="914400"/>
                </a:moveTo>
                <a:lnTo>
                  <a:pt x="0" y="0"/>
                </a:lnTo>
                <a:lnTo>
                  <a:pt x="571500" y="0"/>
                </a:lnTo>
                <a:lnTo>
                  <a:pt x="571500" y="914400"/>
                </a:lnTo>
                <a:lnTo>
                  <a:pt x="0" y="914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40730" y="330080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57150"/>
                </a:lnTo>
                <a:lnTo>
                  <a:pt x="0" y="1143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85180" y="2881705"/>
            <a:ext cx="478790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337185" algn="l"/>
              </a:tabLst>
            </a:pPr>
            <a:r>
              <a:rPr sz="1400" i="1" dirty="0">
                <a:latin typeface="Times New Roman"/>
                <a:cs typeface="Times New Roman"/>
              </a:rPr>
              <a:t>D	Q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12330" y="2900755"/>
            <a:ext cx="571500" cy="914400"/>
          </a:xfrm>
          <a:custGeom>
            <a:avLst/>
            <a:gdLst/>
            <a:ahLst/>
            <a:cxnLst/>
            <a:rect l="l" t="t" r="r" b="b"/>
            <a:pathLst>
              <a:path w="571500" h="914400">
                <a:moveTo>
                  <a:pt x="0" y="914400"/>
                </a:moveTo>
                <a:lnTo>
                  <a:pt x="0" y="0"/>
                </a:lnTo>
                <a:lnTo>
                  <a:pt x="571500" y="0"/>
                </a:lnTo>
                <a:lnTo>
                  <a:pt x="571500" y="914400"/>
                </a:lnTo>
                <a:lnTo>
                  <a:pt x="0" y="914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12330" y="330080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57150"/>
                </a:lnTo>
                <a:lnTo>
                  <a:pt x="0" y="1143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56780" y="2881705"/>
            <a:ext cx="478790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337185" algn="l"/>
              </a:tabLst>
            </a:pPr>
            <a:r>
              <a:rPr sz="1400" i="1" dirty="0">
                <a:latin typeface="Times New Roman"/>
                <a:cs typeface="Times New Roman"/>
              </a:rPr>
              <a:t>D	Q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83930" y="2900755"/>
            <a:ext cx="571499" cy="914400"/>
          </a:xfrm>
          <a:custGeom>
            <a:avLst/>
            <a:gdLst/>
            <a:ahLst/>
            <a:cxnLst/>
            <a:rect l="l" t="t" r="r" b="b"/>
            <a:pathLst>
              <a:path w="571500" h="914400">
                <a:moveTo>
                  <a:pt x="0" y="914400"/>
                </a:moveTo>
                <a:lnTo>
                  <a:pt x="0" y="0"/>
                </a:lnTo>
                <a:lnTo>
                  <a:pt x="571499" y="0"/>
                </a:lnTo>
                <a:lnTo>
                  <a:pt x="571500" y="914400"/>
                </a:lnTo>
                <a:lnTo>
                  <a:pt x="0" y="914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83930" y="330080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57150"/>
                </a:lnTo>
                <a:lnTo>
                  <a:pt x="0" y="1143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428380" y="2881705"/>
            <a:ext cx="478790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337185" algn="l"/>
              </a:tabLst>
            </a:pPr>
            <a:r>
              <a:rPr sz="1400" i="1" dirty="0">
                <a:latin typeface="Times New Roman"/>
                <a:cs typeface="Times New Roman"/>
              </a:rPr>
              <a:t>D	Q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81980" y="2961080"/>
            <a:ext cx="158750" cy="107950"/>
          </a:xfrm>
          <a:custGeom>
            <a:avLst/>
            <a:gdLst/>
            <a:ahLst/>
            <a:cxnLst/>
            <a:rect l="l" t="t" r="r" b="b"/>
            <a:pathLst>
              <a:path w="158750" h="107950">
                <a:moveTo>
                  <a:pt x="0" y="0"/>
                </a:moveTo>
                <a:lnTo>
                  <a:pt x="0" y="107950"/>
                </a:lnTo>
                <a:lnTo>
                  <a:pt x="158750" y="53975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81980" y="3015055"/>
            <a:ext cx="161925" cy="57150"/>
          </a:xfrm>
          <a:custGeom>
            <a:avLst/>
            <a:gdLst/>
            <a:ahLst/>
            <a:cxnLst/>
            <a:rect l="l" t="t" r="r" b="b"/>
            <a:pathLst>
              <a:path w="161925" h="57150">
                <a:moveTo>
                  <a:pt x="0" y="53975"/>
                </a:moveTo>
                <a:lnTo>
                  <a:pt x="0" y="57150"/>
                </a:lnTo>
                <a:lnTo>
                  <a:pt x="3175" y="57150"/>
                </a:lnTo>
                <a:lnTo>
                  <a:pt x="161925" y="3175"/>
                </a:lnTo>
                <a:lnTo>
                  <a:pt x="161925" y="0"/>
                </a:lnTo>
                <a:lnTo>
                  <a:pt x="158750" y="0"/>
                </a:lnTo>
                <a:lnTo>
                  <a:pt x="0" y="53975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83567" y="296108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111125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FF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81980" y="2961080"/>
            <a:ext cx="161925" cy="57150"/>
          </a:xfrm>
          <a:custGeom>
            <a:avLst/>
            <a:gdLst/>
            <a:ahLst/>
            <a:cxnLst/>
            <a:rect l="l" t="t" r="r" b="b"/>
            <a:pathLst>
              <a:path w="161925" h="57150">
                <a:moveTo>
                  <a:pt x="0" y="0"/>
                </a:moveTo>
                <a:lnTo>
                  <a:pt x="0" y="3175"/>
                </a:lnTo>
                <a:lnTo>
                  <a:pt x="158750" y="57150"/>
                </a:lnTo>
                <a:lnTo>
                  <a:pt x="161925" y="57150"/>
                </a:lnTo>
                <a:lnTo>
                  <a:pt x="161925" y="5397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27930" y="3015055"/>
            <a:ext cx="666750" cy="0"/>
          </a:xfrm>
          <a:custGeom>
            <a:avLst/>
            <a:gdLst/>
            <a:ahLst/>
            <a:cxnLst/>
            <a:rect l="l" t="t" r="r" b="b"/>
            <a:pathLst>
              <a:path w="666750">
                <a:moveTo>
                  <a:pt x="0" y="0"/>
                </a:moveTo>
                <a:lnTo>
                  <a:pt x="666750" y="0"/>
                </a:lnTo>
              </a:path>
            </a:pathLst>
          </a:custGeom>
          <a:ln w="25400">
            <a:solidFill>
              <a:srgbClr val="7F00FF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54380" y="2961080"/>
            <a:ext cx="158750" cy="107950"/>
          </a:xfrm>
          <a:custGeom>
            <a:avLst/>
            <a:gdLst/>
            <a:ahLst/>
            <a:cxnLst/>
            <a:rect l="l" t="t" r="r" b="b"/>
            <a:pathLst>
              <a:path w="158750" h="107950">
                <a:moveTo>
                  <a:pt x="0" y="0"/>
                </a:moveTo>
                <a:lnTo>
                  <a:pt x="0" y="107950"/>
                </a:lnTo>
                <a:lnTo>
                  <a:pt x="158750" y="53975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54367" y="3015055"/>
            <a:ext cx="161937" cy="57150"/>
          </a:xfrm>
          <a:custGeom>
            <a:avLst/>
            <a:gdLst/>
            <a:ahLst/>
            <a:cxnLst/>
            <a:rect l="l" t="t" r="r" b="b"/>
            <a:pathLst>
              <a:path w="161937" h="57150">
                <a:moveTo>
                  <a:pt x="0" y="53975"/>
                </a:moveTo>
                <a:lnTo>
                  <a:pt x="0" y="57150"/>
                </a:lnTo>
                <a:lnTo>
                  <a:pt x="3175" y="57150"/>
                </a:lnTo>
                <a:lnTo>
                  <a:pt x="161937" y="3175"/>
                </a:lnTo>
                <a:lnTo>
                  <a:pt x="161937" y="0"/>
                </a:lnTo>
                <a:lnTo>
                  <a:pt x="158762" y="0"/>
                </a:lnTo>
                <a:lnTo>
                  <a:pt x="0" y="53975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55967" y="296108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111125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FF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54380" y="2961080"/>
            <a:ext cx="161925" cy="57150"/>
          </a:xfrm>
          <a:custGeom>
            <a:avLst/>
            <a:gdLst/>
            <a:ahLst/>
            <a:cxnLst/>
            <a:rect l="l" t="t" r="r" b="b"/>
            <a:pathLst>
              <a:path w="161925" h="57150">
                <a:moveTo>
                  <a:pt x="0" y="0"/>
                </a:moveTo>
                <a:lnTo>
                  <a:pt x="0" y="3175"/>
                </a:lnTo>
                <a:lnTo>
                  <a:pt x="158750" y="57150"/>
                </a:lnTo>
                <a:lnTo>
                  <a:pt x="161925" y="57150"/>
                </a:lnTo>
                <a:lnTo>
                  <a:pt x="161925" y="5397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00330" y="3015055"/>
            <a:ext cx="666750" cy="0"/>
          </a:xfrm>
          <a:custGeom>
            <a:avLst/>
            <a:gdLst/>
            <a:ahLst/>
            <a:cxnLst/>
            <a:rect l="l" t="t" r="r" b="b"/>
            <a:pathLst>
              <a:path w="666750">
                <a:moveTo>
                  <a:pt x="0" y="0"/>
                </a:moveTo>
                <a:lnTo>
                  <a:pt x="666750" y="0"/>
                </a:lnTo>
              </a:path>
            </a:pathLst>
          </a:custGeom>
          <a:ln w="25400">
            <a:solidFill>
              <a:srgbClr val="7F00FF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25980" y="2961080"/>
            <a:ext cx="158737" cy="107950"/>
          </a:xfrm>
          <a:custGeom>
            <a:avLst/>
            <a:gdLst/>
            <a:ahLst/>
            <a:cxnLst/>
            <a:rect l="l" t="t" r="r" b="b"/>
            <a:pathLst>
              <a:path w="158737" h="107950">
                <a:moveTo>
                  <a:pt x="0" y="0"/>
                </a:moveTo>
                <a:lnTo>
                  <a:pt x="0" y="107950"/>
                </a:lnTo>
                <a:lnTo>
                  <a:pt x="158737" y="53975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25980" y="3015055"/>
            <a:ext cx="161925" cy="57150"/>
          </a:xfrm>
          <a:custGeom>
            <a:avLst/>
            <a:gdLst/>
            <a:ahLst/>
            <a:cxnLst/>
            <a:rect l="l" t="t" r="r" b="b"/>
            <a:pathLst>
              <a:path w="161925" h="57150">
                <a:moveTo>
                  <a:pt x="0" y="53975"/>
                </a:moveTo>
                <a:lnTo>
                  <a:pt x="0" y="57150"/>
                </a:lnTo>
                <a:lnTo>
                  <a:pt x="3175" y="57150"/>
                </a:lnTo>
                <a:lnTo>
                  <a:pt x="161925" y="3175"/>
                </a:lnTo>
                <a:lnTo>
                  <a:pt x="161925" y="0"/>
                </a:lnTo>
                <a:lnTo>
                  <a:pt x="158737" y="0"/>
                </a:lnTo>
                <a:lnTo>
                  <a:pt x="0" y="53975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27555" y="296108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111125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FF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25980" y="2961080"/>
            <a:ext cx="161925" cy="57150"/>
          </a:xfrm>
          <a:custGeom>
            <a:avLst/>
            <a:gdLst/>
            <a:ahLst/>
            <a:cxnLst/>
            <a:rect l="l" t="t" r="r" b="b"/>
            <a:pathLst>
              <a:path w="161925" h="57150">
                <a:moveTo>
                  <a:pt x="0" y="0"/>
                </a:moveTo>
                <a:lnTo>
                  <a:pt x="0" y="3175"/>
                </a:lnTo>
                <a:lnTo>
                  <a:pt x="158750" y="57150"/>
                </a:lnTo>
                <a:lnTo>
                  <a:pt x="161925" y="57150"/>
                </a:lnTo>
                <a:lnTo>
                  <a:pt x="161925" y="5397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71930" y="3015055"/>
            <a:ext cx="666750" cy="0"/>
          </a:xfrm>
          <a:custGeom>
            <a:avLst/>
            <a:gdLst/>
            <a:ahLst/>
            <a:cxnLst/>
            <a:rect l="l" t="t" r="r" b="b"/>
            <a:pathLst>
              <a:path w="666750">
                <a:moveTo>
                  <a:pt x="0" y="0"/>
                </a:moveTo>
                <a:lnTo>
                  <a:pt x="666750" y="0"/>
                </a:lnTo>
              </a:path>
            </a:pathLst>
          </a:custGeom>
          <a:ln w="25400">
            <a:solidFill>
              <a:srgbClr val="7F00FF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11167" y="2961080"/>
            <a:ext cx="158750" cy="107950"/>
          </a:xfrm>
          <a:custGeom>
            <a:avLst/>
            <a:gdLst/>
            <a:ahLst/>
            <a:cxnLst/>
            <a:rect l="l" t="t" r="r" b="b"/>
            <a:pathLst>
              <a:path w="158750" h="107950">
                <a:moveTo>
                  <a:pt x="0" y="0"/>
                </a:moveTo>
                <a:lnTo>
                  <a:pt x="0" y="107950"/>
                </a:lnTo>
                <a:lnTo>
                  <a:pt x="158750" y="5397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11167" y="3015055"/>
            <a:ext cx="161937" cy="57150"/>
          </a:xfrm>
          <a:custGeom>
            <a:avLst/>
            <a:gdLst/>
            <a:ahLst/>
            <a:cxnLst/>
            <a:rect l="l" t="t" r="r" b="b"/>
            <a:pathLst>
              <a:path w="161937" h="57150">
                <a:moveTo>
                  <a:pt x="0" y="53975"/>
                </a:moveTo>
                <a:lnTo>
                  <a:pt x="0" y="57150"/>
                </a:lnTo>
                <a:lnTo>
                  <a:pt x="3187" y="57150"/>
                </a:lnTo>
                <a:lnTo>
                  <a:pt x="161937" y="3175"/>
                </a:lnTo>
                <a:lnTo>
                  <a:pt x="161937" y="0"/>
                </a:lnTo>
                <a:lnTo>
                  <a:pt x="158750" y="0"/>
                </a:lnTo>
                <a:lnTo>
                  <a:pt x="0" y="539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12767" y="296108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111125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11167" y="2961080"/>
            <a:ext cx="161937" cy="57150"/>
          </a:xfrm>
          <a:custGeom>
            <a:avLst/>
            <a:gdLst/>
            <a:ahLst/>
            <a:cxnLst/>
            <a:rect l="l" t="t" r="r" b="b"/>
            <a:pathLst>
              <a:path w="161937" h="57150">
                <a:moveTo>
                  <a:pt x="0" y="0"/>
                </a:moveTo>
                <a:lnTo>
                  <a:pt x="0" y="3175"/>
                </a:lnTo>
                <a:lnTo>
                  <a:pt x="158750" y="57150"/>
                </a:lnTo>
                <a:lnTo>
                  <a:pt x="161937" y="57150"/>
                </a:lnTo>
                <a:lnTo>
                  <a:pt x="161937" y="53975"/>
                </a:lnTo>
                <a:lnTo>
                  <a:pt x="31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00017" y="3015055"/>
            <a:ext cx="323862" cy="0"/>
          </a:xfrm>
          <a:custGeom>
            <a:avLst/>
            <a:gdLst/>
            <a:ahLst/>
            <a:cxnLst/>
            <a:rect l="l" t="t" r="r" b="b"/>
            <a:pathLst>
              <a:path w="323862">
                <a:moveTo>
                  <a:pt x="0" y="0"/>
                </a:moveTo>
                <a:lnTo>
                  <a:pt x="323862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54680" y="2961080"/>
            <a:ext cx="158737" cy="107950"/>
          </a:xfrm>
          <a:custGeom>
            <a:avLst/>
            <a:gdLst/>
            <a:ahLst/>
            <a:cxnLst/>
            <a:rect l="l" t="t" r="r" b="b"/>
            <a:pathLst>
              <a:path w="158737" h="107950">
                <a:moveTo>
                  <a:pt x="0" y="0"/>
                </a:moveTo>
                <a:lnTo>
                  <a:pt x="0" y="107950"/>
                </a:lnTo>
                <a:lnTo>
                  <a:pt x="158737" y="53975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54680" y="3015055"/>
            <a:ext cx="161912" cy="57150"/>
          </a:xfrm>
          <a:custGeom>
            <a:avLst/>
            <a:gdLst/>
            <a:ahLst/>
            <a:cxnLst/>
            <a:rect l="l" t="t" r="r" b="b"/>
            <a:pathLst>
              <a:path w="161912" h="57150">
                <a:moveTo>
                  <a:pt x="0" y="53975"/>
                </a:moveTo>
                <a:lnTo>
                  <a:pt x="0" y="57150"/>
                </a:lnTo>
                <a:lnTo>
                  <a:pt x="3175" y="57150"/>
                </a:lnTo>
                <a:lnTo>
                  <a:pt x="161912" y="3175"/>
                </a:lnTo>
                <a:lnTo>
                  <a:pt x="161912" y="0"/>
                </a:lnTo>
                <a:lnTo>
                  <a:pt x="158737" y="0"/>
                </a:lnTo>
                <a:lnTo>
                  <a:pt x="0" y="53975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56255" y="296108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111125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FF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54680" y="2961080"/>
            <a:ext cx="161912" cy="57150"/>
          </a:xfrm>
          <a:custGeom>
            <a:avLst/>
            <a:gdLst/>
            <a:ahLst/>
            <a:cxnLst/>
            <a:rect l="l" t="t" r="r" b="b"/>
            <a:pathLst>
              <a:path w="161912" h="57150">
                <a:moveTo>
                  <a:pt x="0" y="0"/>
                </a:moveTo>
                <a:lnTo>
                  <a:pt x="0" y="3175"/>
                </a:lnTo>
                <a:lnTo>
                  <a:pt x="158737" y="57150"/>
                </a:lnTo>
                <a:lnTo>
                  <a:pt x="161912" y="57150"/>
                </a:lnTo>
                <a:lnTo>
                  <a:pt x="161912" y="53975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43530" y="3015055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25400">
            <a:solidFill>
              <a:srgbClr val="7F00FF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12730" y="3357955"/>
            <a:ext cx="4571987" cy="685800"/>
          </a:xfrm>
          <a:custGeom>
            <a:avLst/>
            <a:gdLst/>
            <a:ahLst/>
            <a:cxnLst/>
            <a:rect l="l" t="t" r="r" b="b"/>
            <a:pathLst>
              <a:path w="4571987" h="685800">
                <a:moveTo>
                  <a:pt x="4571987" y="0"/>
                </a:moveTo>
                <a:lnTo>
                  <a:pt x="4343387" y="0"/>
                </a:lnTo>
                <a:lnTo>
                  <a:pt x="4343387" y="685800"/>
                </a:lnTo>
                <a:lnTo>
                  <a:pt x="0" y="685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84530" y="3357955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228600" y="0"/>
                </a:moveTo>
                <a:lnTo>
                  <a:pt x="0" y="0"/>
                </a:lnTo>
                <a:lnTo>
                  <a:pt x="0" y="685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12930" y="3357955"/>
            <a:ext cx="228587" cy="685800"/>
          </a:xfrm>
          <a:custGeom>
            <a:avLst/>
            <a:gdLst/>
            <a:ahLst/>
            <a:cxnLst/>
            <a:rect l="l" t="t" r="r" b="b"/>
            <a:pathLst>
              <a:path w="228587" h="685800">
                <a:moveTo>
                  <a:pt x="228587" y="0"/>
                </a:moveTo>
                <a:lnTo>
                  <a:pt x="0" y="0"/>
                </a:lnTo>
                <a:lnTo>
                  <a:pt x="0" y="685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41330" y="3357955"/>
            <a:ext cx="228587" cy="685800"/>
          </a:xfrm>
          <a:custGeom>
            <a:avLst/>
            <a:gdLst/>
            <a:ahLst/>
            <a:cxnLst/>
            <a:rect l="l" t="t" r="r" b="b"/>
            <a:pathLst>
              <a:path w="228587" h="685800">
                <a:moveTo>
                  <a:pt x="228587" y="0"/>
                </a:moveTo>
                <a:lnTo>
                  <a:pt x="0" y="0"/>
                </a:lnTo>
                <a:lnTo>
                  <a:pt x="0" y="685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51262" y="2781375"/>
            <a:ext cx="1294410" cy="467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" marR="12700" indent="-1270">
              <a:lnSpc>
                <a:spcPts val="18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serial input</a:t>
            </a:r>
            <a:endParaRPr lang="en-CA" sz="18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3335" marR="12700" indent="-1270">
              <a:lnSpc>
                <a:spcPts val="1800"/>
              </a:lnSpc>
            </a:pPr>
            <a:r>
              <a:rPr lang="en-CA" dirty="0">
                <a:solidFill>
                  <a:srgbClr val="FF0000"/>
                </a:solidFill>
                <a:latin typeface="Arial"/>
                <a:cs typeface="Arial"/>
              </a:rPr>
              <a:t>01001110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514230" y="2781375"/>
            <a:ext cx="662305" cy="467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" marR="12700" indent="-1270">
              <a:lnSpc>
                <a:spcPts val="1800"/>
              </a:lnSpc>
            </a:pPr>
            <a:r>
              <a:rPr sz="1800" dirty="0">
                <a:solidFill>
                  <a:srgbClr val="7F00FF"/>
                </a:solidFill>
                <a:latin typeface="Arial"/>
                <a:cs typeface="Arial"/>
              </a:rPr>
              <a:t>serial 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8"/>
          <p:cNvSpPr txBox="1"/>
          <p:nvPr/>
        </p:nvSpPr>
        <p:spPr>
          <a:xfrm>
            <a:off x="2460423" y="3535755"/>
            <a:ext cx="19050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9"/>
          <p:cNvSpPr txBox="1"/>
          <p:nvPr/>
        </p:nvSpPr>
        <p:spPr>
          <a:xfrm>
            <a:off x="3838310" y="3535755"/>
            <a:ext cx="178435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50"/>
          <p:cNvSpPr txBox="1"/>
          <p:nvPr/>
        </p:nvSpPr>
        <p:spPr>
          <a:xfrm>
            <a:off x="5209910" y="3535755"/>
            <a:ext cx="178435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1"/>
          <p:cNvSpPr txBox="1"/>
          <p:nvPr/>
        </p:nvSpPr>
        <p:spPr>
          <a:xfrm>
            <a:off x="6575223" y="3535755"/>
            <a:ext cx="19050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" name="object 52"/>
          <p:cNvSpPr/>
          <p:nvPr/>
        </p:nvSpPr>
        <p:spPr>
          <a:xfrm>
            <a:off x="4749972" y="4009587"/>
            <a:ext cx="68682" cy="67037"/>
          </a:xfrm>
          <a:custGeom>
            <a:avLst/>
            <a:gdLst/>
            <a:ahLst/>
            <a:cxnLst/>
            <a:rect l="l" t="t" r="r" b="b"/>
            <a:pathLst>
              <a:path w="68682" h="67037">
                <a:moveTo>
                  <a:pt x="0" y="43209"/>
                </a:moveTo>
                <a:lnTo>
                  <a:pt x="5220" y="53524"/>
                </a:lnTo>
                <a:lnTo>
                  <a:pt x="14652" y="61469"/>
                </a:lnTo>
                <a:lnTo>
                  <a:pt x="28325" y="66241"/>
                </a:lnTo>
                <a:lnTo>
                  <a:pt x="46266" y="67037"/>
                </a:lnTo>
                <a:lnTo>
                  <a:pt x="57902" y="59649"/>
                </a:lnTo>
                <a:lnTo>
                  <a:pt x="65783" y="48368"/>
                </a:lnTo>
                <a:lnTo>
                  <a:pt x="68682" y="34422"/>
                </a:lnTo>
                <a:lnTo>
                  <a:pt x="68515" y="31002"/>
                </a:lnTo>
                <a:lnTo>
                  <a:pt x="64758" y="18635"/>
                </a:lnTo>
                <a:lnTo>
                  <a:pt x="56414" y="8696"/>
                </a:lnTo>
                <a:lnTo>
                  <a:pt x="43963" y="2159"/>
                </a:lnTo>
                <a:lnTo>
                  <a:pt x="27883" y="0"/>
                </a:lnTo>
                <a:lnTo>
                  <a:pt x="16429" y="4430"/>
                </a:lnTo>
                <a:lnTo>
                  <a:pt x="7371" y="13253"/>
                </a:lnTo>
                <a:lnTo>
                  <a:pt x="1598" y="26252"/>
                </a:lnTo>
                <a:lnTo>
                  <a:pt x="0" y="43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2" name="object 53"/>
          <p:cNvSpPr/>
          <p:nvPr/>
        </p:nvSpPr>
        <p:spPr>
          <a:xfrm>
            <a:off x="3379134" y="4009587"/>
            <a:ext cx="68682" cy="67037"/>
          </a:xfrm>
          <a:custGeom>
            <a:avLst/>
            <a:gdLst/>
            <a:ahLst/>
            <a:cxnLst/>
            <a:rect l="l" t="t" r="r" b="b"/>
            <a:pathLst>
              <a:path w="68682" h="67037">
                <a:moveTo>
                  <a:pt x="0" y="43209"/>
                </a:moveTo>
                <a:lnTo>
                  <a:pt x="5220" y="53524"/>
                </a:lnTo>
                <a:lnTo>
                  <a:pt x="14652" y="61469"/>
                </a:lnTo>
                <a:lnTo>
                  <a:pt x="28325" y="66241"/>
                </a:lnTo>
                <a:lnTo>
                  <a:pt x="46266" y="67037"/>
                </a:lnTo>
                <a:lnTo>
                  <a:pt x="57902" y="59649"/>
                </a:lnTo>
                <a:lnTo>
                  <a:pt x="65783" y="48368"/>
                </a:lnTo>
                <a:lnTo>
                  <a:pt x="68682" y="34422"/>
                </a:lnTo>
                <a:lnTo>
                  <a:pt x="68515" y="31002"/>
                </a:lnTo>
                <a:lnTo>
                  <a:pt x="64758" y="18635"/>
                </a:lnTo>
                <a:lnTo>
                  <a:pt x="56414" y="8696"/>
                </a:lnTo>
                <a:lnTo>
                  <a:pt x="43963" y="2159"/>
                </a:lnTo>
                <a:lnTo>
                  <a:pt x="27883" y="0"/>
                </a:lnTo>
                <a:lnTo>
                  <a:pt x="16429" y="4430"/>
                </a:lnTo>
                <a:lnTo>
                  <a:pt x="7371" y="13253"/>
                </a:lnTo>
                <a:lnTo>
                  <a:pt x="1598" y="26252"/>
                </a:lnTo>
                <a:lnTo>
                  <a:pt x="0" y="43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3" name="object 54"/>
          <p:cNvSpPr/>
          <p:nvPr/>
        </p:nvSpPr>
        <p:spPr>
          <a:xfrm>
            <a:off x="2007534" y="4009587"/>
            <a:ext cx="68682" cy="67037"/>
          </a:xfrm>
          <a:custGeom>
            <a:avLst/>
            <a:gdLst/>
            <a:ahLst/>
            <a:cxnLst/>
            <a:rect l="l" t="t" r="r" b="b"/>
            <a:pathLst>
              <a:path w="68682" h="67037">
                <a:moveTo>
                  <a:pt x="0" y="43209"/>
                </a:moveTo>
                <a:lnTo>
                  <a:pt x="5220" y="53524"/>
                </a:lnTo>
                <a:lnTo>
                  <a:pt x="14652" y="61469"/>
                </a:lnTo>
                <a:lnTo>
                  <a:pt x="28325" y="66241"/>
                </a:lnTo>
                <a:lnTo>
                  <a:pt x="46266" y="67037"/>
                </a:lnTo>
                <a:lnTo>
                  <a:pt x="57902" y="59649"/>
                </a:lnTo>
                <a:lnTo>
                  <a:pt x="65783" y="48368"/>
                </a:lnTo>
                <a:lnTo>
                  <a:pt x="68682" y="34422"/>
                </a:lnTo>
                <a:lnTo>
                  <a:pt x="68515" y="31002"/>
                </a:lnTo>
                <a:lnTo>
                  <a:pt x="64758" y="18635"/>
                </a:lnTo>
                <a:lnTo>
                  <a:pt x="56414" y="8696"/>
                </a:lnTo>
                <a:lnTo>
                  <a:pt x="43963" y="2159"/>
                </a:lnTo>
                <a:lnTo>
                  <a:pt x="27883" y="0"/>
                </a:lnTo>
                <a:lnTo>
                  <a:pt x="16429" y="4430"/>
                </a:lnTo>
                <a:lnTo>
                  <a:pt x="7371" y="13253"/>
                </a:lnTo>
                <a:lnTo>
                  <a:pt x="1598" y="26252"/>
                </a:lnTo>
                <a:lnTo>
                  <a:pt x="0" y="43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4" name="object 45"/>
          <p:cNvSpPr txBox="1"/>
          <p:nvPr/>
        </p:nvSpPr>
        <p:spPr>
          <a:xfrm>
            <a:off x="1151906" y="3931303"/>
            <a:ext cx="785516" cy="2369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" marR="12700" indent="-1270">
              <a:lnSpc>
                <a:spcPts val="1800"/>
              </a:lnSpc>
            </a:pPr>
            <a:r>
              <a:rPr lang="en-CA" dirty="0">
                <a:latin typeface="Arial"/>
                <a:cs typeface="Arial"/>
              </a:rPr>
              <a:t>c</a:t>
            </a:r>
            <a:r>
              <a:rPr lang="en-CA" sz="1800" dirty="0">
                <a:latin typeface="Arial"/>
                <a:cs typeface="Arial"/>
              </a:rPr>
              <a:t>lock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75015" y="4364281"/>
            <a:ext cx="7600206" cy="2347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1594">
              <a:lnSpc>
                <a:spcPct val="111100"/>
              </a:lnSpc>
            </a:pPr>
            <a:r>
              <a:rPr lang="en-CA" sz="2400" dirty="0">
                <a:latin typeface="+mj-lt"/>
                <a:cs typeface="Arial"/>
              </a:rPr>
              <a:t>The table shows the contents of the register after successive clock transitions.  The assumption is that the register is initially clear.</a:t>
            </a:r>
          </a:p>
          <a:p>
            <a:pPr marL="298450" marR="61594" indent="-285750">
              <a:lnSpc>
                <a:spcPct val="111100"/>
              </a:lnSpc>
              <a:buFont typeface="Arial" pitchFamily="34" charset="0"/>
              <a:buChar char="•"/>
            </a:pPr>
            <a:r>
              <a:rPr lang="en-CA" sz="2000" dirty="0">
                <a:latin typeface="+mj-lt"/>
                <a:cs typeface="Arial"/>
              </a:rPr>
              <a:t>The number of clock pulses needed to fill the register is equal to the number of flip-flops used to make the register. This is a 4 bit register.</a:t>
            </a:r>
          </a:p>
        </p:txBody>
      </p:sp>
      <p:sp>
        <p:nvSpPr>
          <p:cNvPr id="56" name="object 55"/>
          <p:cNvSpPr/>
          <p:nvPr/>
        </p:nvSpPr>
        <p:spPr>
          <a:xfrm>
            <a:off x="8273801" y="3467597"/>
            <a:ext cx="3429000" cy="3200400"/>
          </a:xfrm>
          <a:custGeom>
            <a:avLst/>
            <a:gdLst/>
            <a:ahLst/>
            <a:cxnLst/>
            <a:rect l="l" t="t" r="r" b="b"/>
            <a:pathLst>
              <a:path w="3429000" h="3200400">
                <a:moveTo>
                  <a:pt x="3429000" y="3200400"/>
                </a:moveTo>
                <a:lnTo>
                  <a:pt x="3429000" y="0"/>
                </a:lnTo>
                <a:lnTo>
                  <a:pt x="0" y="0"/>
                </a:lnTo>
                <a:lnTo>
                  <a:pt x="0" y="3200400"/>
                </a:lnTo>
                <a:lnTo>
                  <a:pt x="3429000" y="3200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7" name="object 56"/>
          <p:cNvSpPr/>
          <p:nvPr/>
        </p:nvSpPr>
        <p:spPr>
          <a:xfrm>
            <a:off x="11163064" y="6356847"/>
            <a:ext cx="196837" cy="139700"/>
          </a:xfrm>
          <a:custGeom>
            <a:avLst/>
            <a:gdLst/>
            <a:ahLst/>
            <a:cxnLst/>
            <a:rect l="l" t="t" r="r" b="b"/>
            <a:pathLst>
              <a:path w="196837" h="139700">
                <a:moveTo>
                  <a:pt x="0" y="114300"/>
                </a:moveTo>
                <a:lnTo>
                  <a:pt x="196837" y="139700"/>
                </a:lnTo>
                <a:lnTo>
                  <a:pt x="57137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8" name="object 57"/>
          <p:cNvSpPr/>
          <p:nvPr/>
        </p:nvSpPr>
        <p:spPr>
          <a:xfrm>
            <a:off x="11163064" y="6471147"/>
            <a:ext cx="200025" cy="28575"/>
          </a:xfrm>
          <a:custGeom>
            <a:avLst/>
            <a:gdLst/>
            <a:ahLst/>
            <a:cxnLst/>
            <a:rect l="l" t="t" r="r" b="b"/>
            <a:pathLst>
              <a:path w="200025" h="28575">
                <a:moveTo>
                  <a:pt x="0" y="0"/>
                </a:moveTo>
                <a:lnTo>
                  <a:pt x="0" y="3175"/>
                </a:lnTo>
                <a:lnTo>
                  <a:pt x="196837" y="28575"/>
                </a:lnTo>
                <a:lnTo>
                  <a:pt x="200024" y="28575"/>
                </a:lnTo>
                <a:lnTo>
                  <a:pt x="200024" y="25400"/>
                </a:lnTo>
                <a:lnTo>
                  <a:pt x="3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9" name="object 58"/>
          <p:cNvSpPr/>
          <p:nvPr/>
        </p:nvSpPr>
        <p:spPr>
          <a:xfrm>
            <a:off x="11163064" y="6413997"/>
            <a:ext cx="31737" cy="60325"/>
          </a:xfrm>
          <a:custGeom>
            <a:avLst/>
            <a:gdLst/>
            <a:ahLst/>
            <a:cxnLst/>
            <a:rect l="l" t="t" r="r" b="b"/>
            <a:pathLst>
              <a:path w="31737" h="60325">
                <a:moveTo>
                  <a:pt x="0" y="57150"/>
                </a:moveTo>
                <a:lnTo>
                  <a:pt x="0" y="60325"/>
                </a:lnTo>
                <a:lnTo>
                  <a:pt x="3174" y="60325"/>
                </a:lnTo>
                <a:lnTo>
                  <a:pt x="31737" y="3175"/>
                </a:lnTo>
                <a:lnTo>
                  <a:pt x="31737" y="0"/>
                </a:lnTo>
                <a:lnTo>
                  <a:pt x="28574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0" name="object 59"/>
          <p:cNvSpPr/>
          <p:nvPr/>
        </p:nvSpPr>
        <p:spPr>
          <a:xfrm>
            <a:off x="11191639" y="6356847"/>
            <a:ext cx="31737" cy="60325"/>
          </a:xfrm>
          <a:custGeom>
            <a:avLst/>
            <a:gdLst/>
            <a:ahLst/>
            <a:cxnLst/>
            <a:rect l="l" t="t" r="r" b="b"/>
            <a:pathLst>
              <a:path w="31737" h="60325">
                <a:moveTo>
                  <a:pt x="0" y="57150"/>
                </a:moveTo>
                <a:lnTo>
                  <a:pt x="0" y="60325"/>
                </a:lnTo>
                <a:lnTo>
                  <a:pt x="3174" y="60325"/>
                </a:lnTo>
                <a:lnTo>
                  <a:pt x="31737" y="3175"/>
                </a:lnTo>
                <a:lnTo>
                  <a:pt x="31737" y="0"/>
                </a:lnTo>
                <a:lnTo>
                  <a:pt x="28562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1" name="object 60"/>
          <p:cNvSpPr/>
          <p:nvPr/>
        </p:nvSpPr>
        <p:spPr>
          <a:xfrm>
            <a:off x="11220201" y="6356847"/>
            <a:ext cx="142887" cy="142875"/>
          </a:xfrm>
          <a:custGeom>
            <a:avLst/>
            <a:gdLst/>
            <a:ahLst/>
            <a:cxnLst/>
            <a:rect l="l" t="t" r="r" b="b"/>
            <a:pathLst>
              <a:path w="142887" h="142875">
                <a:moveTo>
                  <a:pt x="0" y="0"/>
                </a:moveTo>
                <a:lnTo>
                  <a:pt x="0" y="3175"/>
                </a:lnTo>
                <a:lnTo>
                  <a:pt x="139699" y="142875"/>
                </a:lnTo>
                <a:lnTo>
                  <a:pt x="142887" y="142875"/>
                </a:lnTo>
                <a:lnTo>
                  <a:pt x="142887" y="139700"/>
                </a:lnTo>
                <a:lnTo>
                  <a:pt x="3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2" name="object 61"/>
          <p:cNvSpPr/>
          <p:nvPr/>
        </p:nvSpPr>
        <p:spPr>
          <a:xfrm>
            <a:off x="9283451" y="5448797"/>
            <a:ext cx="1927225" cy="984249"/>
          </a:xfrm>
          <a:custGeom>
            <a:avLst/>
            <a:gdLst/>
            <a:ahLst/>
            <a:cxnLst/>
            <a:rect l="l" t="t" r="r" b="b"/>
            <a:pathLst>
              <a:path w="1927225" h="984250">
                <a:moveTo>
                  <a:pt x="0" y="0"/>
                </a:moveTo>
                <a:lnTo>
                  <a:pt x="0" y="38100"/>
                </a:lnTo>
                <a:lnTo>
                  <a:pt x="1889125" y="984250"/>
                </a:lnTo>
                <a:lnTo>
                  <a:pt x="1927225" y="984250"/>
                </a:lnTo>
                <a:lnTo>
                  <a:pt x="1927225" y="946150"/>
                </a:lnTo>
                <a:lnTo>
                  <a:pt x="38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3" name="object 62"/>
          <p:cNvSpPr/>
          <p:nvPr/>
        </p:nvSpPr>
        <p:spPr>
          <a:xfrm>
            <a:off x="11163064" y="5328147"/>
            <a:ext cx="196837" cy="139700"/>
          </a:xfrm>
          <a:custGeom>
            <a:avLst/>
            <a:gdLst/>
            <a:ahLst/>
            <a:cxnLst/>
            <a:rect l="l" t="t" r="r" b="b"/>
            <a:pathLst>
              <a:path w="196837" h="139700">
                <a:moveTo>
                  <a:pt x="0" y="114300"/>
                </a:moveTo>
                <a:lnTo>
                  <a:pt x="196837" y="139700"/>
                </a:lnTo>
                <a:lnTo>
                  <a:pt x="57137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4" name="object 63"/>
          <p:cNvSpPr/>
          <p:nvPr/>
        </p:nvSpPr>
        <p:spPr>
          <a:xfrm>
            <a:off x="11163064" y="5442447"/>
            <a:ext cx="200025" cy="28575"/>
          </a:xfrm>
          <a:custGeom>
            <a:avLst/>
            <a:gdLst/>
            <a:ahLst/>
            <a:cxnLst/>
            <a:rect l="l" t="t" r="r" b="b"/>
            <a:pathLst>
              <a:path w="200025" h="28575">
                <a:moveTo>
                  <a:pt x="0" y="0"/>
                </a:moveTo>
                <a:lnTo>
                  <a:pt x="0" y="3175"/>
                </a:lnTo>
                <a:lnTo>
                  <a:pt x="196837" y="28575"/>
                </a:lnTo>
                <a:lnTo>
                  <a:pt x="200024" y="28575"/>
                </a:lnTo>
                <a:lnTo>
                  <a:pt x="200024" y="25400"/>
                </a:lnTo>
                <a:lnTo>
                  <a:pt x="3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5" name="object 64"/>
          <p:cNvSpPr/>
          <p:nvPr/>
        </p:nvSpPr>
        <p:spPr>
          <a:xfrm>
            <a:off x="11163064" y="5385297"/>
            <a:ext cx="31737" cy="60325"/>
          </a:xfrm>
          <a:custGeom>
            <a:avLst/>
            <a:gdLst/>
            <a:ahLst/>
            <a:cxnLst/>
            <a:rect l="l" t="t" r="r" b="b"/>
            <a:pathLst>
              <a:path w="31737" h="60325">
                <a:moveTo>
                  <a:pt x="0" y="57150"/>
                </a:moveTo>
                <a:lnTo>
                  <a:pt x="0" y="60325"/>
                </a:lnTo>
                <a:lnTo>
                  <a:pt x="3174" y="60325"/>
                </a:lnTo>
                <a:lnTo>
                  <a:pt x="31737" y="3175"/>
                </a:lnTo>
                <a:lnTo>
                  <a:pt x="31737" y="0"/>
                </a:lnTo>
                <a:lnTo>
                  <a:pt x="28574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6" name="object 65"/>
          <p:cNvSpPr/>
          <p:nvPr/>
        </p:nvSpPr>
        <p:spPr>
          <a:xfrm>
            <a:off x="11191639" y="5328147"/>
            <a:ext cx="31737" cy="60325"/>
          </a:xfrm>
          <a:custGeom>
            <a:avLst/>
            <a:gdLst/>
            <a:ahLst/>
            <a:cxnLst/>
            <a:rect l="l" t="t" r="r" b="b"/>
            <a:pathLst>
              <a:path w="31737" h="60325">
                <a:moveTo>
                  <a:pt x="0" y="57150"/>
                </a:moveTo>
                <a:lnTo>
                  <a:pt x="0" y="60325"/>
                </a:lnTo>
                <a:lnTo>
                  <a:pt x="3174" y="60325"/>
                </a:lnTo>
                <a:lnTo>
                  <a:pt x="31737" y="3175"/>
                </a:lnTo>
                <a:lnTo>
                  <a:pt x="31737" y="0"/>
                </a:lnTo>
                <a:lnTo>
                  <a:pt x="28562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7" name="object 66"/>
          <p:cNvSpPr/>
          <p:nvPr/>
        </p:nvSpPr>
        <p:spPr>
          <a:xfrm>
            <a:off x="11220201" y="5328147"/>
            <a:ext cx="142887" cy="142875"/>
          </a:xfrm>
          <a:custGeom>
            <a:avLst/>
            <a:gdLst/>
            <a:ahLst/>
            <a:cxnLst/>
            <a:rect l="l" t="t" r="r" b="b"/>
            <a:pathLst>
              <a:path w="142887" h="142875">
                <a:moveTo>
                  <a:pt x="0" y="0"/>
                </a:moveTo>
                <a:lnTo>
                  <a:pt x="0" y="3175"/>
                </a:lnTo>
                <a:lnTo>
                  <a:pt x="139699" y="142875"/>
                </a:lnTo>
                <a:lnTo>
                  <a:pt x="142887" y="142875"/>
                </a:lnTo>
                <a:lnTo>
                  <a:pt x="142887" y="139700"/>
                </a:lnTo>
                <a:lnTo>
                  <a:pt x="3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8" name="object 67"/>
          <p:cNvSpPr/>
          <p:nvPr/>
        </p:nvSpPr>
        <p:spPr>
          <a:xfrm>
            <a:off x="9283451" y="4420097"/>
            <a:ext cx="1927225" cy="984249"/>
          </a:xfrm>
          <a:custGeom>
            <a:avLst/>
            <a:gdLst/>
            <a:ahLst/>
            <a:cxnLst/>
            <a:rect l="l" t="t" r="r" b="b"/>
            <a:pathLst>
              <a:path w="1927225" h="984250">
                <a:moveTo>
                  <a:pt x="0" y="0"/>
                </a:moveTo>
                <a:lnTo>
                  <a:pt x="0" y="38100"/>
                </a:lnTo>
                <a:lnTo>
                  <a:pt x="1889125" y="984250"/>
                </a:lnTo>
                <a:lnTo>
                  <a:pt x="1927225" y="984250"/>
                </a:lnTo>
                <a:lnTo>
                  <a:pt x="1927225" y="946150"/>
                </a:lnTo>
                <a:lnTo>
                  <a:pt x="38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FF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261101" y="6667997"/>
            <a:ext cx="3454400" cy="0"/>
          </a:xfrm>
          <a:custGeom>
            <a:avLst/>
            <a:gdLst/>
            <a:ahLst/>
            <a:cxnLst/>
            <a:rect l="l" t="t" r="r" b="b"/>
            <a:pathLst>
              <a:path w="3454400">
                <a:moveTo>
                  <a:pt x="0" y="0"/>
                </a:moveTo>
                <a:lnTo>
                  <a:pt x="3454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096014" y="6423522"/>
            <a:ext cx="126987" cy="187325"/>
          </a:xfrm>
          <a:custGeom>
            <a:avLst/>
            <a:gdLst/>
            <a:ahLst/>
            <a:cxnLst/>
            <a:rect l="l" t="t" r="r" b="b"/>
            <a:pathLst>
              <a:path w="126987" h="187325">
                <a:moveTo>
                  <a:pt x="0" y="0"/>
                </a:moveTo>
                <a:lnTo>
                  <a:pt x="63500" y="187324"/>
                </a:lnTo>
                <a:lnTo>
                  <a:pt x="12698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096014" y="6423522"/>
            <a:ext cx="66675" cy="190500"/>
          </a:xfrm>
          <a:custGeom>
            <a:avLst/>
            <a:gdLst/>
            <a:ahLst/>
            <a:cxnLst/>
            <a:rect l="l" t="t" r="r" b="b"/>
            <a:pathLst>
              <a:path w="66675" h="190500">
                <a:moveTo>
                  <a:pt x="0" y="0"/>
                </a:moveTo>
                <a:lnTo>
                  <a:pt x="0" y="3174"/>
                </a:lnTo>
                <a:lnTo>
                  <a:pt x="63500" y="190499"/>
                </a:lnTo>
                <a:lnTo>
                  <a:pt x="66675" y="190499"/>
                </a:lnTo>
                <a:lnTo>
                  <a:pt x="66675" y="187324"/>
                </a:lnTo>
                <a:lnTo>
                  <a:pt x="31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096014" y="6425110"/>
            <a:ext cx="130162" cy="0"/>
          </a:xfrm>
          <a:custGeom>
            <a:avLst/>
            <a:gdLst/>
            <a:ahLst/>
            <a:cxnLst/>
            <a:rect l="l" t="t" r="r" b="b"/>
            <a:pathLst>
              <a:path w="130162">
                <a:moveTo>
                  <a:pt x="0" y="0"/>
                </a:moveTo>
                <a:lnTo>
                  <a:pt x="130162" y="0"/>
                </a:lnTo>
              </a:path>
            </a:pathLst>
          </a:custGeom>
          <a:ln w="3175">
            <a:solidFill>
              <a:srgbClr val="00994C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59514" y="6423522"/>
            <a:ext cx="66662" cy="190500"/>
          </a:xfrm>
          <a:custGeom>
            <a:avLst/>
            <a:gdLst/>
            <a:ahLst/>
            <a:cxnLst/>
            <a:rect l="l" t="t" r="r" b="b"/>
            <a:pathLst>
              <a:path w="66662" h="190500">
                <a:moveTo>
                  <a:pt x="0" y="187324"/>
                </a:moveTo>
                <a:lnTo>
                  <a:pt x="0" y="190499"/>
                </a:lnTo>
                <a:lnTo>
                  <a:pt x="3175" y="190499"/>
                </a:lnTo>
                <a:lnTo>
                  <a:pt x="66662" y="3174"/>
                </a:lnTo>
                <a:lnTo>
                  <a:pt x="66662" y="0"/>
                </a:lnTo>
                <a:lnTo>
                  <a:pt x="63487" y="0"/>
                </a:lnTo>
                <a:lnTo>
                  <a:pt x="0" y="187324"/>
                </a:lnTo>
                <a:close/>
              </a:path>
            </a:pathLst>
          </a:custGeom>
          <a:solidFill>
            <a:srgbClr val="00994C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159514" y="3962897"/>
            <a:ext cx="0" cy="2479675"/>
          </a:xfrm>
          <a:custGeom>
            <a:avLst/>
            <a:gdLst/>
            <a:ahLst/>
            <a:cxnLst/>
            <a:rect l="l" t="t" r="r" b="b"/>
            <a:pathLst>
              <a:path h="2479675">
                <a:moveTo>
                  <a:pt x="0" y="0"/>
                </a:moveTo>
                <a:lnTo>
                  <a:pt x="0" y="2479675"/>
                </a:lnTo>
              </a:path>
            </a:pathLst>
          </a:custGeom>
          <a:ln w="38100">
            <a:solidFill>
              <a:srgbClr val="00994C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045214" y="4559797"/>
            <a:ext cx="22860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7994407" y="4610241"/>
            <a:ext cx="285115" cy="1270635"/>
          </a:xfrm>
          <a:prstGeom prst="rect">
            <a:avLst/>
          </a:prstGeom>
        </p:spPr>
        <p:txBody>
          <a:bodyPr vert="vert270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994C"/>
                </a:solidFill>
                <a:latin typeface="Arial"/>
                <a:cs typeface="Arial"/>
              </a:rPr>
              <a:t>clock pulses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540507" y="6331447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226307" y="6331447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912107" y="6331447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0597907" y="6331447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1283707" y="6331447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82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101" y="3480297"/>
            <a:ext cx="3428996" cy="284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50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1394</Words>
  <Application>Microsoft Office PowerPoint</Application>
  <PresentationFormat>Widescreen</PresentationFormat>
  <Paragraphs>246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Cambria Math</vt:lpstr>
      <vt:lpstr>Comic Sans MS</vt:lpstr>
      <vt:lpstr>Times New Roman</vt:lpstr>
      <vt:lpstr>Office Theme</vt:lpstr>
      <vt:lpstr>Bitmap Image</vt:lpstr>
      <vt:lpstr>Document</vt:lpstr>
      <vt:lpstr>Registers and Counters</vt:lpstr>
      <vt:lpstr>Content</vt:lpstr>
      <vt:lpstr>Registers</vt:lpstr>
      <vt:lpstr>Registers</vt:lpstr>
      <vt:lpstr>1-bit register</vt:lpstr>
      <vt:lpstr>4-bit register</vt:lpstr>
      <vt:lpstr>Cont. </vt:lpstr>
      <vt:lpstr>Shift Register</vt:lpstr>
      <vt:lpstr>Shift Register</vt:lpstr>
      <vt:lpstr>Timing for a shift register</vt:lpstr>
      <vt:lpstr>Timing for a shift register</vt:lpstr>
      <vt:lpstr>Shift registers</vt:lpstr>
      <vt:lpstr>Shift direction</vt:lpstr>
      <vt:lpstr>Application of a basic shift register</vt:lpstr>
      <vt:lpstr>Counters</vt:lpstr>
      <vt:lpstr>Benefits of counters</vt:lpstr>
      <vt:lpstr>PowerPoint Presentation</vt:lpstr>
      <vt:lpstr>The complete state diagram and table </vt:lpstr>
      <vt:lpstr>D flip-flop inputs </vt:lpstr>
      <vt:lpstr>JK flip-flop inputs</vt:lpstr>
      <vt:lpstr>JK flip-flop input equations</vt:lpstr>
      <vt:lpstr>Unused states</vt:lpstr>
      <vt:lpstr>Unused states can be don’t cares…</vt:lpstr>
      <vt:lpstr>…or maybe you do care</vt:lpstr>
      <vt:lpstr>4-bit Counter with Serial Gating</vt:lpstr>
      <vt:lpstr>4-bit Counter with Parallel Gating</vt:lpstr>
      <vt:lpstr>4-bit Binary Counter with Parallel Load</vt:lpstr>
      <vt:lpstr>Summary of Counters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Registers and Counters</dc:title>
  <dc:creator>SONY</dc:creator>
  <cp:lastModifiedBy>SONY</cp:lastModifiedBy>
  <cp:revision>12</cp:revision>
  <dcterms:created xsi:type="dcterms:W3CDTF">2019-07-20T16:25:05Z</dcterms:created>
  <dcterms:modified xsi:type="dcterms:W3CDTF">2019-07-21T18:08:28Z</dcterms:modified>
</cp:coreProperties>
</file>