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6" r:id="rId2"/>
  </p:sldMasterIdLst>
  <p:notesMasterIdLst>
    <p:notesMasterId r:id="rId81"/>
  </p:notesMasterIdLst>
  <p:handoutMasterIdLst>
    <p:handoutMasterId r:id="rId82"/>
  </p:handoutMasterIdLst>
  <p:sldIdLst>
    <p:sldId id="256" r:id="rId3"/>
    <p:sldId id="281" r:id="rId4"/>
    <p:sldId id="282" r:id="rId5"/>
    <p:sldId id="284" r:id="rId6"/>
    <p:sldId id="285" r:id="rId7"/>
    <p:sldId id="287" r:id="rId8"/>
    <p:sldId id="257" r:id="rId9"/>
    <p:sldId id="289" r:id="rId10"/>
    <p:sldId id="290" r:id="rId11"/>
    <p:sldId id="313" r:id="rId12"/>
    <p:sldId id="314" r:id="rId13"/>
    <p:sldId id="315" r:id="rId14"/>
    <p:sldId id="316" r:id="rId15"/>
    <p:sldId id="317" r:id="rId16"/>
    <p:sldId id="318" r:id="rId17"/>
    <p:sldId id="259" r:id="rId18"/>
    <p:sldId id="261" r:id="rId19"/>
    <p:sldId id="299" r:id="rId20"/>
    <p:sldId id="319" r:id="rId21"/>
    <p:sldId id="320" r:id="rId22"/>
    <p:sldId id="321" r:id="rId23"/>
    <p:sldId id="322" r:id="rId24"/>
    <p:sldId id="323" r:id="rId25"/>
    <p:sldId id="262" r:id="rId26"/>
    <p:sldId id="263" r:id="rId27"/>
    <p:sldId id="291" r:id="rId28"/>
    <p:sldId id="292" r:id="rId29"/>
    <p:sldId id="324" r:id="rId30"/>
    <p:sldId id="325" r:id="rId31"/>
    <p:sldId id="326" r:id="rId32"/>
    <p:sldId id="327" r:id="rId33"/>
    <p:sldId id="328" r:id="rId34"/>
    <p:sldId id="329" r:id="rId35"/>
    <p:sldId id="330" r:id="rId36"/>
    <p:sldId id="331" r:id="rId37"/>
    <p:sldId id="332" r:id="rId38"/>
    <p:sldId id="266" r:id="rId39"/>
    <p:sldId id="333" r:id="rId40"/>
    <p:sldId id="334" r:id="rId41"/>
    <p:sldId id="335" r:id="rId42"/>
    <p:sldId id="336" r:id="rId43"/>
    <p:sldId id="337" r:id="rId44"/>
    <p:sldId id="338" r:id="rId45"/>
    <p:sldId id="339" r:id="rId46"/>
    <p:sldId id="264" r:id="rId47"/>
    <p:sldId id="265" r:id="rId48"/>
    <p:sldId id="310" r:id="rId49"/>
    <p:sldId id="309" r:id="rId50"/>
    <p:sldId id="300" r:id="rId51"/>
    <p:sldId id="301" r:id="rId52"/>
    <p:sldId id="340" r:id="rId53"/>
    <p:sldId id="341" r:id="rId54"/>
    <p:sldId id="267" r:id="rId55"/>
    <p:sldId id="268" r:id="rId56"/>
    <p:sldId id="293" r:id="rId57"/>
    <p:sldId id="342" r:id="rId58"/>
    <p:sldId id="343" r:id="rId59"/>
    <p:sldId id="269" r:id="rId60"/>
    <p:sldId id="294" r:id="rId61"/>
    <p:sldId id="295" r:id="rId62"/>
    <p:sldId id="270" r:id="rId63"/>
    <p:sldId id="302" r:id="rId64"/>
    <p:sldId id="278" r:id="rId65"/>
    <p:sldId id="344" r:id="rId66"/>
    <p:sldId id="345" r:id="rId67"/>
    <p:sldId id="272" r:id="rId68"/>
    <p:sldId id="312" r:id="rId69"/>
    <p:sldId id="311" r:id="rId70"/>
    <p:sldId id="303" r:id="rId71"/>
    <p:sldId id="304" r:id="rId72"/>
    <p:sldId id="297" r:id="rId73"/>
    <p:sldId id="305" r:id="rId74"/>
    <p:sldId id="275" r:id="rId75"/>
    <p:sldId id="276" r:id="rId76"/>
    <p:sldId id="306" r:id="rId77"/>
    <p:sldId id="307" r:id="rId78"/>
    <p:sldId id="308" r:id="rId79"/>
    <p:sldId id="298" r:id="rId8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snapToObjects="1">
      <p:cViewPr varScale="1">
        <p:scale>
          <a:sx n="105" d="100"/>
          <a:sy n="105" d="100"/>
        </p:scale>
        <p:origin x="78" y="12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2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handoutMaster" Target="handoutMasters/handout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8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7/3/2019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extLst>
      <p:ext uri="{BB962C8B-B14F-4D97-AF65-F5344CB8AC3E}">
        <p14:creationId xmlns:p14="http://schemas.microsoft.com/office/powerpoint/2010/main" val="16728402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7/3/2019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extLst>
      <p:ext uri="{BB962C8B-B14F-4D97-AF65-F5344CB8AC3E}">
        <p14:creationId xmlns:p14="http://schemas.microsoft.com/office/powerpoint/2010/main" val="13364406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3CB49C-16D9-4A90-9C31-FA4D9E0735D7}" type="slidenum">
              <a:rPr lang="en-US" altLang="en-US"/>
              <a:pPr/>
              <a:t>36</a:t>
            </a:fld>
            <a:endParaRPr lang="en-US" altLang="en-US"/>
          </a:p>
        </p:txBody>
      </p:sp>
      <p:sp>
        <p:nvSpPr>
          <p:cNvPr id="163842" name="Rectangle 2"/>
          <p:cNvSpPr>
            <a:spLocks noChangeArrowheads="1" noTextEdit="1"/>
          </p:cNvSpPr>
          <p:nvPr>
            <p:ph type="sldImg"/>
          </p:nvPr>
        </p:nvSpPr>
        <p:spPr>
          <a:xfrm>
            <a:off x="1160463" y="650875"/>
            <a:ext cx="4333875" cy="3251200"/>
          </a:xfrm>
          <a:ln/>
        </p:spPr>
      </p:sp>
      <p:sp>
        <p:nvSpPr>
          <p:cNvPr id="1638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75068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CA"/>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CA" dirty="0"/>
          </a:p>
        </p:txBody>
      </p:sp>
      <p:sp>
        <p:nvSpPr>
          <p:cNvPr id="4" name="Date Placeholder 3"/>
          <p:cNvSpPr>
            <a:spLocks noGrp="1"/>
          </p:cNvSpPr>
          <p:nvPr>
            <p:ph type="dt" sz="half" idx="10"/>
          </p:nvPr>
        </p:nvSpPr>
        <p:spPr/>
        <p:txBody>
          <a:bodyPr/>
          <a:lstStyle/>
          <a:p>
            <a:pPr>
              <a:defRPr/>
            </a:pPr>
            <a:fld id="{7822F52E-DFEC-CF4E-9154-12D1BED15C4B}" type="datetime1">
              <a:rPr lang="en-US" smtClean="0"/>
              <a:t>7/3/2019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9FE8DFF9-44C4-6B4E-B5A3-96ED369AFD93}" type="slidenum">
              <a:rPr lang="en-US" smtClean="0"/>
              <a:pPr>
                <a:defRPr/>
              </a:pPr>
              <a:t>‹#›</a:t>
            </a:fld>
            <a:endParaRPr lang="en-US"/>
          </a:p>
        </p:txBody>
      </p:sp>
    </p:spTree>
    <p:extLst>
      <p:ext uri="{BB962C8B-B14F-4D97-AF65-F5344CB8AC3E}">
        <p14:creationId xmlns:p14="http://schemas.microsoft.com/office/powerpoint/2010/main" val="25930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pPr>
              <a:defRPr/>
            </a:pPr>
            <a:fld id="{A72FE822-76AE-3746-8338-468ADE492E9E}" type="datetime1">
              <a:rPr lang="en-US" smtClean="0"/>
              <a:t>7/3/2019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8869BD90-93E8-7D4C-B473-7191F00429CB}" type="slidenum">
              <a:rPr lang="en-US" smtClean="0"/>
              <a:pPr>
                <a:defRPr/>
              </a:pPr>
              <a:t>‹#›</a:t>
            </a:fld>
            <a:endParaRPr lang="en-US"/>
          </a:p>
        </p:txBody>
      </p:sp>
    </p:spTree>
    <p:extLst>
      <p:ext uri="{BB962C8B-B14F-4D97-AF65-F5344CB8AC3E}">
        <p14:creationId xmlns:p14="http://schemas.microsoft.com/office/powerpoint/2010/main" val="294572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pPr>
              <a:defRPr/>
            </a:pPr>
            <a:fld id="{8DC00C6F-8C67-1B43-80E9-CFE97FD9DFA1}" type="datetime1">
              <a:rPr lang="en-US" smtClean="0"/>
              <a:t>7/3/2019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BA7DC435-2897-F34A-8447-1EC8A691D119}" type="slidenum">
              <a:rPr lang="en-US" smtClean="0"/>
              <a:pPr>
                <a:defRPr/>
              </a:pPr>
              <a:t>‹#›</a:t>
            </a:fld>
            <a:endParaRPr lang="en-US"/>
          </a:p>
        </p:txBody>
      </p:sp>
    </p:spTree>
    <p:extLst>
      <p:ext uri="{BB962C8B-B14F-4D97-AF65-F5344CB8AC3E}">
        <p14:creationId xmlns:p14="http://schemas.microsoft.com/office/powerpoint/2010/main" val="1513540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533400"/>
          </a:xfrm>
        </p:spPr>
        <p:txBody>
          <a:bodyPr/>
          <a:lstStyle/>
          <a:p>
            <a:r>
              <a:rPr lang="en-US" smtClean="0"/>
              <a:t>Click to edit Master title style</a:t>
            </a:r>
            <a:endParaRPr lang="en-CA"/>
          </a:p>
        </p:txBody>
      </p:sp>
      <p:sp>
        <p:nvSpPr>
          <p:cNvPr id="3" name="Content Placeholder 2"/>
          <p:cNvSpPr>
            <a:spLocks noGrp="1"/>
          </p:cNvSpPr>
          <p:nvPr>
            <p:ph sz="half" idx="1"/>
          </p:nvPr>
        </p:nvSpPr>
        <p:spPr>
          <a:xfrm>
            <a:off x="685800" y="1066800"/>
            <a:ext cx="3848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686300" y="1066800"/>
            <a:ext cx="3848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Footer Placeholder 4"/>
          <p:cNvSpPr>
            <a:spLocks noGrp="1"/>
          </p:cNvSpPr>
          <p:nvPr>
            <p:ph type="ftr" sz="quarter" idx="10"/>
          </p:nvPr>
        </p:nvSpPr>
        <p:spPr>
          <a:xfrm>
            <a:off x="2362200" y="6400800"/>
            <a:ext cx="4038600" cy="457200"/>
          </a:xfrm>
        </p:spPr>
        <p:txBody>
          <a:bodyPr/>
          <a:lstStyle>
            <a:lvl1pPr>
              <a:defRPr/>
            </a:lvl1pPr>
          </a:lstStyle>
          <a:p>
            <a:r>
              <a:rPr lang="en-US" altLang="en-US"/>
              <a:t>Software Design (UML)</a:t>
            </a:r>
          </a:p>
        </p:txBody>
      </p:sp>
    </p:spTree>
    <p:extLst>
      <p:ext uri="{BB962C8B-B14F-4D97-AF65-F5344CB8AC3E}">
        <p14:creationId xmlns:p14="http://schemas.microsoft.com/office/powerpoint/2010/main" val="2158167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CA"/>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pPr>
              <a:defRPr/>
            </a:pPr>
            <a:fld id="{7822F52E-DFEC-CF4E-9154-12D1BED15C4B}" type="datetime1">
              <a:rPr lang="en-US" smtClean="0"/>
              <a:t>7/3/2019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9FE8DFF9-44C4-6B4E-B5A3-96ED369AFD93}" type="slidenum">
              <a:rPr lang="en-US" smtClean="0"/>
              <a:pPr>
                <a:defRPr/>
              </a:pPr>
              <a:t>‹#›</a:t>
            </a:fld>
            <a:endParaRPr lang="en-US"/>
          </a:p>
        </p:txBody>
      </p:sp>
    </p:spTree>
    <p:extLst>
      <p:ext uri="{BB962C8B-B14F-4D97-AF65-F5344CB8AC3E}">
        <p14:creationId xmlns:p14="http://schemas.microsoft.com/office/powerpoint/2010/main" val="826772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pPr>
              <a:defRPr/>
            </a:pPr>
            <a:fld id="{FFDF728F-A2D9-DE49-9AC0-08E4CCFC3CBD}" type="datetime1">
              <a:rPr lang="en-US" smtClean="0"/>
              <a:t>7/3/2019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a:t>
            </a:fld>
            <a:endParaRPr lang="en-US"/>
          </a:p>
        </p:txBody>
      </p:sp>
    </p:spTree>
    <p:extLst>
      <p:ext uri="{BB962C8B-B14F-4D97-AF65-F5344CB8AC3E}">
        <p14:creationId xmlns:p14="http://schemas.microsoft.com/office/powerpoint/2010/main" val="2541853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CA"/>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B6C57837-DD6D-C848-91B2-CB84389E4898}" type="datetime1">
              <a:rPr lang="en-US" smtClean="0"/>
              <a:t>7/3/2019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50F2F7EC-46EB-964D-B691-B03AC1106FC0}" type="slidenum">
              <a:rPr lang="en-US" smtClean="0"/>
              <a:pPr>
                <a:defRPr/>
              </a:pPr>
              <a:t>‹#›</a:t>
            </a:fld>
            <a:endParaRPr lang="en-US"/>
          </a:p>
        </p:txBody>
      </p:sp>
    </p:spTree>
    <p:extLst>
      <p:ext uri="{BB962C8B-B14F-4D97-AF65-F5344CB8AC3E}">
        <p14:creationId xmlns:p14="http://schemas.microsoft.com/office/powerpoint/2010/main" val="739485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pPr>
              <a:defRPr/>
            </a:pPr>
            <a:fld id="{D0B8C665-7139-DE43-9391-7A97C447FA1A}" type="datetime1">
              <a:rPr lang="en-US" smtClean="0"/>
              <a:t>7/3/2019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7" name="Slide Number Placeholder 6"/>
          <p:cNvSpPr>
            <a:spLocks noGrp="1"/>
          </p:cNvSpPr>
          <p:nvPr>
            <p:ph type="sldNum" sz="quarter" idx="12"/>
          </p:nvPr>
        </p:nvSpPr>
        <p:spPr/>
        <p:txBody>
          <a:bodyPr/>
          <a:lstStyle/>
          <a:p>
            <a:pPr>
              <a:defRPr/>
            </a:pPr>
            <a:fld id="{31F6D4F7-D30A-2D46-8C56-BBD860B78FB6}" type="slidenum">
              <a:rPr lang="en-US" smtClean="0"/>
              <a:pPr>
                <a:defRPr/>
              </a:pPr>
              <a:t>‹#›</a:t>
            </a:fld>
            <a:endParaRPr lang="en-US"/>
          </a:p>
        </p:txBody>
      </p:sp>
    </p:spTree>
    <p:extLst>
      <p:ext uri="{BB962C8B-B14F-4D97-AF65-F5344CB8AC3E}">
        <p14:creationId xmlns:p14="http://schemas.microsoft.com/office/powerpoint/2010/main" val="3754357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pPr>
              <a:defRPr/>
            </a:pPr>
            <a:fld id="{B36C6B15-2585-5C47-A65D-F349E6DD2A9B}" type="datetime1">
              <a:rPr lang="en-US" smtClean="0"/>
              <a:t>7/3/2019</a:t>
            </a:fld>
            <a:endParaRPr lang="en-US"/>
          </a:p>
        </p:txBody>
      </p:sp>
      <p:sp>
        <p:nvSpPr>
          <p:cNvPr id="8" name="Footer Placeholder 7"/>
          <p:cNvSpPr>
            <a:spLocks noGrp="1"/>
          </p:cNvSpPr>
          <p:nvPr>
            <p:ph type="ftr" sz="quarter" idx="11"/>
          </p:nvPr>
        </p:nvSpPr>
        <p:spPr/>
        <p:txBody>
          <a:bodyPr/>
          <a:lstStyle/>
          <a:p>
            <a:pPr>
              <a:defRPr/>
            </a:pPr>
            <a:r>
              <a:rPr lang="en-US" smtClean="0"/>
              <a:t>Chapter 5 System modeling</a:t>
            </a:r>
            <a:endParaRPr lang="en-US"/>
          </a:p>
        </p:txBody>
      </p:sp>
      <p:sp>
        <p:nvSpPr>
          <p:cNvPr id="9" name="Slide Number Placeholder 8"/>
          <p:cNvSpPr>
            <a:spLocks noGrp="1"/>
          </p:cNvSpPr>
          <p:nvPr>
            <p:ph type="sldNum" sz="quarter" idx="12"/>
          </p:nvPr>
        </p:nvSpPr>
        <p:spPr/>
        <p:txBody>
          <a:bodyPr/>
          <a:lstStyle/>
          <a:p>
            <a:pPr>
              <a:defRPr/>
            </a:pPr>
            <a:fld id="{D227A3EF-D9D8-3141-91A2-80F03BEF3F96}" type="slidenum">
              <a:rPr lang="en-US" smtClean="0"/>
              <a:pPr>
                <a:defRPr/>
              </a:pPr>
              <a:t>‹#›</a:t>
            </a:fld>
            <a:endParaRPr lang="en-US"/>
          </a:p>
        </p:txBody>
      </p:sp>
    </p:spTree>
    <p:extLst>
      <p:ext uri="{BB962C8B-B14F-4D97-AF65-F5344CB8AC3E}">
        <p14:creationId xmlns:p14="http://schemas.microsoft.com/office/powerpoint/2010/main" val="40349653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pPr>
              <a:defRPr/>
            </a:pPr>
            <a:fld id="{F1CC1C80-1CA0-B74D-B2D0-A4B5EA1E22AD}" type="datetime1">
              <a:rPr lang="en-US" smtClean="0"/>
              <a:t>7/3/2019</a:t>
            </a:fld>
            <a:endParaRPr lang="en-US"/>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a:t>
            </a:fld>
            <a:endParaRPr lang="en-US"/>
          </a:p>
        </p:txBody>
      </p:sp>
    </p:spTree>
    <p:extLst>
      <p:ext uri="{BB962C8B-B14F-4D97-AF65-F5344CB8AC3E}">
        <p14:creationId xmlns:p14="http://schemas.microsoft.com/office/powerpoint/2010/main" val="23915070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A237EE1-1982-F94A-9074-6B57976F77EF}" type="datetime1">
              <a:rPr lang="en-US" smtClean="0"/>
              <a:t>7/3/2019</a:t>
            </a:fld>
            <a:endParaRPr lang="en-US"/>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941E2DB-6B26-1148-BBB7-224489DC4320}" type="slidenum">
              <a:rPr lang="en-US" smtClean="0"/>
              <a:pPr>
                <a:defRPr/>
              </a:pPr>
              <a:t>‹#›</a:t>
            </a:fld>
            <a:endParaRPr lang="en-US"/>
          </a:p>
        </p:txBody>
      </p:sp>
    </p:spTree>
    <p:extLst>
      <p:ext uri="{BB962C8B-B14F-4D97-AF65-F5344CB8AC3E}">
        <p14:creationId xmlns:p14="http://schemas.microsoft.com/office/powerpoint/2010/main" val="3881537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CA" dirty="0"/>
          </a:p>
        </p:txBody>
      </p:sp>
      <p:sp>
        <p:nvSpPr>
          <p:cNvPr id="3" name="Content Placeholder 2"/>
          <p:cNvSpPr>
            <a:spLocks noGrp="1"/>
          </p:cNvSpPr>
          <p:nvPr>
            <p:ph idx="1"/>
          </p:nvPr>
        </p:nvSpPr>
        <p:spPr/>
        <p:txBody>
          <a:bodyPr>
            <a:normAutofit/>
          </a:bodyPr>
          <a:lstStyle>
            <a:lvl1pPr>
              <a:defRPr sz="3600"/>
            </a:lvl1pPr>
            <a:lvl2pPr>
              <a:defRPr sz="3200"/>
            </a:lvl2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Date Placeholder 3"/>
          <p:cNvSpPr>
            <a:spLocks noGrp="1"/>
          </p:cNvSpPr>
          <p:nvPr>
            <p:ph type="dt" sz="half" idx="10"/>
          </p:nvPr>
        </p:nvSpPr>
        <p:spPr/>
        <p:txBody>
          <a:bodyPr/>
          <a:lstStyle/>
          <a:p>
            <a:pPr>
              <a:defRPr/>
            </a:pPr>
            <a:fld id="{FFDF728F-A2D9-DE49-9AC0-08E4CCFC3CBD}" type="datetime1">
              <a:rPr lang="en-US" smtClean="0"/>
              <a:t>7/3/2019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a:t>
            </a:fld>
            <a:endParaRPr lang="en-US"/>
          </a:p>
        </p:txBody>
      </p:sp>
    </p:spTree>
    <p:extLst>
      <p:ext uri="{BB962C8B-B14F-4D97-AF65-F5344CB8AC3E}">
        <p14:creationId xmlns:p14="http://schemas.microsoft.com/office/powerpoint/2010/main" val="8728333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CA"/>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C7AB28E7-72C6-6642-A20C-3227154F59A3}" type="datetime1">
              <a:rPr lang="en-US" smtClean="0"/>
              <a:t>7/3/2019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7" name="Slide Number Placeholder 6"/>
          <p:cNvSpPr>
            <a:spLocks noGrp="1"/>
          </p:cNvSpPr>
          <p:nvPr>
            <p:ph type="sldNum" sz="quarter" idx="12"/>
          </p:nvPr>
        </p:nvSpPr>
        <p:spPr/>
        <p:txBody>
          <a:bodyPr/>
          <a:lstStyle/>
          <a:p>
            <a:pPr>
              <a:defRPr/>
            </a:pPr>
            <a:fld id="{0C7EC744-B227-4A42-B0B8-DD1F9FC186DB}" type="slidenum">
              <a:rPr lang="en-US" smtClean="0"/>
              <a:pPr>
                <a:defRPr/>
              </a:pPr>
              <a:t>‹#›</a:t>
            </a:fld>
            <a:endParaRPr lang="en-US"/>
          </a:p>
        </p:txBody>
      </p:sp>
    </p:spTree>
    <p:extLst>
      <p:ext uri="{BB962C8B-B14F-4D97-AF65-F5344CB8AC3E}">
        <p14:creationId xmlns:p14="http://schemas.microsoft.com/office/powerpoint/2010/main" val="3341727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CA"/>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2E3FBCA-5989-E440-A1A0-93004286AB6A}" type="datetime1">
              <a:rPr lang="en-US" smtClean="0"/>
              <a:t>7/3/2019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7" name="Slide Number Placeholder 6"/>
          <p:cNvSpPr>
            <a:spLocks noGrp="1"/>
          </p:cNvSpPr>
          <p:nvPr>
            <p:ph type="sldNum" sz="quarter" idx="12"/>
          </p:nvPr>
        </p:nvSpPr>
        <p:spPr/>
        <p:txBody>
          <a:bodyPr/>
          <a:lstStyle/>
          <a:p>
            <a:pPr>
              <a:defRPr/>
            </a:pPr>
            <a:fld id="{026C30EE-4725-9040-82E4-7631508820E2}" type="slidenum">
              <a:rPr lang="en-US" smtClean="0"/>
              <a:pPr>
                <a:defRPr/>
              </a:pPr>
              <a:t>‹#›</a:t>
            </a:fld>
            <a:endParaRPr lang="en-US"/>
          </a:p>
        </p:txBody>
      </p:sp>
    </p:spTree>
    <p:extLst>
      <p:ext uri="{BB962C8B-B14F-4D97-AF65-F5344CB8AC3E}">
        <p14:creationId xmlns:p14="http://schemas.microsoft.com/office/powerpoint/2010/main" val="9958156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pPr>
              <a:defRPr/>
            </a:pPr>
            <a:fld id="{A72FE822-76AE-3746-8338-468ADE492E9E}" type="datetime1">
              <a:rPr lang="en-US" smtClean="0"/>
              <a:t>7/3/2019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8869BD90-93E8-7D4C-B473-7191F00429CB}" type="slidenum">
              <a:rPr lang="en-US" smtClean="0"/>
              <a:pPr>
                <a:defRPr/>
              </a:pPr>
              <a:t>‹#›</a:t>
            </a:fld>
            <a:endParaRPr lang="en-US"/>
          </a:p>
        </p:txBody>
      </p:sp>
    </p:spTree>
    <p:extLst>
      <p:ext uri="{BB962C8B-B14F-4D97-AF65-F5344CB8AC3E}">
        <p14:creationId xmlns:p14="http://schemas.microsoft.com/office/powerpoint/2010/main" val="1434723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pPr>
              <a:defRPr/>
            </a:pPr>
            <a:fld id="{8DC00C6F-8C67-1B43-80E9-CFE97FD9DFA1}" type="datetime1">
              <a:rPr lang="en-US" smtClean="0"/>
              <a:t>7/3/2019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BA7DC435-2897-F34A-8447-1EC8A691D119}" type="slidenum">
              <a:rPr lang="en-US" smtClean="0"/>
              <a:pPr>
                <a:defRPr/>
              </a:pPr>
              <a:t>‹#›</a:t>
            </a:fld>
            <a:endParaRPr lang="en-US"/>
          </a:p>
        </p:txBody>
      </p:sp>
    </p:spTree>
    <p:extLst>
      <p:ext uri="{BB962C8B-B14F-4D97-AF65-F5344CB8AC3E}">
        <p14:creationId xmlns:p14="http://schemas.microsoft.com/office/powerpoint/2010/main" val="331898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CA"/>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B6C57837-DD6D-C848-91B2-CB84389E4898}" type="datetime1">
              <a:rPr lang="en-US" smtClean="0"/>
              <a:t>7/3/2019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50F2F7EC-46EB-964D-B691-B03AC1106FC0}" type="slidenum">
              <a:rPr lang="en-US" smtClean="0"/>
              <a:pPr>
                <a:defRPr/>
              </a:pPr>
              <a:t>‹#›</a:t>
            </a:fld>
            <a:endParaRPr lang="en-US"/>
          </a:p>
        </p:txBody>
      </p:sp>
    </p:spTree>
    <p:extLst>
      <p:ext uri="{BB962C8B-B14F-4D97-AF65-F5344CB8AC3E}">
        <p14:creationId xmlns:p14="http://schemas.microsoft.com/office/powerpoint/2010/main" val="1470974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pPr>
              <a:defRPr/>
            </a:pPr>
            <a:fld id="{D0B8C665-7139-DE43-9391-7A97C447FA1A}" type="datetime1">
              <a:rPr lang="en-US" smtClean="0"/>
              <a:t>7/3/2019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7" name="Slide Number Placeholder 6"/>
          <p:cNvSpPr>
            <a:spLocks noGrp="1"/>
          </p:cNvSpPr>
          <p:nvPr>
            <p:ph type="sldNum" sz="quarter" idx="12"/>
          </p:nvPr>
        </p:nvSpPr>
        <p:spPr/>
        <p:txBody>
          <a:bodyPr/>
          <a:lstStyle/>
          <a:p>
            <a:pPr>
              <a:defRPr/>
            </a:pPr>
            <a:fld id="{31F6D4F7-D30A-2D46-8C56-BBD860B78FB6}" type="slidenum">
              <a:rPr lang="en-US" smtClean="0"/>
              <a:pPr>
                <a:defRPr/>
              </a:pPr>
              <a:t>‹#›</a:t>
            </a:fld>
            <a:endParaRPr lang="en-US"/>
          </a:p>
        </p:txBody>
      </p:sp>
    </p:spTree>
    <p:extLst>
      <p:ext uri="{BB962C8B-B14F-4D97-AF65-F5344CB8AC3E}">
        <p14:creationId xmlns:p14="http://schemas.microsoft.com/office/powerpoint/2010/main" val="2987814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pPr>
              <a:defRPr/>
            </a:pPr>
            <a:fld id="{B36C6B15-2585-5C47-A65D-F349E6DD2A9B}" type="datetime1">
              <a:rPr lang="en-US" smtClean="0"/>
              <a:t>7/3/2019</a:t>
            </a:fld>
            <a:endParaRPr lang="en-US"/>
          </a:p>
        </p:txBody>
      </p:sp>
      <p:sp>
        <p:nvSpPr>
          <p:cNvPr id="8" name="Footer Placeholder 7"/>
          <p:cNvSpPr>
            <a:spLocks noGrp="1"/>
          </p:cNvSpPr>
          <p:nvPr>
            <p:ph type="ftr" sz="quarter" idx="11"/>
          </p:nvPr>
        </p:nvSpPr>
        <p:spPr/>
        <p:txBody>
          <a:bodyPr/>
          <a:lstStyle/>
          <a:p>
            <a:pPr>
              <a:defRPr/>
            </a:pPr>
            <a:r>
              <a:rPr lang="en-US" smtClean="0"/>
              <a:t>Chapter 5 System modeling</a:t>
            </a:r>
            <a:endParaRPr lang="en-US"/>
          </a:p>
        </p:txBody>
      </p:sp>
      <p:sp>
        <p:nvSpPr>
          <p:cNvPr id="9" name="Slide Number Placeholder 8"/>
          <p:cNvSpPr>
            <a:spLocks noGrp="1"/>
          </p:cNvSpPr>
          <p:nvPr>
            <p:ph type="sldNum" sz="quarter" idx="12"/>
          </p:nvPr>
        </p:nvSpPr>
        <p:spPr/>
        <p:txBody>
          <a:bodyPr/>
          <a:lstStyle/>
          <a:p>
            <a:pPr>
              <a:defRPr/>
            </a:pPr>
            <a:fld id="{D227A3EF-D9D8-3141-91A2-80F03BEF3F96}" type="slidenum">
              <a:rPr lang="en-US" smtClean="0"/>
              <a:pPr>
                <a:defRPr/>
              </a:pPr>
              <a:t>‹#›</a:t>
            </a:fld>
            <a:endParaRPr lang="en-US"/>
          </a:p>
        </p:txBody>
      </p:sp>
    </p:spTree>
    <p:extLst>
      <p:ext uri="{BB962C8B-B14F-4D97-AF65-F5344CB8AC3E}">
        <p14:creationId xmlns:p14="http://schemas.microsoft.com/office/powerpoint/2010/main" val="383795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pPr>
              <a:defRPr/>
            </a:pPr>
            <a:fld id="{F1CC1C80-1CA0-B74D-B2D0-A4B5EA1E22AD}" type="datetime1">
              <a:rPr lang="en-US" smtClean="0"/>
              <a:t>7/3/2019</a:t>
            </a:fld>
            <a:endParaRPr lang="en-US"/>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a:t>
            </a:fld>
            <a:endParaRPr lang="en-US"/>
          </a:p>
        </p:txBody>
      </p:sp>
    </p:spTree>
    <p:extLst>
      <p:ext uri="{BB962C8B-B14F-4D97-AF65-F5344CB8AC3E}">
        <p14:creationId xmlns:p14="http://schemas.microsoft.com/office/powerpoint/2010/main" val="115345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A237EE1-1982-F94A-9074-6B57976F77EF}" type="datetime1">
              <a:rPr lang="en-US" smtClean="0"/>
              <a:t>7/3/2019</a:t>
            </a:fld>
            <a:endParaRPr lang="en-US"/>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941E2DB-6B26-1148-BBB7-224489DC4320}" type="slidenum">
              <a:rPr lang="en-US" smtClean="0"/>
              <a:pPr>
                <a:defRPr/>
              </a:pPr>
              <a:t>‹#›</a:t>
            </a:fld>
            <a:endParaRPr lang="en-US"/>
          </a:p>
        </p:txBody>
      </p:sp>
    </p:spTree>
    <p:extLst>
      <p:ext uri="{BB962C8B-B14F-4D97-AF65-F5344CB8AC3E}">
        <p14:creationId xmlns:p14="http://schemas.microsoft.com/office/powerpoint/2010/main" val="3671978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CA"/>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C7AB28E7-72C6-6642-A20C-3227154F59A3}" type="datetime1">
              <a:rPr lang="en-US" smtClean="0"/>
              <a:t>7/3/2019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7" name="Slide Number Placeholder 6"/>
          <p:cNvSpPr>
            <a:spLocks noGrp="1"/>
          </p:cNvSpPr>
          <p:nvPr>
            <p:ph type="sldNum" sz="quarter" idx="12"/>
          </p:nvPr>
        </p:nvSpPr>
        <p:spPr/>
        <p:txBody>
          <a:bodyPr/>
          <a:lstStyle/>
          <a:p>
            <a:pPr>
              <a:defRPr/>
            </a:pPr>
            <a:fld id="{0C7EC744-B227-4A42-B0B8-DD1F9FC186DB}" type="slidenum">
              <a:rPr lang="en-US" smtClean="0"/>
              <a:pPr>
                <a:defRPr/>
              </a:pPr>
              <a:t>‹#›</a:t>
            </a:fld>
            <a:endParaRPr lang="en-US"/>
          </a:p>
        </p:txBody>
      </p:sp>
    </p:spTree>
    <p:extLst>
      <p:ext uri="{BB962C8B-B14F-4D97-AF65-F5344CB8AC3E}">
        <p14:creationId xmlns:p14="http://schemas.microsoft.com/office/powerpoint/2010/main" val="3812458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CA"/>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2E3FBCA-5989-E440-A1A0-93004286AB6A}" type="datetime1">
              <a:rPr lang="en-US" smtClean="0"/>
              <a:t>7/3/2019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7" name="Slide Number Placeholder 6"/>
          <p:cNvSpPr>
            <a:spLocks noGrp="1"/>
          </p:cNvSpPr>
          <p:nvPr>
            <p:ph type="sldNum" sz="quarter" idx="12"/>
          </p:nvPr>
        </p:nvSpPr>
        <p:spPr/>
        <p:txBody>
          <a:bodyPr/>
          <a:lstStyle/>
          <a:p>
            <a:pPr>
              <a:defRPr/>
            </a:pPr>
            <a:fld id="{026C30EE-4725-9040-82E4-7631508820E2}" type="slidenum">
              <a:rPr lang="en-US" smtClean="0"/>
              <a:pPr>
                <a:defRPr/>
              </a:pPr>
              <a:t>‹#›</a:t>
            </a:fld>
            <a:endParaRPr lang="en-US"/>
          </a:p>
        </p:txBody>
      </p:sp>
    </p:spTree>
    <p:extLst>
      <p:ext uri="{BB962C8B-B14F-4D97-AF65-F5344CB8AC3E}">
        <p14:creationId xmlns:p14="http://schemas.microsoft.com/office/powerpoint/2010/main" val="4292756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7823DC5D-7ACB-A846-A411-E90AA88C6704}" type="datetime1">
              <a:rPr lang="en-US" smtClean="0"/>
              <a:t>7/3/2019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smtClean="0"/>
              <a:t>Chapter 5 System modeling</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5AC5F77F-66C9-B04B-B94C-B68F71024283}" type="slidenum">
              <a:rPr lang="en-US" smtClean="0"/>
              <a:pPr>
                <a:defRPr/>
              </a:pPr>
              <a:t>‹#›</a:t>
            </a:fld>
            <a:endParaRPr lang="en-US"/>
          </a:p>
        </p:txBody>
      </p:sp>
    </p:spTree>
    <p:extLst>
      <p:ext uri="{BB962C8B-B14F-4D97-AF65-F5344CB8AC3E}">
        <p14:creationId xmlns:p14="http://schemas.microsoft.com/office/powerpoint/2010/main" val="2704241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08" r:id="rId12"/>
  </p:sldLayoutIdLst>
  <p:hf hdr="0" dt="0"/>
  <p:txStyles>
    <p:titleStyle>
      <a:lvl1pPr algn="l" defTabSz="6858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7823DC5D-7ACB-A846-A411-E90AA88C6704}" type="datetime1">
              <a:rPr lang="en-US" smtClean="0"/>
              <a:t>7/3/2019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smtClean="0"/>
              <a:t>Chapter 5 System modeling</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5AC5F77F-66C9-B04B-B94C-B68F71024283}" type="slidenum">
              <a:rPr lang="en-US" smtClean="0"/>
              <a:pPr>
                <a:defRPr/>
              </a:pPr>
              <a:t>‹#›</a:t>
            </a:fld>
            <a:endParaRPr lang="en-US"/>
          </a:p>
        </p:txBody>
      </p:sp>
    </p:spTree>
    <p:extLst>
      <p:ext uri="{BB962C8B-B14F-4D97-AF65-F5344CB8AC3E}">
        <p14:creationId xmlns:p14="http://schemas.microsoft.com/office/powerpoint/2010/main" val="17974652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st-andrews.ac.uk/~ifs/Books/SE9/" TargetMode="External"/><Relationship Id="rId2" Type="http://schemas.openxmlformats.org/officeDocument/2006/relationships/hyperlink" Target="mailto:ssalqahtani@imamu.edu.sa"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199" y="1993900"/>
            <a:ext cx="8390965" cy="1143000"/>
          </a:xfrm>
        </p:spPr>
        <p:txBody>
          <a:bodyPr>
            <a:normAutofit fontScale="90000"/>
          </a:bodyPr>
          <a:lstStyle/>
          <a:p>
            <a:r>
              <a:rPr lang="en-US" dirty="0" smtClean="0"/>
              <a:t>Chapter 5 – System Modeling</a:t>
            </a: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8" name="Subtitle 2"/>
          <p:cNvSpPr txBox="1">
            <a:spLocks/>
          </p:cNvSpPr>
          <p:nvPr/>
        </p:nvSpPr>
        <p:spPr>
          <a:xfrm>
            <a:off x="1371600" y="3456533"/>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0" i="0" u="none" strike="noStrike" kern="1200" cap="none" spc="0" normalizeH="0" baseline="0" noProof="0" smtClean="0">
                <a:ln>
                  <a:noFill/>
                </a:ln>
                <a:solidFill>
                  <a:sysClr val="windowText" lastClr="000000">
                    <a:tint val="75000"/>
                  </a:sysClr>
                </a:solidFill>
                <a:effectLst/>
                <a:uLnTx/>
                <a:uFillTx/>
                <a:latin typeface="Century Gothic"/>
                <a:ea typeface="+mn-ea"/>
                <a:cs typeface="+mn-cs"/>
              </a:rPr>
              <a:t>Instructor </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0" i="0" u="none" strike="noStrike" kern="1200" cap="none" spc="0" normalizeH="0" baseline="0" noProof="0" smtClean="0">
                <a:ln>
                  <a:noFill/>
                </a:ln>
                <a:solidFill>
                  <a:sysClr val="windowText" lastClr="000000">
                    <a:tint val="75000"/>
                  </a:sysClr>
                </a:solidFill>
                <a:effectLst/>
                <a:uLnTx/>
                <a:uFillTx/>
                <a:latin typeface="Century Gothic"/>
                <a:ea typeface="+mn-ea"/>
                <a:cs typeface="+mn-cs"/>
              </a:rPr>
              <a:t>Dr. Sultan S.  Alqahtani</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0" i="0" u="none" strike="noStrike" kern="1200" cap="none" spc="0" normalizeH="0" baseline="0" noProof="0" smtClean="0">
                <a:ln>
                  <a:noFill/>
                </a:ln>
                <a:solidFill>
                  <a:sysClr val="windowText" lastClr="000000">
                    <a:tint val="75000"/>
                  </a:sysClr>
                </a:solidFill>
                <a:effectLst/>
                <a:uLnTx/>
                <a:uFillTx/>
                <a:latin typeface="Century Gothic"/>
                <a:ea typeface="+mn-ea"/>
                <a:cs typeface="+mn-cs"/>
                <a:hlinkClick r:id="rId2"/>
              </a:rPr>
              <a:t>ssalqahtani@imamu.edu.sa</a:t>
            </a:r>
            <a:r>
              <a:rPr kumimoji="0" lang="en-US" sz="3200" b="0" i="0" u="none" strike="noStrike" kern="1200" cap="none" spc="0" normalizeH="0" baseline="0" noProof="0" smtClean="0">
                <a:ln>
                  <a:noFill/>
                </a:ln>
                <a:solidFill>
                  <a:sysClr val="windowText" lastClr="000000">
                    <a:tint val="75000"/>
                  </a:sysClr>
                </a:solidFill>
                <a:effectLst/>
                <a:uLnTx/>
                <a:uFillTx/>
                <a:latin typeface="Century Gothic"/>
                <a:ea typeface="+mn-ea"/>
                <a:cs typeface="+mn-cs"/>
              </a:rPr>
              <a:t> </a:t>
            </a:r>
            <a:endParaRPr kumimoji="0" lang="en-US" sz="3200" b="0" i="0" u="none" strike="noStrike" kern="1200" cap="none" spc="0" normalizeH="0" baseline="0" noProof="0" dirty="0">
              <a:ln>
                <a:noFill/>
              </a:ln>
              <a:solidFill>
                <a:sysClr val="windowText" lastClr="000000">
                  <a:tint val="75000"/>
                </a:sysClr>
              </a:solidFill>
              <a:effectLst/>
              <a:uLnTx/>
              <a:uFillTx/>
              <a:latin typeface="Century Gothic"/>
              <a:ea typeface="+mn-ea"/>
              <a:cs typeface="+mn-cs"/>
            </a:endParaRPr>
          </a:p>
        </p:txBody>
      </p:sp>
      <p:sp>
        <p:nvSpPr>
          <p:cNvPr id="9" name="Rectangle 8"/>
          <p:cNvSpPr/>
          <p:nvPr/>
        </p:nvSpPr>
        <p:spPr>
          <a:xfrm>
            <a:off x="311727" y="5781875"/>
            <a:ext cx="8520546" cy="5232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400" b="0" i="0" u="none" strike="noStrike" kern="0" cap="none" spc="0" normalizeH="0" baseline="0" noProof="0" dirty="0" smtClean="0">
                <a:ln>
                  <a:noFill/>
                </a:ln>
                <a:solidFill>
                  <a:srgbClr val="595959"/>
                </a:solidFill>
                <a:effectLst/>
                <a:uLnTx/>
                <a:uFillTx/>
              </a:rPr>
              <a:t>Note: These are a slightly modified version of Ch5 slides available from the author’s site </a:t>
            </a:r>
            <a:r>
              <a:rPr kumimoji="0" lang="en-US" altLang="en-US" sz="1400" b="0" i="0" u="none" strike="noStrike" kern="0" cap="none" spc="0" normalizeH="0" baseline="0" noProof="0" dirty="0" smtClean="0">
                <a:ln>
                  <a:noFill/>
                </a:ln>
                <a:solidFill>
                  <a:prstClr val="black"/>
                </a:solidFill>
                <a:effectLst/>
                <a:uLnTx/>
                <a:uFillTx/>
                <a:hlinkClick r:id="rId3"/>
              </a:rPr>
              <a:t>http://www.cs.st-andrews.ac.uk/~ifs/Books/SE9/</a:t>
            </a:r>
            <a:endParaRPr kumimoji="0" lang="en-US" altLang="en-US" sz="1400" b="0" i="0" u="none" strike="noStrike" kern="0" cap="none" spc="0" normalizeH="0" baseline="0" noProof="0" dirty="0" smtClean="0">
              <a:ln>
                <a:noFill/>
              </a:ln>
              <a:solidFill>
                <a:prstClr val="black"/>
              </a:solidFill>
              <a:effectLst/>
              <a:uLnTx/>
              <a:uFillTx/>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US" altLang="en-US"/>
              <a:t>Use Case</a:t>
            </a:r>
          </a:p>
        </p:txBody>
      </p:sp>
      <p:sp>
        <p:nvSpPr>
          <p:cNvPr id="4" name="Footer Placeholder 3"/>
          <p:cNvSpPr>
            <a:spLocks noGrp="1"/>
          </p:cNvSpPr>
          <p:nvPr>
            <p:ph type="ftr" sz="quarter" idx="11"/>
          </p:nvPr>
        </p:nvSpPr>
        <p:spPr/>
        <p:txBody>
          <a:bodyPr/>
          <a:lstStyle/>
          <a:p>
            <a:r>
              <a:rPr lang="en-US" altLang="en-US"/>
              <a:t>Software Design (UML)</a:t>
            </a:r>
          </a:p>
        </p:txBody>
      </p:sp>
      <p:sp>
        <p:nvSpPr>
          <p:cNvPr id="9223" name="Rectangle 7"/>
          <p:cNvSpPr>
            <a:spLocks noChangeArrowheads="1"/>
          </p:cNvSpPr>
          <p:nvPr/>
        </p:nvSpPr>
        <p:spPr bwMode="auto">
          <a:xfrm>
            <a:off x="533400" y="1447800"/>
            <a:ext cx="80772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“A </a:t>
            </a:r>
            <a:r>
              <a:rPr lang="en-US" altLang="en-US" i="1"/>
              <a:t>use case</a:t>
            </a:r>
            <a:r>
              <a:rPr lang="en-US" altLang="en-US"/>
              <a:t> specifies the behavior of a system or a part of a system, and is a description of a set of sequences of actions, including variants, that a system performs to yield an observable result of value to an actor.”</a:t>
            </a:r>
          </a:p>
          <a:p>
            <a:r>
              <a:rPr lang="en-US" altLang="en-US"/>
              <a:t>	- </a:t>
            </a:r>
            <a:r>
              <a:rPr lang="en-US" altLang="en-US" i="1"/>
              <a:t>The UML User Guide, [Booch,99]</a:t>
            </a:r>
            <a:r>
              <a:rPr lang="en-US" altLang="en-US"/>
              <a:t> </a:t>
            </a:r>
          </a:p>
          <a:p>
            <a:endParaRPr lang="en-US" altLang="en-US"/>
          </a:p>
          <a:p>
            <a:r>
              <a:rPr lang="en-US" altLang="en-US"/>
              <a:t>“An </a:t>
            </a:r>
            <a:r>
              <a:rPr lang="en-US" altLang="en-US" i="1"/>
              <a:t>actor</a:t>
            </a:r>
            <a:r>
              <a:rPr lang="en-US" altLang="en-US"/>
              <a:t> is an idealization of an external person, process, or thing interacting with a system, subsystem, or class. An actor characterizes the interactions that outside users may have with the system.”</a:t>
            </a:r>
          </a:p>
          <a:p>
            <a:r>
              <a:rPr lang="en-US" altLang="en-US" i="1"/>
              <a:t>	- The UML Reference Manual, [Rumbaugh,99]</a:t>
            </a:r>
          </a:p>
          <a:p>
            <a:endParaRPr lang="en-US" altLang="en-US" i="1"/>
          </a:p>
        </p:txBody>
      </p:sp>
    </p:spTree>
    <p:extLst>
      <p:ext uri="{BB962C8B-B14F-4D97-AF65-F5344CB8AC3E}">
        <p14:creationId xmlns:p14="http://schemas.microsoft.com/office/powerpoint/2010/main" val="155284924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en-US"/>
              <a:t>Use Case (Cont’d)</a:t>
            </a:r>
          </a:p>
        </p:txBody>
      </p:sp>
      <p:sp>
        <p:nvSpPr>
          <p:cNvPr id="5" name="Footer Placeholder 2"/>
          <p:cNvSpPr>
            <a:spLocks noGrp="1"/>
          </p:cNvSpPr>
          <p:nvPr>
            <p:ph type="ftr" sz="quarter" idx="11"/>
          </p:nvPr>
        </p:nvSpPr>
        <p:spPr/>
        <p:txBody>
          <a:bodyPr/>
          <a:lstStyle/>
          <a:p>
            <a:r>
              <a:rPr lang="en-US" altLang="en-US"/>
              <a:t>Software Design (UML)</a:t>
            </a:r>
          </a:p>
        </p:txBody>
      </p:sp>
      <p:sp>
        <p:nvSpPr>
          <p:cNvPr id="99331" name="Oval 3"/>
          <p:cNvSpPr>
            <a:spLocks noChangeArrowheads="1"/>
          </p:cNvSpPr>
          <p:nvPr/>
        </p:nvSpPr>
        <p:spPr bwMode="auto">
          <a:xfrm>
            <a:off x="1066800" y="2286000"/>
            <a:ext cx="2286000" cy="990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Register for Courses</a:t>
            </a:r>
          </a:p>
        </p:txBody>
      </p:sp>
      <p:sp>
        <p:nvSpPr>
          <p:cNvPr id="99332" name="Text Box 4"/>
          <p:cNvSpPr txBox="1">
            <a:spLocks noChangeArrowheads="1"/>
          </p:cNvSpPr>
          <p:nvPr/>
        </p:nvSpPr>
        <p:spPr bwMode="auto">
          <a:xfrm>
            <a:off x="4114800" y="2286000"/>
            <a:ext cx="457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 use case is rendered as an ellipse in a use case diagram. A use case is always labeled with its name. </a:t>
            </a:r>
          </a:p>
        </p:txBody>
      </p:sp>
    </p:spTree>
    <p:extLst>
      <p:ext uri="{BB962C8B-B14F-4D97-AF65-F5344CB8AC3E}">
        <p14:creationId xmlns:p14="http://schemas.microsoft.com/office/powerpoint/2010/main" val="93828624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2"/>
          <p:cNvSpPr>
            <a:spLocks noGrp="1"/>
          </p:cNvSpPr>
          <p:nvPr>
            <p:ph type="ftr" sz="quarter" idx="10"/>
          </p:nvPr>
        </p:nvSpPr>
        <p:spPr/>
        <p:txBody>
          <a:bodyPr/>
          <a:lstStyle/>
          <a:p>
            <a:r>
              <a:rPr lang="en-US" altLang="en-US"/>
              <a:t>Software Design (UML)</a:t>
            </a:r>
          </a:p>
        </p:txBody>
      </p:sp>
      <p:sp>
        <p:nvSpPr>
          <p:cNvPr id="100354" name="Rectangle 2"/>
          <p:cNvSpPr>
            <a:spLocks noGrp="1" noChangeArrowheads="1"/>
          </p:cNvSpPr>
          <p:nvPr>
            <p:ph type="title"/>
          </p:nvPr>
        </p:nvSpPr>
        <p:spPr/>
        <p:txBody>
          <a:bodyPr/>
          <a:lstStyle/>
          <a:p>
            <a:r>
              <a:rPr lang="en-US" altLang="en-US"/>
              <a:t>Use Case (Cont’d)</a:t>
            </a:r>
          </a:p>
        </p:txBody>
      </p:sp>
      <p:grpSp>
        <p:nvGrpSpPr>
          <p:cNvPr id="100363" name="Group 11"/>
          <p:cNvGrpSpPr>
            <a:grpSpLocks/>
          </p:cNvGrpSpPr>
          <p:nvPr/>
        </p:nvGrpSpPr>
        <p:grpSpPr bwMode="auto">
          <a:xfrm>
            <a:off x="1676400" y="2286000"/>
            <a:ext cx="1371600" cy="3124200"/>
            <a:chOff x="1056" y="1104"/>
            <a:chExt cx="864" cy="1968"/>
          </a:xfrm>
        </p:grpSpPr>
        <p:sp>
          <p:nvSpPr>
            <p:cNvPr id="100355" name="Oval 3"/>
            <p:cNvSpPr>
              <a:spLocks noChangeArrowheads="1"/>
            </p:cNvSpPr>
            <p:nvPr/>
          </p:nvSpPr>
          <p:spPr bwMode="auto">
            <a:xfrm>
              <a:off x="1200" y="1104"/>
              <a:ext cx="576"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56" name="Line 4"/>
            <p:cNvSpPr>
              <a:spLocks noChangeShapeType="1"/>
            </p:cNvSpPr>
            <p:nvPr/>
          </p:nvSpPr>
          <p:spPr bwMode="auto">
            <a:xfrm>
              <a:off x="1488" y="1680"/>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57" name="Line 5"/>
            <p:cNvSpPr>
              <a:spLocks noChangeShapeType="1"/>
            </p:cNvSpPr>
            <p:nvPr/>
          </p:nvSpPr>
          <p:spPr bwMode="auto">
            <a:xfrm>
              <a:off x="1488" y="2496"/>
              <a:ext cx="432"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58" name="Line 6"/>
            <p:cNvSpPr>
              <a:spLocks noChangeShapeType="1"/>
            </p:cNvSpPr>
            <p:nvPr/>
          </p:nvSpPr>
          <p:spPr bwMode="auto">
            <a:xfrm flipH="1">
              <a:off x="1104" y="2496"/>
              <a:ext cx="384"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60" name="Line 8"/>
            <p:cNvSpPr>
              <a:spLocks noChangeShapeType="1"/>
            </p:cNvSpPr>
            <p:nvPr/>
          </p:nvSpPr>
          <p:spPr bwMode="auto">
            <a:xfrm>
              <a:off x="1056" y="1968"/>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00361" name="Text Box 9"/>
          <p:cNvSpPr txBox="1">
            <a:spLocks noChangeArrowheads="1"/>
          </p:cNvSpPr>
          <p:nvPr/>
        </p:nvSpPr>
        <p:spPr bwMode="auto">
          <a:xfrm>
            <a:off x="4114800" y="2286000"/>
            <a:ext cx="4343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An actor is rendered as a stick figure in a use case diagram. Each actor participates in one or more use cases.</a:t>
            </a:r>
          </a:p>
        </p:txBody>
      </p:sp>
      <p:sp>
        <p:nvSpPr>
          <p:cNvPr id="100362" name="Text Box 10"/>
          <p:cNvSpPr txBox="1">
            <a:spLocks noChangeArrowheads="1"/>
          </p:cNvSpPr>
          <p:nvPr/>
        </p:nvSpPr>
        <p:spPr bwMode="auto">
          <a:xfrm>
            <a:off x="1828800" y="54102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Student</a:t>
            </a:r>
          </a:p>
        </p:txBody>
      </p:sp>
    </p:spTree>
    <p:extLst>
      <p:ext uri="{BB962C8B-B14F-4D97-AF65-F5344CB8AC3E}">
        <p14:creationId xmlns:p14="http://schemas.microsoft.com/office/powerpoint/2010/main" val="3367287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2"/>
          <p:cNvSpPr>
            <a:spLocks noGrp="1"/>
          </p:cNvSpPr>
          <p:nvPr>
            <p:ph type="ftr" sz="quarter" idx="10"/>
          </p:nvPr>
        </p:nvSpPr>
        <p:spPr/>
        <p:txBody>
          <a:bodyPr/>
          <a:lstStyle/>
          <a:p>
            <a:r>
              <a:rPr lang="en-US" altLang="en-US"/>
              <a:t>Software Design (UML)</a:t>
            </a:r>
          </a:p>
        </p:txBody>
      </p:sp>
      <p:sp>
        <p:nvSpPr>
          <p:cNvPr id="110594" name="Rectangle 2"/>
          <p:cNvSpPr>
            <a:spLocks noGrp="1" noChangeArrowheads="1"/>
          </p:cNvSpPr>
          <p:nvPr>
            <p:ph type="title"/>
          </p:nvPr>
        </p:nvSpPr>
        <p:spPr/>
        <p:txBody>
          <a:bodyPr/>
          <a:lstStyle/>
          <a:p>
            <a:r>
              <a:rPr lang="en-US" altLang="en-US"/>
              <a:t>Use Case (Cont’d)</a:t>
            </a:r>
          </a:p>
        </p:txBody>
      </p:sp>
      <p:grpSp>
        <p:nvGrpSpPr>
          <p:cNvPr id="110595" name="Group 3"/>
          <p:cNvGrpSpPr>
            <a:grpSpLocks/>
          </p:cNvGrpSpPr>
          <p:nvPr/>
        </p:nvGrpSpPr>
        <p:grpSpPr bwMode="auto">
          <a:xfrm>
            <a:off x="1676400" y="2286000"/>
            <a:ext cx="5105400" cy="3581400"/>
            <a:chOff x="1056" y="1440"/>
            <a:chExt cx="3216" cy="2256"/>
          </a:xfrm>
        </p:grpSpPr>
        <p:grpSp>
          <p:nvGrpSpPr>
            <p:cNvPr id="110596" name="Group 4"/>
            <p:cNvGrpSpPr>
              <a:grpSpLocks/>
            </p:cNvGrpSpPr>
            <p:nvPr/>
          </p:nvGrpSpPr>
          <p:grpSpPr bwMode="auto">
            <a:xfrm>
              <a:off x="1056" y="1440"/>
              <a:ext cx="864" cy="1968"/>
              <a:chOff x="1056" y="1104"/>
              <a:chExt cx="864" cy="1968"/>
            </a:xfrm>
          </p:grpSpPr>
          <p:sp>
            <p:nvSpPr>
              <p:cNvPr id="110597" name="Oval 5"/>
              <p:cNvSpPr>
                <a:spLocks noChangeArrowheads="1"/>
              </p:cNvSpPr>
              <p:nvPr/>
            </p:nvSpPr>
            <p:spPr bwMode="auto">
              <a:xfrm>
                <a:off x="1200" y="1104"/>
                <a:ext cx="576"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10598" name="Line 6"/>
              <p:cNvSpPr>
                <a:spLocks noChangeShapeType="1"/>
              </p:cNvSpPr>
              <p:nvPr/>
            </p:nvSpPr>
            <p:spPr bwMode="auto">
              <a:xfrm>
                <a:off x="1488" y="1680"/>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10599" name="Line 7"/>
              <p:cNvSpPr>
                <a:spLocks noChangeShapeType="1"/>
              </p:cNvSpPr>
              <p:nvPr/>
            </p:nvSpPr>
            <p:spPr bwMode="auto">
              <a:xfrm>
                <a:off x="1488" y="2496"/>
                <a:ext cx="432"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10600" name="Line 8"/>
              <p:cNvSpPr>
                <a:spLocks noChangeShapeType="1"/>
              </p:cNvSpPr>
              <p:nvPr/>
            </p:nvSpPr>
            <p:spPr bwMode="auto">
              <a:xfrm flipH="1">
                <a:off x="1104" y="2496"/>
                <a:ext cx="384"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10601" name="Line 9"/>
              <p:cNvSpPr>
                <a:spLocks noChangeShapeType="1"/>
              </p:cNvSpPr>
              <p:nvPr/>
            </p:nvSpPr>
            <p:spPr bwMode="auto">
              <a:xfrm>
                <a:off x="1056" y="1968"/>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10602" name="Freeform 10"/>
            <p:cNvSpPr>
              <a:spLocks/>
            </p:cNvSpPr>
            <p:nvPr/>
          </p:nvSpPr>
          <p:spPr bwMode="auto">
            <a:xfrm rot="5400000">
              <a:off x="3107" y="2555"/>
              <a:ext cx="264" cy="240"/>
            </a:xfrm>
            <a:custGeom>
              <a:avLst/>
              <a:gdLst>
                <a:gd name="T0" fmla="*/ 144 w 336"/>
                <a:gd name="T1" fmla="*/ 0 h 240"/>
                <a:gd name="T2" fmla="*/ 0 w 336"/>
                <a:gd name="T3" fmla="*/ 240 h 240"/>
                <a:gd name="T4" fmla="*/ 336 w 336"/>
                <a:gd name="T5" fmla="*/ 240 h 240"/>
                <a:gd name="T6" fmla="*/ 144 w 336"/>
                <a:gd name="T7" fmla="*/ 0 h 240"/>
              </a:gdLst>
              <a:ahLst/>
              <a:cxnLst>
                <a:cxn ang="0">
                  <a:pos x="T0" y="T1"/>
                </a:cxn>
                <a:cxn ang="0">
                  <a:pos x="T2" y="T3"/>
                </a:cxn>
                <a:cxn ang="0">
                  <a:pos x="T4" y="T5"/>
                </a:cxn>
                <a:cxn ang="0">
                  <a:pos x="T6" y="T7"/>
                </a:cxn>
              </a:cxnLst>
              <a:rect l="0" t="0" r="r" b="b"/>
              <a:pathLst>
                <a:path w="336" h="240">
                  <a:moveTo>
                    <a:pt x="144" y="0"/>
                  </a:moveTo>
                  <a:lnTo>
                    <a:pt x="0" y="240"/>
                  </a:lnTo>
                  <a:lnTo>
                    <a:pt x="336" y="240"/>
                  </a:lnTo>
                  <a:lnTo>
                    <a:pt x="144" y="0"/>
                  </a:lnTo>
                  <a:close/>
                </a:path>
              </a:pathLst>
            </a:custGeom>
            <a:solidFill>
              <a:schemeClr val="bg1"/>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10603" name="Line 11"/>
            <p:cNvSpPr>
              <a:spLocks noChangeShapeType="1"/>
            </p:cNvSpPr>
            <p:nvPr/>
          </p:nvSpPr>
          <p:spPr bwMode="auto">
            <a:xfrm flipH="1">
              <a:off x="1776" y="2672"/>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10604" name="Group 12"/>
            <p:cNvGrpSpPr>
              <a:grpSpLocks/>
            </p:cNvGrpSpPr>
            <p:nvPr/>
          </p:nvGrpSpPr>
          <p:grpSpPr bwMode="auto">
            <a:xfrm>
              <a:off x="3408" y="1488"/>
              <a:ext cx="864" cy="1968"/>
              <a:chOff x="1056" y="1104"/>
              <a:chExt cx="864" cy="1968"/>
            </a:xfrm>
          </p:grpSpPr>
          <p:sp>
            <p:nvSpPr>
              <p:cNvPr id="110605" name="Oval 13"/>
              <p:cNvSpPr>
                <a:spLocks noChangeArrowheads="1"/>
              </p:cNvSpPr>
              <p:nvPr/>
            </p:nvSpPr>
            <p:spPr bwMode="auto">
              <a:xfrm>
                <a:off x="1200" y="1104"/>
                <a:ext cx="576"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10606" name="Line 14"/>
              <p:cNvSpPr>
                <a:spLocks noChangeShapeType="1"/>
              </p:cNvSpPr>
              <p:nvPr/>
            </p:nvSpPr>
            <p:spPr bwMode="auto">
              <a:xfrm>
                <a:off x="1488" y="1680"/>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10607" name="Line 15"/>
              <p:cNvSpPr>
                <a:spLocks noChangeShapeType="1"/>
              </p:cNvSpPr>
              <p:nvPr/>
            </p:nvSpPr>
            <p:spPr bwMode="auto">
              <a:xfrm>
                <a:off x="1488" y="2496"/>
                <a:ext cx="432"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10608" name="Line 16"/>
              <p:cNvSpPr>
                <a:spLocks noChangeShapeType="1"/>
              </p:cNvSpPr>
              <p:nvPr/>
            </p:nvSpPr>
            <p:spPr bwMode="auto">
              <a:xfrm flipH="1">
                <a:off x="1104" y="2496"/>
                <a:ext cx="384"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10609" name="Line 17"/>
              <p:cNvSpPr>
                <a:spLocks noChangeShapeType="1"/>
              </p:cNvSpPr>
              <p:nvPr/>
            </p:nvSpPr>
            <p:spPr bwMode="auto">
              <a:xfrm>
                <a:off x="1056" y="1968"/>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10610" name="Text Box 18"/>
            <p:cNvSpPr txBox="1">
              <a:spLocks noChangeArrowheads="1"/>
            </p:cNvSpPr>
            <p:nvPr/>
          </p:nvSpPr>
          <p:spPr bwMode="auto">
            <a:xfrm>
              <a:off x="1152" y="3408"/>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Student</a:t>
              </a:r>
            </a:p>
          </p:txBody>
        </p:sp>
        <p:sp>
          <p:nvSpPr>
            <p:cNvPr id="110611" name="Text Box 19"/>
            <p:cNvSpPr txBox="1">
              <a:spLocks noChangeArrowheads="1"/>
            </p:cNvSpPr>
            <p:nvPr/>
          </p:nvSpPr>
          <p:spPr bwMode="auto">
            <a:xfrm>
              <a:off x="3600" y="3408"/>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Person</a:t>
              </a:r>
            </a:p>
          </p:txBody>
        </p:sp>
      </p:grpSp>
      <p:sp>
        <p:nvSpPr>
          <p:cNvPr id="110612" name="Text Box 20"/>
          <p:cNvSpPr txBox="1">
            <a:spLocks noChangeArrowheads="1"/>
          </p:cNvSpPr>
          <p:nvPr/>
        </p:nvSpPr>
        <p:spPr bwMode="auto">
          <a:xfrm>
            <a:off x="762000" y="1295400"/>
            <a:ext cx="76200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en-US"/>
              <a:t>Actors can participate in a generalization relation with other actors.</a:t>
            </a:r>
          </a:p>
        </p:txBody>
      </p:sp>
    </p:spTree>
    <p:extLst>
      <p:ext uri="{BB962C8B-B14F-4D97-AF65-F5344CB8AC3E}">
        <p14:creationId xmlns:p14="http://schemas.microsoft.com/office/powerpoint/2010/main" val="2113077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2"/>
          <p:cNvSpPr>
            <a:spLocks noGrp="1"/>
          </p:cNvSpPr>
          <p:nvPr>
            <p:ph type="ftr" sz="quarter" idx="10"/>
          </p:nvPr>
        </p:nvSpPr>
        <p:spPr/>
        <p:txBody>
          <a:bodyPr/>
          <a:lstStyle/>
          <a:p>
            <a:r>
              <a:rPr lang="en-US" altLang="en-US"/>
              <a:t>Software Design (UML)</a:t>
            </a:r>
          </a:p>
        </p:txBody>
      </p:sp>
      <p:sp>
        <p:nvSpPr>
          <p:cNvPr id="101378" name="Rectangle 2"/>
          <p:cNvSpPr>
            <a:spLocks noGrp="1" noChangeArrowheads="1"/>
          </p:cNvSpPr>
          <p:nvPr>
            <p:ph type="title"/>
          </p:nvPr>
        </p:nvSpPr>
        <p:spPr/>
        <p:txBody>
          <a:bodyPr/>
          <a:lstStyle/>
          <a:p>
            <a:r>
              <a:rPr lang="en-US" altLang="en-US"/>
              <a:t>Use Case (Cont’d)</a:t>
            </a:r>
          </a:p>
        </p:txBody>
      </p:sp>
      <p:grpSp>
        <p:nvGrpSpPr>
          <p:cNvPr id="101379" name="Group 3"/>
          <p:cNvGrpSpPr>
            <a:grpSpLocks/>
          </p:cNvGrpSpPr>
          <p:nvPr/>
        </p:nvGrpSpPr>
        <p:grpSpPr bwMode="auto">
          <a:xfrm>
            <a:off x="1676400" y="2286000"/>
            <a:ext cx="1371600" cy="3124200"/>
            <a:chOff x="1056" y="1104"/>
            <a:chExt cx="864" cy="1968"/>
          </a:xfrm>
        </p:grpSpPr>
        <p:sp>
          <p:nvSpPr>
            <p:cNvPr id="101380" name="Oval 4"/>
            <p:cNvSpPr>
              <a:spLocks noChangeArrowheads="1"/>
            </p:cNvSpPr>
            <p:nvPr/>
          </p:nvSpPr>
          <p:spPr bwMode="auto">
            <a:xfrm>
              <a:off x="1200" y="1104"/>
              <a:ext cx="576"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381" name="Line 5"/>
            <p:cNvSpPr>
              <a:spLocks noChangeShapeType="1"/>
            </p:cNvSpPr>
            <p:nvPr/>
          </p:nvSpPr>
          <p:spPr bwMode="auto">
            <a:xfrm>
              <a:off x="1488" y="1680"/>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382" name="Line 6"/>
            <p:cNvSpPr>
              <a:spLocks noChangeShapeType="1"/>
            </p:cNvSpPr>
            <p:nvPr/>
          </p:nvSpPr>
          <p:spPr bwMode="auto">
            <a:xfrm>
              <a:off x="1488" y="2496"/>
              <a:ext cx="432"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383" name="Line 7"/>
            <p:cNvSpPr>
              <a:spLocks noChangeShapeType="1"/>
            </p:cNvSpPr>
            <p:nvPr/>
          </p:nvSpPr>
          <p:spPr bwMode="auto">
            <a:xfrm flipH="1">
              <a:off x="1104" y="2496"/>
              <a:ext cx="384"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384" name="Line 8"/>
            <p:cNvSpPr>
              <a:spLocks noChangeShapeType="1"/>
            </p:cNvSpPr>
            <p:nvPr/>
          </p:nvSpPr>
          <p:spPr bwMode="auto">
            <a:xfrm>
              <a:off x="1056" y="1968"/>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01385" name="Oval 9"/>
          <p:cNvSpPr>
            <a:spLocks noChangeArrowheads="1"/>
          </p:cNvSpPr>
          <p:nvPr/>
        </p:nvSpPr>
        <p:spPr bwMode="auto">
          <a:xfrm>
            <a:off x="5410200" y="3733800"/>
            <a:ext cx="2286000" cy="990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Register for Courses</a:t>
            </a:r>
          </a:p>
        </p:txBody>
      </p:sp>
      <p:sp>
        <p:nvSpPr>
          <p:cNvPr id="101390" name="Line 14"/>
          <p:cNvSpPr>
            <a:spLocks noChangeShapeType="1"/>
          </p:cNvSpPr>
          <p:nvPr/>
        </p:nvSpPr>
        <p:spPr bwMode="auto">
          <a:xfrm>
            <a:off x="2743200" y="4191000"/>
            <a:ext cx="2667000" cy="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391" name="Text Box 15"/>
          <p:cNvSpPr txBox="1">
            <a:spLocks noChangeArrowheads="1"/>
          </p:cNvSpPr>
          <p:nvPr/>
        </p:nvSpPr>
        <p:spPr bwMode="auto">
          <a:xfrm>
            <a:off x="3681413" y="1931988"/>
            <a:ext cx="4860925"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70000"/>
              </a:lnSpc>
              <a:spcBef>
                <a:spcPct val="50000"/>
              </a:spcBef>
            </a:pPr>
            <a:r>
              <a:rPr lang="en-US" altLang="en-US"/>
              <a:t>Actors may be connected to use cases </a:t>
            </a:r>
          </a:p>
          <a:p>
            <a:pPr>
              <a:lnSpc>
                <a:spcPct val="70000"/>
              </a:lnSpc>
              <a:spcBef>
                <a:spcPct val="50000"/>
              </a:spcBef>
            </a:pPr>
            <a:r>
              <a:rPr lang="en-US" altLang="en-US"/>
              <a:t>only by associations.</a:t>
            </a:r>
          </a:p>
        </p:txBody>
      </p:sp>
      <p:sp>
        <p:nvSpPr>
          <p:cNvPr id="101392" name="Text Box 16"/>
          <p:cNvSpPr txBox="1">
            <a:spLocks noChangeArrowheads="1"/>
          </p:cNvSpPr>
          <p:nvPr/>
        </p:nvSpPr>
        <p:spPr bwMode="auto">
          <a:xfrm>
            <a:off x="1828800" y="54102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Student</a:t>
            </a:r>
          </a:p>
        </p:txBody>
      </p:sp>
    </p:spTree>
    <p:extLst>
      <p:ext uri="{BB962C8B-B14F-4D97-AF65-F5344CB8AC3E}">
        <p14:creationId xmlns:p14="http://schemas.microsoft.com/office/powerpoint/2010/main" val="3022410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2"/>
          <p:cNvSpPr>
            <a:spLocks noGrp="1"/>
          </p:cNvSpPr>
          <p:nvPr>
            <p:ph type="ftr" sz="quarter" idx="10"/>
          </p:nvPr>
        </p:nvSpPr>
        <p:spPr/>
        <p:txBody>
          <a:bodyPr/>
          <a:lstStyle/>
          <a:p>
            <a:r>
              <a:rPr lang="en-US" altLang="en-US"/>
              <a:t>Software Design (UML)</a:t>
            </a:r>
          </a:p>
        </p:txBody>
      </p:sp>
      <p:sp>
        <p:nvSpPr>
          <p:cNvPr id="102402" name="Rectangle 2"/>
          <p:cNvSpPr>
            <a:spLocks noGrp="1" noChangeArrowheads="1"/>
          </p:cNvSpPr>
          <p:nvPr>
            <p:ph type="title"/>
          </p:nvPr>
        </p:nvSpPr>
        <p:spPr/>
        <p:txBody>
          <a:bodyPr/>
          <a:lstStyle/>
          <a:p>
            <a:r>
              <a:rPr lang="en-US" altLang="en-US"/>
              <a:t>Use Case (Cont’d)</a:t>
            </a:r>
          </a:p>
        </p:txBody>
      </p:sp>
      <p:grpSp>
        <p:nvGrpSpPr>
          <p:cNvPr id="102444" name="Group 44"/>
          <p:cNvGrpSpPr>
            <a:grpSpLocks/>
          </p:cNvGrpSpPr>
          <p:nvPr/>
        </p:nvGrpSpPr>
        <p:grpSpPr bwMode="auto">
          <a:xfrm>
            <a:off x="1524000" y="2438400"/>
            <a:ext cx="6126163" cy="3232150"/>
            <a:chOff x="960" y="1536"/>
            <a:chExt cx="3859" cy="2036"/>
          </a:xfrm>
        </p:grpSpPr>
        <p:grpSp>
          <p:nvGrpSpPr>
            <p:cNvPr id="102403" name="Group 3"/>
            <p:cNvGrpSpPr>
              <a:grpSpLocks/>
            </p:cNvGrpSpPr>
            <p:nvPr/>
          </p:nvGrpSpPr>
          <p:grpSpPr bwMode="auto">
            <a:xfrm>
              <a:off x="1008" y="2160"/>
              <a:ext cx="384" cy="672"/>
              <a:chOff x="1056" y="1104"/>
              <a:chExt cx="864" cy="1968"/>
            </a:xfrm>
          </p:grpSpPr>
          <p:sp>
            <p:nvSpPr>
              <p:cNvPr id="102404" name="Oval 4"/>
              <p:cNvSpPr>
                <a:spLocks noChangeArrowheads="1"/>
              </p:cNvSpPr>
              <p:nvPr/>
            </p:nvSpPr>
            <p:spPr bwMode="auto">
              <a:xfrm>
                <a:off x="1200" y="1104"/>
                <a:ext cx="576"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2405" name="Line 5"/>
              <p:cNvSpPr>
                <a:spLocks noChangeShapeType="1"/>
              </p:cNvSpPr>
              <p:nvPr/>
            </p:nvSpPr>
            <p:spPr bwMode="auto">
              <a:xfrm>
                <a:off x="1488" y="1680"/>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2406" name="Line 6"/>
              <p:cNvSpPr>
                <a:spLocks noChangeShapeType="1"/>
              </p:cNvSpPr>
              <p:nvPr/>
            </p:nvSpPr>
            <p:spPr bwMode="auto">
              <a:xfrm>
                <a:off x="1488" y="2496"/>
                <a:ext cx="432"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2407" name="Line 7"/>
              <p:cNvSpPr>
                <a:spLocks noChangeShapeType="1"/>
              </p:cNvSpPr>
              <p:nvPr/>
            </p:nvSpPr>
            <p:spPr bwMode="auto">
              <a:xfrm flipH="1">
                <a:off x="1104" y="2496"/>
                <a:ext cx="384"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2408" name="Line 8"/>
              <p:cNvSpPr>
                <a:spLocks noChangeShapeType="1"/>
              </p:cNvSpPr>
              <p:nvPr/>
            </p:nvSpPr>
            <p:spPr bwMode="auto">
              <a:xfrm>
                <a:off x="1056" y="1968"/>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02415" name="Oval 15"/>
            <p:cNvSpPr>
              <a:spLocks noChangeArrowheads="1"/>
            </p:cNvSpPr>
            <p:nvPr/>
          </p:nvSpPr>
          <p:spPr bwMode="auto">
            <a:xfrm>
              <a:off x="1972" y="2352"/>
              <a:ext cx="864" cy="384"/>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2418" name="Line 18"/>
            <p:cNvSpPr>
              <a:spLocks noChangeShapeType="1"/>
            </p:cNvSpPr>
            <p:nvPr/>
          </p:nvSpPr>
          <p:spPr bwMode="auto">
            <a:xfrm>
              <a:off x="1344" y="2544"/>
              <a:ext cx="6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2422" name="Text Box 22"/>
            <p:cNvSpPr txBox="1">
              <a:spLocks noChangeArrowheads="1"/>
            </p:cNvSpPr>
            <p:nvPr/>
          </p:nvSpPr>
          <p:spPr bwMode="auto">
            <a:xfrm>
              <a:off x="960" y="2832"/>
              <a:ext cx="50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1600"/>
                <a:t>Student</a:t>
              </a:r>
            </a:p>
          </p:txBody>
        </p:sp>
        <p:grpSp>
          <p:nvGrpSpPr>
            <p:cNvPr id="102436" name="Group 36"/>
            <p:cNvGrpSpPr>
              <a:grpSpLocks/>
            </p:cNvGrpSpPr>
            <p:nvPr/>
          </p:nvGrpSpPr>
          <p:grpSpPr bwMode="auto">
            <a:xfrm>
              <a:off x="3936" y="1536"/>
              <a:ext cx="883" cy="884"/>
              <a:chOff x="3264" y="1536"/>
              <a:chExt cx="883" cy="884"/>
            </a:xfrm>
          </p:grpSpPr>
          <p:grpSp>
            <p:nvGrpSpPr>
              <p:cNvPr id="102409" name="Group 9"/>
              <p:cNvGrpSpPr>
                <a:grpSpLocks/>
              </p:cNvGrpSpPr>
              <p:nvPr/>
            </p:nvGrpSpPr>
            <p:grpSpPr bwMode="auto">
              <a:xfrm>
                <a:off x="3408" y="1536"/>
                <a:ext cx="384" cy="672"/>
                <a:chOff x="1056" y="1104"/>
                <a:chExt cx="864" cy="1968"/>
              </a:xfrm>
            </p:grpSpPr>
            <p:sp>
              <p:nvSpPr>
                <p:cNvPr id="102410" name="Oval 10"/>
                <p:cNvSpPr>
                  <a:spLocks noChangeArrowheads="1"/>
                </p:cNvSpPr>
                <p:nvPr/>
              </p:nvSpPr>
              <p:spPr bwMode="auto">
                <a:xfrm>
                  <a:off x="1200" y="1104"/>
                  <a:ext cx="576"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2411" name="Line 11"/>
                <p:cNvSpPr>
                  <a:spLocks noChangeShapeType="1"/>
                </p:cNvSpPr>
                <p:nvPr/>
              </p:nvSpPr>
              <p:spPr bwMode="auto">
                <a:xfrm>
                  <a:off x="1488" y="1680"/>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2412" name="Line 12"/>
                <p:cNvSpPr>
                  <a:spLocks noChangeShapeType="1"/>
                </p:cNvSpPr>
                <p:nvPr/>
              </p:nvSpPr>
              <p:spPr bwMode="auto">
                <a:xfrm>
                  <a:off x="1488" y="2496"/>
                  <a:ext cx="432"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2413" name="Line 13"/>
                <p:cNvSpPr>
                  <a:spLocks noChangeShapeType="1"/>
                </p:cNvSpPr>
                <p:nvPr/>
              </p:nvSpPr>
              <p:spPr bwMode="auto">
                <a:xfrm flipH="1">
                  <a:off x="1104" y="2496"/>
                  <a:ext cx="384"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2414" name="Line 14"/>
                <p:cNvSpPr>
                  <a:spLocks noChangeShapeType="1"/>
                </p:cNvSpPr>
                <p:nvPr/>
              </p:nvSpPr>
              <p:spPr bwMode="auto">
                <a:xfrm>
                  <a:off x="1056" y="1968"/>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02423" name="Text Box 23"/>
              <p:cNvSpPr txBox="1">
                <a:spLocks noChangeArrowheads="1"/>
              </p:cNvSpPr>
              <p:nvPr/>
            </p:nvSpPr>
            <p:spPr bwMode="auto">
              <a:xfrm>
                <a:off x="3264" y="2208"/>
                <a:ext cx="88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1600"/>
                  <a:t>Billing System</a:t>
                </a:r>
              </a:p>
            </p:txBody>
          </p:sp>
        </p:grpSp>
        <p:grpSp>
          <p:nvGrpSpPr>
            <p:cNvPr id="102433" name="Group 33"/>
            <p:cNvGrpSpPr>
              <a:grpSpLocks/>
            </p:cNvGrpSpPr>
            <p:nvPr/>
          </p:nvGrpSpPr>
          <p:grpSpPr bwMode="auto">
            <a:xfrm>
              <a:off x="3984" y="2640"/>
              <a:ext cx="587" cy="932"/>
              <a:chOff x="3360" y="2064"/>
              <a:chExt cx="587" cy="932"/>
            </a:xfrm>
          </p:grpSpPr>
          <p:grpSp>
            <p:nvGrpSpPr>
              <p:cNvPr id="102425" name="Group 25"/>
              <p:cNvGrpSpPr>
                <a:grpSpLocks/>
              </p:cNvGrpSpPr>
              <p:nvPr/>
            </p:nvGrpSpPr>
            <p:grpSpPr bwMode="auto">
              <a:xfrm>
                <a:off x="3456" y="2064"/>
                <a:ext cx="384" cy="672"/>
                <a:chOff x="1056" y="1104"/>
                <a:chExt cx="864" cy="1968"/>
              </a:xfrm>
            </p:grpSpPr>
            <p:sp>
              <p:nvSpPr>
                <p:cNvPr id="102426" name="Oval 26"/>
                <p:cNvSpPr>
                  <a:spLocks noChangeArrowheads="1"/>
                </p:cNvSpPr>
                <p:nvPr/>
              </p:nvSpPr>
              <p:spPr bwMode="auto">
                <a:xfrm>
                  <a:off x="1200" y="1104"/>
                  <a:ext cx="576"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2427" name="Line 27"/>
                <p:cNvSpPr>
                  <a:spLocks noChangeShapeType="1"/>
                </p:cNvSpPr>
                <p:nvPr/>
              </p:nvSpPr>
              <p:spPr bwMode="auto">
                <a:xfrm>
                  <a:off x="1488" y="1680"/>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2428" name="Line 28"/>
                <p:cNvSpPr>
                  <a:spLocks noChangeShapeType="1"/>
                </p:cNvSpPr>
                <p:nvPr/>
              </p:nvSpPr>
              <p:spPr bwMode="auto">
                <a:xfrm>
                  <a:off x="1488" y="2496"/>
                  <a:ext cx="432"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2429" name="Line 29"/>
                <p:cNvSpPr>
                  <a:spLocks noChangeShapeType="1"/>
                </p:cNvSpPr>
                <p:nvPr/>
              </p:nvSpPr>
              <p:spPr bwMode="auto">
                <a:xfrm flipH="1">
                  <a:off x="1104" y="2496"/>
                  <a:ext cx="384"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2430" name="Line 30"/>
                <p:cNvSpPr>
                  <a:spLocks noChangeShapeType="1"/>
                </p:cNvSpPr>
                <p:nvPr/>
              </p:nvSpPr>
              <p:spPr bwMode="auto">
                <a:xfrm>
                  <a:off x="1056" y="1968"/>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02432" name="Text Box 32"/>
              <p:cNvSpPr txBox="1">
                <a:spLocks noChangeArrowheads="1"/>
              </p:cNvSpPr>
              <p:nvPr/>
            </p:nvSpPr>
            <p:spPr bwMode="auto">
              <a:xfrm>
                <a:off x="3360" y="2784"/>
                <a:ext cx="587"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1600"/>
                  <a:t>Registrar</a:t>
                </a:r>
              </a:p>
            </p:txBody>
          </p:sp>
        </p:grpSp>
        <p:sp>
          <p:nvSpPr>
            <p:cNvPr id="102439" name="Line 39"/>
            <p:cNvSpPr>
              <a:spLocks noChangeShapeType="1"/>
            </p:cNvSpPr>
            <p:nvPr/>
          </p:nvSpPr>
          <p:spPr bwMode="auto">
            <a:xfrm flipV="1">
              <a:off x="2784" y="1968"/>
              <a:ext cx="1344" cy="480"/>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2440" name="Line 40"/>
            <p:cNvSpPr>
              <a:spLocks noChangeShapeType="1"/>
            </p:cNvSpPr>
            <p:nvPr/>
          </p:nvSpPr>
          <p:spPr bwMode="auto">
            <a:xfrm>
              <a:off x="2832" y="2544"/>
              <a:ext cx="1344" cy="528"/>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2441" name="Text Box 41"/>
            <p:cNvSpPr txBox="1">
              <a:spLocks noChangeArrowheads="1"/>
            </p:cNvSpPr>
            <p:nvPr/>
          </p:nvSpPr>
          <p:spPr bwMode="auto">
            <a:xfrm>
              <a:off x="1872" y="2784"/>
              <a:ext cx="1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Register for Courses</a:t>
              </a:r>
              <a:endParaRPr lang="en-US" altLang="en-US" sz="1800"/>
            </a:p>
          </p:txBody>
        </p:sp>
      </p:grpSp>
      <p:sp>
        <p:nvSpPr>
          <p:cNvPr id="102443" name="Text Box 43"/>
          <p:cNvSpPr txBox="1">
            <a:spLocks noChangeArrowheads="1"/>
          </p:cNvSpPr>
          <p:nvPr/>
        </p:nvSpPr>
        <p:spPr bwMode="auto">
          <a:xfrm>
            <a:off x="533400" y="1295400"/>
            <a:ext cx="7767638"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en-US"/>
              <a:t>Here we have a </a:t>
            </a:r>
            <a:r>
              <a:rPr lang="en-US" altLang="en-US" i="1"/>
              <a:t>Student</a:t>
            </a:r>
            <a:r>
              <a:rPr lang="en-US" altLang="en-US"/>
              <a:t> interacting with the </a:t>
            </a:r>
            <a:r>
              <a:rPr lang="en-US" altLang="en-US" i="1"/>
              <a:t>Registrar</a:t>
            </a:r>
            <a:r>
              <a:rPr lang="en-US" altLang="en-US"/>
              <a:t> and the </a:t>
            </a:r>
          </a:p>
          <a:p>
            <a:pPr>
              <a:spcBef>
                <a:spcPct val="50000"/>
              </a:spcBef>
            </a:pPr>
            <a:r>
              <a:rPr lang="en-US" altLang="en-US" i="1"/>
              <a:t>Billing System</a:t>
            </a:r>
            <a:r>
              <a:rPr lang="en-US" altLang="en-US"/>
              <a:t> via a “</a:t>
            </a:r>
            <a:r>
              <a:rPr lang="en-US" altLang="en-US" i="1"/>
              <a:t>Register for Courses</a:t>
            </a:r>
            <a:r>
              <a:rPr lang="en-US" altLang="en-US"/>
              <a:t>” use case.</a:t>
            </a:r>
          </a:p>
        </p:txBody>
      </p:sp>
    </p:spTree>
    <p:extLst>
      <p:ext uri="{BB962C8B-B14F-4D97-AF65-F5344CB8AC3E}">
        <p14:creationId xmlns:p14="http://schemas.microsoft.com/office/powerpoint/2010/main" val="933223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lgn="ctr"/>
            <a:r>
              <a:rPr lang="en-US" dirty="0" smtClean="0"/>
              <a:t>Transfer-data use case</a:t>
            </a:r>
            <a:r>
              <a:rPr lang="en-GB" dirty="0" smtClean="0"/>
              <a:t> </a:t>
            </a:r>
            <a:endParaRPr lang="en-US" dirty="0" smtClean="0"/>
          </a:p>
        </p:txBody>
      </p:sp>
      <p:sp>
        <p:nvSpPr>
          <p:cNvPr id="5" name="Content Placeholder 4"/>
          <p:cNvSpPr>
            <a:spLocks noGrp="1"/>
          </p:cNvSpPr>
          <p:nvPr>
            <p:ph idx="1"/>
          </p:nvPr>
        </p:nvSpPr>
        <p:spPr/>
        <p:txBody>
          <a:bodyPr/>
          <a:lstStyle/>
          <a:p>
            <a:r>
              <a:rPr lang="en-US" dirty="0" smtClean="0"/>
              <a:t>A use case in the MHC-PMS</a:t>
            </a:r>
            <a:endParaRPr lang="en-US" dirty="0"/>
          </a:p>
        </p:txBody>
      </p:sp>
      <p:sp>
        <p:nvSpPr>
          <p:cNvPr id="7" name="Footer Placeholder 6"/>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16</a:t>
            </a:fld>
            <a:endParaRPr lang="en-US"/>
          </a:p>
        </p:txBody>
      </p:sp>
      <p:pic>
        <p:nvPicPr>
          <p:cNvPr id="2" name="Picture 1"/>
          <p:cNvPicPr>
            <a:picLocks noChangeAspect="1"/>
          </p:cNvPicPr>
          <p:nvPr/>
        </p:nvPicPr>
        <p:blipFill>
          <a:blip r:embed="rId2"/>
          <a:stretch>
            <a:fillRect/>
          </a:stretch>
        </p:blipFill>
        <p:spPr>
          <a:xfrm>
            <a:off x="542645" y="2854138"/>
            <a:ext cx="8220075" cy="21717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4825" y="329266"/>
            <a:ext cx="9107021" cy="1325563"/>
          </a:xfrm>
        </p:spPr>
        <p:txBody>
          <a:bodyPr>
            <a:normAutofit/>
          </a:bodyPr>
          <a:lstStyle/>
          <a:p>
            <a:r>
              <a:rPr lang="en-US" sz="4000" dirty="0" smtClean="0"/>
              <a:t>Use cases in the MHC-PMS involving the role ‘Medical Receptionist’</a:t>
            </a:r>
            <a:r>
              <a:rPr lang="en-GB" sz="4000" dirty="0" smtClean="0"/>
              <a:t> </a:t>
            </a:r>
            <a:endParaRPr lang="en-US" sz="4000"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17</a:t>
            </a:fld>
            <a:endParaRPr lang="en-US"/>
          </a:p>
        </p:txBody>
      </p:sp>
      <p:pic>
        <p:nvPicPr>
          <p:cNvPr id="2" name="Picture 1"/>
          <p:cNvPicPr>
            <a:picLocks noChangeAspect="1"/>
          </p:cNvPicPr>
          <p:nvPr/>
        </p:nvPicPr>
        <p:blipFill>
          <a:blip r:embed="rId2"/>
          <a:stretch>
            <a:fillRect/>
          </a:stretch>
        </p:blipFill>
        <p:spPr>
          <a:xfrm>
            <a:off x="2052918" y="1568823"/>
            <a:ext cx="4946556" cy="4787527"/>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Sequence diagrams are part of the UML and are used to model the interactions between the actors and the objects within a system.</a:t>
            </a:r>
          </a:p>
          <a:p>
            <a:r>
              <a:rPr lang="en-US" dirty="0" smtClean="0"/>
              <a:t>A sequence diagram shows the sequence of interactions that take place during a particular use case or use case instance.</a:t>
            </a:r>
          </a:p>
          <a:p>
            <a:r>
              <a:rPr lang="en-US" dirty="0" smtClean="0"/>
              <a:t>The objects and actors involved are listed along the top of the diagram, with a dotted line drawn vertically from these. </a:t>
            </a:r>
          </a:p>
          <a:p>
            <a:r>
              <a:rPr lang="en-US" dirty="0" smtClean="0"/>
              <a:t>Interactions between objects are indicated by annotated arrows.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0"/>
          </p:nvPr>
        </p:nvSpPr>
        <p:spPr/>
        <p:txBody>
          <a:bodyPr/>
          <a:lstStyle/>
          <a:p>
            <a:r>
              <a:rPr lang="en-US" altLang="en-US"/>
              <a:t>Software Design (UML)</a:t>
            </a:r>
          </a:p>
        </p:txBody>
      </p:sp>
      <p:sp>
        <p:nvSpPr>
          <p:cNvPr id="144386" name="Rectangle 2"/>
          <p:cNvSpPr>
            <a:spLocks noGrp="1" noChangeArrowheads="1"/>
          </p:cNvSpPr>
          <p:nvPr>
            <p:ph type="title"/>
          </p:nvPr>
        </p:nvSpPr>
        <p:spPr/>
        <p:txBody>
          <a:bodyPr/>
          <a:lstStyle/>
          <a:p>
            <a:r>
              <a:rPr lang="en-US" altLang="en-US"/>
              <a:t>Sequence Diagram</a:t>
            </a:r>
          </a:p>
        </p:txBody>
      </p:sp>
      <p:sp>
        <p:nvSpPr>
          <p:cNvPr id="144390" name="Text Box 6"/>
          <p:cNvSpPr txBox="1">
            <a:spLocks noChangeArrowheads="1"/>
          </p:cNvSpPr>
          <p:nvPr/>
        </p:nvSpPr>
        <p:spPr bwMode="auto">
          <a:xfrm>
            <a:off x="2514600" y="2085975"/>
            <a:ext cx="5900738"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80000"/>
              </a:lnSpc>
              <a:spcBef>
                <a:spcPct val="50000"/>
              </a:spcBef>
            </a:pPr>
            <a:r>
              <a:rPr lang="en-US" altLang="en-US"/>
              <a:t>An object in a sequence diagram is rendered</a:t>
            </a:r>
          </a:p>
          <a:p>
            <a:pPr>
              <a:lnSpc>
                <a:spcPct val="80000"/>
              </a:lnSpc>
              <a:spcBef>
                <a:spcPct val="50000"/>
              </a:spcBef>
            </a:pPr>
            <a:r>
              <a:rPr lang="en-US" altLang="en-US"/>
              <a:t>as a box with a dashed line descending from it.</a:t>
            </a:r>
          </a:p>
          <a:p>
            <a:pPr>
              <a:lnSpc>
                <a:spcPct val="80000"/>
              </a:lnSpc>
              <a:spcBef>
                <a:spcPct val="50000"/>
              </a:spcBef>
            </a:pPr>
            <a:r>
              <a:rPr lang="en-US" altLang="en-US"/>
              <a:t>The line is called the </a:t>
            </a:r>
            <a:r>
              <a:rPr lang="en-US" altLang="en-US" i="1"/>
              <a:t>object lifeline</a:t>
            </a:r>
            <a:r>
              <a:rPr lang="en-US" altLang="en-US"/>
              <a:t>, and it </a:t>
            </a:r>
          </a:p>
          <a:p>
            <a:pPr>
              <a:lnSpc>
                <a:spcPct val="80000"/>
              </a:lnSpc>
              <a:spcBef>
                <a:spcPct val="50000"/>
              </a:spcBef>
            </a:pPr>
            <a:r>
              <a:rPr lang="en-US" altLang="en-US"/>
              <a:t>represents the existence of an object over a </a:t>
            </a:r>
          </a:p>
          <a:p>
            <a:pPr>
              <a:lnSpc>
                <a:spcPct val="80000"/>
              </a:lnSpc>
              <a:spcBef>
                <a:spcPct val="50000"/>
              </a:spcBef>
            </a:pPr>
            <a:r>
              <a:rPr lang="en-US" altLang="en-US"/>
              <a:t>period of time.</a:t>
            </a:r>
          </a:p>
        </p:txBody>
      </p:sp>
      <p:grpSp>
        <p:nvGrpSpPr>
          <p:cNvPr id="144393" name="Group 9"/>
          <p:cNvGrpSpPr>
            <a:grpSpLocks/>
          </p:cNvGrpSpPr>
          <p:nvPr/>
        </p:nvGrpSpPr>
        <p:grpSpPr bwMode="auto">
          <a:xfrm>
            <a:off x="685800" y="1295400"/>
            <a:ext cx="1295400" cy="3810000"/>
            <a:chOff x="432" y="672"/>
            <a:chExt cx="816" cy="2400"/>
          </a:xfrm>
        </p:grpSpPr>
        <p:sp>
          <p:nvSpPr>
            <p:cNvPr id="144391" name="Rectangle 7"/>
            <p:cNvSpPr>
              <a:spLocks noChangeArrowheads="1"/>
            </p:cNvSpPr>
            <p:nvPr/>
          </p:nvSpPr>
          <p:spPr bwMode="auto">
            <a:xfrm>
              <a:off x="432" y="672"/>
              <a:ext cx="816" cy="33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u="sng"/>
                <a:t>an Order Line</a:t>
              </a:r>
              <a:endParaRPr lang="en-US" altLang="en-US"/>
            </a:p>
          </p:txBody>
        </p:sp>
        <p:sp>
          <p:nvSpPr>
            <p:cNvPr id="144392" name="Line 8"/>
            <p:cNvSpPr>
              <a:spLocks noChangeShapeType="1"/>
            </p:cNvSpPr>
            <p:nvPr/>
          </p:nvSpPr>
          <p:spPr bwMode="auto">
            <a:xfrm flipH="1">
              <a:off x="864" y="1008"/>
              <a:ext cx="10" cy="2064"/>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Tree>
    <p:extLst>
      <p:ext uri="{BB962C8B-B14F-4D97-AF65-F5344CB8AC3E}">
        <p14:creationId xmlns:p14="http://schemas.microsoft.com/office/powerpoint/2010/main" val="855920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Context models</a:t>
            </a:r>
            <a:endParaRPr lang="en-GB" dirty="0" smtClean="0"/>
          </a:p>
          <a:p>
            <a:r>
              <a:rPr lang="en-US" dirty="0" smtClean="0"/>
              <a:t>Interaction models</a:t>
            </a:r>
            <a:endParaRPr lang="en-GB" dirty="0" smtClean="0"/>
          </a:p>
          <a:p>
            <a:r>
              <a:rPr lang="en-US" dirty="0" smtClean="0"/>
              <a:t>Structural models</a:t>
            </a:r>
            <a:endParaRPr lang="en-GB" dirty="0" smtClean="0"/>
          </a:p>
          <a:p>
            <a:r>
              <a:rPr lang="en-US" dirty="0" smtClean="0"/>
              <a:t>Behavioral models</a:t>
            </a:r>
            <a:endParaRPr lang="en-GB" dirty="0" smtClean="0"/>
          </a:p>
          <a:p>
            <a:r>
              <a:rPr lang="en-US" dirty="0" smtClean="0"/>
              <a:t>Model-driven engineering</a:t>
            </a:r>
            <a:r>
              <a:rPr lang="en-GB" dirty="0" smtClean="0"/>
              <a:t>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2"/>
          <p:cNvSpPr>
            <a:spLocks noGrp="1"/>
          </p:cNvSpPr>
          <p:nvPr>
            <p:ph type="ftr" sz="quarter" idx="10"/>
          </p:nvPr>
        </p:nvSpPr>
        <p:spPr/>
        <p:txBody>
          <a:bodyPr/>
          <a:lstStyle/>
          <a:p>
            <a:r>
              <a:rPr lang="en-US" altLang="en-US"/>
              <a:t>Software Design (UML)</a:t>
            </a:r>
          </a:p>
        </p:txBody>
      </p:sp>
      <p:sp>
        <p:nvSpPr>
          <p:cNvPr id="145410" name="Rectangle 2"/>
          <p:cNvSpPr>
            <a:spLocks noGrp="1" noChangeArrowheads="1"/>
          </p:cNvSpPr>
          <p:nvPr>
            <p:ph type="title"/>
          </p:nvPr>
        </p:nvSpPr>
        <p:spPr/>
        <p:txBody>
          <a:bodyPr/>
          <a:lstStyle/>
          <a:p>
            <a:r>
              <a:rPr lang="en-US" altLang="en-US"/>
              <a:t>Sequence Diagram</a:t>
            </a:r>
          </a:p>
        </p:txBody>
      </p:sp>
      <p:sp>
        <p:nvSpPr>
          <p:cNvPr id="145415" name="Rectangle 7"/>
          <p:cNvSpPr>
            <a:spLocks noChangeArrowheads="1"/>
          </p:cNvSpPr>
          <p:nvPr/>
        </p:nvSpPr>
        <p:spPr bwMode="auto">
          <a:xfrm>
            <a:off x="685800" y="1282700"/>
            <a:ext cx="1295400" cy="533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u="sng"/>
              <a:t>an Order Line</a:t>
            </a:r>
            <a:endParaRPr lang="en-US" altLang="en-US"/>
          </a:p>
        </p:txBody>
      </p:sp>
      <p:sp>
        <p:nvSpPr>
          <p:cNvPr id="145416" name="Rectangle 8"/>
          <p:cNvSpPr>
            <a:spLocks noChangeArrowheads="1"/>
          </p:cNvSpPr>
          <p:nvPr/>
        </p:nvSpPr>
        <p:spPr bwMode="auto">
          <a:xfrm>
            <a:off x="2286000" y="1282700"/>
            <a:ext cx="1371600" cy="533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u="sng"/>
              <a:t>a Stock Item</a:t>
            </a:r>
            <a:endParaRPr lang="en-US" altLang="en-US"/>
          </a:p>
        </p:txBody>
      </p:sp>
      <p:sp>
        <p:nvSpPr>
          <p:cNvPr id="145417" name="Line 9"/>
          <p:cNvSpPr>
            <a:spLocks noChangeShapeType="1"/>
          </p:cNvSpPr>
          <p:nvPr/>
        </p:nvSpPr>
        <p:spPr bwMode="auto">
          <a:xfrm flipH="1">
            <a:off x="1371600" y="1816100"/>
            <a:ext cx="15875" cy="38227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45418" name="Line 10"/>
          <p:cNvSpPr>
            <a:spLocks noChangeShapeType="1"/>
          </p:cNvSpPr>
          <p:nvPr/>
        </p:nvSpPr>
        <p:spPr bwMode="auto">
          <a:xfrm>
            <a:off x="2971800" y="1816100"/>
            <a:ext cx="0" cy="38227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45419" name="Line 11"/>
          <p:cNvSpPr>
            <a:spLocks noChangeShapeType="1"/>
          </p:cNvSpPr>
          <p:nvPr/>
        </p:nvSpPr>
        <p:spPr bwMode="auto">
          <a:xfrm>
            <a:off x="1371600" y="2882900"/>
            <a:ext cx="1600200"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45420" name="Line 12"/>
          <p:cNvSpPr>
            <a:spLocks noChangeShapeType="1"/>
          </p:cNvSpPr>
          <p:nvPr/>
        </p:nvSpPr>
        <p:spPr bwMode="auto">
          <a:xfrm>
            <a:off x="1371600" y="3568700"/>
            <a:ext cx="1600200"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45424" name="Line 16"/>
          <p:cNvSpPr>
            <a:spLocks noChangeShapeType="1"/>
          </p:cNvSpPr>
          <p:nvPr/>
        </p:nvSpPr>
        <p:spPr bwMode="auto">
          <a:xfrm flipH="1">
            <a:off x="1371600" y="5257800"/>
            <a:ext cx="1600200"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45428" name="Text Box 20"/>
          <p:cNvSpPr txBox="1">
            <a:spLocks noChangeArrowheads="1"/>
          </p:cNvSpPr>
          <p:nvPr/>
        </p:nvSpPr>
        <p:spPr bwMode="auto">
          <a:xfrm>
            <a:off x="1371600" y="3035300"/>
            <a:ext cx="15097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[check = “true”]</a:t>
            </a:r>
            <a:br>
              <a:rPr lang="en-US" altLang="en-US" sz="1600"/>
            </a:br>
            <a:r>
              <a:rPr lang="en-US" altLang="en-US" sz="1600"/>
              <a:t>      remove()</a:t>
            </a:r>
            <a:endParaRPr lang="en-US" altLang="en-US"/>
          </a:p>
        </p:txBody>
      </p:sp>
      <p:sp>
        <p:nvSpPr>
          <p:cNvPr id="145429" name="Text Box 21"/>
          <p:cNvSpPr txBox="1">
            <a:spLocks noChangeArrowheads="1"/>
          </p:cNvSpPr>
          <p:nvPr/>
        </p:nvSpPr>
        <p:spPr bwMode="auto">
          <a:xfrm>
            <a:off x="1752600" y="2578100"/>
            <a:ext cx="7953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check()</a:t>
            </a:r>
            <a:endParaRPr lang="en-US" altLang="en-US"/>
          </a:p>
        </p:txBody>
      </p:sp>
      <p:sp>
        <p:nvSpPr>
          <p:cNvPr id="145434" name="Text Box 26"/>
          <p:cNvSpPr txBox="1">
            <a:spLocks noChangeArrowheads="1"/>
          </p:cNvSpPr>
          <p:nvPr/>
        </p:nvSpPr>
        <p:spPr bwMode="auto">
          <a:xfrm>
            <a:off x="4038600" y="1938338"/>
            <a:ext cx="4614863" cy="297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90000"/>
              </a:lnSpc>
              <a:spcBef>
                <a:spcPct val="50000"/>
              </a:spcBef>
            </a:pPr>
            <a:r>
              <a:rPr lang="en-US" altLang="en-US"/>
              <a:t>Messages are rendered as horizontal</a:t>
            </a:r>
          </a:p>
          <a:p>
            <a:pPr>
              <a:lnSpc>
                <a:spcPct val="90000"/>
              </a:lnSpc>
              <a:spcBef>
                <a:spcPct val="50000"/>
              </a:spcBef>
            </a:pPr>
            <a:r>
              <a:rPr lang="en-US" altLang="en-US"/>
              <a:t>arrows being passed from object to</a:t>
            </a:r>
          </a:p>
          <a:p>
            <a:pPr>
              <a:lnSpc>
                <a:spcPct val="90000"/>
              </a:lnSpc>
              <a:spcBef>
                <a:spcPct val="50000"/>
              </a:spcBef>
            </a:pPr>
            <a:r>
              <a:rPr lang="en-US" altLang="en-US"/>
              <a:t>object as time advances down the</a:t>
            </a:r>
          </a:p>
          <a:p>
            <a:pPr>
              <a:lnSpc>
                <a:spcPct val="90000"/>
              </a:lnSpc>
              <a:spcBef>
                <a:spcPct val="50000"/>
              </a:spcBef>
            </a:pPr>
            <a:r>
              <a:rPr lang="en-US" altLang="en-US"/>
              <a:t>object lifelines. Conditions ( such as</a:t>
            </a:r>
          </a:p>
          <a:p>
            <a:pPr>
              <a:lnSpc>
                <a:spcPct val="90000"/>
              </a:lnSpc>
              <a:spcBef>
                <a:spcPct val="50000"/>
              </a:spcBef>
            </a:pPr>
            <a:r>
              <a:rPr lang="en-US" altLang="en-US"/>
              <a:t>[check = “true”] ) indicate when a</a:t>
            </a:r>
          </a:p>
          <a:p>
            <a:pPr>
              <a:lnSpc>
                <a:spcPct val="90000"/>
              </a:lnSpc>
              <a:spcBef>
                <a:spcPct val="50000"/>
              </a:spcBef>
            </a:pPr>
            <a:r>
              <a:rPr lang="en-US" altLang="en-US"/>
              <a:t>message gets passed.</a:t>
            </a:r>
          </a:p>
        </p:txBody>
      </p:sp>
    </p:spTree>
    <p:extLst>
      <p:ext uri="{BB962C8B-B14F-4D97-AF65-F5344CB8AC3E}">
        <p14:creationId xmlns:p14="http://schemas.microsoft.com/office/powerpoint/2010/main" val="2935907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2"/>
          <p:cNvSpPr>
            <a:spLocks noGrp="1"/>
          </p:cNvSpPr>
          <p:nvPr>
            <p:ph type="ftr" sz="quarter" idx="10"/>
          </p:nvPr>
        </p:nvSpPr>
        <p:spPr/>
        <p:txBody>
          <a:bodyPr/>
          <a:lstStyle/>
          <a:p>
            <a:r>
              <a:rPr lang="en-US" altLang="en-US"/>
              <a:t>Software Design (UML)</a:t>
            </a:r>
          </a:p>
        </p:txBody>
      </p:sp>
      <p:sp>
        <p:nvSpPr>
          <p:cNvPr id="147458" name="Rectangle 2"/>
          <p:cNvSpPr>
            <a:spLocks noGrp="1" noChangeArrowheads="1"/>
          </p:cNvSpPr>
          <p:nvPr>
            <p:ph type="title"/>
          </p:nvPr>
        </p:nvSpPr>
        <p:spPr/>
        <p:txBody>
          <a:bodyPr/>
          <a:lstStyle/>
          <a:p>
            <a:r>
              <a:rPr lang="en-US" altLang="en-US"/>
              <a:t>Sequence Diagram</a:t>
            </a:r>
          </a:p>
        </p:txBody>
      </p:sp>
      <p:sp>
        <p:nvSpPr>
          <p:cNvPr id="147459" name="Rectangle 3"/>
          <p:cNvSpPr>
            <a:spLocks noChangeArrowheads="1"/>
          </p:cNvSpPr>
          <p:nvPr/>
        </p:nvSpPr>
        <p:spPr bwMode="auto">
          <a:xfrm>
            <a:off x="685800" y="1282700"/>
            <a:ext cx="1295400" cy="533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u="sng"/>
              <a:t>an Order Line</a:t>
            </a:r>
            <a:endParaRPr lang="en-US" altLang="en-US"/>
          </a:p>
        </p:txBody>
      </p:sp>
      <p:sp>
        <p:nvSpPr>
          <p:cNvPr id="147460" name="Rectangle 4"/>
          <p:cNvSpPr>
            <a:spLocks noChangeArrowheads="1"/>
          </p:cNvSpPr>
          <p:nvPr/>
        </p:nvSpPr>
        <p:spPr bwMode="auto">
          <a:xfrm>
            <a:off x="2286000" y="1282700"/>
            <a:ext cx="1371600" cy="533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u="sng"/>
              <a:t>a Stock Item</a:t>
            </a:r>
            <a:endParaRPr lang="en-US" altLang="en-US"/>
          </a:p>
        </p:txBody>
      </p:sp>
      <p:sp>
        <p:nvSpPr>
          <p:cNvPr id="147461" name="Line 5"/>
          <p:cNvSpPr>
            <a:spLocks noChangeShapeType="1"/>
          </p:cNvSpPr>
          <p:nvPr/>
        </p:nvSpPr>
        <p:spPr bwMode="auto">
          <a:xfrm flipH="1">
            <a:off x="1371600" y="1816100"/>
            <a:ext cx="15875" cy="38227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47462" name="Line 6"/>
          <p:cNvSpPr>
            <a:spLocks noChangeShapeType="1"/>
          </p:cNvSpPr>
          <p:nvPr/>
        </p:nvSpPr>
        <p:spPr bwMode="auto">
          <a:xfrm>
            <a:off x="2971800" y="1816100"/>
            <a:ext cx="0" cy="38227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47463" name="Line 7"/>
          <p:cNvSpPr>
            <a:spLocks noChangeShapeType="1"/>
          </p:cNvSpPr>
          <p:nvPr/>
        </p:nvSpPr>
        <p:spPr bwMode="auto">
          <a:xfrm>
            <a:off x="1371600" y="2882900"/>
            <a:ext cx="16002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47464" name="Line 8"/>
          <p:cNvSpPr>
            <a:spLocks noChangeShapeType="1"/>
          </p:cNvSpPr>
          <p:nvPr/>
        </p:nvSpPr>
        <p:spPr bwMode="auto">
          <a:xfrm>
            <a:off x="1371600" y="3568700"/>
            <a:ext cx="16002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47465" name="Line 9"/>
          <p:cNvSpPr>
            <a:spLocks noChangeShapeType="1"/>
          </p:cNvSpPr>
          <p:nvPr/>
        </p:nvSpPr>
        <p:spPr bwMode="auto">
          <a:xfrm flipH="1">
            <a:off x="1371600" y="5257800"/>
            <a:ext cx="1600200"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47466" name="Text Box 10"/>
          <p:cNvSpPr txBox="1">
            <a:spLocks noChangeArrowheads="1"/>
          </p:cNvSpPr>
          <p:nvPr/>
        </p:nvSpPr>
        <p:spPr bwMode="auto">
          <a:xfrm>
            <a:off x="1371600" y="3035300"/>
            <a:ext cx="15097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[check = “true”]</a:t>
            </a:r>
            <a:br>
              <a:rPr lang="en-US" altLang="en-US" sz="1600"/>
            </a:br>
            <a:r>
              <a:rPr lang="en-US" altLang="en-US" sz="1600"/>
              <a:t>      remove()</a:t>
            </a:r>
            <a:endParaRPr lang="en-US" altLang="en-US"/>
          </a:p>
        </p:txBody>
      </p:sp>
      <p:sp>
        <p:nvSpPr>
          <p:cNvPr id="147467" name="Text Box 11"/>
          <p:cNvSpPr txBox="1">
            <a:spLocks noChangeArrowheads="1"/>
          </p:cNvSpPr>
          <p:nvPr/>
        </p:nvSpPr>
        <p:spPr bwMode="auto">
          <a:xfrm>
            <a:off x="1752600" y="2578100"/>
            <a:ext cx="7953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check()</a:t>
            </a:r>
            <a:endParaRPr lang="en-US" altLang="en-US"/>
          </a:p>
        </p:txBody>
      </p:sp>
      <p:sp>
        <p:nvSpPr>
          <p:cNvPr id="147468" name="Text Box 12"/>
          <p:cNvSpPr txBox="1">
            <a:spLocks noChangeArrowheads="1"/>
          </p:cNvSpPr>
          <p:nvPr/>
        </p:nvSpPr>
        <p:spPr bwMode="auto">
          <a:xfrm>
            <a:off x="3657600" y="2819400"/>
            <a:ext cx="5181600" cy="264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en-US"/>
              <a:t>Notice that the bottom arrow is different. The arrow head is not solid, and there is no accompanying message.</a:t>
            </a:r>
          </a:p>
          <a:p>
            <a:pPr>
              <a:spcBef>
                <a:spcPct val="50000"/>
              </a:spcBef>
            </a:pPr>
            <a:endParaRPr lang="en-US" altLang="en-US"/>
          </a:p>
          <a:p>
            <a:pPr>
              <a:spcBef>
                <a:spcPct val="50000"/>
              </a:spcBef>
            </a:pPr>
            <a:r>
              <a:rPr lang="en-US" altLang="en-US"/>
              <a:t>This arrow indicates a </a:t>
            </a:r>
            <a:r>
              <a:rPr lang="en-US" altLang="en-US" b="1"/>
              <a:t>return</a:t>
            </a:r>
            <a:r>
              <a:rPr lang="en-US" altLang="en-US"/>
              <a:t> from a previous message, not a new message.</a:t>
            </a:r>
          </a:p>
        </p:txBody>
      </p:sp>
    </p:spTree>
    <p:extLst>
      <p:ext uri="{BB962C8B-B14F-4D97-AF65-F5344CB8AC3E}">
        <p14:creationId xmlns:p14="http://schemas.microsoft.com/office/powerpoint/2010/main" val="3231335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2"/>
          <p:cNvSpPr>
            <a:spLocks noGrp="1"/>
          </p:cNvSpPr>
          <p:nvPr>
            <p:ph type="ftr" sz="quarter" idx="10"/>
          </p:nvPr>
        </p:nvSpPr>
        <p:spPr/>
        <p:txBody>
          <a:bodyPr/>
          <a:lstStyle/>
          <a:p>
            <a:r>
              <a:rPr lang="en-US" altLang="en-US"/>
              <a:t>Software Design (UML)</a:t>
            </a:r>
          </a:p>
        </p:txBody>
      </p:sp>
      <p:sp>
        <p:nvSpPr>
          <p:cNvPr id="146434" name="Rectangle 2"/>
          <p:cNvSpPr>
            <a:spLocks noGrp="1" noChangeArrowheads="1"/>
          </p:cNvSpPr>
          <p:nvPr>
            <p:ph type="title"/>
          </p:nvPr>
        </p:nvSpPr>
        <p:spPr/>
        <p:txBody>
          <a:bodyPr/>
          <a:lstStyle/>
          <a:p>
            <a:r>
              <a:rPr lang="en-US" altLang="en-US"/>
              <a:t>Sequence Diagram</a:t>
            </a:r>
          </a:p>
        </p:txBody>
      </p:sp>
      <p:sp>
        <p:nvSpPr>
          <p:cNvPr id="146435" name="Rectangle 3"/>
          <p:cNvSpPr>
            <a:spLocks noChangeArrowheads="1"/>
          </p:cNvSpPr>
          <p:nvPr/>
        </p:nvSpPr>
        <p:spPr bwMode="auto">
          <a:xfrm>
            <a:off x="685800" y="1282700"/>
            <a:ext cx="1295400" cy="533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u="sng"/>
              <a:t>an Order</a:t>
            </a:r>
            <a:endParaRPr lang="en-US" altLang="en-US"/>
          </a:p>
        </p:txBody>
      </p:sp>
      <p:sp>
        <p:nvSpPr>
          <p:cNvPr id="146436" name="Rectangle 4"/>
          <p:cNvSpPr>
            <a:spLocks noChangeArrowheads="1"/>
          </p:cNvSpPr>
          <p:nvPr/>
        </p:nvSpPr>
        <p:spPr bwMode="auto">
          <a:xfrm>
            <a:off x="2286000" y="1282700"/>
            <a:ext cx="1371600" cy="533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u="sng"/>
              <a:t>a Order Line</a:t>
            </a:r>
            <a:endParaRPr lang="en-US" altLang="en-US"/>
          </a:p>
        </p:txBody>
      </p:sp>
      <p:sp>
        <p:nvSpPr>
          <p:cNvPr id="146437" name="Line 5"/>
          <p:cNvSpPr>
            <a:spLocks noChangeShapeType="1"/>
          </p:cNvSpPr>
          <p:nvPr/>
        </p:nvSpPr>
        <p:spPr bwMode="auto">
          <a:xfrm flipH="1">
            <a:off x="1371600" y="1816100"/>
            <a:ext cx="15875" cy="38227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46438" name="Line 6"/>
          <p:cNvSpPr>
            <a:spLocks noChangeShapeType="1"/>
          </p:cNvSpPr>
          <p:nvPr/>
        </p:nvSpPr>
        <p:spPr bwMode="auto">
          <a:xfrm>
            <a:off x="2971800" y="1816100"/>
            <a:ext cx="0" cy="38227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46439" name="Line 7"/>
          <p:cNvSpPr>
            <a:spLocks noChangeShapeType="1"/>
          </p:cNvSpPr>
          <p:nvPr/>
        </p:nvSpPr>
        <p:spPr bwMode="auto">
          <a:xfrm>
            <a:off x="1371600" y="2882900"/>
            <a:ext cx="1600200"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46443" name="Text Box 11"/>
          <p:cNvSpPr txBox="1">
            <a:spLocks noChangeArrowheads="1"/>
          </p:cNvSpPr>
          <p:nvPr/>
        </p:nvSpPr>
        <p:spPr bwMode="auto">
          <a:xfrm>
            <a:off x="1582738" y="2578100"/>
            <a:ext cx="12366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    prepare()</a:t>
            </a:r>
            <a:endParaRPr lang="en-US" altLang="en-US"/>
          </a:p>
        </p:txBody>
      </p:sp>
      <p:sp>
        <p:nvSpPr>
          <p:cNvPr id="146444" name="Text Box 12"/>
          <p:cNvSpPr txBox="1">
            <a:spLocks noChangeArrowheads="1"/>
          </p:cNvSpPr>
          <p:nvPr/>
        </p:nvSpPr>
        <p:spPr bwMode="auto">
          <a:xfrm>
            <a:off x="4038600" y="2667000"/>
            <a:ext cx="4648200" cy="155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en-US"/>
              <a:t>An iteration marker, such as * (as shown), or  *[i = 1..n]  , indicates that a message will be repeated as indicated.</a:t>
            </a:r>
          </a:p>
        </p:txBody>
      </p:sp>
      <p:sp>
        <p:nvSpPr>
          <p:cNvPr id="146446" name="Line 14"/>
          <p:cNvSpPr>
            <a:spLocks noChangeShapeType="1"/>
          </p:cNvSpPr>
          <p:nvPr/>
        </p:nvSpPr>
        <p:spPr bwMode="auto">
          <a:xfrm>
            <a:off x="1752600" y="2971800"/>
            <a:ext cx="0" cy="914400"/>
          </a:xfrm>
          <a:prstGeom prst="line">
            <a:avLst/>
          </a:prstGeom>
          <a:noFill/>
          <a:ln w="9525">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46447" name="Text Box 15"/>
          <p:cNvSpPr txBox="1">
            <a:spLocks noChangeArrowheads="1"/>
          </p:cNvSpPr>
          <p:nvPr/>
        </p:nvSpPr>
        <p:spPr bwMode="auto">
          <a:xfrm>
            <a:off x="1522413" y="3854450"/>
            <a:ext cx="898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1600" i="1"/>
              <a:t>Iteration</a:t>
            </a:r>
          </a:p>
        </p:txBody>
      </p:sp>
      <p:sp>
        <p:nvSpPr>
          <p:cNvPr id="146448" name="Text Box 16"/>
          <p:cNvSpPr txBox="1">
            <a:spLocks noChangeArrowheads="1"/>
          </p:cNvSpPr>
          <p:nvPr/>
        </p:nvSpPr>
        <p:spPr bwMode="auto">
          <a:xfrm>
            <a:off x="1524000" y="4038600"/>
            <a:ext cx="771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i="1"/>
              <a:t>marker</a:t>
            </a:r>
          </a:p>
        </p:txBody>
      </p:sp>
    </p:spTree>
    <p:extLst>
      <p:ext uri="{BB962C8B-B14F-4D97-AF65-F5344CB8AC3E}">
        <p14:creationId xmlns:p14="http://schemas.microsoft.com/office/powerpoint/2010/main" val="2878946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Footer Placeholder 2"/>
          <p:cNvSpPr>
            <a:spLocks noGrp="1"/>
          </p:cNvSpPr>
          <p:nvPr>
            <p:ph type="ftr" sz="quarter" idx="10"/>
          </p:nvPr>
        </p:nvSpPr>
        <p:spPr/>
        <p:txBody>
          <a:bodyPr/>
          <a:lstStyle/>
          <a:p>
            <a:r>
              <a:rPr lang="en-US" altLang="en-US"/>
              <a:t>Software Design (UML)</a:t>
            </a:r>
          </a:p>
        </p:txBody>
      </p:sp>
      <p:sp>
        <p:nvSpPr>
          <p:cNvPr id="121913" name="Rectangle 57"/>
          <p:cNvSpPr>
            <a:spLocks noChangeArrowheads="1"/>
          </p:cNvSpPr>
          <p:nvPr/>
        </p:nvSpPr>
        <p:spPr bwMode="auto">
          <a:xfrm>
            <a:off x="609600" y="990600"/>
            <a:ext cx="8077200" cy="381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21912" name="Group 56"/>
          <p:cNvGrpSpPr>
            <a:grpSpLocks/>
          </p:cNvGrpSpPr>
          <p:nvPr/>
        </p:nvGrpSpPr>
        <p:grpSpPr bwMode="auto">
          <a:xfrm>
            <a:off x="533400" y="228600"/>
            <a:ext cx="8305800" cy="5624513"/>
            <a:chOff x="336" y="144"/>
            <a:chExt cx="5232" cy="3543"/>
          </a:xfrm>
        </p:grpSpPr>
        <p:sp>
          <p:nvSpPr>
            <p:cNvPr id="121860" name="Rectangle 4"/>
            <p:cNvSpPr>
              <a:spLocks noChangeArrowheads="1"/>
            </p:cNvSpPr>
            <p:nvPr/>
          </p:nvSpPr>
          <p:spPr bwMode="auto">
            <a:xfrm>
              <a:off x="384" y="144"/>
              <a:ext cx="864" cy="33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u="sng"/>
                <a:t>an Order Entry</a:t>
              </a:r>
              <a:br>
                <a:rPr lang="en-US" altLang="en-US" sz="1600" u="sng"/>
              </a:br>
              <a:r>
                <a:rPr lang="en-US" altLang="en-US" sz="1600" u="sng"/>
                <a:t>window</a:t>
              </a:r>
              <a:endParaRPr lang="en-US" altLang="en-US"/>
            </a:p>
          </p:txBody>
        </p:sp>
        <p:sp>
          <p:nvSpPr>
            <p:cNvPr id="121861" name="Rectangle 5"/>
            <p:cNvSpPr>
              <a:spLocks noChangeArrowheads="1"/>
            </p:cNvSpPr>
            <p:nvPr/>
          </p:nvSpPr>
          <p:spPr bwMode="auto">
            <a:xfrm>
              <a:off x="1392" y="144"/>
              <a:ext cx="528" cy="33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u="sng"/>
                <a:t>an Order</a:t>
              </a:r>
              <a:endParaRPr lang="en-US" altLang="en-US"/>
            </a:p>
          </p:txBody>
        </p:sp>
        <p:sp>
          <p:nvSpPr>
            <p:cNvPr id="121862" name="Rectangle 6"/>
            <p:cNvSpPr>
              <a:spLocks noChangeArrowheads="1"/>
            </p:cNvSpPr>
            <p:nvPr/>
          </p:nvSpPr>
          <p:spPr bwMode="auto">
            <a:xfrm>
              <a:off x="2064" y="144"/>
              <a:ext cx="816" cy="33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u="sng"/>
                <a:t>an Order Line</a:t>
              </a:r>
              <a:endParaRPr lang="en-US" altLang="en-US"/>
            </a:p>
          </p:txBody>
        </p:sp>
        <p:sp>
          <p:nvSpPr>
            <p:cNvPr id="121863" name="Rectangle 7"/>
            <p:cNvSpPr>
              <a:spLocks noChangeArrowheads="1"/>
            </p:cNvSpPr>
            <p:nvPr/>
          </p:nvSpPr>
          <p:spPr bwMode="auto">
            <a:xfrm>
              <a:off x="3072" y="144"/>
              <a:ext cx="864" cy="33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u="sng"/>
                <a:t>a Stock Item</a:t>
              </a:r>
              <a:endParaRPr lang="en-US" altLang="en-US"/>
            </a:p>
          </p:txBody>
        </p:sp>
        <p:sp>
          <p:nvSpPr>
            <p:cNvPr id="121864" name="Line 8"/>
            <p:cNvSpPr>
              <a:spLocks noChangeShapeType="1"/>
            </p:cNvSpPr>
            <p:nvPr/>
          </p:nvSpPr>
          <p:spPr bwMode="auto">
            <a:xfrm>
              <a:off x="816" y="480"/>
              <a:ext cx="0" cy="312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1865" name="Line 9"/>
            <p:cNvSpPr>
              <a:spLocks noChangeShapeType="1"/>
            </p:cNvSpPr>
            <p:nvPr/>
          </p:nvSpPr>
          <p:spPr bwMode="auto">
            <a:xfrm>
              <a:off x="1680" y="480"/>
              <a:ext cx="0" cy="312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1866" name="Line 10"/>
            <p:cNvSpPr>
              <a:spLocks noChangeShapeType="1"/>
            </p:cNvSpPr>
            <p:nvPr/>
          </p:nvSpPr>
          <p:spPr bwMode="auto">
            <a:xfrm flipH="1">
              <a:off x="2496" y="480"/>
              <a:ext cx="10" cy="312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1867" name="Line 11"/>
            <p:cNvSpPr>
              <a:spLocks noChangeShapeType="1"/>
            </p:cNvSpPr>
            <p:nvPr/>
          </p:nvSpPr>
          <p:spPr bwMode="auto">
            <a:xfrm>
              <a:off x="3504" y="480"/>
              <a:ext cx="0" cy="312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1868" name="Line 12"/>
            <p:cNvSpPr>
              <a:spLocks noChangeShapeType="1"/>
            </p:cNvSpPr>
            <p:nvPr/>
          </p:nvSpPr>
          <p:spPr bwMode="auto">
            <a:xfrm>
              <a:off x="816" y="768"/>
              <a:ext cx="864"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1869" name="Line 13"/>
            <p:cNvSpPr>
              <a:spLocks noChangeShapeType="1"/>
            </p:cNvSpPr>
            <p:nvPr/>
          </p:nvSpPr>
          <p:spPr bwMode="auto">
            <a:xfrm>
              <a:off x="1680" y="1008"/>
              <a:ext cx="816"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1870" name="Line 14"/>
            <p:cNvSpPr>
              <a:spLocks noChangeShapeType="1"/>
            </p:cNvSpPr>
            <p:nvPr/>
          </p:nvSpPr>
          <p:spPr bwMode="auto">
            <a:xfrm>
              <a:off x="2496" y="1152"/>
              <a:ext cx="1008"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1871" name="Line 15"/>
            <p:cNvSpPr>
              <a:spLocks noChangeShapeType="1"/>
            </p:cNvSpPr>
            <p:nvPr/>
          </p:nvSpPr>
          <p:spPr bwMode="auto">
            <a:xfrm>
              <a:off x="2496" y="1584"/>
              <a:ext cx="1008"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1872" name="Line 16"/>
            <p:cNvSpPr>
              <a:spLocks noChangeShapeType="1"/>
            </p:cNvSpPr>
            <p:nvPr/>
          </p:nvSpPr>
          <p:spPr bwMode="auto">
            <a:xfrm>
              <a:off x="3504" y="1776"/>
              <a:ext cx="432"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1873" name="Line 17"/>
            <p:cNvSpPr>
              <a:spLocks noChangeShapeType="1"/>
            </p:cNvSpPr>
            <p:nvPr/>
          </p:nvSpPr>
          <p:spPr bwMode="auto">
            <a:xfrm>
              <a:off x="3936" y="1776"/>
              <a:ext cx="0" cy="2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1874" name="Line 18"/>
            <p:cNvSpPr>
              <a:spLocks noChangeShapeType="1"/>
            </p:cNvSpPr>
            <p:nvPr/>
          </p:nvSpPr>
          <p:spPr bwMode="auto">
            <a:xfrm flipH="1">
              <a:off x="3504" y="2064"/>
              <a:ext cx="432"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1875" name="Line 19"/>
            <p:cNvSpPr>
              <a:spLocks noChangeShapeType="1"/>
            </p:cNvSpPr>
            <p:nvPr/>
          </p:nvSpPr>
          <p:spPr bwMode="auto">
            <a:xfrm flipH="1">
              <a:off x="2496" y="2592"/>
              <a:ext cx="1008"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1876" name="Rectangle 20"/>
            <p:cNvSpPr>
              <a:spLocks noChangeArrowheads="1"/>
            </p:cNvSpPr>
            <p:nvPr/>
          </p:nvSpPr>
          <p:spPr bwMode="auto">
            <a:xfrm>
              <a:off x="3984" y="2352"/>
              <a:ext cx="576" cy="33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u="sng"/>
                <a:t>A Reorder</a:t>
              </a:r>
              <a:br>
                <a:rPr lang="en-US" altLang="en-US" sz="1600" u="sng"/>
              </a:br>
              <a:r>
                <a:rPr lang="en-US" altLang="en-US" sz="1600" u="sng"/>
                <a:t>Item</a:t>
              </a:r>
              <a:endParaRPr lang="en-US" altLang="en-US"/>
            </a:p>
          </p:txBody>
        </p:sp>
        <p:sp>
          <p:nvSpPr>
            <p:cNvPr id="121877" name="Line 21"/>
            <p:cNvSpPr>
              <a:spLocks noChangeShapeType="1"/>
            </p:cNvSpPr>
            <p:nvPr/>
          </p:nvSpPr>
          <p:spPr bwMode="auto">
            <a:xfrm>
              <a:off x="4272" y="2688"/>
              <a:ext cx="0" cy="912"/>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1878" name="Rectangle 22"/>
            <p:cNvSpPr>
              <a:spLocks noChangeArrowheads="1"/>
            </p:cNvSpPr>
            <p:nvPr/>
          </p:nvSpPr>
          <p:spPr bwMode="auto">
            <a:xfrm>
              <a:off x="4704" y="2832"/>
              <a:ext cx="576" cy="33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u="sng"/>
                <a:t>A Delivery</a:t>
              </a:r>
              <a:br>
                <a:rPr lang="en-US" altLang="en-US" sz="1600" u="sng"/>
              </a:br>
              <a:r>
                <a:rPr lang="en-US" altLang="en-US" sz="1600" u="sng"/>
                <a:t>Item</a:t>
              </a:r>
              <a:endParaRPr lang="en-US" altLang="en-US"/>
            </a:p>
          </p:txBody>
        </p:sp>
        <p:sp>
          <p:nvSpPr>
            <p:cNvPr id="121879" name="Line 23"/>
            <p:cNvSpPr>
              <a:spLocks noChangeShapeType="1"/>
            </p:cNvSpPr>
            <p:nvPr/>
          </p:nvSpPr>
          <p:spPr bwMode="auto">
            <a:xfrm>
              <a:off x="4992" y="3168"/>
              <a:ext cx="0" cy="432"/>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1880" name="Line 24"/>
            <p:cNvSpPr>
              <a:spLocks noChangeShapeType="1"/>
            </p:cNvSpPr>
            <p:nvPr/>
          </p:nvSpPr>
          <p:spPr bwMode="auto">
            <a:xfrm>
              <a:off x="2496" y="3072"/>
              <a:ext cx="2208" cy="0"/>
            </a:xfrm>
            <a:prstGeom prst="line">
              <a:avLst/>
            </a:prstGeom>
            <a:noFill/>
            <a:ln w="28575">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1881" name="Line 25"/>
            <p:cNvSpPr>
              <a:spLocks noChangeShapeType="1"/>
            </p:cNvSpPr>
            <p:nvPr/>
          </p:nvSpPr>
          <p:spPr bwMode="auto">
            <a:xfrm>
              <a:off x="3504" y="2448"/>
              <a:ext cx="480"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1882" name="Text Box 26"/>
            <p:cNvSpPr txBox="1">
              <a:spLocks noChangeArrowheads="1"/>
            </p:cNvSpPr>
            <p:nvPr/>
          </p:nvSpPr>
          <p:spPr bwMode="auto">
            <a:xfrm>
              <a:off x="3494" y="2247"/>
              <a:ext cx="32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new</a:t>
              </a:r>
              <a:endParaRPr lang="en-US" altLang="en-US"/>
            </a:p>
          </p:txBody>
        </p:sp>
        <p:sp>
          <p:nvSpPr>
            <p:cNvPr id="121883" name="Text Box 27"/>
            <p:cNvSpPr txBox="1">
              <a:spLocks noChangeArrowheads="1"/>
            </p:cNvSpPr>
            <p:nvPr/>
          </p:nvSpPr>
          <p:spPr bwMode="auto">
            <a:xfrm>
              <a:off x="2496" y="2736"/>
              <a:ext cx="95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[check = “true”]</a:t>
              </a:r>
              <a:br>
                <a:rPr lang="en-US" altLang="en-US" sz="1600"/>
              </a:br>
              <a:r>
                <a:rPr lang="en-US" altLang="en-US" sz="1600"/>
                <a:t>          new</a:t>
              </a:r>
              <a:endParaRPr lang="en-US" altLang="en-US"/>
            </a:p>
          </p:txBody>
        </p:sp>
        <p:sp>
          <p:nvSpPr>
            <p:cNvPr id="121884" name="Text Box 28"/>
            <p:cNvSpPr txBox="1">
              <a:spLocks noChangeArrowheads="1"/>
            </p:cNvSpPr>
            <p:nvPr/>
          </p:nvSpPr>
          <p:spPr bwMode="auto">
            <a:xfrm>
              <a:off x="3552" y="2064"/>
              <a:ext cx="149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[needsToReorder = “true”]</a:t>
              </a:r>
              <a:endParaRPr lang="en-US" altLang="en-US"/>
            </a:p>
          </p:txBody>
        </p:sp>
        <p:sp>
          <p:nvSpPr>
            <p:cNvPr id="121885" name="Text Box 29"/>
            <p:cNvSpPr txBox="1">
              <a:spLocks noChangeArrowheads="1"/>
            </p:cNvSpPr>
            <p:nvPr/>
          </p:nvSpPr>
          <p:spPr bwMode="auto">
            <a:xfrm>
              <a:off x="3504" y="1440"/>
              <a:ext cx="104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needsToReorder()</a:t>
              </a:r>
              <a:endParaRPr lang="en-US" altLang="en-US"/>
            </a:p>
          </p:txBody>
        </p:sp>
        <p:sp>
          <p:nvSpPr>
            <p:cNvPr id="121886" name="Text Box 30"/>
            <p:cNvSpPr txBox="1">
              <a:spLocks noChangeArrowheads="1"/>
            </p:cNvSpPr>
            <p:nvPr/>
          </p:nvSpPr>
          <p:spPr bwMode="auto">
            <a:xfrm>
              <a:off x="2496" y="1248"/>
              <a:ext cx="95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[check = “true”]</a:t>
              </a:r>
              <a:br>
                <a:rPr lang="en-US" altLang="en-US" sz="1600"/>
              </a:br>
              <a:r>
                <a:rPr lang="en-US" altLang="en-US" sz="1600"/>
                <a:t>      remove()</a:t>
              </a:r>
              <a:endParaRPr lang="en-US" altLang="en-US"/>
            </a:p>
          </p:txBody>
        </p:sp>
        <p:sp>
          <p:nvSpPr>
            <p:cNvPr id="121887" name="Text Box 31"/>
            <p:cNvSpPr txBox="1">
              <a:spLocks noChangeArrowheads="1"/>
            </p:cNvSpPr>
            <p:nvPr/>
          </p:nvSpPr>
          <p:spPr bwMode="auto">
            <a:xfrm>
              <a:off x="2736" y="960"/>
              <a:ext cx="5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check()</a:t>
              </a:r>
              <a:endParaRPr lang="en-US" altLang="en-US"/>
            </a:p>
          </p:txBody>
        </p:sp>
        <p:sp>
          <p:nvSpPr>
            <p:cNvPr id="121888" name="Text Box 32"/>
            <p:cNvSpPr txBox="1">
              <a:spLocks noChangeArrowheads="1"/>
            </p:cNvSpPr>
            <p:nvPr/>
          </p:nvSpPr>
          <p:spPr bwMode="auto">
            <a:xfrm>
              <a:off x="1728" y="720"/>
              <a:ext cx="71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  prepare()</a:t>
              </a:r>
              <a:endParaRPr lang="en-US" altLang="en-US"/>
            </a:p>
          </p:txBody>
        </p:sp>
        <p:sp>
          <p:nvSpPr>
            <p:cNvPr id="121889" name="Text Box 33"/>
            <p:cNvSpPr txBox="1">
              <a:spLocks noChangeArrowheads="1"/>
            </p:cNvSpPr>
            <p:nvPr/>
          </p:nvSpPr>
          <p:spPr bwMode="auto">
            <a:xfrm>
              <a:off x="864" y="528"/>
              <a:ext cx="5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prepare()</a:t>
              </a:r>
              <a:endParaRPr lang="en-US" altLang="en-US"/>
            </a:p>
          </p:txBody>
        </p:sp>
        <p:sp>
          <p:nvSpPr>
            <p:cNvPr id="121890" name="Text Box 34"/>
            <p:cNvSpPr txBox="1">
              <a:spLocks noChangeArrowheads="1"/>
            </p:cNvSpPr>
            <p:nvPr/>
          </p:nvSpPr>
          <p:spPr bwMode="auto">
            <a:xfrm>
              <a:off x="336" y="864"/>
              <a:ext cx="5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1">
                  <a:solidFill>
                    <a:schemeClr val="tx2"/>
                  </a:solidFill>
                </a:rPr>
                <a:t>Object</a:t>
              </a:r>
              <a:endParaRPr lang="en-US" altLang="en-US"/>
            </a:p>
          </p:txBody>
        </p:sp>
        <p:sp>
          <p:nvSpPr>
            <p:cNvPr id="121891" name="Line 35"/>
            <p:cNvSpPr>
              <a:spLocks noChangeShapeType="1"/>
            </p:cNvSpPr>
            <p:nvPr/>
          </p:nvSpPr>
          <p:spPr bwMode="auto">
            <a:xfrm flipV="1">
              <a:off x="576" y="528"/>
              <a:ext cx="0" cy="336"/>
            </a:xfrm>
            <a:prstGeom prst="line">
              <a:avLst/>
            </a:prstGeom>
            <a:noFill/>
            <a:ln w="1270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1892" name="Text Box 36"/>
            <p:cNvSpPr txBox="1">
              <a:spLocks noChangeArrowheads="1"/>
            </p:cNvSpPr>
            <p:nvPr/>
          </p:nvSpPr>
          <p:spPr bwMode="auto">
            <a:xfrm>
              <a:off x="864" y="1257"/>
              <a:ext cx="6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1">
                  <a:solidFill>
                    <a:schemeClr val="tx2"/>
                  </a:solidFill>
                </a:rPr>
                <a:t>Message</a:t>
              </a:r>
              <a:endParaRPr lang="en-US" altLang="en-US"/>
            </a:p>
          </p:txBody>
        </p:sp>
        <p:sp>
          <p:nvSpPr>
            <p:cNvPr id="121893" name="Line 37"/>
            <p:cNvSpPr>
              <a:spLocks noChangeShapeType="1"/>
            </p:cNvSpPr>
            <p:nvPr/>
          </p:nvSpPr>
          <p:spPr bwMode="auto">
            <a:xfrm flipV="1">
              <a:off x="1200" y="864"/>
              <a:ext cx="0" cy="441"/>
            </a:xfrm>
            <a:prstGeom prst="line">
              <a:avLst/>
            </a:prstGeom>
            <a:noFill/>
            <a:ln w="1270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1894" name="Text Box 38"/>
            <p:cNvSpPr txBox="1">
              <a:spLocks noChangeArrowheads="1"/>
            </p:cNvSpPr>
            <p:nvPr/>
          </p:nvSpPr>
          <p:spPr bwMode="auto">
            <a:xfrm>
              <a:off x="1680" y="1632"/>
              <a:ext cx="6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1">
                  <a:solidFill>
                    <a:schemeClr val="tx2"/>
                  </a:solidFill>
                </a:rPr>
                <a:t>Iteration</a:t>
              </a:r>
              <a:endParaRPr lang="en-US" altLang="en-US"/>
            </a:p>
          </p:txBody>
        </p:sp>
        <p:sp>
          <p:nvSpPr>
            <p:cNvPr id="121895" name="Line 39"/>
            <p:cNvSpPr>
              <a:spLocks noChangeShapeType="1"/>
            </p:cNvSpPr>
            <p:nvPr/>
          </p:nvSpPr>
          <p:spPr bwMode="auto">
            <a:xfrm flipV="1">
              <a:off x="1824" y="864"/>
              <a:ext cx="0" cy="807"/>
            </a:xfrm>
            <a:prstGeom prst="line">
              <a:avLst/>
            </a:prstGeom>
            <a:noFill/>
            <a:ln w="1270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1896" name="Text Box 40"/>
            <p:cNvSpPr txBox="1">
              <a:spLocks noChangeArrowheads="1"/>
            </p:cNvSpPr>
            <p:nvPr/>
          </p:nvSpPr>
          <p:spPr bwMode="auto">
            <a:xfrm>
              <a:off x="2736" y="1872"/>
              <a:ext cx="5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1">
                  <a:solidFill>
                    <a:schemeClr val="tx2"/>
                  </a:solidFill>
                </a:rPr>
                <a:t>Return</a:t>
              </a:r>
              <a:endParaRPr lang="en-US" altLang="en-US"/>
            </a:p>
          </p:txBody>
        </p:sp>
        <p:sp>
          <p:nvSpPr>
            <p:cNvPr id="121897" name="Line 41"/>
            <p:cNvSpPr>
              <a:spLocks noChangeShapeType="1"/>
            </p:cNvSpPr>
            <p:nvPr/>
          </p:nvSpPr>
          <p:spPr bwMode="auto">
            <a:xfrm flipH="1">
              <a:off x="2640" y="2064"/>
              <a:ext cx="336" cy="480"/>
            </a:xfrm>
            <a:prstGeom prst="line">
              <a:avLst/>
            </a:prstGeom>
            <a:noFill/>
            <a:ln w="1270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1898" name="Text Box 42"/>
            <p:cNvSpPr txBox="1">
              <a:spLocks noChangeArrowheads="1"/>
            </p:cNvSpPr>
            <p:nvPr/>
          </p:nvSpPr>
          <p:spPr bwMode="auto">
            <a:xfrm>
              <a:off x="3552" y="3456"/>
              <a:ext cx="6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1">
                  <a:solidFill>
                    <a:schemeClr val="tx2"/>
                  </a:solidFill>
                </a:rPr>
                <a:t>Creation</a:t>
              </a:r>
              <a:endParaRPr lang="en-US" altLang="en-US"/>
            </a:p>
          </p:txBody>
        </p:sp>
        <p:sp>
          <p:nvSpPr>
            <p:cNvPr id="121899" name="Line 43"/>
            <p:cNvSpPr>
              <a:spLocks noChangeShapeType="1"/>
            </p:cNvSpPr>
            <p:nvPr/>
          </p:nvSpPr>
          <p:spPr bwMode="auto">
            <a:xfrm flipV="1">
              <a:off x="4128" y="3168"/>
              <a:ext cx="480" cy="336"/>
            </a:xfrm>
            <a:prstGeom prst="line">
              <a:avLst/>
            </a:prstGeom>
            <a:noFill/>
            <a:ln w="1270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1900" name="Text Box 44"/>
            <p:cNvSpPr txBox="1">
              <a:spLocks noChangeArrowheads="1"/>
            </p:cNvSpPr>
            <p:nvPr/>
          </p:nvSpPr>
          <p:spPr bwMode="auto">
            <a:xfrm>
              <a:off x="3840" y="624"/>
              <a:ext cx="6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1">
                  <a:solidFill>
                    <a:schemeClr val="tx2"/>
                  </a:solidFill>
                </a:rPr>
                <a:t>Condition</a:t>
              </a:r>
              <a:endParaRPr lang="en-US" altLang="en-US"/>
            </a:p>
          </p:txBody>
        </p:sp>
        <p:sp>
          <p:nvSpPr>
            <p:cNvPr id="121901" name="Line 45"/>
            <p:cNvSpPr>
              <a:spLocks noChangeShapeType="1"/>
            </p:cNvSpPr>
            <p:nvPr/>
          </p:nvSpPr>
          <p:spPr bwMode="auto">
            <a:xfrm flipH="1">
              <a:off x="3456" y="912"/>
              <a:ext cx="528" cy="384"/>
            </a:xfrm>
            <a:prstGeom prst="line">
              <a:avLst/>
            </a:prstGeom>
            <a:noFill/>
            <a:ln w="12700">
              <a:solidFill>
                <a:schemeClr val="tx2"/>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21906" name="Group 50"/>
            <p:cNvGrpSpPr>
              <a:grpSpLocks/>
            </p:cNvGrpSpPr>
            <p:nvPr/>
          </p:nvGrpSpPr>
          <p:grpSpPr bwMode="auto">
            <a:xfrm>
              <a:off x="3984" y="1800"/>
              <a:ext cx="1584" cy="231"/>
              <a:chOff x="3984" y="1760"/>
              <a:chExt cx="1584" cy="231"/>
            </a:xfrm>
          </p:grpSpPr>
          <p:sp>
            <p:nvSpPr>
              <p:cNvPr id="121902" name="Text Box 46"/>
              <p:cNvSpPr txBox="1">
                <a:spLocks noChangeArrowheads="1"/>
              </p:cNvSpPr>
              <p:nvPr/>
            </p:nvSpPr>
            <p:spPr bwMode="auto">
              <a:xfrm>
                <a:off x="4464" y="1760"/>
                <a:ext cx="11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i="1">
                    <a:solidFill>
                      <a:schemeClr val="tx2"/>
                    </a:solidFill>
                  </a:rPr>
                  <a:t>Self-Delegation</a:t>
                </a:r>
                <a:endParaRPr lang="en-US" altLang="en-US"/>
              </a:p>
            </p:txBody>
          </p:sp>
          <p:sp>
            <p:nvSpPr>
              <p:cNvPr id="121903" name="Line 47"/>
              <p:cNvSpPr>
                <a:spLocks noChangeShapeType="1"/>
              </p:cNvSpPr>
              <p:nvPr/>
            </p:nvSpPr>
            <p:spPr bwMode="auto">
              <a:xfrm flipH="1">
                <a:off x="3984" y="1872"/>
                <a:ext cx="480" cy="0"/>
              </a:xfrm>
              <a:prstGeom prst="line">
                <a:avLst/>
              </a:prstGeom>
              <a:noFill/>
              <a:ln w="1270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21908" name="Text Box 52"/>
            <p:cNvSpPr txBox="1">
              <a:spLocks noChangeArrowheads="1"/>
            </p:cNvSpPr>
            <p:nvPr/>
          </p:nvSpPr>
          <p:spPr bwMode="auto">
            <a:xfrm>
              <a:off x="4472" y="176"/>
              <a:ext cx="10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a:t>[Fowler,97]</a:t>
              </a:r>
            </a:p>
          </p:txBody>
        </p:sp>
      </p:grpSp>
    </p:spTree>
    <p:extLst>
      <p:ext uri="{BB962C8B-B14F-4D97-AF65-F5344CB8AC3E}">
        <p14:creationId xmlns:p14="http://schemas.microsoft.com/office/powerpoint/2010/main" val="3773179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0" y="365126"/>
            <a:ext cx="9144000" cy="1325563"/>
          </a:xfrm>
        </p:spPr>
        <p:txBody>
          <a:bodyPr>
            <a:normAutofit/>
          </a:bodyPr>
          <a:lstStyle/>
          <a:p>
            <a:r>
              <a:rPr lang="en-US" sz="4000" dirty="0" smtClean="0"/>
              <a:t>Sequence diagram for View patient information</a:t>
            </a:r>
            <a:r>
              <a:rPr lang="en-GB" sz="4000" dirty="0" smtClean="0"/>
              <a:t> </a:t>
            </a:r>
            <a:endParaRPr lang="en-US" sz="4000"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24</a:t>
            </a:fld>
            <a:endParaRPr lang="en-US"/>
          </a:p>
        </p:txBody>
      </p:sp>
      <p:pic>
        <p:nvPicPr>
          <p:cNvPr id="2" name="Picture 1"/>
          <p:cNvPicPr>
            <a:picLocks noChangeAspect="1"/>
          </p:cNvPicPr>
          <p:nvPr/>
        </p:nvPicPr>
        <p:blipFill>
          <a:blip r:embed="rId2"/>
          <a:stretch>
            <a:fillRect/>
          </a:stretch>
        </p:blipFill>
        <p:spPr>
          <a:xfrm>
            <a:off x="1057836" y="1534946"/>
            <a:ext cx="7079316" cy="5186530"/>
          </a:xfrm>
          <a:prstGeom prst="rect">
            <a:avLst/>
          </a:prstGeom>
        </p:spPr>
      </p:pic>
      <p:sp>
        <p:nvSpPr>
          <p:cNvPr id="3" name="Rounded Rectangular Callout 2"/>
          <p:cNvSpPr/>
          <p:nvPr/>
        </p:nvSpPr>
        <p:spPr>
          <a:xfrm>
            <a:off x="247345" y="3382965"/>
            <a:ext cx="1620982" cy="823117"/>
          </a:xfrm>
          <a:prstGeom prst="wedgeRoundRectCallout">
            <a:avLst>
              <a:gd name="adj1" fmla="val 40040"/>
              <a:gd name="adj2" fmla="val 9955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Alternative scenario </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68941" y="365126"/>
            <a:ext cx="8875059" cy="1325563"/>
          </a:xfrm>
        </p:spPr>
        <p:txBody>
          <a:bodyPr>
            <a:normAutofit fontScale="90000"/>
          </a:bodyPr>
          <a:lstStyle/>
          <a:p>
            <a:pPr algn="ctr"/>
            <a:r>
              <a:rPr lang="en-US" dirty="0" smtClean="0"/>
              <a:t>Sequence diagram for Transfer Data</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25</a:t>
            </a:fld>
            <a:endParaRPr lang="en-US"/>
          </a:p>
        </p:txBody>
      </p:sp>
      <p:pic>
        <p:nvPicPr>
          <p:cNvPr id="2" name="Picture 1"/>
          <p:cNvPicPr>
            <a:picLocks noChangeAspect="1"/>
          </p:cNvPicPr>
          <p:nvPr/>
        </p:nvPicPr>
        <p:blipFill>
          <a:blip r:embed="rId2"/>
          <a:stretch>
            <a:fillRect/>
          </a:stretch>
        </p:blipFill>
        <p:spPr>
          <a:xfrm>
            <a:off x="1748117" y="1587718"/>
            <a:ext cx="5696427" cy="5270282"/>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models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Structural models of software display the organization of a system in terms of the components that make up that system and their relationships. </a:t>
            </a:r>
          </a:p>
          <a:p>
            <a:r>
              <a:rPr lang="en-US" dirty="0" smtClean="0"/>
              <a:t>Structural models may be static models, which show the structure of the system design, or dynamic models, which show the organization of the system when it is executing. </a:t>
            </a:r>
          </a:p>
          <a:p>
            <a:r>
              <a:rPr lang="en-US" dirty="0" smtClean="0"/>
              <a:t>You create structural models of a system when you are discussing and designing the system architecture.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Class diagrams are used when developing an object-oriented system model to show the classes in a system and the associations between these classes. </a:t>
            </a:r>
          </a:p>
          <a:p>
            <a:r>
              <a:rPr lang="en-US" dirty="0" smtClean="0"/>
              <a:t>An object class can be thought of as a general definition of one kind of system object. </a:t>
            </a:r>
          </a:p>
          <a:p>
            <a:r>
              <a:rPr lang="en-US" dirty="0" smtClean="0"/>
              <a:t>An association is a link between classes that indicates that there is some relationship between these classes.</a:t>
            </a:r>
            <a:r>
              <a:rPr lang="en-GB" dirty="0" smtClean="0"/>
              <a:t> </a:t>
            </a:r>
          </a:p>
          <a:p>
            <a:r>
              <a:rPr lang="en-US" dirty="0" smtClean="0"/>
              <a:t>When you are developing models during the early stages of the software engineering process, objects represent something in the real world, such as a patient, a prescription, doctor, etc.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r>
              <a:rPr lang="en-US" altLang="en-US"/>
              <a:t>Software Design (UML)</a:t>
            </a:r>
          </a:p>
        </p:txBody>
      </p:sp>
      <p:sp>
        <p:nvSpPr>
          <p:cNvPr id="154626" name="Rectangle 2"/>
          <p:cNvSpPr>
            <a:spLocks noGrp="1" noChangeArrowheads="1"/>
          </p:cNvSpPr>
          <p:nvPr>
            <p:ph type="title"/>
          </p:nvPr>
        </p:nvSpPr>
        <p:spPr/>
        <p:txBody>
          <a:bodyPr>
            <a:normAutofit fontScale="90000"/>
          </a:bodyPr>
          <a:lstStyle/>
          <a:p>
            <a:r>
              <a:rPr lang="en-US" altLang="en-US"/>
              <a:t>Classes</a:t>
            </a:r>
          </a:p>
        </p:txBody>
      </p:sp>
      <p:grpSp>
        <p:nvGrpSpPr>
          <p:cNvPr id="154627" name="Group 3"/>
          <p:cNvGrpSpPr>
            <a:grpSpLocks/>
          </p:cNvGrpSpPr>
          <p:nvPr/>
        </p:nvGrpSpPr>
        <p:grpSpPr bwMode="auto">
          <a:xfrm>
            <a:off x="685800" y="1676400"/>
            <a:ext cx="2057400" cy="2571750"/>
            <a:chOff x="576" y="1056"/>
            <a:chExt cx="1296" cy="1620"/>
          </a:xfrm>
        </p:grpSpPr>
        <p:sp>
          <p:nvSpPr>
            <p:cNvPr id="154628" name="Rectangle 4"/>
            <p:cNvSpPr>
              <a:spLocks noChangeArrowheads="1"/>
            </p:cNvSpPr>
            <p:nvPr/>
          </p:nvSpPr>
          <p:spPr bwMode="auto">
            <a:xfrm>
              <a:off x="576" y="1056"/>
              <a:ext cx="1296"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ClassName</a:t>
              </a:r>
            </a:p>
          </p:txBody>
        </p:sp>
        <p:sp>
          <p:nvSpPr>
            <p:cNvPr id="154629" name="Rectangle 5"/>
            <p:cNvSpPr>
              <a:spLocks noChangeArrowheads="1"/>
            </p:cNvSpPr>
            <p:nvPr/>
          </p:nvSpPr>
          <p:spPr bwMode="auto">
            <a:xfrm>
              <a:off x="576" y="1536"/>
              <a:ext cx="1296" cy="5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attributes</a:t>
              </a:r>
            </a:p>
          </p:txBody>
        </p:sp>
        <p:sp>
          <p:nvSpPr>
            <p:cNvPr id="154630" name="Rectangle 6"/>
            <p:cNvSpPr>
              <a:spLocks noChangeArrowheads="1"/>
            </p:cNvSpPr>
            <p:nvPr/>
          </p:nvSpPr>
          <p:spPr bwMode="auto">
            <a:xfrm>
              <a:off x="576" y="2076"/>
              <a:ext cx="1296" cy="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operations</a:t>
              </a:r>
            </a:p>
          </p:txBody>
        </p:sp>
      </p:grpSp>
      <p:sp>
        <p:nvSpPr>
          <p:cNvPr id="154631" name="Text Box 7"/>
          <p:cNvSpPr txBox="1">
            <a:spLocks noChangeArrowheads="1"/>
          </p:cNvSpPr>
          <p:nvPr/>
        </p:nvSpPr>
        <p:spPr bwMode="auto">
          <a:xfrm>
            <a:off x="3352800" y="1412875"/>
            <a:ext cx="5546725"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A </a:t>
            </a:r>
            <a:r>
              <a:rPr lang="en-US" altLang="en-US" i="1"/>
              <a:t>class</a:t>
            </a:r>
            <a:r>
              <a:rPr lang="en-US" altLang="en-US"/>
              <a:t> is a description of a set of </a:t>
            </a:r>
          </a:p>
          <a:p>
            <a:r>
              <a:rPr lang="en-US" altLang="en-US"/>
              <a:t>objects that share the same attributes,</a:t>
            </a:r>
          </a:p>
          <a:p>
            <a:r>
              <a:rPr lang="en-US" altLang="en-US"/>
              <a:t>operations, relationships, and semantics.</a:t>
            </a:r>
          </a:p>
          <a:p>
            <a:endParaRPr lang="en-US" altLang="en-US"/>
          </a:p>
          <a:p>
            <a:r>
              <a:rPr lang="en-US" altLang="en-US"/>
              <a:t>Graphically, a class is rendered as a </a:t>
            </a:r>
          </a:p>
          <a:p>
            <a:r>
              <a:rPr lang="en-US" altLang="en-US"/>
              <a:t>rectangle, usually including its name,</a:t>
            </a:r>
          </a:p>
          <a:p>
            <a:r>
              <a:rPr lang="en-US" altLang="en-US"/>
              <a:t>attributes, and operations in separate,</a:t>
            </a:r>
          </a:p>
          <a:p>
            <a:r>
              <a:rPr lang="en-US" altLang="en-US"/>
              <a:t>designated compartments. </a:t>
            </a:r>
          </a:p>
        </p:txBody>
      </p:sp>
    </p:spTree>
    <p:extLst>
      <p:ext uri="{BB962C8B-B14F-4D97-AF65-F5344CB8AC3E}">
        <p14:creationId xmlns:p14="http://schemas.microsoft.com/office/powerpoint/2010/main" val="4012635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r>
              <a:rPr lang="en-US" altLang="en-US"/>
              <a:t>Software Design (UML)</a:t>
            </a:r>
          </a:p>
        </p:txBody>
      </p:sp>
      <p:sp>
        <p:nvSpPr>
          <p:cNvPr id="155650" name="Rectangle 2"/>
          <p:cNvSpPr>
            <a:spLocks noGrp="1" noChangeArrowheads="1"/>
          </p:cNvSpPr>
          <p:nvPr>
            <p:ph type="title"/>
          </p:nvPr>
        </p:nvSpPr>
        <p:spPr/>
        <p:txBody>
          <a:bodyPr>
            <a:normAutofit fontScale="90000"/>
          </a:bodyPr>
          <a:lstStyle/>
          <a:p>
            <a:r>
              <a:rPr lang="en-US" altLang="en-US"/>
              <a:t>Class Names</a:t>
            </a:r>
          </a:p>
        </p:txBody>
      </p:sp>
      <p:grpSp>
        <p:nvGrpSpPr>
          <p:cNvPr id="155651" name="Group 3"/>
          <p:cNvGrpSpPr>
            <a:grpSpLocks/>
          </p:cNvGrpSpPr>
          <p:nvPr/>
        </p:nvGrpSpPr>
        <p:grpSpPr bwMode="auto">
          <a:xfrm>
            <a:off x="685800" y="1676400"/>
            <a:ext cx="2057400" cy="2571750"/>
            <a:chOff x="576" y="1056"/>
            <a:chExt cx="1296" cy="1620"/>
          </a:xfrm>
        </p:grpSpPr>
        <p:sp>
          <p:nvSpPr>
            <p:cNvPr id="155652" name="Rectangle 4"/>
            <p:cNvSpPr>
              <a:spLocks noChangeArrowheads="1"/>
            </p:cNvSpPr>
            <p:nvPr/>
          </p:nvSpPr>
          <p:spPr bwMode="auto">
            <a:xfrm>
              <a:off x="576" y="1056"/>
              <a:ext cx="1296"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ClassName</a:t>
              </a:r>
            </a:p>
          </p:txBody>
        </p:sp>
        <p:sp>
          <p:nvSpPr>
            <p:cNvPr id="155653" name="Rectangle 5"/>
            <p:cNvSpPr>
              <a:spLocks noChangeArrowheads="1"/>
            </p:cNvSpPr>
            <p:nvPr/>
          </p:nvSpPr>
          <p:spPr bwMode="auto">
            <a:xfrm>
              <a:off x="576" y="1536"/>
              <a:ext cx="1296" cy="5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attributes</a:t>
              </a:r>
            </a:p>
          </p:txBody>
        </p:sp>
        <p:sp>
          <p:nvSpPr>
            <p:cNvPr id="155654" name="Rectangle 6"/>
            <p:cNvSpPr>
              <a:spLocks noChangeArrowheads="1"/>
            </p:cNvSpPr>
            <p:nvPr/>
          </p:nvSpPr>
          <p:spPr bwMode="auto">
            <a:xfrm>
              <a:off x="576" y="2076"/>
              <a:ext cx="1296" cy="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operations</a:t>
              </a:r>
            </a:p>
          </p:txBody>
        </p:sp>
      </p:grpSp>
      <p:sp>
        <p:nvSpPr>
          <p:cNvPr id="155655" name="Text Box 7"/>
          <p:cNvSpPr txBox="1">
            <a:spLocks noChangeArrowheads="1"/>
          </p:cNvSpPr>
          <p:nvPr/>
        </p:nvSpPr>
        <p:spPr bwMode="auto">
          <a:xfrm>
            <a:off x="3352800" y="1600200"/>
            <a:ext cx="5486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The name of the class is the only required tag in the graphical representation of a class.  It always appears in the top-most compartment.</a:t>
            </a:r>
          </a:p>
        </p:txBody>
      </p:sp>
    </p:spTree>
    <p:extLst>
      <p:ext uri="{BB962C8B-B14F-4D97-AF65-F5344CB8AC3E}">
        <p14:creationId xmlns:p14="http://schemas.microsoft.com/office/powerpoint/2010/main" val="4008139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modeling</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12" name="Rectangle 11"/>
          <p:cNvSpPr/>
          <p:nvPr/>
        </p:nvSpPr>
        <p:spPr>
          <a:xfrm>
            <a:off x="510989" y="2200523"/>
            <a:ext cx="2330824" cy="3173505"/>
          </a:xfrm>
          <a:prstGeom prst="rect">
            <a:avLst/>
          </a:prstGeom>
          <a:solidFill>
            <a:schemeClr val="accent1">
              <a:lumMod val="75000"/>
            </a:schemeClr>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modeling is the process of developing abstract models of a system, with each model presenting a different view or perspective of that system. </a:t>
            </a:r>
          </a:p>
          <a:p>
            <a:pPr algn="ctr"/>
            <a:endParaRPr lang="en-CA" dirty="0"/>
          </a:p>
        </p:txBody>
      </p:sp>
      <p:sp>
        <p:nvSpPr>
          <p:cNvPr id="13" name="Rectangle 12"/>
          <p:cNvSpPr/>
          <p:nvPr/>
        </p:nvSpPr>
        <p:spPr>
          <a:xfrm>
            <a:off x="3146615" y="2200523"/>
            <a:ext cx="2330824" cy="3173505"/>
          </a:xfrm>
          <a:prstGeom prst="rect">
            <a:avLst/>
          </a:prstGeom>
          <a:solidFill>
            <a:schemeClr val="accent1">
              <a:lumMod val="75000"/>
            </a:schemeClr>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modeling has now come to mean representing a system using some kind of graphical notation, which is now almost always based on notations in the Unified Modeling Language (UML). </a:t>
            </a:r>
          </a:p>
        </p:txBody>
      </p:sp>
      <p:sp>
        <p:nvSpPr>
          <p:cNvPr id="14" name="Rectangle 13"/>
          <p:cNvSpPr/>
          <p:nvPr/>
        </p:nvSpPr>
        <p:spPr>
          <a:xfrm>
            <a:off x="5871886" y="2200523"/>
            <a:ext cx="2330824" cy="3173505"/>
          </a:xfrm>
          <a:prstGeom prst="rect">
            <a:avLst/>
          </a:prstGeom>
          <a:solidFill>
            <a:schemeClr val="accent1">
              <a:lumMod val="75000"/>
            </a:schemeClr>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System modelling helps the analyst to understand the functionality of the system and models are used to communicate with customers.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r>
              <a:rPr lang="en-US" altLang="en-US"/>
              <a:t>Software Design (UML)</a:t>
            </a:r>
          </a:p>
        </p:txBody>
      </p:sp>
      <p:sp>
        <p:nvSpPr>
          <p:cNvPr id="156674" name="Rectangle 2"/>
          <p:cNvSpPr>
            <a:spLocks noGrp="1" noChangeArrowheads="1"/>
          </p:cNvSpPr>
          <p:nvPr>
            <p:ph type="title"/>
          </p:nvPr>
        </p:nvSpPr>
        <p:spPr/>
        <p:txBody>
          <a:bodyPr>
            <a:normAutofit fontScale="90000"/>
          </a:bodyPr>
          <a:lstStyle/>
          <a:p>
            <a:r>
              <a:rPr lang="en-US" altLang="en-US"/>
              <a:t>Class Attributes</a:t>
            </a:r>
          </a:p>
        </p:txBody>
      </p:sp>
      <p:grpSp>
        <p:nvGrpSpPr>
          <p:cNvPr id="156675" name="Group 3"/>
          <p:cNvGrpSpPr>
            <a:grpSpLocks/>
          </p:cNvGrpSpPr>
          <p:nvPr/>
        </p:nvGrpSpPr>
        <p:grpSpPr bwMode="auto">
          <a:xfrm>
            <a:off x="685800" y="1676400"/>
            <a:ext cx="2590800" cy="3048000"/>
            <a:chOff x="336" y="1056"/>
            <a:chExt cx="1536" cy="1920"/>
          </a:xfrm>
        </p:grpSpPr>
        <p:sp>
          <p:nvSpPr>
            <p:cNvPr id="156676" name="Rectangle 4"/>
            <p:cNvSpPr>
              <a:spLocks noChangeArrowheads="1"/>
            </p:cNvSpPr>
            <p:nvPr/>
          </p:nvSpPr>
          <p:spPr bwMode="auto">
            <a:xfrm>
              <a:off x="336" y="1056"/>
              <a:ext cx="1536" cy="48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Person</a:t>
              </a:r>
            </a:p>
          </p:txBody>
        </p:sp>
        <p:sp>
          <p:nvSpPr>
            <p:cNvPr id="156677" name="Rectangle 5"/>
            <p:cNvSpPr>
              <a:spLocks noChangeArrowheads="1"/>
            </p:cNvSpPr>
            <p:nvPr/>
          </p:nvSpPr>
          <p:spPr bwMode="auto">
            <a:xfrm>
              <a:off x="336" y="1536"/>
              <a:ext cx="1536" cy="105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name      : String</a:t>
              </a:r>
            </a:p>
            <a:p>
              <a:r>
                <a:rPr lang="en-US" altLang="en-US"/>
                <a:t>address   : Address</a:t>
              </a:r>
            </a:p>
            <a:p>
              <a:r>
                <a:rPr lang="en-US" altLang="en-US"/>
                <a:t>birthdate : Date</a:t>
              </a:r>
            </a:p>
            <a:p>
              <a:r>
                <a:rPr lang="en-US" altLang="en-US"/>
                <a:t>ssn          : Id</a:t>
              </a:r>
            </a:p>
          </p:txBody>
        </p:sp>
        <p:sp>
          <p:nvSpPr>
            <p:cNvPr id="156678" name="Rectangle 6"/>
            <p:cNvSpPr>
              <a:spLocks noChangeArrowheads="1"/>
            </p:cNvSpPr>
            <p:nvPr/>
          </p:nvSpPr>
          <p:spPr bwMode="auto">
            <a:xfrm>
              <a:off x="336" y="2592"/>
              <a:ext cx="153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grpSp>
      <p:sp>
        <p:nvSpPr>
          <p:cNvPr id="156679" name="Text Box 7"/>
          <p:cNvSpPr txBox="1">
            <a:spLocks noChangeArrowheads="1"/>
          </p:cNvSpPr>
          <p:nvPr/>
        </p:nvSpPr>
        <p:spPr bwMode="auto">
          <a:xfrm>
            <a:off x="3406775" y="2438400"/>
            <a:ext cx="57372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An </a:t>
            </a:r>
            <a:r>
              <a:rPr lang="en-US" altLang="en-US" i="1"/>
              <a:t>attribute</a:t>
            </a:r>
            <a:r>
              <a:rPr lang="en-US" altLang="en-US"/>
              <a:t> is a named property of a </a:t>
            </a:r>
          </a:p>
          <a:p>
            <a:r>
              <a:rPr lang="en-US" altLang="en-US"/>
              <a:t>class that describes the object being modeled.</a:t>
            </a:r>
          </a:p>
          <a:p>
            <a:r>
              <a:rPr lang="en-US" altLang="en-US"/>
              <a:t>In the class diagram, attributes appear in </a:t>
            </a:r>
          </a:p>
          <a:p>
            <a:r>
              <a:rPr lang="en-US" altLang="en-US"/>
              <a:t>the second compartment just below the </a:t>
            </a:r>
          </a:p>
          <a:p>
            <a:r>
              <a:rPr lang="en-US" altLang="en-US"/>
              <a:t>name-compartment.</a:t>
            </a:r>
          </a:p>
        </p:txBody>
      </p:sp>
    </p:spTree>
    <p:extLst>
      <p:ext uri="{BB962C8B-B14F-4D97-AF65-F5344CB8AC3E}">
        <p14:creationId xmlns:p14="http://schemas.microsoft.com/office/powerpoint/2010/main" val="4002924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ltLang="en-US"/>
              <a:t>Software Design (UML)</a:t>
            </a:r>
          </a:p>
        </p:txBody>
      </p:sp>
      <p:sp>
        <p:nvSpPr>
          <p:cNvPr id="157698" name="Rectangle 2"/>
          <p:cNvSpPr>
            <a:spLocks noGrp="1" noChangeArrowheads="1"/>
          </p:cNvSpPr>
          <p:nvPr>
            <p:ph type="title"/>
          </p:nvPr>
        </p:nvSpPr>
        <p:spPr/>
        <p:txBody>
          <a:bodyPr>
            <a:normAutofit fontScale="90000"/>
          </a:bodyPr>
          <a:lstStyle/>
          <a:p>
            <a:r>
              <a:rPr lang="en-US" altLang="en-US"/>
              <a:t>Class Attributes (Cont’d)</a:t>
            </a:r>
          </a:p>
        </p:txBody>
      </p:sp>
      <p:sp>
        <p:nvSpPr>
          <p:cNvPr id="157699" name="Rectangle 3"/>
          <p:cNvSpPr>
            <a:spLocks noChangeArrowheads="1"/>
          </p:cNvSpPr>
          <p:nvPr/>
        </p:nvSpPr>
        <p:spPr bwMode="auto">
          <a:xfrm>
            <a:off x="685800" y="1676400"/>
            <a:ext cx="25908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Person</a:t>
            </a:r>
          </a:p>
        </p:txBody>
      </p:sp>
      <p:sp>
        <p:nvSpPr>
          <p:cNvPr id="157700" name="Rectangle 4"/>
          <p:cNvSpPr>
            <a:spLocks noChangeArrowheads="1"/>
          </p:cNvSpPr>
          <p:nvPr/>
        </p:nvSpPr>
        <p:spPr bwMode="auto">
          <a:xfrm>
            <a:off x="685800" y="2438400"/>
            <a:ext cx="2590800" cy="2286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name      : String</a:t>
            </a:r>
          </a:p>
          <a:p>
            <a:r>
              <a:rPr lang="en-US" altLang="en-US"/>
              <a:t>address   : Address</a:t>
            </a:r>
          </a:p>
          <a:p>
            <a:r>
              <a:rPr lang="en-US" altLang="en-US"/>
              <a:t>birthdate : Date</a:t>
            </a:r>
          </a:p>
          <a:p>
            <a:r>
              <a:rPr lang="en-US" altLang="en-US"/>
              <a:t>/ age        : Date</a:t>
            </a:r>
          </a:p>
          <a:p>
            <a:r>
              <a:rPr lang="en-US" altLang="en-US"/>
              <a:t>ssn          : Id</a:t>
            </a:r>
          </a:p>
        </p:txBody>
      </p:sp>
      <p:sp>
        <p:nvSpPr>
          <p:cNvPr id="157701" name="Rectangle 5"/>
          <p:cNvSpPr>
            <a:spLocks noChangeArrowheads="1"/>
          </p:cNvSpPr>
          <p:nvPr/>
        </p:nvSpPr>
        <p:spPr bwMode="auto">
          <a:xfrm>
            <a:off x="685800" y="4724400"/>
            <a:ext cx="25908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157702" name="Text Box 6"/>
          <p:cNvSpPr txBox="1">
            <a:spLocks noChangeArrowheads="1"/>
          </p:cNvSpPr>
          <p:nvPr/>
        </p:nvSpPr>
        <p:spPr bwMode="auto">
          <a:xfrm>
            <a:off x="3657600" y="1219200"/>
            <a:ext cx="50530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Attributes are usually listed in the form:</a:t>
            </a:r>
          </a:p>
          <a:p>
            <a:endParaRPr lang="en-US" altLang="en-US"/>
          </a:p>
          <a:p>
            <a:r>
              <a:rPr lang="en-US" altLang="en-US"/>
              <a:t>        attributeName : Type</a:t>
            </a:r>
          </a:p>
          <a:p>
            <a:endParaRPr lang="en-US" altLang="en-US"/>
          </a:p>
          <a:p>
            <a:r>
              <a:rPr lang="en-US" altLang="en-US"/>
              <a:t>A </a:t>
            </a:r>
            <a:r>
              <a:rPr lang="en-US" altLang="en-US" i="1"/>
              <a:t>derived</a:t>
            </a:r>
            <a:r>
              <a:rPr lang="en-US" altLang="en-US"/>
              <a:t> attribute is one that can be</a:t>
            </a:r>
          </a:p>
          <a:p>
            <a:r>
              <a:rPr lang="en-US" altLang="en-US"/>
              <a:t>computed from other attributes, but</a:t>
            </a:r>
          </a:p>
          <a:p>
            <a:r>
              <a:rPr lang="en-US" altLang="en-US"/>
              <a:t>doesn’t actually exist. For example,</a:t>
            </a:r>
          </a:p>
          <a:p>
            <a:r>
              <a:rPr lang="en-US" altLang="en-US"/>
              <a:t>a Person’s age can be computed from </a:t>
            </a:r>
          </a:p>
          <a:p>
            <a:r>
              <a:rPr lang="en-US" altLang="en-US"/>
              <a:t>his birth date. A derived attribute is </a:t>
            </a:r>
          </a:p>
          <a:p>
            <a:r>
              <a:rPr lang="en-US" altLang="en-US"/>
              <a:t>designated by a preceding ‘/’ as in:</a:t>
            </a:r>
          </a:p>
          <a:p>
            <a:endParaRPr lang="en-US" altLang="en-US"/>
          </a:p>
          <a:p>
            <a:r>
              <a:rPr lang="en-US" altLang="en-US"/>
              <a:t>      / age : Date</a:t>
            </a:r>
          </a:p>
        </p:txBody>
      </p:sp>
    </p:spTree>
    <p:extLst>
      <p:ext uri="{BB962C8B-B14F-4D97-AF65-F5344CB8AC3E}">
        <p14:creationId xmlns:p14="http://schemas.microsoft.com/office/powerpoint/2010/main" val="1082870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ltLang="en-US"/>
              <a:t>Software Design (UML)</a:t>
            </a:r>
          </a:p>
        </p:txBody>
      </p:sp>
      <p:sp>
        <p:nvSpPr>
          <p:cNvPr id="158722" name="Rectangle 2"/>
          <p:cNvSpPr>
            <a:spLocks noGrp="1" noChangeArrowheads="1"/>
          </p:cNvSpPr>
          <p:nvPr>
            <p:ph type="title"/>
          </p:nvPr>
        </p:nvSpPr>
        <p:spPr/>
        <p:txBody>
          <a:bodyPr>
            <a:normAutofit fontScale="90000"/>
          </a:bodyPr>
          <a:lstStyle/>
          <a:p>
            <a:r>
              <a:rPr lang="en-US" altLang="en-US"/>
              <a:t>Class Attributes (Cont’d)</a:t>
            </a:r>
          </a:p>
        </p:txBody>
      </p:sp>
      <p:sp>
        <p:nvSpPr>
          <p:cNvPr id="158723" name="Rectangle 3"/>
          <p:cNvSpPr>
            <a:spLocks noChangeArrowheads="1"/>
          </p:cNvSpPr>
          <p:nvPr/>
        </p:nvSpPr>
        <p:spPr bwMode="auto">
          <a:xfrm>
            <a:off x="685800" y="1676400"/>
            <a:ext cx="25908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Person</a:t>
            </a:r>
          </a:p>
        </p:txBody>
      </p:sp>
      <p:sp>
        <p:nvSpPr>
          <p:cNvPr id="158724" name="Rectangle 4"/>
          <p:cNvSpPr>
            <a:spLocks noChangeArrowheads="1"/>
          </p:cNvSpPr>
          <p:nvPr/>
        </p:nvSpPr>
        <p:spPr bwMode="auto">
          <a:xfrm>
            <a:off x="685800" y="2438400"/>
            <a:ext cx="2590800" cy="2286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 name      : String</a:t>
            </a:r>
          </a:p>
          <a:p>
            <a:r>
              <a:rPr lang="en-US" altLang="en-US"/>
              <a:t># address   : Address</a:t>
            </a:r>
          </a:p>
          <a:p>
            <a:r>
              <a:rPr lang="en-US" altLang="en-US"/>
              <a:t># birthdate : Date</a:t>
            </a:r>
          </a:p>
          <a:p>
            <a:r>
              <a:rPr lang="en-US" altLang="en-US"/>
              <a:t>/ age           : Date</a:t>
            </a:r>
          </a:p>
          <a:p>
            <a:r>
              <a:rPr lang="en-US" altLang="en-US"/>
              <a:t>- ssn           : Id</a:t>
            </a:r>
          </a:p>
        </p:txBody>
      </p:sp>
      <p:sp>
        <p:nvSpPr>
          <p:cNvPr id="158725" name="Rectangle 5"/>
          <p:cNvSpPr>
            <a:spLocks noChangeArrowheads="1"/>
          </p:cNvSpPr>
          <p:nvPr/>
        </p:nvSpPr>
        <p:spPr bwMode="auto">
          <a:xfrm>
            <a:off x="685800" y="4724400"/>
            <a:ext cx="25908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158726" name="Text Box 6"/>
          <p:cNvSpPr txBox="1">
            <a:spLocks noChangeArrowheads="1"/>
          </p:cNvSpPr>
          <p:nvPr/>
        </p:nvSpPr>
        <p:spPr bwMode="auto">
          <a:xfrm>
            <a:off x="3657600" y="2438400"/>
            <a:ext cx="2459038"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Attributes can be:</a:t>
            </a:r>
          </a:p>
          <a:p>
            <a:r>
              <a:rPr lang="en-US" altLang="en-US"/>
              <a:t>	+ public</a:t>
            </a:r>
          </a:p>
          <a:p>
            <a:r>
              <a:rPr lang="en-US" altLang="en-US"/>
              <a:t>	# protected</a:t>
            </a:r>
          </a:p>
          <a:p>
            <a:r>
              <a:rPr lang="en-US" altLang="en-US"/>
              <a:t>	- private</a:t>
            </a:r>
          </a:p>
          <a:p>
            <a:r>
              <a:rPr lang="en-US" altLang="en-US"/>
              <a:t>	/ derived</a:t>
            </a:r>
          </a:p>
        </p:txBody>
      </p:sp>
    </p:spTree>
    <p:extLst>
      <p:ext uri="{BB962C8B-B14F-4D97-AF65-F5344CB8AC3E}">
        <p14:creationId xmlns:p14="http://schemas.microsoft.com/office/powerpoint/2010/main" val="513690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r>
              <a:rPr lang="en-US" altLang="en-US"/>
              <a:t>Software Design (UML)</a:t>
            </a:r>
          </a:p>
        </p:txBody>
      </p:sp>
      <p:sp>
        <p:nvSpPr>
          <p:cNvPr id="159746" name="Rectangle 2"/>
          <p:cNvSpPr>
            <a:spLocks noGrp="1" noChangeArrowheads="1"/>
          </p:cNvSpPr>
          <p:nvPr>
            <p:ph type="title"/>
          </p:nvPr>
        </p:nvSpPr>
        <p:spPr/>
        <p:txBody>
          <a:bodyPr>
            <a:normAutofit fontScale="90000"/>
          </a:bodyPr>
          <a:lstStyle/>
          <a:p>
            <a:r>
              <a:rPr lang="en-US" altLang="en-US"/>
              <a:t>Class Operations</a:t>
            </a:r>
          </a:p>
        </p:txBody>
      </p:sp>
      <p:grpSp>
        <p:nvGrpSpPr>
          <p:cNvPr id="159747" name="Group 3"/>
          <p:cNvGrpSpPr>
            <a:grpSpLocks/>
          </p:cNvGrpSpPr>
          <p:nvPr/>
        </p:nvGrpSpPr>
        <p:grpSpPr bwMode="auto">
          <a:xfrm>
            <a:off x="685800" y="1676400"/>
            <a:ext cx="2438400" cy="4114800"/>
            <a:chOff x="336" y="1056"/>
            <a:chExt cx="1536" cy="2592"/>
          </a:xfrm>
        </p:grpSpPr>
        <p:sp>
          <p:nvSpPr>
            <p:cNvPr id="159748" name="Rectangle 4"/>
            <p:cNvSpPr>
              <a:spLocks noChangeArrowheads="1"/>
            </p:cNvSpPr>
            <p:nvPr/>
          </p:nvSpPr>
          <p:spPr bwMode="auto">
            <a:xfrm>
              <a:off x="336" y="1056"/>
              <a:ext cx="1536" cy="48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Person</a:t>
              </a:r>
            </a:p>
          </p:txBody>
        </p:sp>
        <p:sp>
          <p:nvSpPr>
            <p:cNvPr id="159749" name="Rectangle 5"/>
            <p:cNvSpPr>
              <a:spLocks noChangeArrowheads="1"/>
            </p:cNvSpPr>
            <p:nvPr/>
          </p:nvSpPr>
          <p:spPr bwMode="auto">
            <a:xfrm>
              <a:off x="336" y="1536"/>
              <a:ext cx="1536" cy="105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name      : String</a:t>
              </a:r>
            </a:p>
            <a:p>
              <a:r>
                <a:rPr lang="en-US" altLang="en-US"/>
                <a:t>address   : Address</a:t>
              </a:r>
            </a:p>
            <a:p>
              <a:r>
                <a:rPr lang="en-US" altLang="en-US"/>
                <a:t>birthdate : Date</a:t>
              </a:r>
            </a:p>
            <a:p>
              <a:r>
                <a:rPr lang="en-US" altLang="en-US"/>
                <a:t>ssn          : Id</a:t>
              </a:r>
            </a:p>
          </p:txBody>
        </p:sp>
        <p:sp>
          <p:nvSpPr>
            <p:cNvPr id="159750" name="Rectangle 6"/>
            <p:cNvSpPr>
              <a:spLocks noChangeArrowheads="1"/>
            </p:cNvSpPr>
            <p:nvPr/>
          </p:nvSpPr>
          <p:spPr bwMode="auto">
            <a:xfrm>
              <a:off x="336" y="2592"/>
              <a:ext cx="1536" cy="105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eat</a:t>
              </a:r>
            </a:p>
            <a:p>
              <a:pPr algn="ctr"/>
              <a:r>
                <a:rPr lang="en-US" altLang="en-US"/>
                <a:t>sleep</a:t>
              </a:r>
            </a:p>
            <a:p>
              <a:pPr algn="ctr"/>
              <a:r>
                <a:rPr lang="en-US" altLang="en-US"/>
                <a:t>work</a:t>
              </a:r>
            </a:p>
            <a:p>
              <a:pPr algn="ctr"/>
              <a:r>
                <a:rPr lang="en-US" altLang="en-US"/>
                <a:t>play</a:t>
              </a:r>
            </a:p>
          </p:txBody>
        </p:sp>
      </p:grpSp>
      <p:sp>
        <p:nvSpPr>
          <p:cNvPr id="159751" name="Text Box 7"/>
          <p:cNvSpPr txBox="1">
            <a:spLocks noChangeArrowheads="1"/>
          </p:cNvSpPr>
          <p:nvPr/>
        </p:nvSpPr>
        <p:spPr bwMode="auto">
          <a:xfrm>
            <a:off x="3352800" y="4114800"/>
            <a:ext cx="49799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Operations </a:t>
            </a:r>
            <a:r>
              <a:rPr lang="en-US" altLang="en-US"/>
              <a:t>describe the class behavior </a:t>
            </a:r>
          </a:p>
          <a:p>
            <a:r>
              <a:rPr lang="en-US" altLang="en-US"/>
              <a:t>and appear in the third compartment. </a:t>
            </a:r>
          </a:p>
        </p:txBody>
      </p:sp>
    </p:spTree>
    <p:extLst>
      <p:ext uri="{BB962C8B-B14F-4D97-AF65-F5344CB8AC3E}">
        <p14:creationId xmlns:p14="http://schemas.microsoft.com/office/powerpoint/2010/main" val="1387277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r>
              <a:rPr lang="en-US" altLang="en-US"/>
              <a:t>Software Design (UML)</a:t>
            </a:r>
          </a:p>
        </p:txBody>
      </p:sp>
      <p:sp>
        <p:nvSpPr>
          <p:cNvPr id="160770" name="Rectangle 2"/>
          <p:cNvSpPr>
            <a:spLocks noGrp="1" noChangeArrowheads="1"/>
          </p:cNvSpPr>
          <p:nvPr>
            <p:ph type="title"/>
          </p:nvPr>
        </p:nvSpPr>
        <p:spPr/>
        <p:txBody>
          <a:bodyPr>
            <a:normAutofit fontScale="90000"/>
          </a:bodyPr>
          <a:lstStyle/>
          <a:p>
            <a:r>
              <a:rPr lang="en-US" altLang="en-US"/>
              <a:t>Class Operations (Cont’d)</a:t>
            </a:r>
          </a:p>
        </p:txBody>
      </p:sp>
      <p:grpSp>
        <p:nvGrpSpPr>
          <p:cNvPr id="160771" name="Group 3"/>
          <p:cNvGrpSpPr>
            <a:grpSpLocks/>
          </p:cNvGrpSpPr>
          <p:nvPr/>
        </p:nvGrpSpPr>
        <p:grpSpPr bwMode="auto">
          <a:xfrm>
            <a:off x="304800" y="1676400"/>
            <a:ext cx="8458200" cy="1922463"/>
            <a:chOff x="288" y="1333"/>
            <a:chExt cx="4944" cy="1211"/>
          </a:xfrm>
        </p:grpSpPr>
        <p:sp>
          <p:nvSpPr>
            <p:cNvPr id="160772" name="Rectangle 4"/>
            <p:cNvSpPr>
              <a:spLocks noChangeArrowheads="1"/>
            </p:cNvSpPr>
            <p:nvPr/>
          </p:nvSpPr>
          <p:spPr bwMode="auto">
            <a:xfrm>
              <a:off x="288" y="1333"/>
              <a:ext cx="4944" cy="39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PhoneBook</a:t>
              </a:r>
            </a:p>
          </p:txBody>
        </p:sp>
        <p:sp>
          <p:nvSpPr>
            <p:cNvPr id="160773" name="Rectangle 5"/>
            <p:cNvSpPr>
              <a:spLocks noChangeArrowheads="1"/>
            </p:cNvSpPr>
            <p:nvPr/>
          </p:nvSpPr>
          <p:spPr bwMode="auto">
            <a:xfrm>
              <a:off x="288" y="1728"/>
              <a:ext cx="4944" cy="29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160774" name="Rectangle 6"/>
            <p:cNvSpPr>
              <a:spLocks noChangeArrowheads="1"/>
            </p:cNvSpPr>
            <p:nvPr/>
          </p:nvSpPr>
          <p:spPr bwMode="auto">
            <a:xfrm>
              <a:off x="288" y="1968"/>
              <a:ext cx="4944"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newEntry (n : Name, a : Address, p : PhoneNumber, d : Description)</a:t>
              </a:r>
            </a:p>
            <a:p>
              <a:r>
                <a:rPr lang="en-US" altLang="en-US"/>
                <a:t>getPhone ( n : Name, a : Address) : PhoneNumber</a:t>
              </a:r>
            </a:p>
          </p:txBody>
        </p:sp>
      </p:grpSp>
      <p:sp>
        <p:nvSpPr>
          <p:cNvPr id="160775" name="Text Box 7"/>
          <p:cNvSpPr txBox="1">
            <a:spLocks noChangeArrowheads="1"/>
          </p:cNvSpPr>
          <p:nvPr/>
        </p:nvSpPr>
        <p:spPr bwMode="auto">
          <a:xfrm>
            <a:off x="304800" y="4343400"/>
            <a:ext cx="838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You can specify an operation by stating its signature: listing the name, type, and default value of all parameters, and, in the case of functions, a return type. </a:t>
            </a:r>
          </a:p>
        </p:txBody>
      </p:sp>
    </p:spTree>
    <p:extLst>
      <p:ext uri="{BB962C8B-B14F-4D97-AF65-F5344CB8AC3E}">
        <p14:creationId xmlns:p14="http://schemas.microsoft.com/office/powerpoint/2010/main" val="3255027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4"/>
          <p:cNvSpPr>
            <a:spLocks noGrp="1"/>
          </p:cNvSpPr>
          <p:nvPr>
            <p:ph type="ftr" sz="quarter" idx="10"/>
          </p:nvPr>
        </p:nvSpPr>
        <p:spPr/>
        <p:txBody>
          <a:bodyPr/>
          <a:lstStyle/>
          <a:p>
            <a:r>
              <a:rPr lang="en-US" altLang="en-US"/>
              <a:t>Software Design (UML)</a:t>
            </a:r>
          </a:p>
        </p:txBody>
      </p:sp>
      <p:sp>
        <p:nvSpPr>
          <p:cNvPr id="161794" name="Rectangle 2"/>
          <p:cNvSpPr>
            <a:spLocks noGrp="1" noChangeArrowheads="1"/>
          </p:cNvSpPr>
          <p:nvPr>
            <p:ph type="title"/>
          </p:nvPr>
        </p:nvSpPr>
        <p:spPr/>
        <p:txBody>
          <a:bodyPr>
            <a:normAutofit fontScale="90000"/>
          </a:bodyPr>
          <a:lstStyle/>
          <a:p>
            <a:r>
              <a:rPr lang="en-US" altLang="en-US"/>
              <a:t>Depicting Classes</a:t>
            </a:r>
          </a:p>
        </p:txBody>
      </p:sp>
      <p:grpSp>
        <p:nvGrpSpPr>
          <p:cNvPr id="161795" name="Group 3"/>
          <p:cNvGrpSpPr>
            <a:grpSpLocks/>
          </p:cNvGrpSpPr>
          <p:nvPr/>
        </p:nvGrpSpPr>
        <p:grpSpPr bwMode="auto">
          <a:xfrm>
            <a:off x="6248400" y="2133600"/>
            <a:ext cx="2438400" cy="3581400"/>
            <a:chOff x="3936" y="1296"/>
            <a:chExt cx="1536" cy="2256"/>
          </a:xfrm>
        </p:grpSpPr>
        <p:sp>
          <p:nvSpPr>
            <p:cNvPr id="161796" name="Rectangle 4"/>
            <p:cNvSpPr>
              <a:spLocks noChangeArrowheads="1"/>
            </p:cNvSpPr>
            <p:nvPr/>
          </p:nvSpPr>
          <p:spPr bwMode="auto">
            <a:xfrm>
              <a:off x="3936" y="1296"/>
              <a:ext cx="1536"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Person</a:t>
              </a:r>
            </a:p>
          </p:txBody>
        </p:sp>
        <p:sp>
          <p:nvSpPr>
            <p:cNvPr id="161797" name="Rectangle 5"/>
            <p:cNvSpPr>
              <a:spLocks noChangeArrowheads="1"/>
            </p:cNvSpPr>
            <p:nvPr/>
          </p:nvSpPr>
          <p:spPr bwMode="auto">
            <a:xfrm>
              <a:off x="3936" y="1680"/>
              <a:ext cx="1536"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name      : String</a:t>
              </a:r>
            </a:p>
            <a:p>
              <a:r>
                <a:rPr lang="en-US" altLang="en-US"/>
                <a:t>birthdate : Date</a:t>
              </a:r>
            </a:p>
            <a:p>
              <a:r>
                <a:rPr lang="en-US" altLang="en-US"/>
                <a:t>ssn          : Id</a:t>
              </a:r>
            </a:p>
          </p:txBody>
        </p:sp>
        <p:sp>
          <p:nvSpPr>
            <p:cNvPr id="161798" name="Rectangle 6"/>
            <p:cNvSpPr>
              <a:spLocks noChangeArrowheads="1"/>
            </p:cNvSpPr>
            <p:nvPr/>
          </p:nvSpPr>
          <p:spPr bwMode="auto">
            <a:xfrm>
              <a:off x="3936" y="2448"/>
              <a:ext cx="1536" cy="110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eat()</a:t>
              </a:r>
            </a:p>
            <a:p>
              <a:pPr algn="ctr"/>
              <a:r>
                <a:rPr lang="en-US" altLang="en-US"/>
                <a:t>sleep()</a:t>
              </a:r>
            </a:p>
            <a:p>
              <a:pPr algn="ctr"/>
              <a:r>
                <a:rPr lang="en-US" altLang="en-US"/>
                <a:t>work()</a:t>
              </a:r>
            </a:p>
            <a:p>
              <a:pPr algn="ctr"/>
              <a:r>
                <a:rPr lang="en-US" altLang="en-US"/>
                <a:t>play()</a:t>
              </a:r>
            </a:p>
          </p:txBody>
        </p:sp>
      </p:grpSp>
      <p:sp>
        <p:nvSpPr>
          <p:cNvPr id="161799" name="Text Box 7"/>
          <p:cNvSpPr txBox="1">
            <a:spLocks noChangeArrowheads="1"/>
          </p:cNvSpPr>
          <p:nvPr/>
        </p:nvSpPr>
        <p:spPr bwMode="auto">
          <a:xfrm>
            <a:off x="381000" y="1219200"/>
            <a:ext cx="83486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When drawing a class, you needn’t show attributes and operation in every diagram.</a:t>
            </a:r>
          </a:p>
        </p:txBody>
      </p:sp>
      <p:sp>
        <p:nvSpPr>
          <p:cNvPr id="161800" name="Rectangle 8"/>
          <p:cNvSpPr>
            <a:spLocks noChangeArrowheads="1"/>
          </p:cNvSpPr>
          <p:nvPr/>
        </p:nvSpPr>
        <p:spPr bwMode="auto">
          <a:xfrm>
            <a:off x="457200" y="2133600"/>
            <a:ext cx="2438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Person</a:t>
            </a:r>
          </a:p>
        </p:txBody>
      </p:sp>
      <p:grpSp>
        <p:nvGrpSpPr>
          <p:cNvPr id="161801" name="Group 9"/>
          <p:cNvGrpSpPr>
            <a:grpSpLocks/>
          </p:cNvGrpSpPr>
          <p:nvPr/>
        </p:nvGrpSpPr>
        <p:grpSpPr bwMode="auto">
          <a:xfrm>
            <a:off x="533400" y="3276600"/>
            <a:ext cx="2438400" cy="2438400"/>
            <a:chOff x="288" y="2400"/>
            <a:chExt cx="1536" cy="1536"/>
          </a:xfrm>
        </p:grpSpPr>
        <p:sp>
          <p:nvSpPr>
            <p:cNvPr id="161802" name="Rectangle 10"/>
            <p:cNvSpPr>
              <a:spLocks noChangeArrowheads="1"/>
            </p:cNvSpPr>
            <p:nvPr/>
          </p:nvSpPr>
          <p:spPr bwMode="auto">
            <a:xfrm>
              <a:off x="288" y="2400"/>
              <a:ext cx="1536"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Person</a:t>
              </a:r>
            </a:p>
          </p:txBody>
        </p:sp>
        <p:sp>
          <p:nvSpPr>
            <p:cNvPr id="161803" name="Rectangle 11"/>
            <p:cNvSpPr>
              <a:spLocks noChangeArrowheads="1"/>
            </p:cNvSpPr>
            <p:nvPr/>
          </p:nvSpPr>
          <p:spPr bwMode="auto">
            <a:xfrm>
              <a:off x="288" y="2880"/>
              <a:ext cx="1536"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name</a:t>
              </a:r>
            </a:p>
            <a:p>
              <a:pPr algn="ctr"/>
              <a:r>
                <a:rPr lang="en-US" altLang="en-US"/>
                <a:t>address</a:t>
              </a:r>
            </a:p>
            <a:p>
              <a:pPr algn="ctr"/>
              <a:r>
                <a:rPr lang="en-US" altLang="en-US"/>
                <a:t>birthdate</a:t>
              </a:r>
            </a:p>
          </p:txBody>
        </p:sp>
        <p:sp>
          <p:nvSpPr>
            <p:cNvPr id="161804" name="Rectangle 12"/>
            <p:cNvSpPr>
              <a:spLocks noChangeArrowheads="1"/>
            </p:cNvSpPr>
            <p:nvPr/>
          </p:nvSpPr>
          <p:spPr bwMode="auto">
            <a:xfrm>
              <a:off x="288" y="3648"/>
              <a:ext cx="153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161805" name="Group 13"/>
          <p:cNvGrpSpPr>
            <a:grpSpLocks/>
          </p:cNvGrpSpPr>
          <p:nvPr/>
        </p:nvGrpSpPr>
        <p:grpSpPr bwMode="auto">
          <a:xfrm>
            <a:off x="3429000" y="4114800"/>
            <a:ext cx="2438400" cy="1600200"/>
            <a:chOff x="2208" y="2592"/>
            <a:chExt cx="1536" cy="1008"/>
          </a:xfrm>
        </p:grpSpPr>
        <p:sp>
          <p:nvSpPr>
            <p:cNvPr id="161806" name="Rectangle 14"/>
            <p:cNvSpPr>
              <a:spLocks noChangeArrowheads="1"/>
            </p:cNvSpPr>
            <p:nvPr/>
          </p:nvSpPr>
          <p:spPr bwMode="auto">
            <a:xfrm>
              <a:off x="2208" y="2592"/>
              <a:ext cx="1536" cy="30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Person</a:t>
              </a:r>
            </a:p>
          </p:txBody>
        </p:sp>
        <p:sp>
          <p:nvSpPr>
            <p:cNvPr id="161807" name="Rectangle 15"/>
            <p:cNvSpPr>
              <a:spLocks noChangeArrowheads="1"/>
            </p:cNvSpPr>
            <p:nvPr/>
          </p:nvSpPr>
          <p:spPr bwMode="auto">
            <a:xfrm>
              <a:off x="2208" y="2880"/>
              <a:ext cx="1536"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161808" name="Rectangle 16"/>
            <p:cNvSpPr>
              <a:spLocks noChangeArrowheads="1"/>
            </p:cNvSpPr>
            <p:nvPr/>
          </p:nvSpPr>
          <p:spPr bwMode="auto">
            <a:xfrm>
              <a:off x="2208" y="3072"/>
              <a:ext cx="1536"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eat</a:t>
              </a:r>
            </a:p>
            <a:p>
              <a:pPr algn="ctr"/>
              <a:r>
                <a:rPr lang="en-US" altLang="en-US"/>
                <a:t>play</a:t>
              </a:r>
            </a:p>
          </p:txBody>
        </p:sp>
      </p:grpSp>
      <p:grpSp>
        <p:nvGrpSpPr>
          <p:cNvPr id="161809" name="Group 17"/>
          <p:cNvGrpSpPr>
            <a:grpSpLocks/>
          </p:cNvGrpSpPr>
          <p:nvPr/>
        </p:nvGrpSpPr>
        <p:grpSpPr bwMode="auto">
          <a:xfrm>
            <a:off x="3429000" y="2133600"/>
            <a:ext cx="2438400" cy="1143000"/>
            <a:chOff x="2160" y="1488"/>
            <a:chExt cx="1536" cy="720"/>
          </a:xfrm>
        </p:grpSpPr>
        <p:sp>
          <p:nvSpPr>
            <p:cNvPr id="161810" name="Rectangle 18"/>
            <p:cNvSpPr>
              <a:spLocks noChangeArrowheads="1"/>
            </p:cNvSpPr>
            <p:nvPr/>
          </p:nvSpPr>
          <p:spPr bwMode="auto">
            <a:xfrm>
              <a:off x="2160" y="1488"/>
              <a:ext cx="153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Person</a:t>
              </a:r>
            </a:p>
          </p:txBody>
        </p:sp>
        <p:sp>
          <p:nvSpPr>
            <p:cNvPr id="161811" name="Rectangle 19"/>
            <p:cNvSpPr>
              <a:spLocks noChangeArrowheads="1"/>
            </p:cNvSpPr>
            <p:nvPr/>
          </p:nvSpPr>
          <p:spPr bwMode="auto">
            <a:xfrm>
              <a:off x="2160" y="1824"/>
              <a:ext cx="1536"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1812" name="Rectangle 20"/>
            <p:cNvSpPr>
              <a:spLocks noChangeArrowheads="1"/>
            </p:cNvSpPr>
            <p:nvPr/>
          </p:nvSpPr>
          <p:spPr bwMode="auto">
            <a:xfrm>
              <a:off x="2160" y="2016"/>
              <a:ext cx="1536"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Tree>
    <p:extLst>
      <p:ext uri="{BB962C8B-B14F-4D97-AF65-F5344CB8AC3E}">
        <p14:creationId xmlns:p14="http://schemas.microsoft.com/office/powerpoint/2010/main" val="1962624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0"/>
          </p:nvPr>
        </p:nvSpPr>
        <p:spPr/>
        <p:txBody>
          <a:bodyPr/>
          <a:lstStyle/>
          <a:p>
            <a:r>
              <a:rPr lang="en-US" altLang="en-US"/>
              <a:t>Software Design (UML)</a:t>
            </a:r>
          </a:p>
        </p:txBody>
      </p:sp>
      <p:sp>
        <p:nvSpPr>
          <p:cNvPr id="162818" name="Rectangle 2"/>
          <p:cNvSpPr>
            <a:spLocks noGrp="1" noChangeArrowheads="1"/>
          </p:cNvSpPr>
          <p:nvPr>
            <p:ph type="title"/>
          </p:nvPr>
        </p:nvSpPr>
        <p:spPr/>
        <p:txBody>
          <a:bodyPr>
            <a:normAutofit fontScale="90000"/>
          </a:bodyPr>
          <a:lstStyle/>
          <a:p>
            <a:r>
              <a:rPr lang="en-US" altLang="en-US"/>
              <a:t>Class Responsibilities</a:t>
            </a:r>
          </a:p>
        </p:txBody>
      </p:sp>
      <p:sp>
        <p:nvSpPr>
          <p:cNvPr id="162819" name="Text Box 3"/>
          <p:cNvSpPr txBox="1">
            <a:spLocks noChangeArrowheads="1"/>
          </p:cNvSpPr>
          <p:nvPr/>
        </p:nvSpPr>
        <p:spPr bwMode="auto">
          <a:xfrm>
            <a:off x="609600" y="1295400"/>
            <a:ext cx="8001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A class may also include its responsibilities in a class diagram.</a:t>
            </a:r>
          </a:p>
          <a:p>
            <a:endParaRPr lang="en-US" altLang="en-US"/>
          </a:p>
          <a:p>
            <a:r>
              <a:rPr lang="en-US" altLang="en-US"/>
              <a:t>A responsibility is a contract or obligation of a class to perform a particular service.</a:t>
            </a:r>
          </a:p>
        </p:txBody>
      </p:sp>
      <p:grpSp>
        <p:nvGrpSpPr>
          <p:cNvPr id="162820" name="Group 4"/>
          <p:cNvGrpSpPr>
            <a:grpSpLocks/>
          </p:cNvGrpSpPr>
          <p:nvPr/>
        </p:nvGrpSpPr>
        <p:grpSpPr bwMode="auto">
          <a:xfrm>
            <a:off x="2133600" y="3048000"/>
            <a:ext cx="4876800" cy="3048000"/>
            <a:chOff x="1104" y="2064"/>
            <a:chExt cx="3072" cy="1920"/>
          </a:xfrm>
        </p:grpSpPr>
        <p:sp>
          <p:nvSpPr>
            <p:cNvPr id="162821" name="Rectangle 5"/>
            <p:cNvSpPr>
              <a:spLocks noChangeArrowheads="1"/>
            </p:cNvSpPr>
            <p:nvPr/>
          </p:nvSpPr>
          <p:spPr bwMode="auto">
            <a:xfrm>
              <a:off x="1104" y="2064"/>
              <a:ext cx="307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SmokeAlarm</a:t>
              </a:r>
            </a:p>
          </p:txBody>
        </p:sp>
        <p:sp>
          <p:nvSpPr>
            <p:cNvPr id="162822" name="Rectangle 6"/>
            <p:cNvSpPr>
              <a:spLocks noChangeArrowheads="1"/>
            </p:cNvSpPr>
            <p:nvPr/>
          </p:nvSpPr>
          <p:spPr bwMode="auto">
            <a:xfrm>
              <a:off x="1104" y="2304"/>
              <a:ext cx="3072"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162823" name="Rectangle 7"/>
            <p:cNvSpPr>
              <a:spLocks noChangeArrowheads="1"/>
            </p:cNvSpPr>
            <p:nvPr/>
          </p:nvSpPr>
          <p:spPr bwMode="auto">
            <a:xfrm>
              <a:off x="1104" y="2592"/>
              <a:ext cx="3072" cy="13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	       Responsibilities</a:t>
              </a:r>
            </a:p>
            <a:p>
              <a:endParaRPr lang="en-US" altLang="en-US"/>
            </a:p>
            <a:p>
              <a:r>
                <a:rPr lang="en-US" altLang="en-US"/>
                <a:t>-- sound alert and notify guard station</a:t>
              </a:r>
            </a:p>
            <a:p>
              <a:r>
                <a:rPr lang="en-US" altLang="en-US"/>
                <a:t>    when smoke is detected.</a:t>
              </a:r>
            </a:p>
            <a:p>
              <a:endParaRPr lang="en-US" altLang="en-US"/>
            </a:p>
            <a:p>
              <a:r>
                <a:rPr lang="en-US" altLang="en-US"/>
                <a:t>-- indicate battery state</a:t>
              </a:r>
            </a:p>
          </p:txBody>
        </p:sp>
        <p:sp>
          <p:nvSpPr>
            <p:cNvPr id="162824" name="Rectangle 8"/>
            <p:cNvSpPr>
              <a:spLocks noChangeArrowheads="1"/>
            </p:cNvSpPr>
            <p:nvPr/>
          </p:nvSpPr>
          <p:spPr bwMode="auto">
            <a:xfrm>
              <a:off x="1104" y="2448"/>
              <a:ext cx="3072"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grpSp>
    </p:spTree>
    <p:extLst>
      <p:ext uri="{BB962C8B-B14F-4D97-AF65-F5344CB8AC3E}">
        <p14:creationId xmlns:p14="http://schemas.microsoft.com/office/powerpoint/2010/main" val="1097772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lgn="ctr"/>
            <a:r>
              <a:rPr lang="en-US" dirty="0" smtClean="0"/>
              <a:t>The Consultation class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37</a:t>
            </a:fld>
            <a:endParaRPr lang="en-US"/>
          </a:p>
        </p:txBody>
      </p:sp>
      <p:pic>
        <p:nvPicPr>
          <p:cNvPr id="2" name="Picture 1"/>
          <p:cNvPicPr>
            <a:picLocks noChangeAspect="1"/>
          </p:cNvPicPr>
          <p:nvPr/>
        </p:nvPicPr>
        <p:blipFill>
          <a:blip r:embed="rId2"/>
          <a:stretch>
            <a:fillRect/>
          </a:stretch>
        </p:blipFill>
        <p:spPr>
          <a:xfrm>
            <a:off x="3105150" y="1264023"/>
            <a:ext cx="2847415" cy="5186363"/>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normAutofit fontScale="90000"/>
          </a:bodyPr>
          <a:lstStyle/>
          <a:p>
            <a:r>
              <a:rPr lang="en-US" altLang="en-US"/>
              <a:t>Relationships</a:t>
            </a:r>
          </a:p>
        </p:txBody>
      </p:sp>
      <p:sp>
        <p:nvSpPr>
          <p:cNvPr id="4" name="Footer Placeholder 4"/>
          <p:cNvSpPr>
            <a:spLocks noGrp="1"/>
          </p:cNvSpPr>
          <p:nvPr>
            <p:ph type="ftr" sz="quarter" idx="10"/>
          </p:nvPr>
        </p:nvSpPr>
        <p:spPr/>
        <p:txBody>
          <a:bodyPr/>
          <a:lstStyle/>
          <a:p>
            <a:r>
              <a:rPr lang="en-US" altLang="en-US"/>
              <a:t>Software Design (UML)</a:t>
            </a:r>
          </a:p>
        </p:txBody>
      </p:sp>
      <p:sp>
        <p:nvSpPr>
          <p:cNvPr id="164867" name="Text Box 3"/>
          <p:cNvSpPr txBox="1">
            <a:spLocks noChangeArrowheads="1"/>
          </p:cNvSpPr>
          <p:nvPr/>
        </p:nvSpPr>
        <p:spPr bwMode="auto">
          <a:xfrm>
            <a:off x="685800" y="1524000"/>
            <a:ext cx="73025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In UML, object interconnections (logical or physical), are </a:t>
            </a:r>
          </a:p>
          <a:p>
            <a:r>
              <a:rPr lang="en-US" altLang="en-US"/>
              <a:t>modeled as relationships. </a:t>
            </a:r>
          </a:p>
          <a:p>
            <a:endParaRPr lang="en-US" altLang="en-US"/>
          </a:p>
          <a:p>
            <a:r>
              <a:rPr lang="en-US" altLang="en-US"/>
              <a:t>There are three kinds of relationships in UML:</a:t>
            </a:r>
          </a:p>
          <a:p>
            <a:endParaRPr lang="en-US" altLang="en-US"/>
          </a:p>
          <a:p>
            <a:pPr lvl="1">
              <a:buFontTx/>
              <a:buChar char="•"/>
            </a:pPr>
            <a:r>
              <a:rPr lang="en-US" altLang="en-US"/>
              <a:t> dependencies</a:t>
            </a:r>
          </a:p>
          <a:p>
            <a:pPr lvl="1">
              <a:buFontTx/>
              <a:buChar char="•"/>
            </a:pPr>
            <a:endParaRPr lang="en-US" altLang="en-US"/>
          </a:p>
          <a:p>
            <a:pPr lvl="1">
              <a:buFontTx/>
              <a:buChar char="•"/>
            </a:pPr>
            <a:r>
              <a:rPr lang="en-US" altLang="en-US"/>
              <a:t> generalizations</a:t>
            </a:r>
          </a:p>
          <a:p>
            <a:pPr lvl="1">
              <a:buFontTx/>
              <a:buChar char="•"/>
            </a:pPr>
            <a:endParaRPr lang="en-US" altLang="en-US"/>
          </a:p>
          <a:p>
            <a:pPr lvl="1">
              <a:buFontTx/>
              <a:buChar char="•"/>
            </a:pPr>
            <a:r>
              <a:rPr lang="en-US" altLang="en-US"/>
              <a:t> associations</a:t>
            </a:r>
          </a:p>
          <a:p>
            <a:endParaRPr lang="en-US" altLang="en-US"/>
          </a:p>
        </p:txBody>
      </p:sp>
    </p:spTree>
    <p:extLst>
      <p:ext uri="{BB962C8B-B14F-4D97-AF65-F5344CB8AC3E}">
        <p14:creationId xmlns:p14="http://schemas.microsoft.com/office/powerpoint/2010/main" val="3681462732"/>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ltLang="en-US"/>
              <a:t>Software Design (UML)</a:t>
            </a:r>
          </a:p>
        </p:txBody>
      </p:sp>
      <p:sp>
        <p:nvSpPr>
          <p:cNvPr id="168962" name="Rectangle 2"/>
          <p:cNvSpPr>
            <a:spLocks noGrp="1" noChangeArrowheads="1"/>
          </p:cNvSpPr>
          <p:nvPr>
            <p:ph type="title"/>
          </p:nvPr>
        </p:nvSpPr>
        <p:spPr>
          <a:xfrm>
            <a:off x="609600" y="381000"/>
            <a:ext cx="7848600" cy="533400"/>
          </a:xfrm>
        </p:spPr>
        <p:txBody>
          <a:bodyPr>
            <a:normAutofit fontScale="90000"/>
          </a:bodyPr>
          <a:lstStyle/>
          <a:p>
            <a:r>
              <a:rPr lang="en-US" altLang="en-US"/>
              <a:t>Association Relationships</a:t>
            </a:r>
          </a:p>
        </p:txBody>
      </p:sp>
      <p:sp>
        <p:nvSpPr>
          <p:cNvPr id="168963" name="Text Box 3"/>
          <p:cNvSpPr txBox="1">
            <a:spLocks noChangeArrowheads="1"/>
          </p:cNvSpPr>
          <p:nvPr/>
        </p:nvSpPr>
        <p:spPr bwMode="auto">
          <a:xfrm>
            <a:off x="609600" y="1371600"/>
            <a:ext cx="81089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If two classes in a model need to communicate with each other, there must be link between them. </a:t>
            </a:r>
          </a:p>
          <a:p>
            <a:endParaRPr lang="en-US" altLang="en-US"/>
          </a:p>
          <a:p>
            <a:r>
              <a:rPr lang="en-US" altLang="en-US"/>
              <a:t>An </a:t>
            </a:r>
            <a:r>
              <a:rPr lang="en-US" altLang="en-US" i="1"/>
              <a:t>association</a:t>
            </a:r>
            <a:r>
              <a:rPr lang="en-US" altLang="en-US"/>
              <a:t> denotes that link. </a:t>
            </a:r>
          </a:p>
        </p:txBody>
      </p:sp>
      <p:sp>
        <p:nvSpPr>
          <p:cNvPr id="168964"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8965" name="Rectangle 5"/>
          <p:cNvSpPr>
            <a:spLocks noChangeArrowheads="1"/>
          </p:cNvSpPr>
          <p:nvPr/>
        </p:nvSpPr>
        <p:spPr bwMode="auto">
          <a:xfrm>
            <a:off x="6324600" y="38100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Instructor</a:t>
            </a:r>
          </a:p>
        </p:txBody>
      </p:sp>
      <p:sp>
        <p:nvSpPr>
          <p:cNvPr id="168966" name="Rectangle 6"/>
          <p:cNvSpPr>
            <a:spLocks noChangeArrowheads="1"/>
          </p:cNvSpPr>
          <p:nvPr/>
        </p:nvSpPr>
        <p:spPr bwMode="auto">
          <a:xfrm>
            <a:off x="685800" y="37719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Student</a:t>
            </a:r>
          </a:p>
        </p:txBody>
      </p:sp>
    </p:spTree>
    <p:extLst>
      <p:ext uri="{BB962C8B-B14F-4D97-AF65-F5344CB8AC3E}">
        <p14:creationId xmlns:p14="http://schemas.microsoft.com/office/powerpoint/2010/main" val="374278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 types</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7" name="Rounded Rectangle 6"/>
          <p:cNvSpPr/>
          <p:nvPr/>
        </p:nvSpPr>
        <p:spPr>
          <a:xfrm>
            <a:off x="851646" y="2205318"/>
            <a:ext cx="2357719" cy="17122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rPr>
              <a:t>Activity diagrams</a:t>
            </a:r>
            <a:r>
              <a:rPr lang="en-US" dirty="0"/>
              <a:t>, which show the activities involved in a process or in data processing </a:t>
            </a:r>
            <a:r>
              <a:rPr lang="en-US" dirty="0" smtClean="0"/>
              <a:t>.</a:t>
            </a:r>
            <a:endParaRPr lang="en-GB" dirty="0"/>
          </a:p>
        </p:txBody>
      </p:sp>
      <p:sp>
        <p:nvSpPr>
          <p:cNvPr id="8" name="Rounded Rectangle 7"/>
          <p:cNvSpPr/>
          <p:nvPr/>
        </p:nvSpPr>
        <p:spPr>
          <a:xfrm>
            <a:off x="3523128" y="2205318"/>
            <a:ext cx="2366684" cy="17122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rPr>
              <a:t>Use case diagrams</a:t>
            </a:r>
            <a:r>
              <a:rPr lang="en-US" dirty="0"/>
              <a:t>, which show the interactions between a system and its environment. </a:t>
            </a:r>
            <a:endParaRPr lang="en-GB" dirty="0"/>
          </a:p>
        </p:txBody>
      </p:sp>
      <p:sp>
        <p:nvSpPr>
          <p:cNvPr id="9" name="Rounded Rectangle 8"/>
          <p:cNvSpPr/>
          <p:nvPr/>
        </p:nvSpPr>
        <p:spPr>
          <a:xfrm>
            <a:off x="6248399" y="2205318"/>
            <a:ext cx="2501154" cy="17122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rPr>
              <a:t>Sequence diagrams</a:t>
            </a:r>
            <a:r>
              <a:rPr lang="en-US" dirty="0"/>
              <a:t>, which show interactions between actors and the system and between system components.</a:t>
            </a:r>
            <a:endParaRPr lang="en-GB" dirty="0"/>
          </a:p>
        </p:txBody>
      </p:sp>
      <p:sp>
        <p:nvSpPr>
          <p:cNvPr id="10" name="Rounded Rectangle 9"/>
          <p:cNvSpPr/>
          <p:nvPr/>
        </p:nvSpPr>
        <p:spPr>
          <a:xfrm>
            <a:off x="1918446" y="4177553"/>
            <a:ext cx="2537013" cy="17122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rPr>
              <a:t>Class diagrams</a:t>
            </a:r>
            <a:r>
              <a:rPr lang="en-US" dirty="0"/>
              <a:t>, which show the object classes in the system and the associations between these classes.</a:t>
            </a:r>
            <a:endParaRPr lang="en-GB" dirty="0"/>
          </a:p>
        </p:txBody>
      </p:sp>
      <p:sp>
        <p:nvSpPr>
          <p:cNvPr id="11" name="Rounded Rectangle 10"/>
          <p:cNvSpPr/>
          <p:nvPr/>
        </p:nvSpPr>
        <p:spPr>
          <a:xfrm>
            <a:off x="4846543" y="4177553"/>
            <a:ext cx="2537013" cy="17122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rPr>
              <a:t>State diagrams</a:t>
            </a:r>
            <a:r>
              <a:rPr lang="en-US" dirty="0"/>
              <a:t>, which show how the system reacts to internal and external events. </a:t>
            </a:r>
            <a:endParaRPr lang="en-GB"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r>
              <a:rPr lang="en-US" altLang="en-US"/>
              <a:t>Software Design (UML)</a:t>
            </a:r>
          </a:p>
        </p:txBody>
      </p:sp>
      <p:sp>
        <p:nvSpPr>
          <p:cNvPr id="169986" name="Rectangle 2"/>
          <p:cNvSpPr>
            <a:spLocks noGrp="1" noChangeArrowheads="1"/>
          </p:cNvSpPr>
          <p:nvPr>
            <p:ph type="title"/>
          </p:nvPr>
        </p:nvSpPr>
        <p:spPr>
          <a:xfrm>
            <a:off x="609600" y="381000"/>
            <a:ext cx="8153400" cy="533400"/>
          </a:xfrm>
        </p:spPr>
        <p:txBody>
          <a:bodyPr>
            <a:normAutofit fontScale="90000"/>
          </a:bodyPr>
          <a:lstStyle/>
          <a:p>
            <a:r>
              <a:rPr lang="en-US" altLang="en-US"/>
              <a:t>Association Relationships (Cont’d)</a:t>
            </a:r>
          </a:p>
        </p:txBody>
      </p:sp>
      <p:sp>
        <p:nvSpPr>
          <p:cNvPr id="169987" name="Text Box 3"/>
          <p:cNvSpPr txBox="1">
            <a:spLocks noChangeArrowheads="1"/>
          </p:cNvSpPr>
          <p:nvPr/>
        </p:nvSpPr>
        <p:spPr bwMode="auto">
          <a:xfrm>
            <a:off x="609600" y="1371600"/>
            <a:ext cx="81089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We can indicate the </a:t>
            </a:r>
            <a:r>
              <a:rPr lang="en-US" altLang="en-US" i="1"/>
              <a:t>multiplicity</a:t>
            </a:r>
            <a:r>
              <a:rPr lang="en-US" altLang="en-US"/>
              <a:t> of an association by adding </a:t>
            </a:r>
            <a:r>
              <a:rPr lang="en-US" altLang="en-US" i="1"/>
              <a:t>multiplicity adornments</a:t>
            </a:r>
            <a:r>
              <a:rPr lang="en-US" altLang="en-US"/>
              <a:t> to the line denoting the association. </a:t>
            </a:r>
          </a:p>
          <a:p>
            <a:endParaRPr lang="en-US" altLang="en-US"/>
          </a:p>
          <a:p>
            <a:r>
              <a:rPr lang="en-US" altLang="en-US"/>
              <a:t>The example indicates that a </a:t>
            </a:r>
            <a:r>
              <a:rPr lang="en-US" altLang="en-US" i="1"/>
              <a:t>Student</a:t>
            </a:r>
            <a:r>
              <a:rPr lang="en-US" altLang="en-US"/>
              <a:t> has one or more </a:t>
            </a:r>
            <a:r>
              <a:rPr lang="en-US" altLang="en-US" i="1"/>
              <a:t>Instructors</a:t>
            </a:r>
            <a:r>
              <a:rPr lang="en-US" altLang="en-US"/>
              <a:t>:</a:t>
            </a:r>
          </a:p>
        </p:txBody>
      </p:sp>
      <p:sp>
        <p:nvSpPr>
          <p:cNvPr id="169988"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9989" name="Rectangle 5"/>
          <p:cNvSpPr>
            <a:spLocks noChangeArrowheads="1"/>
          </p:cNvSpPr>
          <p:nvPr/>
        </p:nvSpPr>
        <p:spPr bwMode="auto">
          <a:xfrm>
            <a:off x="6324600" y="38100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Instructor</a:t>
            </a:r>
          </a:p>
        </p:txBody>
      </p:sp>
      <p:sp>
        <p:nvSpPr>
          <p:cNvPr id="169990" name="Rectangle 6"/>
          <p:cNvSpPr>
            <a:spLocks noChangeArrowheads="1"/>
          </p:cNvSpPr>
          <p:nvPr/>
        </p:nvSpPr>
        <p:spPr bwMode="auto">
          <a:xfrm>
            <a:off x="685800" y="37719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Student</a:t>
            </a:r>
          </a:p>
        </p:txBody>
      </p:sp>
      <p:sp>
        <p:nvSpPr>
          <p:cNvPr id="169991" name="Text Box 7"/>
          <p:cNvSpPr txBox="1">
            <a:spLocks noChangeArrowheads="1"/>
          </p:cNvSpPr>
          <p:nvPr/>
        </p:nvSpPr>
        <p:spPr bwMode="auto">
          <a:xfrm>
            <a:off x="5638800" y="4038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Tree>
    <p:extLst>
      <p:ext uri="{BB962C8B-B14F-4D97-AF65-F5344CB8AC3E}">
        <p14:creationId xmlns:p14="http://schemas.microsoft.com/office/powerpoint/2010/main" val="3785040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r>
              <a:rPr lang="en-US" altLang="en-US"/>
              <a:t>Software Design (UML)</a:t>
            </a:r>
          </a:p>
        </p:txBody>
      </p:sp>
      <p:sp>
        <p:nvSpPr>
          <p:cNvPr id="171010" name="Rectangle 2"/>
          <p:cNvSpPr>
            <a:spLocks noGrp="1" noChangeArrowheads="1"/>
          </p:cNvSpPr>
          <p:nvPr>
            <p:ph type="title"/>
          </p:nvPr>
        </p:nvSpPr>
        <p:spPr>
          <a:xfrm>
            <a:off x="609600" y="381000"/>
            <a:ext cx="8229600" cy="533400"/>
          </a:xfrm>
        </p:spPr>
        <p:txBody>
          <a:bodyPr>
            <a:normAutofit fontScale="90000"/>
          </a:bodyPr>
          <a:lstStyle/>
          <a:p>
            <a:r>
              <a:rPr lang="en-US" altLang="en-US"/>
              <a:t>Association Relationships (Cont’d)</a:t>
            </a:r>
          </a:p>
        </p:txBody>
      </p:sp>
      <p:sp>
        <p:nvSpPr>
          <p:cNvPr id="171011" name="Text Box 3"/>
          <p:cNvSpPr txBox="1">
            <a:spLocks noChangeArrowheads="1"/>
          </p:cNvSpPr>
          <p:nvPr/>
        </p:nvSpPr>
        <p:spPr bwMode="auto">
          <a:xfrm>
            <a:off x="609600" y="1981200"/>
            <a:ext cx="8108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The example indicates that every </a:t>
            </a:r>
            <a:r>
              <a:rPr lang="en-US" altLang="en-US" i="1"/>
              <a:t>Instructor</a:t>
            </a:r>
            <a:r>
              <a:rPr lang="en-US" altLang="en-US"/>
              <a:t> has one or more </a:t>
            </a:r>
            <a:r>
              <a:rPr lang="en-US" altLang="en-US" i="1"/>
              <a:t>Students</a:t>
            </a:r>
            <a:r>
              <a:rPr lang="en-US" altLang="en-US"/>
              <a:t>:</a:t>
            </a:r>
          </a:p>
        </p:txBody>
      </p:sp>
      <p:sp>
        <p:nvSpPr>
          <p:cNvPr id="171012"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1013" name="Rectangle 5"/>
          <p:cNvSpPr>
            <a:spLocks noChangeArrowheads="1"/>
          </p:cNvSpPr>
          <p:nvPr/>
        </p:nvSpPr>
        <p:spPr bwMode="auto">
          <a:xfrm>
            <a:off x="6324600" y="38100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Instructor</a:t>
            </a:r>
          </a:p>
        </p:txBody>
      </p:sp>
      <p:sp>
        <p:nvSpPr>
          <p:cNvPr id="171014" name="Rectangle 6"/>
          <p:cNvSpPr>
            <a:spLocks noChangeArrowheads="1"/>
          </p:cNvSpPr>
          <p:nvPr/>
        </p:nvSpPr>
        <p:spPr bwMode="auto">
          <a:xfrm>
            <a:off x="685800" y="37719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Student</a:t>
            </a:r>
          </a:p>
        </p:txBody>
      </p:sp>
      <p:sp>
        <p:nvSpPr>
          <p:cNvPr id="171016" name="Text Box 8"/>
          <p:cNvSpPr txBox="1">
            <a:spLocks noChangeArrowheads="1"/>
          </p:cNvSpPr>
          <p:nvPr/>
        </p:nvSpPr>
        <p:spPr bwMode="auto">
          <a:xfrm>
            <a:off x="2743200" y="4038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Tree>
    <p:extLst>
      <p:ext uri="{BB962C8B-B14F-4D97-AF65-F5344CB8AC3E}">
        <p14:creationId xmlns:p14="http://schemas.microsoft.com/office/powerpoint/2010/main" val="27377067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10"/>
          </p:nvPr>
        </p:nvSpPr>
        <p:spPr/>
        <p:txBody>
          <a:bodyPr/>
          <a:lstStyle/>
          <a:p>
            <a:r>
              <a:rPr lang="en-US" altLang="en-US"/>
              <a:t>Software Design (UML)</a:t>
            </a:r>
          </a:p>
        </p:txBody>
      </p:sp>
      <p:sp>
        <p:nvSpPr>
          <p:cNvPr id="172034" name="Rectangle 2"/>
          <p:cNvSpPr>
            <a:spLocks noGrp="1" noChangeArrowheads="1"/>
          </p:cNvSpPr>
          <p:nvPr>
            <p:ph type="title"/>
          </p:nvPr>
        </p:nvSpPr>
        <p:spPr>
          <a:xfrm>
            <a:off x="609600" y="381000"/>
            <a:ext cx="8229600" cy="533400"/>
          </a:xfrm>
        </p:spPr>
        <p:txBody>
          <a:bodyPr>
            <a:normAutofit fontScale="90000"/>
          </a:bodyPr>
          <a:lstStyle/>
          <a:p>
            <a:r>
              <a:rPr lang="en-US" altLang="en-US"/>
              <a:t>Association Relationships (Cont’d)</a:t>
            </a:r>
          </a:p>
        </p:txBody>
      </p:sp>
      <p:sp>
        <p:nvSpPr>
          <p:cNvPr id="172035" name="Text Box 3"/>
          <p:cNvSpPr txBox="1">
            <a:spLocks noChangeArrowheads="1"/>
          </p:cNvSpPr>
          <p:nvPr/>
        </p:nvSpPr>
        <p:spPr bwMode="auto">
          <a:xfrm>
            <a:off x="609600" y="1295400"/>
            <a:ext cx="8108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We can also indicate the behavior of an object in an association (</a:t>
            </a:r>
            <a:r>
              <a:rPr lang="en-US" altLang="en-US" i="1"/>
              <a:t>i.e.,</a:t>
            </a:r>
            <a:r>
              <a:rPr lang="en-US" altLang="en-US"/>
              <a:t> the </a:t>
            </a:r>
            <a:r>
              <a:rPr lang="en-US" altLang="en-US" i="1"/>
              <a:t>role </a:t>
            </a:r>
            <a:r>
              <a:rPr lang="en-US" altLang="en-US"/>
              <a:t>of an object) using </a:t>
            </a:r>
            <a:r>
              <a:rPr lang="en-US" altLang="en-US" i="1"/>
              <a:t>rolenames.</a:t>
            </a:r>
            <a:endParaRPr lang="en-US" altLang="en-US"/>
          </a:p>
        </p:txBody>
      </p:sp>
      <p:sp>
        <p:nvSpPr>
          <p:cNvPr id="172036"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2037" name="Rectangle 5"/>
          <p:cNvSpPr>
            <a:spLocks noChangeArrowheads="1"/>
          </p:cNvSpPr>
          <p:nvPr/>
        </p:nvSpPr>
        <p:spPr bwMode="auto">
          <a:xfrm>
            <a:off x="6324600" y="38100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Instructor</a:t>
            </a:r>
          </a:p>
        </p:txBody>
      </p:sp>
      <p:sp>
        <p:nvSpPr>
          <p:cNvPr id="172038" name="Rectangle 6"/>
          <p:cNvSpPr>
            <a:spLocks noChangeArrowheads="1"/>
          </p:cNvSpPr>
          <p:nvPr/>
        </p:nvSpPr>
        <p:spPr bwMode="auto">
          <a:xfrm>
            <a:off x="685800" y="37592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Student</a:t>
            </a:r>
          </a:p>
        </p:txBody>
      </p:sp>
      <p:sp>
        <p:nvSpPr>
          <p:cNvPr id="172039" name="Text Box 7"/>
          <p:cNvSpPr txBox="1">
            <a:spLocks noChangeArrowheads="1"/>
          </p:cNvSpPr>
          <p:nvPr/>
        </p:nvSpPr>
        <p:spPr bwMode="auto">
          <a:xfrm>
            <a:off x="5715000" y="4038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172040" name="Text Box 8"/>
          <p:cNvSpPr txBox="1">
            <a:spLocks noChangeArrowheads="1"/>
          </p:cNvSpPr>
          <p:nvPr/>
        </p:nvSpPr>
        <p:spPr bwMode="auto">
          <a:xfrm>
            <a:off x="2743200" y="4038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172041" name="Text Box 9"/>
          <p:cNvSpPr txBox="1">
            <a:spLocks noChangeArrowheads="1"/>
          </p:cNvSpPr>
          <p:nvPr/>
        </p:nvSpPr>
        <p:spPr bwMode="auto">
          <a:xfrm>
            <a:off x="4724400" y="35814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learns from</a:t>
            </a:r>
          </a:p>
        </p:txBody>
      </p:sp>
      <p:sp>
        <p:nvSpPr>
          <p:cNvPr id="172042" name="Text Box 10"/>
          <p:cNvSpPr txBox="1">
            <a:spLocks noChangeArrowheads="1"/>
          </p:cNvSpPr>
          <p:nvPr/>
        </p:nvSpPr>
        <p:spPr bwMode="auto">
          <a:xfrm>
            <a:off x="2819400" y="3581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teaches</a:t>
            </a:r>
          </a:p>
        </p:txBody>
      </p:sp>
    </p:spTree>
    <p:extLst>
      <p:ext uri="{BB962C8B-B14F-4D97-AF65-F5344CB8AC3E}">
        <p14:creationId xmlns:p14="http://schemas.microsoft.com/office/powerpoint/2010/main" val="42490829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10"/>
          </p:nvPr>
        </p:nvSpPr>
        <p:spPr/>
        <p:txBody>
          <a:bodyPr/>
          <a:lstStyle/>
          <a:p>
            <a:r>
              <a:rPr lang="en-US" altLang="en-US"/>
              <a:t>Software Design (UML)</a:t>
            </a:r>
          </a:p>
        </p:txBody>
      </p:sp>
      <p:sp>
        <p:nvSpPr>
          <p:cNvPr id="173058" name="Rectangle 2"/>
          <p:cNvSpPr>
            <a:spLocks noGrp="1" noChangeArrowheads="1"/>
          </p:cNvSpPr>
          <p:nvPr>
            <p:ph type="title"/>
          </p:nvPr>
        </p:nvSpPr>
        <p:spPr>
          <a:xfrm>
            <a:off x="609600" y="381000"/>
            <a:ext cx="8077200" cy="533400"/>
          </a:xfrm>
        </p:spPr>
        <p:txBody>
          <a:bodyPr>
            <a:normAutofit fontScale="90000"/>
          </a:bodyPr>
          <a:lstStyle/>
          <a:p>
            <a:r>
              <a:rPr lang="en-US" altLang="en-US"/>
              <a:t>Association Relationships (Cont’d)</a:t>
            </a:r>
          </a:p>
        </p:txBody>
      </p:sp>
      <p:sp>
        <p:nvSpPr>
          <p:cNvPr id="173059" name="Text Box 3"/>
          <p:cNvSpPr txBox="1">
            <a:spLocks noChangeArrowheads="1"/>
          </p:cNvSpPr>
          <p:nvPr/>
        </p:nvSpPr>
        <p:spPr bwMode="auto">
          <a:xfrm>
            <a:off x="1524000" y="12954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We can also name the association.</a:t>
            </a:r>
          </a:p>
        </p:txBody>
      </p:sp>
      <p:sp>
        <p:nvSpPr>
          <p:cNvPr id="173060"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61" name="Rectangle 5"/>
          <p:cNvSpPr>
            <a:spLocks noChangeArrowheads="1"/>
          </p:cNvSpPr>
          <p:nvPr/>
        </p:nvSpPr>
        <p:spPr bwMode="auto">
          <a:xfrm>
            <a:off x="6324600" y="38100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Team</a:t>
            </a:r>
          </a:p>
        </p:txBody>
      </p:sp>
      <p:sp>
        <p:nvSpPr>
          <p:cNvPr id="173062" name="Rectangle 6"/>
          <p:cNvSpPr>
            <a:spLocks noChangeArrowheads="1"/>
          </p:cNvSpPr>
          <p:nvPr/>
        </p:nvSpPr>
        <p:spPr bwMode="auto">
          <a:xfrm>
            <a:off x="685800" y="37592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Student</a:t>
            </a:r>
          </a:p>
        </p:txBody>
      </p:sp>
      <p:sp>
        <p:nvSpPr>
          <p:cNvPr id="173063" name="Text Box 7"/>
          <p:cNvSpPr txBox="1">
            <a:spLocks noChangeArrowheads="1"/>
          </p:cNvSpPr>
          <p:nvPr/>
        </p:nvSpPr>
        <p:spPr bwMode="auto">
          <a:xfrm>
            <a:off x="3810000" y="35814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membership</a:t>
            </a:r>
          </a:p>
        </p:txBody>
      </p:sp>
      <p:sp>
        <p:nvSpPr>
          <p:cNvPr id="173064" name="Text Box 8"/>
          <p:cNvSpPr txBox="1">
            <a:spLocks noChangeArrowheads="1"/>
          </p:cNvSpPr>
          <p:nvPr/>
        </p:nvSpPr>
        <p:spPr bwMode="auto">
          <a:xfrm>
            <a:off x="2743200" y="4038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173065" name="Text Box 9"/>
          <p:cNvSpPr txBox="1">
            <a:spLocks noChangeArrowheads="1"/>
          </p:cNvSpPr>
          <p:nvPr/>
        </p:nvSpPr>
        <p:spPr bwMode="auto">
          <a:xfrm>
            <a:off x="5715000" y="4038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Tree>
    <p:extLst>
      <p:ext uri="{BB962C8B-B14F-4D97-AF65-F5344CB8AC3E}">
        <p14:creationId xmlns:p14="http://schemas.microsoft.com/office/powerpoint/2010/main" val="33518255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4"/>
          <p:cNvSpPr>
            <a:spLocks noGrp="1"/>
          </p:cNvSpPr>
          <p:nvPr>
            <p:ph type="ftr" sz="quarter" idx="10"/>
          </p:nvPr>
        </p:nvSpPr>
        <p:spPr/>
        <p:txBody>
          <a:bodyPr/>
          <a:lstStyle/>
          <a:p>
            <a:r>
              <a:rPr lang="en-US" altLang="en-US"/>
              <a:t>Software Design (UML)</a:t>
            </a:r>
          </a:p>
        </p:txBody>
      </p:sp>
      <p:sp>
        <p:nvSpPr>
          <p:cNvPr id="174082" name="Rectangle 2"/>
          <p:cNvSpPr>
            <a:spLocks noGrp="1" noChangeArrowheads="1"/>
          </p:cNvSpPr>
          <p:nvPr>
            <p:ph type="title"/>
          </p:nvPr>
        </p:nvSpPr>
        <p:spPr>
          <a:xfrm>
            <a:off x="609600" y="381000"/>
            <a:ext cx="8077200" cy="533400"/>
          </a:xfrm>
        </p:spPr>
        <p:txBody>
          <a:bodyPr>
            <a:normAutofit fontScale="90000"/>
          </a:bodyPr>
          <a:lstStyle/>
          <a:p>
            <a:r>
              <a:rPr lang="en-US" altLang="en-US"/>
              <a:t>Association Relationships (Cont’d)</a:t>
            </a:r>
          </a:p>
        </p:txBody>
      </p:sp>
      <p:sp>
        <p:nvSpPr>
          <p:cNvPr id="174083" name="Text Box 3"/>
          <p:cNvSpPr txBox="1">
            <a:spLocks noChangeArrowheads="1"/>
          </p:cNvSpPr>
          <p:nvPr/>
        </p:nvSpPr>
        <p:spPr bwMode="auto">
          <a:xfrm>
            <a:off x="685800" y="12954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We can specify dual associations.</a:t>
            </a:r>
          </a:p>
        </p:txBody>
      </p:sp>
      <p:sp>
        <p:nvSpPr>
          <p:cNvPr id="174084"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4085" name="Rectangle 5"/>
          <p:cNvSpPr>
            <a:spLocks noChangeArrowheads="1"/>
          </p:cNvSpPr>
          <p:nvPr/>
        </p:nvSpPr>
        <p:spPr bwMode="auto">
          <a:xfrm>
            <a:off x="6324600" y="3810000"/>
            <a:ext cx="2057400" cy="1447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Team</a:t>
            </a:r>
          </a:p>
        </p:txBody>
      </p:sp>
      <p:sp>
        <p:nvSpPr>
          <p:cNvPr id="174086" name="Rectangle 6"/>
          <p:cNvSpPr>
            <a:spLocks noChangeArrowheads="1"/>
          </p:cNvSpPr>
          <p:nvPr/>
        </p:nvSpPr>
        <p:spPr bwMode="auto">
          <a:xfrm>
            <a:off x="685800" y="3759200"/>
            <a:ext cx="2057400" cy="149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Student</a:t>
            </a:r>
          </a:p>
        </p:txBody>
      </p:sp>
      <p:sp>
        <p:nvSpPr>
          <p:cNvPr id="174087" name="Text Box 7"/>
          <p:cNvSpPr txBox="1">
            <a:spLocks noChangeArrowheads="1"/>
          </p:cNvSpPr>
          <p:nvPr/>
        </p:nvSpPr>
        <p:spPr bwMode="auto">
          <a:xfrm>
            <a:off x="3810000" y="35814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member of</a:t>
            </a:r>
          </a:p>
        </p:txBody>
      </p:sp>
      <p:sp>
        <p:nvSpPr>
          <p:cNvPr id="174088" name="Text Box 8"/>
          <p:cNvSpPr txBox="1">
            <a:spLocks noChangeArrowheads="1"/>
          </p:cNvSpPr>
          <p:nvPr/>
        </p:nvSpPr>
        <p:spPr bwMode="auto">
          <a:xfrm>
            <a:off x="2743200" y="4038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174090" name="Line 10"/>
          <p:cNvSpPr>
            <a:spLocks noChangeShapeType="1"/>
          </p:cNvSpPr>
          <p:nvPr/>
        </p:nvSpPr>
        <p:spPr bwMode="auto">
          <a:xfrm>
            <a:off x="2743200" y="4876800"/>
            <a:ext cx="3581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4091" name="Text Box 11"/>
          <p:cNvSpPr txBox="1">
            <a:spLocks noChangeArrowheads="1"/>
          </p:cNvSpPr>
          <p:nvPr/>
        </p:nvSpPr>
        <p:spPr bwMode="auto">
          <a:xfrm>
            <a:off x="3810000" y="48768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president of</a:t>
            </a:r>
          </a:p>
        </p:txBody>
      </p:sp>
      <p:sp>
        <p:nvSpPr>
          <p:cNvPr id="174093" name="Text Box 13"/>
          <p:cNvSpPr txBox="1">
            <a:spLocks noChangeArrowheads="1"/>
          </p:cNvSpPr>
          <p:nvPr/>
        </p:nvSpPr>
        <p:spPr bwMode="auto">
          <a:xfrm>
            <a:off x="2743200" y="4876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1</a:t>
            </a:r>
            <a:endParaRPr lang="en-US" altLang="en-US"/>
          </a:p>
        </p:txBody>
      </p:sp>
      <p:sp>
        <p:nvSpPr>
          <p:cNvPr id="174094" name="Text Box 14"/>
          <p:cNvSpPr txBox="1">
            <a:spLocks noChangeArrowheads="1"/>
          </p:cNvSpPr>
          <p:nvPr/>
        </p:nvSpPr>
        <p:spPr bwMode="auto">
          <a:xfrm>
            <a:off x="5715000" y="4876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174095" name="Text Box 15"/>
          <p:cNvSpPr txBox="1">
            <a:spLocks noChangeArrowheads="1"/>
          </p:cNvSpPr>
          <p:nvPr/>
        </p:nvSpPr>
        <p:spPr bwMode="auto">
          <a:xfrm>
            <a:off x="5715000" y="4038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Tree>
    <p:extLst>
      <p:ext uri="{BB962C8B-B14F-4D97-AF65-F5344CB8AC3E}">
        <p14:creationId xmlns:p14="http://schemas.microsoft.com/office/powerpoint/2010/main" val="22556278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r>
              <a:rPr lang="en-US" dirty="0" smtClean="0"/>
              <a:t>UML classes and association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45</a:t>
            </a:fld>
            <a:endParaRPr lang="en-US"/>
          </a:p>
        </p:txBody>
      </p:sp>
      <p:pic>
        <p:nvPicPr>
          <p:cNvPr id="2" name="Picture 1"/>
          <p:cNvPicPr>
            <a:picLocks noChangeAspect="1"/>
          </p:cNvPicPr>
          <p:nvPr/>
        </p:nvPicPr>
        <p:blipFill>
          <a:blip r:embed="rId2"/>
          <a:stretch>
            <a:fillRect/>
          </a:stretch>
        </p:blipFill>
        <p:spPr>
          <a:xfrm>
            <a:off x="2290762" y="2805112"/>
            <a:ext cx="4562475" cy="1247775"/>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28650" y="365126"/>
            <a:ext cx="8443632" cy="1325563"/>
          </a:xfrm>
        </p:spPr>
        <p:txBody>
          <a:bodyPr>
            <a:normAutofit fontScale="90000"/>
          </a:bodyPr>
          <a:lstStyle/>
          <a:p>
            <a:r>
              <a:rPr lang="en-US" dirty="0" smtClean="0"/>
              <a:t>Classes and associations in the MHC-PMS </a:t>
            </a: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pic>
        <p:nvPicPr>
          <p:cNvPr id="2" name="Picture 1"/>
          <p:cNvPicPr>
            <a:picLocks noChangeAspect="1"/>
          </p:cNvPicPr>
          <p:nvPr/>
        </p:nvPicPr>
        <p:blipFill>
          <a:blip r:embed="rId2"/>
          <a:stretch>
            <a:fillRect/>
          </a:stretch>
        </p:blipFill>
        <p:spPr>
          <a:xfrm>
            <a:off x="802344" y="1559151"/>
            <a:ext cx="7176247" cy="5162325"/>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5" name="Content Placeholder 4"/>
          <p:cNvSpPr>
            <a:spLocks noGrp="1"/>
          </p:cNvSpPr>
          <p:nvPr>
            <p:ph idx="1"/>
          </p:nvPr>
        </p:nvSpPr>
        <p:spPr/>
        <p:txBody>
          <a:bodyPr/>
          <a:lstStyle/>
          <a:p>
            <a:r>
              <a:rPr lang="en-GB" sz="2000" dirty="0" smtClean="0"/>
              <a:t>A model is an abstract view of a system that ignores system details. Complementary system models can be developed to show the system’s context, interactions, structure and </a:t>
            </a:r>
            <a:r>
              <a:rPr lang="en-GB" sz="2000" dirty="0" err="1" smtClean="0"/>
              <a:t>behavior</a:t>
            </a:r>
            <a:r>
              <a:rPr lang="en-GB" sz="2000" dirty="0" smtClean="0"/>
              <a:t>.</a:t>
            </a:r>
          </a:p>
          <a:p>
            <a:r>
              <a:rPr lang="en-GB" sz="2000" dirty="0" smtClean="0"/>
              <a:t>Context models show how a system that is being </a:t>
            </a:r>
            <a:r>
              <a:rPr lang="en-US" sz="2000" dirty="0" smtClean="0"/>
              <a:t>modeled is positioned in an environment with other systems and processes. </a:t>
            </a:r>
            <a:endParaRPr lang="en-GB" sz="2000" dirty="0" smtClean="0"/>
          </a:p>
          <a:p>
            <a:r>
              <a:rPr lang="en-US" sz="2000" dirty="0" smtClean="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smtClean="0"/>
          </a:p>
          <a:p>
            <a:r>
              <a:rPr lang="en-US" sz="2000" dirty="0" smtClean="0"/>
              <a:t>Structural models show the organization and architecture of a system. Class diagrams are used to define the static structure of classes in a system and their associations.</a:t>
            </a:r>
            <a:endParaRPr lang="en-GB" sz="2000" dirty="0" smtClean="0"/>
          </a:p>
          <a:p>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normAutofit fontScale="90000"/>
          </a:bodyPr>
          <a:lstStyle/>
          <a:p>
            <a:r>
              <a:rPr lang="en-US" dirty="0" smtClean="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r>
              <a:rPr lang="en-US" dirty="0" smtClean="0"/>
              <a:t>Lecture 2</a:t>
            </a:r>
            <a:endParaRPr lang="en-US" dirty="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Generalization is an everyday technique that we use to manage complexity. </a:t>
            </a:r>
          </a:p>
          <a:p>
            <a:r>
              <a:rPr lang="en-US" dirty="0" smtClean="0"/>
              <a:t>Rather than learn the detailed characteristics of every entity that we experience, we place these entities in more general classes (animals, cars, houses, etc.) and learn the characteristics of these classes. </a:t>
            </a:r>
          </a:p>
          <a:p>
            <a:r>
              <a:rPr lang="en-US" dirty="0" smtClean="0"/>
              <a:t>This allows us to infer that different members of these classes have some common characteristics e.g. squirrels and rats are rodents.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graphical models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C00000"/>
                </a:solidFill>
              </a:rPr>
              <a:t>As a means of facilitating discussion about an existing or proposed system</a:t>
            </a:r>
          </a:p>
          <a:p>
            <a:pPr lvl="1"/>
            <a:r>
              <a:rPr lang="en-US" dirty="0" smtClean="0"/>
              <a:t>Incomplete and incorrect models are OK as their role is to support discussion.</a:t>
            </a:r>
            <a:endParaRPr lang="en-GB" dirty="0" smtClean="0"/>
          </a:p>
          <a:p>
            <a:r>
              <a:rPr lang="en-US" dirty="0" smtClean="0">
                <a:solidFill>
                  <a:srgbClr val="C00000"/>
                </a:solidFill>
              </a:rPr>
              <a:t>As a way of documenting an existing system</a:t>
            </a:r>
          </a:p>
          <a:p>
            <a:pPr lvl="1"/>
            <a:r>
              <a:rPr lang="en-US" dirty="0" smtClean="0"/>
              <a:t>Models should be an accurate representation of the system but need not be complete.</a:t>
            </a:r>
            <a:endParaRPr lang="en-GB" dirty="0" smtClean="0"/>
          </a:p>
          <a:p>
            <a:r>
              <a:rPr lang="en-US" dirty="0" smtClean="0">
                <a:solidFill>
                  <a:srgbClr val="C00000"/>
                </a:solidFill>
              </a:rPr>
              <a:t>As a detailed system description that can be used to generate a system implementation</a:t>
            </a:r>
          </a:p>
          <a:p>
            <a:pPr lvl="1"/>
            <a:r>
              <a:rPr lang="en-US" dirty="0" smtClean="0"/>
              <a:t>Models have to be both correct and complete.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3" name="Content Placeholder 2"/>
          <p:cNvSpPr>
            <a:spLocks noGrp="1"/>
          </p:cNvSpPr>
          <p:nvPr>
            <p:ph idx="1"/>
          </p:nvPr>
        </p:nvSpPr>
        <p:spPr/>
        <p:txBody>
          <a:bodyPr/>
          <a:lstStyle/>
          <a:p>
            <a:r>
              <a:rPr lang="en-US" sz="2100" dirty="0" smtClean="0"/>
              <a:t>In modeling systems, it is often useful to examine the classes in a system to see if there is scope for generalization. If changes are proposed, then you do not have to look at all classes in the system to see if they are affected by the change. </a:t>
            </a:r>
          </a:p>
          <a:p>
            <a:r>
              <a:rPr lang="en-US" sz="2100" dirty="0" smtClean="0"/>
              <a:t>In object-oriented languages, such as Java, generalization is implemented using the class inheritance mechanisms built into the language.</a:t>
            </a:r>
            <a:r>
              <a:rPr lang="en-GB" sz="2100" dirty="0" smtClean="0"/>
              <a:t> </a:t>
            </a:r>
          </a:p>
          <a:p>
            <a:r>
              <a:rPr lang="en-US" sz="2100" dirty="0" smtClean="0"/>
              <a:t>In a generalization, the attributes and operations associated with higher-level classes are also associated with the lower-level classes.</a:t>
            </a:r>
          </a:p>
          <a:p>
            <a:r>
              <a:rPr lang="en-US" sz="2100" dirty="0" smtClean="0"/>
              <a:t> The lower-level classes are subclasses inherit the attributes and operations from their </a:t>
            </a:r>
            <a:r>
              <a:rPr lang="en-US" sz="2100" dirty="0" err="1" smtClean="0"/>
              <a:t>superclasses</a:t>
            </a:r>
            <a:r>
              <a:rPr lang="en-US" sz="2100" dirty="0" smtClean="0"/>
              <a:t>. These lower-level classes then add more specific attributes and operations. </a:t>
            </a:r>
            <a:endParaRPr lang="en-US" sz="2100" dirty="0"/>
          </a:p>
        </p:txBody>
      </p:sp>
      <p:sp>
        <p:nvSpPr>
          <p:cNvPr id="4" name="Footer Placeholder 3"/>
          <p:cNvSpPr>
            <a:spLocks noGrp="1"/>
          </p:cNvSpPr>
          <p:nvPr>
            <p:ph type="ftr" sz="quarter" idx="11"/>
          </p:nvPr>
        </p:nvSpPr>
        <p:spPr/>
        <p:txBody>
          <a:bodyPr/>
          <a:lstStyle/>
          <a:p>
            <a:pPr>
              <a:defRPr/>
            </a:pPr>
            <a:r>
              <a:rPr lang="en-US" dirty="0" smtClean="0"/>
              <a:t>Chapter 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0"/>
          </p:nvPr>
        </p:nvSpPr>
        <p:spPr/>
        <p:txBody>
          <a:bodyPr/>
          <a:lstStyle/>
          <a:p>
            <a:r>
              <a:rPr lang="en-US" altLang="en-US"/>
              <a:t>Software Design (UML)</a:t>
            </a:r>
          </a:p>
        </p:txBody>
      </p:sp>
      <p:sp>
        <p:nvSpPr>
          <p:cNvPr id="166914" name="Rectangle 2"/>
          <p:cNvSpPr>
            <a:spLocks noGrp="1" noChangeArrowheads="1"/>
          </p:cNvSpPr>
          <p:nvPr>
            <p:ph type="title"/>
          </p:nvPr>
        </p:nvSpPr>
        <p:spPr/>
        <p:txBody>
          <a:bodyPr>
            <a:normAutofit fontScale="90000"/>
          </a:bodyPr>
          <a:lstStyle/>
          <a:p>
            <a:r>
              <a:rPr lang="en-US" altLang="en-US"/>
              <a:t>Generalization Relationships</a:t>
            </a:r>
          </a:p>
        </p:txBody>
      </p:sp>
      <p:sp>
        <p:nvSpPr>
          <p:cNvPr id="166915" name="Rectangle 3"/>
          <p:cNvSpPr>
            <a:spLocks noChangeArrowheads="1"/>
          </p:cNvSpPr>
          <p:nvPr/>
        </p:nvSpPr>
        <p:spPr bwMode="auto">
          <a:xfrm>
            <a:off x="660400" y="1727200"/>
            <a:ext cx="2438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Person</a:t>
            </a:r>
          </a:p>
        </p:txBody>
      </p:sp>
      <p:sp>
        <p:nvSpPr>
          <p:cNvPr id="166916" name="Text Box 4"/>
          <p:cNvSpPr txBox="1">
            <a:spLocks noChangeArrowheads="1"/>
          </p:cNvSpPr>
          <p:nvPr/>
        </p:nvSpPr>
        <p:spPr bwMode="auto">
          <a:xfrm>
            <a:off x="3810000" y="2209800"/>
            <a:ext cx="507682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 </a:t>
            </a:r>
            <a:r>
              <a:rPr lang="en-US" altLang="en-US" i="1"/>
              <a:t>generalization</a:t>
            </a:r>
            <a:r>
              <a:rPr lang="en-US" altLang="en-US"/>
              <a:t> connects a subclass</a:t>
            </a:r>
          </a:p>
          <a:p>
            <a:r>
              <a:rPr lang="en-US" altLang="en-US"/>
              <a:t>to its superclass. It denotes an </a:t>
            </a:r>
          </a:p>
          <a:p>
            <a:r>
              <a:rPr lang="en-US" altLang="en-US"/>
              <a:t>inheritance of attributes and behavior</a:t>
            </a:r>
          </a:p>
          <a:p>
            <a:r>
              <a:rPr lang="en-US" altLang="en-US"/>
              <a:t>from the superclass to the subclass and</a:t>
            </a:r>
          </a:p>
          <a:p>
            <a:r>
              <a:rPr lang="en-US" altLang="en-US"/>
              <a:t>indicates a specialization in the subclass</a:t>
            </a:r>
          </a:p>
          <a:p>
            <a:r>
              <a:rPr lang="en-US" altLang="en-US"/>
              <a:t>of the more general superclass.</a:t>
            </a:r>
          </a:p>
        </p:txBody>
      </p:sp>
      <p:sp>
        <p:nvSpPr>
          <p:cNvPr id="166917" name="Rectangle 5"/>
          <p:cNvSpPr>
            <a:spLocks noChangeArrowheads="1"/>
          </p:cNvSpPr>
          <p:nvPr/>
        </p:nvSpPr>
        <p:spPr bwMode="auto">
          <a:xfrm>
            <a:off x="685800" y="4191000"/>
            <a:ext cx="2438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Student</a:t>
            </a:r>
          </a:p>
        </p:txBody>
      </p:sp>
      <p:grpSp>
        <p:nvGrpSpPr>
          <p:cNvPr id="166918" name="Group 6"/>
          <p:cNvGrpSpPr>
            <a:grpSpLocks/>
          </p:cNvGrpSpPr>
          <p:nvPr/>
        </p:nvGrpSpPr>
        <p:grpSpPr bwMode="auto">
          <a:xfrm>
            <a:off x="1676400" y="2514600"/>
            <a:ext cx="419100" cy="1676400"/>
            <a:chOff x="968" y="1584"/>
            <a:chExt cx="264" cy="1056"/>
          </a:xfrm>
        </p:grpSpPr>
        <p:sp>
          <p:nvSpPr>
            <p:cNvPr id="166919" name="Line 7"/>
            <p:cNvSpPr>
              <a:spLocks noChangeShapeType="1"/>
            </p:cNvSpPr>
            <p:nvPr/>
          </p:nvSpPr>
          <p:spPr bwMode="auto">
            <a:xfrm>
              <a:off x="1104" y="1824"/>
              <a:ext cx="0" cy="81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6920" name="Freeform 8"/>
            <p:cNvSpPr>
              <a:spLocks/>
            </p:cNvSpPr>
            <p:nvPr/>
          </p:nvSpPr>
          <p:spPr bwMode="auto">
            <a:xfrm>
              <a:off x="968" y="1584"/>
              <a:ext cx="264" cy="240"/>
            </a:xfrm>
            <a:custGeom>
              <a:avLst/>
              <a:gdLst>
                <a:gd name="T0" fmla="*/ 144 w 336"/>
                <a:gd name="T1" fmla="*/ 0 h 240"/>
                <a:gd name="T2" fmla="*/ 0 w 336"/>
                <a:gd name="T3" fmla="*/ 240 h 240"/>
                <a:gd name="T4" fmla="*/ 336 w 336"/>
                <a:gd name="T5" fmla="*/ 240 h 240"/>
                <a:gd name="T6" fmla="*/ 144 w 336"/>
                <a:gd name="T7" fmla="*/ 0 h 240"/>
              </a:gdLst>
              <a:ahLst/>
              <a:cxnLst>
                <a:cxn ang="0">
                  <a:pos x="T0" y="T1"/>
                </a:cxn>
                <a:cxn ang="0">
                  <a:pos x="T2" y="T3"/>
                </a:cxn>
                <a:cxn ang="0">
                  <a:pos x="T4" y="T5"/>
                </a:cxn>
                <a:cxn ang="0">
                  <a:pos x="T6" y="T7"/>
                </a:cxn>
              </a:cxnLst>
              <a:rect l="0" t="0" r="r" b="b"/>
              <a:pathLst>
                <a:path w="336" h="240">
                  <a:moveTo>
                    <a:pt x="144" y="0"/>
                  </a:moveTo>
                  <a:lnTo>
                    <a:pt x="0" y="240"/>
                  </a:lnTo>
                  <a:lnTo>
                    <a:pt x="336" y="240"/>
                  </a:lnTo>
                  <a:lnTo>
                    <a:pt x="144" y="0"/>
                  </a:lnTo>
                  <a:close/>
                </a:path>
              </a:pathLst>
            </a:custGeom>
            <a:solidFill>
              <a:schemeClr val="bg1"/>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Tree>
    <p:extLst>
      <p:ext uri="{BB962C8B-B14F-4D97-AF65-F5344CB8AC3E}">
        <p14:creationId xmlns:p14="http://schemas.microsoft.com/office/powerpoint/2010/main" val="11249543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10"/>
          </p:nvPr>
        </p:nvSpPr>
        <p:spPr/>
        <p:txBody>
          <a:bodyPr/>
          <a:lstStyle/>
          <a:p>
            <a:r>
              <a:rPr lang="en-US" altLang="en-US"/>
              <a:t>Software Design (UML)</a:t>
            </a:r>
          </a:p>
        </p:txBody>
      </p:sp>
      <p:sp>
        <p:nvSpPr>
          <p:cNvPr id="167938" name="Rectangle 1026"/>
          <p:cNvSpPr>
            <a:spLocks noGrp="1" noChangeArrowheads="1"/>
          </p:cNvSpPr>
          <p:nvPr>
            <p:ph type="title"/>
          </p:nvPr>
        </p:nvSpPr>
        <p:spPr>
          <a:xfrm>
            <a:off x="0" y="457200"/>
            <a:ext cx="9296400" cy="533400"/>
          </a:xfrm>
        </p:spPr>
        <p:txBody>
          <a:bodyPr>
            <a:normAutofit fontScale="90000"/>
          </a:bodyPr>
          <a:lstStyle/>
          <a:p>
            <a:r>
              <a:rPr lang="en-US" altLang="en-US"/>
              <a:t>Generalization Relationships (Cont’d)</a:t>
            </a:r>
          </a:p>
        </p:txBody>
      </p:sp>
      <p:sp>
        <p:nvSpPr>
          <p:cNvPr id="167939" name="Rectangle 1027"/>
          <p:cNvSpPr>
            <a:spLocks noChangeArrowheads="1"/>
          </p:cNvSpPr>
          <p:nvPr/>
        </p:nvSpPr>
        <p:spPr bwMode="auto">
          <a:xfrm>
            <a:off x="1295400" y="2819400"/>
            <a:ext cx="2438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Student</a:t>
            </a:r>
          </a:p>
        </p:txBody>
      </p:sp>
      <p:sp>
        <p:nvSpPr>
          <p:cNvPr id="167940" name="Text Box 1028"/>
          <p:cNvSpPr txBox="1">
            <a:spLocks noChangeArrowheads="1"/>
          </p:cNvSpPr>
          <p:nvPr/>
        </p:nvSpPr>
        <p:spPr bwMode="auto">
          <a:xfrm>
            <a:off x="457200" y="1295400"/>
            <a:ext cx="8153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UML permits a class to inherit from multiple superclasses, although some programming languages (</a:t>
            </a:r>
            <a:r>
              <a:rPr lang="en-US" altLang="en-US" i="1"/>
              <a:t>e.g.,</a:t>
            </a:r>
            <a:r>
              <a:rPr lang="en-US" altLang="en-US"/>
              <a:t> Java) do not permit multiple inheritance. </a:t>
            </a:r>
          </a:p>
        </p:txBody>
      </p:sp>
      <p:sp>
        <p:nvSpPr>
          <p:cNvPr id="167941" name="Rectangle 1029"/>
          <p:cNvSpPr>
            <a:spLocks noChangeArrowheads="1"/>
          </p:cNvSpPr>
          <p:nvPr/>
        </p:nvSpPr>
        <p:spPr bwMode="auto">
          <a:xfrm>
            <a:off x="2895600" y="5029200"/>
            <a:ext cx="30480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TeachingAssistant</a:t>
            </a:r>
          </a:p>
        </p:txBody>
      </p:sp>
      <p:sp>
        <p:nvSpPr>
          <p:cNvPr id="167942" name="Line 1030"/>
          <p:cNvSpPr>
            <a:spLocks noChangeShapeType="1"/>
          </p:cNvSpPr>
          <p:nvPr/>
        </p:nvSpPr>
        <p:spPr bwMode="auto">
          <a:xfrm>
            <a:off x="4343400" y="4495800"/>
            <a:ext cx="0" cy="533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7943" name="Freeform 1031"/>
          <p:cNvSpPr>
            <a:spLocks/>
          </p:cNvSpPr>
          <p:nvPr/>
        </p:nvSpPr>
        <p:spPr bwMode="auto">
          <a:xfrm>
            <a:off x="2755900" y="3619500"/>
            <a:ext cx="419100" cy="398463"/>
          </a:xfrm>
          <a:custGeom>
            <a:avLst/>
            <a:gdLst>
              <a:gd name="T0" fmla="*/ 144 w 336"/>
              <a:gd name="T1" fmla="*/ 0 h 240"/>
              <a:gd name="T2" fmla="*/ 0 w 336"/>
              <a:gd name="T3" fmla="*/ 240 h 240"/>
              <a:gd name="T4" fmla="*/ 336 w 336"/>
              <a:gd name="T5" fmla="*/ 240 h 240"/>
              <a:gd name="T6" fmla="*/ 144 w 336"/>
              <a:gd name="T7" fmla="*/ 0 h 240"/>
            </a:gdLst>
            <a:ahLst/>
            <a:cxnLst>
              <a:cxn ang="0">
                <a:pos x="T0" y="T1"/>
              </a:cxn>
              <a:cxn ang="0">
                <a:pos x="T2" y="T3"/>
              </a:cxn>
              <a:cxn ang="0">
                <a:pos x="T4" y="T5"/>
              </a:cxn>
              <a:cxn ang="0">
                <a:pos x="T6" y="T7"/>
              </a:cxn>
            </a:cxnLst>
            <a:rect l="0" t="0" r="r" b="b"/>
            <a:pathLst>
              <a:path w="336" h="240">
                <a:moveTo>
                  <a:pt x="144" y="0"/>
                </a:moveTo>
                <a:lnTo>
                  <a:pt x="0" y="240"/>
                </a:lnTo>
                <a:lnTo>
                  <a:pt x="336" y="240"/>
                </a:lnTo>
                <a:lnTo>
                  <a:pt x="144" y="0"/>
                </a:lnTo>
                <a:close/>
              </a:path>
            </a:pathLst>
          </a:custGeom>
          <a:solidFill>
            <a:schemeClr val="bg1"/>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7944" name="Rectangle 1032"/>
          <p:cNvSpPr>
            <a:spLocks noChangeArrowheads="1"/>
          </p:cNvSpPr>
          <p:nvPr/>
        </p:nvSpPr>
        <p:spPr bwMode="auto">
          <a:xfrm>
            <a:off x="4724400" y="2895600"/>
            <a:ext cx="2438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Employee</a:t>
            </a:r>
          </a:p>
        </p:txBody>
      </p:sp>
      <p:sp>
        <p:nvSpPr>
          <p:cNvPr id="167945" name="Freeform 1033"/>
          <p:cNvSpPr>
            <a:spLocks/>
          </p:cNvSpPr>
          <p:nvPr/>
        </p:nvSpPr>
        <p:spPr bwMode="auto">
          <a:xfrm>
            <a:off x="5562600" y="3657600"/>
            <a:ext cx="419100" cy="398463"/>
          </a:xfrm>
          <a:custGeom>
            <a:avLst/>
            <a:gdLst>
              <a:gd name="T0" fmla="*/ 144 w 336"/>
              <a:gd name="T1" fmla="*/ 0 h 240"/>
              <a:gd name="T2" fmla="*/ 0 w 336"/>
              <a:gd name="T3" fmla="*/ 240 h 240"/>
              <a:gd name="T4" fmla="*/ 336 w 336"/>
              <a:gd name="T5" fmla="*/ 240 h 240"/>
              <a:gd name="T6" fmla="*/ 144 w 336"/>
              <a:gd name="T7" fmla="*/ 0 h 240"/>
            </a:gdLst>
            <a:ahLst/>
            <a:cxnLst>
              <a:cxn ang="0">
                <a:pos x="T0" y="T1"/>
              </a:cxn>
              <a:cxn ang="0">
                <a:pos x="T2" y="T3"/>
              </a:cxn>
              <a:cxn ang="0">
                <a:pos x="T4" y="T5"/>
              </a:cxn>
              <a:cxn ang="0">
                <a:pos x="T6" y="T7"/>
              </a:cxn>
            </a:cxnLst>
            <a:rect l="0" t="0" r="r" b="b"/>
            <a:pathLst>
              <a:path w="336" h="240">
                <a:moveTo>
                  <a:pt x="144" y="0"/>
                </a:moveTo>
                <a:lnTo>
                  <a:pt x="0" y="240"/>
                </a:lnTo>
                <a:lnTo>
                  <a:pt x="336" y="240"/>
                </a:lnTo>
                <a:lnTo>
                  <a:pt x="144" y="0"/>
                </a:lnTo>
                <a:close/>
              </a:path>
            </a:pathLst>
          </a:custGeom>
          <a:solidFill>
            <a:schemeClr val="bg1"/>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7946" name="Freeform 1034"/>
          <p:cNvSpPr>
            <a:spLocks/>
          </p:cNvSpPr>
          <p:nvPr/>
        </p:nvSpPr>
        <p:spPr bwMode="auto">
          <a:xfrm>
            <a:off x="2971800" y="4038600"/>
            <a:ext cx="2819400" cy="457200"/>
          </a:xfrm>
          <a:custGeom>
            <a:avLst/>
            <a:gdLst>
              <a:gd name="T0" fmla="*/ 0 w 1776"/>
              <a:gd name="T1" fmla="*/ 0 h 288"/>
              <a:gd name="T2" fmla="*/ 0 w 1776"/>
              <a:gd name="T3" fmla="*/ 288 h 288"/>
              <a:gd name="T4" fmla="*/ 1776 w 1776"/>
              <a:gd name="T5" fmla="*/ 288 h 288"/>
              <a:gd name="T6" fmla="*/ 1776 w 1776"/>
              <a:gd name="T7" fmla="*/ 0 h 288"/>
            </a:gdLst>
            <a:ahLst/>
            <a:cxnLst>
              <a:cxn ang="0">
                <a:pos x="T0" y="T1"/>
              </a:cxn>
              <a:cxn ang="0">
                <a:pos x="T2" y="T3"/>
              </a:cxn>
              <a:cxn ang="0">
                <a:pos x="T4" y="T5"/>
              </a:cxn>
              <a:cxn ang="0">
                <a:pos x="T6" y="T7"/>
              </a:cxn>
            </a:cxnLst>
            <a:rect l="0" t="0" r="r" b="b"/>
            <a:pathLst>
              <a:path w="1776" h="288">
                <a:moveTo>
                  <a:pt x="0" y="0"/>
                </a:moveTo>
                <a:lnTo>
                  <a:pt x="0" y="288"/>
                </a:lnTo>
                <a:lnTo>
                  <a:pt x="1776" y="288"/>
                </a:lnTo>
                <a:lnTo>
                  <a:pt x="1776"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extLst>
      <p:ext uri="{BB962C8B-B14F-4D97-AF65-F5344CB8AC3E}">
        <p14:creationId xmlns:p14="http://schemas.microsoft.com/office/powerpoint/2010/main" val="2387747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pPr algn="ctr"/>
            <a:r>
              <a:rPr lang="en-US" dirty="0" smtClean="0"/>
              <a:t>A generalization hierarchy</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53</a:t>
            </a:fld>
            <a:endParaRPr lang="en-US"/>
          </a:p>
        </p:txBody>
      </p:sp>
      <p:pic>
        <p:nvPicPr>
          <p:cNvPr id="2" name="Picture 1"/>
          <p:cNvPicPr>
            <a:picLocks noChangeAspect="1"/>
          </p:cNvPicPr>
          <p:nvPr/>
        </p:nvPicPr>
        <p:blipFill>
          <a:blip r:embed="rId2"/>
          <a:stretch>
            <a:fillRect/>
          </a:stretch>
        </p:blipFill>
        <p:spPr>
          <a:xfrm>
            <a:off x="878539" y="1388763"/>
            <a:ext cx="6722409" cy="4678662"/>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fontScale="90000"/>
          </a:bodyPr>
          <a:lstStyle/>
          <a:p>
            <a:pPr algn="ctr"/>
            <a:r>
              <a:rPr lang="en-US" dirty="0" smtClean="0"/>
              <a:t>A generalization hierarchy with added detail</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54</a:t>
            </a:fld>
            <a:endParaRPr lang="en-US"/>
          </a:p>
        </p:txBody>
      </p:sp>
      <p:pic>
        <p:nvPicPr>
          <p:cNvPr id="2" name="Picture 1"/>
          <p:cNvPicPr>
            <a:picLocks noChangeAspect="1"/>
          </p:cNvPicPr>
          <p:nvPr/>
        </p:nvPicPr>
        <p:blipFill>
          <a:blip r:embed="rId2"/>
          <a:stretch>
            <a:fillRect/>
          </a:stretch>
        </p:blipFill>
        <p:spPr>
          <a:xfrm>
            <a:off x="1676396" y="1650605"/>
            <a:ext cx="5862919" cy="4786057"/>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normAutofit fontScale="90000"/>
          </a:bodyPr>
          <a:lstStyle/>
          <a:p>
            <a:r>
              <a:rPr lang="en-GB" dirty="0"/>
              <a:t>Object</a:t>
            </a:r>
            <a:r>
              <a:rPr lang="en-GB" dirty="0" smtClean="0"/>
              <a:t> class aggregation models</a:t>
            </a:r>
            <a:endParaRPr lang="en-GB" dirty="0"/>
          </a:p>
        </p:txBody>
      </p:sp>
      <p:sp>
        <p:nvSpPr>
          <p:cNvPr id="25603" name="Rectangle 3"/>
          <p:cNvSpPr>
            <a:spLocks noGrp="1" noChangeArrowheads="1"/>
          </p:cNvSpPr>
          <p:nvPr>
            <p:ph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a:t>
            </a:r>
            <a:r>
              <a:rPr lang="en-GB" dirty="0" smtClean="0"/>
              <a:t>. </a:t>
            </a:r>
            <a:endParaRPr lang="en-GB"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55</a:t>
            </a:fld>
            <a:endParaRPr lang="en-US"/>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4"/>
          <p:cNvSpPr>
            <a:spLocks noGrp="1"/>
          </p:cNvSpPr>
          <p:nvPr>
            <p:ph type="ftr" sz="quarter" idx="10"/>
          </p:nvPr>
        </p:nvSpPr>
        <p:spPr/>
        <p:txBody>
          <a:bodyPr/>
          <a:lstStyle/>
          <a:p>
            <a:r>
              <a:rPr lang="en-US" altLang="en-US"/>
              <a:t>Software Design (UML)</a:t>
            </a:r>
          </a:p>
        </p:txBody>
      </p:sp>
      <p:sp>
        <p:nvSpPr>
          <p:cNvPr id="181250" name="Rectangle 2"/>
          <p:cNvSpPr>
            <a:spLocks noGrp="1" noChangeArrowheads="1"/>
          </p:cNvSpPr>
          <p:nvPr>
            <p:ph type="title"/>
          </p:nvPr>
        </p:nvSpPr>
        <p:spPr>
          <a:xfrm>
            <a:off x="609600" y="381000"/>
            <a:ext cx="8077200" cy="533400"/>
          </a:xfrm>
        </p:spPr>
        <p:txBody>
          <a:bodyPr>
            <a:normAutofit fontScale="90000"/>
          </a:bodyPr>
          <a:lstStyle/>
          <a:p>
            <a:r>
              <a:rPr lang="en-US" altLang="en-US"/>
              <a:t>Association Relationships (Cont’d)</a:t>
            </a:r>
          </a:p>
        </p:txBody>
      </p:sp>
      <p:sp>
        <p:nvSpPr>
          <p:cNvPr id="181251" name="Text Box 3"/>
          <p:cNvSpPr txBox="1">
            <a:spLocks noChangeArrowheads="1"/>
          </p:cNvSpPr>
          <p:nvPr/>
        </p:nvSpPr>
        <p:spPr bwMode="auto">
          <a:xfrm>
            <a:off x="609600" y="1219200"/>
            <a:ext cx="78486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We can model objects that contain other objects by way of special associations called </a:t>
            </a:r>
            <a:r>
              <a:rPr lang="en-US" altLang="en-US" i="1"/>
              <a:t>aggregations</a:t>
            </a:r>
            <a:r>
              <a:rPr lang="en-US" altLang="en-US"/>
              <a:t> and </a:t>
            </a:r>
            <a:r>
              <a:rPr lang="en-US" altLang="en-US" i="1"/>
              <a:t>compositions.</a:t>
            </a:r>
          </a:p>
          <a:p>
            <a:endParaRPr lang="en-US" altLang="en-US"/>
          </a:p>
          <a:p>
            <a:r>
              <a:rPr lang="en-US" altLang="en-US"/>
              <a:t>An </a:t>
            </a:r>
            <a:r>
              <a:rPr lang="en-US" altLang="en-US" i="1"/>
              <a:t>aggregation</a:t>
            </a:r>
            <a:r>
              <a:rPr lang="en-US" altLang="en-US"/>
              <a:t> specifies a whole-part relationship between an aggregate (a whole) and a constituent part, where the part can exist independently from the aggregate. Aggregations are denoted by a hollow-diamond adornment on the association.</a:t>
            </a:r>
          </a:p>
        </p:txBody>
      </p:sp>
      <p:grpSp>
        <p:nvGrpSpPr>
          <p:cNvPr id="181252" name="Group 4"/>
          <p:cNvGrpSpPr>
            <a:grpSpLocks/>
          </p:cNvGrpSpPr>
          <p:nvPr/>
        </p:nvGrpSpPr>
        <p:grpSpPr bwMode="auto">
          <a:xfrm>
            <a:off x="914400" y="4267200"/>
            <a:ext cx="7086600" cy="1447800"/>
            <a:chOff x="576" y="2496"/>
            <a:chExt cx="4464" cy="912"/>
          </a:xfrm>
        </p:grpSpPr>
        <p:sp>
          <p:nvSpPr>
            <p:cNvPr id="181253" name="Rectangle 5"/>
            <p:cNvSpPr>
              <a:spLocks noChangeArrowheads="1"/>
            </p:cNvSpPr>
            <p:nvPr/>
          </p:nvSpPr>
          <p:spPr bwMode="auto">
            <a:xfrm>
              <a:off x="576" y="2496"/>
              <a:ext cx="1344" cy="9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Car</a:t>
              </a:r>
            </a:p>
          </p:txBody>
        </p:sp>
        <p:grpSp>
          <p:nvGrpSpPr>
            <p:cNvPr id="181254" name="Group 6"/>
            <p:cNvGrpSpPr>
              <a:grpSpLocks/>
            </p:cNvGrpSpPr>
            <p:nvPr/>
          </p:nvGrpSpPr>
          <p:grpSpPr bwMode="auto">
            <a:xfrm>
              <a:off x="1920" y="2544"/>
              <a:ext cx="3120" cy="336"/>
              <a:chOff x="1920" y="2544"/>
              <a:chExt cx="3120" cy="336"/>
            </a:xfrm>
          </p:grpSpPr>
          <p:sp>
            <p:nvSpPr>
              <p:cNvPr id="181255" name="Rectangle 7"/>
              <p:cNvSpPr>
                <a:spLocks noChangeArrowheads="1"/>
              </p:cNvSpPr>
              <p:nvPr/>
            </p:nvSpPr>
            <p:spPr bwMode="auto">
              <a:xfrm>
                <a:off x="3504" y="2544"/>
                <a:ext cx="153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Engine</a:t>
                </a:r>
              </a:p>
            </p:txBody>
          </p:sp>
          <p:grpSp>
            <p:nvGrpSpPr>
              <p:cNvPr id="181256" name="Group 8"/>
              <p:cNvGrpSpPr>
                <a:grpSpLocks/>
              </p:cNvGrpSpPr>
              <p:nvPr/>
            </p:nvGrpSpPr>
            <p:grpSpPr bwMode="auto">
              <a:xfrm>
                <a:off x="1920" y="2736"/>
                <a:ext cx="1584" cy="96"/>
                <a:chOff x="2016" y="2640"/>
                <a:chExt cx="1584" cy="96"/>
              </a:xfrm>
            </p:grpSpPr>
            <p:sp>
              <p:nvSpPr>
                <p:cNvPr id="181257" name="Line 9"/>
                <p:cNvSpPr>
                  <a:spLocks noChangeShapeType="1"/>
                </p:cNvSpPr>
                <p:nvPr/>
              </p:nvSpPr>
              <p:spPr bwMode="auto">
                <a:xfrm flipV="1">
                  <a:off x="2208" y="2688"/>
                  <a:ext cx="1392" cy="0"/>
                </a:xfrm>
                <a:prstGeom prst="line">
                  <a:avLst/>
                </a:prstGeom>
                <a:noFill/>
                <a:ln w="28575">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81258" name="Freeform 10"/>
                <p:cNvSpPr>
                  <a:spLocks/>
                </p:cNvSpPr>
                <p:nvPr/>
              </p:nvSpPr>
              <p:spPr bwMode="auto">
                <a:xfrm>
                  <a:off x="2016" y="2640"/>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Lst>
                  <a:ahLst/>
                  <a:cxnLst>
                    <a:cxn ang="0">
                      <a:pos x="T0" y="T1"/>
                    </a:cxn>
                    <a:cxn ang="0">
                      <a:pos x="T2" y="T3"/>
                    </a:cxn>
                    <a:cxn ang="0">
                      <a:pos x="T4" y="T5"/>
                    </a:cxn>
                    <a:cxn ang="0">
                      <a:pos x="T6" y="T7"/>
                    </a:cxn>
                    <a:cxn ang="0">
                      <a:pos x="T8" y="T9"/>
                    </a:cxn>
                  </a:cxnLst>
                  <a:rect l="0" t="0" r="r" b="b"/>
                  <a:pathLst>
                    <a:path w="192" h="96">
                      <a:moveTo>
                        <a:pt x="0" y="48"/>
                      </a:moveTo>
                      <a:lnTo>
                        <a:pt x="96" y="0"/>
                      </a:lnTo>
                      <a:lnTo>
                        <a:pt x="192" y="48"/>
                      </a:lnTo>
                      <a:lnTo>
                        <a:pt x="96" y="96"/>
                      </a:lnTo>
                      <a:lnTo>
                        <a:pt x="0" y="48"/>
                      </a:lnTo>
                      <a:close/>
                    </a:path>
                  </a:pathLst>
                </a:custGeom>
                <a:solidFill>
                  <a:schemeClr val="bg1"/>
                </a:soli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181259" name="Group 11"/>
            <p:cNvGrpSpPr>
              <a:grpSpLocks/>
            </p:cNvGrpSpPr>
            <p:nvPr/>
          </p:nvGrpSpPr>
          <p:grpSpPr bwMode="auto">
            <a:xfrm>
              <a:off x="1920" y="2976"/>
              <a:ext cx="3120" cy="336"/>
              <a:chOff x="1920" y="2976"/>
              <a:chExt cx="3120" cy="336"/>
            </a:xfrm>
          </p:grpSpPr>
          <p:sp>
            <p:nvSpPr>
              <p:cNvPr id="181260" name="Line 12"/>
              <p:cNvSpPr>
                <a:spLocks noChangeShapeType="1"/>
              </p:cNvSpPr>
              <p:nvPr/>
            </p:nvSpPr>
            <p:spPr bwMode="auto">
              <a:xfrm flipV="1">
                <a:off x="2112" y="3120"/>
                <a:ext cx="1392" cy="0"/>
              </a:xfrm>
              <a:prstGeom prst="line">
                <a:avLst/>
              </a:prstGeom>
              <a:noFill/>
              <a:ln w="28575">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81261" name="Freeform 13"/>
              <p:cNvSpPr>
                <a:spLocks/>
              </p:cNvSpPr>
              <p:nvPr/>
            </p:nvSpPr>
            <p:spPr bwMode="auto">
              <a:xfrm>
                <a:off x="1920" y="3072"/>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Lst>
                <a:ahLst/>
                <a:cxnLst>
                  <a:cxn ang="0">
                    <a:pos x="T0" y="T1"/>
                  </a:cxn>
                  <a:cxn ang="0">
                    <a:pos x="T2" y="T3"/>
                  </a:cxn>
                  <a:cxn ang="0">
                    <a:pos x="T4" y="T5"/>
                  </a:cxn>
                  <a:cxn ang="0">
                    <a:pos x="T6" y="T7"/>
                  </a:cxn>
                  <a:cxn ang="0">
                    <a:pos x="T8" y="T9"/>
                  </a:cxn>
                </a:cxnLst>
                <a:rect l="0" t="0" r="r" b="b"/>
                <a:pathLst>
                  <a:path w="192" h="96">
                    <a:moveTo>
                      <a:pt x="0" y="48"/>
                    </a:moveTo>
                    <a:lnTo>
                      <a:pt x="96" y="0"/>
                    </a:lnTo>
                    <a:lnTo>
                      <a:pt x="192" y="48"/>
                    </a:lnTo>
                    <a:lnTo>
                      <a:pt x="96" y="96"/>
                    </a:lnTo>
                    <a:lnTo>
                      <a:pt x="0" y="48"/>
                    </a:lnTo>
                    <a:close/>
                  </a:path>
                </a:pathLst>
              </a:custGeom>
              <a:solidFill>
                <a:schemeClr val="bg1"/>
              </a:soli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81262" name="Rectangle 14"/>
              <p:cNvSpPr>
                <a:spLocks noChangeArrowheads="1"/>
              </p:cNvSpPr>
              <p:nvPr/>
            </p:nvSpPr>
            <p:spPr bwMode="auto">
              <a:xfrm>
                <a:off x="3504" y="2976"/>
                <a:ext cx="153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Transmission</a:t>
                </a:r>
              </a:p>
            </p:txBody>
          </p:sp>
        </p:grpSp>
      </p:grpSp>
    </p:spTree>
    <p:extLst>
      <p:ext uri="{BB962C8B-B14F-4D97-AF65-F5344CB8AC3E}">
        <p14:creationId xmlns:p14="http://schemas.microsoft.com/office/powerpoint/2010/main" val="14750916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4"/>
          <p:cNvSpPr>
            <a:spLocks noGrp="1"/>
          </p:cNvSpPr>
          <p:nvPr>
            <p:ph type="ftr" sz="quarter" idx="10"/>
          </p:nvPr>
        </p:nvSpPr>
        <p:spPr/>
        <p:txBody>
          <a:bodyPr/>
          <a:lstStyle/>
          <a:p>
            <a:r>
              <a:rPr lang="en-US" altLang="en-US"/>
              <a:t>Software Design (UML)</a:t>
            </a:r>
          </a:p>
        </p:txBody>
      </p:sp>
      <p:sp>
        <p:nvSpPr>
          <p:cNvPr id="182274" name="Rectangle 2"/>
          <p:cNvSpPr>
            <a:spLocks noGrp="1" noChangeArrowheads="1"/>
          </p:cNvSpPr>
          <p:nvPr>
            <p:ph type="title"/>
          </p:nvPr>
        </p:nvSpPr>
        <p:spPr>
          <a:xfrm>
            <a:off x="609600" y="381000"/>
            <a:ext cx="8077200" cy="533400"/>
          </a:xfrm>
        </p:spPr>
        <p:txBody>
          <a:bodyPr>
            <a:normAutofit fontScale="90000"/>
          </a:bodyPr>
          <a:lstStyle/>
          <a:p>
            <a:r>
              <a:rPr lang="en-US" altLang="en-US"/>
              <a:t>Association Relationships (Cont’d)</a:t>
            </a:r>
          </a:p>
        </p:txBody>
      </p:sp>
      <p:sp>
        <p:nvSpPr>
          <p:cNvPr id="182275" name="Text Box 3"/>
          <p:cNvSpPr txBox="1">
            <a:spLocks noChangeArrowheads="1"/>
          </p:cNvSpPr>
          <p:nvPr/>
        </p:nvSpPr>
        <p:spPr bwMode="auto">
          <a:xfrm>
            <a:off x="609600" y="1219200"/>
            <a:ext cx="7848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A </a:t>
            </a:r>
            <a:r>
              <a:rPr lang="en-US" altLang="en-US" i="1"/>
              <a:t>composition </a:t>
            </a:r>
            <a:r>
              <a:rPr lang="en-US" altLang="en-US"/>
              <a:t>indicates a strong ownership and coincident lifetime of parts by the whole (</a:t>
            </a:r>
            <a:r>
              <a:rPr lang="en-US" altLang="en-US" i="1"/>
              <a:t>i.e.,</a:t>
            </a:r>
            <a:r>
              <a:rPr lang="en-US" altLang="en-US"/>
              <a:t> they live and die as a whole). Compositions are denoted by a filled-diamond adornment on the association.</a:t>
            </a:r>
          </a:p>
        </p:txBody>
      </p:sp>
      <p:sp>
        <p:nvSpPr>
          <p:cNvPr id="182276" name="Rectangle 4"/>
          <p:cNvSpPr>
            <a:spLocks noChangeArrowheads="1"/>
          </p:cNvSpPr>
          <p:nvPr/>
        </p:nvSpPr>
        <p:spPr bwMode="auto">
          <a:xfrm>
            <a:off x="762000" y="3352800"/>
            <a:ext cx="2133600" cy="2362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Window</a:t>
            </a:r>
          </a:p>
        </p:txBody>
      </p:sp>
      <p:grpSp>
        <p:nvGrpSpPr>
          <p:cNvPr id="182277" name="Group 5"/>
          <p:cNvGrpSpPr>
            <a:grpSpLocks/>
          </p:cNvGrpSpPr>
          <p:nvPr/>
        </p:nvGrpSpPr>
        <p:grpSpPr bwMode="auto">
          <a:xfrm>
            <a:off x="2895600" y="3352800"/>
            <a:ext cx="5562600" cy="685800"/>
            <a:chOff x="1824" y="2760"/>
            <a:chExt cx="3504" cy="432"/>
          </a:xfrm>
        </p:grpSpPr>
        <p:grpSp>
          <p:nvGrpSpPr>
            <p:cNvPr id="182278" name="Group 6"/>
            <p:cNvGrpSpPr>
              <a:grpSpLocks/>
            </p:cNvGrpSpPr>
            <p:nvPr/>
          </p:nvGrpSpPr>
          <p:grpSpPr bwMode="auto">
            <a:xfrm>
              <a:off x="1824" y="2930"/>
              <a:ext cx="1755" cy="110"/>
              <a:chOff x="1920" y="2736"/>
              <a:chExt cx="1584" cy="96"/>
            </a:xfrm>
          </p:grpSpPr>
          <p:sp>
            <p:nvSpPr>
              <p:cNvPr id="182279" name="Line 7"/>
              <p:cNvSpPr>
                <a:spLocks noChangeShapeType="1"/>
              </p:cNvSpPr>
              <p:nvPr/>
            </p:nvSpPr>
            <p:spPr bwMode="auto">
              <a:xfrm flipV="1">
                <a:off x="2112" y="2784"/>
                <a:ext cx="1392" cy="0"/>
              </a:xfrm>
              <a:prstGeom prst="line">
                <a:avLst/>
              </a:prstGeom>
              <a:noFill/>
              <a:ln w="28575">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82280" name="Freeform 8"/>
              <p:cNvSpPr>
                <a:spLocks/>
              </p:cNvSpPr>
              <p:nvPr/>
            </p:nvSpPr>
            <p:spPr bwMode="auto">
              <a:xfrm>
                <a:off x="1920" y="2736"/>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Lst>
                <a:ahLst/>
                <a:cxnLst>
                  <a:cxn ang="0">
                    <a:pos x="T0" y="T1"/>
                  </a:cxn>
                  <a:cxn ang="0">
                    <a:pos x="T2" y="T3"/>
                  </a:cxn>
                  <a:cxn ang="0">
                    <a:pos x="T4" y="T5"/>
                  </a:cxn>
                  <a:cxn ang="0">
                    <a:pos x="T6" y="T7"/>
                  </a:cxn>
                  <a:cxn ang="0">
                    <a:pos x="T8" y="T9"/>
                  </a:cxn>
                </a:cxnLst>
                <a:rect l="0" t="0" r="r" b="b"/>
                <a:pathLst>
                  <a:path w="192" h="96">
                    <a:moveTo>
                      <a:pt x="0" y="48"/>
                    </a:moveTo>
                    <a:lnTo>
                      <a:pt x="96" y="0"/>
                    </a:lnTo>
                    <a:lnTo>
                      <a:pt x="192" y="48"/>
                    </a:lnTo>
                    <a:lnTo>
                      <a:pt x="96" y="96"/>
                    </a:lnTo>
                    <a:lnTo>
                      <a:pt x="0" y="48"/>
                    </a:lnTo>
                    <a:close/>
                  </a:path>
                </a:pathLst>
              </a:custGeom>
              <a:solidFill>
                <a:schemeClr val="tx1"/>
              </a:soli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82281" name="Rectangle 9"/>
            <p:cNvSpPr>
              <a:spLocks noChangeArrowheads="1"/>
            </p:cNvSpPr>
            <p:nvPr/>
          </p:nvSpPr>
          <p:spPr bwMode="auto">
            <a:xfrm>
              <a:off x="3552" y="2760"/>
              <a:ext cx="1776"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Scrollbar</a:t>
              </a:r>
            </a:p>
          </p:txBody>
        </p:sp>
      </p:grpSp>
      <p:grpSp>
        <p:nvGrpSpPr>
          <p:cNvPr id="182282" name="Group 10"/>
          <p:cNvGrpSpPr>
            <a:grpSpLocks/>
          </p:cNvGrpSpPr>
          <p:nvPr/>
        </p:nvGrpSpPr>
        <p:grpSpPr bwMode="auto">
          <a:xfrm>
            <a:off x="2895600" y="4191000"/>
            <a:ext cx="5562600" cy="685800"/>
            <a:chOff x="1824" y="2760"/>
            <a:chExt cx="3504" cy="432"/>
          </a:xfrm>
        </p:grpSpPr>
        <p:grpSp>
          <p:nvGrpSpPr>
            <p:cNvPr id="182283" name="Group 11"/>
            <p:cNvGrpSpPr>
              <a:grpSpLocks/>
            </p:cNvGrpSpPr>
            <p:nvPr/>
          </p:nvGrpSpPr>
          <p:grpSpPr bwMode="auto">
            <a:xfrm>
              <a:off x="1824" y="2930"/>
              <a:ext cx="1755" cy="110"/>
              <a:chOff x="1920" y="2736"/>
              <a:chExt cx="1584" cy="96"/>
            </a:xfrm>
          </p:grpSpPr>
          <p:sp>
            <p:nvSpPr>
              <p:cNvPr id="182284" name="Line 12"/>
              <p:cNvSpPr>
                <a:spLocks noChangeShapeType="1"/>
              </p:cNvSpPr>
              <p:nvPr/>
            </p:nvSpPr>
            <p:spPr bwMode="auto">
              <a:xfrm flipV="1">
                <a:off x="2112" y="2784"/>
                <a:ext cx="1392" cy="0"/>
              </a:xfrm>
              <a:prstGeom prst="line">
                <a:avLst/>
              </a:prstGeom>
              <a:noFill/>
              <a:ln w="28575">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82285" name="Freeform 13"/>
              <p:cNvSpPr>
                <a:spLocks/>
              </p:cNvSpPr>
              <p:nvPr/>
            </p:nvSpPr>
            <p:spPr bwMode="auto">
              <a:xfrm>
                <a:off x="1920" y="2736"/>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Lst>
                <a:ahLst/>
                <a:cxnLst>
                  <a:cxn ang="0">
                    <a:pos x="T0" y="T1"/>
                  </a:cxn>
                  <a:cxn ang="0">
                    <a:pos x="T2" y="T3"/>
                  </a:cxn>
                  <a:cxn ang="0">
                    <a:pos x="T4" y="T5"/>
                  </a:cxn>
                  <a:cxn ang="0">
                    <a:pos x="T6" y="T7"/>
                  </a:cxn>
                  <a:cxn ang="0">
                    <a:pos x="T8" y="T9"/>
                  </a:cxn>
                </a:cxnLst>
                <a:rect l="0" t="0" r="r" b="b"/>
                <a:pathLst>
                  <a:path w="192" h="96">
                    <a:moveTo>
                      <a:pt x="0" y="48"/>
                    </a:moveTo>
                    <a:lnTo>
                      <a:pt x="96" y="0"/>
                    </a:lnTo>
                    <a:lnTo>
                      <a:pt x="192" y="48"/>
                    </a:lnTo>
                    <a:lnTo>
                      <a:pt x="96" y="96"/>
                    </a:lnTo>
                    <a:lnTo>
                      <a:pt x="0" y="48"/>
                    </a:lnTo>
                    <a:close/>
                  </a:path>
                </a:pathLst>
              </a:custGeom>
              <a:solidFill>
                <a:schemeClr val="tx1"/>
              </a:soli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82286" name="Rectangle 14"/>
            <p:cNvSpPr>
              <a:spLocks noChangeArrowheads="1"/>
            </p:cNvSpPr>
            <p:nvPr/>
          </p:nvSpPr>
          <p:spPr bwMode="auto">
            <a:xfrm>
              <a:off x="3552" y="2760"/>
              <a:ext cx="1776"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Titlebar</a:t>
              </a:r>
            </a:p>
          </p:txBody>
        </p:sp>
      </p:grpSp>
      <p:grpSp>
        <p:nvGrpSpPr>
          <p:cNvPr id="182287" name="Group 15"/>
          <p:cNvGrpSpPr>
            <a:grpSpLocks/>
          </p:cNvGrpSpPr>
          <p:nvPr/>
        </p:nvGrpSpPr>
        <p:grpSpPr bwMode="auto">
          <a:xfrm>
            <a:off x="2895600" y="5029200"/>
            <a:ext cx="5562600" cy="685800"/>
            <a:chOff x="1824" y="2760"/>
            <a:chExt cx="3504" cy="432"/>
          </a:xfrm>
        </p:grpSpPr>
        <p:grpSp>
          <p:nvGrpSpPr>
            <p:cNvPr id="182288" name="Group 16"/>
            <p:cNvGrpSpPr>
              <a:grpSpLocks/>
            </p:cNvGrpSpPr>
            <p:nvPr/>
          </p:nvGrpSpPr>
          <p:grpSpPr bwMode="auto">
            <a:xfrm>
              <a:off x="1824" y="2930"/>
              <a:ext cx="1755" cy="110"/>
              <a:chOff x="1920" y="2736"/>
              <a:chExt cx="1584" cy="96"/>
            </a:xfrm>
          </p:grpSpPr>
          <p:sp>
            <p:nvSpPr>
              <p:cNvPr id="182289" name="Line 17"/>
              <p:cNvSpPr>
                <a:spLocks noChangeShapeType="1"/>
              </p:cNvSpPr>
              <p:nvPr/>
            </p:nvSpPr>
            <p:spPr bwMode="auto">
              <a:xfrm flipV="1">
                <a:off x="2112" y="2784"/>
                <a:ext cx="1392" cy="0"/>
              </a:xfrm>
              <a:prstGeom prst="line">
                <a:avLst/>
              </a:prstGeom>
              <a:noFill/>
              <a:ln w="28575">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82290" name="Freeform 18"/>
              <p:cNvSpPr>
                <a:spLocks/>
              </p:cNvSpPr>
              <p:nvPr/>
            </p:nvSpPr>
            <p:spPr bwMode="auto">
              <a:xfrm>
                <a:off x="1920" y="2736"/>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Lst>
                <a:ahLst/>
                <a:cxnLst>
                  <a:cxn ang="0">
                    <a:pos x="T0" y="T1"/>
                  </a:cxn>
                  <a:cxn ang="0">
                    <a:pos x="T2" y="T3"/>
                  </a:cxn>
                  <a:cxn ang="0">
                    <a:pos x="T4" y="T5"/>
                  </a:cxn>
                  <a:cxn ang="0">
                    <a:pos x="T6" y="T7"/>
                  </a:cxn>
                  <a:cxn ang="0">
                    <a:pos x="T8" y="T9"/>
                  </a:cxn>
                </a:cxnLst>
                <a:rect l="0" t="0" r="r" b="b"/>
                <a:pathLst>
                  <a:path w="192" h="96">
                    <a:moveTo>
                      <a:pt x="0" y="48"/>
                    </a:moveTo>
                    <a:lnTo>
                      <a:pt x="96" y="0"/>
                    </a:lnTo>
                    <a:lnTo>
                      <a:pt x="192" y="48"/>
                    </a:lnTo>
                    <a:lnTo>
                      <a:pt x="96" y="96"/>
                    </a:lnTo>
                    <a:lnTo>
                      <a:pt x="0" y="48"/>
                    </a:lnTo>
                    <a:close/>
                  </a:path>
                </a:pathLst>
              </a:custGeom>
              <a:solidFill>
                <a:schemeClr val="tx1"/>
              </a:soli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82291" name="Rectangle 19"/>
            <p:cNvSpPr>
              <a:spLocks noChangeArrowheads="1"/>
            </p:cNvSpPr>
            <p:nvPr/>
          </p:nvSpPr>
          <p:spPr bwMode="auto">
            <a:xfrm>
              <a:off x="3552" y="2760"/>
              <a:ext cx="1776"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Menu</a:t>
              </a:r>
            </a:p>
          </p:txBody>
        </p:sp>
      </p:grpSp>
      <p:sp>
        <p:nvSpPr>
          <p:cNvPr id="182292" name="Text Box 20"/>
          <p:cNvSpPr txBox="1">
            <a:spLocks noChangeArrowheads="1"/>
          </p:cNvSpPr>
          <p:nvPr/>
        </p:nvSpPr>
        <p:spPr bwMode="auto">
          <a:xfrm>
            <a:off x="3200400" y="37338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1</a:t>
            </a:r>
            <a:endParaRPr lang="en-US" altLang="en-US"/>
          </a:p>
        </p:txBody>
      </p:sp>
      <p:sp>
        <p:nvSpPr>
          <p:cNvPr id="182293" name="Text Box 21"/>
          <p:cNvSpPr txBox="1">
            <a:spLocks noChangeArrowheads="1"/>
          </p:cNvSpPr>
          <p:nvPr/>
        </p:nvSpPr>
        <p:spPr bwMode="auto">
          <a:xfrm>
            <a:off x="3200400" y="45720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1</a:t>
            </a:r>
            <a:endParaRPr lang="en-US" altLang="en-US"/>
          </a:p>
        </p:txBody>
      </p:sp>
      <p:sp>
        <p:nvSpPr>
          <p:cNvPr id="182294" name="Text Box 22"/>
          <p:cNvSpPr txBox="1">
            <a:spLocks noChangeArrowheads="1"/>
          </p:cNvSpPr>
          <p:nvPr/>
        </p:nvSpPr>
        <p:spPr bwMode="auto">
          <a:xfrm>
            <a:off x="3200400" y="54102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1</a:t>
            </a:r>
            <a:endParaRPr lang="en-US" altLang="en-US"/>
          </a:p>
        </p:txBody>
      </p:sp>
      <p:sp>
        <p:nvSpPr>
          <p:cNvPr id="182295" name="Text Box 23"/>
          <p:cNvSpPr txBox="1">
            <a:spLocks noChangeArrowheads="1"/>
          </p:cNvSpPr>
          <p:nvPr/>
        </p:nvSpPr>
        <p:spPr bwMode="auto">
          <a:xfrm>
            <a:off x="5334000" y="37338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1</a:t>
            </a:r>
            <a:endParaRPr lang="en-US" altLang="en-US"/>
          </a:p>
        </p:txBody>
      </p:sp>
      <p:sp>
        <p:nvSpPr>
          <p:cNvPr id="182296" name="Text Box 24"/>
          <p:cNvSpPr txBox="1">
            <a:spLocks noChangeArrowheads="1"/>
          </p:cNvSpPr>
          <p:nvPr/>
        </p:nvSpPr>
        <p:spPr bwMode="auto">
          <a:xfrm>
            <a:off x="5334000" y="45720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1</a:t>
            </a:r>
            <a:endParaRPr lang="en-US" altLang="en-US"/>
          </a:p>
        </p:txBody>
      </p:sp>
      <p:sp>
        <p:nvSpPr>
          <p:cNvPr id="182297" name="Text Box 25"/>
          <p:cNvSpPr txBox="1">
            <a:spLocks noChangeArrowheads="1"/>
          </p:cNvSpPr>
          <p:nvPr/>
        </p:nvSpPr>
        <p:spPr bwMode="auto">
          <a:xfrm>
            <a:off x="5029200" y="5410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1 .. *</a:t>
            </a:r>
            <a:endParaRPr lang="en-US" altLang="en-US"/>
          </a:p>
        </p:txBody>
      </p:sp>
    </p:spTree>
    <p:extLst>
      <p:ext uri="{BB962C8B-B14F-4D97-AF65-F5344CB8AC3E}">
        <p14:creationId xmlns:p14="http://schemas.microsoft.com/office/powerpoint/2010/main" val="19069814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pPr algn="ctr"/>
            <a:r>
              <a:rPr lang="en-US" dirty="0" smtClean="0"/>
              <a:t>The aggregation association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58</a:t>
            </a:fld>
            <a:endParaRPr lang="en-US"/>
          </a:p>
        </p:txBody>
      </p:sp>
      <p:pic>
        <p:nvPicPr>
          <p:cNvPr id="2" name="Picture 1"/>
          <p:cNvPicPr>
            <a:picLocks noChangeAspect="1"/>
          </p:cNvPicPr>
          <p:nvPr/>
        </p:nvPicPr>
        <p:blipFill>
          <a:blip r:embed="rId2"/>
          <a:stretch>
            <a:fillRect/>
          </a:stretch>
        </p:blipFill>
        <p:spPr>
          <a:xfrm>
            <a:off x="2405062" y="2014537"/>
            <a:ext cx="4333875" cy="2828925"/>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models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Behavioral models are models of the dynamic behavior of a system as it is executing. They show what happens or what is supposed to happen when a system responds to a stimulus from its environment. </a:t>
            </a:r>
          </a:p>
          <a:p>
            <a:r>
              <a:rPr lang="en-US" dirty="0" smtClean="0"/>
              <a:t>You can think of these stimuli as being of two types:</a:t>
            </a:r>
            <a:endParaRPr lang="en-GB" dirty="0" smtClean="0"/>
          </a:p>
          <a:p>
            <a:pPr lvl="1"/>
            <a:r>
              <a:rPr lang="en-US" dirty="0" smtClean="0">
                <a:solidFill>
                  <a:srgbClr val="FF0000"/>
                </a:solidFill>
              </a:rPr>
              <a:t>Data </a:t>
            </a:r>
            <a:r>
              <a:rPr lang="en-US" dirty="0" smtClean="0"/>
              <a:t>Some data arrives that has to be processed by the system.</a:t>
            </a:r>
            <a:endParaRPr lang="en-GB" dirty="0" smtClean="0"/>
          </a:p>
          <a:p>
            <a:pPr lvl="1"/>
            <a:r>
              <a:rPr lang="en-US" dirty="0" smtClean="0">
                <a:solidFill>
                  <a:srgbClr val="FF0000"/>
                </a:solidFill>
              </a:rPr>
              <a:t>Events </a:t>
            </a:r>
            <a:r>
              <a:rPr lang="en-US" dirty="0" smtClean="0"/>
              <a:t>Some event happens that triggers system processing. Events may have associated data, although this is not always the case.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idx="1"/>
          </p:nvPr>
        </p:nvSpPr>
        <p:spPr/>
        <p:txBody>
          <a:bodyPr>
            <a:normAutofit fontScale="92500" lnSpcReduction="10000"/>
          </a:bodyPr>
          <a:lstStyle/>
          <a:p>
            <a:r>
              <a:rPr lang="en-GB"/>
              <a:t>Context models are used to illustrate the operational context of a system - they show what lies outside the system boundaries.</a:t>
            </a:r>
          </a:p>
          <a:p>
            <a:r>
              <a:rPr lang="en-GB"/>
              <a:t>Social and organisational concerns may affect the decision on where to position system boundaries.</a:t>
            </a:r>
          </a:p>
          <a:p>
            <a:r>
              <a:rPr lang="en-GB"/>
              <a:t>Architectural models show the system and its relationship with other systems.</a:t>
            </a:r>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Data-driven modeling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Many business systems are data-processing systems that are primarily driven by data. They are controlled by the data input to the system, with relatively little external event processing. </a:t>
            </a:r>
          </a:p>
          <a:p>
            <a:r>
              <a:rPr lang="en-US" dirty="0" smtClean="0"/>
              <a:t>Data-driven models show the sequence of actions involved in processing input data and generating an associated output. </a:t>
            </a:r>
          </a:p>
          <a:p>
            <a:r>
              <a:rPr lang="en-US" dirty="0" smtClean="0"/>
              <a:t>They are particularly useful during the analysis of requirements as they can be used to show end-to-end processing in a system.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fontScale="90000"/>
          </a:bodyPr>
          <a:lstStyle/>
          <a:p>
            <a:pPr algn="ctr"/>
            <a:r>
              <a:rPr lang="en-US" dirty="0" smtClean="0"/>
              <a:t>An activity model of the insulin pump’s operation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61</a:t>
            </a:fld>
            <a:endParaRPr lang="en-US"/>
          </a:p>
        </p:txBody>
      </p:sp>
      <p:pic>
        <p:nvPicPr>
          <p:cNvPr id="2" name="Picture 1"/>
          <p:cNvPicPr>
            <a:picLocks noChangeAspect="1"/>
          </p:cNvPicPr>
          <p:nvPr/>
        </p:nvPicPr>
        <p:blipFill>
          <a:blip r:embed="rId2"/>
          <a:stretch>
            <a:fillRect/>
          </a:stretch>
        </p:blipFill>
        <p:spPr>
          <a:xfrm>
            <a:off x="261095" y="2343901"/>
            <a:ext cx="8515350" cy="2943300"/>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Event-driven modeling</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Real-time systems are often event-driven, with minimal data processing. For example, a landline phone switching system responds to events such as ‘receiver off hook’ by</a:t>
            </a:r>
            <a:r>
              <a:rPr lang="en-GB" dirty="0" smtClean="0"/>
              <a:t> </a:t>
            </a:r>
            <a:r>
              <a:rPr lang="en-US" dirty="0" smtClean="0"/>
              <a:t>generating a dial tone.</a:t>
            </a:r>
            <a:r>
              <a:rPr lang="en-GB" dirty="0" smtClean="0"/>
              <a:t> </a:t>
            </a:r>
            <a:endParaRPr lang="en-US" dirty="0" smtClean="0"/>
          </a:p>
          <a:p>
            <a:r>
              <a:rPr lang="en-US" dirty="0" smtClean="0"/>
              <a:t>Event-driven modeling shows how a system responds to external and internal events. </a:t>
            </a:r>
          </a:p>
          <a:p>
            <a:r>
              <a:rPr lang="en-US" dirty="0" smtClean="0"/>
              <a:t>It is based on the assumption that a system has a finite number of states and that events (stimuli) may cause a transition from one state to another.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noAutofit/>
          </a:bodyPr>
          <a:lstStyle/>
          <a:p>
            <a:r>
              <a:rPr lang="en-GB" sz="2800" dirty="0"/>
              <a:t>These model the behaviour of the system in response to external and internal events.</a:t>
            </a:r>
          </a:p>
          <a:p>
            <a:r>
              <a:rPr lang="en-GB" sz="2800" dirty="0"/>
              <a:t>They show the system’s responses to stimuli so are often used for modelling real-time systems.</a:t>
            </a:r>
          </a:p>
          <a:p>
            <a:r>
              <a:rPr lang="en-GB" sz="2800" dirty="0"/>
              <a:t>State machine models show system states as nodes and events as arcs between these nodes. When an event occurs, the system moves from one state to another</a:t>
            </a:r>
            <a:r>
              <a:rPr lang="en-GB" sz="2800" dirty="0" smtClean="0"/>
              <a:t>.</a:t>
            </a:r>
            <a:endParaRPr lang="en-GB" sz="2800"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2"/>
          <p:cNvSpPr>
            <a:spLocks noGrp="1"/>
          </p:cNvSpPr>
          <p:nvPr>
            <p:ph type="ftr" sz="quarter" idx="10"/>
          </p:nvPr>
        </p:nvSpPr>
        <p:spPr/>
        <p:txBody>
          <a:bodyPr/>
          <a:lstStyle/>
          <a:p>
            <a:r>
              <a:rPr lang="en-US" altLang="en-US"/>
              <a:t>Software Design (UML)</a:t>
            </a:r>
          </a:p>
        </p:txBody>
      </p:sp>
      <p:sp>
        <p:nvSpPr>
          <p:cNvPr id="112642" name="Rectangle 2"/>
          <p:cNvSpPr>
            <a:spLocks noGrp="1" noChangeArrowheads="1"/>
          </p:cNvSpPr>
          <p:nvPr>
            <p:ph type="title"/>
          </p:nvPr>
        </p:nvSpPr>
        <p:spPr/>
        <p:txBody>
          <a:bodyPr/>
          <a:lstStyle/>
          <a:p>
            <a:r>
              <a:rPr lang="en-US" altLang="en-US"/>
              <a:t>State Machine</a:t>
            </a:r>
          </a:p>
        </p:txBody>
      </p:sp>
      <p:sp>
        <p:nvSpPr>
          <p:cNvPr id="112648" name="Rectangle 8"/>
          <p:cNvSpPr>
            <a:spLocks noChangeArrowheads="1"/>
          </p:cNvSpPr>
          <p:nvPr/>
        </p:nvSpPr>
        <p:spPr bwMode="auto">
          <a:xfrm>
            <a:off x="990600" y="1295400"/>
            <a:ext cx="7620000" cy="4876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12660" name="Group 20"/>
          <p:cNvGrpSpPr>
            <a:grpSpLocks/>
          </p:cNvGrpSpPr>
          <p:nvPr/>
        </p:nvGrpSpPr>
        <p:grpSpPr bwMode="auto">
          <a:xfrm>
            <a:off x="2438400" y="1371600"/>
            <a:ext cx="2103438" cy="457200"/>
            <a:chOff x="1104" y="1344"/>
            <a:chExt cx="1325" cy="288"/>
          </a:xfrm>
        </p:grpSpPr>
        <p:sp>
          <p:nvSpPr>
            <p:cNvPr id="112646" name="Oval 6"/>
            <p:cNvSpPr>
              <a:spLocks noChangeArrowheads="1"/>
            </p:cNvSpPr>
            <p:nvPr/>
          </p:nvSpPr>
          <p:spPr bwMode="auto">
            <a:xfrm>
              <a:off x="1104" y="1392"/>
              <a:ext cx="240"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12650" name="Text Box 10"/>
            <p:cNvSpPr txBox="1">
              <a:spLocks noChangeArrowheads="1"/>
            </p:cNvSpPr>
            <p:nvPr/>
          </p:nvSpPr>
          <p:spPr bwMode="auto">
            <a:xfrm>
              <a:off x="1584" y="1344"/>
              <a:ext cx="84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a:t>start state</a:t>
              </a:r>
            </a:p>
          </p:txBody>
        </p:sp>
      </p:grpSp>
      <p:grpSp>
        <p:nvGrpSpPr>
          <p:cNvPr id="112661" name="Group 21"/>
          <p:cNvGrpSpPr>
            <a:grpSpLocks/>
          </p:cNvGrpSpPr>
          <p:nvPr/>
        </p:nvGrpSpPr>
        <p:grpSpPr bwMode="auto">
          <a:xfrm>
            <a:off x="5562600" y="1371600"/>
            <a:ext cx="2136775" cy="533400"/>
            <a:chOff x="1056" y="1824"/>
            <a:chExt cx="1346" cy="336"/>
          </a:xfrm>
        </p:grpSpPr>
        <p:grpSp>
          <p:nvGrpSpPr>
            <p:cNvPr id="112656" name="Group 16"/>
            <p:cNvGrpSpPr>
              <a:grpSpLocks/>
            </p:cNvGrpSpPr>
            <p:nvPr/>
          </p:nvGrpSpPr>
          <p:grpSpPr bwMode="auto">
            <a:xfrm>
              <a:off x="1056" y="1824"/>
              <a:ext cx="336" cy="336"/>
              <a:chOff x="624" y="1824"/>
              <a:chExt cx="336" cy="336"/>
            </a:xfrm>
          </p:grpSpPr>
          <p:sp>
            <p:nvSpPr>
              <p:cNvPr id="112651" name="Oval 11"/>
              <p:cNvSpPr>
                <a:spLocks noChangeArrowheads="1"/>
              </p:cNvSpPr>
              <p:nvPr/>
            </p:nvSpPr>
            <p:spPr bwMode="auto">
              <a:xfrm>
                <a:off x="672" y="1872"/>
                <a:ext cx="240"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12652" name="Oval 12"/>
              <p:cNvSpPr>
                <a:spLocks noChangeArrowheads="1"/>
              </p:cNvSpPr>
              <p:nvPr/>
            </p:nvSpPr>
            <p:spPr bwMode="auto">
              <a:xfrm>
                <a:off x="624" y="1824"/>
                <a:ext cx="336" cy="336"/>
              </a:xfrm>
              <a:prstGeom prst="ellipse">
                <a:avLst/>
              </a:prstGeom>
              <a:noFill/>
              <a:ln w="9525">
                <a:solidFill>
                  <a:srgbClr val="99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12653" name="Text Box 13"/>
            <p:cNvSpPr txBox="1">
              <a:spLocks noChangeArrowheads="1"/>
            </p:cNvSpPr>
            <p:nvPr/>
          </p:nvSpPr>
          <p:spPr bwMode="auto">
            <a:xfrm>
              <a:off x="1536" y="1824"/>
              <a:ext cx="86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a:t>final state</a:t>
              </a:r>
            </a:p>
          </p:txBody>
        </p:sp>
      </p:grpSp>
      <p:grpSp>
        <p:nvGrpSpPr>
          <p:cNvPr id="112673" name="Group 33"/>
          <p:cNvGrpSpPr>
            <a:grpSpLocks/>
          </p:cNvGrpSpPr>
          <p:nvPr/>
        </p:nvGrpSpPr>
        <p:grpSpPr bwMode="auto">
          <a:xfrm>
            <a:off x="1981200" y="2133600"/>
            <a:ext cx="3076575" cy="609600"/>
            <a:chOff x="1248" y="1344"/>
            <a:chExt cx="1938" cy="384"/>
          </a:xfrm>
        </p:grpSpPr>
        <p:sp>
          <p:nvSpPr>
            <p:cNvPr id="112654" name="AutoShape 14"/>
            <p:cNvSpPr>
              <a:spLocks noChangeArrowheads="1"/>
            </p:cNvSpPr>
            <p:nvPr/>
          </p:nvSpPr>
          <p:spPr bwMode="auto">
            <a:xfrm>
              <a:off x="1248" y="1344"/>
              <a:ext cx="768" cy="384"/>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12655" name="Text Box 15"/>
            <p:cNvSpPr txBox="1">
              <a:spLocks noChangeArrowheads="1"/>
            </p:cNvSpPr>
            <p:nvPr/>
          </p:nvSpPr>
          <p:spPr bwMode="auto">
            <a:xfrm>
              <a:off x="2160" y="1392"/>
              <a:ext cx="1026"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a:t>simple state</a:t>
              </a:r>
            </a:p>
          </p:txBody>
        </p:sp>
      </p:grpSp>
      <p:grpSp>
        <p:nvGrpSpPr>
          <p:cNvPr id="112672" name="Group 32"/>
          <p:cNvGrpSpPr>
            <a:grpSpLocks/>
          </p:cNvGrpSpPr>
          <p:nvPr/>
        </p:nvGrpSpPr>
        <p:grpSpPr bwMode="auto">
          <a:xfrm>
            <a:off x="1981200" y="2971800"/>
            <a:ext cx="4894263" cy="609600"/>
            <a:chOff x="1248" y="1872"/>
            <a:chExt cx="3083" cy="384"/>
          </a:xfrm>
        </p:grpSpPr>
        <p:sp>
          <p:nvSpPr>
            <p:cNvPr id="112657" name="AutoShape 17"/>
            <p:cNvSpPr>
              <a:spLocks noChangeArrowheads="1"/>
            </p:cNvSpPr>
            <p:nvPr/>
          </p:nvSpPr>
          <p:spPr bwMode="auto">
            <a:xfrm>
              <a:off x="1248" y="1872"/>
              <a:ext cx="768" cy="384"/>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12658" name="Line 18"/>
            <p:cNvSpPr>
              <a:spLocks noChangeShapeType="1"/>
            </p:cNvSpPr>
            <p:nvPr/>
          </p:nvSpPr>
          <p:spPr bwMode="auto">
            <a:xfrm>
              <a:off x="1248" y="2064"/>
              <a:ext cx="76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12659" name="Text Box 19"/>
            <p:cNvSpPr txBox="1">
              <a:spLocks noChangeArrowheads="1"/>
            </p:cNvSpPr>
            <p:nvPr/>
          </p:nvSpPr>
          <p:spPr bwMode="auto">
            <a:xfrm>
              <a:off x="2160" y="1920"/>
              <a:ext cx="21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t>concurrent composite state</a:t>
              </a:r>
            </a:p>
          </p:txBody>
        </p:sp>
      </p:grpSp>
      <p:grpSp>
        <p:nvGrpSpPr>
          <p:cNvPr id="112671" name="Group 31"/>
          <p:cNvGrpSpPr>
            <a:grpSpLocks/>
          </p:cNvGrpSpPr>
          <p:nvPr/>
        </p:nvGrpSpPr>
        <p:grpSpPr bwMode="auto">
          <a:xfrm>
            <a:off x="1295400" y="3962400"/>
            <a:ext cx="6350000" cy="1752600"/>
            <a:chOff x="816" y="2496"/>
            <a:chExt cx="4000" cy="1104"/>
          </a:xfrm>
        </p:grpSpPr>
        <p:sp>
          <p:nvSpPr>
            <p:cNvPr id="112664" name="AutoShape 24"/>
            <p:cNvSpPr>
              <a:spLocks noChangeArrowheads="1"/>
            </p:cNvSpPr>
            <p:nvPr/>
          </p:nvSpPr>
          <p:spPr bwMode="auto">
            <a:xfrm>
              <a:off x="1680" y="3072"/>
              <a:ext cx="768" cy="384"/>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12665" name="AutoShape 25"/>
            <p:cNvSpPr>
              <a:spLocks noChangeArrowheads="1"/>
            </p:cNvSpPr>
            <p:nvPr/>
          </p:nvSpPr>
          <p:spPr bwMode="auto">
            <a:xfrm>
              <a:off x="912" y="2640"/>
              <a:ext cx="768" cy="384"/>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12667" name="AutoShape 27"/>
            <p:cNvSpPr>
              <a:spLocks noChangeArrowheads="1"/>
            </p:cNvSpPr>
            <p:nvPr/>
          </p:nvSpPr>
          <p:spPr bwMode="auto">
            <a:xfrm>
              <a:off x="816" y="2496"/>
              <a:ext cx="1728" cy="1104"/>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12669" name="Text Box 29"/>
            <p:cNvSpPr txBox="1">
              <a:spLocks noChangeArrowheads="1"/>
            </p:cNvSpPr>
            <p:nvPr/>
          </p:nvSpPr>
          <p:spPr bwMode="auto">
            <a:xfrm>
              <a:off x="2688" y="2928"/>
              <a:ext cx="21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t>sequential composite state</a:t>
              </a:r>
            </a:p>
          </p:txBody>
        </p:sp>
      </p:grpSp>
    </p:spTree>
    <p:extLst>
      <p:ext uri="{BB962C8B-B14F-4D97-AF65-F5344CB8AC3E}">
        <p14:creationId xmlns:p14="http://schemas.microsoft.com/office/powerpoint/2010/main" val="9431601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2"/>
          <p:cNvSpPr>
            <a:spLocks noGrp="1"/>
          </p:cNvSpPr>
          <p:nvPr>
            <p:ph type="ftr" sz="quarter" idx="10"/>
          </p:nvPr>
        </p:nvSpPr>
        <p:spPr/>
        <p:txBody>
          <a:bodyPr/>
          <a:lstStyle/>
          <a:p>
            <a:r>
              <a:rPr lang="en-US" altLang="en-US"/>
              <a:t>Software Design (UML)</a:t>
            </a:r>
          </a:p>
        </p:txBody>
      </p:sp>
      <p:sp>
        <p:nvSpPr>
          <p:cNvPr id="111618" name="Rectangle 2"/>
          <p:cNvSpPr>
            <a:spLocks noGrp="1" noChangeArrowheads="1"/>
          </p:cNvSpPr>
          <p:nvPr>
            <p:ph type="title"/>
          </p:nvPr>
        </p:nvSpPr>
        <p:spPr/>
        <p:txBody>
          <a:bodyPr/>
          <a:lstStyle/>
          <a:p>
            <a:r>
              <a:rPr lang="en-US" altLang="en-US"/>
              <a:t>State Machine</a:t>
            </a:r>
          </a:p>
        </p:txBody>
      </p:sp>
      <p:grpSp>
        <p:nvGrpSpPr>
          <p:cNvPr id="111709" name="Group 93"/>
          <p:cNvGrpSpPr>
            <a:grpSpLocks/>
          </p:cNvGrpSpPr>
          <p:nvPr/>
        </p:nvGrpSpPr>
        <p:grpSpPr bwMode="auto">
          <a:xfrm>
            <a:off x="609600" y="1371600"/>
            <a:ext cx="7858125" cy="4502150"/>
            <a:chOff x="384" y="864"/>
            <a:chExt cx="4950" cy="2836"/>
          </a:xfrm>
        </p:grpSpPr>
        <p:sp>
          <p:nvSpPr>
            <p:cNvPr id="111662" name="Oval 46"/>
            <p:cNvSpPr>
              <a:spLocks noChangeArrowheads="1"/>
            </p:cNvSpPr>
            <p:nvPr/>
          </p:nvSpPr>
          <p:spPr bwMode="auto">
            <a:xfrm>
              <a:off x="528" y="962"/>
              <a:ext cx="186" cy="178"/>
            </a:xfrm>
            <a:prstGeom prst="ellipse">
              <a:avLst/>
            </a:prstGeom>
            <a:solidFill>
              <a:srgbClr val="000000"/>
            </a:solidFill>
            <a:ln w="0">
              <a:solidFill>
                <a:srgbClr val="990033"/>
              </a:solidFill>
              <a:round/>
              <a:headEnd/>
              <a:tailEnd/>
            </a:ln>
          </p:spPr>
          <p:txBody>
            <a:bodyPr/>
            <a:lstStyle/>
            <a:p>
              <a:endParaRPr lang="en-CA"/>
            </a:p>
          </p:txBody>
        </p:sp>
        <p:sp>
          <p:nvSpPr>
            <p:cNvPr id="111663" name="Oval 47"/>
            <p:cNvSpPr>
              <a:spLocks noChangeArrowheads="1"/>
            </p:cNvSpPr>
            <p:nvPr/>
          </p:nvSpPr>
          <p:spPr bwMode="auto">
            <a:xfrm>
              <a:off x="480" y="3262"/>
              <a:ext cx="264" cy="240"/>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11664" name="Oval 48"/>
            <p:cNvSpPr>
              <a:spLocks noChangeArrowheads="1"/>
            </p:cNvSpPr>
            <p:nvPr/>
          </p:nvSpPr>
          <p:spPr bwMode="auto">
            <a:xfrm>
              <a:off x="520" y="3305"/>
              <a:ext cx="186" cy="159"/>
            </a:xfrm>
            <a:prstGeom prst="ellipse">
              <a:avLst/>
            </a:prstGeom>
            <a:solidFill>
              <a:srgbClr val="000000"/>
            </a:solidFill>
            <a:ln w="0">
              <a:solidFill>
                <a:srgbClr val="990033"/>
              </a:solidFill>
              <a:round/>
              <a:headEnd/>
              <a:tailEnd/>
            </a:ln>
          </p:spPr>
          <p:txBody>
            <a:bodyPr/>
            <a:lstStyle/>
            <a:p>
              <a:endParaRPr lang="en-CA"/>
            </a:p>
          </p:txBody>
        </p:sp>
        <p:sp>
          <p:nvSpPr>
            <p:cNvPr id="111665" name="AutoShape 49"/>
            <p:cNvSpPr>
              <a:spLocks noChangeArrowheads="1"/>
            </p:cNvSpPr>
            <p:nvPr/>
          </p:nvSpPr>
          <p:spPr bwMode="auto">
            <a:xfrm>
              <a:off x="2659" y="1577"/>
              <a:ext cx="868" cy="410"/>
            </a:xfrm>
            <a:prstGeom prst="roundRect">
              <a:avLst>
                <a:gd name="adj" fmla="val 15218"/>
              </a:avLst>
            </a:prstGeom>
            <a:solidFill>
              <a:srgbClr val="FFFFCC"/>
            </a:solidFill>
            <a:ln w="0">
              <a:solidFill>
                <a:srgbClr val="990033"/>
              </a:solidFill>
              <a:round/>
              <a:headEnd/>
              <a:tailEnd/>
            </a:ln>
          </p:spPr>
          <p:txBody>
            <a:bodyPr/>
            <a:lstStyle/>
            <a:p>
              <a:endParaRPr lang="en-CA"/>
            </a:p>
          </p:txBody>
        </p:sp>
        <p:sp>
          <p:nvSpPr>
            <p:cNvPr id="111666" name="Rectangle 50"/>
            <p:cNvSpPr>
              <a:spLocks noChangeArrowheads="1"/>
            </p:cNvSpPr>
            <p:nvPr/>
          </p:nvSpPr>
          <p:spPr bwMode="auto">
            <a:xfrm>
              <a:off x="2878" y="1639"/>
              <a:ext cx="47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solidFill>
                    <a:srgbClr val="000000"/>
                  </a:solidFill>
                  <a:latin typeface="Arial" panose="020B0604020202020204" pitchFamily="34" charset="0"/>
                </a:rPr>
                <a:t>selecting</a:t>
              </a:r>
              <a:endParaRPr lang="en-US" altLang="en-US"/>
            </a:p>
          </p:txBody>
        </p:sp>
        <p:sp>
          <p:nvSpPr>
            <p:cNvPr id="111667" name="AutoShape 51"/>
            <p:cNvSpPr>
              <a:spLocks noChangeArrowheads="1"/>
            </p:cNvSpPr>
            <p:nvPr/>
          </p:nvSpPr>
          <p:spPr bwMode="auto">
            <a:xfrm>
              <a:off x="2644" y="2379"/>
              <a:ext cx="898" cy="446"/>
            </a:xfrm>
            <a:prstGeom prst="roundRect">
              <a:avLst>
                <a:gd name="adj" fmla="val 14000"/>
              </a:avLst>
            </a:prstGeom>
            <a:solidFill>
              <a:srgbClr val="FFFFCC"/>
            </a:solidFill>
            <a:ln w="0">
              <a:solidFill>
                <a:srgbClr val="990033"/>
              </a:solidFill>
              <a:round/>
              <a:headEnd/>
              <a:tailEnd/>
            </a:ln>
          </p:spPr>
          <p:txBody>
            <a:bodyPr/>
            <a:lstStyle/>
            <a:p>
              <a:endParaRPr lang="en-CA"/>
            </a:p>
          </p:txBody>
        </p:sp>
        <p:sp>
          <p:nvSpPr>
            <p:cNvPr id="111668" name="Rectangle 52"/>
            <p:cNvSpPr>
              <a:spLocks noChangeArrowheads="1"/>
            </p:cNvSpPr>
            <p:nvPr/>
          </p:nvSpPr>
          <p:spPr bwMode="auto">
            <a:xfrm>
              <a:off x="2892" y="2433"/>
              <a:ext cx="44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solidFill>
                    <a:srgbClr val="000000"/>
                  </a:solidFill>
                  <a:latin typeface="Arial" panose="020B0604020202020204" pitchFamily="34" charset="0"/>
                </a:rPr>
                <a:t>verifying</a:t>
              </a:r>
              <a:endParaRPr lang="en-US" altLang="en-US"/>
            </a:p>
          </p:txBody>
        </p:sp>
        <p:sp>
          <p:nvSpPr>
            <p:cNvPr id="111669" name="AutoShape 53"/>
            <p:cNvSpPr>
              <a:spLocks noChangeArrowheads="1"/>
            </p:cNvSpPr>
            <p:nvPr/>
          </p:nvSpPr>
          <p:spPr bwMode="auto">
            <a:xfrm>
              <a:off x="2659" y="864"/>
              <a:ext cx="868" cy="374"/>
            </a:xfrm>
            <a:prstGeom prst="roundRect">
              <a:avLst>
                <a:gd name="adj" fmla="val 16667"/>
              </a:avLst>
            </a:prstGeom>
            <a:solidFill>
              <a:srgbClr val="FFFFCC"/>
            </a:solidFill>
            <a:ln w="0">
              <a:solidFill>
                <a:srgbClr val="990033"/>
              </a:solidFill>
              <a:round/>
              <a:headEnd/>
              <a:tailEnd/>
            </a:ln>
          </p:spPr>
          <p:txBody>
            <a:bodyPr/>
            <a:lstStyle/>
            <a:p>
              <a:endParaRPr lang="en-CA"/>
            </a:p>
          </p:txBody>
        </p:sp>
        <p:sp>
          <p:nvSpPr>
            <p:cNvPr id="111670" name="Rectangle 54"/>
            <p:cNvSpPr>
              <a:spLocks noChangeArrowheads="1"/>
            </p:cNvSpPr>
            <p:nvPr/>
          </p:nvSpPr>
          <p:spPr bwMode="auto">
            <a:xfrm>
              <a:off x="2774" y="917"/>
              <a:ext cx="6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solidFill>
                    <a:srgbClr val="000000"/>
                  </a:solidFill>
                  <a:latin typeface="Arial" panose="020B0604020202020204" pitchFamily="34" charset="0"/>
                </a:rPr>
                <a:t>downloading</a:t>
              </a:r>
              <a:endParaRPr lang="en-US" altLang="en-US"/>
            </a:p>
          </p:txBody>
        </p:sp>
        <p:sp>
          <p:nvSpPr>
            <p:cNvPr id="111671" name="Line 55"/>
            <p:cNvSpPr>
              <a:spLocks noChangeShapeType="1"/>
            </p:cNvSpPr>
            <p:nvPr/>
          </p:nvSpPr>
          <p:spPr bwMode="auto">
            <a:xfrm>
              <a:off x="3093" y="1247"/>
              <a:ext cx="1" cy="33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11672" name="Line 56"/>
            <p:cNvSpPr>
              <a:spLocks noChangeShapeType="1"/>
            </p:cNvSpPr>
            <p:nvPr/>
          </p:nvSpPr>
          <p:spPr bwMode="auto">
            <a:xfrm flipV="1">
              <a:off x="3093" y="1479"/>
              <a:ext cx="37" cy="9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11673" name="Line 57"/>
            <p:cNvSpPr>
              <a:spLocks noChangeShapeType="1"/>
            </p:cNvSpPr>
            <p:nvPr/>
          </p:nvSpPr>
          <p:spPr bwMode="auto">
            <a:xfrm flipH="1" flipV="1">
              <a:off x="3055" y="1479"/>
              <a:ext cx="38" cy="9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11674" name="Line 58"/>
            <p:cNvSpPr>
              <a:spLocks noChangeShapeType="1"/>
            </p:cNvSpPr>
            <p:nvPr/>
          </p:nvSpPr>
          <p:spPr bwMode="auto">
            <a:xfrm>
              <a:off x="3093" y="1987"/>
              <a:ext cx="1" cy="392"/>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11675" name="Line 59"/>
            <p:cNvSpPr>
              <a:spLocks noChangeShapeType="1"/>
            </p:cNvSpPr>
            <p:nvPr/>
          </p:nvSpPr>
          <p:spPr bwMode="auto">
            <a:xfrm flipV="1">
              <a:off x="3093" y="2281"/>
              <a:ext cx="37" cy="9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11676" name="Line 60"/>
            <p:cNvSpPr>
              <a:spLocks noChangeShapeType="1"/>
            </p:cNvSpPr>
            <p:nvPr/>
          </p:nvSpPr>
          <p:spPr bwMode="auto">
            <a:xfrm flipH="1" flipV="1">
              <a:off x="3055" y="2281"/>
              <a:ext cx="38" cy="9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11677" name="AutoShape 61"/>
            <p:cNvSpPr>
              <a:spLocks noChangeArrowheads="1"/>
            </p:cNvSpPr>
            <p:nvPr/>
          </p:nvSpPr>
          <p:spPr bwMode="auto">
            <a:xfrm>
              <a:off x="2547" y="3190"/>
              <a:ext cx="1092" cy="375"/>
            </a:xfrm>
            <a:prstGeom prst="roundRect">
              <a:avLst>
                <a:gd name="adj" fmla="val 16667"/>
              </a:avLst>
            </a:prstGeom>
            <a:solidFill>
              <a:srgbClr val="FFFFCC"/>
            </a:solidFill>
            <a:ln w="0">
              <a:solidFill>
                <a:srgbClr val="990033"/>
              </a:solidFill>
              <a:round/>
              <a:headEnd/>
              <a:tailEnd/>
            </a:ln>
          </p:spPr>
          <p:txBody>
            <a:bodyPr/>
            <a:lstStyle/>
            <a:p>
              <a:endParaRPr lang="en-CA"/>
            </a:p>
          </p:txBody>
        </p:sp>
        <p:sp>
          <p:nvSpPr>
            <p:cNvPr id="111678" name="Rectangle 62"/>
            <p:cNvSpPr>
              <a:spLocks noChangeArrowheads="1"/>
            </p:cNvSpPr>
            <p:nvPr/>
          </p:nvSpPr>
          <p:spPr bwMode="auto">
            <a:xfrm>
              <a:off x="2621" y="3253"/>
              <a:ext cx="99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solidFill>
                    <a:srgbClr val="000000"/>
                  </a:solidFill>
                  <a:latin typeface="Arial" panose="020B0604020202020204" pitchFamily="34" charset="0"/>
                </a:rPr>
                <a:t>checking schedule</a:t>
              </a:r>
              <a:endParaRPr lang="en-US" altLang="en-US"/>
            </a:p>
          </p:txBody>
        </p:sp>
        <p:sp>
          <p:nvSpPr>
            <p:cNvPr id="111679" name="Rectangle 63"/>
            <p:cNvSpPr>
              <a:spLocks noChangeArrowheads="1"/>
            </p:cNvSpPr>
            <p:nvPr/>
          </p:nvSpPr>
          <p:spPr bwMode="auto">
            <a:xfrm>
              <a:off x="1018" y="873"/>
              <a:ext cx="14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solidFill>
                    <a:srgbClr val="000000"/>
                  </a:solidFill>
                  <a:latin typeface="Arial" panose="020B0604020202020204" pitchFamily="34" charset="0"/>
                </a:rPr>
                <a:t>download course offerings</a:t>
              </a:r>
              <a:endParaRPr lang="en-US" altLang="en-US"/>
            </a:p>
          </p:txBody>
        </p:sp>
        <p:sp>
          <p:nvSpPr>
            <p:cNvPr id="111680" name="Rectangle 64"/>
            <p:cNvSpPr>
              <a:spLocks noChangeArrowheads="1"/>
            </p:cNvSpPr>
            <p:nvPr/>
          </p:nvSpPr>
          <p:spPr bwMode="auto">
            <a:xfrm>
              <a:off x="3111" y="1327"/>
              <a:ext cx="12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solidFill>
                    <a:srgbClr val="000000"/>
                  </a:solidFill>
                  <a:latin typeface="Arial" panose="020B0604020202020204" pitchFamily="34" charset="0"/>
                </a:rPr>
                <a:t>make a course selection</a:t>
              </a:r>
              <a:endParaRPr lang="en-US" altLang="en-US"/>
            </a:p>
          </p:txBody>
        </p:sp>
        <p:sp>
          <p:nvSpPr>
            <p:cNvPr id="111681" name="Rectangle 65"/>
            <p:cNvSpPr>
              <a:spLocks noChangeArrowheads="1"/>
            </p:cNvSpPr>
            <p:nvPr/>
          </p:nvSpPr>
          <p:spPr bwMode="auto">
            <a:xfrm>
              <a:off x="3111" y="2147"/>
              <a:ext cx="79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solidFill>
                    <a:srgbClr val="000000"/>
                  </a:solidFill>
                  <a:latin typeface="Arial" panose="020B0604020202020204" pitchFamily="34" charset="0"/>
                </a:rPr>
                <a:t>verify selection</a:t>
              </a:r>
              <a:endParaRPr lang="en-US" altLang="en-US"/>
            </a:p>
          </p:txBody>
        </p:sp>
        <p:sp>
          <p:nvSpPr>
            <p:cNvPr id="111682" name="Rectangle 66"/>
            <p:cNvSpPr>
              <a:spLocks noChangeArrowheads="1"/>
            </p:cNvSpPr>
            <p:nvPr/>
          </p:nvSpPr>
          <p:spPr bwMode="auto">
            <a:xfrm>
              <a:off x="3079" y="2967"/>
              <a:ext cx="82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solidFill>
                    <a:srgbClr val="000000"/>
                  </a:solidFill>
                  <a:latin typeface="Arial" panose="020B0604020202020204" pitchFamily="34" charset="0"/>
                </a:rPr>
                <a:t>check schedule</a:t>
              </a:r>
              <a:endParaRPr lang="en-US" altLang="en-US"/>
            </a:p>
          </p:txBody>
        </p:sp>
        <p:sp>
          <p:nvSpPr>
            <p:cNvPr id="111683" name="Rectangle 67"/>
            <p:cNvSpPr>
              <a:spLocks noChangeArrowheads="1"/>
            </p:cNvSpPr>
            <p:nvPr/>
          </p:nvSpPr>
          <p:spPr bwMode="auto">
            <a:xfrm>
              <a:off x="4185" y="2545"/>
              <a:ext cx="114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solidFill>
                    <a:srgbClr val="000000"/>
                  </a:solidFill>
                  <a:latin typeface="Arial" panose="020B0604020202020204" pitchFamily="34" charset="0"/>
                </a:rPr>
                <a:t>select another course</a:t>
              </a:r>
              <a:endParaRPr lang="en-US" altLang="en-US"/>
            </a:p>
          </p:txBody>
        </p:sp>
        <p:sp>
          <p:nvSpPr>
            <p:cNvPr id="111684" name="Rectangle 68"/>
            <p:cNvSpPr>
              <a:spLocks noChangeArrowheads="1"/>
            </p:cNvSpPr>
            <p:nvPr/>
          </p:nvSpPr>
          <p:spPr bwMode="auto">
            <a:xfrm>
              <a:off x="672" y="2160"/>
              <a:ext cx="136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solidFill>
                    <a:srgbClr val="000000"/>
                  </a:solidFill>
                  <a:latin typeface="Arial" panose="020B0604020202020204" pitchFamily="34" charset="0"/>
                </a:rPr>
                <a:t>make a different selection</a:t>
              </a:r>
              <a:endParaRPr lang="en-US" altLang="en-US"/>
            </a:p>
          </p:txBody>
        </p:sp>
        <p:sp>
          <p:nvSpPr>
            <p:cNvPr id="111685" name="Line 69"/>
            <p:cNvSpPr>
              <a:spLocks noChangeShapeType="1"/>
            </p:cNvSpPr>
            <p:nvPr/>
          </p:nvSpPr>
          <p:spPr bwMode="auto">
            <a:xfrm flipH="1">
              <a:off x="744" y="3377"/>
              <a:ext cx="1803"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11686" name="Line 70"/>
            <p:cNvSpPr>
              <a:spLocks noChangeShapeType="1"/>
            </p:cNvSpPr>
            <p:nvPr/>
          </p:nvSpPr>
          <p:spPr bwMode="auto">
            <a:xfrm>
              <a:off x="744" y="3377"/>
              <a:ext cx="90" cy="4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11687" name="Line 71"/>
            <p:cNvSpPr>
              <a:spLocks noChangeShapeType="1"/>
            </p:cNvSpPr>
            <p:nvPr/>
          </p:nvSpPr>
          <p:spPr bwMode="auto">
            <a:xfrm flipV="1">
              <a:off x="744" y="3333"/>
              <a:ext cx="90" cy="4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11688" name="Freeform 72"/>
            <p:cNvSpPr>
              <a:spLocks/>
            </p:cNvSpPr>
            <p:nvPr/>
          </p:nvSpPr>
          <p:spPr bwMode="auto">
            <a:xfrm>
              <a:off x="3527" y="1782"/>
              <a:ext cx="598" cy="1587"/>
            </a:xfrm>
            <a:custGeom>
              <a:avLst/>
              <a:gdLst>
                <a:gd name="T0" fmla="*/ 15 w 80"/>
                <a:gd name="T1" fmla="*/ 178 h 178"/>
                <a:gd name="T2" fmla="*/ 80 w 80"/>
                <a:gd name="T3" fmla="*/ 178 h 178"/>
                <a:gd name="T4" fmla="*/ 80 w 80"/>
                <a:gd name="T5" fmla="*/ 0 h 178"/>
                <a:gd name="T6" fmla="*/ 0 w 80"/>
                <a:gd name="T7" fmla="*/ 0 h 178"/>
              </a:gdLst>
              <a:ahLst/>
              <a:cxnLst>
                <a:cxn ang="0">
                  <a:pos x="T0" y="T1"/>
                </a:cxn>
                <a:cxn ang="0">
                  <a:pos x="T2" y="T3"/>
                </a:cxn>
                <a:cxn ang="0">
                  <a:pos x="T4" y="T5"/>
                </a:cxn>
                <a:cxn ang="0">
                  <a:pos x="T6" y="T7"/>
                </a:cxn>
              </a:cxnLst>
              <a:rect l="0" t="0" r="r" b="b"/>
              <a:pathLst>
                <a:path w="80" h="178">
                  <a:moveTo>
                    <a:pt x="15" y="178"/>
                  </a:moveTo>
                  <a:lnTo>
                    <a:pt x="80" y="178"/>
                  </a:lnTo>
                  <a:lnTo>
                    <a:pt x="80" y="0"/>
                  </a:lnTo>
                  <a:lnTo>
                    <a:pt x="0" y="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11689" name="Line 73"/>
            <p:cNvSpPr>
              <a:spLocks noChangeShapeType="1"/>
            </p:cNvSpPr>
            <p:nvPr/>
          </p:nvSpPr>
          <p:spPr bwMode="auto">
            <a:xfrm>
              <a:off x="3527" y="1782"/>
              <a:ext cx="89" cy="3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11690" name="Line 74"/>
            <p:cNvSpPr>
              <a:spLocks noChangeShapeType="1"/>
            </p:cNvSpPr>
            <p:nvPr/>
          </p:nvSpPr>
          <p:spPr bwMode="auto">
            <a:xfrm flipV="1">
              <a:off x="3527" y="1737"/>
              <a:ext cx="89" cy="4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11692" name="Line 76"/>
            <p:cNvSpPr>
              <a:spLocks noChangeShapeType="1"/>
            </p:cNvSpPr>
            <p:nvPr/>
          </p:nvSpPr>
          <p:spPr bwMode="auto">
            <a:xfrm flipH="1">
              <a:off x="2577" y="1782"/>
              <a:ext cx="82" cy="3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11693" name="Line 77"/>
            <p:cNvSpPr>
              <a:spLocks noChangeShapeType="1"/>
            </p:cNvSpPr>
            <p:nvPr/>
          </p:nvSpPr>
          <p:spPr bwMode="auto">
            <a:xfrm flipH="1" flipV="1">
              <a:off x="2577" y="1737"/>
              <a:ext cx="82" cy="4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11694" name="Line 78"/>
            <p:cNvSpPr>
              <a:spLocks noChangeShapeType="1"/>
            </p:cNvSpPr>
            <p:nvPr/>
          </p:nvSpPr>
          <p:spPr bwMode="auto">
            <a:xfrm>
              <a:off x="3093" y="2825"/>
              <a:ext cx="1" cy="36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11695" name="Line 79"/>
            <p:cNvSpPr>
              <a:spLocks noChangeShapeType="1"/>
            </p:cNvSpPr>
            <p:nvPr/>
          </p:nvSpPr>
          <p:spPr bwMode="auto">
            <a:xfrm flipV="1">
              <a:off x="3093" y="3092"/>
              <a:ext cx="37" cy="9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11696" name="Line 80"/>
            <p:cNvSpPr>
              <a:spLocks noChangeShapeType="1"/>
            </p:cNvSpPr>
            <p:nvPr/>
          </p:nvSpPr>
          <p:spPr bwMode="auto">
            <a:xfrm flipH="1" flipV="1">
              <a:off x="3055" y="3092"/>
              <a:ext cx="38" cy="9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11697" name="Rectangle 81"/>
            <p:cNvSpPr>
              <a:spLocks noChangeArrowheads="1"/>
            </p:cNvSpPr>
            <p:nvPr/>
          </p:nvSpPr>
          <p:spPr bwMode="auto">
            <a:xfrm>
              <a:off x="406" y="1140"/>
              <a:ext cx="68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solidFill>
                    <a:srgbClr val="000000"/>
                  </a:solidFill>
                  <a:latin typeface="Arial" panose="020B0604020202020204" pitchFamily="34" charset="0"/>
                </a:rPr>
                <a:t>unscheduled</a:t>
              </a:r>
              <a:endParaRPr lang="en-US" altLang="en-US"/>
            </a:p>
          </p:txBody>
        </p:sp>
        <p:sp>
          <p:nvSpPr>
            <p:cNvPr id="111698" name="Rectangle 82"/>
            <p:cNvSpPr>
              <a:spLocks noChangeArrowheads="1"/>
            </p:cNvSpPr>
            <p:nvPr/>
          </p:nvSpPr>
          <p:spPr bwMode="auto">
            <a:xfrm>
              <a:off x="384" y="3556"/>
              <a:ext cx="54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solidFill>
                    <a:srgbClr val="000000"/>
                  </a:solidFill>
                  <a:latin typeface="Arial" panose="020B0604020202020204" pitchFamily="34" charset="0"/>
                </a:rPr>
                <a:t>scheduled</a:t>
              </a:r>
              <a:endParaRPr lang="en-US" altLang="en-US"/>
            </a:p>
          </p:txBody>
        </p:sp>
        <p:sp>
          <p:nvSpPr>
            <p:cNvPr id="111699" name="Rectangle 83"/>
            <p:cNvSpPr>
              <a:spLocks noChangeArrowheads="1"/>
            </p:cNvSpPr>
            <p:nvPr/>
          </p:nvSpPr>
          <p:spPr bwMode="auto">
            <a:xfrm>
              <a:off x="1020" y="3190"/>
              <a:ext cx="7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solidFill>
                    <a:srgbClr val="000000"/>
                  </a:solidFill>
                  <a:latin typeface="Arial" panose="020B0604020202020204" pitchFamily="34" charset="0"/>
                </a:rPr>
                <a:t>sign schedule</a:t>
              </a:r>
              <a:endParaRPr lang="en-US" altLang="en-US"/>
            </a:p>
          </p:txBody>
        </p:sp>
        <p:sp>
          <p:nvSpPr>
            <p:cNvPr id="111700" name="Line 84"/>
            <p:cNvSpPr>
              <a:spLocks noChangeShapeType="1"/>
            </p:cNvSpPr>
            <p:nvPr/>
          </p:nvSpPr>
          <p:spPr bwMode="auto">
            <a:xfrm>
              <a:off x="714" y="1051"/>
              <a:ext cx="1945"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11701" name="Line 85"/>
            <p:cNvSpPr>
              <a:spLocks noChangeShapeType="1"/>
            </p:cNvSpPr>
            <p:nvPr/>
          </p:nvSpPr>
          <p:spPr bwMode="auto">
            <a:xfrm flipH="1">
              <a:off x="2569" y="1051"/>
              <a:ext cx="90" cy="4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11702" name="Line 86"/>
            <p:cNvSpPr>
              <a:spLocks noChangeShapeType="1"/>
            </p:cNvSpPr>
            <p:nvPr/>
          </p:nvSpPr>
          <p:spPr bwMode="auto">
            <a:xfrm flipH="1" flipV="1">
              <a:off x="2569" y="1006"/>
              <a:ext cx="90" cy="4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11703" name="Line 87"/>
            <p:cNvSpPr>
              <a:spLocks noChangeShapeType="1"/>
            </p:cNvSpPr>
            <p:nvPr/>
          </p:nvSpPr>
          <p:spPr bwMode="auto">
            <a:xfrm>
              <a:off x="2649" y="2593"/>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11705" name="Line 89"/>
            <p:cNvSpPr>
              <a:spLocks noChangeShapeType="1"/>
            </p:cNvSpPr>
            <p:nvPr/>
          </p:nvSpPr>
          <p:spPr bwMode="auto">
            <a:xfrm flipH="1">
              <a:off x="2073" y="2593"/>
              <a:ext cx="576" cy="0"/>
            </a:xfrm>
            <a:prstGeom prst="line">
              <a:avLst/>
            </a:prstGeom>
            <a:noFill/>
            <a:ln w="9525">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11706" name="Line 90"/>
            <p:cNvSpPr>
              <a:spLocks noChangeShapeType="1"/>
            </p:cNvSpPr>
            <p:nvPr/>
          </p:nvSpPr>
          <p:spPr bwMode="auto">
            <a:xfrm flipV="1">
              <a:off x="2073" y="1777"/>
              <a:ext cx="0" cy="816"/>
            </a:xfrm>
            <a:prstGeom prst="line">
              <a:avLst/>
            </a:prstGeom>
            <a:noFill/>
            <a:ln w="9525">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11707" name="Line 91"/>
            <p:cNvSpPr>
              <a:spLocks noChangeShapeType="1"/>
            </p:cNvSpPr>
            <p:nvPr/>
          </p:nvSpPr>
          <p:spPr bwMode="auto">
            <a:xfrm>
              <a:off x="2073" y="1777"/>
              <a:ext cx="576" cy="0"/>
            </a:xfrm>
            <a:prstGeom prst="line">
              <a:avLst/>
            </a:prstGeom>
            <a:noFill/>
            <a:ln w="9525">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Tree>
    <p:extLst>
      <p:ext uri="{BB962C8B-B14F-4D97-AF65-F5344CB8AC3E}">
        <p14:creationId xmlns:p14="http://schemas.microsoft.com/office/powerpoint/2010/main" val="19717369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28650" y="365126"/>
            <a:ext cx="8407774" cy="1325563"/>
          </a:xfrm>
        </p:spPr>
        <p:txBody>
          <a:bodyPr>
            <a:normAutofit fontScale="90000"/>
          </a:bodyPr>
          <a:lstStyle/>
          <a:p>
            <a:pPr algn="ctr"/>
            <a:r>
              <a:rPr lang="en-US" dirty="0" smtClean="0"/>
              <a:t>State diagram of a microwave oven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66</a:t>
            </a:fld>
            <a:endParaRPr lang="en-US"/>
          </a:p>
        </p:txBody>
      </p:sp>
      <p:pic>
        <p:nvPicPr>
          <p:cNvPr id="2" name="Picture 1"/>
          <p:cNvPicPr>
            <a:picLocks noChangeAspect="1"/>
          </p:cNvPicPr>
          <p:nvPr/>
        </p:nvPicPr>
        <p:blipFill>
          <a:blip r:embed="rId2"/>
          <a:stretch>
            <a:fillRect/>
          </a:stretch>
        </p:blipFill>
        <p:spPr>
          <a:xfrm>
            <a:off x="788894" y="1631330"/>
            <a:ext cx="7521388" cy="4584331"/>
          </a:xfrm>
          <a:prstGeom prst="rect">
            <a:avLst/>
          </a:prstGeo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a:p>
        </p:txBody>
      </p:sp>
      <p:sp>
        <p:nvSpPr>
          <p:cNvPr id="5" name="Content Placeholder 4"/>
          <p:cNvSpPr>
            <a:spLocks noGrp="1"/>
          </p:cNvSpPr>
          <p:nvPr>
            <p:ph idx="1"/>
          </p:nvPr>
        </p:nvSpPr>
        <p:spPr/>
        <p:txBody>
          <a:bodyPr>
            <a:noAutofit/>
          </a:bodyPr>
          <a:lstStyle/>
          <a:p>
            <a:r>
              <a:rPr lang="en-US" sz="2800" dirty="0" smtClean="0"/>
              <a:t>Behavioral models are used to describe the dynamic behavior of an executing system. This behavior can be modeled from the perspective of the data processed by the system, or by the events that stimulate responses from a system.</a:t>
            </a:r>
            <a:endParaRPr lang="en-GB" sz="2800" dirty="0" smtClean="0"/>
          </a:p>
          <a:p>
            <a:r>
              <a:rPr lang="en-US" sz="2800" dirty="0" smtClean="0"/>
              <a:t>Activity diagrams may be used to model the processing of data, where each activity represents one process step.</a:t>
            </a:r>
            <a:endParaRPr lang="en-GB" sz="2800" dirty="0" smtClean="0"/>
          </a:p>
          <a:p>
            <a:r>
              <a:rPr lang="en-US" sz="2800" dirty="0" smtClean="0"/>
              <a:t>State diagrams are used to model a system’s behavior in response to internal or external events. </a:t>
            </a:r>
            <a:endParaRPr lang="en-GB" sz="2800" dirty="0" smtClean="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67</a:t>
            </a:fld>
            <a:endParaRPr lang="en-US"/>
          </a:p>
        </p:txBody>
      </p:sp>
    </p:spTree>
    <p:extLst>
      <p:ext uri="{BB962C8B-B14F-4D97-AF65-F5344CB8AC3E}">
        <p14:creationId xmlns:p14="http://schemas.microsoft.com/office/powerpoint/2010/main" val="5771030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rgbClr val="FF0000"/>
                </a:solidFill>
              </a:rPr>
              <a:t>Reading</a:t>
            </a:r>
            <a:endParaRPr lang="en-CA" dirty="0">
              <a:solidFill>
                <a:srgbClr val="FF0000"/>
              </a:solidFill>
            </a:endParaRPr>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68</a:t>
            </a:fld>
            <a:endParaRPr lang="en-US"/>
          </a:p>
        </p:txBody>
      </p:sp>
    </p:spTree>
    <p:extLst>
      <p:ext uri="{BB962C8B-B14F-4D97-AF65-F5344CB8AC3E}">
        <p14:creationId xmlns:p14="http://schemas.microsoft.com/office/powerpoint/2010/main" val="40453003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Model-driven engineering</a:t>
            </a:r>
            <a:endParaRPr lang="en-US" dirty="0"/>
          </a:p>
        </p:txBody>
      </p:sp>
      <p:sp>
        <p:nvSpPr>
          <p:cNvPr id="5" name="Content Placeholder 4"/>
          <p:cNvSpPr>
            <a:spLocks noGrp="1"/>
          </p:cNvSpPr>
          <p:nvPr>
            <p:ph idx="1"/>
          </p:nvPr>
        </p:nvSpPr>
        <p:spPr/>
        <p:txBody>
          <a:bodyPr>
            <a:normAutofit fontScale="77500" lnSpcReduction="20000"/>
          </a:bodyPr>
          <a:lstStyle/>
          <a:p>
            <a:r>
              <a:rPr lang="en-US" dirty="0" smtClean="0"/>
              <a:t>Model-driven engineering (MDE) is an approach to software development where models rather than programs are the principal outputs of the development process. </a:t>
            </a:r>
          </a:p>
          <a:p>
            <a:r>
              <a:rPr lang="en-US" dirty="0" smtClean="0"/>
              <a:t>The programs that execute on a hardware/software platform are then generated automatically from the models. </a:t>
            </a:r>
          </a:p>
          <a:p>
            <a:r>
              <a:rPr lang="en-US" dirty="0" smtClean="0"/>
              <a:t>Proponents of MDE argue that this raises the level of abstraction in software engineering so that engineers no longer have to be concerned with programming language details or the specifics of execution platforms.</a:t>
            </a:r>
            <a:r>
              <a:rPr lang="en-GB" dirty="0" smtClean="0"/>
              <a:t>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US" dirty="0" smtClean="0"/>
              <a:t>The context of the MHC-PMS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7</a:t>
            </a:fld>
            <a:endParaRPr lang="en-US"/>
          </a:p>
        </p:txBody>
      </p:sp>
      <p:pic>
        <p:nvPicPr>
          <p:cNvPr id="2" name="Picture 1"/>
          <p:cNvPicPr>
            <a:picLocks noChangeAspect="1"/>
          </p:cNvPicPr>
          <p:nvPr/>
        </p:nvPicPr>
        <p:blipFill>
          <a:blip r:embed="rId2"/>
          <a:stretch>
            <a:fillRect/>
          </a:stretch>
        </p:blipFill>
        <p:spPr>
          <a:xfrm>
            <a:off x="995079" y="1344921"/>
            <a:ext cx="7237038" cy="4779654"/>
          </a:xfrm>
          <a:prstGeom prst="rect">
            <a:avLst/>
          </a:prstGeo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Usage of model-driven engineering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Model-driven engineering is still at an early stage of development, and it is unclear whether or not it will have a significant effect on software engineering practice.</a:t>
            </a:r>
            <a:r>
              <a:rPr lang="en-GB" dirty="0" smtClean="0"/>
              <a:t> </a:t>
            </a:r>
          </a:p>
          <a:p>
            <a:r>
              <a:rPr lang="en-GB" dirty="0" smtClean="0"/>
              <a:t>Pros</a:t>
            </a:r>
          </a:p>
          <a:p>
            <a:pPr lvl="1"/>
            <a:r>
              <a:rPr lang="en-GB" dirty="0" smtClean="0"/>
              <a:t>Allows systems to be considered at higher levels of abstraction</a:t>
            </a:r>
          </a:p>
          <a:p>
            <a:pPr lvl="1"/>
            <a:r>
              <a:rPr lang="en-GB" dirty="0" smtClean="0"/>
              <a:t>Generating code automatically means that it is cheaper to adapt systems to new platforms.</a:t>
            </a:r>
          </a:p>
          <a:p>
            <a:r>
              <a:rPr lang="en-GB" dirty="0" smtClean="0"/>
              <a:t>Cons</a:t>
            </a:r>
          </a:p>
          <a:p>
            <a:pPr lvl="1"/>
            <a:r>
              <a:rPr lang="en-GB" dirty="0" smtClean="0"/>
              <a:t>Models for abstraction and not necessarily right for implementation.</a:t>
            </a:r>
          </a:p>
          <a:p>
            <a:pPr lvl="1"/>
            <a:r>
              <a:rPr lang="en-GB" dirty="0" smtClean="0"/>
              <a:t>Savings from generating code may be outweighed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 driven architecture</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Model-driven architecture (MDA) was the precursor of more general model-driven engineering</a:t>
            </a:r>
          </a:p>
          <a:p>
            <a:r>
              <a:rPr lang="en-US" dirty="0" smtClean="0"/>
              <a:t>MDA is a model-focused approach to software design and implementation that uses a subset of UML models to describe a system. </a:t>
            </a:r>
          </a:p>
          <a:p>
            <a:r>
              <a:rPr lang="en-US" dirty="0" smtClean="0"/>
              <a:t>Models at different levels of abstraction are created. From a high-level, platform independent model, it is possible, in principle, to generate a working program without manual intervention.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model</a:t>
            </a:r>
            <a:endParaRPr lang="en-US" dirty="0"/>
          </a:p>
        </p:txBody>
      </p:sp>
      <p:sp>
        <p:nvSpPr>
          <p:cNvPr id="3" name="Content Placeholder 2"/>
          <p:cNvSpPr>
            <a:spLocks noGrp="1"/>
          </p:cNvSpPr>
          <p:nvPr>
            <p:ph idx="1"/>
          </p:nvPr>
        </p:nvSpPr>
        <p:spPr>
          <a:xfrm>
            <a:off x="457200" y="1536700"/>
            <a:ext cx="8229600" cy="4525963"/>
          </a:xfrm>
        </p:spPr>
        <p:txBody>
          <a:bodyPr>
            <a:normAutofit fontScale="70000" lnSpcReduction="20000"/>
          </a:bodyPr>
          <a:lstStyle/>
          <a:p>
            <a:r>
              <a:rPr lang="en-US" dirty="0" smtClean="0"/>
              <a:t>A computation independent model (CIM) </a:t>
            </a:r>
          </a:p>
          <a:p>
            <a:pPr lvl="1"/>
            <a:r>
              <a:rPr lang="en-US" dirty="0" smtClean="0"/>
              <a:t>These model the important domain abstractions used in a system. </a:t>
            </a:r>
            <a:r>
              <a:rPr lang="en-US" dirty="0" err="1" smtClean="0"/>
              <a:t>CIMs</a:t>
            </a:r>
            <a:r>
              <a:rPr lang="en-US" dirty="0" smtClean="0"/>
              <a:t> are sometimes called domain models. </a:t>
            </a:r>
          </a:p>
          <a:p>
            <a:r>
              <a:rPr lang="en-US" dirty="0" smtClean="0"/>
              <a:t>A platform independent model (PIM) </a:t>
            </a:r>
          </a:p>
          <a:p>
            <a:pPr lvl="1"/>
            <a:r>
              <a:rPr lang="en-US" dirty="0" smtClean="0"/>
              <a:t>These model the operation of the system without reference to its implementation. The PIM is usually described using UML models that show the static system structure and how it responds to external and internal events.</a:t>
            </a:r>
          </a:p>
          <a:p>
            <a:r>
              <a:rPr lang="en-US" i="1" dirty="0" smtClean="0"/>
              <a:t>Platform specific models (PSM)</a:t>
            </a:r>
            <a:r>
              <a:rPr lang="en-US" dirty="0" smtClean="0"/>
              <a:t> </a:t>
            </a:r>
          </a:p>
          <a:p>
            <a:pPr lvl="1"/>
            <a:r>
              <a:rPr lang="en-US" dirty="0" smtClean="0"/>
              <a:t>These are transformations of the platform-independent model with a separate PSM for each application platform. In principle, there may be layers of PSM, with each layer adding some platform-specific detail.</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algn="ctr"/>
            <a:r>
              <a:rPr lang="en-US" dirty="0" smtClean="0"/>
              <a:t>MDA transformations</a:t>
            </a: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73</a:t>
            </a:fld>
            <a:endParaRPr lang="en-US"/>
          </a:p>
        </p:txBody>
      </p:sp>
      <p:pic>
        <p:nvPicPr>
          <p:cNvPr id="2" name="Picture 1"/>
          <p:cNvPicPr>
            <a:picLocks noChangeAspect="1"/>
          </p:cNvPicPr>
          <p:nvPr/>
        </p:nvPicPr>
        <p:blipFill>
          <a:blip r:embed="rId2"/>
          <a:stretch>
            <a:fillRect/>
          </a:stretch>
        </p:blipFill>
        <p:spPr>
          <a:xfrm>
            <a:off x="752475" y="1814512"/>
            <a:ext cx="7639050" cy="3228975"/>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80682" y="365126"/>
            <a:ext cx="8955742" cy="1325563"/>
          </a:xfrm>
        </p:spPr>
        <p:txBody>
          <a:bodyPr>
            <a:normAutofit fontScale="90000"/>
          </a:bodyPr>
          <a:lstStyle/>
          <a:p>
            <a:pPr algn="ctr"/>
            <a:r>
              <a:rPr lang="en-US" dirty="0" smtClean="0"/>
              <a:t>Multiple platform-specific models </a:t>
            </a: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74</a:t>
            </a:fld>
            <a:endParaRPr lang="en-US"/>
          </a:p>
        </p:txBody>
      </p:sp>
      <p:pic>
        <p:nvPicPr>
          <p:cNvPr id="2" name="Picture 1"/>
          <p:cNvPicPr>
            <a:picLocks noChangeAspect="1"/>
          </p:cNvPicPr>
          <p:nvPr/>
        </p:nvPicPr>
        <p:blipFill>
          <a:blip r:embed="rId2"/>
          <a:stretch>
            <a:fillRect/>
          </a:stretch>
        </p:blipFill>
        <p:spPr>
          <a:xfrm>
            <a:off x="890587" y="1962150"/>
            <a:ext cx="7362825" cy="2933700"/>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MDA</a:t>
            </a:r>
            <a:endParaRPr lang="en-US" dirty="0"/>
          </a:p>
        </p:txBody>
      </p:sp>
      <p:sp>
        <p:nvSpPr>
          <p:cNvPr id="5" name="Content Placeholder 4"/>
          <p:cNvSpPr>
            <a:spLocks noGrp="1"/>
          </p:cNvSpPr>
          <p:nvPr>
            <p:ph idx="1"/>
          </p:nvPr>
        </p:nvSpPr>
        <p:spPr/>
        <p:txBody>
          <a:bodyPr>
            <a:normAutofit fontScale="70000" lnSpcReduction="20000"/>
          </a:bodyPr>
          <a:lstStyle/>
          <a:p>
            <a:r>
              <a:rPr lang="en-US" dirty="0" smtClean="0"/>
              <a:t>The developers of MDA claim that it is intended to support an iterative approach to development and so can be used within agile methods. </a:t>
            </a:r>
          </a:p>
          <a:p>
            <a:r>
              <a:rPr lang="en-US" dirty="0" smtClean="0"/>
              <a:t>The notion of extensive up-front modeling contradicts the fundamental ideas in the agile manifesto and I suspect that few agile developers feel comfortable with model-driven engineering.  </a:t>
            </a:r>
          </a:p>
          <a:p>
            <a:r>
              <a:rPr lang="en-US" dirty="0" smtClean="0"/>
              <a:t>If transformations can be completely automated and a complete program generated from a PIM, then, in principle, MDA could be used in an agile development process as no separate coding would be required.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Executable UML</a:t>
            </a:r>
            <a:endParaRPr lang="en-US" dirty="0"/>
          </a:p>
        </p:txBody>
      </p:sp>
      <p:sp>
        <p:nvSpPr>
          <p:cNvPr id="3" name="Content Placeholder 2"/>
          <p:cNvSpPr>
            <a:spLocks noGrp="1"/>
          </p:cNvSpPr>
          <p:nvPr>
            <p:ph idx="1"/>
          </p:nvPr>
        </p:nvSpPr>
        <p:spPr/>
        <p:txBody>
          <a:bodyPr/>
          <a:lstStyle/>
          <a:p>
            <a:r>
              <a:rPr lang="en-US" dirty="0" smtClean="0"/>
              <a:t>The fundamental notion behind model-driven engineering is that completely automated transformation of models to code should be possible. </a:t>
            </a:r>
          </a:p>
          <a:p>
            <a:r>
              <a:rPr lang="en-US" dirty="0" smtClean="0"/>
              <a:t>This is possible using a subset of UML 2, called Executable UML or </a:t>
            </a:r>
            <a:r>
              <a:rPr lang="en-US" dirty="0" err="1" smtClean="0"/>
              <a:t>xUML</a:t>
            </a:r>
            <a:r>
              <a:rPr lang="en-GB" dirty="0" smtClean="0"/>
              <a:t>.</a:t>
            </a:r>
          </a:p>
          <a:p>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Features of executable UML</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To create an executable subset of UML, the number of model types has therefore been dramatically reduced to these 3 key types:</a:t>
            </a:r>
            <a:endParaRPr lang="en-GB" dirty="0" smtClean="0"/>
          </a:p>
          <a:p>
            <a:pPr lvl="1"/>
            <a:r>
              <a:rPr lang="en-US" dirty="0" smtClean="0"/>
              <a:t>Domain models that identify the principal concerns in a system. They are defined using UML class diagrams and include objects, attributes and associations. </a:t>
            </a:r>
            <a:endParaRPr lang="en-GB" dirty="0" smtClean="0"/>
          </a:p>
          <a:p>
            <a:pPr lvl="1"/>
            <a:r>
              <a:rPr lang="en-US" dirty="0" smtClean="0"/>
              <a:t>Class models in which classes are defined, along with their attributes and operations.</a:t>
            </a:r>
            <a:endParaRPr lang="en-GB" dirty="0" smtClean="0"/>
          </a:p>
          <a:p>
            <a:pPr lvl="1"/>
            <a:r>
              <a:rPr lang="en-GB" dirty="0" smtClean="0"/>
              <a:t>State models in which a state diagram is associated with each class and is used to describe the life cycle of the class. </a:t>
            </a:r>
          </a:p>
          <a:p>
            <a:r>
              <a:rPr lang="en-GB" dirty="0" smtClean="0"/>
              <a:t>The dynamic </a:t>
            </a:r>
            <a:r>
              <a:rPr lang="en-GB" dirty="0" err="1" smtClean="0"/>
              <a:t>behavior</a:t>
            </a:r>
            <a:r>
              <a:rPr lang="en-GB" dirty="0" smtClean="0"/>
              <a:t> of the system may be specified declaratively using the object constraint language (OCL), or may be expressed using </a:t>
            </a:r>
            <a:r>
              <a:rPr lang="en-GB" dirty="0" err="1" smtClean="0"/>
              <a:t>UML’s</a:t>
            </a:r>
            <a:r>
              <a:rPr lang="en-GB" dirty="0" smtClean="0"/>
              <a:t> action language.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a:p>
        </p:txBody>
      </p:sp>
      <p:sp>
        <p:nvSpPr>
          <p:cNvPr id="5" name="Content Placeholder 4"/>
          <p:cNvSpPr>
            <a:spLocks noGrp="1"/>
          </p:cNvSpPr>
          <p:nvPr>
            <p:ph idx="1"/>
          </p:nvPr>
        </p:nvSpPr>
        <p:spPr/>
        <p:txBody>
          <a:bodyPr>
            <a:normAutofit/>
          </a:bodyPr>
          <a:lstStyle/>
          <a:p>
            <a:r>
              <a:rPr lang="en-US" sz="2800" dirty="0" smtClean="0"/>
              <a:t>Model-driven engineering is an approach to software development in which a system is represented as a set of models that can be automatically transformed to executable code. </a:t>
            </a:r>
            <a:endParaRPr lang="en-US" sz="2800"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78</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models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Modeling user interaction is important as it helps to identify user requirements. </a:t>
            </a:r>
          </a:p>
          <a:p>
            <a:r>
              <a:rPr lang="en-US" dirty="0" smtClean="0"/>
              <a:t>Modeling system-to-system interaction highlights the communication problems that may arise. </a:t>
            </a:r>
          </a:p>
          <a:p>
            <a:r>
              <a:rPr lang="en-US" dirty="0" smtClean="0"/>
              <a:t>Modeling component interaction helps us understand if a proposed system structure is likely to deliver the required system performance and dependability.</a:t>
            </a:r>
            <a:r>
              <a:rPr lang="en-GB" dirty="0" smtClean="0"/>
              <a:t> </a:t>
            </a:r>
          </a:p>
          <a:p>
            <a:r>
              <a:rPr lang="en-GB" dirty="0" smtClean="0"/>
              <a:t>Use case diagrams and sequence diagrams may be used for interaction modelling.</a:t>
            </a:r>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 case modeling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 cases were developed originally to support requirements elicitation and now incorporated into the UML.</a:t>
            </a:r>
          </a:p>
          <a:p>
            <a:r>
              <a:rPr lang="en-US" dirty="0" smtClean="0"/>
              <a:t>Each use case represents a discrete task that involves </a:t>
            </a:r>
            <a:r>
              <a:rPr lang="en-US" b="1" dirty="0" smtClean="0">
                <a:solidFill>
                  <a:srgbClr val="C00000"/>
                </a:solidFill>
              </a:rPr>
              <a:t>external</a:t>
            </a:r>
            <a:r>
              <a:rPr lang="en-US" dirty="0" smtClean="0">
                <a:solidFill>
                  <a:srgbClr val="C00000"/>
                </a:solidFill>
              </a:rPr>
              <a:t> </a:t>
            </a:r>
            <a:r>
              <a:rPr lang="en-US" dirty="0" smtClean="0"/>
              <a:t>interaction with a system.</a:t>
            </a:r>
          </a:p>
          <a:p>
            <a:r>
              <a:rPr lang="en-US" dirty="0" smtClean="0"/>
              <a:t>Actors in a use case may be people or other systems.</a:t>
            </a:r>
          </a:p>
          <a:p>
            <a:r>
              <a:rPr lang="en-US" dirty="0" smtClean="0"/>
              <a:t>Represented diagrammatically to provide an overview of the use case and in a more detailed textual form.</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704</TotalTime>
  <Words>3855</Words>
  <Application>Microsoft Office PowerPoint</Application>
  <PresentationFormat>On-screen Show (4:3)</PresentationFormat>
  <Paragraphs>572</Paragraphs>
  <Slides>78</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78</vt:i4>
      </vt:variant>
    </vt:vector>
  </HeadingPairs>
  <TitlesOfParts>
    <vt:vector size="86" baseType="lpstr">
      <vt:lpstr>ＭＳ Ｐゴシック</vt:lpstr>
      <vt:lpstr>Arial</vt:lpstr>
      <vt:lpstr>Calibri</vt:lpstr>
      <vt:lpstr>Calibri Light</vt:lpstr>
      <vt:lpstr>Century Gothic</vt:lpstr>
      <vt:lpstr>Palatino Linotype</vt:lpstr>
      <vt:lpstr>Office Theme</vt:lpstr>
      <vt:lpstr>1_Office Theme</vt:lpstr>
      <vt:lpstr>Chapter 5 – System Modeling</vt:lpstr>
      <vt:lpstr>Topics covered</vt:lpstr>
      <vt:lpstr>System modeling</vt:lpstr>
      <vt:lpstr>UML diagram types</vt:lpstr>
      <vt:lpstr>Use of graphical models</vt:lpstr>
      <vt:lpstr>Context models</vt:lpstr>
      <vt:lpstr>The context of the MHC-PMS </vt:lpstr>
      <vt:lpstr>Interaction models</vt:lpstr>
      <vt:lpstr>Use case modeling</vt:lpstr>
      <vt:lpstr>Use Case</vt:lpstr>
      <vt:lpstr>Use Case (Cont’d)</vt:lpstr>
      <vt:lpstr>Use Case (Cont’d)</vt:lpstr>
      <vt:lpstr>Use Case (Cont’d)</vt:lpstr>
      <vt:lpstr>Use Case (Cont’d)</vt:lpstr>
      <vt:lpstr>Use Case (Cont’d)</vt:lpstr>
      <vt:lpstr>Transfer-data use case </vt:lpstr>
      <vt:lpstr>Use cases in the MHC-PMS involving the role ‘Medical Receptionist’ </vt:lpstr>
      <vt:lpstr>Sequence diagrams</vt:lpstr>
      <vt:lpstr>Sequence Diagram</vt:lpstr>
      <vt:lpstr>Sequence Diagram</vt:lpstr>
      <vt:lpstr>Sequence Diagram</vt:lpstr>
      <vt:lpstr>Sequence Diagram</vt:lpstr>
      <vt:lpstr>PowerPoint Presentation</vt:lpstr>
      <vt:lpstr>Sequence diagram for View patient information </vt:lpstr>
      <vt:lpstr>Sequence diagram for Transfer Data </vt:lpstr>
      <vt:lpstr>Structural models</vt:lpstr>
      <vt:lpstr>Class diagrams</vt:lpstr>
      <vt:lpstr>Classes</vt:lpstr>
      <vt:lpstr>Class Names</vt:lpstr>
      <vt:lpstr>Class Attributes</vt:lpstr>
      <vt:lpstr>Class Attributes (Cont’d)</vt:lpstr>
      <vt:lpstr>Class Attributes (Cont’d)</vt:lpstr>
      <vt:lpstr>Class Operations</vt:lpstr>
      <vt:lpstr>Class Operations (Cont’d)</vt:lpstr>
      <vt:lpstr>Depicting Classes</vt:lpstr>
      <vt:lpstr>Class Responsibilities</vt:lpstr>
      <vt:lpstr>The Consultation class </vt:lpstr>
      <vt:lpstr>Relationships</vt:lpstr>
      <vt:lpstr>Association Relationships</vt:lpstr>
      <vt:lpstr>Association Relationships (Cont’d)</vt:lpstr>
      <vt:lpstr>Association Relationships (Cont’d)</vt:lpstr>
      <vt:lpstr>Association Relationships (Cont’d)</vt:lpstr>
      <vt:lpstr>Association Relationships (Cont’d)</vt:lpstr>
      <vt:lpstr>Association Relationships (Cont’d)</vt:lpstr>
      <vt:lpstr>UML classes and association </vt:lpstr>
      <vt:lpstr>Classes and associations in the MHC-PMS </vt:lpstr>
      <vt:lpstr>Key points</vt:lpstr>
      <vt:lpstr>Chapter 5 – System Modeling</vt:lpstr>
      <vt:lpstr>Generalization</vt:lpstr>
      <vt:lpstr>Generalization</vt:lpstr>
      <vt:lpstr>Generalization Relationships</vt:lpstr>
      <vt:lpstr>Generalization Relationships (Cont’d)</vt:lpstr>
      <vt:lpstr>A generalization hierarchy </vt:lpstr>
      <vt:lpstr>A generalization hierarchy with added detail </vt:lpstr>
      <vt:lpstr>Object class aggregation models</vt:lpstr>
      <vt:lpstr>Association Relationships (Cont’d)</vt:lpstr>
      <vt:lpstr>Association Relationships (Cont’d)</vt:lpstr>
      <vt:lpstr>The aggregation association </vt:lpstr>
      <vt:lpstr>Behavioral models</vt:lpstr>
      <vt:lpstr>Data-driven modeling</vt:lpstr>
      <vt:lpstr>An activity model of the insulin pump’s operation </vt:lpstr>
      <vt:lpstr>Event-driven modeling</vt:lpstr>
      <vt:lpstr>State machine models</vt:lpstr>
      <vt:lpstr>State Machine</vt:lpstr>
      <vt:lpstr>State Machine</vt:lpstr>
      <vt:lpstr>State diagram of a microwave oven </vt:lpstr>
      <vt:lpstr>Key points</vt:lpstr>
      <vt:lpstr>Reading</vt:lpstr>
      <vt:lpstr>Model-driven engineering</vt:lpstr>
      <vt:lpstr>Usage of model-driven engineering</vt:lpstr>
      <vt:lpstr>Model driven architecture</vt:lpstr>
      <vt:lpstr>Types of model</vt:lpstr>
      <vt:lpstr>MDA transformations</vt:lpstr>
      <vt:lpstr>Multiple platform-specific models </vt:lpstr>
      <vt:lpstr>Agile methods and MDA</vt:lpstr>
      <vt:lpstr>Executable UML</vt:lpstr>
      <vt:lpstr>Features of executable UML</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Sultan Alqahtani</cp:lastModifiedBy>
  <cp:revision>28</cp:revision>
  <dcterms:created xsi:type="dcterms:W3CDTF">2010-01-15T13:50:47Z</dcterms:created>
  <dcterms:modified xsi:type="dcterms:W3CDTF">2019-07-03T20:57:35Z</dcterms:modified>
</cp:coreProperties>
</file>