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 id="2147483708" r:id="rId2"/>
  </p:sldMasterIdLst>
  <p:notesMasterIdLst>
    <p:notesMasterId r:id="rId64"/>
  </p:notesMasterIdLst>
  <p:handoutMasterIdLst>
    <p:handoutMasterId r:id="rId65"/>
  </p:handoutMasterIdLst>
  <p:sldIdLst>
    <p:sldId id="256" r:id="rId3"/>
    <p:sldId id="351" r:id="rId4"/>
    <p:sldId id="276" r:id="rId5"/>
    <p:sldId id="277" r:id="rId6"/>
    <p:sldId id="278" r:id="rId7"/>
    <p:sldId id="352" r:id="rId8"/>
    <p:sldId id="257" r:id="rId9"/>
    <p:sldId id="258" r:id="rId10"/>
    <p:sldId id="353" r:id="rId11"/>
    <p:sldId id="356" r:id="rId12"/>
    <p:sldId id="282" r:id="rId13"/>
    <p:sldId id="354" r:id="rId14"/>
    <p:sldId id="285" r:id="rId15"/>
    <p:sldId id="286" r:id="rId16"/>
    <p:sldId id="287" r:id="rId17"/>
    <p:sldId id="259" r:id="rId18"/>
    <p:sldId id="355" r:id="rId19"/>
    <p:sldId id="260" r:id="rId20"/>
    <p:sldId id="310" r:id="rId21"/>
    <p:sldId id="312" r:id="rId22"/>
    <p:sldId id="313" r:id="rId23"/>
    <p:sldId id="291" r:id="rId24"/>
    <p:sldId id="314" r:id="rId25"/>
    <p:sldId id="262" r:id="rId26"/>
    <p:sldId id="319" r:id="rId27"/>
    <p:sldId id="357" r:id="rId28"/>
    <p:sldId id="321" r:id="rId29"/>
    <p:sldId id="266" r:id="rId30"/>
    <p:sldId id="323" r:id="rId31"/>
    <p:sldId id="358" r:id="rId32"/>
    <p:sldId id="322" r:id="rId33"/>
    <p:sldId id="325" r:id="rId34"/>
    <p:sldId id="332" r:id="rId35"/>
    <p:sldId id="331" r:id="rId36"/>
    <p:sldId id="326" r:id="rId37"/>
    <p:sldId id="268" r:id="rId38"/>
    <p:sldId id="302" r:id="rId39"/>
    <p:sldId id="361" r:id="rId40"/>
    <p:sldId id="269" r:id="rId41"/>
    <p:sldId id="303" r:id="rId42"/>
    <p:sldId id="333" r:id="rId43"/>
    <p:sldId id="270" r:id="rId44"/>
    <p:sldId id="340" r:id="rId45"/>
    <p:sldId id="304" r:id="rId46"/>
    <p:sldId id="341" r:id="rId47"/>
    <p:sldId id="342" r:id="rId48"/>
    <p:sldId id="335" r:id="rId49"/>
    <p:sldId id="343" r:id="rId50"/>
    <p:sldId id="344" r:id="rId51"/>
    <p:sldId id="359" r:id="rId52"/>
    <p:sldId id="306" r:id="rId53"/>
    <p:sldId id="272" r:id="rId54"/>
    <p:sldId id="295" r:id="rId55"/>
    <p:sldId id="296" r:id="rId56"/>
    <p:sldId id="297" r:id="rId57"/>
    <p:sldId id="301" r:id="rId58"/>
    <p:sldId id="274" r:id="rId59"/>
    <p:sldId id="349" r:id="rId60"/>
    <p:sldId id="350" r:id="rId61"/>
    <p:sldId id="275" r:id="rId62"/>
    <p:sldId id="360" r:id="rId63"/>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scaleToFitPaper="1" frameSlides="1"/>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107" d="100"/>
          <a:sy n="107" d="100"/>
        </p:scale>
        <p:origin x="78" y="109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CAE22F-8790-4058-8365-7FD84F1F7F62}" type="doc">
      <dgm:prSet loTypeId="urn:diagrams.loki3.com/BracketList" loCatId="officeonline" qsTypeId="urn:microsoft.com/office/officeart/2005/8/quickstyle/simple3" qsCatId="simple" csTypeId="urn:microsoft.com/office/officeart/2005/8/colors/colorful3" csCatId="colorful" phldr="1"/>
      <dgm:spPr/>
      <dgm:t>
        <a:bodyPr/>
        <a:lstStyle/>
        <a:p>
          <a:endParaRPr lang="en-CA"/>
        </a:p>
      </dgm:t>
    </dgm:pt>
    <dgm:pt modelId="{11AE8EB1-92B2-409A-ACEC-CD3865394109}">
      <dgm:prSet phldrT="[Text]" custT="1"/>
      <dgm:spPr/>
      <dgm:t>
        <a:bodyPr/>
        <a:lstStyle/>
        <a:p>
          <a:r>
            <a:rPr lang="en-CA" sz="2400" dirty="0"/>
            <a:t>User requirements</a:t>
          </a:r>
        </a:p>
      </dgm:t>
    </dgm:pt>
    <dgm:pt modelId="{97F71E7E-C950-480E-A4B8-022DB27449FA}" type="parTrans" cxnId="{7F4D416C-509E-45B3-B01A-91EBF593799A}">
      <dgm:prSet/>
      <dgm:spPr/>
      <dgm:t>
        <a:bodyPr/>
        <a:lstStyle/>
        <a:p>
          <a:endParaRPr lang="en-CA" sz="2800"/>
        </a:p>
      </dgm:t>
    </dgm:pt>
    <dgm:pt modelId="{80FF28FE-06D5-4C25-B91B-D7CAE1740332}" type="sibTrans" cxnId="{7F4D416C-509E-45B3-B01A-91EBF593799A}">
      <dgm:prSet/>
      <dgm:spPr/>
      <dgm:t>
        <a:bodyPr/>
        <a:lstStyle/>
        <a:p>
          <a:endParaRPr lang="en-CA" sz="2800"/>
        </a:p>
      </dgm:t>
    </dgm:pt>
    <dgm:pt modelId="{01F06DEF-82D1-4BD3-83C8-56B38C686C74}">
      <dgm:prSet phldrT="[Text]" custT="1"/>
      <dgm:spPr/>
      <dgm:t>
        <a:bodyPr/>
        <a:lstStyle/>
        <a:p>
          <a:r>
            <a:rPr lang="en-GB" sz="2400" dirty="0"/>
            <a:t>Statements in natural language plus diagrams of the services the system provides and its operational constraints. Written for customers.</a:t>
          </a:r>
          <a:endParaRPr lang="en-CA" sz="2400" dirty="0"/>
        </a:p>
      </dgm:t>
    </dgm:pt>
    <dgm:pt modelId="{D43ECB4D-442D-4EEF-A56A-6F01DE012D81}" type="parTrans" cxnId="{0E794AC8-1D4A-4C5A-8FD4-764B3608E709}">
      <dgm:prSet/>
      <dgm:spPr/>
      <dgm:t>
        <a:bodyPr/>
        <a:lstStyle/>
        <a:p>
          <a:endParaRPr lang="en-CA" sz="2800"/>
        </a:p>
      </dgm:t>
    </dgm:pt>
    <dgm:pt modelId="{1F6E6B18-07B1-41A1-B96C-05D7B61B7685}" type="sibTrans" cxnId="{0E794AC8-1D4A-4C5A-8FD4-764B3608E709}">
      <dgm:prSet/>
      <dgm:spPr/>
      <dgm:t>
        <a:bodyPr/>
        <a:lstStyle/>
        <a:p>
          <a:endParaRPr lang="en-CA" sz="2800"/>
        </a:p>
      </dgm:t>
    </dgm:pt>
    <dgm:pt modelId="{A076960A-DA64-4B2E-9561-81EC508358EC}">
      <dgm:prSet phldrT="[Text]" custT="1"/>
      <dgm:spPr/>
      <dgm:t>
        <a:bodyPr/>
        <a:lstStyle/>
        <a:p>
          <a:r>
            <a:rPr lang="en-CA" sz="2400" dirty="0"/>
            <a:t>System requirements</a:t>
          </a:r>
        </a:p>
      </dgm:t>
    </dgm:pt>
    <dgm:pt modelId="{71574DFE-4E7E-4E39-8E60-A23F3EF432A0}" type="parTrans" cxnId="{6B90CADC-522B-4CE2-8C58-30CBACA046DC}">
      <dgm:prSet/>
      <dgm:spPr/>
      <dgm:t>
        <a:bodyPr/>
        <a:lstStyle/>
        <a:p>
          <a:endParaRPr lang="en-CA" sz="2800"/>
        </a:p>
      </dgm:t>
    </dgm:pt>
    <dgm:pt modelId="{30C3F212-3DC3-4472-AE28-797FF217D285}" type="sibTrans" cxnId="{6B90CADC-522B-4CE2-8C58-30CBACA046DC}">
      <dgm:prSet/>
      <dgm:spPr/>
      <dgm:t>
        <a:bodyPr/>
        <a:lstStyle/>
        <a:p>
          <a:endParaRPr lang="en-CA" sz="2800"/>
        </a:p>
      </dgm:t>
    </dgm:pt>
    <dgm:pt modelId="{75C01FC7-A3D9-455C-8D70-BBB660DB6707}">
      <dgm:prSet phldrT="[Text]" custT="1"/>
      <dgm:spPr/>
      <dgm:t>
        <a:bodyPr/>
        <a:lstStyle/>
        <a:p>
          <a:r>
            <a:rPr lang="en-GB" sz="2400" dirty="0"/>
            <a:t>A structured document setting out detailed descriptions of the system’s functions, services and operational constraints. </a:t>
          </a:r>
          <a:r>
            <a:rPr lang="en-GB" sz="2400"/>
            <a:t>Defines what should be implemented so may be part of a contract between client and contractor.</a:t>
          </a:r>
          <a:endParaRPr lang="en-CA" sz="2400"/>
        </a:p>
      </dgm:t>
    </dgm:pt>
    <dgm:pt modelId="{0A8DF7D8-F698-45F2-AF37-90E89D639733}" type="parTrans" cxnId="{136B0DC5-8320-4EE0-8490-7910947AC269}">
      <dgm:prSet/>
      <dgm:spPr/>
      <dgm:t>
        <a:bodyPr/>
        <a:lstStyle/>
        <a:p>
          <a:endParaRPr lang="en-CA" sz="2800"/>
        </a:p>
      </dgm:t>
    </dgm:pt>
    <dgm:pt modelId="{4A8CA0D8-1F39-42E0-B9D6-C61331B7D2BC}" type="sibTrans" cxnId="{136B0DC5-8320-4EE0-8490-7910947AC269}">
      <dgm:prSet/>
      <dgm:spPr/>
      <dgm:t>
        <a:bodyPr/>
        <a:lstStyle/>
        <a:p>
          <a:endParaRPr lang="en-CA" sz="2800"/>
        </a:p>
      </dgm:t>
    </dgm:pt>
    <dgm:pt modelId="{7413C3D3-A908-4740-9CCD-C9ACF2145C9B}" type="pres">
      <dgm:prSet presAssocID="{EECAE22F-8790-4058-8365-7FD84F1F7F62}" presName="Name0" presStyleCnt="0">
        <dgm:presLayoutVars>
          <dgm:dir/>
          <dgm:animLvl val="lvl"/>
          <dgm:resizeHandles val="exact"/>
        </dgm:presLayoutVars>
      </dgm:prSet>
      <dgm:spPr/>
      <dgm:t>
        <a:bodyPr/>
        <a:lstStyle/>
        <a:p>
          <a:endParaRPr lang="en-CA"/>
        </a:p>
      </dgm:t>
    </dgm:pt>
    <dgm:pt modelId="{09B86D79-8221-4706-BB7B-589EC6EFA693}" type="pres">
      <dgm:prSet presAssocID="{11AE8EB1-92B2-409A-ACEC-CD3865394109}" presName="linNode" presStyleCnt="0"/>
      <dgm:spPr/>
    </dgm:pt>
    <dgm:pt modelId="{FE63DE99-0630-4059-B2CA-57F0E107A45A}" type="pres">
      <dgm:prSet presAssocID="{11AE8EB1-92B2-409A-ACEC-CD3865394109}" presName="parTx" presStyleLbl="revTx" presStyleIdx="0" presStyleCnt="2" custScaleX="112397">
        <dgm:presLayoutVars>
          <dgm:chMax val="1"/>
          <dgm:bulletEnabled val="1"/>
        </dgm:presLayoutVars>
      </dgm:prSet>
      <dgm:spPr/>
      <dgm:t>
        <a:bodyPr/>
        <a:lstStyle/>
        <a:p>
          <a:endParaRPr lang="en-CA"/>
        </a:p>
      </dgm:t>
    </dgm:pt>
    <dgm:pt modelId="{E768F2D9-37A9-46FB-BB45-24A2F8AF45B9}" type="pres">
      <dgm:prSet presAssocID="{11AE8EB1-92B2-409A-ACEC-CD3865394109}" presName="bracket" presStyleLbl="parChTrans1D1" presStyleIdx="0" presStyleCnt="2"/>
      <dgm:spPr/>
    </dgm:pt>
    <dgm:pt modelId="{BB4F9A47-2310-4463-8DB3-70AB45F8827B}" type="pres">
      <dgm:prSet presAssocID="{11AE8EB1-92B2-409A-ACEC-CD3865394109}" presName="spH" presStyleCnt="0"/>
      <dgm:spPr/>
    </dgm:pt>
    <dgm:pt modelId="{782600B6-EB08-40F7-B6AD-5EE6389CE3F2}" type="pres">
      <dgm:prSet presAssocID="{11AE8EB1-92B2-409A-ACEC-CD3865394109}" presName="desTx" presStyleLbl="node1" presStyleIdx="0" presStyleCnt="2">
        <dgm:presLayoutVars>
          <dgm:bulletEnabled val="1"/>
        </dgm:presLayoutVars>
      </dgm:prSet>
      <dgm:spPr/>
      <dgm:t>
        <a:bodyPr/>
        <a:lstStyle/>
        <a:p>
          <a:endParaRPr lang="en-CA"/>
        </a:p>
      </dgm:t>
    </dgm:pt>
    <dgm:pt modelId="{C6A6BE79-0FB8-4A76-B906-40B8277FAA6E}" type="pres">
      <dgm:prSet presAssocID="{80FF28FE-06D5-4C25-B91B-D7CAE1740332}" presName="spV" presStyleCnt="0"/>
      <dgm:spPr/>
    </dgm:pt>
    <dgm:pt modelId="{426EC991-CC50-4940-AAE6-2C6809608AC8}" type="pres">
      <dgm:prSet presAssocID="{A076960A-DA64-4B2E-9561-81EC508358EC}" presName="linNode" presStyleCnt="0"/>
      <dgm:spPr/>
    </dgm:pt>
    <dgm:pt modelId="{6FE1719F-C7D9-4581-926C-F1DB79F641C2}" type="pres">
      <dgm:prSet presAssocID="{A076960A-DA64-4B2E-9561-81EC508358EC}" presName="parTx" presStyleLbl="revTx" presStyleIdx="1" presStyleCnt="2" custScaleX="126100" custLinFactNeighborX="-17993">
        <dgm:presLayoutVars>
          <dgm:chMax val="1"/>
          <dgm:bulletEnabled val="1"/>
        </dgm:presLayoutVars>
      </dgm:prSet>
      <dgm:spPr/>
      <dgm:t>
        <a:bodyPr/>
        <a:lstStyle/>
        <a:p>
          <a:endParaRPr lang="en-CA"/>
        </a:p>
      </dgm:t>
    </dgm:pt>
    <dgm:pt modelId="{F68D75C7-3263-4205-91A2-CC7D4184A970}" type="pres">
      <dgm:prSet presAssocID="{A076960A-DA64-4B2E-9561-81EC508358EC}" presName="bracket" presStyleLbl="parChTrans1D1" presStyleIdx="1" presStyleCnt="2"/>
      <dgm:spPr/>
    </dgm:pt>
    <dgm:pt modelId="{591D7E9F-AB90-4D8D-BF71-CEAAA2C980C7}" type="pres">
      <dgm:prSet presAssocID="{A076960A-DA64-4B2E-9561-81EC508358EC}" presName="spH" presStyleCnt="0"/>
      <dgm:spPr/>
    </dgm:pt>
    <dgm:pt modelId="{DB7E879D-3721-4BDA-BFD0-F64B0499521E}" type="pres">
      <dgm:prSet presAssocID="{A076960A-DA64-4B2E-9561-81EC508358EC}" presName="desTx" presStyleLbl="node1" presStyleIdx="1" presStyleCnt="2">
        <dgm:presLayoutVars>
          <dgm:bulletEnabled val="1"/>
        </dgm:presLayoutVars>
      </dgm:prSet>
      <dgm:spPr/>
      <dgm:t>
        <a:bodyPr/>
        <a:lstStyle/>
        <a:p>
          <a:endParaRPr lang="en-CA"/>
        </a:p>
      </dgm:t>
    </dgm:pt>
  </dgm:ptLst>
  <dgm:cxnLst>
    <dgm:cxn modelId="{7F4D416C-509E-45B3-B01A-91EBF593799A}" srcId="{EECAE22F-8790-4058-8365-7FD84F1F7F62}" destId="{11AE8EB1-92B2-409A-ACEC-CD3865394109}" srcOrd="0" destOrd="0" parTransId="{97F71E7E-C950-480E-A4B8-022DB27449FA}" sibTransId="{80FF28FE-06D5-4C25-B91B-D7CAE1740332}"/>
    <dgm:cxn modelId="{6B90CADC-522B-4CE2-8C58-30CBACA046DC}" srcId="{EECAE22F-8790-4058-8365-7FD84F1F7F62}" destId="{A076960A-DA64-4B2E-9561-81EC508358EC}" srcOrd="1" destOrd="0" parTransId="{71574DFE-4E7E-4E39-8E60-A23F3EF432A0}" sibTransId="{30C3F212-3DC3-4472-AE28-797FF217D285}"/>
    <dgm:cxn modelId="{0686022C-C6BF-4338-A96D-193C2F2583C3}" type="presOf" srcId="{EECAE22F-8790-4058-8365-7FD84F1F7F62}" destId="{7413C3D3-A908-4740-9CCD-C9ACF2145C9B}" srcOrd="0" destOrd="0" presId="urn:diagrams.loki3.com/BracketList"/>
    <dgm:cxn modelId="{89551CB8-7B82-4D84-A0B2-1F12C21569A0}" type="presOf" srcId="{A076960A-DA64-4B2E-9561-81EC508358EC}" destId="{6FE1719F-C7D9-4581-926C-F1DB79F641C2}" srcOrd="0" destOrd="0" presId="urn:diagrams.loki3.com/BracketList"/>
    <dgm:cxn modelId="{136B0DC5-8320-4EE0-8490-7910947AC269}" srcId="{A076960A-DA64-4B2E-9561-81EC508358EC}" destId="{75C01FC7-A3D9-455C-8D70-BBB660DB6707}" srcOrd="0" destOrd="0" parTransId="{0A8DF7D8-F698-45F2-AF37-90E89D639733}" sibTransId="{4A8CA0D8-1F39-42E0-B9D6-C61331B7D2BC}"/>
    <dgm:cxn modelId="{19DAAA2D-6BFF-4BB3-961B-2CEAF97F516B}" type="presOf" srcId="{01F06DEF-82D1-4BD3-83C8-56B38C686C74}" destId="{782600B6-EB08-40F7-B6AD-5EE6389CE3F2}" srcOrd="0" destOrd="0" presId="urn:diagrams.loki3.com/BracketList"/>
    <dgm:cxn modelId="{40F84D08-0572-456A-B7ED-B31DDF8C4459}" type="presOf" srcId="{11AE8EB1-92B2-409A-ACEC-CD3865394109}" destId="{FE63DE99-0630-4059-B2CA-57F0E107A45A}" srcOrd="0" destOrd="0" presId="urn:diagrams.loki3.com/BracketList"/>
    <dgm:cxn modelId="{0E794AC8-1D4A-4C5A-8FD4-764B3608E709}" srcId="{11AE8EB1-92B2-409A-ACEC-CD3865394109}" destId="{01F06DEF-82D1-4BD3-83C8-56B38C686C74}" srcOrd="0" destOrd="0" parTransId="{D43ECB4D-442D-4EEF-A56A-6F01DE012D81}" sibTransId="{1F6E6B18-07B1-41A1-B96C-05D7B61B7685}"/>
    <dgm:cxn modelId="{D40278A1-F9DB-48F0-B968-F4B003270D52}" type="presOf" srcId="{75C01FC7-A3D9-455C-8D70-BBB660DB6707}" destId="{DB7E879D-3721-4BDA-BFD0-F64B0499521E}" srcOrd="0" destOrd="0" presId="urn:diagrams.loki3.com/BracketList"/>
    <dgm:cxn modelId="{9CE79805-0214-45B6-AA45-06471C64C80E}" type="presParOf" srcId="{7413C3D3-A908-4740-9CCD-C9ACF2145C9B}" destId="{09B86D79-8221-4706-BB7B-589EC6EFA693}" srcOrd="0" destOrd="0" presId="urn:diagrams.loki3.com/BracketList"/>
    <dgm:cxn modelId="{02F058BA-DD75-46CD-B08D-ECFD4E17388A}" type="presParOf" srcId="{09B86D79-8221-4706-BB7B-589EC6EFA693}" destId="{FE63DE99-0630-4059-B2CA-57F0E107A45A}" srcOrd="0" destOrd="0" presId="urn:diagrams.loki3.com/BracketList"/>
    <dgm:cxn modelId="{12D54620-6748-48F5-8901-B9F0FF42C863}" type="presParOf" srcId="{09B86D79-8221-4706-BB7B-589EC6EFA693}" destId="{E768F2D9-37A9-46FB-BB45-24A2F8AF45B9}" srcOrd="1" destOrd="0" presId="urn:diagrams.loki3.com/BracketList"/>
    <dgm:cxn modelId="{F7D5B18A-DAFD-4039-B886-10264CF2E2CA}" type="presParOf" srcId="{09B86D79-8221-4706-BB7B-589EC6EFA693}" destId="{BB4F9A47-2310-4463-8DB3-70AB45F8827B}" srcOrd="2" destOrd="0" presId="urn:diagrams.loki3.com/BracketList"/>
    <dgm:cxn modelId="{70077989-FCD4-4C83-9303-BCEB1F9B55FB}" type="presParOf" srcId="{09B86D79-8221-4706-BB7B-589EC6EFA693}" destId="{782600B6-EB08-40F7-B6AD-5EE6389CE3F2}" srcOrd="3" destOrd="0" presId="urn:diagrams.loki3.com/BracketList"/>
    <dgm:cxn modelId="{51F76658-2C22-4F40-95CE-87F87C5E2859}" type="presParOf" srcId="{7413C3D3-A908-4740-9CCD-C9ACF2145C9B}" destId="{C6A6BE79-0FB8-4A76-B906-40B8277FAA6E}" srcOrd="1" destOrd="0" presId="urn:diagrams.loki3.com/BracketList"/>
    <dgm:cxn modelId="{AE6BFD5F-DC77-4F90-B355-BC74C2D423A2}" type="presParOf" srcId="{7413C3D3-A908-4740-9CCD-C9ACF2145C9B}" destId="{426EC991-CC50-4940-AAE6-2C6809608AC8}" srcOrd="2" destOrd="0" presId="urn:diagrams.loki3.com/BracketList"/>
    <dgm:cxn modelId="{73A2C73E-D6B2-493F-B50F-220B0952306E}" type="presParOf" srcId="{426EC991-CC50-4940-AAE6-2C6809608AC8}" destId="{6FE1719F-C7D9-4581-926C-F1DB79F641C2}" srcOrd="0" destOrd="0" presId="urn:diagrams.loki3.com/BracketList"/>
    <dgm:cxn modelId="{D4A7405B-418E-4A25-A702-19025FAA91B2}" type="presParOf" srcId="{426EC991-CC50-4940-AAE6-2C6809608AC8}" destId="{F68D75C7-3263-4205-91A2-CC7D4184A970}" srcOrd="1" destOrd="0" presId="urn:diagrams.loki3.com/BracketList"/>
    <dgm:cxn modelId="{BAB7BA6F-02B6-48C4-AF0B-643F96E8D340}" type="presParOf" srcId="{426EC991-CC50-4940-AAE6-2C6809608AC8}" destId="{591D7E9F-AB90-4D8D-BF71-CEAAA2C980C7}" srcOrd="2" destOrd="0" presId="urn:diagrams.loki3.com/BracketList"/>
    <dgm:cxn modelId="{A452FA08-5837-4204-B073-018A3641F5D0}" type="presParOf" srcId="{426EC991-CC50-4940-AAE6-2C6809608AC8}" destId="{DB7E879D-3721-4BDA-BFD0-F64B0499521E}"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13C6FC0-2AC0-43F7-8483-E441AA72CF74}"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CA"/>
        </a:p>
      </dgm:t>
    </dgm:pt>
    <dgm:pt modelId="{A9CB9F2E-458C-493E-A5DC-FDA541A7A4B5}">
      <dgm:prSet phldrT="[Text]"/>
      <dgm:spPr/>
      <dgm:t>
        <a:bodyPr/>
        <a:lstStyle/>
        <a:p>
          <a:r>
            <a:rPr lang="en-GB" dirty="0"/>
            <a:t>Functional requirements</a:t>
          </a:r>
          <a:endParaRPr lang="en-CA" dirty="0"/>
        </a:p>
      </dgm:t>
    </dgm:pt>
    <dgm:pt modelId="{EBD22D0D-FA32-420D-AE18-FC90BAB0F520}" type="parTrans" cxnId="{005CB7DD-F8D4-4F33-838F-0925C100483C}">
      <dgm:prSet/>
      <dgm:spPr/>
      <dgm:t>
        <a:bodyPr/>
        <a:lstStyle/>
        <a:p>
          <a:endParaRPr lang="en-CA"/>
        </a:p>
      </dgm:t>
    </dgm:pt>
    <dgm:pt modelId="{14977B5F-5D7C-44C1-AA14-E90E3372C828}" type="sibTrans" cxnId="{005CB7DD-F8D4-4F33-838F-0925C100483C}">
      <dgm:prSet/>
      <dgm:spPr/>
      <dgm:t>
        <a:bodyPr/>
        <a:lstStyle/>
        <a:p>
          <a:endParaRPr lang="en-CA"/>
        </a:p>
      </dgm:t>
    </dgm:pt>
    <dgm:pt modelId="{713EF234-E5CE-4F2B-95EA-135057220CED}">
      <dgm:prSet phldrT="[Text]"/>
      <dgm:spPr/>
      <dgm:t>
        <a:bodyPr/>
        <a:lstStyle/>
        <a:p>
          <a:r>
            <a:rPr lang="en-GB" dirty="0"/>
            <a:t>Statements of services the system should provide, how the system should react to particular inputs and how the system should behave in particular situations.</a:t>
          </a:r>
          <a:endParaRPr lang="en-CA" dirty="0"/>
        </a:p>
      </dgm:t>
    </dgm:pt>
    <dgm:pt modelId="{610E41A7-4256-4AD2-88B0-1ABF36C0120D}" type="parTrans" cxnId="{A0FCCDAE-F76F-4DEC-92B7-DEC0FAB9A6B5}">
      <dgm:prSet/>
      <dgm:spPr/>
      <dgm:t>
        <a:bodyPr/>
        <a:lstStyle/>
        <a:p>
          <a:endParaRPr lang="en-CA"/>
        </a:p>
      </dgm:t>
    </dgm:pt>
    <dgm:pt modelId="{818621D1-054F-4489-8A0E-8A94C8765A87}" type="sibTrans" cxnId="{A0FCCDAE-F76F-4DEC-92B7-DEC0FAB9A6B5}">
      <dgm:prSet/>
      <dgm:spPr/>
      <dgm:t>
        <a:bodyPr/>
        <a:lstStyle/>
        <a:p>
          <a:endParaRPr lang="en-CA"/>
        </a:p>
      </dgm:t>
    </dgm:pt>
    <dgm:pt modelId="{A8B0869F-9E15-48D6-A465-A9A91523F992}">
      <dgm:prSet phldrT="[Text]"/>
      <dgm:spPr/>
      <dgm:t>
        <a:bodyPr/>
        <a:lstStyle/>
        <a:p>
          <a:r>
            <a:rPr lang="en-GB" b="1" dirty="0"/>
            <a:t>May state what the system should not do.</a:t>
          </a:r>
          <a:endParaRPr lang="en-CA" b="1" dirty="0"/>
        </a:p>
      </dgm:t>
    </dgm:pt>
    <dgm:pt modelId="{B30477F5-29DD-40D2-908C-81E6C5799408}" type="parTrans" cxnId="{08751A66-F685-460D-86B1-FBEF681ED597}">
      <dgm:prSet/>
      <dgm:spPr/>
      <dgm:t>
        <a:bodyPr/>
        <a:lstStyle/>
        <a:p>
          <a:endParaRPr lang="en-CA"/>
        </a:p>
      </dgm:t>
    </dgm:pt>
    <dgm:pt modelId="{A05E6CA7-40C3-401E-8C28-3C2A73FFFEDE}" type="sibTrans" cxnId="{08751A66-F685-460D-86B1-FBEF681ED597}">
      <dgm:prSet/>
      <dgm:spPr/>
      <dgm:t>
        <a:bodyPr/>
        <a:lstStyle/>
        <a:p>
          <a:endParaRPr lang="en-CA"/>
        </a:p>
      </dgm:t>
    </dgm:pt>
    <dgm:pt modelId="{38ADEAE2-B58D-425F-AD50-D8C61552862B}">
      <dgm:prSet phldrT="[Text]"/>
      <dgm:spPr/>
      <dgm:t>
        <a:bodyPr/>
        <a:lstStyle/>
        <a:p>
          <a:r>
            <a:rPr lang="en-GB" dirty="0"/>
            <a:t>Non-functional requirements</a:t>
          </a:r>
          <a:endParaRPr lang="en-CA" dirty="0"/>
        </a:p>
      </dgm:t>
    </dgm:pt>
    <dgm:pt modelId="{CD505BFA-34FD-4EE4-A2F6-699FE77D6BA1}" type="parTrans" cxnId="{A585E33F-60CC-44C3-B63E-BA4F3831BC3D}">
      <dgm:prSet/>
      <dgm:spPr/>
      <dgm:t>
        <a:bodyPr/>
        <a:lstStyle/>
        <a:p>
          <a:endParaRPr lang="en-CA"/>
        </a:p>
      </dgm:t>
    </dgm:pt>
    <dgm:pt modelId="{FC77D48A-1F5C-454B-8E9C-4819FF15E954}" type="sibTrans" cxnId="{A585E33F-60CC-44C3-B63E-BA4F3831BC3D}">
      <dgm:prSet/>
      <dgm:spPr/>
      <dgm:t>
        <a:bodyPr/>
        <a:lstStyle/>
        <a:p>
          <a:endParaRPr lang="en-CA"/>
        </a:p>
      </dgm:t>
    </dgm:pt>
    <dgm:pt modelId="{197AAA4D-3780-45F3-B057-907E3881DA3F}">
      <dgm:prSet phldrT="[Text]"/>
      <dgm:spPr/>
      <dgm:t>
        <a:bodyPr/>
        <a:lstStyle/>
        <a:p>
          <a:r>
            <a:rPr lang="en-GB" dirty="0"/>
            <a:t>Constraints on the services or functions offered by the system such as timing constraints, constraints on the development process, standards, etc.</a:t>
          </a:r>
          <a:endParaRPr lang="en-CA" dirty="0"/>
        </a:p>
      </dgm:t>
    </dgm:pt>
    <dgm:pt modelId="{96055F0D-C76A-4DD6-9584-5CC29309B0EE}" type="parTrans" cxnId="{31D03CD6-F29C-4E6F-96E6-499BE13A70AE}">
      <dgm:prSet/>
      <dgm:spPr/>
      <dgm:t>
        <a:bodyPr/>
        <a:lstStyle/>
        <a:p>
          <a:endParaRPr lang="en-CA"/>
        </a:p>
      </dgm:t>
    </dgm:pt>
    <dgm:pt modelId="{42CBE9E4-5C02-4507-9E65-E2C8FAD98B6A}" type="sibTrans" cxnId="{31D03CD6-F29C-4E6F-96E6-499BE13A70AE}">
      <dgm:prSet/>
      <dgm:spPr/>
      <dgm:t>
        <a:bodyPr/>
        <a:lstStyle/>
        <a:p>
          <a:endParaRPr lang="en-CA"/>
        </a:p>
      </dgm:t>
    </dgm:pt>
    <dgm:pt modelId="{5870DCB2-E3B7-4C30-94ED-8208850E05D3}">
      <dgm:prSet phldrT="[Text]"/>
      <dgm:spPr/>
      <dgm:t>
        <a:bodyPr/>
        <a:lstStyle/>
        <a:p>
          <a:r>
            <a:rPr lang="en-GB" b="1" dirty="0"/>
            <a:t>Often apply to the system as a whole rather than individual features or services.</a:t>
          </a:r>
          <a:endParaRPr lang="en-CA" b="1" dirty="0"/>
        </a:p>
      </dgm:t>
    </dgm:pt>
    <dgm:pt modelId="{9A6DDAC0-67D9-47C4-80EA-995323286888}" type="parTrans" cxnId="{E8902BDA-360B-4713-953A-32A604010D6E}">
      <dgm:prSet/>
      <dgm:spPr/>
      <dgm:t>
        <a:bodyPr/>
        <a:lstStyle/>
        <a:p>
          <a:endParaRPr lang="en-CA"/>
        </a:p>
      </dgm:t>
    </dgm:pt>
    <dgm:pt modelId="{C2E2FFAD-C8B8-4948-B538-474098816F25}" type="sibTrans" cxnId="{E8902BDA-360B-4713-953A-32A604010D6E}">
      <dgm:prSet/>
      <dgm:spPr/>
      <dgm:t>
        <a:bodyPr/>
        <a:lstStyle/>
        <a:p>
          <a:endParaRPr lang="en-CA"/>
        </a:p>
      </dgm:t>
    </dgm:pt>
    <dgm:pt modelId="{E6908D8B-D806-4A97-A7E4-8040CD3FF18F}" type="pres">
      <dgm:prSet presAssocID="{713C6FC0-2AC0-43F7-8483-E441AA72CF74}" presName="Name0" presStyleCnt="0">
        <dgm:presLayoutVars>
          <dgm:dir/>
          <dgm:animLvl val="lvl"/>
          <dgm:resizeHandles val="exact"/>
        </dgm:presLayoutVars>
      </dgm:prSet>
      <dgm:spPr/>
      <dgm:t>
        <a:bodyPr/>
        <a:lstStyle/>
        <a:p>
          <a:endParaRPr lang="en-CA"/>
        </a:p>
      </dgm:t>
    </dgm:pt>
    <dgm:pt modelId="{2D57F0A8-F69A-4B1F-AE2E-EF66DB37F722}" type="pres">
      <dgm:prSet presAssocID="{A9CB9F2E-458C-493E-A5DC-FDA541A7A4B5}" presName="composite" presStyleCnt="0"/>
      <dgm:spPr/>
    </dgm:pt>
    <dgm:pt modelId="{1B7F73E4-E64C-47A9-8DDE-9E6C9EC4F726}" type="pres">
      <dgm:prSet presAssocID="{A9CB9F2E-458C-493E-A5DC-FDA541A7A4B5}" presName="parTx" presStyleLbl="alignNode1" presStyleIdx="0" presStyleCnt="2">
        <dgm:presLayoutVars>
          <dgm:chMax val="0"/>
          <dgm:chPref val="0"/>
          <dgm:bulletEnabled val="1"/>
        </dgm:presLayoutVars>
      </dgm:prSet>
      <dgm:spPr/>
      <dgm:t>
        <a:bodyPr/>
        <a:lstStyle/>
        <a:p>
          <a:endParaRPr lang="en-CA"/>
        </a:p>
      </dgm:t>
    </dgm:pt>
    <dgm:pt modelId="{46F66EF1-ADC4-4138-B861-5002AEC572EC}" type="pres">
      <dgm:prSet presAssocID="{A9CB9F2E-458C-493E-A5DC-FDA541A7A4B5}" presName="desTx" presStyleLbl="alignAccFollowNode1" presStyleIdx="0" presStyleCnt="2">
        <dgm:presLayoutVars>
          <dgm:bulletEnabled val="1"/>
        </dgm:presLayoutVars>
      </dgm:prSet>
      <dgm:spPr/>
      <dgm:t>
        <a:bodyPr/>
        <a:lstStyle/>
        <a:p>
          <a:endParaRPr lang="en-CA"/>
        </a:p>
      </dgm:t>
    </dgm:pt>
    <dgm:pt modelId="{2BC034F3-4647-42D2-89A1-595429537581}" type="pres">
      <dgm:prSet presAssocID="{14977B5F-5D7C-44C1-AA14-E90E3372C828}" presName="space" presStyleCnt="0"/>
      <dgm:spPr/>
    </dgm:pt>
    <dgm:pt modelId="{12508840-FCDA-48C9-B390-23A22D468268}" type="pres">
      <dgm:prSet presAssocID="{38ADEAE2-B58D-425F-AD50-D8C61552862B}" presName="composite" presStyleCnt="0"/>
      <dgm:spPr/>
    </dgm:pt>
    <dgm:pt modelId="{9752B6F2-E4A1-4CFF-81A4-D77B05239187}" type="pres">
      <dgm:prSet presAssocID="{38ADEAE2-B58D-425F-AD50-D8C61552862B}" presName="parTx" presStyleLbl="alignNode1" presStyleIdx="1" presStyleCnt="2">
        <dgm:presLayoutVars>
          <dgm:chMax val="0"/>
          <dgm:chPref val="0"/>
          <dgm:bulletEnabled val="1"/>
        </dgm:presLayoutVars>
      </dgm:prSet>
      <dgm:spPr/>
      <dgm:t>
        <a:bodyPr/>
        <a:lstStyle/>
        <a:p>
          <a:endParaRPr lang="en-CA"/>
        </a:p>
      </dgm:t>
    </dgm:pt>
    <dgm:pt modelId="{E2E062F6-62EB-49EE-866C-9861C2AEC5DF}" type="pres">
      <dgm:prSet presAssocID="{38ADEAE2-B58D-425F-AD50-D8C61552862B}" presName="desTx" presStyleLbl="alignAccFollowNode1" presStyleIdx="1" presStyleCnt="2">
        <dgm:presLayoutVars>
          <dgm:bulletEnabled val="1"/>
        </dgm:presLayoutVars>
      </dgm:prSet>
      <dgm:spPr/>
      <dgm:t>
        <a:bodyPr/>
        <a:lstStyle/>
        <a:p>
          <a:endParaRPr lang="en-CA"/>
        </a:p>
      </dgm:t>
    </dgm:pt>
  </dgm:ptLst>
  <dgm:cxnLst>
    <dgm:cxn modelId="{62D925D3-818D-4B86-9605-A350D9DE5C6C}" type="presOf" srcId="{5870DCB2-E3B7-4C30-94ED-8208850E05D3}" destId="{E2E062F6-62EB-49EE-866C-9861C2AEC5DF}" srcOrd="0" destOrd="1" presId="urn:microsoft.com/office/officeart/2005/8/layout/hList1"/>
    <dgm:cxn modelId="{A0FCCDAE-F76F-4DEC-92B7-DEC0FAB9A6B5}" srcId="{A9CB9F2E-458C-493E-A5DC-FDA541A7A4B5}" destId="{713EF234-E5CE-4F2B-95EA-135057220CED}" srcOrd="0" destOrd="0" parTransId="{610E41A7-4256-4AD2-88B0-1ABF36C0120D}" sibTransId="{818621D1-054F-4489-8A0E-8A94C8765A87}"/>
    <dgm:cxn modelId="{005CB7DD-F8D4-4F33-838F-0925C100483C}" srcId="{713C6FC0-2AC0-43F7-8483-E441AA72CF74}" destId="{A9CB9F2E-458C-493E-A5DC-FDA541A7A4B5}" srcOrd="0" destOrd="0" parTransId="{EBD22D0D-FA32-420D-AE18-FC90BAB0F520}" sibTransId="{14977B5F-5D7C-44C1-AA14-E90E3372C828}"/>
    <dgm:cxn modelId="{568B6502-79EF-4B69-ACFB-1CD320C439F1}" type="presOf" srcId="{713EF234-E5CE-4F2B-95EA-135057220CED}" destId="{46F66EF1-ADC4-4138-B861-5002AEC572EC}" srcOrd="0" destOrd="0" presId="urn:microsoft.com/office/officeart/2005/8/layout/hList1"/>
    <dgm:cxn modelId="{E8902BDA-360B-4713-953A-32A604010D6E}" srcId="{38ADEAE2-B58D-425F-AD50-D8C61552862B}" destId="{5870DCB2-E3B7-4C30-94ED-8208850E05D3}" srcOrd="1" destOrd="0" parTransId="{9A6DDAC0-67D9-47C4-80EA-995323286888}" sibTransId="{C2E2FFAD-C8B8-4948-B538-474098816F25}"/>
    <dgm:cxn modelId="{31D03CD6-F29C-4E6F-96E6-499BE13A70AE}" srcId="{38ADEAE2-B58D-425F-AD50-D8C61552862B}" destId="{197AAA4D-3780-45F3-B057-907E3881DA3F}" srcOrd="0" destOrd="0" parTransId="{96055F0D-C76A-4DD6-9584-5CC29309B0EE}" sibTransId="{42CBE9E4-5C02-4507-9E65-E2C8FAD98B6A}"/>
    <dgm:cxn modelId="{B22B33A8-524C-40D0-A33D-51CE2EB89B19}" type="presOf" srcId="{713C6FC0-2AC0-43F7-8483-E441AA72CF74}" destId="{E6908D8B-D806-4A97-A7E4-8040CD3FF18F}" srcOrd="0" destOrd="0" presId="urn:microsoft.com/office/officeart/2005/8/layout/hList1"/>
    <dgm:cxn modelId="{610279AA-3B13-4806-826C-210A47A1343A}" type="presOf" srcId="{197AAA4D-3780-45F3-B057-907E3881DA3F}" destId="{E2E062F6-62EB-49EE-866C-9861C2AEC5DF}" srcOrd="0" destOrd="0" presId="urn:microsoft.com/office/officeart/2005/8/layout/hList1"/>
    <dgm:cxn modelId="{3DABF1B4-41F1-4A06-85E2-03108F44BB6A}" type="presOf" srcId="{A9CB9F2E-458C-493E-A5DC-FDA541A7A4B5}" destId="{1B7F73E4-E64C-47A9-8DDE-9E6C9EC4F726}" srcOrd="0" destOrd="0" presId="urn:microsoft.com/office/officeart/2005/8/layout/hList1"/>
    <dgm:cxn modelId="{08751A66-F685-460D-86B1-FBEF681ED597}" srcId="{A9CB9F2E-458C-493E-A5DC-FDA541A7A4B5}" destId="{A8B0869F-9E15-48D6-A465-A9A91523F992}" srcOrd="1" destOrd="0" parTransId="{B30477F5-29DD-40D2-908C-81E6C5799408}" sibTransId="{A05E6CA7-40C3-401E-8C28-3C2A73FFFEDE}"/>
    <dgm:cxn modelId="{A585E33F-60CC-44C3-B63E-BA4F3831BC3D}" srcId="{713C6FC0-2AC0-43F7-8483-E441AA72CF74}" destId="{38ADEAE2-B58D-425F-AD50-D8C61552862B}" srcOrd="1" destOrd="0" parTransId="{CD505BFA-34FD-4EE4-A2F6-699FE77D6BA1}" sibTransId="{FC77D48A-1F5C-454B-8E9C-4819FF15E954}"/>
    <dgm:cxn modelId="{7FCC9185-A590-4EE6-BAE4-A8A551E78A49}" type="presOf" srcId="{38ADEAE2-B58D-425F-AD50-D8C61552862B}" destId="{9752B6F2-E4A1-4CFF-81A4-D77B05239187}" srcOrd="0" destOrd="0" presId="urn:microsoft.com/office/officeart/2005/8/layout/hList1"/>
    <dgm:cxn modelId="{3B00CF92-EBB5-4210-811D-776E2832F847}" type="presOf" srcId="{A8B0869F-9E15-48D6-A465-A9A91523F992}" destId="{46F66EF1-ADC4-4138-B861-5002AEC572EC}" srcOrd="0" destOrd="1" presId="urn:microsoft.com/office/officeart/2005/8/layout/hList1"/>
    <dgm:cxn modelId="{E128D6AF-C023-40AF-923B-9F5C4B75B94A}" type="presParOf" srcId="{E6908D8B-D806-4A97-A7E4-8040CD3FF18F}" destId="{2D57F0A8-F69A-4B1F-AE2E-EF66DB37F722}" srcOrd="0" destOrd="0" presId="urn:microsoft.com/office/officeart/2005/8/layout/hList1"/>
    <dgm:cxn modelId="{5B736840-A933-46DA-B15A-56191987097B}" type="presParOf" srcId="{2D57F0A8-F69A-4B1F-AE2E-EF66DB37F722}" destId="{1B7F73E4-E64C-47A9-8DDE-9E6C9EC4F726}" srcOrd="0" destOrd="0" presId="urn:microsoft.com/office/officeart/2005/8/layout/hList1"/>
    <dgm:cxn modelId="{0FD6E4E7-E151-4EA5-A894-7BF57241365D}" type="presParOf" srcId="{2D57F0A8-F69A-4B1F-AE2E-EF66DB37F722}" destId="{46F66EF1-ADC4-4138-B861-5002AEC572EC}" srcOrd="1" destOrd="0" presId="urn:microsoft.com/office/officeart/2005/8/layout/hList1"/>
    <dgm:cxn modelId="{1F5C52CC-D600-4190-8C05-C042D813084F}" type="presParOf" srcId="{E6908D8B-D806-4A97-A7E4-8040CD3FF18F}" destId="{2BC034F3-4647-42D2-89A1-595429537581}" srcOrd="1" destOrd="0" presId="urn:microsoft.com/office/officeart/2005/8/layout/hList1"/>
    <dgm:cxn modelId="{57F050E3-96DF-4978-A491-D2DCED749B88}" type="presParOf" srcId="{E6908D8B-D806-4A97-A7E4-8040CD3FF18F}" destId="{12508840-FCDA-48C9-B390-23A22D468268}" srcOrd="2" destOrd="0" presId="urn:microsoft.com/office/officeart/2005/8/layout/hList1"/>
    <dgm:cxn modelId="{06396E88-5D3B-4C75-A1AF-CA4C79F24F58}" type="presParOf" srcId="{12508840-FCDA-48C9-B390-23A22D468268}" destId="{9752B6F2-E4A1-4CFF-81A4-D77B05239187}" srcOrd="0" destOrd="0" presId="urn:microsoft.com/office/officeart/2005/8/layout/hList1"/>
    <dgm:cxn modelId="{C806C534-0B76-4A03-B68E-BF644105ECF3}" type="presParOf" srcId="{12508840-FCDA-48C9-B390-23A22D468268}" destId="{E2E062F6-62EB-49EE-866C-9861C2AEC5DF}"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FC46DCA-9936-4A96-B470-C907059E062F}" type="doc">
      <dgm:prSet loTypeId="urn:microsoft.com/office/officeart/2005/8/layout/vProcess5" loCatId="process" qsTypeId="urn:microsoft.com/office/officeart/2005/8/quickstyle/simple1" qsCatId="simple" csTypeId="urn:microsoft.com/office/officeart/2005/8/colors/colorful5" csCatId="colorful" phldr="1"/>
      <dgm:spPr/>
      <dgm:t>
        <a:bodyPr/>
        <a:lstStyle/>
        <a:p>
          <a:endParaRPr lang="en-CA"/>
        </a:p>
      </dgm:t>
    </dgm:pt>
    <dgm:pt modelId="{3585D09F-3E13-4839-A73A-DF98E70B9D26}">
      <dgm:prSet phldrT="[Text]" custT="1"/>
      <dgm:spPr/>
      <dgm:t>
        <a:bodyPr/>
        <a:lstStyle/>
        <a:p>
          <a:pPr algn="ctr"/>
          <a:r>
            <a:rPr lang="en-US" sz="2400" dirty="0"/>
            <a:t>A user shall be able to search the appointments lists for all clinics.</a:t>
          </a:r>
          <a:endParaRPr lang="en-CA" sz="2400" dirty="0"/>
        </a:p>
      </dgm:t>
    </dgm:pt>
    <dgm:pt modelId="{96580E64-5CCB-479C-A90C-8C11C2E025B6}" type="parTrans" cxnId="{68FFB207-3998-44C2-85D1-72EE3DEC1A7E}">
      <dgm:prSet/>
      <dgm:spPr/>
      <dgm:t>
        <a:bodyPr/>
        <a:lstStyle/>
        <a:p>
          <a:pPr algn="ctr"/>
          <a:endParaRPr lang="en-CA" sz="2800"/>
        </a:p>
      </dgm:t>
    </dgm:pt>
    <dgm:pt modelId="{75829115-048D-4F33-B0C8-2486366F014B}" type="sibTrans" cxnId="{68FFB207-3998-44C2-85D1-72EE3DEC1A7E}">
      <dgm:prSet custT="1"/>
      <dgm:spPr/>
      <dgm:t>
        <a:bodyPr/>
        <a:lstStyle/>
        <a:p>
          <a:pPr algn="ctr"/>
          <a:endParaRPr lang="en-CA" sz="4400"/>
        </a:p>
      </dgm:t>
    </dgm:pt>
    <dgm:pt modelId="{774E10C3-B665-4C68-BA0E-5BF0B3928F6D}">
      <dgm:prSet phldrT="[Text]" custT="1"/>
      <dgm:spPr/>
      <dgm:t>
        <a:bodyPr/>
        <a:lstStyle/>
        <a:p>
          <a:pPr algn="ctr"/>
          <a:r>
            <a:rPr lang="en-US" sz="2400" dirty="0"/>
            <a:t>The system shall generate each day, for each clinic, a list of patients who are expected to attend appointments that day. </a:t>
          </a:r>
          <a:endParaRPr lang="en-CA" sz="2400" dirty="0"/>
        </a:p>
      </dgm:t>
    </dgm:pt>
    <dgm:pt modelId="{408DB772-3D89-447C-AF81-82EB5F25461C}" type="parTrans" cxnId="{A5D29584-34CD-4189-860F-8E8821D8B8AC}">
      <dgm:prSet/>
      <dgm:spPr/>
      <dgm:t>
        <a:bodyPr/>
        <a:lstStyle/>
        <a:p>
          <a:pPr algn="ctr"/>
          <a:endParaRPr lang="en-CA" sz="2800"/>
        </a:p>
      </dgm:t>
    </dgm:pt>
    <dgm:pt modelId="{ECF8A7DA-0EEF-4933-B558-F00BF873A9F5}" type="sibTrans" cxnId="{A5D29584-34CD-4189-860F-8E8821D8B8AC}">
      <dgm:prSet custT="1"/>
      <dgm:spPr/>
      <dgm:t>
        <a:bodyPr/>
        <a:lstStyle/>
        <a:p>
          <a:pPr algn="ctr"/>
          <a:endParaRPr lang="en-CA" sz="4400"/>
        </a:p>
      </dgm:t>
    </dgm:pt>
    <dgm:pt modelId="{D1EA0B04-BDDF-48D6-A191-9BBB4FF0CF66}">
      <dgm:prSet phldrT="[Text]" custT="1"/>
      <dgm:spPr/>
      <dgm:t>
        <a:bodyPr/>
        <a:lstStyle/>
        <a:p>
          <a:pPr algn="ctr"/>
          <a:r>
            <a:rPr lang="en-US" sz="2400" dirty="0"/>
            <a:t>Each staff member using the system shall be uniquely identified by his or her 8-digit employee number.</a:t>
          </a:r>
          <a:r>
            <a:rPr lang="en-GB" sz="2400" dirty="0"/>
            <a:t> </a:t>
          </a:r>
          <a:endParaRPr lang="en-CA" sz="2400" dirty="0"/>
        </a:p>
      </dgm:t>
    </dgm:pt>
    <dgm:pt modelId="{FC597EC5-0A99-4E43-91A6-BA59D11162BE}" type="parTrans" cxnId="{9D058AE0-5FB8-4ADA-BD45-087625A8DBD7}">
      <dgm:prSet/>
      <dgm:spPr/>
      <dgm:t>
        <a:bodyPr/>
        <a:lstStyle/>
        <a:p>
          <a:pPr algn="ctr"/>
          <a:endParaRPr lang="en-CA" sz="2800"/>
        </a:p>
      </dgm:t>
    </dgm:pt>
    <dgm:pt modelId="{F446885D-6A36-4C1B-A603-4B175F59A994}" type="sibTrans" cxnId="{9D058AE0-5FB8-4ADA-BD45-087625A8DBD7}">
      <dgm:prSet/>
      <dgm:spPr/>
      <dgm:t>
        <a:bodyPr/>
        <a:lstStyle/>
        <a:p>
          <a:pPr algn="ctr"/>
          <a:endParaRPr lang="en-CA" sz="2800"/>
        </a:p>
      </dgm:t>
    </dgm:pt>
    <dgm:pt modelId="{CE3E7541-0BEB-4240-AE6E-30A9515B0B75}" type="pres">
      <dgm:prSet presAssocID="{6FC46DCA-9936-4A96-B470-C907059E062F}" presName="outerComposite" presStyleCnt="0">
        <dgm:presLayoutVars>
          <dgm:chMax val="5"/>
          <dgm:dir/>
          <dgm:resizeHandles val="exact"/>
        </dgm:presLayoutVars>
      </dgm:prSet>
      <dgm:spPr/>
      <dgm:t>
        <a:bodyPr/>
        <a:lstStyle/>
        <a:p>
          <a:endParaRPr lang="en-CA"/>
        </a:p>
      </dgm:t>
    </dgm:pt>
    <dgm:pt modelId="{B3D37C97-AEBE-4112-8992-BF283D5C99B7}" type="pres">
      <dgm:prSet presAssocID="{6FC46DCA-9936-4A96-B470-C907059E062F}" presName="dummyMaxCanvas" presStyleCnt="0">
        <dgm:presLayoutVars/>
      </dgm:prSet>
      <dgm:spPr/>
    </dgm:pt>
    <dgm:pt modelId="{902CB4A4-2ADF-462E-A47E-90720EA3AF2C}" type="pres">
      <dgm:prSet presAssocID="{6FC46DCA-9936-4A96-B470-C907059E062F}" presName="ThreeNodes_1" presStyleLbl="node1" presStyleIdx="0" presStyleCnt="3" custScaleX="117647">
        <dgm:presLayoutVars>
          <dgm:bulletEnabled val="1"/>
        </dgm:presLayoutVars>
      </dgm:prSet>
      <dgm:spPr/>
      <dgm:t>
        <a:bodyPr/>
        <a:lstStyle/>
        <a:p>
          <a:endParaRPr lang="en-CA"/>
        </a:p>
      </dgm:t>
    </dgm:pt>
    <dgm:pt modelId="{8CC0536E-63FB-49B3-83BD-C6A600219E0E}" type="pres">
      <dgm:prSet presAssocID="{6FC46DCA-9936-4A96-B470-C907059E062F}" presName="ThreeNodes_2" presStyleLbl="node1" presStyleIdx="1" presStyleCnt="3" custScaleX="114533">
        <dgm:presLayoutVars>
          <dgm:bulletEnabled val="1"/>
        </dgm:presLayoutVars>
      </dgm:prSet>
      <dgm:spPr/>
      <dgm:t>
        <a:bodyPr/>
        <a:lstStyle/>
        <a:p>
          <a:endParaRPr lang="en-CA"/>
        </a:p>
      </dgm:t>
    </dgm:pt>
    <dgm:pt modelId="{FD2FBE73-F59C-43A3-8AC3-C2CD6483558B}" type="pres">
      <dgm:prSet presAssocID="{6FC46DCA-9936-4A96-B470-C907059E062F}" presName="ThreeNodes_3" presStyleLbl="node1" presStyleIdx="2" presStyleCnt="3" custScaleX="112226">
        <dgm:presLayoutVars>
          <dgm:bulletEnabled val="1"/>
        </dgm:presLayoutVars>
      </dgm:prSet>
      <dgm:spPr/>
      <dgm:t>
        <a:bodyPr/>
        <a:lstStyle/>
        <a:p>
          <a:endParaRPr lang="en-CA"/>
        </a:p>
      </dgm:t>
    </dgm:pt>
    <dgm:pt modelId="{74297603-0546-45D5-9901-9B52DDD72CCF}" type="pres">
      <dgm:prSet presAssocID="{6FC46DCA-9936-4A96-B470-C907059E062F}" presName="ThreeConn_1-2" presStyleLbl="fgAccFollowNode1" presStyleIdx="0" presStyleCnt="2">
        <dgm:presLayoutVars>
          <dgm:bulletEnabled val="1"/>
        </dgm:presLayoutVars>
      </dgm:prSet>
      <dgm:spPr/>
      <dgm:t>
        <a:bodyPr/>
        <a:lstStyle/>
        <a:p>
          <a:endParaRPr lang="en-CA"/>
        </a:p>
      </dgm:t>
    </dgm:pt>
    <dgm:pt modelId="{882C6249-FF65-4C67-B943-5225E881418F}" type="pres">
      <dgm:prSet presAssocID="{6FC46DCA-9936-4A96-B470-C907059E062F}" presName="ThreeConn_2-3" presStyleLbl="fgAccFollowNode1" presStyleIdx="1" presStyleCnt="2">
        <dgm:presLayoutVars>
          <dgm:bulletEnabled val="1"/>
        </dgm:presLayoutVars>
      </dgm:prSet>
      <dgm:spPr/>
      <dgm:t>
        <a:bodyPr/>
        <a:lstStyle/>
        <a:p>
          <a:endParaRPr lang="en-CA"/>
        </a:p>
      </dgm:t>
    </dgm:pt>
    <dgm:pt modelId="{A046CA8B-08D3-4461-9148-35C2211C0F43}" type="pres">
      <dgm:prSet presAssocID="{6FC46DCA-9936-4A96-B470-C907059E062F}" presName="ThreeNodes_1_text" presStyleLbl="node1" presStyleIdx="2" presStyleCnt="3">
        <dgm:presLayoutVars>
          <dgm:bulletEnabled val="1"/>
        </dgm:presLayoutVars>
      </dgm:prSet>
      <dgm:spPr/>
      <dgm:t>
        <a:bodyPr/>
        <a:lstStyle/>
        <a:p>
          <a:endParaRPr lang="en-CA"/>
        </a:p>
      </dgm:t>
    </dgm:pt>
    <dgm:pt modelId="{C6682F74-295B-47C2-8F64-0CB6C29C56EB}" type="pres">
      <dgm:prSet presAssocID="{6FC46DCA-9936-4A96-B470-C907059E062F}" presName="ThreeNodes_2_text" presStyleLbl="node1" presStyleIdx="2" presStyleCnt="3">
        <dgm:presLayoutVars>
          <dgm:bulletEnabled val="1"/>
        </dgm:presLayoutVars>
      </dgm:prSet>
      <dgm:spPr/>
      <dgm:t>
        <a:bodyPr/>
        <a:lstStyle/>
        <a:p>
          <a:endParaRPr lang="en-CA"/>
        </a:p>
      </dgm:t>
    </dgm:pt>
    <dgm:pt modelId="{E93697BB-2363-4401-B0B3-1C6AF2F01D73}" type="pres">
      <dgm:prSet presAssocID="{6FC46DCA-9936-4A96-B470-C907059E062F}" presName="ThreeNodes_3_text" presStyleLbl="node1" presStyleIdx="2" presStyleCnt="3">
        <dgm:presLayoutVars>
          <dgm:bulletEnabled val="1"/>
        </dgm:presLayoutVars>
      </dgm:prSet>
      <dgm:spPr/>
      <dgm:t>
        <a:bodyPr/>
        <a:lstStyle/>
        <a:p>
          <a:endParaRPr lang="en-CA"/>
        </a:p>
      </dgm:t>
    </dgm:pt>
  </dgm:ptLst>
  <dgm:cxnLst>
    <dgm:cxn modelId="{537FCDB2-F470-4393-8EBB-C6BD3314BDE3}" type="presOf" srcId="{6FC46DCA-9936-4A96-B470-C907059E062F}" destId="{CE3E7541-0BEB-4240-AE6E-30A9515B0B75}" srcOrd="0" destOrd="0" presId="urn:microsoft.com/office/officeart/2005/8/layout/vProcess5"/>
    <dgm:cxn modelId="{68FFB207-3998-44C2-85D1-72EE3DEC1A7E}" srcId="{6FC46DCA-9936-4A96-B470-C907059E062F}" destId="{3585D09F-3E13-4839-A73A-DF98E70B9D26}" srcOrd="0" destOrd="0" parTransId="{96580E64-5CCB-479C-A90C-8C11C2E025B6}" sibTransId="{75829115-048D-4F33-B0C8-2486366F014B}"/>
    <dgm:cxn modelId="{8930E468-FCA2-4911-927C-0E0321D8DA3D}" type="presOf" srcId="{ECF8A7DA-0EEF-4933-B558-F00BF873A9F5}" destId="{882C6249-FF65-4C67-B943-5225E881418F}" srcOrd="0" destOrd="0" presId="urn:microsoft.com/office/officeart/2005/8/layout/vProcess5"/>
    <dgm:cxn modelId="{4E1D7D36-9044-4BB3-9F4F-93CFC3E4DCDD}" type="presOf" srcId="{3585D09F-3E13-4839-A73A-DF98E70B9D26}" destId="{902CB4A4-2ADF-462E-A47E-90720EA3AF2C}" srcOrd="0" destOrd="0" presId="urn:microsoft.com/office/officeart/2005/8/layout/vProcess5"/>
    <dgm:cxn modelId="{961FC093-0BFC-4A1D-BA8F-9F2D722E0E0E}" type="presOf" srcId="{774E10C3-B665-4C68-BA0E-5BF0B3928F6D}" destId="{C6682F74-295B-47C2-8F64-0CB6C29C56EB}" srcOrd="1" destOrd="0" presId="urn:microsoft.com/office/officeart/2005/8/layout/vProcess5"/>
    <dgm:cxn modelId="{DE42B560-4470-4AA7-A448-A7E9957BBB9D}" type="presOf" srcId="{774E10C3-B665-4C68-BA0E-5BF0B3928F6D}" destId="{8CC0536E-63FB-49B3-83BD-C6A600219E0E}" srcOrd="0" destOrd="0" presId="urn:microsoft.com/office/officeart/2005/8/layout/vProcess5"/>
    <dgm:cxn modelId="{A5D29584-34CD-4189-860F-8E8821D8B8AC}" srcId="{6FC46DCA-9936-4A96-B470-C907059E062F}" destId="{774E10C3-B665-4C68-BA0E-5BF0B3928F6D}" srcOrd="1" destOrd="0" parTransId="{408DB772-3D89-447C-AF81-82EB5F25461C}" sibTransId="{ECF8A7DA-0EEF-4933-B558-F00BF873A9F5}"/>
    <dgm:cxn modelId="{9B03A9CB-8249-425E-97BF-59C29FB231A9}" type="presOf" srcId="{D1EA0B04-BDDF-48D6-A191-9BBB4FF0CF66}" destId="{E93697BB-2363-4401-B0B3-1C6AF2F01D73}" srcOrd="1" destOrd="0" presId="urn:microsoft.com/office/officeart/2005/8/layout/vProcess5"/>
    <dgm:cxn modelId="{87592CA4-0CF9-46B2-8EF3-A6F54647A259}" type="presOf" srcId="{3585D09F-3E13-4839-A73A-DF98E70B9D26}" destId="{A046CA8B-08D3-4461-9148-35C2211C0F43}" srcOrd="1" destOrd="0" presId="urn:microsoft.com/office/officeart/2005/8/layout/vProcess5"/>
    <dgm:cxn modelId="{D5257636-E05B-45CB-B930-C6B601E733ED}" type="presOf" srcId="{D1EA0B04-BDDF-48D6-A191-9BBB4FF0CF66}" destId="{FD2FBE73-F59C-43A3-8AC3-C2CD6483558B}" srcOrd="0" destOrd="0" presId="urn:microsoft.com/office/officeart/2005/8/layout/vProcess5"/>
    <dgm:cxn modelId="{E3F0255C-E1B5-406D-AF58-BABC081D38B3}" type="presOf" srcId="{75829115-048D-4F33-B0C8-2486366F014B}" destId="{74297603-0546-45D5-9901-9B52DDD72CCF}" srcOrd="0" destOrd="0" presId="urn:microsoft.com/office/officeart/2005/8/layout/vProcess5"/>
    <dgm:cxn modelId="{9D058AE0-5FB8-4ADA-BD45-087625A8DBD7}" srcId="{6FC46DCA-9936-4A96-B470-C907059E062F}" destId="{D1EA0B04-BDDF-48D6-A191-9BBB4FF0CF66}" srcOrd="2" destOrd="0" parTransId="{FC597EC5-0A99-4E43-91A6-BA59D11162BE}" sibTransId="{F446885D-6A36-4C1B-A603-4B175F59A994}"/>
    <dgm:cxn modelId="{C29FAAA7-0142-40E3-B446-98A468996660}" type="presParOf" srcId="{CE3E7541-0BEB-4240-AE6E-30A9515B0B75}" destId="{B3D37C97-AEBE-4112-8992-BF283D5C99B7}" srcOrd="0" destOrd="0" presId="urn:microsoft.com/office/officeart/2005/8/layout/vProcess5"/>
    <dgm:cxn modelId="{653BD734-9462-49C9-B103-7114A076E4ED}" type="presParOf" srcId="{CE3E7541-0BEB-4240-AE6E-30A9515B0B75}" destId="{902CB4A4-2ADF-462E-A47E-90720EA3AF2C}" srcOrd="1" destOrd="0" presId="urn:microsoft.com/office/officeart/2005/8/layout/vProcess5"/>
    <dgm:cxn modelId="{0780C96E-2C00-4910-9453-255B81B8FE12}" type="presParOf" srcId="{CE3E7541-0BEB-4240-AE6E-30A9515B0B75}" destId="{8CC0536E-63FB-49B3-83BD-C6A600219E0E}" srcOrd="2" destOrd="0" presId="urn:microsoft.com/office/officeart/2005/8/layout/vProcess5"/>
    <dgm:cxn modelId="{38347BB0-BB6E-41A4-9595-6DF3BD0AA59E}" type="presParOf" srcId="{CE3E7541-0BEB-4240-AE6E-30A9515B0B75}" destId="{FD2FBE73-F59C-43A3-8AC3-C2CD6483558B}" srcOrd="3" destOrd="0" presId="urn:microsoft.com/office/officeart/2005/8/layout/vProcess5"/>
    <dgm:cxn modelId="{208B9CCB-1BFC-461F-8B26-F9DBC5CB863E}" type="presParOf" srcId="{CE3E7541-0BEB-4240-AE6E-30A9515B0B75}" destId="{74297603-0546-45D5-9901-9B52DDD72CCF}" srcOrd="4" destOrd="0" presId="urn:microsoft.com/office/officeart/2005/8/layout/vProcess5"/>
    <dgm:cxn modelId="{8721E551-A4DC-4591-A2C4-1F840E167E0D}" type="presParOf" srcId="{CE3E7541-0BEB-4240-AE6E-30A9515B0B75}" destId="{882C6249-FF65-4C67-B943-5225E881418F}" srcOrd="5" destOrd="0" presId="urn:microsoft.com/office/officeart/2005/8/layout/vProcess5"/>
    <dgm:cxn modelId="{F5C989F4-A057-4342-99F2-733BFB23FC08}" type="presParOf" srcId="{CE3E7541-0BEB-4240-AE6E-30A9515B0B75}" destId="{A046CA8B-08D3-4461-9148-35C2211C0F43}" srcOrd="6" destOrd="0" presId="urn:microsoft.com/office/officeart/2005/8/layout/vProcess5"/>
    <dgm:cxn modelId="{9408D33B-0C33-4993-BCD5-47364B9B2F7F}" type="presParOf" srcId="{CE3E7541-0BEB-4240-AE6E-30A9515B0B75}" destId="{C6682F74-295B-47C2-8F64-0CB6C29C56EB}" srcOrd="7" destOrd="0" presId="urn:microsoft.com/office/officeart/2005/8/layout/vProcess5"/>
    <dgm:cxn modelId="{7769F35E-98B3-474F-91CE-94FC46070D94}" type="presParOf" srcId="{CE3E7541-0BEB-4240-AE6E-30A9515B0B75}" destId="{E93697BB-2363-4401-B0B3-1C6AF2F01D73}"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1C553C8-9134-449C-A78F-082943A87801}" type="doc">
      <dgm:prSet loTypeId="urn:microsoft.com/office/officeart/2005/8/layout/vList5" loCatId="list" qsTypeId="urn:microsoft.com/office/officeart/2005/8/quickstyle/simple1" qsCatId="simple" csTypeId="urn:microsoft.com/office/officeart/2005/8/colors/colorful3" csCatId="colorful" phldr="1"/>
      <dgm:spPr/>
      <dgm:t>
        <a:bodyPr/>
        <a:lstStyle/>
        <a:p>
          <a:endParaRPr lang="en-CA"/>
        </a:p>
      </dgm:t>
    </dgm:pt>
    <dgm:pt modelId="{E9251480-061B-4ECF-8F75-89D9F0A39F78}">
      <dgm:prSet phldrT="[Text]" custT="1"/>
      <dgm:spPr/>
      <dgm:t>
        <a:bodyPr/>
        <a:lstStyle/>
        <a:p>
          <a:r>
            <a:rPr lang="en-GB" sz="2800" dirty="0"/>
            <a:t>Product requirements</a:t>
          </a:r>
          <a:endParaRPr lang="en-CA" sz="2800" dirty="0"/>
        </a:p>
      </dgm:t>
    </dgm:pt>
    <dgm:pt modelId="{19F3104C-3550-4AAC-9E18-4EEF87BF80D7}" type="parTrans" cxnId="{BE68A28B-2BA3-4C53-83D0-5903B1C3C950}">
      <dgm:prSet/>
      <dgm:spPr/>
      <dgm:t>
        <a:bodyPr/>
        <a:lstStyle/>
        <a:p>
          <a:endParaRPr lang="en-CA" sz="2000"/>
        </a:p>
      </dgm:t>
    </dgm:pt>
    <dgm:pt modelId="{850C7EAD-8FFA-4F43-BE8F-A4D4412D6AF5}" type="sibTrans" cxnId="{BE68A28B-2BA3-4C53-83D0-5903B1C3C950}">
      <dgm:prSet/>
      <dgm:spPr/>
      <dgm:t>
        <a:bodyPr/>
        <a:lstStyle/>
        <a:p>
          <a:endParaRPr lang="en-CA" sz="2000"/>
        </a:p>
      </dgm:t>
    </dgm:pt>
    <dgm:pt modelId="{5AF0DE80-C996-455A-8311-EFFCF8895AFB}">
      <dgm:prSet phldrT="[Text]" custT="1"/>
      <dgm:spPr/>
      <dgm:t>
        <a:bodyPr/>
        <a:lstStyle/>
        <a:p>
          <a:r>
            <a:rPr lang="en-GB" sz="1800" dirty="0"/>
            <a:t>Requirements which specify that the delivered product must behave in a particular way e.g. execution speed, reliability, etc.</a:t>
          </a:r>
          <a:endParaRPr lang="en-CA" sz="1800" dirty="0"/>
        </a:p>
      </dgm:t>
    </dgm:pt>
    <dgm:pt modelId="{7B3F6AD7-0D3D-4C5D-ACED-31AE090B0E5A}" type="parTrans" cxnId="{38C10C61-F37A-4127-8088-1701F113CE73}">
      <dgm:prSet/>
      <dgm:spPr/>
      <dgm:t>
        <a:bodyPr/>
        <a:lstStyle/>
        <a:p>
          <a:endParaRPr lang="en-CA" sz="2000"/>
        </a:p>
      </dgm:t>
    </dgm:pt>
    <dgm:pt modelId="{7B4A6ED7-67D7-426A-9249-DD2EAC3AA2E3}" type="sibTrans" cxnId="{38C10C61-F37A-4127-8088-1701F113CE73}">
      <dgm:prSet/>
      <dgm:spPr/>
      <dgm:t>
        <a:bodyPr/>
        <a:lstStyle/>
        <a:p>
          <a:endParaRPr lang="en-CA" sz="2000"/>
        </a:p>
      </dgm:t>
    </dgm:pt>
    <dgm:pt modelId="{D316F846-9A79-4239-B749-1EE09F8DA364}">
      <dgm:prSet phldrT="[Text]" custT="1"/>
      <dgm:spPr/>
      <dgm:t>
        <a:bodyPr/>
        <a:lstStyle/>
        <a:p>
          <a:r>
            <a:rPr lang="en-GB" sz="2800" dirty="0"/>
            <a:t>Organisational requirements</a:t>
          </a:r>
          <a:endParaRPr lang="en-CA" sz="2800" dirty="0"/>
        </a:p>
      </dgm:t>
    </dgm:pt>
    <dgm:pt modelId="{0C967A5D-8594-4940-BA2F-ABCC61C90CD9}" type="parTrans" cxnId="{5E3FE985-74A6-410D-9F49-A04FA3094E1D}">
      <dgm:prSet/>
      <dgm:spPr/>
      <dgm:t>
        <a:bodyPr/>
        <a:lstStyle/>
        <a:p>
          <a:endParaRPr lang="en-CA" sz="2000"/>
        </a:p>
      </dgm:t>
    </dgm:pt>
    <dgm:pt modelId="{40D59532-86EF-4893-8AEE-FC6D2400A958}" type="sibTrans" cxnId="{5E3FE985-74A6-410D-9F49-A04FA3094E1D}">
      <dgm:prSet/>
      <dgm:spPr/>
      <dgm:t>
        <a:bodyPr/>
        <a:lstStyle/>
        <a:p>
          <a:endParaRPr lang="en-CA" sz="2000"/>
        </a:p>
      </dgm:t>
    </dgm:pt>
    <dgm:pt modelId="{B274608D-69C7-42F2-925D-735A8C186799}">
      <dgm:prSet phldrT="[Text]" custT="1"/>
      <dgm:spPr/>
      <dgm:t>
        <a:bodyPr/>
        <a:lstStyle/>
        <a:p>
          <a:r>
            <a:rPr lang="en-GB" sz="1800" dirty="0"/>
            <a:t>Requirements which are a consequence of organisational policies and procedures e.g. process standards used, implementation requirements, etc.</a:t>
          </a:r>
          <a:endParaRPr lang="en-CA" sz="1800" dirty="0"/>
        </a:p>
      </dgm:t>
    </dgm:pt>
    <dgm:pt modelId="{DF1DB8B0-D40A-4EE4-A60B-7A8645B8925E}" type="parTrans" cxnId="{75BA4D37-2DD8-4F34-8930-404847F423B5}">
      <dgm:prSet/>
      <dgm:spPr/>
      <dgm:t>
        <a:bodyPr/>
        <a:lstStyle/>
        <a:p>
          <a:endParaRPr lang="en-CA" sz="2000"/>
        </a:p>
      </dgm:t>
    </dgm:pt>
    <dgm:pt modelId="{90A119ED-7DD0-4938-9F37-155F7C8A38CB}" type="sibTrans" cxnId="{75BA4D37-2DD8-4F34-8930-404847F423B5}">
      <dgm:prSet/>
      <dgm:spPr/>
      <dgm:t>
        <a:bodyPr/>
        <a:lstStyle/>
        <a:p>
          <a:endParaRPr lang="en-CA" sz="2000"/>
        </a:p>
      </dgm:t>
    </dgm:pt>
    <dgm:pt modelId="{3613C1C7-55CE-4625-8F8F-7899322756EA}">
      <dgm:prSet phldrT="[Text]" custT="1"/>
      <dgm:spPr/>
      <dgm:t>
        <a:bodyPr/>
        <a:lstStyle/>
        <a:p>
          <a:r>
            <a:rPr lang="en-GB" sz="2800" dirty="0"/>
            <a:t>External requirements</a:t>
          </a:r>
          <a:endParaRPr lang="en-CA" sz="2800" dirty="0"/>
        </a:p>
      </dgm:t>
    </dgm:pt>
    <dgm:pt modelId="{E472A8EC-7D43-4B2C-9767-917CB3E8DE0A}" type="parTrans" cxnId="{3D446B61-DF17-4DAF-8E02-DC6AD03E63BD}">
      <dgm:prSet/>
      <dgm:spPr/>
      <dgm:t>
        <a:bodyPr/>
        <a:lstStyle/>
        <a:p>
          <a:endParaRPr lang="en-CA" sz="2000"/>
        </a:p>
      </dgm:t>
    </dgm:pt>
    <dgm:pt modelId="{4947EF3E-3D39-4FA6-9681-1A3583B3ABB6}" type="sibTrans" cxnId="{3D446B61-DF17-4DAF-8E02-DC6AD03E63BD}">
      <dgm:prSet/>
      <dgm:spPr/>
      <dgm:t>
        <a:bodyPr/>
        <a:lstStyle/>
        <a:p>
          <a:endParaRPr lang="en-CA" sz="2000"/>
        </a:p>
      </dgm:t>
    </dgm:pt>
    <dgm:pt modelId="{0316AF53-C8E8-4CFE-92F7-12533882B38B}">
      <dgm:prSet phldrT="[Text]" custT="1"/>
      <dgm:spPr/>
      <dgm:t>
        <a:bodyPr/>
        <a:lstStyle/>
        <a:p>
          <a:r>
            <a:rPr lang="en-GB" sz="1800" dirty="0"/>
            <a:t>Requirements which arise from factors which are external to the system and its development process e.g. interoperability requirements, </a:t>
          </a:r>
          <a:r>
            <a:rPr lang="en-GB" sz="1800" dirty="0" err="1"/>
            <a:t>lawmaking</a:t>
          </a:r>
          <a:r>
            <a:rPr lang="en-GB" sz="1800" dirty="0"/>
            <a:t> requirements, etc.</a:t>
          </a:r>
          <a:endParaRPr lang="en-CA" sz="1800" dirty="0"/>
        </a:p>
      </dgm:t>
    </dgm:pt>
    <dgm:pt modelId="{A28F9C04-1B84-4217-9117-8EB9248A3F51}" type="parTrans" cxnId="{0D11CA43-2548-45C4-8B19-566E90B31CCF}">
      <dgm:prSet/>
      <dgm:spPr/>
      <dgm:t>
        <a:bodyPr/>
        <a:lstStyle/>
        <a:p>
          <a:endParaRPr lang="en-CA" sz="2000"/>
        </a:p>
      </dgm:t>
    </dgm:pt>
    <dgm:pt modelId="{1C21F846-04DE-4F02-91D1-F4C8B934DB3D}" type="sibTrans" cxnId="{0D11CA43-2548-45C4-8B19-566E90B31CCF}">
      <dgm:prSet/>
      <dgm:spPr/>
      <dgm:t>
        <a:bodyPr/>
        <a:lstStyle/>
        <a:p>
          <a:endParaRPr lang="en-CA" sz="2000"/>
        </a:p>
      </dgm:t>
    </dgm:pt>
    <dgm:pt modelId="{AA4AC957-902F-4067-857D-C918F1D3AAFA}" type="pres">
      <dgm:prSet presAssocID="{C1C553C8-9134-449C-A78F-082943A87801}" presName="Name0" presStyleCnt="0">
        <dgm:presLayoutVars>
          <dgm:dir/>
          <dgm:animLvl val="lvl"/>
          <dgm:resizeHandles val="exact"/>
        </dgm:presLayoutVars>
      </dgm:prSet>
      <dgm:spPr/>
      <dgm:t>
        <a:bodyPr/>
        <a:lstStyle/>
        <a:p>
          <a:endParaRPr lang="en-CA"/>
        </a:p>
      </dgm:t>
    </dgm:pt>
    <dgm:pt modelId="{BFFA6846-A100-4523-BDA2-C5B24AF96007}" type="pres">
      <dgm:prSet presAssocID="{E9251480-061B-4ECF-8F75-89D9F0A39F78}" presName="linNode" presStyleCnt="0"/>
      <dgm:spPr/>
    </dgm:pt>
    <dgm:pt modelId="{06EFE814-4017-4834-962B-D9A084D64FFD}" type="pres">
      <dgm:prSet presAssocID="{E9251480-061B-4ECF-8F75-89D9F0A39F78}" presName="parentText" presStyleLbl="node1" presStyleIdx="0" presStyleCnt="3">
        <dgm:presLayoutVars>
          <dgm:chMax val="1"/>
          <dgm:bulletEnabled val="1"/>
        </dgm:presLayoutVars>
      </dgm:prSet>
      <dgm:spPr/>
      <dgm:t>
        <a:bodyPr/>
        <a:lstStyle/>
        <a:p>
          <a:endParaRPr lang="en-CA"/>
        </a:p>
      </dgm:t>
    </dgm:pt>
    <dgm:pt modelId="{2F6368EF-F8F0-4CF9-B979-6614CFACC24C}" type="pres">
      <dgm:prSet presAssocID="{E9251480-061B-4ECF-8F75-89D9F0A39F78}" presName="descendantText" presStyleLbl="alignAccFollowNode1" presStyleIdx="0" presStyleCnt="3">
        <dgm:presLayoutVars>
          <dgm:bulletEnabled val="1"/>
        </dgm:presLayoutVars>
      </dgm:prSet>
      <dgm:spPr/>
      <dgm:t>
        <a:bodyPr/>
        <a:lstStyle/>
        <a:p>
          <a:endParaRPr lang="en-CA"/>
        </a:p>
      </dgm:t>
    </dgm:pt>
    <dgm:pt modelId="{59130E00-B0AB-436D-AD07-3B370050E766}" type="pres">
      <dgm:prSet presAssocID="{850C7EAD-8FFA-4F43-BE8F-A4D4412D6AF5}" presName="sp" presStyleCnt="0"/>
      <dgm:spPr/>
    </dgm:pt>
    <dgm:pt modelId="{0069832B-E872-442D-B570-CD32FF6BBCB4}" type="pres">
      <dgm:prSet presAssocID="{D316F846-9A79-4239-B749-1EE09F8DA364}" presName="linNode" presStyleCnt="0"/>
      <dgm:spPr/>
    </dgm:pt>
    <dgm:pt modelId="{DFED0D45-310E-47F9-BCD1-9DE816025B93}" type="pres">
      <dgm:prSet presAssocID="{D316F846-9A79-4239-B749-1EE09F8DA364}" presName="parentText" presStyleLbl="node1" presStyleIdx="1" presStyleCnt="3">
        <dgm:presLayoutVars>
          <dgm:chMax val="1"/>
          <dgm:bulletEnabled val="1"/>
        </dgm:presLayoutVars>
      </dgm:prSet>
      <dgm:spPr/>
      <dgm:t>
        <a:bodyPr/>
        <a:lstStyle/>
        <a:p>
          <a:endParaRPr lang="en-CA"/>
        </a:p>
      </dgm:t>
    </dgm:pt>
    <dgm:pt modelId="{8C14C85F-5AD1-4421-B049-60762FFB8324}" type="pres">
      <dgm:prSet presAssocID="{D316F846-9A79-4239-B749-1EE09F8DA364}" presName="descendantText" presStyleLbl="alignAccFollowNode1" presStyleIdx="1" presStyleCnt="3">
        <dgm:presLayoutVars>
          <dgm:bulletEnabled val="1"/>
        </dgm:presLayoutVars>
      </dgm:prSet>
      <dgm:spPr/>
      <dgm:t>
        <a:bodyPr/>
        <a:lstStyle/>
        <a:p>
          <a:endParaRPr lang="en-CA"/>
        </a:p>
      </dgm:t>
    </dgm:pt>
    <dgm:pt modelId="{810B15E1-3B42-4C7C-A8B8-D07190528796}" type="pres">
      <dgm:prSet presAssocID="{40D59532-86EF-4893-8AEE-FC6D2400A958}" presName="sp" presStyleCnt="0"/>
      <dgm:spPr/>
    </dgm:pt>
    <dgm:pt modelId="{7899584C-680F-458B-9DEC-906781DBFB5D}" type="pres">
      <dgm:prSet presAssocID="{3613C1C7-55CE-4625-8F8F-7899322756EA}" presName="linNode" presStyleCnt="0"/>
      <dgm:spPr/>
    </dgm:pt>
    <dgm:pt modelId="{AA745699-1938-43E2-8DC3-7F7E3176D42E}" type="pres">
      <dgm:prSet presAssocID="{3613C1C7-55CE-4625-8F8F-7899322756EA}" presName="parentText" presStyleLbl="node1" presStyleIdx="2" presStyleCnt="3">
        <dgm:presLayoutVars>
          <dgm:chMax val="1"/>
          <dgm:bulletEnabled val="1"/>
        </dgm:presLayoutVars>
      </dgm:prSet>
      <dgm:spPr/>
      <dgm:t>
        <a:bodyPr/>
        <a:lstStyle/>
        <a:p>
          <a:endParaRPr lang="en-CA"/>
        </a:p>
      </dgm:t>
    </dgm:pt>
    <dgm:pt modelId="{725B0900-552B-4063-8602-086F4FF96CAC}" type="pres">
      <dgm:prSet presAssocID="{3613C1C7-55CE-4625-8F8F-7899322756EA}" presName="descendantText" presStyleLbl="alignAccFollowNode1" presStyleIdx="2" presStyleCnt="3">
        <dgm:presLayoutVars>
          <dgm:bulletEnabled val="1"/>
        </dgm:presLayoutVars>
      </dgm:prSet>
      <dgm:spPr/>
      <dgm:t>
        <a:bodyPr/>
        <a:lstStyle/>
        <a:p>
          <a:endParaRPr lang="en-CA"/>
        </a:p>
      </dgm:t>
    </dgm:pt>
  </dgm:ptLst>
  <dgm:cxnLst>
    <dgm:cxn modelId="{0D11CA43-2548-45C4-8B19-566E90B31CCF}" srcId="{3613C1C7-55CE-4625-8F8F-7899322756EA}" destId="{0316AF53-C8E8-4CFE-92F7-12533882B38B}" srcOrd="0" destOrd="0" parTransId="{A28F9C04-1B84-4217-9117-8EB9248A3F51}" sibTransId="{1C21F846-04DE-4F02-91D1-F4C8B934DB3D}"/>
    <dgm:cxn modelId="{38C10C61-F37A-4127-8088-1701F113CE73}" srcId="{E9251480-061B-4ECF-8F75-89D9F0A39F78}" destId="{5AF0DE80-C996-455A-8311-EFFCF8895AFB}" srcOrd="0" destOrd="0" parTransId="{7B3F6AD7-0D3D-4C5D-ACED-31AE090B0E5A}" sibTransId="{7B4A6ED7-67D7-426A-9249-DD2EAC3AA2E3}"/>
    <dgm:cxn modelId="{CEA1859C-4666-4231-9636-865DD7A964E9}" type="presOf" srcId="{C1C553C8-9134-449C-A78F-082943A87801}" destId="{AA4AC957-902F-4067-857D-C918F1D3AAFA}" srcOrd="0" destOrd="0" presId="urn:microsoft.com/office/officeart/2005/8/layout/vList5"/>
    <dgm:cxn modelId="{BB0C6872-9C01-4C24-903A-C9C7509EE246}" type="presOf" srcId="{E9251480-061B-4ECF-8F75-89D9F0A39F78}" destId="{06EFE814-4017-4834-962B-D9A084D64FFD}" srcOrd="0" destOrd="0" presId="urn:microsoft.com/office/officeart/2005/8/layout/vList5"/>
    <dgm:cxn modelId="{865865BD-F5DC-4505-942C-62A4A9612A47}" type="presOf" srcId="{0316AF53-C8E8-4CFE-92F7-12533882B38B}" destId="{725B0900-552B-4063-8602-086F4FF96CAC}" srcOrd="0" destOrd="0" presId="urn:microsoft.com/office/officeart/2005/8/layout/vList5"/>
    <dgm:cxn modelId="{E562221D-8446-4DA7-B401-DBFBFE4EEC46}" type="presOf" srcId="{5AF0DE80-C996-455A-8311-EFFCF8895AFB}" destId="{2F6368EF-F8F0-4CF9-B979-6614CFACC24C}" srcOrd="0" destOrd="0" presId="urn:microsoft.com/office/officeart/2005/8/layout/vList5"/>
    <dgm:cxn modelId="{286D6E39-F4F8-4805-A3F6-469627213DC8}" type="presOf" srcId="{3613C1C7-55CE-4625-8F8F-7899322756EA}" destId="{AA745699-1938-43E2-8DC3-7F7E3176D42E}" srcOrd="0" destOrd="0" presId="urn:microsoft.com/office/officeart/2005/8/layout/vList5"/>
    <dgm:cxn modelId="{5E3FE985-74A6-410D-9F49-A04FA3094E1D}" srcId="{C1C553C8-9134-449C-A78F-082943A87801}" destId="{D316F846-9A79-4239-B749-1EE09F8DA364}" srcOrd="1" destOrd="0" parTransId="{0C967A5D-8594-4940-BA2F-ABCC61C90CD9}" sibTransId="{40D59532-86EF-4893-8AEE-FC6D2400A958}"/>
    <dgm:cxn modelId="{BE68A28B-2BA3-4C53-83D0-5903B1C3C950}" srcId="{C1C553C8-9134-449C-A78F-082943A87801}" destId="{E9251480-061B-4ECF-8F75-89D9F0A39F78}" srcOrd="0" destOrd="0" parTransId="{19F3104C-3550-4AAC-9E18-4EEF87BF80D7}" sibTransId="{850C7EAD-8FFA-4F43-BE8F-A4D4412D6AF5}"/>
    <dgm:cxn modelId="{3D446B61-DF17-4DAF-8E02-DC6AD03E63BD}" srcId="{C1C553C8-9134-449C-A78F-082943A87801}" destId="{3613C1C7-55CE-4625-8F8F-7899322756EA}" srcOrd="2" destOrd="0" parTransId="{E472A8EC-7D43-4B2C-9767-917CB3E8DE0A}" sibTransId="{4947EF3E-3D39-4FA6-9681-1A3583B3ABB6}"/>
    <dgm:cxn modelId="{773C2459-9CAC-4B5B-9061-0AE730AABD96}" type="presOf" srcId="{D316F846-9A79-4239-B749-1EE09F8DA364}" destId="{DFED0D45-310E-47F9-BCD1-9DE816025B93}" srcOrd="0" destOrd="0" presId="urn:microsoft.com/office/officeart/2005/8/layout/vList5"/>
    <dgm:cxn modelId="{75BA4D37-2DD8-4F34-8930-404847F423B5}" srcId="{D316F846-9A79-4239-B749-1EE09F8DA364}" destId="{B274608D-69C7-42F2-925D-735A8C186799}" srcOrd="0" destOrd="0" parTransId="{DF1DB8B0-D40A-4EE4-A60B-7A8645B8925E}" sibTransId="{90A119ED-7DD0-4938-9F37-155F7C8A38CB}"/>
    <dgm:cxn modelId="{06A0E8C2-0343-4AE5-A698-3DC5FBA748FD}" type="presOf" srcId="{B274608D-69C7-42F2-925D-735A8C186799}" destId="{8C14C85F-5AD1-4421-B049-60762FFB8324}" srcOrd="0" destOrd="0" presId="urn:microsoft.com/office/officeart/2005/8/layout/vList5"/>
    <dgm:cxn modelId="{B74B8772-09DD-4057-8015-8EFE1ABDC271}" type="presParOf" srcId="{AA4AC957-902F-4067-857D-C918F1D3AAFA}" destId="{BFFA6846-A100-4523-BDA2-C5B24AF96007}" srcOrd="0" destOrd="0" presId="urn:microsoft.com/office/officeart/2005/8/layout/vList5"/>
    <dgm:cxn modelId="{EE0485B6-024F-4715-9236-5CCAF6E8FFB5}" type="presParOf" srcId="{BFFA6846-A100-4523-BDA2-C5B24AF96007}" destId="{06EFE814-4017-4834-962B-D9A084D64FFD}" srcOrd="0" destOrd="0" presId="urn:microsoft.com/office/officeart/2005/8/layout/vList5"/>
    <dgm:cxn modelId="{7C5A9FA3-EFCC-40FC-A605-0E6AF05C408D}" type="presParOf" srcId="{BFFA6846-A100-4523-BDA2-C5B24AF96007}" destId="{2F6368EF-F8F0-4CF9-B979-6614CFACC24C}" srcOrd="1" destOrd="0" presId="urn:microsoft.com/office/officeart/2005/8/layout/vList5"/>
    <dgm:cxn modelId="{89C6B7A5-1F79-42E1-A2F7-F66D1600C014}" type="presParOf" srcId="{AA4AC957-902F-4067-857D-C918F1D3AAFA}" destId="{59130E00-B0AB-436D-AD07-3B370050E766}" srcOrd="1" destOrd="0" presId="urn:microsoft.com/office/officeart/2005/8/layout/vList5"/>
    <dgm:cxn modelId="{DC6F5C2E-5BE9-4502-A64E-B4BE7E064E68}" type="presParOf" srcId="{AA4AC957-902F-4067-857D-C918F1D3AAFA}" destId="{0069832B-E872-442D-B570-CD32FF6BBCB4}" srcOrd="2" destOrd="0" presId="urn:microsoft.com/office/officeart/2005/8/layout/vList5"/>
    <dgm:cxn modelId="{2468E27E-901C-4637-AA9E-5031BE3B3850}" type="presParOf" srcId="{0069832B-E872-442D-B570-CD32FF6BBCB4}" destId="{DFED0D45-310E-47F9-BCD1-9DE816025B93}" srcOrd="0" destOrd="0" presId="urn:microsoft.com/office/officeart/2005/8/layout/vList5"/>
    <dgm:cxn modelId="{DF5B2C66-A199-4528-9F25-3DEE4DF5E0E7}" type="presParOf" srcId="{0069832B-E872-442D-B570-CD32FF6BBCB4}" destId="{8C14C85F-5AD1-4421-B049-60762FFB8324}" srcOrd="1" destOrd="0" presId="urn:microsoft.com/office/officeart/2005/8/layout/vList5"/>
    <dgm:cxn modelId="{0B3767FF-313E-47F4-BCD3-ECB1C0F13122}" type="presParOf" srcId="{AA4AC957-902F-4067-857D-C918F1D3AAFA}" destId="{810B15E1-3B42-4C7C-A8B8-D07190528796}" srcOrd="3" destOrd="0" presId="urn:microsoft.com/office/officeart/2005/8/layout/vList5"/>
    <dgm:cxn modelId="{D6635E4F-E9CD-4318-B2F1-3BA2FEAEF460}" type="presParOf" srcId="{AA4AC957-902F-4067-857D-C918F1D3AAFA}" destId="{7899584C-680F-458B-9DEC-906781DBFB5D}" srcOrd="4" destOrd="0" presId="urn:microsoft.com/office/officeart/2005/8/layout/vList5"/>
    <dgm:cxn modelId="{CC5A4D1A-CDC8-476F-965D-F87B9F8B0946}" type="presParOf" srcId="{7899584C-680F-458B-9DEC-906781DBFB5D}" destId="{AA745699-1938-43E2-8DC3-7F7E3176D42E}" srcOrd="0" destOrd="0" presId="urn:microsoft.com/office/officeart/2005/8/layout/vList5"/>
    <dgm:cxn modelId="{E29896AD-FE13-4A49-9BC6-B9E820E4EA20}" type="presParOf" srcId="{7899584C-680F-458B-9DEC-906781DBFB5D}" destId="{725B0900-552B-4063-8602-086F4FF96CA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F13E72A6-F1CE-9A44-92E1-BCD7317752E8}" type="datetime1">
              <a:rPr lang="en-US"/>
              <a:pPr>
                <a:defRPr/>
              </a:pPr>
              <a:t>6/30/2019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03440264-03AB-7A44-911E-26A2AEFC15F4}" type="slidenum">
              <a:rPr lang="en-US"/>
              <a:pPr>
                <a:defRPr/>
              </a:pPr>
              <a:t>‹#›</a:t>
            </a:fld>
            <a:endParaRPr lang="en-US"/>
          </a:p>
        </p:txBody>
      </p:sp>
    </p:spTree>
    <p:extLst>
      <p:ext uri="{BB962C8B-B14F-4D97-AF65-F5344CB8AC3E}">
        <p14:creationId xmlns:p14="http://schemas.microsoft.com/office/powerpoint/2010/main" val="226514263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EB352ED9-E653-9A47-B7A3-C5AB53D5C0B6}" type="datetime1">
              <a:rPr lang="en-US"/>
              <a:pPr>
                <a:defRPr/>
              </a:pPr>
              <a:t>6/30/2019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460DBBD1-181E-744E-89E7-45F0EE4D9123}" type="slidenum">
              <a:rPr lang="en-US"/>
              <a:pPr>
                <a:defRPr/>
              </a:pPr>
              <a:t>‹#›</a:t>
            </a:fld>
            <a:endParaRPr lang="en-US"/>
          </a:p>
        </p:txBody>
      </p:sp>
    </p:spTree>
    <p:extLst>
      <p:ext uri="{BB962C8B-B14F-4D97-AF65-F5344CB8AC3E}">
        <p14:creationId xmlns:p14="http://schemas.microsoft.com/office/powerpoint/2010/main" val="3847026501"/>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fontAlgn="base">
      <a:spcBef>
        <a:spcPct val="30000"/>
      </a:spcBef>
      <a:spcAft>
        <a:spcPct val="0"/>
      </a:spcAft>
      <a:defRPr sz="1200" kern="1200">
        <a:solidFill>
          <a:schemeClr val="tx1"/>
        </a:solidFill>
        <a:latin typeface="+mn-lt"/>
        <a:ea typeface="ＭＳ Ｐゴシック"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patient information system for mental health care</a:t>
            </a:r>
          </a:p>
        </p:txBody>
      </p:sp>
      <p:sp>
        <p:nvSpPr>
          <p:cNvPr id="4" name="Slide Number Placeholder 3"/>
          <p:cNvSpPr>
            <a:spLocks noGrp="1"/>
          </p:cNvSpPr>
          <p:nvPr>
            <p:ph type="sldNum" sz="quarter" idx="10"/>
          </p:nvPr>
        </p:nvSpPr>
        <p:spPr/>
        <p:txBody>
          <a:bodyPr/>
          <a:lstStyle/>
          <a:p>
            <a:pPr>
              <a:defRPr/>
            </a:pPr>
            <a:fld id="{460DBBD1-181E-744E-89E7-45F0EE4D9123}" type="slidenum">
              <a:rPr lang="en-US" smtClean="0"/>
              <a:pPr>
                <a:defRPr/>
              </a:pPr>
              <a:t>12</a:t>
            </a:fld>
            <a:endParaRPr lang="en-US"/>
          </a:p>
        </p:txBody>
      </p:sp>
    </p:spTree>
    <p:extLst>
      <p:ext uri="{BB962C8B-B14F-4D97-AF65-F5344CB8AC3E}">
        <p14:creationId xmlns:p14="http://schemas.microsoft.com/office/powerpoint/2010/main" val="3168066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dirty="0"/>
              <a:t>Click to edit Master title style</a:t>
            </a:r>
            <a:endParaRPr lang="en-CA"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pPr>
              <a:defRPr/>
            </a:pPr>
            <a:fld id="{0B7B8CCC-C6F6-C744-8767-7124C04F432F}" type="datetime1">
              <a:rPr lang="en-US" smtClean="0"/>
              <a:t>6/30/2019</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p>
            <a:pPr>
              <a:defRPr/>
            </a:pPr>
            <a:fld id="{B0C4763A-EFD4-7742-8F31-9C2F9300C28A}" type="slidenum">
              <a:rPr lang="en-US" smtClean="0"/>
              <a:pPr>
                <a:defRPr/>
              </a:pPr>
              <a:t>‹#›</a:t>
            </a:fld>
            <a:endParaRPr lang="en-US"/>
          </a:p>
        </p:txBody>
      </p:sp>
    </p:spTree>
    <p:extLst>
      <p:ext uri="{BB962C8B-B14F-4D97-AF65-F5344CB8AC3E}">
        <p14:creationId xmlns:p14="http://schemas.microsoft.com/office/powerpoint/2010/main" val="405410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pPr>
              <a:defRPr/>
            </a:pPr>
            <a:fld id="{AB6CDEEB-0315-E64A-962D-B94AA3A20008}" type="datetime1">
              <a:rPr lang="en-US" smtClean="0"/>
              <a:t>6/30/2019</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p>
            <a:pPr>
              <a:defRPr/>
            </a:pPr>
            <a:fld id="{44887004-E5E5-6642-9C91-F2E102A03E8F}" type="slidenum">
              <a:rPr lang="en-US" smtClean="0"/>
              <a:pPr>
                <a:defRPr/>
              </a:pPr>
              <a:t>‹#›</a:t>
            </a:fld>
            <a:endParaRPr lang="en-US"/>
          </a:p>
        </p:txBody>
      </p:sp>
    </p:spTree>
    <p:extLst>
      <p:ext uri="{BB962C8B-B14F-4D97-AF65-F5344CB8AC3E}">
        <p14:creationId xmlns:p14="http://schemas.microsoft.com/office/powerpoint/2010/main" val="3654401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pPr>
              <a:defRPr/>
            </a:pPr>
            <a:fld id="{99260568-3727-E744-9DC3-F092D60BBC91}" type="datetime1">
              <a:rPr lang="en-US" smtClean="0"/>
              <a:t>6/30/2019</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p>
            <a:pPr>
              <a:defRPr/>
            </a:pPr>
            <a:fld id="{76C17DF0-9E2E-E045-840A-782E3E137E64}" type="slidenum">
              <a:rPr lang="en-US" smtClean="0"/>
              <a:pPr>
                <a:defRPr/>
              </a:pPr>
              <a:t>‹#›</a:t>
            </a:fld>
            <a:endParaRPr lang="en-US"/>
          </a:p>
        </p:txBody>
      </p:sp>
    </p:spTree>
    <p:extLst>
      <p:ext uri="{BB962C8B-B14F-4D97-AF65-F5344CB8AC3E}">
        <p14:creationId xmlns:p14="http://schemas.microsoft.com/office/powerpoint/2010/main" val="946389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0B7B8CCC-C6F6-C744-8767-7124C04F432F}" type="datetime1">
              <a:rPr lang="en-US" smtClean="0"/>
              <a:t>6/30/2019</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p>
            <a:pPr>
              <a:defRPr/>
            </a:pPr>
            <a:fld id="{B0C4763A-EFD4-7742-8F31-9C2F9300C28A}" type="slidenum">
              <a:rPr lang="en-US" smtClean="0"/>
              <a:pPr>
                <a:defRPr/>
              </a:pPr>
              <a:t>‹#›</a:t>
            </a:fld>
            <a:endParaRPr lang="en-US"/>
          </a:p>
        </p:txBody>
      </p:sp>
    </p:spTree>
    <p:extLst>
      <p:ext uri="{BB962C8B-B14F-4D97-AF65-F5344CB8AC3E}">
        <p14:creationId xmlns:p14="http://schemas.microsoft.com/office/powerpoint/2010/main" val="24795798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pPr>
              <a:defRPr/>
            </a:pPr>
            <a:fld id="{D904E52A-2476-1340-A5C3-5A2D80BAD226}" type="datetime1">
              <a:rPr lang="en-US" smtClean="0"/>
              <a:t>6/30/2019</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p>
            <a:pPr>
              <a:defRPr/>
            </a:pPr>
            <a:fld id="{825F70CE-84E9-D04C-9B15-10C693AA0F2A}" type="slidenum">
              <a:rPr lang="en-US" smtClean="0"/>
              <a:pPr>
                <a:defRPr/>
              </a:pPr>
              <a:t>‹#›</a:t>
            </a:fld>
            <a:endParaRPr lang="en-US"/>
          </a:p>
        </p:txBody>
      </p:sp>
    </p:spTree>
    <p:extLst>
      <p:ext uri="{BB962C8B-B14F-4D97-AF65-F5344CB8AC3E}">
        <p14:creationId xmlns:p14="http://schemas.microsoft.com/office/powerpoint/2010/main" val="27064790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EC7F83E1-178D-8C43-BF4A-AE3EB8F3FFD3}" type="datetime1">
              <a:rPr lang="en-US" smtClean="0"/>
              <a:t>6/30/2019</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p>
            <a:pPr>
              <a:defRPr/>
            </a:pPr>
            <a:fld id="{87BA459C-C1F9-AB4D-8E61-68C53B56A064}" type="slidenum">
              <a:rPr lang="en-US" smtClean="0"/>
              <a:pPr>
                <a:defRPr/>
              </a:pPr>
              <a:t>‹#›</a:t>
            </a:fld>
            <a:endParaRPr lang="en-US"/>
          </a:p>
        </p:txBody>
      </p:sp>
    </p:spTree>
    <p:extLst>
      <p:ext uri="{BB962C8B-B14F-4D97-AF65-F5344CB8AC3E}">
        <p14:creationId xmlns:p14="http://schemas.microsoft.com/office/powerpoint/2010/main" val="28672548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F33490DA-C9DF-CB45-8664-ABF7A824EA6C}" type="datetime1">
              <a:rPr lang="en-US" smtClean="0"/>
              <a:t>6/30/2019</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7" name="Slide Number Placeholder 6"/>
          <p:cNvSpPr>
            <a:spLocks noGrp="1"/>
          </p:cNvSpPr>
          <p:nvPr>
            <p:ph type="sldNum" sz="quarter" idx="12"/>
          </p:nvPr>
        </p:nvSpPr>
        <p:spPr/>
        <p:txBody>
          <a:bodyPr/>
          <a:lstStyle/>
          <a:p>
            <a:pPr>
              <a:defRPr/>
            </a:pPr>
            <a:fld id="{9AFB4A4D-A64F-7740-9E0E-188E9BA474F0}" type="slidenum">
              <a:rPr lang="en-US" smtClean="0"/>
              <a:pPr>
                <a:defRPr/>
              </a:pPr>
              <a:t>‹#›</a:t>
            </a:fld>
            <a:endParaRPr lang="en-US"/>
          </a:p>
        </p:txBody>
      </p:sp>
    </p:spTree>
    <p:extLst>
      <p:ext uri="{BB962C8B-B14F-4D97-AF65-F5344CB8AC3E}">
        <p14:creationId xmlns:p14="http://schemas.microsoft.com/office/powerpoint/2010/main" val="38634011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EDDC695B-01A5-4C45-BEA1-8984F49CB2EF}" type="datetime1">
              <a:rPr lang="en-US" smtClean="0"/>
              <a:t>6/30/2019</a:t>
            </a:fld>
            <a:endParaRPr lang="en-US"/>
          </a:p>
        </p:txBody>
      </p:sp>
      <p:sp>
        <p:nvSpPr>
          <p:cNvPr id="8" name="Footer Placeholder 7"/>
          <p:cNvSpPr>
            <a:spLocks noGrp="1"/>
          </p:cNvSpPr>
          <p:nvPr>
            <p:ph type="ftr" sz="quarter" idx="11"/>
          </p:nvPr>
        </p:nvSpPr>
        <p:spPr/>
        <p:txBody>
          <a:bodyPr/>
          <a:lstStyle/>
          <a:p>
            <a:pPr>
              <a:defRPr/>
            </a:pPr>
            <a:r>
              <a:rPr lang="en-US" smtClean="0"/>
              <a:t>Chapter 4 Requirements engineering</a:t>
            </a:r>
            <a:endParaRPr lang="en-US"/>
          </a:p>
        </p:txBody>
      </p:sp>
      <p:sp>
        <p:nvSpPr>
          <p:cNvPr id="9" name="Slide Number Placeholder 8"/>
          <p:cNvSpPr>
            <a:spLocks noGrp="1"/>
          </p:cNvSpPr>
          <p:nvPr>
            <p:ph type="sldNum" sz="quarter" idx="12"/>
          </p:nvPr>
        </p:nvSpPr>
        <p:spPr/>
        <p:txBody>
          <a:bodyPr/>
          <a:lstStyle/>
          <a:p>
            <a:pPr>
              <a:defRPr/>
            </a:pPr>
            <a:fld id="{8DAA6009-9928-FF4C-9FC0-9A5BA7AB80BB}" type="slidenum">
              <a:rPr lang="en-US" smtClean="0"/>
              <a:pPr>
                <a:defRPr/>
              </a:pPr>
              <a:t>‹#›</a:t>
            </a:fld>
            <a:endParaRPr lang="en-US"/>
          </a:p>
        </p:txBody>
      </p:sp>
    </p:spTree>
    <p:extLst>
      <p:ext uri="{BB962C8B-B14F-4D97-AF65-F5344CB8AC3E}">
        <p14:creationId xmlns:p14="http://schemas.microsoft.com/office/powerpoint/2010/main" val="30071457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pPr>
              <a:defRPr/>
            </a:pPr>
            <a:fld id="{EA413090-8E42-D147-A70A-C9AE1F079D69}" type="datetime1">
              <a:rPr lang="en-US" smtClean="0"/>
              <a:t>6/30/2019</a:t>
            </a:fld>
            <a:endParaRPr lang="en-US"/>
          </a:p>
        </p:txBody>
      </p:sp>
      <p:sp>
        <p:nvSpPr>
          <p:cNvPr id="5"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6" name="Slide Number Placeholder 4"/>
          <p:cNvSpPr>
            <a:spLocks noGrp="1"/>
          </p:cNvSpPr>
          <p:nvPr>
            <p:ph type="sldNum" sz="quarter" idx="12"/>
          </p:nvPr>
        </p:nvSpPr>
        <p:spPr/>
        <p:txBody>
          <a:bodyPr/>
          <a:lstStyle/>
          <a:p>
            <a:pPr>
              <a:defRPr/>
            </a:pPr>
            <a:fld id="{7DCDB1BE-A08E-2A4A-80F9-ED5208CC2745}" type="slidenum">
              <a:rPr lang="en-US" smtClean="0"/>
              <a:pPr>
                <a:defRPr/>
              </a:pPr>
              <a:t>‹#›</a:t>
            </a:fld>
            <a:endParaRPr lang="en-US"/>
          </a:p>
        </p:txBody>
      </p:sp>
    </p:spTree>
    <p:extLst>
      <p:ext uri="{BB962C8B-B14F-4D97-AF65-F5344CB8AC3E}">
        <p14:creationId xmlns:p14="http://schemas.microsoft.com/office/powerpoint/2010/main" val="24683561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pPr>
              <a:defRPr/>
            </a:pPr>
            <a:fld id="{205D02FA-23E5-9145-8D5A-9638243413AD}" type="datetime1">
              <a:rPr lang="en-US" smtClean="0"/>
              <a:t>6/30/2019</a:t>
            </a:fld>
            <a:endParaRPr lang="en-US"/>
          </a:p>
        </p:txBody>
      </p:sp>
      <p:sp>
        <p:nvSpPr>
          <p:cNvPr id="5" name="Footer Placeholder 2"/>
          <p:cNvSpPr>
            <a:spLocks noGrp="1"/>
          </p:cNvSpPr>
          <p:nvPr>
            <p:ph type="ftr" sz="quarter" idx="11"/>
          </p:nvPr>
        </p:nvSpPr>
        <p:spPr/>
        <p:txBody>
          <a:bodyPr/>
          <a:lstStyle/>
          <a:p>
            <a:pPr>
              <a:defRPr/>
            </a:pPr>
            <a:r>
              <a:rPr lang="en-US" smtClean="0"/>
              <a:t>Chapter 4 Requirements engineering</a:t>
            </a:r>
            <a:endParaRPr lang="en-US"/>
          </a:p>
        </p:txBody>
      </p:sp>
      <p:sp>
        <p:nvSpPr>
          <p:cNvPr id="6" name="Slide Number Placeholder 3"/>
          <p:cNvSpPr>
            <a:spLocks noGrp="1"/>
          </p:cNvSpPr>
          <p:nvPr>
            <p:ph type="sldNum" sz="quarter" idx="12"/>
          </p:nvPr>
        </p:nvSpPr>
        <p:spPr/>
        <p:txBody>
          <a:bodyPr/>
          <a:lstStyle/>
          <a:p>
            <a:pPr>
              <a:defRPr/>
            </a:pPr>
            <a:fld id="{2CA09BA1-70B4-4A48-A4C4-6DB291E465CB}" type="slidenum">
              <a:rPr lang="en-US" smtClean="0"/>
              <a:pPr>
                <a:defRPr/>
              </a:pPr>
              <a:t>‹#›</a:t>
            </a:fld>
            <a:endParaRPr lang="en-US"/>
          </a:p>
        </p:txBody>
      </p:sp>
    </p:spTree>
    <p:extLst>
      <p:ext uri="{BB962C8B-B14F-4D97-AF65-F5344CB8AC3E}">
        <p14:creationId xmlns:p14="http://schemas.microsoft.com/office/powerpoint/2010/main" val="33003464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pPr>
              <a:defRPr/>
            </a:pPr>
            <a:fld id="{902FC95B-596E-0D40-A740-F50075B914A9}" type="datetime1">
              <a:rPr lang="en-US" smtClean="0"/>
              <a:t>6/30/2019</a:t>
            </a:fld>
            <a:endParaRPr lang="en-US"/>
          </a:p>
        </p:txBody>
      </p:sp>
      <p:sp>
        <p:nvSpPr>
          <p:cNvPr id="5"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6" name="Slide Number Placeholder 6"/>
          <p:cNvSpPr>
            <a:spLocks noGrp="1"/>
          </p:cNvSpPr>
          <p:nvPr>
            <p:ph type="sldNum" sz="quarter" idx="12"/>
          </p:nvPr>
        </p:nvSpPr>
        <p:spPr/>
        <p:txBody>
          <a:bodyPr/>
          <a:lstStyle/>
          <a:p>
            <a:pPr>
              <a:defRPr/>
            </a:pPr>
            <a:fld id="{AC48FB37-48D1-0F43-9835-C4ADFC9E29C1}" type="slidenum">
              <a:rPr lang="en-US" smtClean="0"/>
              <a:pPr>
                <a:defRPr/>
              </a:pPr>
              <a:t>‹#›</a:t>
            </a:fld>
            <a:endParaRPr lang="en-US"/>
          </a:p>
        </p:txBody>
      </p:sp>
    </p:spTree>
    <p:extLst>
      <p:ext uri="{BB962C8B-B14F-4D97-AF65-F5344CB8AC3E}">
        <p14:creationId xmlns:p14="http://schemas.microsoft.com/office/powerpoint/2010/main" val="861545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pPr>
              <a:defRPr/>
            </a:pPr>
            <a:fld id="{D904E52A-2476-1340-A5C3-5A2D80BAD226}" type="datetime1">
              <a:rPr lang="en-US" smtClean="0"/>
              <a:t>6/30/2019</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p>
            <a:pPr>
              <a:defRPr/>
            </a:pPr>
            <a:fld id="{825F70CE-84E9-D04C-9B15-10C693AA0F2A}" type="slidenum">
              <a:rPr lang="en-US" smtClean="0"/>
              <a:pPr>
                <a:defRPr/>
              </a:pPr>
              <a:t>‹#›</a:t>
            </a:fld>
            <a:endParaRPr lang="en-US"/>
          </a:p>
        </p:txBody>
      </p:sp>
    </p:spTree>
    <p:extLst>
      <p:ext uri="{BB962C8B-B14F-4D97-AF65-F5344CB8AC3E}">
        <p14:creationId xmlns:p14="http://schemas.microsoft.com/office/powerpoint/2010/main" val="29883793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F0500769-F39E-4A4D-A4CE-92D09FFFECC9}" type="datetime1">
              <a:rPr lang="en-US" smtClean="0"/>
              <a:t>6/30/2019</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7" name="Slide Number Placeholder 6"/>
          <p:cNvSpPr>
            <a:spLocks noGrp="1"/>
          </p:cNvSpPr>
          <p:nvPr>
            <p:ph type="sldNum" sz="quarter" idx="12"/>
          </p:nvPr>
        </p:nvSpPr>
        <p:spPr/>
        <p:txBody>
          <a:bodyPr/>
          <a:lstStyle/>
          <a:p>
            <a:pPr>
              <a:defRPr/>
            </a:pPr>
            <a:fld id="{32B5C7A3-6224-2444-BEEE-16F152F7EB8A}" type="slidenum">
              <a:rPr lang="en-US" smtClean="0"/>
              <a:pPr>
                <a:defRPr/>
              </a:pPr>
              <a:t>‹#›</a:t>
            </a:fld>
            <a:endParaRPr lang="en-US"/>
          </a:p>
        </p:txBody>
      </p:sp>
    </p:spTree>
    <p:extLst>
      <p:ext uri="{BB962C8B-B14F-4D97-AF65-F5344CB8AC3E}">
        <p14:creationId xmlns:p14="http://schemas.microsoft.com/office/powerpoint/2010/main" val="36910115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0C440C91-0FBE-0F48-8DA2-B770B0FEE374}" type="datetime1">
              <a:rPr lang="en-US" smtClean="0"/>
              <a:t>6/30/2019</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
        <p:nvSpPr>
          <p:cNvPr id="7" name="Slide Number Placeholder 6"/>
          <p:cNvSpPr>
            <a:spLocks noGrp="1"/>
          </p:cNvSpPr>
          <p:nvPr>
            <p:ph type="sldNum" sz="quarter" idx="12"/>
          </p:nvPr>
        </p:nvSpPr>
        <p:spPr/>
        <p:txBody>
          <a:bodyPr/>
          <a:lstStyle/>
          <a:p>
            <a:pPr>
              <a:defRPr/>
            </a:pPr>
            <a:fld id="{4606AE16-8D53-A649-9482-7C8DBD7175B3}" type="slidenum">
              <a:rPr lang="en-US" smtClean="0"/>
              <a:pPr>
                <a:defRPr/>
              </a:pPr>
              <a:t>‹#›</a:t>
            </a:fld>
            <a:endParaRPr lang="en-US"/>
          </a:p>
        </p:txBody>
      </p:sp>
    </p:spTree>
    <p:extLst>
      <p:ext uri="{BB962C8B-B14F-4D97-AF65-F5344CB8AC3E}">
        <p14:creationId xmlns:p14="http://schemas.microsoft.com/office/powerpoint/2010/main" val="1920017843"/>
      </p:ext>
    </p:extLst>
  </p:cSld>
  <p:clrMapOvr>
    <a:masterClrMapping/>
  </p:clrMapOvr>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0C440C91-0FBE-0F48-8DA2-B770B0FEE374}" type="datetime1">
              <a:rPr lang="en-US" smtClean="0"/>
              <a:t>6/30/2019</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p>
            <a:pPr>
              <a:defRPr/>
            </a:pPr>
            <a:fld id="{4606AE16-8D53-A649-9482-7C8DBD7175B3}" type="slidenum">
              <a:rPr lang="en-US" smtClean="0"/>
              <a:pPr>
                <a:defRPr/>
              </a:pPr>
              <a:t>‹#›</a:t>
            </a:fld>
            <a:endParaRPr lang="en-US"/>
          </a:p>
        </p:txBody>
      </p:sp>
    </p:spTree>
    <p:extLst>
      <p:ext uri="{BB962C8B-B14F-4D97-AF65-F5344CB8AC3E}">
        <p14:creationId xmlns:p14="http://schemas.microsoft.com/office/powerpoint/2010/main" val="978133401"/>
      </p:ext>
    </p:extLst>
  </p:cSld>
  <p:clrMapOvr>
    <a:masterClrMapping/>
  </p:clrMapOvr>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0C440C91-0FBE-0F48-8DA2-B770B0FEE374}" type="datetime1">
              <a:rPr lang="en-US" smtClean="0"/>
              <a:t>6/30/2019</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p>
            <a:pPr>
              <a:defRPr/>
            </a:pPr>
            <a:fld id="{4606AE16-8D53-A649-9482-7C8DBD7175B3}" type="slidenum">
              <a:rPr lang="en-US" smtClean="0"/>
              <a:pPr>
                <a:defRPr/>
              </a:pPr>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3275660246"/>
      </p:ext>
    </p:extLst>
  </p:cSld>
  <p:clrMapOvr>
    <a:masterClrMapping/>
  </p:clrMapOvr>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0C440C91-0FBE-0F48-8DA2-B770B0FEE374}" type="datetime1">
              <a:rPr lang="en-US" smtClean="0"/>
              <a:t>6/30/2019</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p>
            <a:pPr>
              <a:defRPr/>
            </a:pPr>
            <a:fld id="{4606AE16-8D53-A649-9482-7C8DBD7175B3}" type="slidenum">
              <a:rPr lang="en-US" smtClean="0"/>
              <a:pPr>
                <a:defRPr/>
              </a:pPr>
              <a:t>‹#›</a:t>
            </a:fld>
            <a:endParaRPr lang="en-US"/>
          </a:p>
        </p:txBody>
      </p:sp>
    </p:spTree>
    <p:extLst>
      <p:ext uri="{BB962C8B-B14F-4D97-AF65-F5344CB8AC3E}">
        <p14:creationId xmlns:p14="http://schemas.microsoft.com/office/powerpoint/2010/main" val="2511582018"/>
      </p:ext>
    </p:extLst>
  </p:cSld>
  <p:clrMapOvr>
    <a:masterClrMapping/>
  </p:clrMapOvr>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defRPr/>
            </a:pPr>
            <a:fld id="{0C440C91-0FBE-0F48-8DA2-B770B0FEE374}" type="datetime1">
              <a:rPr lang="en-US" smtClean="0"/>
              <a:t>6/30/2019</a:t>
            </a:fld>
            <a:endParaRPr lang="en-US"/>
          </a:p>
        </p:txBody>
      </p:sp>
      <p:sp>
        <p:nvSpPr>
          <p:cNvPr id="4"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p>
            <a:pPr>
              <a:defRPr/>
            </a:pPr>
            <a:fld id="{4606AE16-8D53-A649-9482-7C8DBD7175B3}" type="slidenum">
              <a:rPr lang="en-US" smtClean="0"/>
              <a:pPr>
                <a:defRPr/>
              </a:pPr>
              <a:t>‹#›</a:t>
            </a:fld>
            <a:endParaRPr lang="en-US"/>
          </a:p>
        </p:txBody>
      </p:sp>
    </p:spTree>
    <p:extLst>
      <p:ext uri="{BB962C8B-B14F-4D97-AF65-F5344CB8AC3E}">
        <p14:creationId xmlns:p14="http://schemas.microsoft.com/office/powerpoint/2010/main" val="387257081"/>
      </p:ext>
    </p:extLst>
  </p:cSld>
  <p:clrMapOvr>
    <a:masterClrMapping/>
  </p:clrMapOvr>
  <p:hf hd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defRPr/>
            </a:pPr>
            <a:fld id="{0C440C91-0FBE-0F48-8DA2-B770B0FEE374}" type="datetime1">
              <a:rPr lang="en-US" smtClean="0"/>
              <a:t>6/30/2019</a:t>
            </a:fld>
            <a:endParaRPr lang="en-US"/>
          </a:p>
        </p:txBody>
      </p:sp>
      <p:sp>
        <p:nvSpPr>
          <p:cNvPr id="4"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p>
            <a:pPr>
              <a:defRPr/>
            </a:pPr>
            <a:fld id="{4606AE16-8D53-A649-9482-7C8DBD7175B3}" type="slidenum">
              <a:rPr lang="en-US" smtClean="0"/>
              <a:pPr>
                <a:defRPr/>
              </a:pPr>
              <a:t>‹#›</a:t>
            </a:fld>
            <a:endParaRPr lang="en-US"/>
          </a:p>
        </p:txBody>
      </p:sp>
    </p:spTree>
    <p:extLst>
      <p:ext uri="{BB962C8B-B14F-4D97-AF65-F5344CB8AC3E}">
        <p14:creationId xmlns:p14="http://schemas.microsoft.com/office/powerpoint/2010/main" val="3754652668"/>
      </p:ext>
    </p:extLst>
  </p:cSld>
  <p:clrMapOvr>
    <a:masterClrMapping/>
  </p:clrMapOvr>
  <p:hf hd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AB6CDEEB-0315-E64A-962D-B94AA3A20008}" type="datetime1">
              <a:rPr lang="en-US" smtClean="0"/>
              <a:t>6/30/2019</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p>
            <a:pPr>
              <a:defRPr/>
            </a:pPr>
            <a:fld id="{44887004-E5E5-6642-9C91-F2E102A03E8F}" type="slidenum">
              <a:rPr lang="en-US" smtClean="0"/>
              <a:pPr>
                <a:defRPr/>
              </a:pPr>
              <a:t>‹#›</a:t>
            </a:fld>
            <a:endParaRPr lang="en-US"/>
          </a:p>
        </p:txBody>
      </p:sp>
    </p:spTree>
    <p:extLst>
      <p:ext uri="{BB962C8B-B14F-4D97-AF65-F5344CB8AC3E}">
        <p14:creationId xmlns:p14="http://schemas.microsoft.com/office/powerpoint/2010/main" val="34087790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99260568-3727-E744-9DC3-F092D60BBC91}" type="datetime1">
              <a:rPr lang="en-US" smtClean="0"/>
              <a:t>6/30/2019</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p>
            <a:pPr>
              <a:defRPr/>
            </a:pPr>
            <a:fld id="{76C17DF0-9E2E-E045-840A-782E3E137E64}" type="slidenum">
              <a:rPr lang="en-US" smtClean="0"/>
              <a:pPr>
                <a:defRPr/>
              </a:pPr>
              <a:t>‹#›</a:t>
            </a:fld>
            <a:endParaRPr lang="en-US"/>
          </a:p>
        </p:txBody>
      </p:sp>
    </p:spTree>
    <p:extLst>
      <p:ext uri="{BB962C8B-B14F-4D97-AF65-F5344CB8AC3E}">
        <p14:creationId xmlns:p14="http://schemas.microsoft.com/office/powerpoint/2010/main" val="4180419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CA"/>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EC7F83E1-178D-8C43-BF4A-AE3EB8F3FFD3}" type="datetime1">
              <a:rPr lang="en-US" smtClean="0"/>
              <a:t>6/30/2019</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p>
            <a:pPr>
              <a:defRPr/>
            </a:pPr>
            <a:fld id="{87BA459C-C1F9-AB4D-8E61-68C53B56A064}" type="slidenum">
              <a:rPr lang="en-US" smtClean="0"/>
              <a:pPr>
                <a:defRPr/>
              </a:pPr>
              <a:t>‹#›</a:t>
            </a:fld>
            <a:endParaRPr lang="en-US"/>
          </a:p>
        </p:txBody>
      </p:sp>
    </p:spTree>
    <p:extLst>
      <p:ext uri="{BB962C8B-B14F-4D97-AF65-F5344CB8AC3E}">
        <p14:creationId xmlns:p14="http://schemas.microsoft.com/office/powerpoint/2010/main" val="93709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pPr>
              <a:defRPr/>
            </a:pPr>
            <a:fld id="{F33490DA-C9DF-CB45-8664-ABF7A824EA6C}" type="datetime1">
              <a:rPr lang="en-US" smtClean="0"/>
              <a:t>6/30/2019</a:t>
            </a:fld>
            <a:endParaRPr lang="en-US"/>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7" name="Slide Number Placeholder 6"/>
          <p:cNvSpPr>
            <a:spLocks noGrp="1"/>
          </p:cNvSpPr>
          <p:nvPr>
            <p:ph type="sldNum" sz="quarter" idx="12"/>
          </p:nvPr>
        </p:nvSpPr>
        <p:spPr/>
        <p:txBody>
          <a:bodyPr/>
          <a:lstStyle/>
          <a:p>
            <a:pPr>
              <a:defRPr/>
            </a:pPr>
            <a:fld id="{9AFB4A4D-A64F-7740-9E0E-188E9BA474F0}" type="slidenum">
              <a:rPr lang="en-US" smtClean="0"/>
              <a:pPr>
                <a:defRPr/>
              </a:pPr>
              <a:t>‹#›</a:t>
            </a:fld>
            <a:endParaRPr lang="en-US"/>
          </a:p>
        </p:txBody>
      </p:sp>
    </p:spTree>
    <p:extLst>
      <p:ext uri="{BB962C8B-B14F-4D97-AF65-F5344CB8AC3E}">
        <p14:creationId xmlns:p14="http://schemas.microsoft.com/office/powerpoint/2010/main" val="4078173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pPr>
              <a:defRPr/>
            </a:pPr>
            <a:fld id="{EDDC695B-01A5-4C45-BEA1-8984F49CB2EF}" type="datetime1">
              <a:rPr lang="en-US" smtClean="0"/>
              <a:t>6/30/2019</a:t>
            </a:fld>
            <a:endParaRPr lang="en-US"/>
          </a:p>
        </p:txBody>
      </p:sp>
      <p:sp>
        <p:nvSpPr>
          <p:cNvPr id="8" name="Footer Placeholder 7"/>
          <p:cNvSpPr>
            <a:spLocks noGrp="1"/>
          </p:cNvSpPr>
          <p:nvPr>
            <p:ph type="ftr" sz="quarter" idx="11"/>
          </p:nvPr>
        </p:nvSpPr>
        <p:spPr/>
        <p:txBody>
          <a:bodyPr/>
          <a:lstStyle/>
          <a:p>
            <a:pPr>
              <a:defRPr/>
            </a:pPr>
            <a:r>
              <a:rPr lang="en-US"/>
              <a:t>Chapter 4 Requirements engineering</a:t>
            </a:r>
          </a:p>
        </p:txBody>
      </p:sp>
      <p:sp>
        <p:nvSpPr>
          <p:cNvPr id="9" name="Slide Number Placeholder 8"/>
          <p:cNvSpPr>
            <a:spLocks noGrp="1"/>
          </p:cNvSpPr>
          <p:nvPr>
            <p:ph type="sldNum" sz="quarter" idx="12"/>
          </p:nvPr>
        </p:nvSpPr>
        <p:spPr/>
        <p:txBody>
          <a:bodyPr/>
          <a:lstStyle/>
          <a:p>
            <a:pPr>
              <a:defRPr/>
            </a:pPr>
            <a:fld id="{8DAA6009-9928-FF4C-9FC0-9A5BA7AB80BB}" type="slidenum">
              <a:rPr lang="en-US" smtClean="0"/>
              <a:pPr>
                <a:defRPr/>
              </a:pPr>
              <a:t>‹#›</a:t>
            </a:fld>
            <a:endParaRPr lang="en-US"/>
          </a:p>
        </p:txBody>
      </p:sp>
    </p:spTree>
    <p:extLst>
      <p:ext uri="{BB962C8B-B14F-4D97-AF65-F5344CB8AC3E}">
        <p14:creationId xmlns:p14="http://schemas.microsoft.com/office/powerpoint/2010/main" val="3661242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pPr>
              <a:defRPr/>
            </a:pPr>
            <a:fld id="{EA413090-8E42-D147-A70A-C9AE1F079D69}" type="datetime1">
              <a:rPr lang="en-US" smtClean="0"/>
              <a:t>6/30/2019</a:t>
            </a:fld>
            <a:endParaRPr lang="en-US"/>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7DCDB1BE-A08E-2A4A-80F9-ED5208CC2745}" type="slidenum">
              <a:rPr lang="en-US" smtClean="0"/>
              <a:pPr>
                <a:defRPr/>
              </a:pPr>
              <a:t>‹#›</a:t>
            </a:fld>
            <a:endParaRPr lang="en-US"/>
          </a:p>
        </p:txBody>
      </p:sp>
    </p:spTree>
    <p:extLst>
      <p:ext uri="{BB962C8B-B14F-4D97-AF65-F5344CB8AC3E}">
        <p14:creationId xmlns:p14="http://schemas.microsoft.com/office/powerpoint/2010/main" val="4259359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205D02FA-23E5-9145-8D5A-9638243413AD}" type="datetime1">
              <a:rPr lang="en-US" smtClean="0"/>
              <a:t>6/30/2019</a:t>
            </a:fld>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2CA09BA1-70B4-4A48-A4C4-6DB291E465CB}" type="slidenum">
              <a:rPr lang="en-US" smtClean="0"/>
              <a:pPr>
                <a:defRPr/>
              </a:pPr>
              <a:t>‹#›</a:t>
            </a:fld>
            <a:endParaRPr lang="en-US"/>
          </a:p>
        </p:txBody>
      </p:sp>
    </p:spTree>
    <p:extLst>
      <p:ext uri="{BB962C8B-B14F-4D97-AF65-F5344CB8AC3E}">
        <p14:creationId xmlns:p14="http://schemas.microsoft.com/office/powerpoint/2010/main" val="672569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CA"/>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902FC95B-596E-0D40-A740-F50075B914A9}" type="datetime1">
              <a:rPr lang="en-US" smtClean="0"/>
              <a:t>6/30/2019</a:t>
            </a:fld>
            <a:endParaRPr lang="en-US"/>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7" name="Slide Number Placeholder 6"/>
          <p:cNvSpPr>
            <a:spLocks noGrp="1"/>
          </p:cNvSpPr>
          <p:nvPr>
            <p:ph type="sldNum" sz="quarter" idx="12"/>
          </p:nvPr>
        </p:nvSpPr>
        <p:spPr/>
        <p:txBody>
          <a:bodyPr/>
          <a:lstStyle/>
          <a:p>
            <a:pPr>
              <a:defRPr/>
            </a:pPr>
            <a:fld id="{AC48FB37-48D1-0F43-9835-C4ADFC9E29C1}" type="slidenum">
              <a:rPr lang="en-US" smtClean="0"/>
              <a:pPr>
                <a:defRPr/>
              </a:pPr>
              <a:t>‹#›</a:t>
            </a:fld>
            <a:endParaRPr lang="en-US"/>
          </a:p>
        </p:txBody>
      </p:sp>
    </p:spTree>
    <p:extLst>
      <p:ext uri="{BB962C8B-B14F-4D97-AF65-F5344CB8AC3E}">
        <p14:creationId xmlns:p14="http://schemas.microsoft.com/office/powerpoint/2010/main" val="3692810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CA"/>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CA"/>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F0500769-F39E-4A4D-A4CE-92D09FFFECC9}" type="datetime1">
              <a:rPr lang="en-US" smtClean="0"/>
              <a:t>6/30/2019</a:t>
            </a:fld>
            <a:endParaRPr lang="en-US"/>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7" name="Slide Number Placeholder 6"/>
          <p:cNvSpPr>
            <a:spLocks noGrp="1"/>
          </p:cNvSpPr>
          <p:nvPr>
            <p:ph type="sldNum" sz="quarter" idx="12"/>
          </p:nvPr>
        </p:nvSpPr>
        <p:spPr/>
        <p:txBody>
          <a:bodyPr/>
          <a:lstStyle/>
          <a:p>
            <a:pPr>
              <a:defRPr/>
            </a:pPr>
            <a:fld id="{32B5C7A3-6224-2444-BEEE-16F152F7EB8A}" type="slidenum">
              <a:rPr lang="en-US" smtClean="0"/>
              <a:pPr>
                <a:defRPr/>
              </a:pPr>
              <a:t>‹#›</a:t>
            </a:fld>
            <a:endParaRPr lang="en-US"/>
          </a:p>
        </p:txBody>
      </p:sp>
    </p:spTree>
    <p:extLst>
      <p:ext uri="{BB962C8B-B14F-4D97-AF65-F5344CB8AC3E}">
        <p14:creationId xmlns:p14="http://schemas.microsoft.com/office/powerpoint/2010/main" val="3767980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endParaRPr lang="en-CA"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0C440C91-0FBE-0F48-8DA2-B770B0FEE374}" type="datetime1">
              <a:rPr lang="en-US" smtClean="0"/>
              <a:t>6/30/2019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r>
              <a:rPr lang="en-US"/>
              <a:t>Chapter 4 Requirements engineering</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4606AE16-8D53-A649-9482-7C8DBD7175B3}" type="slidenum">
              <a:rPr lang="en-US" smtClean="0"/>
              <a:pPr>
                <a:defRPr/>
              </a:pPr>
              <a:t>‹#›</a:t>
            </a:fld>
            <a:endParaRPr lang="en-US"/>
          </a:p>
        </p:txBody>
      </p:sp>
    </p:spTree>
    <p:extLst>
      <p:ext uri="{BB962C8B-B14F-4D97-AF65-F5344CB8AC3E}">
        <p14:creationId xmlns:p14="http://schemas.microsoft.com/office/powerpoint/2010/main" val="38558262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dt="0"/>
  <p:txStyles>
    <p:titleStyle>
      <a:lvl1pPr algn="ctr" defTabSz="6858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32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4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a:defRPr/>
            </a:pPr>
            <a:fld id="{0C440C91-0FBE-0F48-8DA2-B770B0FEE374}" type="datetime1">
              <a:rPr lang="en-US" smtClean="0"/>
              <a:t>6/30/2019</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pPr>
              <a:defRPr/>
            </a:pPr>
            <a:r>
              <a:rPr lang="en-US" smtClean="0"/>
              <a:t>Chapter 4 Requirements engineering</a:t>
            </a:r>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pPr>
              <a:defRPr/>
            </a:pPr>
            <a:fld id="{4606AE16-8D53-A649-9482-7C8DBD7175B3}" type="slidenum">
              <a:rPr lang="en-US" smtClean="0"/>
              <a:pPr>
                <a:defRPr/>
              </a:pPr>
              <a:t>‹#›</a:t>
            </a:fld>
            <a:endParaRPr lang="en-US"/>
          </a:p>
        </p:txBody>
      </p:sp>
    </p:spTree>
    <p:extLst>
      <p:ext uri="{BB962C8B-B14F-4D97-AF65-F5344CB8AC3E}">
        <p14:creationId xmlns:p14="http://schemas.microsoft.com/office/powerpoint/2010/main" val="1708316806"/>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hf hdr="0" dt="0"/>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s.st-andrews.ac.uk/~ifs/Books/SE9/" TargetMode="External"/><Relationship Id="rId2" Type="http://schemas.openxmlformats.org/officeDocument/2006/relationships/hyperlink" Target="mailto:ssalqahtani@imamu.edu.sa"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a:xfrm>
            <a:off x="683568" y="692696"/>
            <a:ext cx="7831782" cy="2387600"/>
          </a:xfrm>
        </p:spPr>
        <p:txBody>
          <a:bodyPr/>
          <a:lstStyle/>
          <a:p>
            <a:pPr eaLnBrk="1" hangingPunct="1"/>
            <a:r>
              <a:rPr lang="en-US" dirty="0"/>
              <a:t>Chapter 4 – Requirements Engineering</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1</a:t>
            </a:fld>
            <a:endParaRPr lang="en-US"/>
          </a:p>
        </p:txBody>
      </p:sp>
      <p:sp>
        <p:nvSpPr>
          <p:cNvPr id="9" name="Subtitle 2"/>
          <p:cNvSpPr txBox="1">
            <a:spLocks/>
          </p:cNvSpPr>
          <p:nvPr/>
        </p:nvSpPr>
        <p:spPr>
          <a:xfrm>
            <a:off x="1371600" y="3456533"/>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3200" b="0" i="0" u="none" strike="noStrike" kern="1200" cap="none" spc="0" normalizeH="0" baseline="0" noProof="0">
                <a:ln>
                  <a:noFill/>
                </a:ln>
                <a:solidFill>
                  <a:sysClr val="windowText" lastClr="000000">
                    <a:tint val="75000"/>
                  </a:sysClr>
                </a:solidFill>
                <a:effectLst/>
                <a:uLnTx/>
                <a:uFillTx/>
                <a:latin typeface="Century Gothic"/>
                <a:ea typeface="+mn-ea"/>
                <a:cs typeface="+mn-cs"/>
              </a:rPr>
              <a:t>Instructor </a:t>
            </a:r>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3200" b="0" i="0" u="none" strike="noStrike" kern="1200" cap="none" spc="0" normalizeH="0" baseline="0" noProof="0">
                <a:ln>
                  <a:noFill/>
                </a:ln>
                <a:solidFill>
                  <a:sysClr val="windowText" lastClr="000000">
                    <a:tint val="75000"/>
                  </a:sysClr>
                </a:solidFill>
                <a:effectLst/>
                <a:uLnTx/>
                <a:uFillTx/>
                <a:latin typeface="Century Gothic"/>
                <a:ea typeface="+mn-ea"/>
                <a:cs typeface="+mn-cs"/>
              </a:rPr>
              <a:t>Dr. Sultan S.  Alqahtani</a:t>
            </a:r>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3200" b="0" i="0" u="none" strike="noStrike" kern="1200" cap="none" spc="0" normalizeH="0" baseline="0" noProof="0">
                <a:ln>
                  <a:noFill/>
                </a:ln>
                <a:solidFill>
                  <a:sysClr val="windowText" lastClr="000000">
                    <a:tint val="75000"/>
                  </a:sysClr>
                </a:solidFill>
                <a:effectLst/>
                <a:uLnTx/>
                <a:uFillTx/>
                <a:latin typeface="Century Gothic"/>
                <a:ea typeface="+mn-ea"/>
                <a:cs typeface="+mn-cs"/>
                <a:hlinkClick r:id="rId2"/>
              </a:rPr>
              <a:t>ssalqahtani@imamu.edu.sa</a:t>
            </a:r>
            <a:r>
              <a:rPr kumimoji="0" lang="en-US" sz="3200" b="0" i="0" u="none" strike="noStrike" kern="1200" cap="none" spc="0" normalizeH="0" baseline="0" noProof="0">
                <a:ln>
                  <a:noFill/>
                </a:ln>
                <a:solidFill>
                  <a:sysClr val="windowText" lastClr="000000">
                    <a:tint val="75000"/>
                  </a:sysClr>
                </a:solidFill>
                <a:effectLst/>
                <a:uLnTx/>
                <a:uFillTx/>
                <a:latin typeface="Century Gothic"/>
                <a:ea typeface="+mn-ea"/>
                <a:cs typeface="+mn-cs"/>
              </a:rPr>
              <a:t> </a:t>
            </a:r>
            <a:endParaRPr kumimoji="0" lang="en-US" sz="3200" b="0" i="0" u="none" strike="noStrike" kern="1200" cap="none" spc="0" normalizeH="0" baseline="0" noProof="0" dirty="0">
              <a:ln>
                <a:noFill/>
              </a:ln>
              <a:solidFill>
                <a:sysClr val="windowText" lastClr="000000">
                  <a:tint val="75000"/>
                </a:sysClr>
              </a:solidFill>
              <a:effectLst/>
              <a:uLnTx/>
              <a:uFillTx/>
              <a:latin typeface="Century Gothic"/>
              <a:ea typeface="+mn-ea"/>
              <a:cs typeface="+mn-cs"/>
            </a:endParaRPr>
          </a:p>
        </p:txBody>
      </p:sp>
      <p:sp>
        <p:nvSpPr>
          <p:cNvPr id="10" name="Rectangle 9"/>
          <p:cNvSpPr/>
          <p:nvPr/>
        </p:nvSpPr>
        <p:spPr>
          <a:xfrm>
            <a:off x="311727" y="5781875"/>
            <a:ext cx="8520546" cy="52322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400" b="0" i="0" u="none" strike="noStrike" kern="0" cap="none" spc="0" normalizeH="0" baseline="0" noProof="0" dirty="0">
                <a:ln>
                  <a:noFill/>
                </a:ln>
                <a:solidFill>
                  <a:srgbClr val="595959"/>
                </a:solidFill>
                <a:effectLst/>
                <a:uLnTx/>
                <a:uFillTx/>
              </a:rPr>
              <a:t>Note: These are a slightly modified version of Ch4 slides available from the author’s site </a:t>
            </a:r>
            <a:r>
              <a:rPr kumimoji="0" lang="en-US" altLang="en-US" sz="1400" b="0" i="0" u="none" strike="noStrike" kern="0" cap="none" spc="0" normalizeH="0" baseline="0" noProof="0" dirty="0">
                <a:ln>
                  <a:noFill/>
                </a:ln>
                <a:solidFill>
                  <a:prstClr val="black"/>
                </a:solidFill>
                <a:effectLst/>
                <a:uLnTx/>
                <a:uFillTx/>
                <a:hlinkClick r:id="rId3"/>
              </a:rPr>
              <a:t>http://www.cs.st-andrews.ac.uk/~ifs/Books/SE9/</a:t>
            </a:r>
            <a:endParaRPr kumimoji="0" lang="en-US" altLang="en-US" sz="1400" b="0" i="0" u="none" strike="noStrike" kern="0" cap="none" spc="0" normalizeH="0" baseline="0" noProof="0" dirty="0">
              <a:ln>
                <a:noFill/>
              </a:ln>
              <a:solidFill>
                <a:prstClr val="black"/>
              </a:solidFill>
              <a:effectLst/>
              <a:uLnTx/>
              <a:uFillTx/>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vs. non-functional requirements</a:t>
            </a:r>
          </a:p>
        </p:txBody>
      </p:sp>
      <p:sp>
        <p:nvSpPr>
          <p:cNvPr id="3" name="Content Placeholder 2"/>
          <p:cNvSpPr>
            <a:spLocks noGrp="1"/>
          </p:cNvSpPr>
          <p:nvPr>
            <p:ph idx="1"/>
          </p:nvPr>
        </p:nvSpPr>
        <p:spPr/>
        <p:txBody>
          <a:bodyPr/>
          <a:lstStyle/>
          <a:p>
            <a:pPr fontAlgn="base"/>
            <a:r>
              <a:rPr lang="en-US" b="1" dirty="0"/>
              <a:t>A functional requirement describes </a:t>
            </a:r>
            <a:r>
              <a:rPr lang="en-US" b="1" i="1" dirty="0"/>
              <a:t>what</a:t>
            </a:r>
            <a:r>
              <a:rPr lang="en-US" b="1" dirty="0"/>
              <a:t> a software system should do, while non-functional requirements place constraints on </a:t>
            </a:r>
            <a:r>
              <a:rPr lang="en-US" b="1" i="1" dirty="0"/>
              <a:t>how</a:t>
            </a:r>
            <a:r>
              <a:rPr lang="en-US" b="1" dirty="0"/>
              <a:t> the system will do so.</a:t>
            </a:r>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10</a:t>
            </a:fld>
            <a:endParaRPr lang="en-US"/>
          </a:p>
        </p:txBody>
      </p:sp>
      <p:sp>
        <p:nvSpPr>
          <p:cNvPr id="6" name="Rectangle 5"/>
          <p:cNvSpPr/>
          <p:nvPr/>
        </p:nvSpPr>
        <p:spPr>
          <a:xfrm>
            <a:off x="468560" y="4437112"/>
            <a:ext cx="8351912" cy="1938992"/>
          </a:xfrm>
          <a:prstGeom prst="rect">
            <a:avLst/>
          </a:prstGeom>
          <a:solidFill>
            <a:schemeClr val="accent2"/>
          </a:solidFill>
        </p:spPr>
        <p:txBody>
          <a:bodyPr wrap="square">
            <a:spAutoFit/>
          </a:bodyPr>
          <a:lstStyle/>
          <a:p>
            <a:pPr marL="285750" indent="-285750">
              <a:buFont typeface="Arial" panose="020B0604020202020204" pitchFamily="34" charset="0"/>
              <a:buChar char="•"/>
            </a:pPr>
            <a:r>
              <a:rPr lang="en-US" sz="2000" dirty="0"/>
              <a:t>An example of a </a:t>
            </a:r>
            <a:r>
              <a:rPr lang="en-US" sz="2000" b="1" dirty="0"/>
              <a:t>functional requirement</a:t>
            </a:r>
            <a:r>
              <a:rPr lang="en-US" sz="2000" dirty="0"/>
              <a:t> would be:</a:t>
            </a:r>
          </a:p>
          <a:p>
            <a:pPr marL="800100" lvl="1" indent="-342900">
              <a:buFont typeface="Wingdings" panose="05000000000000000000" pitchFamily="2" charset="2"/>
              <a:buChar char="v"/>
            </a:pPr>
            <a:r>
              <a:rPr lang="en-US" sz="2000" dirty="0"/>
              <a:t>A system must send an email whenever a certain condition is met (e.g. an order is placed, a customer signs up, </a:t>
            </a:r>
            <a:r>
              <a:rPr lang="en-US" sz="2000" dirty="0" err="1"/>
              <a:t>etc</a:t>
            </a:r>
            <a:r>
              <a:rPr lang="en-US" sz="2000" dirty="0"/>
              <a:t>).</a:t>
            </a:r>
          </a:p>
          <a:p>
            <a:pPr marL="285750" indent="-285750">
              <a:buFont typeface="Arial" panose="020B0604020202020204" pitchFamily="34" charset="0"/>
              <a:buChar char="•"/>
            </a:pPr>
            <a:r>
              <a:rPr lang="en-US" sz="2000" dirty="0"/>
              <a:t>A related </a:t>
            </a:r>
            <a:r>
              <a:rPr lang="en-US" sz="2000" b="1" dirty="0"/>
              <a:t>non-functional requirement</a:t>
            </a:r>
            <a:r>
              <a:rPr lang="en-US" sz="2000" dirty="0"/>
              <a:t> for the system may be:</a:t>
            </a:r>
          </a:p>
          <a:p>
            <a:pPr marL="800100" lvl="1" indent="-342900">
              <a:buFont typeface="Wingdings" panose="05000000000000000000" pitchFamily="2" charset="2"/>
              <a:buChar char="v"/>
            </a:pPr>
            <a:r>
              <a:rPr lang="en-US" sz="2000" dirty="0"/>
              <a:t>Emails should be sent with a latency of no greater than 12 hours from such an activity.</a:t>
            </a:r>
          </a:p>
        </p:txBody>
      </p:sp>
    </p:spTree>
    <p:extLst>
      <p:ext uri="{BB962C8B-B14F-4D97-AF65-F5344CB8AC3E}">
        <p14:creationId xmlns:p14="http://schemas.microsoft.com/office/powerpoint/2010/main" val="2985132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a:t>Functional requirements</a:t>
            </a:r>
          </a:p>
        </p:txBody>
      </p:sp>
      <p:sp>
        <p:nvSpPr>
          <p:cNvPr id="39939" name="Rectangle 3"/>
          <p:cNvSpPr>
            <a:spLocks noGrp="1" noChangeArrowheads="1"/>
          </p:cNvSpPr>
          <p:nvPr>
            <p:ph idx="1"/>
          </p:nvPr>
        </p:nvSpPr>
        <p:spPr/>
        <p:txBody>
          <a:bodyPr>
            <a:normAutofit fontScale="92500" lnSpcReduction="20000"/>
          </a:bodyPr>
          <a:lstStyle/>
          <a:p>
            <a:r>
              <a:rPr lang="en-GB" dirty="0"/>
              <a:t>Describe functionality or system services.</a:t>
            </a:r>
          </a:p>
          <a:p>
            <a:r>
              <a:rPr lang="en-GB" dirty="0"/>
              <a:t>Depend on the type of software, expected users and the type of system where the software is used.</a:t>
            </a:r>
          </a:p>
          <a:p>
            <a:r>
              <a:rPr lang="en-GB" dirty="0"/>
              <a:t>Functional user requirements may be high-level statements of what the system should do.</a:t>
            </a:r>
          </a:p>
          <a:p>
            <a:r>
              <a:rPr lang="en-GB" dirty="0"/>
              <a:t>Functional system requirements should describe the system services in detail.</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12</a:t>
            </a:fld>
            <a:endParaRPr lang="en-US"/>
          </a:p>
        </p:txBody>
      </p:sp>
      <p:graphicFrame>
        <p:nvGraphicFramePr>
          <p:cNvPr id="6" name="Diagram 5"/>
          <p:cNvGraphicFramePr/>
          <p:nvPr>
            <p:extLst>
              <p:ext uri="{D42A27DB-BD31-4B8C-83A1-F6EECF244321}">
                <p14:modId xmlns:p14="http://schemas.microsoft.com/office/powerpoint/2010/main" val="1449155711"/>
              </p:ext>
            </p:extLst>
          </p:nvPr>
        </p:nvGraphicFramePr>
        <p:xfrm>
          <a:off x="1043608" y="1556792"/>
          <a:ext cx="7344816" cy="4896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2"/>
          <p:cNvSpPr>
            <a:spLocks noGrp="1" noChangeArrowheads="1"/>
          </p:cNvSpPr>
          <p:nvPr>
            <p:ph type="title"/>
          </p:nvPr>
        </p:nvSpPr>
        <p:spPr>
          <a:xfrm>
            <a:off x="628650" y="332656"/>
            <a:ext cx="7886700" cy="1325563"/>
          </a:xfrm>
        </p:spPr>
        <p:txBody>
          <a:bodyPr/>
          <a:lstStyle/>
          <a:p>
            <a:r>
              <a:rPr lang="en-US" dirty="0"/>
              <a:t>Functional requirements for the MHC-PMS</a:t>
            </a:r>
          </a:p>
        </p:txBody>
      </p:sp>
    </p:spTree>
    <p:extLst>
      <p:ext uri="{BB962C8B-B14F-4D97-AF65-F5344CB8AC3E}">
        <p14:creationId xmlns:p14="http://schemas.microsoft.com/office/powerpoint/2010/main" val="3983424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dirty="0"/>
              <a:t>Requirements imprecision</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13</a:t>
            </a:fld>
            <a:endParaRPr lang="en-US"/>
          </a:p>
        </p:txBody>
      </p:sp>
      <p:sp>
        <p:nvSpPr>
          <p:cNvPr id="2" name="Rectangle 1"/>
          <p:cNvSpPr/>
          <p:nvPr/>
        </p:nvSpPr>
        <p:spPr>
          <a:xfrm>
            <a:off x="5076056" y="2980235"/>
            <a:ext cx="4032448" cy="286232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GB" sz="2000" dirty="0"/>
              <a:t>Consider the term ‘search’ in requirement 1</a:t>
            </a:r>
          </a:p>
          <a:p>
            <a:pPr marL="742950" lvl="1" indent="-285750">
              <a:buFont typeface="Arial" panose="020B0604020202020204" pitchFamily="34" charset="0"/>
              <a:buChar char="•"/>
            </a:pPr>
            <a:r>
              <a:rPr lang="en-GB" sz="2000" dirty="0"/>
              <a:t>User intention – search for a patient name across all appointments in all clinics;</a:t>
            </a:r>
          </a:p>
          <a:p>
            <a:pPr marL="742950" lvl="1" indent="-285750">
              <a:buFont typeface="Arial" panose="020B0604020202020204" pitchFamily="34" charset="0"/>
              <a:buChar char="•"/>
            </a:pPr>
            <a:r>
              <a:rPr lang="en-GB" sz="2000" dirty="0"/>
              <a:t>Developer interpretation – search for a patient name in an individual clinic. User chooses clinic then search.</a:t>
            </a:r>
          </a:p>
        </p:txBody>
      </p:sp>
      <p:pic>
        <p:nvPicPr>
          <p:cNvPr id="134148" name="Picture 4" descr="Image result for probl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8184" y="1412776"/>
            <a:ext cx="1685244" cy="1567459"/>
          </a:xfrm>
          <a:prstGeom prst="rect">
            <a:avLst/>
          </a:prstGeom>
          <a:noFill/>
          <a:extLst>
            <a:ext uri="{909E8E84-426E-40DD-AFC4-6F175D3DCCD1}">
              <a14:hiddenFill xmlns:a14="http://schemas.microsoft.com/office/drawing/2010/main">
                <a:solidFill>
                  <a:srgbClr val="FFFFFF"/>
                </a:solidFill>
              </a14:hiddenFill>
            </a:ext>
          </a:extLst>
        </p:spPr>
      </p:pic>
      <p:sp>
        <p:nvSpPr>
          <p:cNvPr id="41987" name="Rectangle 3"/>
          <p:cNvSpPr>
            <a:spLocks noGrp="1" noChangeArrowheads="1"/>
          </p:cNvSpPr>
          <p:nvPr>
            <p:ph idx="1"/>
          </p:nvPr>
        </p:nvSpPr>
        <p:spPr>
          <a:xfrm>
            <a:off x="628650" y="1825625"/>
            <a:ext cx="4447406" cy="4351338"/>
          </a:xfrm>
        </p:spPr>
        <p:txBody>
          <a:bodyPr>
            <a:normAutofit fontScale="92500"/>
          </a:bodyPr>
          <a:lstStyle/>
          <a:p>
            <a:r>
              <a:rPr lang="en-GB" dirty="0"/>
              <a:t>Problems arise when requirements are not precisely stated.</a:t>
            </a:r>
          </a:p>
          <a:p>
            <a:r>
              <a:rPr lang="en-GB" b="1" dirty="0"/>
              <a:t>Ambiguous</a:t>
            </a:r>
            <a:r>
              <a:rPr lang="en-GB" dirty="0"/>
              <a:t> requirements may be interpreted in different ways by developers and users.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dirty="0"/>
              <a:t>Requirements completeness and consistency</a:t>
            </a:r>
          </a:p>
        </p:txBody>
      </p:sp>
      <p:sp>
        <p:nvSpPr>
          <p:cNvPr id="43011" name="Rectangle 3"/>
          <p:cNvSpPr>
            <a:spLocks noGrp="1" noChangeArrowheads="1"/>
          </p:cNvSpPr>
          <p:nvPr>
            <p:ph idx="1"/>
          </p:nvPr>
        </p:nvSpPr>
        <p:spPr>
          <a:xfrm>
            <a:off x="323528" y="1825625"/>
            <a:ext cx="8568952" cy="4351338"/>
          </a:xfrm>
        </p:spPr>
        <p:txBody>
          <a:bodyPr>
            <a:noAutofit/>
          </a:bodyPr>
          <a:lstStyle/>
          <a:p>
            <a:r>
              <a:rPr lang="en-GB" sz="3300" dirty="0"/>
              <a:t>In principle, requirements should be both complete and consistent.</a:t>
            </a:r>
          </a:p>
          <a:p>
            <a:r>
              <a:rPr lang="en-GB" sz="3300" b="1" dirty="0"/>
              <a:t>Complete</a:t>
            </a:r>
          </a:p>
          <a:p>
            <a:pPr lvl="1"/>
            <a:r>
              <a:rPr lang="en-GB" sz="2400" dirty="0"/>
              <a:t>They should include descriptions of all facilities required.</a:t>
            </a:r>
          </a:p>
          <a:p>
            <a:r>
              <a:rPr lang="en-GB" sz="3300" b="1" dirty="0"/>
              <a:t>Consistent</a:t>
            </a:r>
          </a:p>
          <a:p>
            <a:pPr lvl="1"/>
            <a:r>
              <a:rPr lang="en-GB" sz="2400" dirty="0"/>
              <a:t>There should be no conflicts or contradictions in the descriptions of the system facilities.</a:t>
            </a:r>
          </a:p>
          <a:p>
            <a:r>
              <a:rPr lang="en-GB" sz="3300" dirty="0"/>
              <a:t>In practice, it is </a:t>
            </a:r>
            <a:r>
              <a:rPr lang="en-GB" sz="3300" i="1" u="sng" dirty="0"/>
              <a:t>impossible</a:t>
            </a:r>
            <a:r>
              <a:rPr lang="en-GB" sz="3300" dirty="0"/>
              <a:t> to produce a complete and consistent requirements document.</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lIns="90487" tIns="44450" rIns="90487" bIns="44450"/>
          <a:lstStyle/>
          <a:p>
            <a:r>
              <a:rPr lang="en-GB"/>
              <a:t>Non-functional requirements</a:t>
            </a:r>
          </a:p>
        </p:txBody>
      </p:sp>
      <p:sp>
        <p:nvSpPr>
          <p:cNvPr id="35843" name="Rectangle 3"/>
          <p:cNvSpPr>
            <a:spLocks noGrp="1" noChangeArrowheads="1"/>
          </p:cNvSpPr>
          <p:nvPr>
            <p:ph idx="1"/>
          </p:nvPr>
        </p:nvSpPr>
        <p:spPr>
          <a:noFill/>
          <a:ln/>
        </p:spPr>
        <p:txBody>
          <a:bodyPr lIns="90487" tIns="44450" rIns="90487" bIns="44450">
            <a:normAutofit lnSpcReduction="10000"/>
          </a:bodyPr>
          <a:lstStyle/>
          <a:p>
            <a:pPr>
              <a:lnSpc>
                <a:spcPct val="90000"/>
              </a:lnSpc>
            </a:pPr>
            <a:r>
              <a:rPr lang="en-GB" dirty="0"/>
              <a:t>These define </a:t>
            </a:r>
            <a:r>
              <a:rPr lang="en-GB" b="1" dirty="0">
                <a:solidFill>
                  <a:srgbClr val="FF0000"/>
                </a:solidFill>
              </a:rPr>
              <a:t>system properties </a:t>
            </a:r>
            <a:r>
              <a:rPr lang="en-GB" dirty="0"/>
              <a:t>and </a:t>
            </a:r>
            <a:r>
              <a:rPr lang="en-GB" b="1" dirty="0">
                <a:solidFill>
                  <a:srgbClr val="FF0000"/>
                </a:solidFill>
              </a:rPr>
              <a:t>constraints</a:t>
            </a:r>
            <a:r>
              <a:rPr lang="en-GB" dirty="0">
                <a:solidFill>
                  <a:srgbClr val="FF0000"/>
                </a:solidFill>
              </a:rPr>
              <a:t> </a:t>
            </a:r>
            <a:r>
              <a:rPr lang="en-GB" dirty="0"/>
              <a:t>e.g. reliability, response time and storage requirements. Constraints are I/O device capability, system representations, etc.</a:t>
            </a:r>
          </a:p>
          <a:p>
            <a:pPr>
              <a:lnSpc>
                <a:spcPct val="90000"/>
              </a:lnSpc>
            </a:pPr>
            <a:r>
              <a:rPr lang="en-GB" dirty="0"/>
              <a:t>Non-functional requirements may be more critical than functional requirements. If these are not met, the system may be useless.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15</a:t>
            </a:fld>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5170" name="Picture 2" descr="Image result for nonfunctional requireme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622426"/>
            <a:ext cx="8448675" cy="4733925"/>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16</a:t>
            </a:fld>
            <a:endParaRPr lang="en-US"/>
          </a:p>
        </p:txBody>
      </p:sp>
      <p:sp>
        <p:nvSpPr>
          <p:cNvPr id="19458" name="Title 1"/>
          <p:cNvSpPr>
            <a:spLocks noGrp="1"/>
          </p:cNvSpPr>
          <p:nvPr>
            <p:ph type="title"/>
          </p:nvPr>
        </p:nvSpPr>
        <p:spPr>
          <a:xfrm>
            <a:off x="628650" y="303237"/>
            <a:ext cx="7886700" cy="1325563"/>
          </a:xfrm>
        </p:spPr>
        <p:txBody>
          <a:bodyPr/>
          <a:lstStyle/>
          <a:p>
            <a:pPr eaLnBrk="1" hangingPunct="1"/>
            <a:r>
              <a:rPr lang="en-US" dirty="0"/>
              <a:t>Types of nonfunctional requirement</a:t>
            </a:r>
            <a:r>
              <a:rPr lang="en-GB" dirty="0"/>
              <a:t>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283795643"/>
              </p:ext>
            </p:extLst>
          </p:nvPr>
        </p:nvGraphicFramePr>
        <p:xfrm>
          <a:off x="628650" y="1825624"/>
          <a:ext cx="8119814" cy="44836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17</a:t>
            </a:fld>
            <a:endParaRPr lang="en-US"/>
          </a:p>
        </p:txBody>
      </p:sp>
      <p:sp>
        <p:nvSpPr>
          <p:cNvPr id="7" name="Rectangle 2"/>
          <p:cNvSpPr>
            <a:spLocks noGrp="1" noChangeArrowheads="1"/>
          </p:cNvSpPr>
          <p:nvPr>
            <p:ph type="title"/>
          </p:nvPr>
        </p:nvSpPr>
        <p:spPr>
          <a:xfrm>
            <a:off x="628650" y="365126"/>
            <a:ext cx="7886700" cy="1325563"/>
          </a:xfrm>
          <a:noFill/>
          <a:ln/>
        </p:spPr>
        <p:txBody>
          <a:bodyPr lIns="90487" tIns="44450" rIns="90487" bIns="44450"/>
          <a:lstStyle/>
          <a:p>
            <a:r>
              <a:rPr lang="en-GB" dirty="0"/>
              <a:t>Non-functional classifications</a:t>
            </a:r>
          </a:p>
        </p:txBody>
      </p:sp>
    </p:spTree>
    <p:extLst>
      <p:ext uri="{BB962C8B-B14F-4D97-AF65-F5344CB8AC3E}">
        <p14:creationId xmlns:p14="http://schemas.microsoft.com/office/powerpoint/2010/main" val="32028140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1"/>
          <p:cNvSpPr>
            <a:spLocks noGrp="1"/>
          </p:cNvSpPr>
          <p:nvPr>
            <p:ph type="title"/>
          </p:nvPr>
        </p:nvSpPr>
        <p:spPr/>
        <p:txBody>
          <a:bodyPr>
            <a:normAutofit fontScale="90000"/>
          </a:bodyPr>
          <a:lstStyle/>
          <a:p>
            <a:pPr eaLnBrk="1" hangingPunct="1"/>
            <a:r>
              <a:rPr lang="en-US" dirty="0"/>
              <a:t>Examples of nonfunctional requirements in the MHC-PMS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18</a:t>
            </a:fld>
            <a:endParaRPr lang="en-US"/>
          </a:p>
        </p:txBody>
      </p:sp>
      <p:graphicFrame>
        <p:nvGraphicFramePr>
          <p:cNvPr id="4" name="Table 3"/>
          <p:cNvGraphicFramePr>
            <a:graphicFrameLocks noGrp="1"/>
          </p:cNvGraphicFramePr>
          <p:nvPr/>
        </p:nvGraphicFramePr>
        <p:xfrm>
          <a:off x="968632" y="1905000"/>
          <a:ext cx="6781800" cy="4495800"/>
        </p:xfrm>
        <a:graphic>
          <a:graphicData uri="http://schemas.openxmlformats.org/drawingml/2006/table">
            <a:tbl>
              <a:tblPr firstRow="1" bandRow="1">
                <a:tableStyleId>{69CF1AB2-1976-4502-BF36-3FF5EA218861}</a:tableStyleId>
              </a:tblPr>
              <a:tblGrid>
                <a:gridCol w="6781800">
                  <a:extLst>
                    <a:ext uri="{9D8B030D-6E8A-4147-A177-3AD203B41FA5}">
                      <a16:colId xmlns:a16="http://schemas.microsoft.com/office/drawing/2014/main" xmlns="" val="20000"/>
                    </a:ext>
                  </a:extLst>
                </a:gridCol>
              </a:tblGrid>
              <a:tr h="4495800">
                <a:tc>
                  <a:txBody>
                    <a:bodyPr/>
                    <a:lstStyle/>
                    <a:p>
                      <a:r>
                        <a:rPr lang="en-GB" sz="1800" b="1" kern="1200" dirty="0"/>
                        <a:t>Product requirement</a:t>
                      </a:r>
                    </a:p>
                    <a:p>
                      <a:r>
                        <a:rPr lang="en-GB" sz="1800" b="0" kern="1200" dirty="0"/>
                        <a:t>The MHC-PMS shall be available to all clinics during normal working hours (Mon–Fri, 0830–17.30). Downtime within normal working hours shall not exceed five seconds in any one day.</a:t>
                      </a:r>
                    </a:p>
                    <a:p>
                      <a:endParaRPr lang="en-GB" sz="1800" b="0" kern="1200" dirty="0"/>
                    </a:p>
                    <a:p>
                      <a:r>
                        <a:rPr lang="en-GB" sz="1800" b="1" kern="1200" dirty="0"/>
                        <a:t>Organizational requirement</a:t>
                      </a:r>
                      <a:r>
                        <a:rPr lang="en-GB" sz="1800" b="0" kern="1200" dirty="0"/>
                        <a:t/>
                      </a:r>
                      <a:br>
                        <a:rPr lang="en-GB" sz="1800" b="0" kern="1200" dirty="0"/>
                      </a:br>
                      <a:r>
                        <a:rPr lang="en-GB" sz="1800" b="0" kern="1200" dirty="0"/>
                        <a:t>Users of the MHC-PMS system shall authenticate themselves using their health authority identity card.</a:t>
                      </a:r>
                    </a:p>
                    <a:p>
                      <a:endParaRPr lang="en-GB" sz="1800" b="0" kern="1200" dirty="0"/>
                    </a:p>
                    <a:p>
                      <a:r>
                        <a:rPr lang="en-GB" sz="1800" b="1" kern="1200" dirty="0"/>
                        <a:t>External requirement</a:t>
                      </a:r>
                      <a:r>
                        <a:rPr lang="en-GB" sz="1800" b="0" kern="1200" dirty="0"/>
                        <a:t/>
                      </a:r>
                      <a:br>
                        <a:rPr lang="en-GB" sz="1800" b="0" kern="1200" dirty="0"/>
                      </a:br>
                      <a:r>
                        <a:rPr lang="en-GB" sz="1800" b="0" kern="1200" dirty="0"/>
                        <a:t>The system shall implement patient privacy provisions as set out in HStan-03-2006-priv. </a:t>
                      </a:r>
                    </a:p>
                    <a:p>
                      <a:endParaRPr lang="en-US" b="0" dirty="0"/>
                    </a:p>
                  </a:txBody>
                  <a:tcPr/>
                </a:tc>
                <a:extLst>
                  <a:ext uri="{0D108BD9-81ED-4DB2-BD59-A6C34878D82A}">
                    <a16:rowId xmlns:a16="http://schemas.microsoft.com/office/drawing/2014/main" xmlns="" val="10000"/>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Non-functional requirements implementation</a:t>
            </a:r>
          </a:p>
        </p:txBody>
      </p:sp>
      <p:sp>
        <p:nvSpPr>
          <p:cNvPr id="3" name="Content Placeholder 2"/>
          <p:cNvSpPr>
            <a:spLocks noGrp="1"/>
          </p:cNvSpPr>
          <p:nvPr>
            <p:ph idx="1"/>
          </p:nvPr>
        </p:nvSpPr>
        <p:spPr/>
        <p:txBody>
          <a:bodyPr>
            <a:normAutofit fontScale="77500" lnSpcReduction="20000"/>
          </a:bodyPr>
          <a:lstStyle/>
          <a:p>
            <a:r>
              <a:rPr lang="en-US" dirty="0"/>
              <a:t>Non-functional requirements may affect the overall architecture of a system rather than the individual components. </a:t>
            </a:r>
          </a:p>
          <a:p>
            <a:pPr lvl="1"/>
            <a:r>
              <a:rPr lang="en-US" dirty="0"/>
              <a:t>For example, to ensure that performance requirements are met, you may have to organize the system to minimize communications between components.</a:t>
            </a:r>
            <a:endParaRPr lang="en-GB" dirty="0"/>
          </a:p>
          <a:p>
            <a:r>
              <a:rPr lang="en-US" dirty="0"/>
              <a:t>A single non-functional requirement, such as a security requirement, may generate a number of related functional requirements that define system services that are required. </a:t>
            </a:r>
          </a:p>
          <a:p>
            <a:pPr lvl="1"/>
            <a:r>
              <a:rPr lang="en-US" dirty="0"/>
              <a:t>It may also generate requirements that restrict existing requirements. </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Before we start </a:t>
            </a:r>
          </a:p>
        </p:txBody>
      </p:sp>
      <p:sp>
        <p:nvSpPr>
          <p:cNvPr id="3" name="Content Placeholder 2"/>
          <p:cNvSpPr>
            <a:spLocks noGrp="1"/>
          </p:cNvSpPr>
          <p:nvPr>
            <p:ph idx="1"/>
          </p:nvPr>
        </p:nvSpPr>
        <p:spPr/>
        <p:txBody>
          <a:bodyPr/>
          <a:lstStyle/>
          <a:p>
            <a:r>
              <a:rPr lang="en-CA" dirty="0"/>
              <a:t>Agile development methods </a:t>
            </a:r>
          </a:p>
          <a:p>
            <a:r>
              <a:rPr lang="en-CA" dirty="0"/>
              <a:t>XP vs. Scrum </a:t>
            </a:r>
          </a:p>
          <a:p>
            <a:r>
              <a:rPr lang="en-CA" dirty="0"/>
              <a:t>Agile Scaling up and out. </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a:t>
            </a:fld>
            <a:endParaRPr lang="en-US"/>
          </a:p>
        </p:txBody>
      </p:sp>
    </p:spTree>
    <p:extLst>
      <p:ext uri="{BB962C8B-B14F-4D97-AF65-F5344CB8AC3E}">
        <p14:creationId xmlns:p14="http://schemas.microsoft.com/office/powerpoint/2010/main" val="8300329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normAutofit fontScale="70000" lnSpcReduction="20000"/>
          </a:bodyPr>
          <a:lstStyle/>
          <a:p>
            <a:r>
              <a:rPr lang="en-US" dirty="0"/>
              <a:t>Requirements for a software system set out what the system should do and define constraints on its operation and implementation.</a:t>
            </a:r>
            <a:endParaRPr lang="en-GB" dirty="0"/>
          </a:p>
          <a:p>
            <a:r>
              <a:rPr lang="en-US" dirty="0"/>
              <a:t>Functional requirements are statements of the services that the system must provide or are descriptions of how some computations must be carried out. </a:t>
            </a:r>
            <a:endParaRPr lang="en-GB" dirty="0"/>
          </a:p>
          <a:p>
            <a:r>
              <a:rPr lang="en-US" dirty="0"/>
              <a:t>Non-functional requirements often constrain the system being developed and the development process being used. </a:t>
            </a:r>
          </a:p>
          <a:p>
            <a:r>
              <a:rPr lang="en-US" dirty="0"/>
              <a:t>They often relate to the emergent properties of the system and therefore apply to the system as a whole.</a:t>
            </a:r>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dirty="0"/>
              <a:t>Chapter 4 – Requirements Engineering</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a:ea typeface="+mn-ea"/>
                <a:cs typeface="+mn-cs"/>
              </a:rPr>
              <a:t>Part 2</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t>The software requirements document</a:t>
            </a:r>
          </a:p>
        </p:txBody>
      </p:sp>
      <p:sp>
        <p:nvSpPr>
          <p:cNvPr id="16387" name="Rectangle 3"/>
          <p:cNvSpPr>
            <a:spLocks noGrp="1" noChangeArrowheads="1"/>
          </p:cNvSpPr>
          <p:nvPr>
            <p:ph idx="1"/>
          </p:nvPr>
        </p:nvSpPr>
        <p:spPr>
          <a:noFill/>
          <a:ln/>
        </p:spPr>
        <p:txBody>
          <a:bodyPr lIns="90487" tIns="44450" rIns="90487" bIns="44450">
            <a:normAutofit fontScale="92500" lnSpcReduction="10000"/>
          </a:bodyPr>
          <a:lstStyle/>
          <a:p>
            <a:r>
              <a:rPr lang="en-GB" dirty="0"/>
              <a:t>The software requirements document is the official statement of what is required of the system developers.</a:t>
            </a:r>
          </a:p>
          <a:p>
            <a:r>
              <a:rPr lang="en-GB" dirty="0"/>
              <a:t>Should include both a definition of user requirements and a specification of the system requirements.</a:t>
            </a:r>
          </a:p>
          <a:p>
            <a:r>
              <a:rPr lang="en-GB" dirty="0"/>
              <a:t>It is NOT a design document. As far as possible, it should set of WHAT the system should do rather than HOW it should do it.</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22</a:t>
            </a:fld>
            <a:endParaRPr lang="en-US"/>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and requirements</a:t>
            </a:r>
          </a:p>
        </p:txBody>
      </p:sp>
      <p:sp>
        <p:nvSpPr>
          <p:cNvPr id="3" name="Content Placeholder 2"/>
          <p:cNvSpPr>
            <a:spLocks noGrp="1"/>
          </p:cNvSpPr>
          <p:nvPr>
            <p:ph idx="1"/>
          </p:nvPr>
        </p:nvSpPr>
        <p:spPr>
          <a:xfrm>
            <a:off x="251520" y="1825625"/>
            <a:ext cx="8712968" cy="4351338"/>
          </a:xfrm>
        </p:spPr>
        <p:txBody>
          <a:bodyPr>
            <a:noAutofit/>
          </a:bodyPr>
          <a:lstStyle/>
          <a:p>
            <a:r>
              <a:rPr lang="en-US" sz="3200" dirty="0"/>
              <a:t>Many agile methods argue that producing a requirements document is a waste of time as requirements change so quickly.</a:t>
            </a:r>
          </a:p>
          <a:p>
            <a:r>
              <a:rPr lang="en-US" sz="3200" dirty="0"/>
              <a:t>The document is therefore always </a:t>
            </a:r>
            <a:r>
              <a:rPr lang="en-US" sz="3200" b="1" dirty="0">
                <a:solidFill>
                  <a:srgbClr val="FF0000"/>
                </a:solidFill>
              </a:rPr>
              <a:t>out of date</a:t>
            </a:r>
            <a:r>
              <a:rPr lang="en-US" sz="3200" dirty="0"/>
              <a:t>.</a:t>
            </a:r>
          </a:p>
          <a:p>
            <a:r>
              <a:rPr lang="en-US" sz="3200" dirty="0"/>
              <a:t>Methods such as XP use incremental requirements engineering and express requirements as ‘user stories’ (discussed in Chapter 3).</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23</a:t>
            </a:fld>
            <a:endParaRPr lang="en-US"/>
          </a:p>
        </p:txBody>
      </p:sp>
      <p:sp>
        <p:nvSpPr>
          <p:cNvPr id="6" name="TextBox 5"/>
          <p:cNvSpPr txBox="1"/>
          <p:nvPr/>
        </p:nvSpPr>
        <p:spPr>
          <a:xfrm>
            <a:off x="251520" y="3861048"/>
            <a:ext cx="8690706" cy="2062103"/>
          </a:xfrm>
          <a:prstGeom prst="rect">
            <a:avLst/>
          </a:prstGeom>
          <a:solidFill>
            <a:srgbClr val="FFFF00"/>
          </a:solidFill>
        </p:spPr>
        <p:txBody>
          <a:bodyPr wrap="square" rtlCol="0">
            <a:spAutoFit/>
          </a:bodyPr>
          <a:lstStyle/>
          <a:p>
            <a:r>
              <a:rPr lang="en-US" sz="3200" dirty="0"/>
              <a:t>This is </a:t>
            </a:r>
            <a:r>
              <a:rPr lang="en-US" sz="3200" b="1" dirty="0"/>
              <a:t>practical for business systems </a:t>
            </a:r>
            <a:r>
              <a:rPr lang="en-US" sz="3200" dirty="0"/>
              <a:t>but </a:t>
            </a:r>
            <a:r>
              <a:rPr lang="en-US" sz="3200" b="1" dirty="0"/>
              <a:t>problematic</a:t>
            </a:r>
            <a:r>
              <a:rPr lang="en-US" sz="3200" dirty="0"/>
              <a:t> for systems that require a lot of pre-delivery analysis (e.g. </a:t>
            </a:r>
            <a:r>
              <a:rPr lang="en-US" sz="3200" b="1" dirty="0">
                <a:solidFill>
                  <a:srgbClr val="FF0000"/>
                </a:solidFill>
              </a:rPr>
              <a:t>critical systems</a:t>
            </a:r>
            <a:r>
              <a:rPr lang="en-US" sz="3200" dirty="0"/>
              <a:t>) or systems developed by several teams.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dirty="0"/>
              <a:t>Users of a requirements document</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24</a:t>
            </a:fld>
            <a:endParaRPr lang="en-US"/>
          </a:p>
        </p:txBody>
      </p:sp>
      <p:pic>
        <p:nvPicPr>
          <p:cNvPr id="2" name="Picture 1"/>
          <p:cNvPicPr>
            <a:picLocks noChangeAspect="1"/>
          </p:cNvPicPr>
          <p:nvPr/>
        </p:nvPicPr>
        <p:blipFill>
          <a:blip r:embed="rId2"/>
          <a:stretch>
            <a:fillRect/>
          </a:stretch>
        </p:blipFill>
        <p:spPr>
          <a:xfrm>
            <a:off x="2260022" y="1556792"/>
            <a:ext cx="4648200" cy="499301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document variability</a:t>
            </a:r>
          </a:p>
        </p:txBody>
      </p:sp>
      <p:sp>
        <p:nvSpPr>
          <p:cNvPr id="3" name="Content Placeholder 2"/>
          <p:cNvSpPr>
            <a:spLocks noGrp="1"/>
          </p:cNvSpPr>
          <p:nvPr>
            <p:ph idx="1"/>
          </p:nvPr>
        </p:nvSpPr>
        <p:spPr/>
        <p:txBody>
          <a:bodyPr>
            <a:normAutofit fontScale="92500" lnSpcReduction="20000"/>
          </a:bodyPr>
          <a:lstStyle/>
          <a:p>
            <a:r>
              <a:rPr lang="en-US" dirty="0"/>
              <a:t>Information in requirements document depends on type of system and the approach to development used.</a:t>
            </a:r>
          </a:p>
          <a:p>
            <a:r>
              <a:rPr lang="en-US" dirty="0"/>
              <a:t>Systems developed incrementally will, typically, have less detail in the requirements document.</a:t>
            </a:r>
          </a:p>
          <a:p>
            <a:r>
              <a:rPr lang="en-US" dirty="0"/>
              <a:t>Requirements documents standards have been designed e.g. IEEE standard. These are mostly applicable to the requirements for large systems engineering projects. </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SRS slides</a:t>
            </a:r>
          </a:p>
        </p:txBody>
      </p:sp>
      <p:sp>
        <p:nvSpPr>
          <p:cNvPr id="3" name="Content Placeholder 2"/>
          <p:cNvSpPr>
            <a:spLocks noGrp="1"/>
          </p:cNvSpPr>
          <p:nvPr>
            <p:ph idx="1"/>
          </p:nvPr>
        </p:nvSpPr>
        <p:spPr/>
        <p:txBody>
          <a:bodyPr/>
          <a:lstStyle/>
          <a:p>
            <a:endParaRPr lang="en-CA"/>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26</a:t>
            </a:fld>
            <a:endParaRPr lang="en-US"/>
          </a:p>
        </p:txBody>
      </p:sp>
    </p:spTree>
    <p:extLst>
      <p:ext uri="{BB962C8B-B14F-4D97-AF65-F5344CB8AC3E}">
        <p14:creationId xmlns:p14="http://schemas.microsoft.com/office/powerpoint/2010/main" val="8033013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Natural language specification</a:t>
            </a:r>
          </a:p>
        </p:txBody>
      </p:sp>
      <p:sp>
        <p:nvSpPr>
          <p:cNvPr id="3" name="Content Placeholder 2"/>
          <p:cNvSpPr>
            <a:spLocks noGrp="1"/>
          </p:cNvSpPr>
          <p:nvPr>
            <p:ph idx="1"/>
          </p:nvPr>
        </p:nvSpPr>
        <p:spPr/>
        <p:txBody>
          <a:bodyPr/>
          <a:lstStyle/>
          <a:p>
            <a:r>
              <a:rPr lang="en-US" dirty="0"/>
              <a:t>Requirements are written as natural language sentences supplemented by diagrams and tables.</a:t>
            </a:r>
          </a:p>
          <a:p>
            <a:r>
              <a:rPr lang="en-US" dirty="0"/>
              <a:t>Used for writing requirements because it is expressive, intuitive and universal. This means that the requirements  can be understood by users and customers.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p:cNvSpPr>
            <a:spLocks noGrp="1"/>
          </p:cNvSpPr>
          <p:nvPr>
            <p:ph type="title"/>
          </p:nvPr>
        </p:nvSpPr>
        <p:spPr/>
        <p:txBody>
          <a:bodyPr>
            <a:normAutofit fontScale="90000"/>
          </a:bodyPr>
          <a:lstStyle/>
          <a:p>
            <a:pPr eaLnBrk="1" hangingPunct="1"/>
            <a:r>
              <a:rPr lang="en-US" dirty="0"/>
              <a:t>Example requirements for the insulin pump software system</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28</a:t>
            </a:fld>
            <a:endParaRPr lang="en-US"/>
          </a:p>
        </p:txBody>
      </p:sp>
      <p:graphicFrame>
        <p:nvGraphicFramePr>
          <p:cNvPr id="4" name="Table 3"/>
          <p:cNvGraphicFramePr>
            <a:graphicFrameLocks noGrp="1"/>
          </p:cNvGraphicFramePr>
          <p:nvPr/>
        </p:nvGraphicFramePr>
        <p:xfrm>
          <a:off x="1524000" y="2209800"/>
          <a:ext cx="6096000" cy="3314700"/>
        </p:xfrm>
        <a:graphic>
          <a:graphicData uri="http://schemas.openxmlformats.org/drawingml/2006/table">
            <a:tbl>
              <a:tblPr firstRow="1" bandRow="1">
                <a:tableStyleId>{69CF1AB2-1976-4502-BF36-3FF5EA218861}</a:tableStyleId>
              </a:tblPr>
              <a:tblGrid>
                <a:gridCol w="6096000">
                  <a:extLst>
                    <a:ext uri="{9D8B030D-6E8A-4147-A177-3AD203B41FA5}">
                      <a16:colId xmlns:a16="http://schemas.microsoft.com/office/drawing/2014/main" xmlns="" val="20000"/>
                    </a:ext>
                  </a:extLst>
                </a:gridCol>
              </a:tblGrid>
              <a:tr h="370840">
                <a:tc>
                  <a:txBody>
                    <a:bodyPr/>
                    <a:lstStyle/>
                    <a:p>
                      <a:r>
                        <a:rPr lang="en-GB" sz="1800" b="0" kern="1200" dirty="0"/>
                        <a:t>3.2 The system shall measure the blood sugar and deliver insulin, if required, every 10 minutes.</a:t>
                      </a:r>
                      <a:r>
                        <a:rPr lang="en-GB" sz="1800" b="0" i="1" kern="1200" dirty="0"/>
                        <a:t> (Changes in blood sugar are relatively slow so more frequent measurement is unnecessary; less frequent measurement could lead to unnecessarily high sugar levels.)</a:t>
                      </a:r>
                    </a:p>
                    <a:p>
                      <a:endParaRPr lang="en-GB" sz="1800" b="0" kern="1200" dirty="0"/>
                    </a:p>
                    <a:p>
                      <a:r>
                        <a:rPr lang="en-GB" sz="1800" b="0" kern="1200" dirty="0"/>
                        <a:t>3.6 The system shall run a self-test routine every minute with the conditions to be tested and the associated actions defined in Table 1.</a:t>
                      </a:r>
                      <a:r>
                        <a:rPr lang="en-GB" sz="1800" b="0" i="1" kern="1200" dirty="0"/>
                        <a:t> (A self-test routine can discover hardware and software problems and alert the user to the fact the normal operation may be impossible.)</a:t>
                      </a:r>
                    </a:p>
                    <a:p>
                      <a:endParaRPr lang="en-US" dirty="0"/>
                    </a:p>
                  </a:txBody>
                  <a:tcPr/>
                </a:tc>
                <a:extLst>
                  <a:ext uri="{0D108BD9-81ED-4DB2-BD59-A6C34878D82A}">
                    <a16:rowId xmlns:a16="http://schemas.microsoft.com/office/drawing/2014/main" xmlns="" val="10000"/>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Problems with natural language</a:t>
            </a:r>
          </a:p>
        </p:txBody>
      </p:sp>
      <p:sp>
        <p:nvSpPr>
          <p:cNvPr id="55299" name="Rectangle 3"/>
          <p:cNvSpPr>
            <a:spLocks noGrp="1" noChangeArrowheads="1"/>
          </p:cNvSpPr>
          <p:nvPr>
            <p:ph idx="1"/>
          </p:nvPr>
        </p:nvSpPr>
        <p:spPr/>
        <p:txBody>
          <a:bodyPr>
            <a:normAutofit lnSpcReduction="10000"/>
          </a:bodyPr>
          <a:lstStyle/>
          <a:p>
            <a:r>
              <a:rPr lang="en-GB" dirty="0"/>
              <a:t>Lack of clarity </a:t>
            </a:r>
          </a:p>
          <a:p>
            <a:pPr lvl="1"/>
            <a:r>
              <a:rPr lang="en-GB" dirty="0"/>
              <a:t>Precision is difficult without making the document difficult to read.</a:t>
            </a:r>
          </a:p>
          <a:p>
            <a:r>
              <a:rPr lang="en-GB" dirty="0"/>
              <a:t>Requirements confusion</a:t>
            </a:r>
          </a:p>
          <a:p>
            <a:pPr lvl="1"/>
            <a:r>
              <a:rPr lang="en-GB" dirty="0"/>
              <a:t>Functional and non-functional requirements tend to be mixed-up.</a:t>
            </a:r>
          </a:p>
          <a:p>
            <a:r>
              <a:rPr lang="en-GB" dirty="0"/>
              <a:t>Requirements amalgamation</a:t>
            </a:r>
          </a:p>
          <a:p>
            <a:pPr lvl="1"/>
            <a:r>
              <a:rPr lang="en-GB" dirty="0"/>
              <a:t>Several different requirements may be expressed together.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normAutofit fontScale="92500"/>
          </a:bodyPr>
          <a:lstStyle/>
          <a:p>
            <a:r>
              <a:rPr lang="en-US" dirty="0"/>
              <a:t>Functional and non-functional requirements</a:t>
            </a:r>
            <a:endParaRPr lang="en-GB" dirty="0"/>
          </a:p>
          <a:p>
            <a:r>
              <a:rPr lang="en-US" dirty="0"/>
              <a:t>The software requirements document </a:t>
            </a:r>
            <a:endParaRPr lang="en-GB" dirty="0"/>
          </a:p>
          <a:p>
            <a:r>
              <a:rPr lang="en-US" dirty="0"/>
              <a:t>Requirements specification</a:t>
            </a:r>
            <a:endParaRPr lang="en-GB" dirty="0"/>
          </a:p>
          <a:p>
            <a:r>
              <a:rPr lang="en-US" dirty="0"/>
              <a:t>Requirements engineering processes</a:t>
            </a:r>
            <a:endParaRPr lang="en-GB" dirty="0"/>
          </a:p>
          <a:p>
            <a:r>
              <a:rPr lang="en-US" dirty="0"/>
              <a:t>Requirements elicitation and analysis</a:t>
            </a:r>
            <a:endParaRPr lang="en-GB" dirty="0"/>
          </a:p>
          <a:p>
            <a:r>
              <a:rPr lang="en-US" dirty="0"/>
              <a:t>Requirements validation</a:t>
            </a:r>
            <a:endParaRPr lang="en-GB" dirty="0"/>
          </a:p>
          <a:p>
            <a:r>
              <a:rPr lang="en-US" dirty="0"/>
              <a:t>Requirements management</a:t>
            </a:r>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What is the solutions</a:t>
            </a:r>
          </a:p>
        </p:txBody>
      </p:sp>
      <p:sp>
        <p:nvSpPr>
          <p:cNvPr id="3" name="Content Placeholder 2"/>
          <p:cNvSpPr>
            <a:spLocks noGrp="1"/>
          </p:cNvSpPr>
          <p:nvPr>
            <p:ph idx="1"/>
          </p:nvPr>
        </p:nvSpPr>
        <p:spPr>
          <a:xfrm>
            <a:off x="755576" y="1825625"/>
            <a:ext cx="7886700" cy="4351338"/>
          </a:xfrm>
        </p:spPr>
        <p:txBody>
          <a:bodyPr/>
          <a:lstStyle/>
          <a:p>
            <a:r>
              <a:rPr lang="en-CA" dirty="0"/>
              <a:t>Structured specifications</a:t>
            </a:r>
          </a:p>
          <a:p>
            <a:pPr lvl="1"/>
            <a:r>
              <a:rPr lang="en-CA" dirty="0"/>
              <a:t>Form based specifications</a:t>
            </a:r>
          </a:p>
          <a:p>
            <a:pPr lvl="1"/>
            <a:r>
              <a:rPr lang="en-CA" dirty="0"/>
              <a:t>Tabular specifications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30</a:t>
            </a:fld>
            <a:endParaRPr lang="en-US"/>
          </a:p>
        </p:txBody>
      </p:sp>
    </p:spTree>
    <p:extLst>
      <p:ext uri="{BB962C8B-B14F-4D97-AF65-F5344CB8AC3E}">
        <p14:creationId xmlns:p14="http://schemas.microsoft.com/office/powerpoint/2010/main" val="9389791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Structured specifications</a:t>
            </a:r>
          </a:p>
        </p:txBody>
      </p:sp>
      <p:sp>
        <p:nvSpPr>
          <p:cNvPr id="3" name="Content Placeholder 2"/>
          <p:cNvSpPr>
            <a:spLocks noGrp="1"/>
          </p:cNvSpPr>
          <p:nvPr>
            <p:ph idx="1"/>
          </p:nvPr>
        </p:nvSpPr>
        <p:spPr/>
        <p:txBody>
          <a:bodyPr>
            <a:normAutofit fontScale="92500"/>
          </a:bodyPr>
          <a:lstStyle/>
          <a:p>
            <a:r>
              <a:rPr lang="en-US" dirty="0"/>
              <a:t>An approach to writing requirements where the freedom of the requirements writer is limited and requirements are written in a standard way.</a:t>
            </a:r>
          </a:p>
          <a:p>
            <a:r>
              <a:rPr lang="en-US" dirty="0"/>
              <a:t>This works well for some types of requirements e.g. requirements for embedded control system but is sometimes too rigid for writing business system requirements.</a:t>
            </a:r>
          </a:p>
        </p:txBody>
      </p:sp>
      <p:sp>
        <p:nvSpPr>
          <p:cNvPr id="4" name="Footer Placeholder 3"/>
          <p:cNvSpPr>
            <a:spLocks noGrp="1"/>
          </p:cNvSpPr>
          <p:nvPr>
            <p:ph type="ftr" sz="quarter" idx="11"/>
          </p:nvPr>
        </p:nvSpPr>
        <p:spPr/>
        <p:txBody>
          <a:bodyPr/>
          <a:lstStyle/>
          <a:p>
            <a:pPr>
              <a:defRPr/>
            </a:pPr>
            <a:r>
              <a:rPr lang="en-US" dirty="0"/>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noFill/>
          <a:ln/>
        </p:spPr>
        <p:txBody>
          <a:bodyPr lIns="90487" tIns="44450" rIns="90487" bIns="44450"/>
          <a:lstStyle/>
          <a:p>
            <a:r>
              <a:rPr lang="en-GB"/>
              <a:t>Form-based specifications</a:t>
            </a:r>
          </a:p>
        </p:txBody>
      </p:sp>
      <p:sp>
        <p:nvSpPr>
          <p:cNvPr id="67587" name="Rectangle 3"/>
          <p:cNvSpPr>
            <a:spLocks noGrp="1" noChangeArrowheads="1"/>
          </p:cNvSpPr>
          <p:nvPr>
            <p:ph idx="1"/>
          </p:nvPr>
        </p:nvSpPr>
        <p:spPr>
          <a:noFill/>
          <a:ln/>
        </p:spPr>
        <p:txBody>
          <a:bodyPr lIns="90487" tIns="44450" rIns="90487" bIns="44450">
            <a:normAutofit fontScale="85000" lnSpcReduction="20000"/>
          </a:bodyPr>
          <a:lstStyle/>
          <a:p>
            <a:r>
              <a:rPr lang="en-GB" dirty="0"/>
              <a:t>Definition of the function or entity.</a:t>
            </a:r>
          </a:p>
          <a:p>
            <a:r>
              <a:rPr lang="en-GB" dirty="0"/>
              <a:t>Description of inputs and where they come from.</a:t>
            </a:r>
          </a:p>
          <a:p>
            <a:r>
              <a:rPr lang="en-GB" dirty="0"/>
              <a:t>Description of outputs and where they go to.</a:t>
            </a:r>
          </a:p>
          <a:p>
            <a:r>
              <a:rPr lang="en-GB" dirty="0"/>
              <a:t>Information about the information needed for the computation and other entities used.</a:t>
            </a:r>
          </a:p>
          <a:p>
            <a:r>
              <a:rPr lang="en-GB" dirty="0"/>
              <a:t>Description of the action to be taken.</a:t>
            </a:r>
          </a:p>
          <a:p>
            <a:r>
              <a:rPr lang="en-GB" dirty="0"/>
              <a:t>Pre and post conditions (if appropriate).</a:t>
            </a:r>
          </a:p>
          <a:p>
            <a:r>
              <a:rPr lang="en-GB" dirty="0"/>
              <a:t>The side effects (if any) of the function.</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normAutofit fontScale="90000"/>
          </a:bodyPr>
          <a:lstStyle/>
          <a:p>
            <a:pPr eaLnBrk="1" hangingPunct="1"/>
            <a:r>
              <a:rPr lang="en-US" dirty="0"/>
              <a:t>A structured specification of a requirement for an insulin pump</a:t>
            </a:r>
            <a:r>
              <a:rPr lang="en-GB" dirty="0"/>
              <a:t> </a:t>
            </a:r>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33</a:t>
            </a:fld>
            <a:endParaRPr lang="en-US"/>
          </a:p>
        </p:txBody>
      </p:sp>
      <p:graphicFrame>
        <p:nvGraphicFramePr>
          <p:cNvPr id="27650" name="Object 2"/>
          <p:cNvGraphicFramePr>
            <a:graphicFrameLocks noChangeAspect="1"/>
          </p:cNvGraphicFramePr>
          <p:nvPr/>
        </p:nvGraphicFramePr>
        <p:xfrm>
          <a:off x="1143000" y="2057400"/>
          <a:ext cx="5943600" cy="3314700"/>
        </p:xfrm>
        <a:graphic>
          <a:graphicData uri="http://schemas.openxmlformats.org/presentationml/2006/ole">
            <mc:AlternateContent xmlns:mc="http://schemas.openxmlformats.org/markup-compatibility/2006">
              <mc:Choice xmlns:v="urn:schemas-microsoft-com:vml" Requires="v">
                <p:oleObj spid="_x0000_s131097" name="Document" r:id="rId3" imgW="5943600" imgH="3314700" progId="Word.Document.12">
                  <p:embed/>
                </p:oleObj>
              </mc:Choice>
              <mc:Fallback>
                <p:oleObj name="Document" r:id="rId3" imgW="5943600" imgH="3314700" progId="Word.Document.12">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057400"/>
                        <a:ext cx="5943600" cy="3314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normAutofit fontScale="90000"/>
          </a:bodyPr>
          <a:lstStyle/>
          <a:p>
            <a:pPr eaLnBrk="1" hangingPunct="1"/>
            <a:r>
              <a:rPr lang="en-US" dirty="0"/>
              <a:t>A structured specification of a requirement for an insulin pump</a:t>
            </a:r>
            <a:r>
              <a:rPr lang="en-GB" dirty="0"/>
              <a:t> </a:t>
            </a:r>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34</a:t>
            </a:fld>
            <a:endParaRPr lang="en-US"/>
          </a:p>
        </p:txBody>
      </p:sp>
      <p:graphicFrame>
        <p:nvGraphicFramePr>
          <p:cNvPr id="27650" name="Object 2"/>
          <p:cNvGraphicFramePr>
            <a:graphicFrameLocks noChangeAspect="1"/>
          </p:cNvGraphicFramePr>
          <p:nvPr>
            <p:extLst>
              <p:ext uri="{D42A27DB-BD31-4B8C-83A1-F6EECF244321}">
                <p14:modId xmlns:p14="http://schemas.microsoft.com/office/powerpoint/2010/main" val="63750536"/>
              </p:ext>
            </p:extLst>
          </p:nvPr>
        </p:nvGraphicFramePr>
        <p:xfrm>
          <a:off x="1295400" y="2008336"/>
          <a:ext cx="5943600" cy="4445000"/>
        </p:xfrm>
        <a:graphic>
          <a:graphicData uri="http://schemas.openxmlformats.org/presentationml/2006/ole">
            <mc:AlternateContent xmlns:mc="http://schemas.openxmlformats.org/markup-compatibility/2006">
              <mc:Choice xmlns:v="urn:schemas-microsoft-com:vml" Requires="v">
                <p:oleObj spid="_x0000_s130074" name="Document" r:id="rId3" imgW="5943600" imgH="4445000" progId="Word.Document.12">
                  <p:embed/>
                </p:oleObj>
              </mc:Choice>
              <mc:Fallback>
                <p:oleObj name="Document" r:id="rId3" imgW="5943600" imgH="4445000" progId="Word.Document.12">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2008336"/>
                        <a:ext cx="5943600" cy="444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dirty="0"/>
              <a:t>Tabular specification</a:t>
            </a:r>
          </a:p>
        </p:txBody>
      </p:sp>
      <p:sp>
        <p:nvSpPr>
          <p:cNvPr id="82947" name="Rectangle 3"/>
          <p:cNvSpPr>
            <a:spLocks noGrp="1" noChangeArrowheads="1"/>
          </p:cNvSpPr>
          <p:nvPr>
            <p:ph idx="1"/>
          </p:nvPr>
        </p:nvSpPr>
        <p:spPr/>
        <p:txBody>
          <a:bodyPr>
            <a:normAutofit fontScale="92500" lnSpcReduction="10000"/>
          </a:bodyPr>
          <a:lstStyle/>
          <a:p>
            <a:r>
              <a:rPr lang="en-US" dirty="0"/>
              <a:t>Used to supplement natural language.</a:t>
            </a:r>
          </a:p>
          <a:p>
            <a:r>
              <a:rPr lang="en-US" dirty="0"/>
              <a:t>Particularly useful when you have to define a number of possible alternative courses of action.</a:t>
            </a:r>
          </a:p>
          <a:p>
            <a:r>
              <a:rPr lang="en-US" dirty="0"/>
              <a:t>For example, the insulin pump systems bases its computations on the rate of change of blood sugar level and the tabular specification explains how to calculate the insulin requirement for different scenarios.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normAutofit fontScale="90000"/>
          </a:bodyPr>
          <a:lstStyle/>
          <a:p>
            <a:pPr eaLnBrk="1" hangingPunct="1"/>
            <a:r>
              <a:rPr lang="en-US" dirty="0"/>
              <a:t>Tabular specification of computation for an insulin pump</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36</a:t>
            </a:fld>
            <a:endParaRPr lang="en-US"/>
          </a:p>
        </p:txBody>
      </p:sp>
      <p:graphicFrame>
        <p:nvGraphicFramePr>
          <p:cNvPr id="4" name="Table 3"/>
          <p:cNvGraphicFramePr>
            <a:graphicFrameLocks noGrp="1"/>
          </p:cNvGraphicFramePr>
          <p:nvPr/>
        </p:nvGraphicFramePr>
        <p:xfrm>
          <a:off x="685800" y="1981200"/>
          <a:ext cx="6461125" cy="3481389"/>
        </p:xfrm>
        <a:graphic>
          <a:graphicData uri="http://schemas.openxmlformats.org/drawingml/2006/table">
            <a:tbl>
              <a:tblPr/>
              <a:tblGrid>
                <a:gridCol w="3810000">
                  <a:extLst>
                    <a:ext uri="{9D8B030D-6E8A-4147-A177-3AD203B41FA5}">
                      <a16:colId xmlns:a16="http://schemas.microsoft.com/office/drawing/2014/main" xmlns="" val="20000"/>
                    </a:ext>
                  </a:extLst>
                </a:gridCol>
                <a:gridCol w="2651125">
                  <a:extLst>
                    <a:ext uri="{9D8B030D-6E8A-4147-A177-3AD203B41FA5}">
                      <a16:colId xmlns:a16="http://schemas.microsoft.com/office/drawing/2014/main" xmlns="" val="20001"/>
                    </a:ext>
                  </a:extLst>
                </a:gridCol>
              </a:tblGrid>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Condition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Action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0"/>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falling (r2 &lt;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1"/>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stable (r2 =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xmlns="" val="10002"/>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decreasing </a:t>
                      </a:r>
                      <a:br>
                        <a:rPr kumimoji="0" lang="en-GB" sz="1600" b="0" i="0" u="none" strike="noStrike" cap="none" normalizeH="0" baseline="0" dirty="0">
                          <a:ln>
                            <a:noFill/>
                          </a:ln>
                          <a:solidFill>
                            <a:srgbClr val="000000"/>
                          </a:solidFill>
                          <a:effectLst/>
                          <a:latin typeface="Arial"/>
                          <a:ea typeface="Times New Roman" charset="0"/>
                          <a:cs typeface="Arial"/>
                        </a:rPr>
                      </a:br>
                      <a:r>
                        <a:rPr kumimoji="0" lang="en-GB" sz="1600" b="0" i="0" u="none" strike="noStrike" cap="none" normalizeH="0" baseline="0" dirty="0">
                          <a:ln>
                            <a:noFill/>
                          </a:ln>
                          <a:solidFill>
                            <a:srgbClr val="000000"/>
                          </a:solidFill>
                          <a:effectLst/>
                          <a:latin typeface="Arial"/>
                          <a:ea typeface="Times New Roman" charset="0"/>
                          <a:cs typeface="Arial"/>
                        </a:rPr>
                        <a:t>((r2 – r1) &lt;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3"/>
                  </a:ext>
                </a:extLst>
              </a:tr>
              <a:tr h="6096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stable or increasing </a:t>
                      </a:r>
                      <a:br>
                        <a:rPr kumimoji="0" lang="en-GB" sz="1600" b="0" i="0" u="none" strike="noStrike" cap="none" normalizeH="0" baseline="0" dirty="0">
                          <a:ln>
                            <a:noFill/>
                          </a:ln>
                          <a:solidFill>
                            <a:srgbClr val="000000"/>
                          </a:solidFill>
                          <a:effectLst/>
                          <a:latin typeface="Arial"/>
                          <a:ea typeface="Times New Roman" charset="0"/>
                          <a:cs typeface="Arial"/>
                        </a:rPr>
                      </a:br>
                      <a:r>
                        <a:rPr kumimoji="0" lang="en-GB" sz="1600" b="0" i="0" u="none" strike="noStrike" cap="none" normalizeH="0" baseline="0" dirty="0">
                          <a:ln>
                            <a:noFill/>
                          </a:ln>
                          <a:solidFill>
                            <a:srgbClr val="000000"/>
                          </a:solidFill>
                          <a:effectLst/>
                          <a:latin typeface="Arial"/>
                          <a:ea typeface="Times New Roman" charset="0"/>
                          <a:cs typeface="Arial"/>
                        </a:rPr>
                        <a:t>((r2 – r1) ≥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a:t>
                      </a:r>
                      <a:br>
                        <a:rPr kumimoji="0" lang="en-GB" sz="1600" b="0" i="0" u="none" strike="noStrike" cap="none" normalizeH="0" baseline="0" dirty="0">
                          <a:ln>
                            <a:noFill/>
                          </a:ln>
                          <a:solidFill>
                            <a:srgbClr val="000000"/>
                          </a:solidFill>
                          <a:effectLst/>
                          <a:latin typeface="Arial"/>
                          <a:ea typeface="Times New Roman" charset="0"/>
                          <a:cs typeface="Arial"/>
                        </a:rPr>
                      </a:br>
                      <a:r>
                        <a:rPr kumimoji="0" lang="en-GB" sz="1600" b="0" i="0" u="none" strike="noStrike" cap="none" normalizeH="0" baseline="0" dirty="0">
                          <a:ln>
                            <a:noFill/>
                          </a:ln>
                          <a:solidFill>
                            <a:srgbClr val="000000"/>
                          </a:solidFill>
                          <a:effectLst/>
                          <a:latin typeface="Arial"/>
                          <a:ea typeface="Times New Roman" charset="0"/>
                          <a:cs typeface="Arial"/>
                        </a:rPr>
                        <a:t>      round ((r2 – r1)/4)</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If rounded result = 0 then </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a:t>
                      </a:r>
                      <a:r>
                        <a:rPr kumimoji="0" lang="en-GB" sz="1600" b="0" i="0" u="none" strike="noStrike" cap="none" normalizeH="0" baseline="0" dirty="0" err="1">
                          <a:ln>
                            <a:noFill/>
                          </a:ln>
                          <a:solidFill>
                            <a:srgbClr val="000000"/>
                          </a:solidFill>
                          <a:effectLst/>
                          <a:latin typeface="Arial"/>
                          <a:ea typeface="Times New Roman" charset="0"/>
                          <a:cs typeface="Arial"/>
                        </a:rPr>
                        <a:t>MinimumDose</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xmlns="" val="10004"/>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a:t>Requirements engineering processes</a:t>
            </a:r>
          </a:p>
        </p:txBody>
      </p:sp>
      <p:sp>
        <p:nvSpPr>
          <p:cNvPr id="44035" name="Rectangle 3"/>
          <p:cNvSpPr>
            <a:spLocks noGrp="1" noChangeArrowheads="1"/>
          </p:cNvSpPr>
          <p:nvPr>
            <p:ph idx="1"/>
          </p:nvPr>
        </p:nvSpPr>
        <p:spPr>
          <a:xfrm>
            <a:off x="323528" y="1484784"/>
            <a:ext cx="8784976" cy="4351338"/>
          </a:xfrm>
        </p:spPr>
        <p:txBody>
          <a:bodyPr>
            <a:noAutofit/>
          </a:bodyPr>
          <a:lstStyle/>
          <a:p>
            <a:pPr>
              <a:lnSpc>
                <a:spcPct val="90000"/>
              </a:lnSpc>
            </a:pPr>
            <a:r>
              <a:rPr lang="en-GB" sz="2800" dirty="0"/>
              <a:t>The processes used for RE vary widely depending on the application domain, the people involved and the organisation developing the requirements.</a:t>
            </a:r>
          </a:p>
          <a:p>
            <a:pPr>
              <a:lnSpc>
                <a:spcPct val="90000"/>
              </a:lnSpc>
            </a:pPr>
            <a:r>
              <a:rPr lang="en-GB" sz="2800" dirty="0"/>
              <a:t>RE include four high-level activities (</a:t>
            </a:r>
            <a:r>
              <a:rPr lang="en-GB" sz="1800" b="1" dirty="0"/>
              <a:t>Chapter 2 slide 16</a:t>
            </a:r>
            <a:r>
              <a:rPr lang="en-GB" sz="2800" dirty="0"/>
              <a:t>). </a:t>
            </a:r>
          </a:p>
          <a:p>
            <a:pPr>
              <a:lnSpc>
                <a:spcPct val="90000"/>
              </a:lnSpc>
            </a:pPr>
            <a:r>
              <a:rPr lang="en-GB" sz="2800" dirty="0"/>
              <a:t>However, there are a number of generic activities common to all processes</a:t>
            </a:r>
          </a:p>
          <a:p>
            <a:pPr lvl="1">
              <a:lnSpc>
                <a:spcPct val="90000"/>
              </a:lnSpc>
            </a:pPr>
            <a:r>
              <a:rPr lang="en-GB" sz="2400" dirty="0">
                <a:solidFill>
                  <a:srgbClr val="FF0000"/>
                </a:solidFill>
              </a:rPr>
              <a:t>Requirements elicitation;</a:t>
            </a:r>
          </a:p>
          <a:p>
            <a:pPr lvl="1">
              <a:lnSpc>
                <a:spcPct val="90000"/>
              </a:lnSpc>
            </a:pPr>
            <a:r>
              <a:rPr lang="en-GB" sz="2400" dirty="0">
                <a:solidFill>
                  <a:srgbClr val="FF0000"/>
                </a:solidFill>
              </a:rPr>
              <a:t>Requirements analysis;</a:t>
            </a:r>
          </a:p>
          <a:p>
            <a:pPr lvl="1">
              <a:lnSpc>
                <a:spcPct val="90000"/>
              </a:lnSpc>
            </a:pPr>
            <a:r>
              <a:rPr lang="en-GB" sz="2400" dirty="0">
                <a:solidFill>
                  <a:srgbClr val="FF0000"/>
                </a:solidFill>
              </a:rPr>
              <a:t>Requirements validation;</a:t>
            </a:r>
          </a:p>
          <a:p>
            <a:pPr lvl="1">
              <a:lnSpc>
                <a:spcPct val="90000"/>
              </a:lnSpc>
            </a:pPr>
            <a:r>
              <a:rPr lang="en-GB" sz="2400" dirty="0">
                <a:solidFill>
                  <a:srgbClr val="FF0000"/>
                </a:solidFill>
              </a:rPr>
              <a:t>Requirements management.</a:t>
            </a:r>
          </a:p>
          <a:p>
            <a:pPr>
              <a:lnSpc>
                <a:spcPct val="90000"/>
              </a:lnSpc>
            </a:pPr>
            <a:r>
              <a:rPr lang="en-GB" sz="2800" dirty="0"/>
              <a:t>In practice, RE is an iterative activity in which these processes are interleaved.</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READING</a:t>
            </a:r>
            <a:endParaRPr lang="en-CA" dirty="0"/>
          </a:p>
        </p:txBody>
      </p:sp>
      <p:sp>
        <p:nvSpPr>
          <p:cNvPr id="3" name="Content Placeholder 2"/>
          <p:cNvSpPr>
            <a:spLocks noGrp="1"/>
          </p:cNvSpPr>
          <p:nvPr>
            <p:ph idx="1"/>
          </p:nvPr>
        </p:nvSpPr>
        <p:spPr/>
        <p:txBody>
          <a:bodyPr/>
          <a:lstStyle/>
          <a:p>
            <a:endParaRPr lang="en-CA"/>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38</a:t>
            </a:fld>
            <a:endParaRPr lang="en-US"/>
          </a:p>
        </p:txBody>
      </p:sp>
    </p:spTree>
    <p:extLst>
      <p:ext uri="{BB962C8B-B14F-4D97-AF65-F5344CB8AC3E}">
        <p14:creationId xmlns:p14="http://schemas.microsoft.com/office/powerpoint/2010/main" val="27543434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323528" y="365126"/>
            <a:ext cx="8640960" cy="1325563"/>
          </a:xfrm>
        </p:spPr>
        <p:txBody>
          <a:bodyPr>
            <a:normAutofit fontScale="90000"/>
          </a:bodyPr>
          <a:lstStyle/>
          <a:p>
            <a:pPr eaLnBrk="1" hangingPunct="1"/>
            <a:r>
              <a:rPr lang="en-US" dirty="0"/>
              <a:t>A spiral view of the requirements engineering process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39</a:t>
            </a:fld>
            <a:endParaRPr lang="en-US"/>
          </a:p>
        </p:txBody>
      </p:sp>
      <p:pic>
        <p:nvPicPr>
          <p:cNvPr id="2" name="Picture 1"/>
          <p:cNvPicPr>
            <a:picLocks noChangeAspect="1"/>
          </p:cNvPicPr>
          <p:nvPr/>
        </p:nvPicPr>
        <p:blipFill>
          <a:blip r:embed="rId2"/>
          <a:stretch>
            <a:fillRect/>
          </a:stretch>
        </p:blipFill>
        <p:spPr>
          <a:xfrm>
            <a:off x="1763688" y="1656812"/>
            <a:ext cx="5886418" cy="483276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a:t>Requirements engineering</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a:t>
            </a:fld>
            <a:endParaRPr lang="en-US"/>
          </a:p>
        </p:txBody>
      </p:sp>
      <p:sp>
        <p:nvSpPr>
          <p:cNvPr id="2" name="Rectangle 1"/>
          <p:cNvSpPr/>
          <p:nvPr/>
        </p:nvSpPr>
        <p:spPr>
          <a:xfrm>
            <a:off x="144016" y="2177181"/>
            <a:ext cx="4572000" cy="4081117"/>
          </a:xfrm>
          <a:prstGeom prst="rect">
            <a:avLst/>
          </a:prstGeom>
          <a:noFill/>
          <a:ln/>
        </p:spPr>
        <p:txBody>
          <a:bodyPr vert="horz" lIns="90487" tIns="44450" rIns="90487" bIns="44450" rtlCol="0">
            <a:normAutofit/>
          </a:bodyPr>
          <a:lstStyle/>
          <a:p>
            <a:pPr defTabSz="685800">
              <a:lnSpc>
                <a:spcPct val="90000"/>
              </a:lnSpc>
              <a:spcBef>
                <a:spcPts val="750"/>
              </a:spcBef>
            </a:pPr>
            <a:r>
              <a:rPr lang="en-GB" sz="3600" dirty="0">
                <a:latin typeface="+mn-lt"/>
                <a:ea typeface="+mn-ea"/>
                <a:cs typeface="+mn-cs"/>
              </a:rPr>
              <a:t>The requirements themselves are the descriptions of the system services and constraints that are generated during the requirements engineering process.</a:t>
            </a:r>
          </a:p>
        </p:txBody>
      </p:sp>
      <p:cxnSp>
        <p:nvCxnSpPr>
          <p:cNvPr id="6" name="Straight Arrow Connector 5"/>
          <p:cNvCxnSpPr/>
          <p:nvPr/>
        </p:nvCxnSpPr>
        <p:spPr>
          <a:xfrm>
            <a:off x="4716016" y="1825625"/>
            <a:ext cx="0" cy="4411687"/>
          </a:xfrm>
          <a:prstGeom prst="straightConnector1">
            <a:avLst/>
          </a:prstGeom>
          <a:ln w="3492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2" name="Rectangle 3"/>
          <p:cNvSpPr>
            <a:spLocks noGrp="1" noChangeArrowheads="1"/>
          </p:cNvSpPr>
          <p:nvPr>
            <p:ph idx="1"/>
          </p:nvPr>
        </p:nvSpPr>
        <p:spPr>
          <a:xfrm>
            <a:off x="5021138" y="2174006"/>
            <a:ext cx="4375398" cy="4351338"/>
          </a:xfrm>
          <a:noFill/>
          <a:ln/>
        </p:spPr>
        <p:txBody>
          <a:bodyPr lIns="90487" tIns="44450" rIns="90487" bIns="44450">
            <a:normAutofit lnSpcReduction="10000"/>
          </a:bodyPr>
          <a:lstStyle/>
          <a:p>
            <a:pPr marL="0" indent="0">
              <a:buNone/>
            </a:pPr>
            <a:r>
              <a:rPr lang="en-GB" dirty="0"/>
              <a:t>The process of establishing the services that the customer requires from a system and the constraints under which it operates and is developed.</a:t>
            </a:r>
          </a:p>
        </p:txBody>
      </p:sp>
      <p:sp>
        <p:nvSpPr>
          <p:cNvPr id="9" name="TextBox 8"/>
          <p:cNvSpPr txBox="1"/>
          <p:nvPr/>
        </p:nvSpPr>
        <p:spPr>
          <a:xfrm>
            <a:off x="628650" y="1459856"/>
            <a:ext cx="3024336" cy="461665"/>
          </a:xfrm>
          <a:prstGeom prst="rect">
            <a:avLst/>
          </a:prstGeom>
          <a:noFill/>
        </p:spPr>
        <p:txBody>
          <a:bodyPr wrap="square" rtlCol="0">
            <a:spAutoFit/>
          </a:bodyPr>
          <a:lstStyle/>
          <a:p>
            <a:r>
              <a:rPr lang="en-CA" dirty="0"/>
              <a:t>What is requirement </a:t>
            </a:r>
          </a:p>
        </p:txBody>
      </p:sp>
      <p:sp>
        <p:nvSpPr>
          <p:cNvPr id="14" name="TextBox 13"/>
          <p:cNvSpPr txBox="1"/>
          <p:nvPr/>
        </p:nvSpPr>
        <p:spPr>
          <a:xfrm>
            <a:off x="5292080" y="1363960"/>
            <a:ext cx="3024336" cy="830997"/>
          </a:xfrm>
          <a:prstGeom prst="rect">
            <a:avLst/>
          </a:prstGeom>
          <a:noFill/>
        </p:spPr>
        <p:txBody>
          <a:bodyPr wrap="square" rtlCol="0">
            <a:spAutoFit/>
          </a:bodyPr>
          <a:lstStyle/>
          <a:p>
            <a:r>
              <a:rPr lang="en-CA" dirty="0"/>
              <a:t>What is requirement engineering</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a:t>Requirements elicitation and analysis</a:t>
            </a:r>
          </a:p>
        </p:txBody>
      </p:sp>
      <p:sp>
        <p:nvSpPr>
          <p:cNvPr id="7171" name="Rectangle 3"/>
          <p:cNvSpPr>
            <a:spLocks noGrp="1" noChangeArrowheads="1"/>
          </p:cNvSpPr>
          <p:nvPr>
            <p:ph idx="1"/>
          </p:nvPr>
        </p:nvSpPr>
        <p:spPr>
          <a:noFill/>
          <a:ln/>
        </p:spPr>
        <p:txBody>
          <a:bodyPr lIns="90487" tIns="44450" rIns="90487" bIns="44450">
            <a:normAutofit lnSpcReduction="10000"/>
          </a:bodyPr>
          <a:lstStyle/>
          <a:p>
            <a:r>
              <a:rPr lang="en-GB" sz="2400" dirty="0"/>
              <a:t>Sometimes called requirements elicitation or requirements discovery.</a:t>
            </a:r>
          </a:p>
          <a:p>
            <a:r>
              <a:rPr lang="en-GB" sz="2400" dirty="0"/>
              <a:t>Involves technical staff working with customers to find out about the application domain, the services that the system should provide and the system’s operational constraints.</a:t>
            </a:r>
          </a:p>
          <a:p>
            <a:r>
              <a:rPr lang="en-GB" sz="2400" dirty="0"/>
              <a:t>May involve end-users, managers, engineers involved in maintenance, domain experts, trade unions, etc. These are called </a:t>
            </a:r>
            <a:r>
              <a:rPr lang="en-GB" sz="2400" i="1" dirty="0"/>
              <a:t>stakeholders.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40</a:t>
            </a:fld>
            <a:endParaRPr lang="en-US"/>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elicitation and analysis</a:t>
            </a:r>
          </a:p>
        </p:txBody>
      </p:sp>
      <p:sp>
        <p:nvSpPr>
          <p:cNvPr id="3" name="Content Placeholder 2"/>
          <p:cNvSpPr>
            <a:spLocks noGrp="1"/>
          </p:cNvSpPr>
          <p:nvPr>
            <p:ph idx="1"/>
          </p:nvPr>
        </p:nvSpPr>
        <p:spPr/>
        <p:txBody>
          <a:bodyPr>
            <a:normAutofit/>
          </a:bodyPr>
          <a:lstStyle/>
          <a:p>
            <a:r>
              <a:rPr lang="en-US" dirty="0"/>
              <a:t>Software engineers work with a range of system stakeholders to find out about the application domain, the services that the system should provide, the required system performance, hardware constraints, other systems, etc.</a:t>
            </a:r>
          </a:p>
          <a:p>
            <a:r>
              <a:rPr lang="en-US" dirty="0"/>
              <a:t>Stages include:</a:t>
            </a:r>
          </a:p>
          <a:p>
            <a:pPr lvl="1"/>
            <a:r>
              <a:rPr lang="en-US" dirty="0"/>
              <a:t>Requirements discovery,</a:t>
            </a:r>
          </a:p>
          <a:p>
            <a:pPr lvl="1"/>
            <a:r>
              <a:rPr lang="en-US" dirty="0"/>
              <a:t>Requirements classification and organization,</a:t>
            </a:r>
          </a:p>
          <a:p>
            <a:pPr lvl="1"/>
            <a:r>
              <a:rPr lang="en-US" dirty="0"/>
              <a:t>Requirements prioritization and negotiation,</a:t>
            </a:r>
          </a:p>
          <a:p>
            <a:pPr lvl="1"/>
            <a:r>
              <a:rPr lang="en-US" dirty="0"/>
              <a:t>Requirements specification.</a:t>
            </a:r>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dirty="0"/>
              <a:t>The</a:t>
            </a:r>
            <a:r>
              <a:rPr lang="en-US" b="1" dirty="0"/>
              <a:t> </a:t>
            </a:r>
            <a:r>
              <a:rPr lang="en-US" dirty="0"/>
              <a:t>requirements elicitation and analysis process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42</a:t>
            </a:fld>
            <a:endParaRPr lang="en-US"/>
          </a:p>
        </p:txBody>
      </p:sp>
      <p:pic>
        <p:nvPicPr>
          <p:cNvPr id="2" name="Picture 1"/>
          <p:cNvPicPr>
            <a:picLocks noChangeAspect="1"/>
          </p:cNvPicPr>
          <p:nvPr/>
        </p:nvPicPr>
        <p:blipFill>
          <a:blip r:embed="rId2"/>
          <a:stretch>
            <a:fillRect/>
          </a:stretch>
        </p:blipFill>
        <p:spPr>
          <a:xfrm>
            <a:off x="1475656" y="2060848"/>
            <a:ext cx="6306747" cy="3871119"/>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lIns="90487" tIns="44450" rIns="90487" bIns="44450"/>
          <a:lstStyle/>
          <a:p>
            <a:r>
              <a:rPr lang="en-GB"/>
              <a:t>Process activities</a:t>
            </a:r>
          </a:p>
        </p:txBody>
      </p:sp>
      <p:sp>
        <p:nvSpPr>
          <p:cNvPr id="10243" name="Rectangle 3"/>
          <p:cNvSpPr>
            <a:spLocks noGrp="1" noChangeArrowheads="1"/>
          </p:cNvSpPr>
          <p:nvPr>
            <p:ph idx="1"/>
          </p:nvPr>
        </p:nvSpPr>
        <p:spPr>
          <a:noFill/>
          <a:ln/>
        </p:spPr>
        <p:txBody>
          <a:bodyPr lIns="90487" tIns="44450" rIns="90487" bIns="44450">
            <a:normAutofit fontScale="92500" lnSpcReduction="10000"/>
          </a:bodyPr>
          <a:lstStyle/>
          <a:p>
            <a:pPr>
              <a:lnSpc>
                <a:spcPct val="90000"/>
              </a:lnSpc>
            </a:pPr>
            <a:r>
              <a:rPr lang="en-GB" sz="2400" dirty="0"/>
              <a:t>Requirements discovery</a:t>
            </a:r>
          </a:p>
          <a:p>
            <a:pPr lvl="1">
              <a:lnSpc>
                <a:spcPct val="90000"/>
              </a:lnSpc>
            </a:pPr>
            <a:r>
              <a:rPr lang="en-GB" sz="2000" dirty="0"/>
              <a:t>Interacting with stakeholders to discover their requirements. </a:t>
            </a:r>
            <a:r>
              <a:rPr lang="en-GB" sz="2000" b="1" dirty="0">
                <a:solidFill>
                  <a:srgbClr val="FF0000"/>
                </a:solidFill>
              </a:rPr>
              <a:t>Domain requirements </a:t>
            </a:r>
            <a:r>
              <a:rPr lang="en-GB" sz="2000" dirty="0"/>
              <a:t>are also discovered at this stage.</a:t>
            </a:r>
          </a:p>
          <a:p>
            <a:pPr>
              <a:lnSpc>
                <a:spcPct val="90000"/>
              </a:lnSpc>
            </a:pPr>
            <a:r>
              <a:rPr lang="en-GB" sz="2400" dirty="0"/>
              <a:t>Requirements classification and organisation</a:t>
            </a:r>
          </a:p>
          <a:p>
            <a:pPr lvl="1">
              <a:lnSpc>
                <a:spcPct val="90000"/>
              </a:lnSpc>
            </a:pPr>
            <a:r>
              <a:rPr lang="en-GB" sz="2000" dirty="0"/>
              <a:t>Groups related requirements and organises them into coherent clusters.</a:t>
            </a:r>
          </a:p>
          <a:p>
            <a:pPr>
              <a:lnSpc>
                <a:spcPct val="90000"/>
              </a:lnSpc>
            </a:pPr>
            <a:r>
              <a:rPr lang="en-GB" sz="2400" dirty="0"/>
              <a:t>Prioritisation and negotiation</a:t>
            </a:r>
          </a:p>
          <a:p>
            <a:pPr lvl="1">
              <a:lnSpc>
                <a:spcPct val="90000"/>
              </a:lnSpc>
            </a:pPr>
            <a:r>
              <a:rPr lang="en-GB" sz="2000" dirty="0"/>
              <a:t>Prioritising requirements and resolving requirements conflicts.</a:t>
            </a:r>
          </a:p>
          <a:p>
            <a:pPr>
              <a:lnSpc>
                <a:spcPct val="90000"/>
              </a:lnSpc>
            </a:pPr>
            <a:r>
              <a:rPr lang="en-GB" sz="2400" dirty="0"/>
              <a:t>Requirements specification</a:t>
            </a:r>
          </a:p>
          <a:p>
            <a:pPr lvl="1">
              <a:lnSpc>
                <a:spcPct val="90000"/>
              </a:lnSpc>
            </a:pPr>
            <a:r>
              <a:rPr lang="en-GB" sz="2000" dirty="0"/>
              <a:t>Requirements are documented and input into the next round of the spiral.</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266700"/>
            <a:ext cx="8458200" cy="1104900"/>
          </a:xfrm>
          <a:noFill/>
          <a:ln/>
        </p:spPr>
        <p:txBody>
          <a:bodyPr lIns="90487" tIns="44450" rIns="90487" bIns="44450">
            <a:normAutofit fontScale="90000"/>
          </a:bodyPr>
          <a:lstStyle/>
          <a:p>
            <a:r>
              <a:rPr lang="en-GB" dirty="0"/>
              <a:t>Problems of requirements elicitation and analysis </a:t>
            </a:r>
          </a:p>
        </p:txBody>
      </p:sp>
      <p:sp>
        <p:nvSpPr>
          <p:cNvPr id="8195" name="Rectangle 3"/>
          <p:cNvSpPr>
            <a:spLocks noGrp="1" noChangeArrowheads="1"/>
          </p:cNvSpPr>
          <p:nvPr>
            <p:ph idx="1"/>
          </p:nvPr>
        </p:nvSpPr>
        <p:spPr>
          <a:noFill/>
          <a:ln/>
        </p:spPr>
        <p:txBody>
          <a:bodyPr lIns="90487" tIns="44450" rIns="90487" bIns="44450">
            <a:normAutofit fontScale="92500" lnSpcReduction="10000"/>
          </a:bodyPr>
          <a:lstStyle/>
          <a:p>
            <a:r>
              <a:rPr lang="en-GB" sz="2400" dirty="0"/>
              <a:t>Stakeholders don’t know what they really want.</a:t>
            </a:r>
          </a:p>
          <a:p>
            <a:r>
              <a:rPr lang="en-GB" sz="2400" dirty="0"/>
              <a:t>Stakeholders express requirements in their own terms.</a:t>
            </a:r>
          </a:p>
          <a:p>
            <a:r>
              <a:rPr lang="en-GB" sz="2400" dirty="0"/>
              <a:t>Different stakeholders may have conflicting requirements.</a:t>
            </a:r>
          </a:p>
          <a:p>
            <a:r>
              <a:rPr lang="en-GB" sz="2400" dirty="0"/>
              <a:t>Organisational and political factors may influence the system requirements.</a:t>
            </a:r>
          </a:p>
          <a:p>
            <a:r>
              <a:rPr lang="en-GB" sz="2400" dirty="0"/>
              <a:t>The requirements change during the analysis process. New stakeholders may emerge and the business environment may change.</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44</a:t>
            </a:fld>
            <a:endParaRPr lang="en-US"/>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a:xfrm>
            <a:off x="457200" y="1600200"/>
            <a:ext cx="8382000" cy="4525963"/>
          </a:xfrm>
        </p:spPr>
        <p:txBody>
          <a:bodyPr>
            <a:normAutofit/>
          </a:bodyPr>
          <a:lstStyle/>
          <a:p>
            <a:r>
              <a:rPr lang="en-US" dirty="0"/>
              <a:t>The software requirements document is an agreed statement of the system requirements. It should be organized so that both system customers and software developers can use it.</a:t>
            </a:r>
            <a:endParaRPr lang="en-GB" dirty="0"/>
          </a:p>
          <a:p>
            <a:r>
              <a:rPr lang="en-US" dirty="0"/>
              <a:t>The requirements engineering process is an iterative process including requirements elicitation, specification and validation.</a:t>
            </a:r>
            <a:endParaRPr lang="en-GB" dirty="0"/>
          </a:p>
          <a:p>
            <a:r>
              <a:rPr lang="en-US" dirty="0"/>
              <a:t>Requirements elicitation and analysis is an iterative process that can be represented as a spiral of activities – requirements discovery, requirements classification and organization, requirements negotiation and requirements documentation.</a:t>
            </a:r>
            <a:r>
              <a:rPr lang="en-GB" dirty="0"/>
              <a:t> </a:t>
            </a:r>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dirty="0"/>
              <a:t>Chapter 4 – Requirements Engineering</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a:ea typeface="+mn-ea"/>
                <a:cs typeface="+mn-cs"/>
              </a:rPr>
              <a:t>Part 3</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discovery</a:t>
            </a:r>
          </a:p>
        </p:txBody>
      </p:sp>
      <p:sp>
        <p:nvSpPr>
          <p:cNvPr id="3" name="Content Placeholder 2"/>
          <p:cNvSpPr>
            <a:spLocks noGrp="1"/>
          </p:cNvSpPr>
          <p:nvPr>
            <p:ph idx="1"/>
          </p:nvPr>
        </p:nvSpPr>
        <p:spPr/>
        <p:txBody>
          <a:bodyPr>
            <a:normAutofit/>
          </a:bodyPr>
          <a:lstStyle/>
          <a:p>
            <a:r>
              <a:rPr lang="en-US" dirty="0"/>
              <a:t>The process of gathering information about the required and existing systems and distilling the user and system requirements from this information.</a:t>
            </a:r>
          </a:p>
          <a:p>
            <a:r>
              <a:rPr lang="en-US" dirty="0"/>
              <a:t>Interaction is with system stakeholders from managers to external regulators.</a:t>
            </a:r>
          </a:p>
          <a:p>
            <a:r>
              <a:rPr lang="en-US" dirty="0"/>
              <a:t>Systems normally have a range of stakeholders.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Stakeholders in the MHC-PMS</a:t>
            </a:r>
          </a:p>
        </p:txBody>
      </p:sp>
      <p:sp>
        <p:nvSpPr>
          <p:cNvPr id="3" name="Content Placeholder 2"/>
          <p:cNvSpPr>
            <a:spLocks noGrp="1"/>
          </p:cNvSpPr>
          <p:nvPr>
            <p:ph idx="1"/>
          </p:nvPr>
        </p:nvSpPr>
        <p:spPr/>
        <p:txBody>
          <a:bodyPr>
            <a:normAutofit/>
          </a:bodyPr>
          <a:lstStyle/>
          <a:p>
            <a:r>
              <a:rPr lang="en-US" b="1" dirty="0"/>
              <a:t>Patients</a:t>
            </a:r>
            <a:r>
              <a:rPr lang="en-US" i="1" dirty="0"/>
              <a:t> </a:t>
            </a:r>
            <a:r>
              <a:rPr lang="en-US" dirty="0"/>
              <a:t>whose information is recorded in the system.</a:t>
            </a:r>
            <a:endParaRPr lang="en-GB" dirty="0"/>
          </a:p>
          <a:p>
            <a:r>
              <a:rPr lang="en-US" b="1" dirty="0"/>
              <a:t>Doctors</a:t>
            </a:r>
            <a:r>
              <a:rPr lang="en-US" i="1" dirty="0"/>
              <a:t> </a:t>
            </a:r>
            <a:r>
              <a:rPr lang="en-US" dirty="0"/>
              <a:t>who are responsible for assessing and treating patients.</a:t>
            </a:r>
            <a:endParaRPr lang="en-GB" dirty="0"/>
          </a:p>
          <a:p>
            <a:r>
              <a:rPr lang="en-US" b="1" dirty="0"/>
              <a:t>Nurses</a:t>
            </a:r>
            <a:r>
              <a:rPr lang="en-US" dirty="0"/>
              <a:t> who coordinate the consultations with doctors and administer some treatments.</a:t>
            </a:r>
            <a:endParaRPr lang="en-GB" dirty="0"/>
          </a:p>
          <a:p>
            <a:r>
              <a:rPr lang="en-US" b="1" dirty="0"/>
              <a:t>Medical receptionists</a:t>
            </a:r>
            <a:r>
              <a:rPr lang="en-US" b="1" i="1" dirty="0"/>
              <a:t> </a:t>
            </a:r>
            <a:r>
              <a:rPr lang="en-US" dirty="0"/>
              <a:t>who manage patients’ appointments.</a:t>
            </a:r>
            <a:endParaRPr lang="en-GB" dirty="0"/>
          </a:p>
          <a:p>
            <a:r>
              <a:rPr lang="en-US" b="1" dirty="0"/>
              <a:t>IT staff </a:t>
            </a:r>
            <a:r>
              <a:rPr lang="en-US" dirty="0"/>
              <a:t>who are responsible for installing and maintaining the system.</a:t>
            </a:r>
            <a:endParaRPr lang="en-GB" dirty="0"/>
          </a:p>
          <a:p>
            <a:pPr>
              <a:buNone/>
            </a:pPr>
            <a:r>
              <a:rPr lang="en-US" dirty="0"/>
              <a:t>	</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Stakeholders in the MHC-PMS</a:t>
            </a:r>
          </a:p>
        </p:txBody>
      </p:sp>
      <p:sp>
        <p:nvSpPr>
          <p:cNvPr id="3" name="Content Placeholder 2"/>
          <p:cNvSpPr>
            <a:spLocks noGrp="1"/>
          </p:cNvSpPr>
          <p:nvPr>
            <p:ph idx="1"/>
          </p:nvPr>
        </p:nvSpPr>
        <p:spPr/>
        <p:txBody>
          <a:bodyPr>
            <a:normAutofit/>
          </a:bodyPr>
          <a:lstStyle/>
          <a:p>
            <a:r>
              <a:rPr lang="en-US" b="1" dirty="0"/>
              <a:t>A medical ethics manager </a:t>
            </a:r>
            <a:r>
              <a:rPr lang="en-US" dirty="0"/>
              <a:t>who must ensure that the system meets current ethical guidelines for patient care.</a:t>
            </a:r>
            <a:endParaRPr lang="en-GB" dirty="0"/>
          </a:p>
          <a:p>
            <a:r>
              <a:rPr lang="en-US" b="1" dirty="0"/>
              <a:t>Health care managers</a:t>
            </a:r>
            <a:r>
              <a:rPr lang="en-US" b="1" i="1" dirty="0"/>
              <a:t> </a:t>
            </a:r>
            <a:r>
              <a:rPr lang="en-US" dirty="0"/>
              <a:t>who obtain management information from the system.</a:t>
            </a:r>
            <a:endParaRPr lang="en-GB" dirty="0"/>
          </a:p>
          <a:p>
            <a:r>
              <a:rPr lang="en-US" b="1" dirty="0"/>
              <a:t>Medical records staff</a:t>
            </a:r>
            <a:r>
              <a:rPr lang="en-US" b="1" i="1" dirty="0"/>
              <a:t> </a:t>
            </a:r>
            <a:r>
              <a:rPr lang="en-US" dirty="0"/>
              <a:t>who are responsible for ensuring that system information can be maintained and preserved, and that record keeping procedures have been properly implemented.</a:t>
            </a:r>
            <a:endParaRPr lang="en-GB" dirty="0"/>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487" tIns="44450" rIns="90487" bIns="44450"/>
          <a:lstStyle/>
          <a:p>
            <a:r>
              <a:rPr lang="en-GB"/>
              <a:t>What is a requirement?</a:t>
            </a:r>
          </a:p>
        </p:txBody>
      </p:sp>
      <p:sp>
        <p:nvSpPr>
          <p:cNvPr id="8195" name="Rectangle 3"/>
          <p:cNvSpPr>
            <a:spLocks noGrp="1" noChangeArrowheads="1"/>
          </p:cNvSpPr>
          <p:nvPr>
            <p:ph idx="1"/>
          </p:nvPr>
        </p:nvSpPr>
        <p:spPr>
          <a:noFill/>
          <a:ln/>
        </p:spPr>
        <p:txBody>
          <a:bodyPr lIns="90487" tIns="44450" rIns="90487" bIns="44450">
            <a:normAutofit fontScale="85000" lnSpcReduction="20000"/>
          </a:bodyPr>
          <a:lstStyle/>
          <a:p>
            <a:pPr>
              <a:lnSpc>
                <a:spcPct val="90000"/>
              </a:lnSpc>
            </a:pPr>
            <a:r>
              <a:rPr lang="en-GB" dirty="0"/>
              <a:t>It may range from a high-level abstract statement of a service or of a system constraint to a detailed mathematical functional specification.</a:t>
            </a:r>
          </a:p>
          <a:p>
            <a:pPr>
              <a:lnSpc>
                <a:spcPct val="90000"/>
              </a:lnSpc>
            </a:pPr>
            <a:r>
              <a:rPr lang="en-GB" dirty="0"/>
              <a:t>This is inevitable as requirements may serve a dual function</a:t>
            </a:r>
          </a:p>
          <a:p>
            <a:pPr lvl="1">
              <a:lnSpc>
                <a:spcPct val="90000"/>
              </a:lnSpc>
            </a:pPr>
            <a:r>
              <a:rPr lang="en-GB" b="1" dirty="0">
                <a:solidFill>
                  <a:srgbClr val="FF0000"/>
                </a:solidFill>
              </a:rPr>
              <a:t>May be the basis for a bid for a contract </a:t>
            </a:r>
            <a:r>
              <a:rPr lang="en-GB" dirty="0"/>
              <a:t>- therefore must be open to interpretation;</a:t>
            </a:r>
          </a:p>
          <a:p>
            <a:pPr lvl="1">
              <a:lnSpc>
                <a:spcPct val="90000"/>
              </a:lnSpc>
            </a:pPr>
            <a:r>
              <a:rPr lang="en-GB" b="1" dirty="0">
                <a:solidFill>
                  <a:srgbClr val="FF0000"/>
                </a:solidFill>
              </a:rPr>
              <a:t>May be the basis for the contract itself </a:t>
            </a:r>
            <a:r>
              <a:rPr lang="en-GB" dirty="0"/>
              <a:t>- therefore must be defined in detail;</a:t>
            </a:r>
          </a:p>
          <a:p>
            <a:pPr lvl="1">
              <a:lnSpc>
                <a:spcPct val="90000"/>
              </a:lnSpc>
            </a:pPr>
            <a:r>
              <a:rPr lang="en-GB" dirty="0"/>
              <a:t>Both these statements may be called requirements.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a:t>
            </a:fld>
            <a:endParaRPr lang="en-US"/>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Requirement discovery </a:t>
            </a:r>
          </a:p>
        </p:txBody>
      </p:sp>
      <p:sp>
        <p:nvSpPr>
          <p:cNvPr id="3" name="Content Placeholder 2"/>
          <p:cNvSpPr>
            <a:spLocks noGrp="1"/>
          </p:cNvSpPr>
          <p:nvPr>
            <p:ph idx="1"/>
          </p:nvPr>
        </p:nvSpPr>
        <p:spPr/>
        <p:txBody>
          <a:bodyPr/>
          <a:lstStyle/>
          <a:p>
            <a:r>
              <a:rPr lang="en-CA" dirty="0"/>
              <a:t>Interviewing (</a:t>
            </a:r>
            <a:r>
              <a:rPr lang="en-CA" dirty="0">
                <a:solidFill>
                  <a:srgbClr val="FF0000"/>
                </a:solidFill>
              </a:rPr>
              <a:t>reading</a:t>
            </a:r>
            <a:r>
              <a:rPr lang="en-CA" dirty="0"/>
              <a:t>)</a:t>
            </a:r>
          </a:p>
          <a:p>
            <a:r>
              <a:rPr lang="en-CA" dirty="0"/>
              <a:t> Scenarios (</a:t>
            </a:r>
            <a:r>
              <a:rPr lang="en-CA" dirty="0">
                <a:solidFill>
                  <a:srgbClr val="FF0000"/>
                </a:solidFill>
              </a:rPr>
              <a:t>reading</a:t>
            </a:r>
            <a:r>
              <a:rPr lang="en-CA" dirty="0"/>
              <a:t>)</a:t>
            </a:r>
          </a:p>
          <a:p>
            <a:r>
              <a:rPr lang="en-CA" dirty="0"/>
              <a:t>Use cases</a:t>
            </a:r>
          </a:p>
          <a:p>
            <a:r>
              <a:rPr lang="en-CA" dirty="0"/>
              <a:t>Ethnography(</a:t>
            </a:r>
            <a:r>
              <a:rPr lang="en-CA" dirty="0">
                <a:solidFill>
                  <a:srgbClr val="FF0000"/>
                </a:solidFill>
              </a:rPr>
              <a:t>reading</a:t>
            </a:r>
            <a:r>
              <a:rPr lang="en-CA" dirty="0"/>
              <a:t>) </a:t>
            </a:r>
          </a:p>
          <a:p>
            <a:endParaRPr lang="en-CA"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50</a:t>
            </a:fld>
            <a:endParaRPr lang="en-US"/>
          </a:p>
        </p:txBody>
      </p:sp>
    </p:spTree>
    <p:extLst>
      <p:ext uri="{BB962C8B-B14F-4D97-AF65-F5344CB8AC3E}">
        <p14:creationId xmlns:p14="http://schemas.microsoft.com/office/powerpoint/2010/main" val="29788407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GB"/>
              <a:t>Use cases</a:t>
            </a:r>
          </a:p>
        </p:txBody>
      </p:sp>
      <p:sp>
        <p:nvSpPr>
          <p:cNvPr id="48131" name="Rectangle 3"/>
          <p:cNvSpPr>
            <a:spLocks noGrp="1" noChangeArrowheads="1"/>
          </p:cNvSpPr>
          <p:nvPr>
            <p:ph idx="1"/>
          </p:nvPr>
        </p:nvSpPr>
        <p:spPr/>
        <p:txBody>
          <a:bodyPr>
            <a:normAutofit/>
          </a:bodyPr>
          <a:lstStyle/>
          <a:p>
            <a:r>
              <a:rPr lang="en-GB" dirty="0"/>
              <a:t>Use-cases are a scenario based technique in the UML which identify the actors in an interaction and which describe the interaction itself.</a:t>
            </a:r>
          </a:p>
          <a:p>
            <a:r>
              <a:rPr lang="en-GB" dirty="0"/>
              <a:t>A set of use cases should describe all possible interactions with the system.</a:t>
            </a:r>
          </a:p>
          <a:p>
            <a:r>
              <a:rPr lang="en-GB" dirty="0"/>
              <a:t>High-level graphical model supplemented by more detailed tabular description (see Chapter 5).</a:t>
            </a:r>
          </a:p>
          <a:p>
            <a:r>
              <a:rPr lang="en-GB" dirty="0"/>
              <a:t>Sequence diagrams may be used to add detail to use-cases by showing the sequence of event processing in the system.</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dirty="0"/>
              <a:t>Use cases for the MHC-PMS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52</a:t>
            </a:fld>
            <a:endParaRPr lang="en-US"/>
          </a:p>
        </p:txBody>
      </p:sp>
      <p:pic>
        <p:nvPicPr>
          <p:cNvPr id="2" name="Picture 1"/>
          <p:cNvPicPr>
            <a:picLocks noChangeAspect="1"/>
          </p:cNvPicPr>
          <p:nvPr/>
        </p:nvPicPr>
        <p:blipFill>
          <a:blip r:embed="rId2"/>
          <a:stretch>
            <a:fillRect/>
          </a:stretch>
        </p:blipFill>
        <p:spPr>
          <a:xfrm>
            <a:off x="1209675" y="1772816"/>
            <a:ext cx="6724650" cy="3676650"/>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lIns="90487" tIns="44450" rIns="90487" bIns="44450"/>
          <a:lstStyle/>
          <a:p>
            <a:r>
              <a:rPr lang="en-GB"/>
              <a:t>Requirements validation</a:t>
            </a:r>
          </a:p>
        </p:txBody>
      </p:sp>
      <p:sp>
        <p:nvSpPr>
          <p:cNvPr id="57347" name="Rectangle 3"/>
          <p:cNvSpPr>
            <a:spLocks noGrp="1" noChangeArrowheads="1"/>
          </p:cNvSpPr>
          <p:nvPr>
            <p:ph idx="1"/>
          </p:nvPr>
        </p:nvSpPr>
        <p:spPr>
          <a:noFill/>
          <a:ln/>
        </p:spPr>
        <p:txBody>
          <a:bodyPr lIns="90487" tIns="44450" rIns="90487" bIns="44450"/>
          <a:lstStyle/>
          <a:p>
            <a:r>
              <a:rPr lang="en-GB" dirty="0"/>
              <a:t>Concerned with demonstrating that the requirements define the system that the customer really wants.</a:t>
            </a:r>
          </a:p>
          <a:p>
            <a:r>
              <a:rPr lang="en-GB" dirty="0"/>
              <a:t>Requirements error costs are high so validation is very important</a:t>
            </a:r>
          </a:p>
          <a:p>
            <a:pPr lvl="1"/>
            <a:r>
              <a:rPr lang="en-GB" dirty="0">
                <a:solidFill>
                  <a:srgbClr val="FF0000"/>
                </a:solidFill>
              </a:rPr>
              <a:t>Fixing a requirements error after delivery may cost up to 100 times the cost of fixing an implementation error</a:t>
            </a:r>
            <a:r>
              <a:rPr lang="en-GB" dirty="0"/>
              <a:t>.</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53</a:t>
            </a:fld>
            <a:endParaRPr lang="en-US"/>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a:ln/>
        </p:spPr>
        <p:txBody>
          <a:bodyPr lIns="90487" tIns="44450" rIns="90487" bIns="44450"/>
          <a:lstStyle/>
          <a:p>
            <a:r>
              <a:rPr lang="en-GB"/>
              <a:t>Requirements checking</a:t>
            </a:r>
          </a:p>
        </p:txBody>
      </p:sp>
      <p:sp>
        <p:nvSpPr>
          <p:cNvPr id="58371" name="Rectangle 3"/>
          <p:cNvSpPr>
            <a:spLocks noGrp="1" noChangeArrowheads="1"/>
          </p:cNvSpPr>
          <p:nvPr>
            <p:ph idx="1"/>
          </p:nvPr>
        </p:nvSpPr>
        <p:spPr>
          <a:noFill/>
          <a:ln/>
        </p:spPr>
        <p:txBody>
          <a:bodyPr lIns="90487" tIns="44450" rIns="90487" bIns="44450">
            <a:normAutofit fontScale="92500" lnSpcReduction="20000"/>
          </a:bodyPr>
          <a:lstStyle/>
          <a:p>
            <a:r>
              <a:rPr lang="en-GB" sz="2400" dirty="0">
                <a:solidFill>
                  <a:srgbClr val="FF0000"/>
                </a:solidFill>
              </a:rPr>
              <a:t>Validity</a:t>
            </a:r>
            <a:r>
              <a:rPr lang="en-GB" sz="2400" dirty="0"/>
              <a:t>. Does the system provide the functions which best support the customer’s needs?</a:t>
            </a:r>
          </a:p>
          <a:p>
            <a:r>
              <a:rPr lang="en-GB" sz="2400" dirty="0">
                <a:solidFill>
                  <a:srgbClr val="FF0000"/>
                </a:solidFill>
              </a:rPr>
              <a:t>Consistency</a:t>
            </a:r>
            <a:r>
              <a:rPr lang="en-GB" sz="2400" dirty="0"/>
              <a:t>. Are there any requirements conflicts?</a:t>
            </a:r>
          </a:p>
          <a:p>
            <a:r>
              <a:rPr lang="en-GB" sz="2400" dirty="0">
                <a:solidFill>
                  <a:srgbClr val="FF0000"/>
                </a:solidFill>
              </a:rPr>
              <a:t>Completeness</a:t>
            </a:r>
            <a:r>
              <a:rPr lang="en-GB" sz="2400" dirty="0"/>
              <a:t>. Are all functions required by the customer included?</a:t>
            </a:r>
          </a:p>
          <a:p>
            <a:r>
              <a:rPr lang="en-GB" sz="2400" dirty="0">
                <a:solidFill>
                  <a:srgbClr val="FF0000"/>
                </a:solidFill>
              </a:rPr>
              <a:t>Realism</a:t>
            </a:r>
            <a:r>
              <a:rPr lang="en-GB" sz="2400" dirty="0"/>
              <a:t>. Can the requirements be implemented given available budget and technology</a:t>
            </a:r>
          </a:p>
          <a:p>
            <a:r>
              <a:rPr lang="en-GB" sz="2400" dirty="0">
                <a:solidFill>
                  <a:srgbClr val="FF0000"/>
                </a:solidFill>
              </a:rPr>
              <a:t>Verifiability</a:t>
            </a:r>
            <a:r>
              <a:rPr lang="en-GB" sz="2400" dirty="0"/>
              <a:t>. Can the requirements be checked?</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54</a:t>
            </a:fld>
            <a:endParaRPr lang="en-US"/>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81000" y="266700"/>
            <a:ext cx="8305800" cy="1104900"/>
          </a:xfrm>
        </p:spPr>
        <p:txBody>
          <a:bodyPr>
            <a:normAutofit fontScale="90000"/>
          </a:bodyPr>
          <a:lstStyle/>
          <a:p>
            <a:r>
              <a:rPr lang="en-GB"/>
              <a:t>Requirements validation techniques</a:t>
            </a:r>
          </a:p>
        </p:txBody>
      </p:sp>
      <p:sp>
        <p:nvSpPr>
          <p:cNvPr id="77827" name="Rectangle 3"/>
          <p:cNvSpPr>
            <a:spLocks noGrp="1" noChangeArrowheads="1"/>
          </p:cNvSpPr>
          <p:nvPr>
            <p:ph idx="1"/>
          </p:nvPr>
        </p:nvSpPr>
        <p:spPr/>
        <p:txBody>
          <a:bodyPr>
            <a:normAutofit/>
          </a:bodyPr>
          <a:lstStyle/>
          <a:p>
            <a:pPr>
              <a:lnSpc>
                <a:spcPct val="90000"/>
              </a:lnSpc>
            </a:pPr>
            <a:r>
              <a:rPr lang="en-GB" dirty="0"/>
              <a:t>Requirements reviews</a:t>
            </a:r>
          </a:p>
          <a:p>
            <a:pPr lvl="1">
              <a:lnSpc>
                <a:spcPct val="90000"/>
              </a:lnSpc>
            </a:pPr>
            <a:r>
              <a:rPr lang="en-GB" dirty="0"/>
              <a:t>Systematic manual analysis of the requirements.</a:t>
            </a:r>
          </a:p>
          <a:p>
            <a:pPr>
              <a:lnSpc>
                <a:spcPct val="90000"/>
              </a:lnSpc>
            </a:pPr>
            <a:r>
              <a:rPr lang="en-GB" dirty="0"/>
              <a:t>Prototyping</a:t>
            </a:r>
          </a:p>
          <a:p>
            <a:pPr lvl="1">
              <a:lnSpc>
                <a:spcPct val="90000"/>
              </a:lnSpc>
            </a:pPr>
            <a:r>
              <a:rPr lang="en-GB" dirty="0"/>
              <a:t>Using an executable model of the system to check requirements. (</a:t>
            </a:r>
            <a:r>
              <a:rPr lang="en-GB" sz="2600" dirty="0"/>
              <a:t>Covered in Chapter 2.)</a:t>
            </a:r>
            <a:endParaRPr lang="en-GB" dirty="0"/>
          </a:p>
          <a:p>
            <a:pPr>
              <a:lnSpc>
                <a:spcPct val="90000"/>
              </a:lnSpc>
            </a:pPr>
            <a:r>
              <a:rPr lang="en-GB" dirty="0"/>
              <a:t>Test-case generation</a:t>
            </a:r>
          </a:p>
          <a:p>
            <a:pPr lvl="1">
              <a:lnSpc>
                <a:spcPct val="90000"/>
              </a:lnSpc>
            </a:pPr>
            <a:r>
              <a:rPr lang="en-GB" dirty="0"/>
              <a:t>Developing tests for requirements to check testability.</a:t>
            </a:r>
          </a:p>
          <a:p>
            <a:pPr>
              <a:lnSpc>
                <a:spcPct val="90000"/>
              </a:lnSpc>
              <a:buFont typeface="Zapf Dingbats" charset="2"/>
              <a:buNone/>
            </a:pPr>
            <a:endParaRPr lang="en-GB"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Requirements management</a:t>
            </a:r>
          </a:p>
        </p:txBody>
      </p:sp>
      <p:sp>
        <p:nvSpPr>
          <p:cNvPr id="55299" name="Rectangle 3"/>
          <p:cNvSpPr>
            <a:spLocks noGrp="1" noChangeArrowheads="1"/>
          </p:cNvSpPr>
          <p:nvPr>
            <p:ph idx="1"/>
          </p:nvPr>
        </p:nvSpPr>
        <p:spPr/>
        <p:txBody>
          <a:bodyPr>
            <a:normAutofit/>
          </a:bodyPr>
          <a:lstStyle/>
          <a:p>
            <a:r>
              <a:rPr lang="en-GB" dirty="0"/>
              <a:t>Requirements management is the process of managing changing requirements during the requirements engineering process and system development.</a:t>
            </a:r>
          </a:p>
          <a:p>
            <a:r>
              <a:rPr lang="en-GB" dirty="0"/>
              <a:t>New requirements emerge as a system is being developed and after it has gone into use.</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dirty="0"/>
              <a:t>Requirements evolution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57</a:t>
            </a:fld>
            <a:endParaRPr lang="en-US"/>
          </a:p>
        </p:txBody>
      </p:sp>
      <p:pic>
        <p:nvPicPr>
          <p:cNvPr id="2" name="Picture 1"/>
          <p:cNvPicPr>
            <a:picLocks noChangeAspect="1"/>
          </p:cNvPicPr>
          <p:nvPr/>
        </p:nvPicPr>
        <p:blipFill>
          <a:blip r:embed="rId2"/>
          <a:stretch>
            <a:fillRect/>
          </a:stretch>
        </p:blipFill>
        <p:spPr>
          <a:xfrm>
            <a:off x="1619672" y="2132856"/>
            <a:ext cx="6083978" cy="2876525"/>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management planning</a:t>
            </a:r>
          </a:p>
        </p:txBody>
      </p:sp>
      <p:sp>
        <p:nvSpPr>
          <p:cNvPr id="3" name="Content Placeholder 2"/>
          <p:cNvSpPr>
            <a:spLocks noGrp="1"/>
          </p:cNvSpPr>
          <p:nvPr>
            <p:ph idx="1"/>
          </p:nvPr>
        </p:nvSpPr>
        <p:spPr>
          <a:xfrm>
            <a:off x="304800" y="1524000"/>
            <a:ext cx="8686800" cy="4525963"/>
          </a:xfrm>
        </p:spPr>
        <p:txBody>
          <a:bodyPr>
            <a:normAutofit lnSpcReduction="10000"/>
          </a:bodyPr>
          <a:lstStyle/>
          <a:p>
            <a:r>
              <a:rPr lang="en-US" dirty="0"/>
              <a:t>Establishes the level of requirements management detail that is required.</a:t>
            </a:r>
          </a:p>
          <a:p>
            <a:r>
              <a:rPr lang="en-US" dirty="0"/>
              <a:t>Requirements management decisions:</a:t>
            </a:r>
          </a:p>
          <a:p>
            <a:pPr lvl="1"/>
            <a:r>
              <a:rPr lang="en-US" i="1" dirty="0">
                <a:solidFill>
                  <a:srgbClr val="FF0000"/>
                </a:solidFill>
              </a:rPr>
              <a:t>Requirements identification</a:t>
            </a:r>
            <a:r>
              <a:rPr lang="en-US" dirty="0">
                <a:solidFill>
                  <a:srgbClr val="FF0000"/>
                </a:solidFill>
              </a:rPr>
              <a:t> </a:t>
            </a:r>
            <a:r>
              <a:rPr lang="en-US" dirty="0"/>
              <a:t>Each requirement must be uniquely identified so that it can be cross-referenced with other requirements. </a:t>
            </a:r>
            <a:endParaRPr lang="en-GB" dirty="0"/>
          </a:p>
          <a:p>
            <a:pPr lvl="1"/>
            <a:r>
              <a:rPr lang="en-US" i="1" dirty="0">
                <a:solidFill>
                  <a:srgbClr val="FF0000"/>
                </a:solidFill>
              </a:rPr>
              <a:t>A change management process</a:t>
            </a:r>
            <a:r>
              <a:rPr lang="en-US" dirty="0">
                <a:solidFill>
                  <a:srgbClr val="FF0000"/>
                </a:solidFill>
              </a:rPr>
              <a:t> </a:t>
            </a:r>
            <a:r>
              <a:rPr lang="en-US" dirty="0"/>
              <a:t>This is the set of activities that assess the impact and cost of changes. I discuss this process in more detail in the following section.</a:t>
            </a:r>
            <a:endParaRPr lang="en-GB" dirty="0"/>
          </a:p>
          <a:p>
            <a:pPr lvl="1"/>
            <a:r>
              <a:rPr lang="en-US" i="1" dirty="0">
                <a:solidFill>
                  <a:srgbClr val="FF0000"/>
                </a:solidFill>
              </a:rPr>
              <a:t>Traceability policies</a:t>
            </a:r>
            <a:r>
              <a:rPr lang="en-US" dirty="0">
                <a:solidFill>
                  <a:srgbClr val="FF0000"/>
                </a:solidFill>
              </a:rPr>
              <a:t> </a:t>
            </a:r>
            <a:r>
              <a:rPr lang="en-US" dirty="0"/>
              <a:t>These policies define the relationships between each requirement and between the requirements and the system design that should be recorded. </a:t>
            </a:r>
            <a:endParaRPr lang="en-GB" dirty="0"/>
          </a:p>
          <a:p>
            <a:pPr lvl="1"/>
            <a:r>
              <a:rPr lang="en-US" i="1" dirty="0">
                <a:solidFill>
                  <a:srgbClr val="FF0000"/>
                </a:solidFill>
              </a:rPr>
              <a:t>Tool support</a:t>
            </a:r>
            <a:r>
              <a:rPr lang="en-US" dirty="0">
                <a:solidFill>
                  <a:srgbClr val="FF0000"/>
                </a:solidFill>
              </a:rPr>
              <a:t> </a:t>
            </a:r>
            <a:r>
              <a:rPr lang="en-US" dirty="0"/>
              <a:t>Tools that may be used range from specialist requirements management systems to spreadsheets and simple database systems.</a:t>
            </a:r>
            <a:endParaRPr lang="en-GB" dirty="0"/>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58</a:t>
            </a:fld>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change management</a:t>
            </a:r>
          </a:p>
        </p:txBody>
      </p:sp>
      <p:sp>
        <p:nvSpPr>
          <p:cNvPr id="3" name="Content Placeholder 2"/>
          <p:cNvSpPr>
            <a:spLocks noGrp="1"/>
          </p:cNvSpPr>
          <p:nvPr>
            <p:ph idx="1"/>
          </p:nvPr>
        </p:nvSpPr>
        <p:spPr/>
        <p:txBody>
          <a:bodyPr>
            <a:normAutofit fontScale="85000" lnSpcReduction="20000"/>
          </a:bodyPr>
          <a:lstStyle/>
          <a:p>
            <a:r>
              <a:rPr lang="en-US" dirty="0"/>
              <a:t>Deciding if a requirements change should be accepted</a:t>
            </a:r>
          </a:p>
          <a:p>
            <a:pPr lvl="1"/>
            <a:r>
              <a:rPr lang="en-US" i="1" dirty="0">
                <a:solidFill>
                  <a:srgbClr val="FF0000"/>
                </a:solidFill>
              </a:rPr>
              <a:t>Problem analysis and change specification</a:t>
            </a:r>
            <a:r>
              <a:rPr lang="en-US" dirty="0">
                <a:solidFill>
                  <a:srgbClr val="FF0000"/>
                </a:solidFill>
              </a:rPr>
              <a:t> </a:t>
            </a:r>
          </a:p>
          <a:p>
            <a:pPr lvl="2"/>
            <a:r>
              <a:rPr lang="en-US" dirty="0"/>
              <a:t>During this stage, the problem or the change proposal is analyzed to check that it is valid. This analysis is fed back to the change requestor who may respond with a more specific requirements change proposal, or decide to withdraw the request.</a:t>
            </a:r>
            <a:endParaRPr lang="en-GB" dirty="0"/>
          </a:p>
          <a:p>
            <a:pPr lvl="1"/>
            <a:r>
              <a:rPr lang="en-US" i="1" dirty="0">
                <a:solidFill>
                  <a:srgbClr val="FF0000"/>
                </a:solidFill>
              </a:rPr>
              <a:t>Change analysis and costing</a:t>
            </a:r>
            <a:r>
              <a:rPr lang="en-US" dirty="0">
                <a:solidFill>
                  <a:srgbClr val="FF0000"/>
                </a:solidFill>
              </a:rPr>
              <a:t> </a:t>
            </a:r>
          </a:p>
          <a:p>
            <a:pPr lvl="2"/>
            <a:r>
              <a:rPr lang="en-US" dirty="0"/>
              <a:t>The effect of the proposed change is assessed using traceability information and general knowledge of the system requirements. Once this analysis is completed, a decision is made whether or not to proceed with the requirements change.</a:t>
            </a:r>
            <a:endParaRPr lang="en-GB" dirty="0"/>
          </a:p>
          <a:p>
            <a:pPr lvl="1"/>
            <a:r>
              <a:rPr lang="en-US" dirty="0">
                <a:solidFill>
                  <a:srgbClr val="FF0000"/>
                </a:solidFill>
              </a:rPr>
              <a:t>Change implementation</a:t>
            </a:r>
            <a:r>
              <a:rPr lang="en-US" dirty="0"/>
              <a:t> </a:t>
            </a:r>
          </a:p>
          <a:p>
            <a:pPr lvl="2"/>
            <a:r>
              <a:rPr lang="en-US" dirty="0"/>
              <a:t>The requirements document and, where necessary, the system design and implementation, are modified. Ideally, the document should be organized so that changes can be easily implemented.</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Types of requirements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a:t>
            </a:fld>
            <a:endParaRPr lang="en-US"/>
          </a:p>
        </p:txBody>
      </p:sp>
      <p:graphicFrame>
        <p:nvGraphicFramePr>
          <p:cNvPr id="6" name="Diagram 5"/>
          <p:cNvGraphicFramePr/>
          <p:nvPr>
            <p:extLst>
              <p:ext uri="{D42A27DB-BD31-4B8C-83A1-F6EECF244321}">
                <p14:modId xmlns:p14="http://schemas.microsoft.com/office/powerpoint/2010/main" val="4007199752"/>
              </p:ext>
            </p:extLst>
          </p:nvPr>
        </p:nvGraphicFramePr>
        <p:xfrm>
          <a:off x="107504" y="1556792"/>
          <a:ext cx="8640960" cy="50405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27031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dirty="0"/>
              <a:t>Requirements change management</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60</a:t>
            </a:fld>
            <a:endParaRPr lang="en-US"/>
          </a:p>
        </p:txBody>
      </p:sp>
      <p:pic>
        <p:nvPicPr>
          <p:cNvPr id="2" name="Picture 1"/>
          <p:cNvPicPr>
            <a:picLocks noChangeAspect="1"/>
          </p:cNvPicPr>
          <p:nvPr/>
        </p:nvPicPr>
        <p:blipFill>
          <a:blip r:embed="rId2"/>
          <a:stretch>
            <a:fillRect/>
          </a:stretch>
        </p:blipFill>
        <p:spPr>
          <a:xfrm>
            <a:off x="317922" y="2824162"/>
            <a:ext cx="8502550" cy="1396926"/>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Thank you !</a:t>
            </a:r>
          </a:p>
        </p:txBody>
      </p:sp>
      <p:sp>
        <p:nvSpPr>
          <p:cNvPr id="3" name="Content Placeholder 2"/>
          <p:cNvSpPr>
            <a:spLocks noGrp="1"/>
          </p:cNvSpPr>
          <p:nvPr>
            <p:ph idx="1"/>
          </p:nvPr>
        </p:nvSpPr>
        <p:spPr/>
        <p:txBody>
          <a:bodyPr/>
          <a:lstStyle/>
          <a:p>
            <a:r>
              <a:rPr lang="en-CA" dirty="0"/>
              <a:t>Questions? </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61</a:t>
            </a:fld>
            <a:endParaRPr lang="en-US"/>
          </a:p>
        </p:txBody>
      </p:sp>
    </p:spTree>
    <p:extLst>
      <p:ext uri="{BB962C8B-B14F-4D97-AF65-F5344CB8AC3E}">
        <p14:creationId xmlns:p14="http://schemas.microsoft.com/office/powerpoint/2010/main" val="4059825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dirty="0"/>
              <a:t>User and system requirements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a:t>
            </a:fld>
            <a:endParaRPr lang="en-US"/>
          </a:p>
        </p:txBody>
      </p:sp>
      <p:pic>
        <p:nvPicPr>
          <p:cNvPr id="132098"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1500" y="1710002"/>
            <a:ext cx="5957025" cy="450434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dirty="0"/>
              <a:t>Readers of different types of requirements specification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a:t>
            </a:fld>
            <a:endParaRPr lang="en-US"/>
          </a:p>
        </p:txBody>
      </p:sp>
      <p:pic>
        <p:nvPicPr>
          <p:cNvPr id="133122" name="Picture 2" descr="Image result for readers of different types of requirements specific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1916832"/>
            <a:ext cx="7562850" cy="42005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365126"/>
            <a:ext cx="8568952" cy="1325563"/>
          </a:xfrm>
        </p:spPr>
        <p:txBody>
          <a:bodyPr/>
          <a:lstStyle/>
          <a:p>
            <a:r>
              <a:rPr lang="en-CA" dirty="0"/>
              <a:t>Functional and non-functional requirements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210980076"/>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9</a:t>
            </a:fld>
            <a:endParaRPr lang="en-US"/>
          </a:p>
        </p:txBody>
      </p:sp>
    </p:spTree>
    <p:extLst>
      <p:ext uri="{BB962C8B-B14F-4D97-AF65-F5344CB8AC3E}">
        <p14:creationId xmlns:p14="http://schemas.microsoft.com/office/powerpoint/2010/main" val="2186610575"/>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entury Gothic-Palatino Linotype">
      <a:majorFont>
        <a:latin typeface="Century Gothic" panose="020B0502020202020204"/>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4433</TotalTime>
  <Words>3023</Words>
  <Application>Microsoft Office PowerPoint</Application>
  <PresentationFormat>On-screen Show (4:3)</PresentationFormat>
  <Paragraphs>388</Paragraphs>
  <Slides>61</Slides>
  <Notes>1</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61</vt:i4>
      </vt:variant>
    </vt:vector>
  </HeadingPairs>
  <TitlesOfParts>
    <vt:vector size="73" baseType="lpstr">
      <vt:lpstr>ＭＳ Ｐゴシック</vt:lpstr>
      <vt:lpstr>Arial</vt:lpstr>
      <vt:lpstr>Calibri</vt:lpstr>
      <vt:lpstr>Century Gothic</vt:lpstr>
      <vt:lpstr>Palatino Linotype</vt:lpstr>
      <vt:lpstr>Times New Roman</vt:lpstr>
      <vt:lpstr>Wingdings</vt:lpstr>
      <vt:lpstr>Wingdings 3</vt:lpstr>
      <vt:lpstr>Zapf Dingbats</vt:lpstr>
      <vt:lpstr>Office Theme</vt:lpstr>
      <vt:lpstr>Ion</vt:lpstr>
      <vt:lpstr>Document</vt:lpstr>
      <vt:lpstr>Chapter 4 – Requirements Engineering</vt:lpstr>
      <vt:lpstr>Before we start </vt:lpstr>
      <vt:lpstr>Topics covered</vt:lpstr>
      <vt:lpstr>Requirements engineering</vt:lpstr>
      <vt:lpstr>What is a requirement?</vt:lpstr>
      <vt:lpstr>Types of requirements</vt:lpstr>
      <vt:lpstr>User and system requirements </vt:lpstr>
      <vt:lpstr>Readers of different types of requirements specification </vt:lpstr>
      <vt:lpstr>Functional and non-functional requirements</vt:lpstr>
      <vt:lpstr>Functional vs. non-functional requirements</vt:lpstr>
      <vt:lpstr>Functional requirements</vt:lpstr>
      <vt:lpstr>Functional requirements for the MHC-PMS</vt:lpstr>
      <vt:lpstr>Requirements imprecision</vt:lpstr>
      <vt:lpstr>Requirements completeness and consistency</vt:lpstr>
      <vt:lpstr>Non-functional requirements</vt:lpstr>
      <vt:lpstr>Types of nonfunctional requirement </vt:lpstr>
      <vt:lpstr>Non-functional classifications</vt:lpstr>
      <vt:lpstr>Examples of nonfunctional requirements in the MHC-PMS </vt:lpstr>
      <vt:lpstr>Non-functional requirements implementation</vt:lpstr>
      <vt:lpstr>Key points</vt:lpstr>
      <vt:lpstr>Chapter 4 – Requirements Engineering</vt:lpstr>
      <vt:lpstr>The software requirements document</vt:lpstr>
      <vt:lpstr>Agile methods and requirements</vt:lpstr>
      <vt:lpstr>Users of a requirements document </vt:lpstr>
      <vt:lpstr>Requirements document variability</vt:lpstr>
      <vt:lpstr>SRS slides</vt:lpstr>
      <vt:lpstr>Natural language specification</vt:lpstr>
      <vt:lpstr>Example requirements for the insulin pump software system </vt:lpstr>
      <vt:lpstr>Problems with natural language</vt:lpstr>
      <vt:lpstr>What is the solutions</vt:lpstr>
      <vt:lpstr>Structured specifications</vt:lpstr>
      <vt:lpstr>Form-based specifications</vt:lpstr>
      <vt:lpstr>A structured specification of a requirement for an insulin pump </vt:lpstr>
      <vt:lpstr>A structured specification of a requirement for an insulin pump </vt:lpstr>
      <vt:lpstr>Tabular specification</vt:lpstr>
      <vt:lpstr>Tabular specification of computation for an insulin pump </vt:lpstr>
      <vt:lpstr>Requirements engineering processes</vt:lpstr>
      <vt:lpstr>READING</vt:lpstr>
      <vt:lpstr>A spiral view of the requirements engineering process </vt:lpstr>
      <vt:lpstr>Requirements elicitation and analysis</vt:lpstr>
      <vt:lpstr>Requirements elicitation and analysis</vt:lpstr>
      <vt:lpstr>The requirements elicitation and analysis process </vt:lpstr>
      <vt:lpstr>Process activities</vt:lpstr>
      <vt:lpstr>Problems of requirements elicitation and analysis </vt:lpstr>
      <vt:lpstr>Key points</vt:lpstr>
      <vt:lpstr>Chapter 4 – Requirements Engineering</vt:lpstr>
      <vt:lpstr>Requirements discovery</vt:lpstr>
      <vt:lpstr>Stakeholders in the MHC-PMS</vt:lpstr>
      <vt:lpstr>Stakeholders in the MHC-PMS</vt:lpstr>
      <vt:lpstr>Requirement discovery </vt:lpstr>
      <vt:lpstr>Use cases</vt:lpstr>
      <vt:lpstr>Use cases for the MHC-PMS </vt:lpstr>
      <vt:lpstr>Requirements validation</vt:lpstr>
      <vt:lpstr>Requirements checking</vt:lpstr>
      <vt:lpstr>Requirements validation techniques</vt:lpstr>
      <vt:lpstr>Requirements management</vt:lpstr>
      <vt:lpstr>Requirements evolution </vt:lpstr>
      <vt:lpstr>Requirements management planning</vt:lpstr>
      <vt:lpstr>Requirements change management</vt:lpstr>
      <vt:lpstr>Requirements change management </vt:lpstr>
      <vt:lpstr>Thank you !</vt:lpstr>
    </vt:vector>
  </TitlesOfParts>
  <Company>St Andrews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4</dc:title>
  <dc:creator>Ian Sommerville</dc:creator>
  <cp:lastModifiedBy>Sultan Alqahtani</cp:lastModifiedBy>
  <cp:revision>46</cp:revision>
  <cp:lastPrinted>2010-01-11T10:54:43Z</cp:lastPrinted>
  <dcterms:created xsi:type="dcterms:W3CDTF">2010-01-08T19:43:52Z</dcterms:created>
  <dcterms:modified xsi:type="dcterms:W3CDTF">2019-06-30T21:26:16Z</dcterms:modified>
</cp:coreProperties>
</file>