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Lst>
  <p:notesMasterIdLst>
    <p:notesMasterId r:id="rId48"/>
  </p:notesMasterIdLst>
  <p:handoutMasterIdLst>
    <p:handoutMasterId r:id="rId49"/>
  </p:handoutMasterIdLst>
  <p:sldIdLst>
    <p:sldId id="256" r:id="rId3"/>
    <p:sldId id="281" r:id="rId4"/>
    <p:sldId id="282" r:id="rId5"/>
    <p:sldId id="284" r:id="rId6"/>
    <p:sldId id="285" r:id="rId7"/>
    <p:sldId id="287" r:id="rId8"/>
    <p:sldId id="257" r:id="rId9"/>
    <p:sldId id="289" r:id="rId10"/>
    <p:sldId id="290" r:id="rId11"/>
    <p:sldId id="259" r:id="rId12"/>
    <p:sldId id="261" r:id="rId13"/>
    <p:sldId id="299" r:id="rId14"/>
    <p:sldId id="262" r:id="rId15"/>
    <p:sldId id="263" r:id="rId16"/>
    <p:sldId id="291" r:id="rId17"/>
    <p:sldId id="292" r:id="rId18"/>
    <p:sldId id="264" r:id="rId19"/>
    <p:sldId id="265" r:id="rId20"/>
    <p:sldId id="266" r:id="rId21"/>
    <p:sldId id="310" r:id="rId22"/>
    <p:sldId id="309" r:id="rId23"/>
    <p:sldId id="300" r:id="rId24"/>
    <p:sldId id="301" r:id="rId25"/>
    <p:sldId id="267" r:id="rId26"/>
    <p:sldId id="268" r:id="rId27"/>
    <p:sldId id="293" r:id="rId28"/>
    <p:sldId id="269" r:id="rId29"/>
    <p:sldId id="294" r:id="rId30"/>
    <p:sldId id="295" r:id="rId31"/>
    <p:sldId id="270" r:id="rId32"/>
    <p:sldId id="302" r:id="rId33"/>
    <p:sldId id="278" r:id="rId34"/>
    <p:sldId id="272" r:id="rId35"/>
    <p:sldId id="312" r:id="rId36"/>
    <p:sldId id="311" r:id="rId37"/>
    <p:sldId id="303" r:id="rId38"/>
    <p:sldId id="304" r:id="rId39"/>
    <p:sldId id="297" r:id="rId40"/>
    <p:sldId id="305" r:id="rId41"/>
    <p:sldId id="275" r:id="rId42"/>
    <p:sldId id="276" r:id="rId43"/>
    <p:sldId id="306" r:id="rId44"/>
    <p:sldId id="307" r:id="rId45"/>
    <p:sldId id="308" r:id="rId46"/>
    <p:sldId id="298" r:id="rId4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snapToObjects="1">
      <p:cViewPr varScale="1">
        <p:scale>
          <a:sx n="73" d="100"/>
          <a:sy n="73" d="100"/>
        </p:scale>
        <p:origin x="123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6/30/2019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672840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6/30/2019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1336440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CA" dirty="0"/>
          </a:p>
        </p:txBody>
      </p:sp>
      <p:sp>
        <p:nvSpPr>
          <p:cNvPr id="4" name="Date Placeholder 3"/>
          <p:cNvSpPr>
            <a:spLocks noGrp="1"/>
          </p:cNvSpPr>
          <p:nvPr>
            <p:ph type="dt" sz="half" idx="10"/>
          </p:nvPr>
        </p:nvSpPr>
        <p:spPr/>
        <p:txBody>
          <a:bodyPr/>
          <a:lstStyle/>
          <a:p>
            <a:pPr>
              <a:defRPr/>
            </a:pPr>
            <a:fld id="{7822F52E-DFEC-CF4E-9154-12D1BED15C4B}"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9FE8DFF9-44C4-6B4E-B5A3-96ED369AFD93}" type="slidenum">
              <a:rPr lang="en-US" smtClean="0"/>
              <a:pPr>
                <a:defRPr/>
              </a:pPr>
              <a:t>‹#›</a:t>
            </a:fld>
            <a:endParaRPr lang="en-US"/>
          </a:p>
        </p:txBody>
      </p:sp>
    </p:spTree>
    <p:extLst>
      <p:ext uri="{BB962C8B-B14F-4D97-AF65-F5344CB8AC3E}">
        <p14:creationId xmlns:p14="http://schemas.microsoft.com/office/powerpoint/2010/main" val="25930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72FE822-76AE-3746-8338-468ADE492E9E}"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294572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8DC00C6F-8C67-1B43-80E9-CFE97FD9DFA1}"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151354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a:defRPr/>
            </a:pPr>
            <a:fld id="{7822F52E-DFEC-CF4E-9154-12D1BED15C4B}"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9FE8DFF9-44C4-6B4E-B5A3-96ED369AFD93}" type="slidenum">
              <a:rPr lang="en-US" smtClean="0"/>
              <a:pPr>
                <a:defRPr/>
              </a:pPr>
              <a:t>‹#›</a:t>
            </a:fld>
            <a:endParaRPr lang="en-US"/>
          </a:p>
        </p:txBody>
      </p:sp>
    </p:spTree>
    <p:extLst>
      <p:ext uri="{BB962C8B-B14F-4D97-AF65-F5344CB8AC3E}">
        <p14:creationId xmlns:p14="http://schemas.microsoft.com/office/powerpoint/2010/main" val="82677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FFDF728F-A2D9-DE49-9AC0-08E4CCFC3CBD}"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2541853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6C57837-DD6D-C848-91B2-CB84389E4898}"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73948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0B8C665-7139-DE43-9391-7A97C447FA1A}"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375435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B36C6B15-2585-5C47-A65D-F349E6DD2A9B}" type="datetime1">
              <a:rPr lang="en-US" smtClean="0"/>
              <a:t>6/30/2019</a:t>
            </a:fld>
            <a:endParaRPr lang="en-US"/>
          </a:p>
        </p:txBody>
      </p:sp>
      <p:sp>
        <p:nvSpPr>
          <p:cNvPr id="8" name="Footer Placeholder 7"/>
          <p:cNvSpPr>
            <a:spLocks noGrp="1"/>
          </p:cNvSpPr>
          <p:nvPr>
            <p:ph type="ftr" sz="quarter" idx="11"/>
          </p:nvPr>
        </p:nvSpPr>
        <p:spPr/>
        <p:txBody>
          <a:bodyPr/>
          <a:lstStyle/>
          <a:p>
            <a:pPr>
              <a:defRPr/>
            </a:pPr>
            <a:r>
              <a:rPr lang="en-US" smtClean="0"/>
              <a:t>Chapter 5 System modeling</a:t>
            </a:r>
            <a:endParaRPr lang="en-US"/>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403496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F1CC1C80-1CA0-B74D-B2D0-A4B5EA1E22AD}" type="datetime1">
              <a:rPr lang="en-US" smtClean="0"/>
              <a:t>6/30/2019</a:t>
            </a:fld>
            <a:endParaRPr lang="en-US"/>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2391507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237EE1-1982-F94A-9074-6B57976F77EF}" type="datetime1">
              <a:rPr lang="en-US" smtClean="0"/>
              <a:t>6/30/2019</a:t>
            </a:fld>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3881537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7AB28E7-72C6-6642-A20C-3227154F59A3}"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33417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3600"/>
            </a:lvl1pPr>
            <a:lvl2pPr>
              <a:defRPr sz="32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p>
            <a:pPr>
              <a:defRPr/>
            </a:pPr>
            <a:fld id="{FFDF728F-A2D9-DE49-9AC0-08E4CCFC3CBD}"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872833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2E3FBCA-5989-E440-A1A0-93004286AB6A}"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995815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72FE822-76AE-3746-8338-468ADE492E9E}"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1434723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8DC00C6F-8C67-1B43-80E9-CFE97FD9DFA1}"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33189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6C57837-DD6D-C848-91B2-CB84389E4898}"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147097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0B8C665-7139-DE43-9391-7A97C447FA1A}"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298781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B36C6B15-2585-5C47-A65D-F349E6DD2A9B}" type="datetime1">
              <a:rPr lang="en-US" smtClean="0"/>
              <a:t>6/30/2019</a:t>
            </a:fld>
            <a:endParaRPr lang="en-US"/>
          </a:p>
        </p:txBody>
      </p:sp>
      <p:sp>
        <p:nvSpPr>
          <p:cNvPr id="8" name="Footer Placeholder 7"/>
          <p:cNvSpPr>
            <a:spLocks noGrp="1"/>
          </p:cNvSpPr>
          <p:nvPr>
            <p:ph type="ftr" sz="quarter" idx="11"/>
          </p:nvPr>
        </p:nvSpPr>
        <p:spPr/>
        <p:txBody>
          <a:bodyPr/>
          <a:lstStyle/>
          <a:p>
            <a:pPr>
              <a:defRPr/>
            </a:pPr>
            <a:r>
              <a:rPr lang="en-US" smtClean="0"/>
              <a:t>Chapter 5 System modeling</a:t>
            </a:r>
            <a:endParaRPr lang="en-US"/>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38379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F1CC1C80-1CA0-B74D-B2D0-A4B5EA1E22AD}" type="datetime1">
              <a:rPr lang="en-US" smtClean="0"/>
              <a:t>6/30/2019</a:t>
            </a:fld>
            <a:endParaRPr lang="en-US"/>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11534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237EE1-1982-F94A-9074-6B57976F77EF}" type="datetime1">
              <a:rPr lang="en-US" smtClean="0"/>
              <a:t>6/30/2019</a:t>
            </a:fld>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367197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7AB28E7-72C6-6642-A20C-3227154F59A3}"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381245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2E3FBCA-5989-E440-A1A0-93004286AB6A}"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429275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823DC5D-7ACB-A846-A411-E90AA88C6704}" type="datetime1">
              <a:rPr lang="en-US" smtClean="0"/>
              <a:t>6/30/2019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2704241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823DC5D-7ACB-A846-A411-E90AA88C6704}" type="datetime1">
              <a:rPr lang="en-US" smtClean="0"/>
              <a:t>6/30/2019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1797465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199" y="1993900"/>
            <a:ext cx="8390965" cy="1143000"/>
          </a:xfrm>
        </p:spPr>
        <p:txBody>
          <a:bodyPr>
            <a:normAutofit fontScale="90000"/>
          </a:bodyPr>
          <a:lstStyle/>
          <a:p>
            <a:r>
              <a:rPr lang="en-US" dirty="0" smtClean="0"/>
              <a:t>Chapter 5 – System Modeling</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8"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9" name="Rectangle 8"/>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smtClean="0">
                <a:ln>
                  <a:noFill/>
                </a:ln>
                <a:solidFill>
                  <a:srgbClr val="595959"/>
                </a:solidFill>
                <a:effectLst/>
                <a:uLnTx/>
                <a:uFillTx/>
              </a:rPr>
              <a:t>Note: These are a slightly modified version of Ch5 slides available from the author’s site </a:t>
            </a:r>
            <a:r>
              <a:rPr kumimoji="0" lang="en-US" altLang="en-US" sz="1400" b="0" i="0" u="none" strike="noStrike" kern="0" cap="none" spc="0" normalizeH="0" baseline="0" noProof="0" dirty="0" smtClean="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smtClean="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pic>
        <p:nvPicPr>
          <p:cNvPr id="2" name="Picture 1"/>
          <p:cNvPicPr>
            <a:picLocks noChangeAspect="1"/>
          </p:cNvPicPr>
          <p:nvPr/>
        </p:nvPicPr>
        <p:blipFill>
          <a:blip r:embed="rId2"/>
          <a:stretch>
            <a:fillRect/>
          </a:stretch>
        </p:blipFill>
        <p:spPr>
          <a:xfrm>
            <a:off x="542645" y="2854138"/>
            <a:ext cx="8220075" cy="21717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4825" y="329266"/>
            <a:ext cx="9107021" cy="1325563"/>
          </a:xfrm>
        </p:spPr>
        <p:txBody>
          <a:bodyPr>
            <a:normAutofit/>
          </a:bodyPr>
          <a:lstStyle/>
          <a:p>
            <a:r>
              <a:rPr lang="en-US" sz="4000" dirty="0" smtClean="0"/>
              <a:t>Use cases in the MHC-PMS involving the role ‘Medical Receptionist’</a:t>
            </a:r>
            <a:r>
              <a:rPr lang="en-GB" sz="4000" dirty="0" smtClean="0"/>
              <a:t> </a:t>
            </a:r>
            <a:endParaRPr lang="en-US" sz="4000"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p:cNvPicPr>
            <a:picLocks noChangeAspect="1"/>
          </p:cNvPicPr>
          <p:nvPr/>
        </p:nvPicPr>
        <p:blipFill>
          <a:blip r:embed="rId2"/>
          <a:stretch>
            <a:fillRect/>
          </a:stretch>
        </p:blipFill>
        <p:spPr>
          <a:xfrm>
            <a:off x="2052918" y="1568823"/>
            <a:ext cx="4946556" cy="478752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65126"/>
            <a:ext cx="9144000" cy="1325563"/>
          </a:xfrm>
        </p:spPr>
        <p:txBody>
          <a:bodyPr>
            <a:normAutofit/>
          </a:bodyPr>
          <a:lstStyle/>
          <a:p>
            <a:r>
              <a:rPr lang="en-US" sz="4000" dirty="0" smtClean="0"/>
              <a:t>Sequence diagram for View patient information</a:t>
            </a:r>
            <a:r>
              <a:rPr lang="en-GB" sz="4000" dirty="0" smtClean="0"/>
              <a:t> </a:t>
            </a:r>
            <a:endParaRPr lang="en-US" sz="4000"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p:cNvPicPr>
            <a:picLocks noChangeAspect="1"/>
          </p:cNvPicPr>
          <p:nvPr/>
        </p:nvPicPr>
        <p:blipFill>
          <a:blip r:embed="rId2"/>
          <a:stretch>
            <a:fillRect/>
          </a:stretch>
        </p:blipFill>
        <p:spPr>
          <a:xfrm>
            <a:off x="1057836" y="1534946"/>
            <a:ext cx="7079316" cy="5186530"/>
          </a:xfrm>
          <a:prstGeom prst="rect">
            <a:avLst/>
          </a:prstGeom>
        </p:spPr>
      </p:pic>
      <p:sp>
        <p:nvSpPr>
          <p:cNvPr id="3" name="Rounded Rectangular Callout 2"/>
          <p:cNvSpPr/>
          <p:nvPr/>
        </p:nvSpPr>
        <p:spPr>
          <a:xfrm>
            <a:off x="247345" y="3382965"/>
            <a:ext cx="1620982" cy="823117"/>
          </a:xfrm>
          <a:prstGeom prst="wedgeRoundRectCallout">
            <a:avLst>
              <a:gd name="adj1" fmla="val 40040"/>
              <a:gd name="adj2" fmla="val 995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Alternative scenario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68941" y="365126"/>
            <a:ext cx="8875059" cy="1325563"/>
          </a:xfrm>
        </p:spPr>
        <p:txBody>
          <a:bodyPr>
            <a:normAutofit fontScale="90000"/>
          </a:bodyPr>
          <a:lstStyle/>
          <a:p>
            <a:pPr algn="ctr"/>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pic>
        <p:nvPicPr>
          <p:cNvPr id="2" name="Picture 1"/>
          <p:cNvPicPr>
            <a:picLocks noChangeAspect="1"/>
          </p:cNvPicPr>
          <p:nvPr/>
        </p:nvPicPr>
        <p:blipFill>
          <a:blip r:embed="rId2"/>
          <a:stretch>
            <a:fillRect/>
          </a:stretch>
        </p:blipFill>
        <p:spPr>
          <a:xfrm>
            <a:off x="1748117" y="1587718"/>
            <a:ext cx="5696427" cy="527028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2" name="Picture 1"/>
          <p:cNvPicPr>
            <a:picLocks noChangeAspect="1"/>
          </p:cNvPicPr>
          <p:nvPr/>
        </p:nvPicPr>
        <p:blipFill>
          <a:blip r:embed="rId2"/>
          <a:stretch>
            <a:fillRect/>
          </a:stretch>
        </p:blipFill>
        <p:spPr>
          <a:xfrm>
            <a:off x="2290762" y="2805112"/>
            <a:ext cx="4562475" cy="12477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28650" y="365126"/>
            <a:ext cx="8443632" cy="1325563"/>
          </a:xfrm>
        </p:spPr>
        <p:txBody>
          <a:bodyPr>
            <a:normAutofit fontScale="90000"/>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2" name="Picture 1"/>
          <p:cNvPicPr>
            <a:picLocks noChangeAspect="1"/>
          </p:cNvPicPr>
          <p:nvPr/>
        </p:nvPicPr>
        <p:blipFill>
          <a:blip r:embed="rId2"/>
          <a:stretch>
            <a:fillRect/>
          </a:stretch>
        </p:blipFill>
        <p:spPr>
          <a:xfrm>
            <a:off x="802344" y="1559151"/>
            <a:ext cx="7176247" cy="51623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2" name="Picture 1"/>
          <p:cNvPicPr>
            <a:picLocks noChangeAspect="1"/>
          </p:cNvPicPr>
          <p:nvPr/>
        </p:nvPicPr>
        <p:blipFill>
          <a:blip r:embed="rId2"/>
          <a:stretch>
            <a:fillRect/>
          </a:stretch>
        </p:blipFill>
        <p:spPr>
          <a:xfrm>
            <a:off x="3105150" y="1264023"/>
            <a:ext cx="2847415" cy="518636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normAutofit fontScale="90000"/>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ctr"/>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pic>
        <p:nvPicPr>
          <p:cNvPr id="2" name="Picture 1"/>
          <p:cNvPicPr>
            <a:picLocks noChangeAspect="1"/>
          </p:cNvPicPr>
          <p:nvPr/>
        </p:nvPicPr>
        <p:blipFill>
          <a:blip r:embed="rId2"/>
          <a:stretch>
            <a:fillRect/>
          </a:stretch>
        </p:blipFill>
        <p:spPr>
          <a:xfrm>
            <a:off x="878539" y="1388763"/>
            <a:ext cx="6722409" cy="467866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algn="ctr"/>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1676396" y="1650605"/>
            <a:ext cx="5862919" cy="478605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normAutofit fontScale="90000"/>
          </a:bodyPr>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algn="ctr"/>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2" name="Picture 1"/>
          <p:cNvPicPr>
            <a:picLocks noChangeAspect="1"/>
          </p:cNvPicPr>
          <p:nvPr/>
        </p:nvPicPr>
        <p:blipFill>
          <a:blip r:embed="rId2"/>
          <a:stretch>
            <a:fillRect/>
          </a:stretch>
        </p:blipFill>
        <p:spPr>
          <a:xfrm>
            <a:off x="2405062" y="2014537"/>
            <a:ext cx="4333875" cy="28289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12" name="Rectangle 11"/>
          <p:cNvSpPr/>
          <p:nvPr/>
        </p:nvSpPr>
        <p:spPr>
          <a:xfrm>
            <a:off x="510989"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modeling is the process of developing abstract models of a system, with each model presenting a different view or perspective of that system. </a:t>
            </a:r>
          </a:p>
          <a:p>
            <a:pPr algn="ctr"/>
            <a:endParaRPr lang="en-CA" dirty="0"/>
          </a:p>
        </p:txBody>
      </p:sp>
      <p:sp>
        <p:nvSpPr>
          <p:cNvPr id="13" name="Rectangle 12"/>
          <p:cNvSpPr/>
          <p:nvPr/>
        </p:nvSpPr>
        <p:spPr>
          <a:xfrm>
            <a:off x="3146615"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modeling has now come to mean representing a system using some kind of graphical notation, which is now almost always based on notations in the Unified Modeling Language (UML). </a:t>
            </a:r>
          </a:p>
        </p:txBody>
      </p:sp>
      <p:sp>
        <p:nvSpPr>
          <p:cNvPr id="14" name="Rectangle 13"/>
          <p:cNvSpPr/>
          <p:nvPr/>
        </p:nvSpPr>
        <p:spPr>
          <a:xfrm>
            <a:off x="5871886"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System modelling helps the analyst to understand the functionality of the system and models are used to communicate with customers.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pic>
        <p:nvPicPr>
          <p:cNvPr id="2" name="Picture 1"/>
          <p:cNvPicPr>
            <a:picLocks noChangeAspect="1"/>
          </p:cNvPicPr>
          <p:nvPr/>
        </p:nvPicPr>
        <p:blipFill>
          <a:blip r:embed="rId2"/>
          <a:stretch>
            <a:fillRect/>
          </a:stretch>
        </p:blipFill>
        <p:spPr>
          <a:xfrm>
            <a:off x="261095" y="2343901"/>
            <a:ext cx="8515350" cy="29433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noAutofit/>
          </a:bodyPr>
          <a:lstStyle/>
          <a:p>
            <a:r>
              <a:rPr lang="en-GB" sz="2800" dirty="0"/>
              <a:t>These model the behaviour of the system in response to external and internal events.</a:t>
            </a:r>
          </a:p>
          <a:p>
            <a:r>
              <a:rPr lang="en-GB" sz="2800" dirty="0"/>
              <a:t>They show the system’s responses to stimuli so are often used for modelling real-time systems.</a:t>
            </a:r>
          </a:p>
          <a:p>
            <a:r>
              <a:rPr lang="en-GB" sz="2800" dirty="0"/>
              <a:t>State machine models show system states as nodes and events as arcs between these nodes. When an event occurs, the system moves from one state to another</a:t>
            </a:r>
            <a:r>
              <a:rPr lang="en-GB" sz="2800" dirty="0" smtClean="0"/>
              <a:t>.</a:t>
            </a:r>
            <a:endParaRPr lang="en-GB" sz="28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365126"/>
            <a:ext cx="8407774" cy="1325563"/>
          </a:xfrm>
        </p:spPr>
        <p:txBody>
          <a:bodyPr>
            <a:normAutofit fontScale="90000"/>
          </a:bodyPr>
          <a:lstStyle/>
          <a:p>
            <a:pPr algn="ctr"/>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pic>
        <p:nvPicPr>
          <p:cNvPr id="2" name="Picture 1"/>
          <p:cNvPicPr>
            <a:picLocks noChangeAspect="1"/>
          </p:cNvPicPr>
          <p:nvPr/>
        </p:nvPicPr>
        <p:blipFill>
          <a:blip r:embed="rId2"/>
          <a:stretch>
            <a:fillRect/>
          </a:stretch>
        </p:blipFill>
        <p:spPr>
          <a:xfrm>
            <a:off x="788894" y="1631330"/>
            <a:ext cx="7521388" cy="458433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noAutofit/>
          </a:bodyPr>
          <a:lstStyle/>
          <a:p>
            <a:r>
              <a:rPr lang="en-US" sz="2800" dirty="0" smtClean="0"/>
              <a:t>Behavioral models are used to describe the dynamic behavior of an executing system. This behavior can be modeled from the perspective of the data processed by the system, or by the events that stimulate responses from a system.</a:t>
            </a:r>
            <a:endParaRPr lang="en-GB" sz="2800" dirty="0" smtClean="0"/>
          </a:p>
          <a:p>
            <a:r>
              <a:rPr lang="en-US" sz="2800" dirty="0" smtClean="0"/>
              <a:t>Activity diagrams may be used to model the processing of data, where each activity represents one process step.</a:t>
            </a:r>
            <a:endParaRPr lang="en-GB" sz="2800" dirty="0" smtClean="0"/>
          </a:p>
          <a:p>
            <a:r>
              <a:rPr lang="en-US" sz="2800" dirty="0" smtClean="0"/>
              <a:t>State diagrams are used to model a system’s behavior in response to internal or external events. </a:t>
            </a:r>
            <a:endParaRPr lang="en-GB" sz="2800" dirty="0" smtClean="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spTree>
    <p:extLst>
      <p:ext uri="{BB962C8B-B14F-4D97-AF65-F5344CB8AC3E}">
        <p14:creationId xmlns:p14="http://schemas.microsoft.com/office/powerpoint/2010/main" val="577103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Reading</a:t>
            </a:r>
            <a:endParaRPr lang="en-CA" dirty="0">
              <a:solidFill>
                <a:srgbClr val="FF0000"/>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Tree>
    <p:extLst>
      <p:ext uri="{BB962C8B-B14F-4D97-AF65-F5344CB8AC3E}">
        <p14:creationId xmlns:p14="http://schemas.microsoft.com/office/powerpoint/2010/main" val="404530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model-driven engineering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driven architecture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normAutofit fontScale="70000" lnSpcReduction="20000"/>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7" name="Rounded Rectangle 6"/>
          <p:cNvSpPr/>
          <p:nvPr/>
        </p:nvSpPr>
        <p:spPr>
          <a:xfrm>
            <a:off x="851646" y="2205318"/>
            <a:ext cx="2357719"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Activity diagrams</a:t>
            </a:r>
            <a:r>
              <a:rPr lang="en-US" dirty="0"/>
              <a:t>, which show the activities involved in a process or in data processing </a:t>
            </a:r>
            <a:r>
              <a:rPr lang="en-US" dirty="0" smtClean="0"/>
              <a:t>.</a:t>
            </a:r>
            <a:endParaRPr lang="en-GB" dirty="0"/>
          </a:p>
        </p:txBody>
      </p:sp>
      <p:sp>
        <p:nvSpPr>
          <p:cNvPr id="8" name="Rounded Rectangle 7"/>
          <p:cNvSpPr/>
          <p:nvPr/>
        </p:nvSpPr>
        <p:spPr>
          <a:xfrm>
            <a:off x="3523128" y="2205318"/>
            <a:ext cx="2366684"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Use case diagrams</a:t>
            </a:r>
            <a:r>
              <a:rPr lang="en-US" dirty="0"/>
              <a:t>, which show the interactions between a system and its environment. </a:t>
            </a:r>
            <a:endParaRPr lang="en-GB" dirty="0"/>
          </a:p>
        </p:txBody>
      </p:sp>
      <p:sp>
        <p:nvSpPr>
          <p:cNvPr id="9" name="Rounded Rectangle 8"/>
          <p:cNvSpPr/>
          <p:nvPr/>
        </p:nvSpPr>
        <p:spPr>
          <a:xfrm>
            <a:off x="6248399" y="2205318"/>
            <a:ext cx="2501154"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Sequence diagrams</a:t>
            </a:r>
            <a:r>
              <a:rPr lang="en-US" dirty="0"/>
              <a:t>, which show interactions between actors and the system and between system components.</a:t>
            </a:r>
            <a:endParaRPr lang="en-GB" dirty="0"/>
          </a:p>
        </p:txBody>
      </p:sp>
      <p:sp>
        <p:nvSpPr>
          <p:cNvPr id="10" name="Rounded Rectangle 9"/>
          <p:cNvSpPr/>
          <p:nvPr/>
        </p:nvSpPr>
        <p:spPr>
          <a:xfrm>
            <a:off x="1918446" y="4177553"/>
            <a:ext cx="2537013"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Class diagrams</a:t>
            </a:r>
            <a:r>
              <a:rPr lang="en-US" dirty="0"/>
              <a:t>, which show the object classes in the system and the associations between these classes.</a:t>
            </a:r>
            <a:endParaRPr lang="en-GB" dirty="0"/>
          </a:p>
        </p:txBody>
      </p:sp>
      <p:sp>
        <p:nvSpPr>
          <p:cNvPr id="11" name="Rounded Rectangle 10"/>
          <p:cNvSpPr/>
          <p:nvPr/>
        </p:nvSpPr>
        <p:spPr>
          <a:xfrm>
            <a:off x="4846543" y="4177553"/>
            <a:ext cx="2537013"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State diagrams</a:t>
            </a:r>
            <a:r>
              <a:rPr lang="en-US" dirty="0"/>
              <a:t>, which show how the system reacts to internal and external events.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ctr"/>
            <a:r>
              <a:rPr lang="en-US" dirty="0" smtClean="0"/>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2" name="Picture 1"/>
          <p:cNvPicPr>
            <a:picLocks noChangeAspect="1"/>
          </p:cNvPicPr>
          <p:nvPr/>
        </p:nvPicPr>
        <p:blipFill>
          <a:blip r:embed="rId2"/>
          <a:stretch>
            <a:fillRect/>
          </a:stretch>
        </p:blipFill>
        <p:spPr>
          <a:xfrm>
            <a:off x="752475" y="1814512"/>
            <a:ext cx="7639050" cy="32289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0682" y="365126"/>
            <a:ext cx="8955742" cy="1325563"/>
          </a:xfrm>
        </p:spPr>
        <p:txBody>
          <a:bodyPr>
            <a:normAutofit fontScale="90000"/>
          </a:bodyPr>
          <a:lstStyle/>
          <a:p>
            <a:pPr algn="ctr"/>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pic>
        <p:nvPicPr>
          <p:cNvPr id="2" name="Picture 1"/>
          <p:cNvPicPr>
            <a:picLocks noChangeAspect="1"/>
          </p:cNvPicPr>
          <p:nvPr/>
        </p:nvPicPr>
        <p:blipFill>
          <a:blip r:embed="rId2"/>
          <a:stretch>
            <a:fillRect/>
          </a:stretch>
        </p:blipFill>
        <p:spPr>
          <a:xfrm>
            <a:off x="890587" y="1962150"/>
            <a:ext cx="7362825" cy="29337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executable UML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normAutofit/>
          </a:bodyPr>
          <a:lstStyle/>
          <a:p>
            <a:r>
              <a:rPr lang="en-US" sz="2800" dirty="0" smtClean="0"/>
              <a:t>Model-driven engineering is an approach to software development in which a system is represented as a set of models that can be automatically transformed to executable code. </a:t>
            </a:r>
            <a:endParaRPr lang="en-US" sz="28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solidFill>
                  <a:srgbClr val="C00000"/>
                </a:solidFill>
              </a:rPr>
              <a:t>As a way of documenting an existing system</a:t>
            </a:r>
          </a:p>
          <a:p>
            <a:pPr lvl="1"/>
            <a:r>
              <a:rPr lang="en-US" dirty="0" smtClean="0"/>
              <a:t>Models should be an accurate representation of the system but need not be complete.</a:t>
            </a:r>
            <a:endParaRPr lang="en-GB" dirty="0" smtClean="0"/>
          </a:p>
          <a:p>
            <a:r>
              <a:rPr lang="en-US" dirty="0" smtClean="0">
                <a:solidFill>
                  <a:srgbClr val="C00000"/>
                </a:solidFill>
              </a:rPr>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normAutofit fontScale="92500" lnSpcReduction="10000"/>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The context of the MHC-PMS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a:t>
            </a:fld>
            <a:endParaRPr lang="en-US"/>
          </a:p>
        </p:txBody>
      </p:sp>
      <p:pic>
        <p:nvPicPr>
          <p:cNvPr id="2" name="Picture 1"/>
          <p:cNvPicPr>
            <a:picLocks noChangeAspect="1"/>
          </p:cNvPicPr>
          <p:nvPr/>
        </p:nvPicPr>
        <p:blipFill>
          <a:blip r:embed="rId2"/>
          <a:stretch>
            <a:fillRect/>
          </a:stretch>
        </p:blipFill>
        <p:spPr>
          <a:xfrm>
            <a:off x="995079" y="1344921"/>
            <a:ext cx="7237038" cy="477965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modelling.</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modeling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cases were developed originally to support requirements elicitation and now incorporated into the UML.</a:t>
            </a:r>
          </a:p>
          <a:p>
            <a:r>
              <a:rPr lang="en-US" dirty="0" smtClean="0"/>
              <a:t>Each use case represents a discrete task that involves </a:t>
            </a:r>
            <a:r>
              <a:rPr lang="en-US" b="1" dirty="0" smtClean="0">
                <a:solidFill>
                  <a:srgbClr val="C00000"/>
                </a:solidFill>
              </a:rPr>
              <a:t>external</a:t>
            </a:r>
            <a:r>
              <a:rPr lang="en-US" dirty="0" smtClean="0">
                <a:solidFill>
                  <a:srgbClr val="C00000"/>
                </a:solidFill>
              </a:rPr>
              <a:t> </a:t>
            </a:r>
            <a:r>
              <a:rPr lang="en-US" dirty="0" smtClean="0"/>
              <a:t>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2400</Words>
  <Application>Microsoft Office PowerPoint</Application>
  <PresentationFormat>On-screen Show (4:3)</PresentationFormat>
  <Paragraphs>242</Paragraphs>
  <Slides>45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ＭＳ Ｐゴシック</vt:lpstr>
      <vt:lpstr>Arial</vt:lpstr>
      <vt:lpstr>Calibri</vt:lpstr>
      <vt:lpstr>Calibri Light</vt:lpstr>
      <vt:lpstr>Century Gothic</vt:lpstr>
      <vt:lpstr>Palatino Linotype</vt:lpstr>
      <vt:lpstr>Office Theme</vt:lpstr>
      <vt:lpstr>1_Office Theme</vt:lpstr>
      <vt:lpstr>Chapter 5 – System Modeling</vt:lpstr>
      <vt:lpstr>Topics covered</vt:lpstr>
      <vt:lpstr>System modeling</vt:lpstr>
      <vt:lpstr>UML diagram types</vt:lpstr>
      <vt:lpstr>Use of graphical models</vt:lpstr>
      <vt:lpstr>Context models</vt:lpstr>
      <vt:lpstr>The context of the MHC-PMS </vt:lpstr>
      <vt:lpstr>Interaction models</vt:lpstr>
      <vt:lpstr>Use case modeling</vt:lpstr>
      <vt:lpstr>Transfer-data use 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Event-driven modeling</vt:lpstr>
      <vt:lpstr>State machine models</vt:lpstr>
      <vt:lpstr>State diagram of a microwave oven </vt:lpstr>
      <vt:lpstr>Key points</vt:lpstr>
      <vt:lpstr>Reading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Sultan Saud Abdullah Alqahtani</cp:lastModifiedBy>
  <cp:revision>27</cp:revision>
  <dcterms:created xsi:type="dcterms:W3CDTF">2010-01-15T13:50:47Z</dcterms:created>
  <dcterms:modified xsi:type="dcterms:W3CDTF">2019-06-30T11:30:58Z</dcterms:modified>
</cp:coreProperties>
</file>