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67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48" r:id="rId100"/>
    <p:sldId id="349" r:id="rId101"/>
    <p:sldId id="350" r:id="rId102"/>
    <p:sldId id="351" r:id="rId103"/>
    <p:sldId id="368" r:id="rId104"/>
    <p:sldId id="369" r:id="rId105"/>
    <p:sldId id="352" r:id="rId106"/>
    <p:sldId id="353" r:id="rId107"/>
    <p:sldId id="354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73756-F9DF-4B6F-9D0D-8CC4A6F12C1A}" type="datetimeFigureOut">
              <a:rPr lang="en-CA" smtClean="0"/>
              <a:t>2019-06-17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D1CE9-285F-4A4A-8D34-8DA726F4F2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85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D1CE9-285F-4A4A-8D34-8DA726F4F2E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747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35757FB6-6F54-428E-8A68-019D0BEC2BFA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49E5A51-99E1-4BF9-A303-86EA08C5052C}" type="slidenum">
              <a:rPr lang="ar-SA" altLang="en-US" sz="1300" smtClean="0"/>
              <a:pPr algn="l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5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DF4AC51-225A-419A-BB78-E0DFDA7861C3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3ADC776-0501-400F-AB0E-0ABC1DD0980B}" type="slidenum">
              <a:rPr lang="ar-SA" altLang="en-US" sz="1300" smtClean="0"/>
              <a:pPr algn="l">
                <a:spcBef>
                  <a:spcPct val="0"/>
                </a:spcBef>
              </a:pPr>
              <a:t>78</a:t>
            </a:fld>
            <a:endParaRPr lang="en-US" altLang="en-US" sz="1300" smtClean="0"/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131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132BDFE-B3F3-4145-AAAC-E845D488DF14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187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996114F-BF92-4B64-BCC4-F7794021F85F}" type="slidenum">
              <a:rPr lang="ar-SA" altLang="en-US" sz="1300" smtClean="0"/>
              <a:pPr algn="l">
                <a:spcBef>
                  <a:spcPct val="0"/>
                </a:spcBef>
              </a:pPr>
              <a:t>83</a:t>
            </a:fld>
            <a:endParaRPr lang="en-US" altLang="en-US" sz="1300" smtClean="0"/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493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686E360-63EB-4DFC-A594-12504FEB8672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20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AD1E5BB-26B7-42F9-900A-AA963AC29092}" type="slidenum">
              <a:rPr lang="ar-SA" altLang="en-US" sz="1300" smtClean="0"/>
              <a:pPr algn="l">
                <a:spcBef>
                  <a:spcPct val="0"/>
                </a:spcBef>
              </a:pPr>
              <a:t>84</a:t>
            </a:fld>
            <a:endParaRPr lang="en-US" altLang="en-US" sz="1300" smtClean="0"/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317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691525F-B1E0-415A-A03A-251B6A1E2522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228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1B9D953B-C3B2-4199-A9DB-5B710322CFA4}" type="slidenum">
              <a:rPr lang="ar-SA" altLang="en-US" sz="1300" smtClean="0"/>
              <a:pPr algn="l">
                <a:spcBef>
                  <a:spcPct val="0"/>
                </a:spcBef>
              </a:pPr>
              <a:t>85</a:t>
            </a:fld>
            <a:endParaRPr lang="en-US" altLang="en-US" sz="1300" smtClean="0"/>
          </a:p>
        </p:txBody>
      </p:sp>
      <p:sp>
        <p:nvSpPr>
          <p:cNvPr id="1228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262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96DCBDA-A0EF-41AD-91AB-C084D6543688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4138342-DB5A-42E3-9D03-603C7E149770}" type="slidenum">
              <a:rPr lang="ar-SA" altLang="en-US" sz="1300" smtClean="0"/>
              <a:pPr algn="l">
                <a:spcBef>
                  <a:spcPct val="0"/>
                </a:spcBef>
              </a:pPr>
              <a:t>86</a:t>
            </a:fld>
            <a:endParaRPr lang="en-US" altLang="en-US" sz="1300" smtClean="0"/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6154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96DCBDA-A0EF-41AD-91AB-C084D6543688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24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4138342-DB5A-42E3-9D03-603C7E149770}" type="slidenum">
              <a:rPr lang="ar-SA" altLang="en-US" sz="1300" smtClean="0"/>
              <a:pPr algn="l">
                <a:spcBef>
                  <a:spcPct val="0"/>
                </a:spcBef>
              </a:pPr>
              <a:t>87</a:t>
            </a:fld>
            <a:endParaRPr lang="en-US" altLang="en-US" sz="1300" smtClean="0"/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9830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0112D1A-A892-4A49-BFD1-AEAC98A8E8E4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269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EFF8654-0507-479F-8F3F-D3ABF0454609}" type="slidenum">
              <a:rPr lang="ar-SA" altLang="en-US" sz="1300" smtClean="0"/>
              <a:pPr algn="l">
                <a:spcBef>
                  <a:spcPct val="0"/>
                </a:spcBef>
              </a:pPr>
              <a:t>99</a:t>
            </a:fld>
            <a:endParaRPr lang="en-US" altLang="en-US" sz="1300" smtClean="0"/>
          </a:p>
        </p:txBody>
      </p:sp>
      <p:sp>
        <p:nvSpPr>
          <p:cNvPr id="1269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2779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9EBEE77-1AAF-418D-BDC8-8CB843A90259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290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CA53E39-CC1C-4AC7-8BC1-AF84EBEC0402}" type="slidenum">
              <a:rPr lang="ar-SA" altLang="en-US" sz="1300" smtClean="0"/>
              <a:pPr algn="l">
                <a:spcBef>
                  <a:spcPct val="0"/>
                </a:spcBef>
              </a:pPr>
              <a:t>100</a:t>
            </a:fld>
            <a:endParaRPr lang="en-US" altLang="en-US" sz="1300" smtClean="0"/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5751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43240A9-07F8-4A8C-884D-BEB82199D7D1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310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764C77B-41E5-4EFA-9E5E-5E2B60BEA8F1}" type="slidenum">
              <a:rPr lang="ar-SA" altLang="en-US" sz="1300" smtClean="0"/>
              <a:pPr algn="l">
                <a:spcBef>
                  <a:spcPct val="0"/>
                </a:spcBef>
              </a:pPr>
              <a:t>101</a:t>
            </a:fld>
            <a:endParaRPr lang="en-US" altLang="en-US" sz="1300" smtClean="0"/>
          </a:p>
        </p:txBody>
      </p:sp>
      <p:sp>
        <p:nvSpPr>
          <p:cNvPr id="1310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418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FFC4455-548C-4455-B462-DF0A0250CFC4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3919014-760D-4D7A-AC42-395137AC304E}" type="slidenum">
              <a:rPr lang="ar-SA" altLang="en-US" sz="1300" smtClean="0"/>
              <a:pPr algn="l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16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634B271-D3E9-4E97-B598-21F68CC1B8C0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 smtClean="0"/>
          </a:p>
        </p:txBody>
      </p:sp>
      <p:sp>
        <p:nvSpPr>
          <p:cNvPr id="133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778705A-AEAB-4AD9-A641-15EFBC19AF67}" type="slidenum">
              <a:rPr lang="ar-SA" altLang="en-US" sz="1300" smtClean="0"/>
              <a:pPr algn="l">
                <a:spcBef>
                  <a:spcPct val="0"/>
                </a:spcBef>
              </a:pPr>
              <a:t>102</a:t>
            </a:fld>
            <a:endParaRPr lang="en-US" altLang="en-US" sz="1300" smtClean="0"/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9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4C35FC4-54C4-47DC-A096-01FBF8DF1F82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F5A58023-28C3-4D69-A0D8-BB8D9322EAAE}" type="slidenum">
              <a:rPr lang="ar-SA" altLang="en-US" sz="1300" smtClean="0"/>
              <a:pPr algn="l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37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38BC1BB-BC84-4406-A359-9897E558215E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31D90E6-CB0B-42DB-A074-4E02CB11B43A}" type="slidenum">
              <a:rPr lang="ar-SA" altLang="en-US" sz="1300" smtClean="0"/>
              <a:pPr algn="l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39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2F905E7-2257-4183-9D46-C602325F11F8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49F04B97-0EFE-4C10-BEAE-AB1B105B036B}" type="slidenum">
              <a:rPr lang="ar-SA" altLang="en-US" sz="1300" smtClean="0"/>
              <a:pPr algn="l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9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B7AAADE-CE32-40C4-B2B0-15BF8BC55182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83E3F0CE-7965-4826-BAE7-EF48764154ED}" type="slidenum">
              <a:rPr lang="ar-SA" altLang="en-US" sz="1300" smtClean="0"/>
              <a:pPr algn="l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33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04431D02-A4CF-4E07-9898-44493A80E734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8C64E3F-FE3D-4375-A43C-23A993AA163F}" type="slidenum">
              <a:rPr lang="ar-SA" altLang="en-US" sz="1300" smtClean="0"/>
              <a:pPr algn="l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64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3798B0B-04A0-4CB3-9B07-83410C575B0A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749EA264-4DCD-444F-A11D-530EFBBB5AF5}" type="slidenum">
              <a:rPr lang="ar-SA" altLang="en-US" sz="1300" smtClean="0"/>
              <a:pPr algn="l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53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6C63DD9D-AB13-4808-ACEB-5E2052386D73}" type="datetime1">
              <a:rPr lang="en-US" altLang="en-US" sz="1300" smtClean="0"/>
              <a:pPr algn="l">
                <a:spcBef>
                  <a:spcPct val="0"/>
                </a:spcBef>
              </a:pPr>
              <a:t>6/17/2019</a:t>
            </a:fld>
            <a:endParaRPr lang="en-US" altLang="en-US" sz="1300"/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D038ED2A-0CFF-4844-AB99-2C0A16DA657B}" type="slidenum">
              <a:rPr lang="ar-SA" altLang="en-US" sz="1300" smtClean="0"/>
              <a:pPr algn="l"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3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56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6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6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6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9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20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1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7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94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2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04376-7E97-4297-91F3-4B476BABD2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salqahtani@imamu.edu.sa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Sultan S. </a:t>
            </a:r>
            <a:r>
              <a:rPr lang="en-US" altLang="en-US" dirty="0" err="1"/>
              <a:t>Alqahtani</a:t>
            </a:r>
            <a:endParaRPr lang="en-US" alt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/>
              <a:t>Assistance Professor</a:t>
            </a:r>
          </a:p>
          <a:p>
            <a:pPr eaLnBrk="1" hangingPunct="1">
              <a:defRPr/>
            </a:pPr>
            <a:r>
              <a:rPr lang="en-US" altLang="en-US" dirty="0"/>
              <a:t>PhD in Computer Science (Software Engineering) </a:t>
            </a:r>
          </a:p>
          <a:p>
            <a:pPr eaLnBrk="1" hangingPunct="1">
              <a:defRPr/>
            </a:pPr>
            <a:r>
              <a:rPr lang="en-US" altLang="en-US" dirty="0">
                <a:hlinkClick r:id="rId2"/>
              </a:rPr>
              <a:t>ssalqahtani@imamu.edu.sa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Office: 3092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15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DC5DB464-25F1-4045-AB7E-84F83713E593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2360613" y="561975"/>
            <a:ext cx="430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Digital versus Analog</a:t>
            </a:r>
          </a:p>
        </p:txBody>
      </p:sp>
      <p:sp>
        <p:nvSpPr>
          <p:cNvPr id="34821" name="Content Placeholder 2"/>
          <p:cNvSpPr>
            <a:spLocks/>
          </p:cNvSpPr>
          <p:nvPr/>
        </p:nvSpPr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The word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Digital</a:t>
            </a:r>
            <a:r>
              <a:rPr lang="en-US" altLang="en-US" sz="2400" dirty="0">
                <a:latin typeface="Comic Sans MS" panose="030F0702030302020204" pitchFamily="66" charset="0"/>
              </a:rPr>
              <a:t>, however, means just the opposite.</a:t>
            </a:r>
          </a:p>
          <a:p>
            <a:pPr algn="l" rtl="0"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In Digital Systems, parameters have a limited set of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Discrete</a:t>
            </a:r>
            <a:r>
              <a:rPr lang="en-US" altLang="en-US" sz="2400" dirty="0">
                <a:latin typeface="Comic Sans MS" panose="030F0702030302020204" pitchFamily="66" charset="0"/>
              </a:rPr>
              <a:t> Values that they can assume.</a:t>
            </a:r>
          </a:p>
          <a:p>
            <a:pPr algn="l" rtl="0"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In Other words, digital parameters don’t have a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Continuous</a:t>
            </a:r>
            <a:r>
              <a:rPr lang="en-US" altLang="en-US" sz="2400" dirty="0">
                <a:latin typeface="Comic Sans MS" panose="030F0702030302020204" pitchFamily="66" charset="0"/>
              </a:rPr>
              <a:t> range.</a:t>
            </a:r>
          </a:p>
          <a:p>
            <a:pPr algn="l" rtl="0"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This means that, digital parameters change their values by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Jumping</a:t>
            </a:r>
            <a:r>
              <a:rPr lang="en-US" altLang="en-US" sz="2400" dirty="0">
                <a:latin typeface="Comic Sans MS" panose="030F0702030302020204" pitchFamily="66" charset="0"/>
              </a:rPr>
              <a:t> from one allowed value to another.</a:t>
            </a:r>
          </a:p>
          <a:p>
            <a:pPr algn="l" rtl="0"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As an example, the day of the month is a parameter that may only assume one value out of a set of limited discrete values {1, 2, 3, …., 31}.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779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9D526E8F-26FB-409B-B1A8-3C563285AD04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en-US" sz="1000" smtClean="0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755650" y="746125"/>
            <a:ext cx="7793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Arithmetic Addition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533400" y="1554163"/>
            <a:ext cx="820896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The addition of two signed binary numbers with negative numbers represented in signed-2’s-complement form is obtained from the addition of the two numbers, including their sign bits. A carry out of the sign-bit position is discarded.</a:t>
            </a:r>
          </a:p>
          <a:p>
            <a:pPr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See the examples in the next slide.</a:t>
            </a:r>
          </a:p>
          <a:p>
            <a:pPr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In order to obtain a correct answer, we must ensure that the result has a sufficient number of bits to accommodate the sum.</a:t>
            </a:r>
          </a:p>
          <a:p>
            <a:pPr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If we start with two n-bit numbers and the sum occupies n + 1 bits, we say that an </a:t>
            </a:r>
            <a:r>
              <a:rPr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overflow</a:t>
            </a:r>
            <a:r>
              <a:rPr lang="en-US" altLang="zh-TW" sz="240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occurs.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CB432ED1-C26B-47CD-8207-98109EED4C7E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en-US" sz="1000" smtClean="0"/>
          </a:p>
        </p:txBody>
      </p:sp>
      <p:sp>
        <p:nvSpPr>
          <p:cNvPr id="130052" name="Rectangle 2"/>
          <p:cNvSpPr>
            <a:spLocks noChangeArrowheads="1"/>
          </p:cNvSpPr>
          <p:nvPr/>
        </p:nvSpPr>
        <p:spPr bwMode="auto">
          <a:xfrm>
            <a:off x="755650" y="746125"/>
            <a:ext cx="7793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Arithmetic Addition (Examples)</a:t>
            </a:r>
          </a:p>
        </p:txBody>
      </p:sp>
      <p:grpSp>
        <p:nvGrpSpPr>
          <p:cNvPr id="130053" name="Group 4"/>
          <p:cNvGrpSpPr>
            <a:grpSpLocks/>
          </p:cNvGrpSpPr>
          <p:nvPr/>
        </p:nvGrpSpPr>
        <p:grpSpPr bwMode="auto">
          <a:xfrm>
            <a:off x="1143000" y="1862138"/>
            <a:ext cx="6983413" cy="3929062"/>
            <a:chOff x="431" y="1253"/>
            <a:chExt cx="4399" cy="2475"/>
          </a:xfrm>
        </p:grpSpPr>
        <p:grpSp>
          <p:nvGrpSpPr>
            <p:cNvPr id="130055" name="Group 5"/>
            <p:cNvGrpSpPr>
              <a:grpSpLocks/>
            </p:cNvGrpSpPr>
            <p:nvPr/>
          </p:nvGrpSpPr>
          <p:grpSpPr bwMode="auto">
            <a:xfrm>
              <a:off x="431" y="1298"/>
              <a:ext cx="2041" cy="978"/>
              <a:chOff x="431" y="1389"/>
              <a:chExt cx="2041" cy="978"/>
            </a:xfrm>
          </p:grpSpPr>
          <p:sp>
            <p:nvSpPr>
              <p:cNvPr id="130063" name="Text Box 6"/>
              <p:cNvSpPr txBox="1">
                <a:spLocks noChangeArrowheads="1"/>
              </p:cNvSpPr>
              <p:nvPr/>
            </p:nvSpPr>
            <p:spPr bwMode="auto">
              <a:xfrm>
                <a:off x="431" y="1389"/>
                <a:ext cx="2041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1">
                    <a:latin typeface="Tahoma" panose="020B0604030504040204" pitchFamily="34" charset="0"/>
                    <a:ea typeface="PMingLiU" panose="02020500000000000000" pitchFamily="18" charset="-120"/>
                  </a:rPr>
                  <a:t>+6    00000110</a:t>
                </a:r>
              </a:p>
              <a:p>
                <a:pPr algn="l" rtl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1">
                    <a:latin typeface="Tahoma" panose="020B0604030504040204" pitchFamily="34" charset="0"/>
                    <a:ea typeface="PMingLiU" panose="02020500000000000000" pitchFamily="18" charset="-120"/>
                  </a:rPr>
                  <a:t>+13  00001101</a:t>
                </a:r>
              </a:p>
              <a:p>
                <a:pPr algn="l" rtl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1">
                    <a:latin typeface="Tahoma" panose="020B0604030504040204" pitchFamily="34" charset="0"/>
                    <a:ea typeface="PMingLiU" panose="02020500000000000000" pitchFamily="18" charset="-120"/>
                  </a:rPr>
                  <a:t>+19  00010011</a:t>
                </a:r>
              </a:p>
            </p:txBody>
          </p:sp>
          <p:sp>
            <p:nvSpPr>
              <p:cNvPr id="130064" name="Line 7"/>
              <p:cNvSpPr>
                <a:spLocks noChangeShapeType="1"/>
              </p:cNvSpPr>
              <p:nvPr/>
            </p:nvSpPr>
            <p:spPr bwMode="auto">
              <a:xfrm>
                <a:off x="476" y="2024"/>
                <a:ext cx="19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30056" name="Text Box 8"/>
            <p:cNvSpPr txBox="1">
              <a:spLocks noChangeArrowheads="1"/>
            </p:cNvSpPr>
            <p:nvPr/>
          </p:nvSpPr>
          <p:spPr bwMode="auto">
            <a:xfrm>
              <a:off x="2744" y="1253"/>
              <a:ext cx="204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400" b="1">
                  <a:latin typeface="Tahoma" panose="020B0604030504040204" pitchFamily="34" charset="0"/>
                  <a:ea typeface="PMingLiU" panose="02020500000000000000" pitchFamily="18" charset="-120"/>
                </a:rPr>
                <a:t>-6     11111010</a:t>
              </a:r>
            </a:p>
            <a:p>
              <a:pPr algn="l" rtl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400" b="1">
                  <a:latin typeface="Tahoma" panose="020B0604030504040204" pitchFamily="34" charset="0"/>
                  <a:ea typeface="PMingLiU" panose="02020500000000000000" pitchFamily="18" charset="-120"/>
                </a:rPr>
                <a:t>+13  00001101</a:t>
              </a:r>
            </a:p>
            <a:p>
              <a:pPr algn="l" rtl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400" b="1">
                  <a:latin typeface="Tahoma" panose="020B0604030504040204" pitchFamily="34" charset="0"/>
                  <a:ea typeface="PMingLiU" panose="02020500000000000000" pitchFamily="18" charset="-120"/>
                </a:rPr>
                <a:t>+7    00000111</a:t>
              </a:r>
            </a:p>
          </p:txBody>
        </p:sp>
        <p:sp>
          <p:nvSpPr>
            <p:cNvPr id="130057" name="Line 9"/>
            <p:cNvSpPr>
              <a:spLocks noChangeShapeType="1"/>
            </p:cNvSpPr>
            <p:nvPr/>
          </p:nvSpPr>
          <p:spPr bwMode="auto">
            <a:xfrm>
              <a:off x="2789" y="1888"/>
              <a:ext cx="19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130058" name="Group 10"/>
            <p:cNvGrpSpPr>
              <a:grpSpLocks/>
            </p:cNvGrpSpPr>
            <p:nvPr/>
          </p:nvGrpSpPr>
          <p:grpSpPr bwMode="auto">
            <a:xfrm>
              <a:off x="521" y="2750"/>
              <a:ext cx="2041" cy="978"/>
              <a:chOff x="431" y="1389"/>
              <a:chExt cx="2041" cy="978"/>
            </a:xfrm>
          </p:grpSpPr>
          <p:sp>
            <p:nvSpPr>
              <p:cNvPr id="130061" name="Text Box 11"/>
              <p:cNvSpPr txBox="1">
                <a:spLocks noChangeArrowheads="1"/>
              </p:cNvSpPr>
              <p:nvPr/>
            </p:nvSpPr>
            <p:spPr bwMode="auto">
              <a:xfrm>
                <a:off x="431" y="1389"/>
                <a:ext cx="2041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r" rtl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1">
                    <a:latin typeface="Tahoma" panose="020B0604030504040204" pitchFamily="34" charset="0"/>
                    <a:ea typeface="PMingLiU" panose="02020500000000000000" pitchFamily="18" charset="-120"/>
                  </a:rPr>
                  <a:t>+6    00000110</a:t>
                </a:r>
              </a:p>
              <a:p>
                <a:pPr algn="l" rtl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1">
                    <a:latin typeface="Tahoma" panose="020B0604030504040204" pitchFamily="34" charset="0"/>
                    <a:ea typeface="PMingLiU" panose="02020500000000000000" pitchFamily="18" charset="-120"/>
                  </a:rPr>
                  <a:t>-13   11110011</a:t>
                </a:r>
              </a:p>
              <a:p>
                <a:pPr algn="l" rtl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TW" sz="2400" b="1">
                    <a:latin typeface="Tahoma" panose="020B0604030504040204" pitchFamily="34" charset="0"/>
                    <a:ea typeface="PMingLiU" panose="02020500000000000000" pitchFamily="18" charset="-120"/>
                  </a:rPr>
                  <a:t>-7     11111001</a:t>
                </a:r>
              </a:p>
            </p:txBody>
          </p:sp>
          <p:sp>
            <p:nvSpPr>
              <p:cNvPr id="130062" name="Line 12"/>
              <p:cNvSpPr>
                <a:spLocks noChangeShapeType="1"/>
              </p:cNvSpPr>
              <p:nvPr/>
            </p:nvSpPr>
            <p:spPr bwMode="auto">
              <a:xfrm>
                <a:off x="476" y="2024"/>
                <a:ext cx="19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30059" name="Text Box 13"/>
            <p:cNvSpPr txBox="1">
              <a:spLocks noChangeArrowheads="1"/>
            </p:cNvSpPr>
            <p:nvPr/>
          </p:nvSpPr>
          <p:spPr bwMode="auto">
            <a:xfrm>
              <a:off x="2789" y="2750"/>
              <a:ext cx="2041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400" b="1">
                  <a:latin typeface="Tahoma" panose="020B0604030504040204" pitchFamily="34" charset="0"/>
                  <a:ea typeface="PMingLiU" panose="02020500000000000000" pitchFamily="18" charset="-120"/>
                </a:rPr>
                <a:t>-6    11111010</a:t>
              </a:r>
            </a:p>
            <a:p>
              <a:pPr algn="l" rtl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400" b="1">
                  <a:latin typeface="Tahoma" panose="020B0604030504040204" pitchFamily="34" charset="0"/>
                  <a:ea typeface="PMingLiU" panose="02020500000000000000" pitchFamily="18" charset="-120"/>
                </a:rPr>
                <a:t>-13  11110011</a:t>
              </a:r>
            </a:p>
            <a:p>
              <a:pPr algn="l" rtl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TW" sz="2400" b="1">
                  <a:latin typeface="Tahoma" panose="020B0604030504040204" pitchFamily="34" charset="0"/>
                  <a:ea typeface="PMingLiU" panose="02020500000000000000" pitchFamily="18" charset="-120"/>
                </a:rPr>
                <a:t>-19  11101101</a:t>
              </a:r>
            </a:p>
          </p:txBody>
        </p:sp>
        <p:sp>
          <p:nvSpPr>
            <p:cNvPr id="130060" name="Line 14"/>
            <p:cNvSpPr>
              <a:spLocks noChangeShapeType="1"/>
            </p:cNvSpPr>
            <p:nvPr/>
          </p:nvSpPr>
          <p:spPr bwMode="auto">
            <a:xfrm>
              <a:off x="2834" y="3385"/>
              <a:ext cx="19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0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98851373-E1EA-4422-89E0-7FF0DA770E4B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en-US" sz="1000" smtClean="0"/>
          </a:p>
        </p:txBody>
      </p:sp>
      <p:sp>
        <p:nvSpPr>
          <p:cNvPr id="132100" name="Rectangle 2"/>
          <p:cNvSpPr>
            <a:spLocks noChangeArrowheads="1"/>
          </p:cNvSpPr>
          <p:nvPr/>
        </p:nvSpPr>
        <p:spPr bwMode="auto">
          <a:xfrm>
            <a:off x="755650" y="746125"/>
            <a:ext cx="7793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Binary Codes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6096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Binary Coded Decimal</a:t>
            </a:r>
            <a:r>
              <a:rPr lang="en-US" altLang="en-US" sz="2400">
                <a:latin typeface="Comic Sans MS" panose="030F0702030302020204" pitchFamily="66" charset="0"/>
              </a:rPr>
              <a:t> (BCD 4-bit)</a:t>
            </a: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(4267)</a:t>
            </a:r>
            <a:r>
              <a:rPr lang="en-US" altLang="en-US" sz="2400" baseline="-25000">
                <a:latin typeface="Comic Sans MS" panose="030F0702030302020204" pitchFamily="66" charset="0"/>
              </a:rPr>
              <a:t>10</a:t>
            </a:r>
            <a:r>
              <a:rPr lang="en-US" altLang="en-US" sz="2400">
                <a:latin typeface="Comic Sans MS" panose="030F0702030302020204" pitchFamily="66" charset="0"/>
              </a:rPr>
              <a:t> = (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0100</a:t>
            </a:r>
            <a:r>
              <a:rPr lang="en-US" altLang="en-US" sz="2400">
                <a:latin typeface="Comic Sans MS" panose="030F0702030302020204" pitchFamily="66" charset="0"/>
              </a:rPr>
              <a:t> 0010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0110</a:t>
            </a:r>
            <a:r>
              <a:rPr lang="en-US" altLang="en-US" sz="2400">
                <a:latin typeface="Comic Sans MS" panose="030F0702030302020204" pitchFamily="66" charset="0"/>
              </a:rPr>
              <a:t> 0111)</a:t>
            </a:r>
            <a:r>
              <a:rPr lang="en-US" altLang="en-US" sz="2400" baseline="-25000">
                <a:latin typeface="Comic Sans MS" panose="030F0702030302020204" pitchFamily="66" charset="0"/>
              </a:rPr>
              <a:t>BCD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(9803)</a:t>
            </a:r>
            <a:r>
              <a:rPr lang="en-US" altLang="en-US" sz="2400" baseline="-25000">
                <a:latin typeface="Comic Sans MS" panose="030F0702030302020204" pitchFamily="66" charset="0"/>
              </a:rPr>
              <a:t>10</a:t>
            </a:r>
            <a:r>
              <a:rPr lang="en-US" altLang="en-US" sz="2400">
                <a:latin typeface="Comic Sans MS" panose="030F0702030302020204" pitchFamily="66" charset="0"/>
              </a:rPr>
              <a:t> = (1001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1000</a:t>
            </a:r>
            <a:r>
              <a:rPr lang="en-US" altLang="en-US" sz="2400">
                <a:latin typeface="Comic Sans MS" panose="030F0702030302020204" pitchFamily="66" charset="0"/>
              </a:rPr>
              <a:t> 0000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0011</a:t>
            </a:r>
            <a:r>
              <a:rPr lang="en-US" altLang="en-US" sz="2400">
                <a:latin typeface="Comic Sans MS" panose="030F0702030302020204" pitchFamily="66" charset="0"/>
              </a:rPr>
              <a:t>)</a:t>
            </a:r>
            <a:r>
              <a:rPr lang="en-US" altLang="en-US" sz="2400" baseline="-25000">
                <a:latin typeface="Comic Sans MS" panose="030F0702030302020204" pitchFamily="66" charset="0"/>
              </a:rPr>
              <a:t>BCD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The following configurations: 1010, 1011, 1100, 1101, 1110, and 1111 are not authorized in BCD</a:t>
            </a:r>
          </a:p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Do </a:t>
            </a:r>
            <a:r>
              <a:rPr lang="en-US" altLang="en-US" sz="2400" u="sng">
                <a:latin typeface="Comic Sans MS" panose="030F0702030302020204" pitchFamily="66" charset="0"/>
                <a:cs typeface="Times New Roman" panose="02020603050405020304" pitchFamily="18" charset="0"/>
              </a:rPr>
              <a:t>NOT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mix up </a:t>
            </a:r>
            <a:r>
              <a:rPr lang="en-US" altLang="en-US" sz="2400" u="sng">
                <a:latin typeface="Comic Sans MS" panose="030F0702030302020204" pitchFamily="66" charset="0"/>
                <a:cs typeface="Times New Roman" panose="02020603050405020304" pitchFamily="18" charset="0"/>
              </a:rPr>
              <a:t>conversion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of a decimal number to a binary number with </a:t>
            </a:r>
            <a:r>
              <a:rPr lang="en-US" altLang="en-US" sz="2400" u="sng">
                <a:latin typeface="Comic Sans MS" panose="030F0702030302020204" pitchFamily="66" charset="0"/>
                <a:cs typeface="Times New Roman" panose="02020603050405020304" pitchFamily="18" charset="0"/>
              </a:rPr>
              <a:t>coding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a decimal number with a BINARY CODE. </a:t>
            </a: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13</a:t>
            </a:r>
            <a:r>
              <a:rPr lang="en-US" altLang="en-US" sz="2400" baseline="-25000">
                <a:latin typeface="Comic Sans MS" panose="030F0702030302020204" pitchFamily="66" charset="0"/>
                <a:cs typeface="Times New Roman" panose="02020603050405020304" pitchFamily="18" charset="0"/>
              </a:rPr>
              <a:t>10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= 1101</a:t>
            </a:r>
            <a:r>
              <a:rPr lang="en-US" altLang="en-US" sz="2400" baseline="-25000"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(</a:t>
            </a:r>
            <a:r>
              <a:rPr lang="en-US" altLang="en-US" sz="2400" u="sng">
                <a:latin typeface="Comic Sans MS" panose="030F0702030302020204" pitchFamily="66" charset="0"/>
                <a:cs typeface="Times New Roman" panose="02020603050405020304" pitchFamily="18" charset="0"/>
              </a:rPr>
              <a:t>conversion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) 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0001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 | 0011 (</a:t>
            </a:r>
            <a:r>
              <a:rPr lang="en-US" altLang="en-US" sz="2400" u="sng">
                <a:latin typeface="Comic Sans MS" panose="030F0702030302020204" pitchFamily="66" charset="0"/>
                <a:cs typeface="Times New Roman" panose="02020603050405020304" pitchFamily="18" charset="0"/>
              </a:rPr>
              <a:t>coding</a:t>
            </a:r>
            <a:r>
              <a:rPr lang="en-US" altLang="en-US" sz="240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</a:p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BCD Addition</a:t>
            </a: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Get the binary sum, if sum &gt; 9, add 6 to the sum</a:t>
            </a: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Obtain the correct BCD digit sum and a carry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BCD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Encodes each digits of a decimal number as a sequence of bits</a:t>
            </a:r>
          </a:p>
          <a:p>
            <a:r>
              <a:rPr lang="en-US" sz="3600" dirty="0" smtClean="0"/>
              <a:t>Results in less data loss for floating-point calculations, but requires more complex circuitry and greater storage than other systems. 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908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the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66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8F744575-45D2-45FF-B963-3531233110C2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US" altLang="en-US" sz="1000" smtClean="0"/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2855913" y="609600"/>
            <a:ext cx="2806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>
                <a:latin typeface="Comic Sans MS" panose="030F0702030302020204" pitchFamily="66" charset="0"/>
                <a:ea typeface="PMingLiU" panose="02020500000000000000" pitchFamily="18" charset="-120"/>
              </a:rPr>
              <a:t>BCD Addition</a:t>
            </a:r>
          </a:p>
        </p:txBody>
      </p:sp>
      <p:pic>
        <p:nvPicPr>
          <p:cNvPr id="134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92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5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624D4A03-0F77-417D-BF03-1ABC2186DCB5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en-US" sz="1000" smtClean="0"/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2652713" y="685800"/>
            <a:ext cx="3392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Weighted Codes</a:t>
            </a:r>
          </a:p>
        </p:txBody>
      </p:sp>
      <p:sp>
        <p:nvSpPr>
          <p:cNvPr id="135174" name="Rectangle 216"/>
          <p:cNvSpPr>
            <a:spLocks noChangeArrowheads="1"/>
          </p:cNvSpPr>
          <p:nvPr/>
        </p:nvSpPr>
        <p:spPr bwMode="auto">
          <a:xfrm>
            <a:off x="990600" y="160020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The BCD code is the 8,4,2,1 code, and 8, 4, 2, and 1 are weights; so, BCD is a </a:t>
            </a:r>
            <a:r>
              <a:rPr lang="en-US" altLang="en-US" sz="2400" i="1">
                <a:latin typeface="Comic Sans MS" panose="030F0702030302020204" pitchFamily="66" charset="0"/>
              </a:rPr>
              <a:t>weighted</a:t>
            </a:r>
            <a:r>
              <a:rPr lang="en-US" altLang="en-US" sz="2400">
                <a:latin typeface="Comic Sans MS" panose="030F0702030302020204" pitchFamily="66" charset="0"/>
              </a:rPr>
              <a:t> code</a:t>
            </a:r>
          </a:p>
        </p:txBody>
      </p:sp>
      <p:graphicFrame>
        <p:nvGraphicFramePr>
          <p:cNvPr id="7" name="Group 730"/>
          <p:cNvGraphicFramePr>
            <a:graphicFrameLocks noGrp="1"/>
          </p:cNvGraphicFramePr>
          <p:nvPr/>
        </p:nvGraphicFramePr>
        <p:xfrm>
          <a:off x="1238250" y="2590800"/>
          <a:ext cx="6553200" cy="3527428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77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5249" name="Rectangle 127"/>
          <p:cNvSpPr>
            <a:spLocks noChangeArrowheads="1"/>
          </p:cNvSpPr>
          <p:nvPr/>
        </p:nvSpPr>
        <p:spPr bwMode="auto">
          <a:xfrm>
            <a:off x="2470150" y="3368675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0" name="Rectangle 511"/>
          <p:cNvSpPr>
            <a:spLocks noChangeArrowheads="1"/>
          </p:cNvSpPr>
          <p:nvPr/>
        </p:nvSpPr>
        <p:spPr bwMode="auto">
          <a:xfrm>
            <a:off x="3895725" y="5759450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1" name="Rectangle 174"/>
          <p:cNvSpPr>
            <a:spLocks noChangeArrowheads="1"/>
          </p:cNvSpPr>
          <p:nvPr/>
        </p:nvSpPr>
        <p:spPr bwMode="auto">
          <a:xfrm>
            <a:off x="2470150" y="3668713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2" name="Rectangle 411"/>
          <p:cNvSpPr>
            <a:spLocks noChangeArrowheads="1"/>
          </p:cNvSpPr>
          <p:nvPr/>
        </p:nvSpPr>
        <p:spPr bwMode="auto">
          <a:xfrm>
            <a:off x="2470150" y="5160963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3" name="Rectangle 359"/>
          <p:cNvSpPr>
            <a:spLocks noChangeArrowheads="1"/>
          </p:cNvSpPr>
          <p:nvPr/>
        </p:nvSpPr>
        <p:spPr bwMode="auto">
          <a:xfrm>
            <a:off x="1184275" y="48244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4" name="Rectangle 361"/>
          <p:cNvSpPr>
            <a:spLocks noChangeArrowheads="1"/>
          </p:cNvSpPr>
          <p:nvPr/>
        </p:nvSpPr>
        <p:spPr bwMode="auto">
          <a:xfrm>
            <a:off x="1203325" y="4824413"/>
            <a:ext cx="132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5" name="Rectangle 366"/>
          <p:cNvSpPr>
            <a:spLocks noChangeArrowheads="1"/>
          </p:cNvSpPr>
          <p:nvPr/>
        </p:nvSpPr>
        <p:spPr bwMode="auto">
          <a:xfrm>
            <a:off x="2536825" y="4824413"/>
            <a:ext cx="14176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6" name="Rectangle 368"/>
          <p:cNvSpPr>
            <a:spLocks noChangeArrowheads="1"/>
          </p:cNvSpPr>
          <p:nvPr/>
        </p:nvSpPr>
        <p:spPr bwMode="auto">
          <a:xfrm>
            <a:off x="3954463" y="48244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7" name="Rectangle 371"/>
          <p:cNvSpPr>
            <a:spLocks noChangeArrowheads="1"/>
          </p:cNvSpPr>
          <p:nvPr/>
        </p:nvSpPr>
        <p:spPr bwMode="auto">
          <a:xfrm>
            <a:off x="3963988" y="4824413"/>
            <a:ext cx="13795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8" name="Rectangle 373"/>
          <p:cNvSpPr>
            <a:spLocks noChangeArrowheads="1"/>
          </p:cNvSpPr>
          <p:nvPr/>
        </p:nvSpPr>
        <p:spPr bwMode="auto">
          <a:xfrm>
            <a:off x="5343525" y="48244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59" name="Rectangle 376"/>
          <p:cNvSpPr>
            <a:spLocks noChangeArrowheads="1"/>
          </p:cNvSpPr>
          <p:nvPr/>
        </p:nvSpPr>
        <p:spPr bwMode="auto">
          <a:xfrm>
            <a:off x="5353050" y="4824413"/>
            <a:ext cx="12303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60" name="Rectangle 378"/>
          <p:cNvSpPr>
            <a:spLocks noChangeArrowheads="1"/>
          </p:cNvSpPr>
          <p:nvPr/>
        </p:nvSpPr>
        <p:spPr bwMode="auto">
          <a:xfrm>
            <a:off x="6583363" y="48244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61" name="Rectangle 380"/>
          <p:cNvSpPr>
            <a:spLocks noChangeArrowheads="1"/>
          </p:cNvSpPr>
          <p:nvPr/>
        </p:nvSpPr>
        <p:spPr bwMode="auto">
          <a:xfrm>
            <a:off x="6602413" y="4824413"/>
            <a:ext cx="12271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62" name="Rectangle 382"/>
          <p:cNvSpPr>
            <a:spLocks noChangeArrowheads="1"/>
          </p:cNvSpPr>
          <p:nvPr/>
        </p:nvSpPr>
        <p:spPr bwMode="auto">
          <a:xfrm>
            <a:off x="7829550" y="4824413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63" name="Rectangle 5"/>
          <p:cNvSpPr>
            <a:spLocks noChangeArrowheads="1"/>
          </p:cNvSpPr>
          <p:nvPr/>
        </p:nvSpPr>
        <p:spPr bwMode="auto">
          <a:xfrm>
            <a:off x="1320800" y="2617788"/>
            <a:ext cx="109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Decimal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64" name="Rectangle 7"/>
          <p:cNvSpPr>
            <a:spLocks noChangeArrowheads="1"/>
          </p:cNvSpPr>
          <p:nvPr/>
        </p:nvSpPr>
        <p:spPr bwMode="auto">
          <a:xfrm>
            <a:off x="2852738" y="2617788"/>
            <a:ext cx="78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8,4,2,1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65" name="Rectangle 8"/>
          <p:cNvSpPr>
            <a:spLocks noChangeArrowheads="1"/>
          </p:cNvSpPr>
          <p:nvPr/>
        </p:nvSpPr>
        <p:spPr bwMode="auto">
          <a:xfrm>
            <a:off x="3663950" y="2617788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66" name="Rectangle 9"/>
          <p:cNvSpPr>
            <a:spLocks noChangeArrowheads="1"/>
          </p:cNvSpPr>
          <p:nvPr/>
        </p:nvSpPr>
        <p:spPr bwMode="auto">
          <a:xfrm>
            <a:off x="4132263" y="2617788"/>
            <a:ext cx="1050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Excess3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67" name="Rectangle 10"/>
          <p:cNvSpPr>
            <a:spLocks noChangeArrowheads="1"/>
          </p:cNvSpPr>
          <p:nvPr/>
        </p:nvSpPr>
        <p:spPr bwMode="auto">
          <a:xfrm>
            <a:off x="5164138" y="2617788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68" name="Rectangle 11"/>
          <p:cNvSpPr>
            <a:spLocks noChangeArrowheads="1"/>
          </p:cNvSpPr>
          <p:nvPr/>
        </p:nvSpPr>
        <p:spPr bwMode="auto">
          <a:xfrm>
            <a:off x="5459413" y="2617788"/>
            <a:ext cx="444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8,4,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69" name="Rectangle 12"/>
          <p:cNvSpPr>
            <a:spLocks noChangeArrowheads="1"/>
          </p:cNvSpPr>
          <p:nvPr/>
        </p:nvSpPr>
        <p:spPr bwMode="auto">
          <a:xfrm>
            <a:off x="5910263" y="2617788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0" name="Rectangle 13"/>
          <p:cNvSpPr>
            <a:spLocks noChangeArrowheads="1"/>
          </p:cNvSpPr>
          <p:nvPr/>
        </p:nvSpPr>
        <p:spPr bwMode="auto">
          <a:xfrm>
            <a:off x="6013450" y="2617788"/>
            <a:ext cx="222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2,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1" name="Rectangle 14"/>
          <p:cNvSpPr>
            <a:spLocks noChangeArrowheads="1"/>
          </p:cNvSpPr>
          <p:nvPr/>
        </p:nvSpPr>
        <p:spPr bwMode="auto">
          <a:xfrm>
            <a:off x="6238875" y="2617788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2" name="Rectangle 15"/>
          <p:cNvSpPr>
            <a:spLocks noChangeArrowheads="1"/>
          </p:cNvSpPr>
          <p:nvPr/>
        </p:nvSpPr>
        <p:spPr bwMode="auto">
          <a:xfrm>
            <a:off x="6356350" y="2617788"/>
            <a:ext cx="120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3" name="Rectangle 17"/>
          <p:cNvSpPr>
            <a:spLocks noChangeArrowheads="1"/>
          </p:cNvSpPr>
          <p:nvPr/>
        </p:nvSpPr>
        <p:spPr bwMode="auto">
          <a:xfrm>
            <a:off x="6662738" y="2617788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4" name="Rectangle 18"/>
          <p:cNvSpPr>
            <a:spLocks noChangeArrowheads="1"/>
          </p:cNvSpPr>
          <p:nvPr/>
        </p:nvSpPr>
        <p:spPr bwMode="auto">
          <a:xfrm>
            <a:off x="6905625" y="2617788"/>
            <a:ext cx="6159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Gray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5" name="Rectangle 19"/>
          <p:cNvSpPr>
            <a:spLocks noChangeArrowheads="1"/>
          </p:cNvSpPr>
          <p:nvPr/>
        </p:nvSpPr>
        <p:spPr bwMode="auto">
          <a:xfrm>
            <a:off x="7548563" y="2617788"/>
            <a:ext cx="76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6" name="Rectangle 66"/>
          <p:cNvSpPr>
            <a:spLocks noChangeArrowheads="1"/>
          </p:cNvSpPr>
          <p:nvPr/>
        </p:nvSpPr>
        <p:spPr bwMode="auto">
          <a:xfrm>
            <a:off x="1803400" y="305435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7" name="Rectangle 67"/>
          <p:cNvSpPr>
            <a:spLocks noChangeArrowheads="1"/>
          </p:cNvSpPr>
          <p:nvPr/>
        </p:nvSpPr>
        <p:spPr bwMode="auto">
          <a:xfrm>
            <a:off x="1928813" y="30543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8" name="Rectangle 68"/>
          <p:cNvSpPr>
            <a:spLocks noChangeArrowheads="1"/>
          </p:cNvSpPr>
          <p:nvPr/>
        </p:nvSpPr>
        <p:spPr bwMode="auto">
          <a:xfrm>
            <a:off x="3006725" y="3054350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79" name="Rectangle 69"/>
          <p:cNvSpPr>
            <a:spLocks noChangeArrowheads="1"/>
          </p:cNvSpPr>
          <p:nvPr/>
        </p:nvSpPr>
        <p:spPr bwMode="auto">
          <a:xfrm>
            <a:off x="3503613" y="30543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0" name="Rectangle 70"/>
          <p:cNvSpPr>
            <a:spLocks noChangeArrowheads="1"/>
          </p:cNvSpPr>
          <p:nvPr/>
        </p:nvSpPr>
        <p:spPr bwMode="auto">
          <a:xfrm>
            <a:off x="4433888" y="30543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1" name="Rectangle 71"/>
          <p:cNvSpPr>
            <a:spLocks noChangeArrowheads="1"/>
          </p:cNvSpPr>
          <p:nvPr/>
        </p:nvSpPr>
        <p:spPr bwMode="auto">
          <a:xfrm>
            <a:off x="4910138" y="30543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2" name="Rectangle 72"/>
          <p:cNvSpPr>
            <a:spLocks noChangeArrowheads="1"/>
          </p:cNvSpPr>
          <p:nvPr/>
        </p:nvSpPr>
        <p:spPr bwMode="auto">
          <a:xfrm>
            <a:off x="5730875" y="3054350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3" name="Rectangle 73"/>
          <p:cNvSpPr>
            <a:spLocks noChangeArrowheads="1"/>
          </p:cNvSpPr>
          <p:nvPr/>
        </p:nvSpPr>
        <p:spPr bwMode="auto">
          <a:xfrm>
            <a:off x="6227763" y="30543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4" name="Rectangle 74"/>
          <p:cNvSpPr>
            <a:spLocks noChangeArrowheads="1"/>
          </p:cNvSpPr>
          <p:nvPr/>
        </p:nvSpPr>
        <p:spPr bwMode="auto">
          <a:xfrm>
            <a:off x="6973888" y="3054350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5" name="Rectangle 75"/>
          <p:cNvSpPr>
            <a:spLocks noChangeArrowheads="1"/>
          </p:cNvSpPr>
          <p:nvPr/>
        </p:nvSpPr>
        <p:spPr bwMode="auto">
          <a:xfrm>
            <a:off x="7470775" y="30543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86" name="Rectangle 76"/>
          <p:cNvSpPr>
            <a:spLocks noChangeArrowheads="1"/>
          </p:cNvSpPr>
          <p:nvPr/>
        </p:nvSpPr>
        <p:spPr bwMode="auto">
          <a:xfrm>
            <a:off x="1184275" y="30321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87" name="Rectangle 78"/>
          <p:cNvSpPr>
            <a:spLocks noChangeArrowheads="1"/>
          </p:cNvSpPr>
          <p:nvPr/>
        </p:nvSpPr>
        <p:spPr bwMode="auto">
          <a:xfrm>
            <a:off x="1203325" y="3032125"/>
            <a:ext cx="13255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88" name="Rectangle 83"/>
          <p:cNvSpPr>
            <a:spLocks noChangeArrowheads="1"/>
          </p:cNvSpPr>
          <p:nvPr/>
        </p:nvSpPr>
        <p:spPr bwMode="auto">
          <a:xfrm>
            <a:off x="2536825" y="3032125"/>
            <a:ext cx="14176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89" name="Rectangle 85"/>
          <p:cNvSpPr>
            <a:spLocks noChangeArrowheads="1"/>
          </p:cNvSpPr>
          <p:nvPr/>
        </p:nvSpPr>
        <p:spPr bwMode="auto">
          <a:xfrm>
            <a:off x="3954463" y="30321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0" name="Rectangle 88"/>
          <p:cNvSpPr>
            <a:spLocks noChangeArrowheads="1"/>
          </p:cNvSpPr>
          <p:nvPr/>
        </p:nvSpPr>
        <p:spPr bwMode="auto">
          <a:xfrm>
            <a:off x="3963988" y="3032125"/>
            <a:ext cx="13795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1" name="Rectangle 90"/>
          <p:cNvSpPr>
            <a:spLocks noChangeArrowheads="1"/>
          </p:cNvSpPr>
          <p:nvPr/>
        </p:nvSpPr>
        <p:spPr bwMode="auto">
          <a:xfrm>
            <a:off x="5343525" y="30321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2" name="Rectangle 93"/>
          <p:cNvSpPr>
            <a:spLocks noChangeArrowheads="1"/>
          </p:cNvSpPr>
          <p:nvPr/>
        </p:nvSpPr>
        <p:spPr bwMode="auto">
          <a:xfrm>
            <a:off x="5353050" y="3032125"/>
            <a:ext cx="12303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3" name="Rectangle 95"/>
          <p:cNvSpPr>
            <a:spLocks noChangeArrowheads="1"/>
          </p:cNvSpPr>
          <p:nvPr/>
        </p:nvSpPr>
        <p:spPr bwMode="auto">
          <a:xfrm>
            <a:off x="6583363" y="30321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4" name="Rectangle 97"/>
          <p:cNvSpPr>
            <a:spLocks noChangeArrowheads="1"/>
          </p:cNvSpPr>
          <p:nvPr/>
        </p:nvSpPr>
        <p:spPr bwMode="auto">
          <a:xfrm>
            <a:off x="6602413" y="3032125"/>
            <a:ext cx="12271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5" name="Rectangle 99"/>
          <p:cNvSpPr>
            <a:spLocks noChangeArrowheads="1"/>
          </p:cNvSpPr>
          <p:nvPr/>
        </p:nvSpPr>
        <p:spPr bwMode="auto">
          <a:xfrm>
            <a:off x="7829550" y="3032125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Tx/>
              <a:buChar char="•"/>
            </a:pPr>
            <a:endParaRPr lang="ar-EG" altLang="en-US">
              <a:latin typeface="Garamond" panose="02020404030301010803" pitchFamily="18" charset="0"/>
            </a:endParaRPr>
          </a:p>
        </p:txBody>
      </p:sp>
      <p:sp>
        <p:nvSpPr>
          <p:cNvPr id="135296" name="Rectangle 113"/>
          <p:cNvSpPr>
            <a:spLocks noChangeArrowheads="1"/>
          </p:cNvSpPr>
          <p:nvPr/>
        </p:nvSpPr>
        <p:spPr bwMode="auto">
          <a:xfrm>
            <a:off x="1812925" y="3352800"/>
            <a:ext cx="100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97" name="Rectangle 114"/>
          <p:cNvSpPr>
            <a:spLocks noChangeArrowheads="1"/>
          </p:cNvSpPr>
          <p:nvPr/>
        </p:nvSpPr>
        <p:spPr bwMode="auto">
          <a:xfrm>
            <a:off x="1928813" y="33528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98" name="Rectangle 115"/>
          <p:cNvSpPr>
            <a:spLocks noChangeArrowheads="1"/>
          </p:cNvSpPr>
          <p:nvPr/>
        </p:nvSpPr>
        <p:spPr bwMode="auto">
          <a:xfrm>
            <a:off x="301625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299" name="Rectangle 116"/>
          <p:cNvSpPr>
            <a:spLocks noChangeArrowheads="1"/>
          </p:cNvSpPr>
          <p:nvPr/>
        </p:nvSpPr>
        <p:spPr bwMode="auto">
          <a:xfrm>
            <a:off x="3503613" y="33528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0" name="Rectangle 117"/>
          <p:cNvSpPr>
            <a:spLocks noChangeArrowheads="1"/>
          </p:cNvSpPr>
          <p:nvPr/>
        </p:nvSpPr>
        <p:spPr bwMode="auto">
          <a:xfrm>
            <a:off x="4424363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1" name="Rectangle 118"/>
          <p:cNvSpPr>
            <a:spLocks noChangeArrowheads="1"/>
          </p:cNvSpPr>
          <p:nvPr/>
        </p:nvSpPr>
        <p:spPr bwMode="auto">
          <a:xfrm>
            <a:off x="4910138" y="33528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2" name="Rectangle 119"/>
          <p:cNvSpPr>
            <a:spLocks noChangeArrowheads="1"/>
          </p:cNvSpPr>
          <p:nvPr/>
        </p:nvSpPr>
        <p:spPr bwMode="auto">
          <a:xfrm>
            <a:off x="5759450" y="335280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3" name="Rectangle 120"/>
          <p:cNvSpPr>
            <a:spLocks noChangeArrowheads="1"/>
          </p:cNvSpPr>
          <p:nvPr/>
        </p:nvSpPr>
        <p:spPr bwMode="auto">
          <a:xfrm>
            <a:off x="6227763" y="33528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4" name="Rectangle 121"/>
          <p:cNvSpPr>
            <a:spLocks noChangeArrowheads="1"/>
          </p:cNvSpPr>
          <p:nvPr/>
        </p:nvSpPr>
        <p:spPr bwMode="auto">
          <a:xfrm>
            <a:off x="6983413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5" name="Rectangle 122"/>
          <p:cNvSpPr>
            <a:spLocks noChangeArrowheads="1"/>
          </p:cNvSpPr>
          <p:nvPr/>
        </p:nvSpPr>
        <p:spPr bwMode="auto">
          <a:xfrm>
            <a:off x="7470775" y="33528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6" name="Rectangle 160"/>
          <p:cNvSpPr>
            <a:spLocks noChangeArrowheads="1"/>
          </p:cNvSpPr>
          <p:nvPr/>
        </p:nvSpPr>
        <p:spPr bwMode="auto">
          <a:xfrm>
            <a:off x="1803400" y="365125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2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7" name="Rectangle 161"/>
          <p:cNvSpPr>
            <a:spLocks noChangeArrowheads="1"/>
          </p:cNvSpPr>
          <p:nvPr/>
        </p:nvSpPr>
        <p:spPr bwMode="auto">
          <a:xfrm>
            <a:off x="1928813" y="3651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8" name="Rectangle 162"/>
          <p:cNvSpPr>
            <a:spLocks noChangeArrowheads="1"/>
          </p:cNvSpPr>
          <p:nvPr/>
        </p:nvSpPr>
        <p:spPr bwMode="auto">
          <a:xfrm>
            <a:off x="3016250" y="36512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09" name="Rectangle 163"/>
          <p:cNvSpPr>
            <a:spLocks noChangeArrowheads="1"/>
          </p:cNvSpPr>
          <p:nvPr/>
        </p:nvSpPr>
        <p:spPr bwMode="auto">
          <a:xfrm>
            <a:off x="3503613" y="3651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0" name="Rectangle 164"/>
          <p:cNvSpPr>
            <a:spLocks noChangeArrowheads="1"/>
          </p:cNvSpPr>
          <p:nvPr/>
        </p:nvSpPr>
        <p:spPr bwMode="auto">
          <a:xfrm>
            <a:off x="4433888" y="36512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1" name="Rectangle 165"/>
          <p:cNvSpPr>
            <a:spLocks noChangeArrowheads="1"/>
          </p:cNvSpPr>
          <p:nvPr/>
        </p:nvSpPr>
        <p:spPr bwMode="auto">
          <a:xfrm>
            <a:off x="4910138" y="3651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2" name="Rectangle 166"/>
          <p:cNvSpPr>
            <a:spLocks noChangeArrowheads="1"/>
          </p:cNvSpPr>
          <p:nvPr/>
        </p:nvSpPr>
        <p:spPr bwMode="auto">
          <a:xfrm>
            <a:off x="5749925" y="36512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3" name="Rectangle 167"/>
          <p:cNvSpPr>
            <a:spLocks noChangeArrowheads="1"/>
          </p:cNvSpPr>
          <p:nvPr/>
        </p:nvSpPr>
        <p:spPr bwMode="auto">
          <a:xfrm>
            <a:off x="6227763" y="3651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4" name="Rectangle 168"/>
          <p:cNvSpPr>
            <a:spLocks noChangeArrowheads="1"/>
          </p:cNvSpPr>
          <p:nvPr/>
        </p:nvSpPr>
        <p:spPr bwMode="auto">
          <a:xfrm>
            <a:off x="6992938" y="36512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5" name="Rectangle 169"/>
          <p:cNvSpPr>
            <a:spLocks noChangeArrowheads="1"/>
          </p:cNvSpPr>
          <p:nvPr/>
        </p:nvSpPr>
        <p:spPr bwMode="auto">
          <a:xfrm>
            <a:off x="7470775" y="36512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6" name="Rectangle 208"/>
          <p:cNvSpPr>
            <a:spLocks noChangeArrowheads="1"/>
          </p:cNvSpPr>
          <p:nvPr/>
        </p:nvSpPr>
        <p:spPr bwMode="auto">
          <a:xfrm>
            <a:off x="1803400" y="394970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3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7" name="Rectangle 209"/>
          <p:cNvSpPr>
            <a:spLocks noChangeArrowheads="1"/>
          </p:cNvSpPr>
          <p:nvPr/>
        </p:nvSpPr>
        <p:spPr bwMode="auto">
          <a:xfrm>
            <a:off x="1928813" y="39497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8" name="Rectangle 210"/>
          <p:cNvSpPr>
            <a:spLocks noChangeArrowheads="1"/>
          </p:cNvSpPr>
          <p:nvPr/>
        </p:nvSpPr>
        <p:spPr bwMode="auto">
          <a:xfrm>
            <a:off x="3025775" y="39497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19" name="Rectangle 211"/>
          <p:cNvSpPr>
            <a:spLocks noChangeArrowheads="1"/>
          </p:cNvSpPr>
          <p:nvPr/>
        </p:nvSpPr>
        <p:spPr bwMode="auto">
          <a:xfrm>
            <a:off x="3503613" y="39497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0" name="Rectangle 212"/>
          <p:cNvSpPr>
            <a:spLocks noChangeArrowheads="1"/>
          </p:cNvSpPr>
          <p:nvPr/>
        </p:nvSpPr>
        <p:spPr bwMode="auto">
          <a:xfrm>
            <a:off x="4433888" y="39497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1" name="Rectangle 213"/>
          <p:cNvSpPr>
            <a:spLocks noChangeArrowheads="1"/>
          </p:cNvSpPr>
          <p:nvPr/>
        </p:nvSpPr>
        <p:spPr bwMode="auto">
          <a:xfrm>
            <a:off x="4910138" y="39497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2" name="Rectangle 214"/>
          <p:cNvSpPr>
            <a:spLocks noChangeArrowheads="1"/>
          </p:cNvSpPr>
          <p:nvPr/>
        </p:nvSpPr>
        <p:spPr bwMode="auto">
          <a:xfrm>
            <a:off x="5749925" y="39497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3" name="Rectangle 215"/>
          <p:cNvSpPr>
            <a:spLocks noChangeArrowheads="1"/>
          </p:cNvSpPr>
          <p:nvPr/>
        </p:nvSpPr>
        <p:spPr bwMode="auto">
          <a:xfrm>
            <a:off x="6227763" y="39497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4" name="Rectangle 216"/>
          <p:cNvSpPr>
            <a:spLocks noChangeArrowheads="1"/>
          </p:cNvSpPr>
          <p:nvPr/>
        </p:nvSpPr>
        <p:spPr bwMode="auto">
          <a:xfrm>
            <a:off x="7002463" y="394970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5" name="Rectangle 217"/>
          <p:cNvSpPr>
            <a:spLocks noChangeArrowheads="1"/>
          </p:cNvSpPr>
          <p:nvPr/>
        </p:nvSpPr>
        <p:spPr bwMode="auto">
          <a:xfrm>
            <a:off x="7470775" y="39497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6" name="Rectangle 255"/>
          <p:cNvSpPr>
            <a:spLocks noChangeArrowheads="1"/>
          </p:cNvSpPr>
          <p:nvPr/>
        </p:nvSpPr>
        <p:spPr bwMode="auto">
          <a:xfrm>
            <a:off x="1803400" y="424815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4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7" name="Rectangle 256"/>
          <p:cNvSpPr>
            <a:spLocks noChangeArrowheads="1"/>
          </p:cNvSpPr>
          <p:nvPr/>
        </p:nvSpPr>
        <p:spPr bwMode="auto">
          <a:xfrm>
            <a:off x="1928813" y="42481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8" name="Rectangle 257"/>
          <p:cNvSpPr>
            <a:spLocks noChangeArrowheads="1"/>
          </p:cNvSpPr>
          <p:nvPr/>
        </p:nvSpPr>
        <p:spPr bwMode="auto">
          <a:xfrm>
            <a:off x="3016250" y="42481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29" name="Rectangle 258"/>
          <p:cNvSpPr>
            <a:spLocks noChangeArrowheads="1"/>
          </p:cNvSpPr>
          <p:nvPr/>
        </p:nvSpPr>
        <p:spPr bwMode="auto">
          <a:xfrm>
            <a:off x="3503613" y="42481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0" name="Rectangle 259"/>
          <p:cNvSpPr>
            <a:spLocks noChangeArrowheads="1"/>
          </p:cNvSpPr>
          <p:nvPr/>
        </p:nvSpPr>
        <p:spPr bwMode="auto">
          <a:xfrm>
            <a:off x="4443413" y="424815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1" name="Rectangle 260"/>
          <p:cNvSpPr>
            <a:spLocks noChangeArrowheads="1"/>
          </p:cNvSpPr>
          <p:nvPr/>
        </p:nvSpPr>
        <p:spPr bwMode="auto">
          <a:xfrm>
            <a:off x="4910138" y="42481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2" name="Rectangle 261"/>
          <p:cNvSpPr>
            <a:spLocks noChangeArrowheads="1"/>
          </p:cNvSpPr>
          <p:nvPr/>
        </p:nvSpPr>
        <p:spPr bwMode="auto">
          <a:xfrm>
            <a:off x="5740400" y="424815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3" name="Rectangle 262"/>
          <p:cNvSpPr>
            <a:spLocks noChangeArrowheads="1"/>
          </p:cNvSpPr>
          <p:nvPr/>
        </p:nvSpPr>
        <p:spPr bwMode="auto">
          <a:xfrm>
            <a:off x="6227763" y="42481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4" name="Rectangle 263"/>
          <p:cNvSpPr>
            <a:spLocks noChangeArrowheads="1"/>
          </p:cNvSpPr>
          <p:nvPr/>
        </p:nvSpPr>
        <p:spPr bwMode="auto">
          <a:xfrm>
            <a:off x="6992938" y="42481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5" name="Rectangle 264"/>
          <p:cNvSpPr>
            <a:spLocks noChangeArrowheads="1"/>
          </p:cNvSpPr>
          <p:nvPr/>
        </p:nvSpPr>
        <p:spPr bwMode="auto">
          <a:xfrm>
            <a:off x="7470775" y="42481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6" name="Rectangle 302"/>
          <p:cNvSpPr>
            <a:spLocks noChangeArrowheads="1"/>
          </p:cNvSpPr>
          <p:nvPr/>
        </p:nvSpPr>
        <p:spPr bwMode="auto">
          <a:xfrm>
            <a:off x="1803400" y="454660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5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7" name="Rectangle 303"/>
          <p:cNvSpPr>
            <a:spLocks noChangeArrowheads="1"/>
          </p:cNvSpPr>
          <p:nvPr/>
        </p:nvSpPr>
        <p:spPr bwMode="auto">
          <a:xfrm>
            <a:off x="1928813" y="45466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8" name="Rectangle 304"/>
          <p:cNvSpPr>
            <a:spLocks noChangeArrowheads="1"/>
          </p:cNvSpPr>
          <p:nvPr/>
        </p:nvSpPr>
        <p:spPr bwMode="auto">
          <a:xfrm>
            <a:off x="3025775" y="45466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39" name="Rectangle 305"/>
          <p:cNvSpPr>
            <a:spLocks noChangeArrowheads="1"/>
          </p:cNvSpPr>
          <p:nvPr/>
        </p:nvSpPr>
        <p:spPr bwMode="auto">
          <a:xfrm>
            <a:off x="3503613" y="45466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0" name="Rectangle 306"/>
          <p:cNvSpPr>
            <a:spLocks noChangeArrowheads="1"/>
          </p:cNvSpPr>
          <p:nvPr/>
        </p:nvSpPr>
        <p:spPr bwMode="auto">
          <a:xfrm>
            <a:off x="4424363" y="454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1" name="Rectangle 307"/>
          <p:cNvSpPr>
            <a:spLocks noChangeArrowheads="1"/>
          </p:cNvSpPr>
          <p:nvPr/>
        </p:nvSpPr>
        <p:spPr bwMode="auto">
          <a:xfrm>
            <a:off x="4910138" y="45466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2" name="Rectangle 308"/>
          <p:cNvSpPr>
            <a:spLocks noChangeArrowheads="1"/>
          </p:cNvSpPr>
          <p:nvPr/>
        </p:nvSpPr>
        <p:spPr bwMode="auto">
          <a:xfrm>
            <a:off x="5759450" y="454660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3" name="Rectangle 309"/>
          <p:cNvSpPr>
            <a:spLocks noChangeArrowheads="1"/>
          </p:cNvSpPr>
          <p:nvPr/>
        </p:nvSpPr>
        <p:spPr bwMode="auto">
          <a:xfrm>
            <a:off x="6227763" y="45466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4" name="Rectangle 310"/>
          <p:cNvSpPr>
            <a:spLocks noChangeArrowheads="1"/>
          </p:cNvSpPr>
          <p:nvPr/>
        </p:nvSpPr>
        <p:spPr bwMode="auto">
          <a:xfrm>
            <a:off x="6983413" y="454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5" name="Rectangle 311"/>
          <p:cNvSpPr>
            <a:spLocks noChangeArrowheads="1"/>
          </p:cNvSpPr>
          <p:nvPr/>
        </p:nvSpPr>
        <p:spPr bwMode="auto">
          <a:xfrm>
            <a:off x="7470775" y="45466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6" name="Rectangle 349"/>
          <p:cNvSpPr>
            <a:spLocks noChangeArrowheads="1"/>
          </p:cNvSpPr>
          <p:nvPr/>
        </p:nvSpPr>
        <p:spPr bwMode="auto">
          <a:xfrm>
            <a:off x="1803400" y="484505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6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7" name="Rectangle 350"/>
          <p:cNvSpPr>
            <a:spLocks noChangeArrowheads="1"/>
          </p:cNvSpPr>
          <p:nvPr/>
        </p:nvSpPr>
        <p:spPr bwMode="auto">
          <a:xfrm>
            <a:off x="1928813" y="4845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8" name="Rectangle 351"/>
          <p:cNvSpPr>
            <a:spLocks noChangeArrowheads="1"/>
          </p:cNvSpPr>
          <p:nvPr/>
        </p:nvSpPr>
        <p:spPr bwMode="auto">
          <a:xfrm>
            <a:off x="3025775" y="48450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49" name="Rectangle 352"/>
          <p:cNvSpPr>
            <a:spLocks noChangeArrowheads="1"/>
          </p:cNvSpPr>
          <p:nvPr/>
        </p:nvSpPr>
        <p:spPr bwMode="auto">
          <a:xfrm>
            <a:off x="3503613" y="4845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0" name="Rectangle 353"/>
          <p:cNvSpPr>
            <a:spLocks noChangeArrowheads="1"/>
          </p:cNvSpPr>
          <p:nvPr/>
        </p:nvSpPr>
        <p:spPr bwMode="auto">
          <a:xfrm>
            <a:off x="4433888" y="48450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1" name="Rectangle 354"/>
          <p:cNvSpPr>
            <a:spLocks noChangeArrowheads="1"/>
          </p:cNvSpPr>
          <p:nvPr/>
        </p:nvSpPr>
        <p:spPr bwMode="auto">
          <a:xfrm>
            <a:off x="4910138" y="4845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2" name="Rectangle 355"/>
          <p:cNvSpPr>
            <a:spLocks noChangeArrowheads="1"/>
          </p:cNvSpPr>
          <p:nvPr/>
        </p:nvSpPr>
        <p:spPr bwMode="auto">
          <a:xfrm>
            <a:off x="5749925" y="48450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3" name="Rectangle 356"/>
          <p:cNvSpPr>
            <a:spLocks noChangeArrowheads="1"/>
          </p:cNvSpPr>
          <p:nvPr/>
        </p:nvSpPr>
        <p:spPr bwMode="auto">
          <a:xfrm>
            <a:off x="6227763" y="4845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4" name="Rectangle 357"/>
          <p:cNvSpPr>
            <a:spLocks noChangeArrowheads="1"/>
          </p:cNvSpPr>
          <p:nvPr/>
        </p:nvSpPr>
        <p:spPr bwMode="auto">
          <a:xfrm>
            <a:off x="6992938" y="48450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5" name="Rectangle 358"/>
          <p:cNvSpPr>
            <a:spLocks noChangeArrowheads="1"/>
          </p:cNvSpPr>
          <p:nvPr/>
        </p:nvSpPr>
        <p:spPr bwMode="auto">
          <a:xfrm>
            <a:off x="7470775" y="484505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6" name="Rectangle 396"/>
          <p:cNvSpPr>
            <a:spLocks noChangeArrowheads="1"/>
          </p:cNvSpPr>
          <p:nvPr/>
        </p:nvSpPr>
        <p:spPr bwMode="auto">
          <a:xfrm>
            <a:off x="1803400" y="5143500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7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7" name="Rectangle 397"/>
          <p:cNvSpPr>
            <a:spLocks noChangeArrowheads="1"/>
          </p:cNvSpPr>
          <p:nvPr/>
        </p:nvSpPr>
        <p:spPr bwMode="auto">
          <a:xfrm>
            <a:off x="1928813" y="5143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8" name="Rectangle 398"/>
          <p:cNvSpPr>
            <a:spLocks noChangeArrowheads="1"/>
          </p:cNvSpPr>
          <p:nvPr/>
        </p:nvSpPr>
        <p:spPr bwMode="auto">
          <a:xfrm>
            <a:off x="3035300" y="5143500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0111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59" name="Rectangle 399"/>
          <p:cNvSpPr>
            <a:spLocks noChangeArrowheads="1"/>
          </p:cNvSpPr>
          <p:nvPr/>
        </p:nvSpPr>
        <p:spPr bwMode="auto">
          <a:xfrm>
            <a:off x="3503613" y="5143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0" name="Rectangle 400"/>
          <p:cNvSpPr>
            <a:spLocks noChangeArrowheads="1"/>
          </p:cNvSpPr>
          <p:nvPr/>
        </p:nvSpPr>
        <p:spPr bwMode="auto">
          <a:xfrm>
            <a:off x="4433888" y="51435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1010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1" name="Rectangle 401"/>
          <p:cNvSpPr>
            <a:spLocks noChangeArrowheads="1"/>
          </p:cNvSpPr>
          <p:nvPr/>
        </p:nvSpPr>
        <p:spPr bwMode="auto">
          <a:xfrm>
            <a:off x="4910138" y="5143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2" name="Rectangle 402"/>
          <p:cNvSpPr>
            <a:spLocks noChangeArrowheads="1"/>
          </p:cNvSpPr>
          <p:nvPr/>
        </p:nvSpPr>
        <p:spPr bwMode="auto">
          <a:xfrm>
            <a:off x="5749925" y="51435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3" name="Rectangle 403"/>
          <p:cNvSpPr>
            <a:spLocks noChangeArrowheads="1"/>
          </p:cNvSpPr>
          <p:nvPr/>
        </p:nvSpPr>
        <p:spPr bwMode="auto">
          <a:xfrm>
            <a:off x="6227763" y="5143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4" name="Rectangle 404"/>
          <p:cNvSpPr>
            <a:spLocks noChangeArrowheads="1"/>
          </p:cNvSpPr>
          <p:nvPr/>
        </p:nvSpPr>
        <p:spPr bwMode="auto">
          <a:xfrm>
            <a:off x="6983413" y="51435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0001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5" name="Rectangle 405"/>
          <p:cNvSpPr>
            <a:spLocks noChangeArrowheads="1"/>
          </p:cNvSpPr>
          <p:nvPr/>
        </p:nvSpPr>
        <p:spPr bwMode="auto">
          <a:xfrm>
            <a:off x="7470775" y="5143500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6" name="Rectangle 444"/>
          <p:cNvSpPr>
            <a:spLocks noChangeArrowheads="1"/>
          </p:cNvSpPr>
          <p:nvPr/>
        </p:nvSpPr>
        <p:spPr bwMode="auto">
          <a:xfrm>
            <a:off x="1803400" y="5443538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8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7" name="Rectangle 445"/>
          <p:cNvSpPr>
            <a:spLocks noChangeArrowheads="1"/>
          </p:cNvSpPr>
          <p:nvPr/>
        </p:nvSpPr>
        <p:spPr bwMode="auto">
          <a:xfrm>
            <a:off x="1928813" y="54435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8" name="Rectangle 446"/>
          <p:cNvSpPr>
            <a:spLocks noChangeArrowheads="1"/>
          </p:cNvSpPr>
          <p:nvPr/>
        </p:nvSpPr>
        <p:spPr bwMode="auto">
          <a:xfrm>
            <a:off x="3016250" y="544353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69" name="Rectangle 447"/>
          <p:cNvSpPr>
            <a:spLocks noChangeArrowheads="1"/>
          </p:cNvSpPr>
          <p:nvPr/>
        </p:nvSpPr>
        <p:spPr bwMode="auto">
          <a:xfrm>
            <a:off x="3503613" y="54435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0" name="Rectangle 448"/>
          <p:cNvSpPr>
            <a:spLocks noChangeArrowheads="1"/>
          </p:cNvSpPr>
          <p:nvPr/>
        </p:nvSpPr>
        <p:spPr bwMode="auto">
          <a:xfrm>
            <a:off x="4443413" y="5443538"/>
            <a:ext cx="419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1" name="Rectangle 449"/>
          <p:cNvSpPr>
            <a:spLocks noChangeArrowheads="1"/>
          </p:cNvSpPr>
          <p:nvPr/>
        </p:nvSpPr>
        <p:spPr bwMode="auto">
          <a:xfrm>
            <a:off x="4910138" y="54435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2" name="Rectangle 450"/>
          <p:cNvSpPr>
            <a:spLocks noChangeArrowheads="1"/>
          </p:cNvSpPr>
          <p:nvPr/>
        </p:nvSpPr>
        <p:spPr bwMode="auto">
          <a:xfrm>
            <a:off x="5740400" y="544353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3" name="Rectangle 451"/>
          <p:cNvSpPr>
            <a:spLocks noChangeArrowheads="1"/>
          </p:cNvSpPr>
          <p:nvPr/>
        </p:nvSpPr>
        <p:spPr bwMode="auto">
          <a:xfrm>
            <a:off x="6227763" y="54435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4" name="Rectangle 452"/>
          <p:cNvSpPr>
            <a:spLocks noChangeArrowheads="1"/>
          </p:cNvSpPr>
          <p:nvPr/>
        </p:nvSpPr>
        <p:spPr bwMode="auto">
          <a:xfrm>
            <a:off x="6992938" y="5443538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5" name="Rectangle 453"/>
          <p:cNvSpPr>
            <a:spLocks noChangeArrowheads="1"/>
          </p:cNvSpPr>
          <p:nvPr/>
        </p:nvSpPr>
        <p:spPr bwMode="auto">
          <a:xfrm>
            <a:off x="7470775" y="544353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6" name="Rectangle 491"/>
          <p:cNvSpPr>
            <a:spLocks noChangeArrowheads="1"/>
          </p:cNvSpPr>
          <p:nvPr/>
        </p:nvSpPr>
        <p:spPr bwMode="auto">
          <a:xfrm>
            <a:off x="1803400" y="5741988"/>
            <a:ext cx="11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9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7" name="Rectangle 492"/>
          <p:cNvSpPr>
            <a:spLocks noChangeArrowheads="1"/>
          </p:cNvSpPr>
          <p:nvPr/>
        </p:nvSpPr>
        <p:spPr bwMode="auto">
          <a:xfrm>
            <a:off x="1928813" y="57419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8" name="Rectangle 493"/>
          <p:cNvSpPr>
            <a:spLocks noChangeArrowheads="1"/>
          </p:cNvSpPr>
          <p:nvPr/>
        </p:nvSpPr>
        <p:spPr bwMode="auto">
          <a:xfrm>
            <a:off x="3025775" y="5741988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79" name="Rectangle 494"/>
          <p:cNvSpPr>
            <a:spLocks noChangeArrowheads="1"/>
          </p:cNvSpPr>
          <p:nvPr/>
        </p:nvSpPr>
        <p:spPr bwMode="auto">
          <a:xfrm>
            <a:off x="3503613" y="57419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0" name="Rectangle 495"/>
          <p:cNvSpPr>
            <a:spLocks noChangeArrowheads="1"/>
          </p:cNvSpPr>
          <p:nvPr/>
        </p:nvSpPr>
        <p:spPr bwMode="auto">
          <a:xfrm>
            <a:off x="4411663" y="5741988"/>
            <a:ext cx="100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1" name="Rectangle 496"/>
          <p:cNvSpPr>
            <a:spLocks noChangeArrowheads="1"/>
          </p:cNvSpPr>
          <p:nvPr/>
        </p:nvSpPr>
        <p:spPr bwMode="auto">
          <a:xfrm>
            <a:off x="4548188" y="5741988"/>
            <a:ext cx="338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2" name="Rectangle 497"/>
          <p:cNvSpPr>
            <a:spLocks noChangeArrowheads="1"/>
          </p:cNvSpPr>
          <p:nvPr/>
        </p:nvSpPr>
        <p:spPr bwMode="auto">
          <a:xfrm>
            <a:off x="4910138" y="57419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3" name="Rectangle 498"/>
          <p:cNvSpPr>
            <a:spLocks noChangeArrowheads="1"/>
          </p:cNvSpPr>
          <p:nvPr/>
        </p:nvSpPr>
        <p:spPr bwMode="auto">
          <a:xfrm>
            <a:off x="5768975" y="5741988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1111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4" name="Rectangle 499"/>
          <p:cNvSpPr>
            <a:spLocks noChangeArrowheads="1"/>
          </p:cNvSpPr>
          <p:nvPr/>
        </p:nvSpPr>
        <p:spPr bwMode="auto">
          <a:xfrm>
            <a:off x="6227763" y="57419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5" name="Rectangle 500"/>
          <p:cNvSpPr>
            <a:spLocks noChangeArrowheads="1"/>
          </p:cNvSpPr>
          <p:nvPr/>
        </p:nvSpPr>
        <p:spPr bwMode="auto">
          <a:xfrm>
            <a:off x="6983413" y="5741988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1000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  <p:sp>
        <p:nvSpPr>
          <p:cNvPr id="135386" name="Rectangle 501"/>
          <p:cNvSpPr>
            <a:spLocks noChangeArrowheads="1"/>
          </p:cNvSpPr>
          <p:nvPr/>
        </p:nvSpPr>
        <p:spPr bwMode="auto">
          <a:xfrm>
            <a:off x="7470775" y="5741988"/>
            <a:ext cx="6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endParaRPr lang="en-US" altLang="en-US" sz="2400" b="1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B9724A3A-54C0-4D93-A4B9-3CF76BC2FDFF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en-US" sz="1000" smtClean="0"/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4000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omic Sans MS" panose="030F0702030302020204" pitchFamily="66" charset="0"/>
              </a:rPr>
              <a:t>Most used number systems are : decimal, binary and hexadecimal.</a:t>
            </a:r>
          </a:p>
          <a:p>
            <a:pPr algn="l" rtl="0" eaLnBrk="1" hangingPunct="1">
              <a:spcBef>
                <a:spcPct val="4000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omic Sans MS" panose="030F0702030302020204" pitchFamily="66" charset="0"/>
              </a:rPr>
              <a:t>Computers store data in the form of bits, bytes, and words using the binary numbering system.</a:t>
            </a:r>
          </a:p>
          <a:p>
            <a:pPr algn="l" rtl="0" eaLnBrk="1" hangingPunct="1">
              <a:spcBef>
                <a:spcPct val="4000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omic Sans MS" panose="030F0702030302020204" pitchFamily="66" charset="0"/>
              </a:rPr>
              <a:t>Hexadecimal numbers are formed using four-bit groups.</a:t>
            </a:r>
          </a:p>
          <a:p>
            <a:pPr algn="l" rtl="0" eaLnBrk="1" hangingPunct="1">
              <a:spcBef>
                <a:spcPct val="40000"/>
              </a:spcBef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omic Sans MS" panose="030F0702030302020204" pitchFamily="66" charset="0"/>
              </a:rPr>
              <a:t>Signed integers can be stored in one’s complement, two’s complement, or signed magnitude representation.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685800" y="685800"/>
            <a:ext cx="7793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Conclusion</a:t>
            </a:r>
            <a:endParaRPr lang="en-US" altLang="zh-TW" sz="3200" b="1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873027C6-7EC7-4AA1-87AA-9229EADDCC62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990600" y="1828800"/>
            <a:ext cx="4572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Analog devices and systems process time-varying signals that can take on any value across a continuous range.</a:t>
            </a:r>
          </a:p>
        </p:txBody>
      </p:sp>
      <p:sp>
        <p:nvSpPr>
          <p:cNvPr id="36870" name="Freeform 4"/>
          <p:cNvSpPr>
            <a:spLocks/>
          </p:cNvSpPr>
          <p:nvPr/>
        </p:nvSpPr>
        <p:spPr bwMode="auto">
          <a:xfrm>
            <a:off x="5867400" y="1676400"/>
            <a:ext cx="1970088" cy="692150"/>
          </a:xfrm>
          <a:custGeom>
            <a:avLst/>
            <a:gdLst>
              <a:gd name="T0" fmla="*/ 0 w 1241"/>
              <a:gd name="T1" fmla="*/ 2147483646 h 436"/>
              <a:gd name="T2" fmla="*/ 2147483646 w 1241"/>
              <a:gd name="T3" fmla="*/ 2147483646 h 436"/>
              <a:gd name="T4" fmla="*/ 2147483646 w 1241"/>
              <a:gd name="T5" fmla="*/ 2147483646 h 436"/>
              <a:gd name="T6" fmla="*/ 2147483646 w 1241"/>
              <a:gd name="T7" fmla="*/ 2147483646 h 436"/>
              <a:gd name="T8" fmla="*/ 2147483646 w 1241"/>
              <a:gd name="T9" fmla="*/ 2147483646 h 436"/>
              <a:gd name="T10" fmla="*/ 2147483646 w 1241"/>
              <a:gd name="T11" fmla="*/ 2147483646 h 436"/>
              <a:gd name="T12" fmla="*/ 2147483646 w 1241"/>
              <a:gd name="T13" fmla="*/ 2147483646 h 436"/>
              <a:gd name="T14" fmla="*/ 2147483646 w 1241"/>
              <a:gd name="T15" fmla="*/ 2147483646 h 436"/>
              <a:gd name="T16" fmla="*/ 2147483646 w 1241"/>
              <a:gd name="T17" fmla="*/ 2147483646 h 436"/>
              <a:gd name="T18" fmla="*/ 2147483646 w 1241"/>
              <a:gd name="T19" fmla="*/ 2147483646 h 436"/>
              <a:gd name="T20" fmla="*/ 2147483646 w 1241"/>
              <a:gd name="T21" fmla="*/ 2147483646 h 436"/>
              <a:gd name="T22" fmla="*/ 2147483646 w 1241"/>
              <a:gd name="T23" fmla="*/ 2147483646 h 436"/>
              <a:gd name="T24" fmla="*/ 2147483646 w 1241"/>
              <a:gd name="T25" fmla="*/ 2147483646 h 436"/>
              <a:gd name="T26" fmla="*/ 2147483646 w 1241"/>
              <a:gd name="T27" fmla="*/ 2147483646 h 436"/>
              <a:gd name="T28" fmla="*/ 2147483646 w 1241"/>
              <a:gd name="T29" fmla="*/ 2147483646 h 436"/>
              <a:gd name="T30" fmla="*/ 2147483646 w 1241"/>
              <a:gd name="T31" fmla="*/ 2147483646 h 436"/>
              <a:gd name="T32" fmla="*/ 2147483646 w 1241"/>
              <a:gd name="T33" fmla="*/ 2147483646 h 4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41" h="436">
                <a:moveTo>
                  <a:pt x="0" y="436"/>
                </a:moveTo>
                <a:cubicBezTo>
                  <a:pt x="36" y="435"/>
                  <a:pt x="72" y="435"/>
                  <a:pt x="110" y="407"/>
                </a:cubicBezTo>
                <a:cubicBezTo>
                  <a:pt x="148" y="379"/>
                  <a:pt x="196" y="317"/>
                  <a:pt x="227" y="269"/>
                </a:cubicBezTo>
                <a:cubicBezTo>
                  <a:pt x="258" y="221"/>
                  <a:pt x="273" y="152"/>
                  <a:pt x="296" y="117"/>
                </a:cubicBezTo>
                <a:cubicBezTo>
                  <a:pt x="319" y="82"/>
                  <a:pt x="336" y="68"/>
                  <a:pt x="365" y="62"/>
                </a:cubicBezTo>
                <a:cubicBezTo>
                  <a:pt x="394" y="56"/>
                  <a:pt x="446" y="58"/>
                  <a:pt x="469" y="83"/>
                </a:cubicBezTo>
                <a:cubicBezTo>
                  <a:pt x="492" y="108"/>
                  <a:pt x="478" y="181"/>
                  <a:pt x="503" y="214"/>
                </a:cubicBezTo>
                <a:cubicBezTo>
                  <a:pt x="528" y="247"/>
                  <a:pt x="587" y="280"/>
                  <a:pt x="621" y="283"/>
                </a:cubicBezTo>
                <a:cubicBezTo>
                  <a:pt x="655" y="286"/>
                  <a:pt x="689" y="266"/>
                  <a:pt x="710" y="235"/>
                </a:cubicBezTo>
                <a:cubicBezTo>
                  <a:pt x="731" y="204"/>
                  <a:pt x="728" y="134"/>
                  <a:pt x="745" y="97"/>
                </a:cubicBezTo>
                <a:cubicBezTo>
                  <a:pt x="762" y="60"/>
                  <a:pt x="785" y="28"/>
                  <a:pt x="814" y="14"/>
                </a:cubicBezTo>
                <a:cubicBezTo>
                  <a:pt x="843" y="0"/>
                  <a:pt x="892" y="4"/>
                  <a:pt x="917" y="14"/>
                </a:cubicBezTo>
                <a:cubicBezTo>
                  <a:pt x="942" y="24"/>
                  <a:pt x="954" y="48"/>
                  <a:pt x="965" y="76"/>
                </a:cubicBezTo>
                <a:cubicBezTo>
                  <a:pt x="976" y="104"/>
                  <a:pt x="971" y="145"/>
                  <a:pt x="986" y="179"/>
                </a:cubicBezTo>
                <a:cubicBezTo>
                  <a:pt x="1001" y="213"/>
                  <a:pt x="1030" y="260"/>
                  <a:pt x="1055" y="283"/>
                </a:cubicBezTo>
                <a:cubicBezTo>
                  <a:pt x="1080" y="306"/>
                  <a:pt x="1107" y="319"/>
                  <a:pt x="1138" y="317"/>
                </a:cubicBezTo>
                <a:cubicBezTo>
                  <a:pt x="1169" y="315"/>
                  <a:pt x="1205" y="292"/>
                  <a:pt x="1241" y="269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871" name="Text Box 39"/>
          <p:cNvSpPr txBox="1">
            <a:spLocks noChangeArrowheads="1"/>
          </p:cNvSpPr>
          <p:nvPr/>
        </p:nvSpPr>
        <p:spPr bwMode="auto">
          <a:xfrm>
            <a:off x="6248400" y="2286000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Analog Signal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962400" y="3352800"/>
            <a:ext cx="51816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Digital systems  use digital circuits that process digital signals which can take on one of two values, we call:</a:t>
            </a:r>
          </a:p>
          <a:p>
            <a:pPr algn="l" rtl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0   and  1 (digits of the binary number system)</a:t>
            </a:r>
          </a:p>
          <a:p>
            <a:pPr algn="l" rtl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     or          LOW   and   HIGH </a:t>
            </a:r>
          </a:p>
          <a:p>
            <a:pPr algn="l" rtl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     or          FALSE   and   TRUE</a:t>
            </a:r>
          </a:p>
        </p:txBody>
      </p:sp>
      <p:grpSp>
        <p:nvGrpSpPr>
          <p:cNvPr id="36873" name="Group 5"/>
          <p:cNvGrpSpPr>
            <a:grpSpLocks/>
          </p:cNvGrpSpPr>
          <p:nvPr/>
        </p:nvGrpSpPr>
        <p:grpSpPr bwMode="auto">
          <a:xfrm>
            <a:off x="1143000" y="3984625"/>
            <a:ext cx="2667000" cy="869950"/>
            <a:chOff x="960" y="720"/>
            <a:chExt cx="1680" cy="548"/>
          </a:xfrm>
        </p:grpSpPr>
        <p:grpSp>
          <p:nvGrpSpPr>
            <p:cNvPr id="36876" name="Group 6"/>
            <p:cNvGrpSpPr>
              <a:grpSpLocks/>
            </p:cNvGrpSpPr>
            <p:nvPr/>
          </p:nvGrpSpPr>
          <p:grpSpPr bwMode="auto">
            <a:xfrm>
              <a:off x="1344" y="816"/>
              <a:ext cx="1296" cy="384"/>
              <a:chOff x="1440" y="2976"/>
              <a:chExt cx="1296" cy="384"/>
            </a:xfrm>
          </p:grpSpPr>
          <p:sp>
            <p:nvSpPr>
              <p:cNvPr id="36879" name="Line 7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19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0" name="Line 8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1" name="Line 9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28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2" name="Line 10"/>
              <p:cNvSpPr>
                <a:spLocks noChangeShapeType="1"/>
              </p:cNvSpPr>
              <p:nvPr/>
            </p:nvSpPr>
            <p:spPr bwMode="auto">
              <a:xfrm>
                <a:off x="1920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3" name="Line 11"/>
              <p:cNvSpPr>
                <a:spLocks noChangeShapeType="1"/>
              </p:cNvSpPr>
              <p:nvPr/>
            </p:nvSpPr>
            <p:spPr bwMode="auto">
              <a:xfrm>
                <a:off x="1920" y="3360"/>
                <a:ext cx="14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4" name="Line 12"/>
              <p:cNvSpPr>
                <a:spLocks noChangeShapeType="1"/>
              </p:cNvSpPr>
              <p:nvPr/>
            </p:nvSpPr>
            <p:spPr bwMode="auto">
              <a:xfrm>
                <a:off x="2064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5" name="Line 13"/>
              <p:cNvSpPr>
                <a:spLocks noChangeShapeType="1"/>
              </p:cNvSpPr>
              <p:nvPr/>
            </p:nvSpPr>
            <p:spPr bwMode="auto">
              <a:xfrm flipV="1">
                <a:off x="2064" y="2976"/>
                <a:ext cx="14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6" name="Line 14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7" name="Line 15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19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8" name="Line 16"/>
              <p:cNvSpPr>
                <a:spLocks noChangeShapeType="1"/>
              </p:cNvSpPr>
              <p:nvPr/>
            </p:nvSpPr>
            <p:spPr bwMode="auto">
              <a:xfrm>
                <a:off x="2400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89" name="Line 17"/>
              <p:cNvSpPr>
                <a:spLocks noChangeShapeType="1"/>
              </p:cNvSpPr>
              <p:nvPr/>
            </p:nvSpPr>
            <p:spPr bwMode="auto">
              <a:xfrm flipV="1">
                <a:off x="2400" y="2976"/>
                <a:ext cx="19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90" name="Line 18"/>
              <p:cNvSpPr>
                <a:spLocks noChangeShapeType="1"/>
              </p:cNvSpPr>
              <p:nvPr/>
            </p:nvSpPr>
            <p:spPr bwMode="auto">
              <a:xfrm>
                <a:off x="2592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891" name="Line 19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14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36877" name="Text Box 20"/>
            <p:cNvSpPr txBox="1">
              <a:spLocks noChangeArrowheads="1"/>
            </p:cNvSpPr>
            <p:nvPr/>
          </p:nvSpPr>
          <p:spPr bwMode="auto">
            <a:xfrm>
              <a:off x="960" y="7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 b="1">
                  <a:latin typeface="Times New Roman" panose="02020603050405020304" pitchFamily="18" charset="0"/>
                </a:rPr>
                <a:t>High</a:t>
              </a:r>
              <a:endParaRPr lang="en-GB" altLang="en-US" sz="1600" b="1">
                <a:latin typeface="Comic Sans MS" panose="030F0702030302020204" pitchFamily="66" charset="0"/>
              </a:endParaRPr>
            </a:p>
          </p:txBody>
        </p:sp>
        <p:sp>
          <p:nvSpPr>
            <p:cNvPr id="36878" name="Text Box 21"/>
            <p:cNvSpPr txBox="1">
              <a:spLocks noChangeArrowheads="1"/>
            </p:cNvSpPr>
            <p:nvPr/>
          </p:nvSpPr>
          <p:spPr bwMode="auto">
            <a:xfrm>
              <a:off x="960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 b="1">
                  <a:latin typeface="Times New Roman" panose="02020603050405020304" pitchFamily="18" charset="0"/>
                </a:rPr>
                <a:t>Low</a:t>
              </a:r>
            </a:p>
          </p:txBody>
        </p:sp>
      </p:grpSp>
      <p:sp>
        <p:nvSpPr>
          <p:cNvPr id="36874" name="Text Box 40"/>
          <p:cNvSpPr txBox="1">
            <a:spLocks noChangeArrowheads="1"/>
          </p:cNvSpPr>
          <p:nvPr/>
        </p:nvSpPr>
        <p:spPr bwMode="auto">
          <a:xfrm>
            <a:off x="2133600" y="4876800"/>
            <a:ext cx="121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Digital Signal</a:t>
            </a:r>
          </a:p>
        </p:txBody>
      </p:sp>
      <p:sp>
        <p:nvSpPr>
          <p:cNvPr id="36875" name="Text Box 2"/>
          <p:cNvSpPr txBox="1">
            <a:spLocks noChangeArrowheads="1"/>
          </p:cNvSpPr>
          <p:nvPr/>
        </p:nvSpPr>
        <p:spPr bwMode="auto">
          <a:xfrm>
            <a:off x="2360613" y="561975"/>
            <a:ext cx="430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Digital versus Analog</a:t>
            </a:r>
          </a:p>
        </p:txBody>
      </p:sp>
    </p:spTree>
    <p:extLst>
      <p:ext uri="{BB962C8B-B14F-4D97-AF65-F5344CB8AC3E}">
        <p14:creationId xmlns:p14="http://schemas.microsoft.com/office/powerpoint/2010/main" val="40756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E62A0F08-C4DB-4973-9007-6FB4BAB063E3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37893" name="Text Box 10"/>
          <p:cNvSpPr txBox="1">
            <a:spLocks noChangeArrowheads="1"/>
          </p:cNvSpPr>
          <p:nvPr/>
        </p:nvSpPr>
        <p:spPr bwMode="auto">
          <a:xfrm>
            <a:off x="2674938" y="561975"/>
            <a:ext cx="3687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Analog vs. Digital</a:t>
            </a: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2286000" y="51054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3200">
                <a:latin typeface="Comic Sans MS" panose="030F0702030302020204" pitchFamily="66" charset="0"/>
              </a:rPr>
              <a:t>Analog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6096000" y="50292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3200">
                <a:latin typeface="Comic Sans MS" panose="030F0702030302020204" pitchFamily="66" charset="0"/>
              </a:rPr>
              <a:t>Digital</a:t>
            </a:r>
          </a:p>
        </p:txBody>
      </p:sp>
      <p:pic>
        <p:nvPicPr>
          <p:cNvPr id="37896" name="Picture 4" descr="Image result for analog vs.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" t="2798" r="68085" b="56381"/>
          <a:stretch>
            <a:fillRect/>
          </a:stretch>
        </p:blipFill>
        <p:spPr bwMode="auto">
          <a:xfrm>
            <a:off x="2286000" y="3657600"/>
            <a:ext cx="14224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6" descr="Image result for analog vs.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t="62248" r="66023" b="22020"/>
          <a:stretch>
            <a:fillRect/>
          </a:stretch>
        </p:blipFill>
        <p:spPr bwMode="auto">
          <a:xfrm>
            <a:off x="5486400" y="3962400"/>
            <a:ext cx="2509838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Freeform 4"/>
          <p:cNvSpPr>
            <a:spLocks/>
          </p:cNvSpPr>
          <p:nvPr/>
        </p:nvSpPr>
        <p:spPr bwMode="auto">
          <a:xfrm>
            <a:off x="1905000" y="2362200"/>
            <a:ext cx="1970088" cy="692150"/>
          </a:xfrm>
          <a:custGeom>
            <a:avLst/>
            <a:gdLst>
              <a:gd name="T0" fmla="*/ 0 w 1241"/>
              <a:gd name="T1" fmla="*/ 2147483646 h 436"/>
              <a:gd name="T2" fmla="*/ 2147483646 w 1241"/>
              <a:gd name="T3" fmla="*/ 2147483646 h 436"/>
              <a:gd name="T4" fmla="*/ 2147483646 w 1241"/>
              <a:gd name="T5" fmla="*/ 2147483646 h 436"/>
              <a:gd name="T6" fmla="*/ 2147483646 w 1241"/>
              <a:gd name="T7" fmla="*/ 2147483646 h 436"/>
              <a:gd name="T8" fmla="*/ 2147483646 w 1241"/>
              <a:gd name="T9" fmla="*/ 2147483646 h 436"/>
              <a:gd name="T10" fmla="*/ 2147483646 w 1241"/>
              <a:gd name="T11" fmla="*/ 2147483646 h 436"/>
              <a:gd name="T12" fmla="*/ 2147483646 w 1241"/>
              <a:gd name="T13" fmla="*/ 2147483646 h 436"/>
              <a:gd name="T14" fmla="*/ 2147483646 w 1241"/>
              <a:gd name="T15" fmla="*/ 2147483646 h 436"/>
              <a:gd name="T16" fmla="*/ 2147483646 w 1241"/>
              <a:gd name="T17" fmla="*/ 2147483646 h 436"/>
              <a:gd name="T18" fmla="*/ 2147483646 w 1241"/>
              <a:gd name="T19" fmla="*/ 2147483646 h 436"/>
              <a:gd name="T20" fmla="*/ 2147483646 w 1241"/>
              <a:gd name="T21" fmla="*/ 2147483646 h 436"/>
              <a:gd name="T22" fmla="*/ 2147483646 w 1241"/>
              <a:gd name="T23" fmla="*/ 2147483646 h 436"/>
              <a:gd name="T24" fmla="*/ 2147483646 w 1241"/>
              <a:gd name="T25" fmla="*/ 2147483646 h 436"/>
              <a:gd name="T26" fmla="*/ 2147483646 w 1241"/>
              <a:gd name="T27" fmla="*/ 2147483646 h 436"/>
              <a:gd name="T28" fmla="*/ 2147483646 w 1241"/>
              <a:gd name="T29" fmla="*/ 2147483646 h 436"/>
              <a:gd name="T30" fmla="*/ 2147483646 w 1241"/>
              <a:gd name="T31" fmla="*/ 2147483646 h 436"/>
              <a:gd name="T32" fmla="*/ 2147483646 w 1241"/>
              <a:gd name="T33" fmla="*/ 2147483646 h 4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41" h="436">
                <a:moveTo>
                  <a:pt x="0" y="436"/>
                </a:moveTo>
                <a:cubicBezTo>
                  <a:pt x="36" y="435"/>
                  <a:pt x="72" y="435"/>
                  <a:pt x="110" y="407"/>
                </a:cubicBezTo>
                <a:cubicBezTo>
                  <a:pt x="148" y="379"/>
                  <a:pt x="196" y="317"/>
                  <a:pt x="227" y="269"/>
                </a:cubicBezTo>
                <a:cubicBezTo>
                  <a:pt x="258" y="221"/>
                  <a:pt x="273" y="152"/>
                  <a:pt x="296" y="117"/>
                </a:cubicBezTo>
                <a:cubicBezTo>
                  <a:pt x="319" y="82"/>
                  <a:pt x="336" y="68"/>
                  <a:pt x="365" y="62"/>
                </a:cubicBezTo>
                <a:cubicBezTo>
                  <a:pt x="394" y="56"/>
                  <a:pt x="446" y="58"/>
                  <a:pt x="469" y="83"/>
                </a:cubicBezTo>
                <a:cubicBezTo>
                  <a:pt x="492" y="108"/>
                  <a:pt x="478" y="181"/>
                  <a:pt x="503" y="214"/>
                </a:cubicBezTo>
                <a:cubicBezTo>
                  <a:pt x="528" y="247"/>
                  <a:pt x="587" y="280"/>
                  <a:pt x="621" y="283"/>
                </a:cubicBezTo>
                <a:cubicBezTo>
                  <a:pt x="655" y="286"/>
                  <a:pt x="689" y="266"/>
                  <a:pt x="710" y="235"/>
                </a:cubicBezTo>
                <a:cubicBezTo>
                  <a:pt x="731" y="204"/>
                  <a:pt x="728" y="134"/>
                  <a:pt x="745" y="97"/>
                </a:cubicBezTo>
                <a:cubicBezTo>
                  <a:pt x="762" y="60"/>
                  <a:pt x="785" y="28"/>
                  <a:pt x="814" y="14"/>
                </a:cubicBezTo>
                <a:cubicBezTo>
                  <a:pt x="843" y="0"/>
                  <a:pt x="892" y="4"/>
                  <a:pt x="917" y="14"/>
                </a:cubicBezTo>
                <a:cubicBezTo>
                  <a:pt x="942" y="24"/>
                  <a:pt x="954" y="48"/>
                  <a:pt x="965" y="76"/>
                </a:cubicBezTo>
                <a:cubicBezTo>
                  <a:pt x="976" y="104"/>
                  <a:pt x="971" y="145"/>
                  <a:pt x="986" y="179"/>
                </a:cubicBezTo>
                <a:cubicBezTo>
                  <a:pt x="1001" y="213"/>
                  <a:pt x="1030" y="260"/>
                  <a:pt x="1055" y="283"/>
                </a:cubicBezTo>
                <a:cubicBezTo>
                  <a:pt x="1080" y="306"/>
                  <a:pt x="1107" y="319"/>
                  <a:pt x="1138" y="317"/>
                </a:cubicBezTo>
                <a:cubicBezTo>
                  <a:pt x="1169" y="315"/>
                  <a:pt x="1205" y="292"/>
                  <a:pt x="1241" y="269"/>
                </a:cubicBezTo>
              </a:path>
            </a:pathLst>
          </a:custGeom>
          <a:noFill/>
          <a:ln w="254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7899" name="Text Box 39"/>
          <p:cNvSpPr txBox="1">
            <a:spLocks noChangeArrowheads="1"/>
          </p:cNvSpPr>
          <p:nvPr/>
        </p:nvSpPr>
        <p:spPr bwMode="auto">
          <a:xfrm>
            <a:off x="2286000" y="2971800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Analog Signal</a:t>
            </a:r>
          </a:p>
        </p:txBody>
      </p:sp>
      <p:grpSp>
        <p:nvGrpSpPr>
          <p:cNvPr id="37900" name="Group 5"/>
          <p:cNvGrpSpPr>
            <a:grpSpLocks/>
          </p:cNvGrpSpPr>
          <p:nvPr/>
        </p:nvGrpSpPr>
        <p:grpSpPr bwMode="auto">
          <a:xfrm>
            <a:off x="5257800" y="2286000"/>
            <a:ext cx="2667000" cy="869950"/>
            <a:chOff x="960" y="720"/>
            <a:chExt cx="1680" cy="548"/>
          </a:xfrm>
        </p:grpSpPr>
        <p:grpSp>
          <p:nvGrpSpPr>
            <p:cNvPr id="37902" name="Group 6"/>
            <p:cNvGrpSpPr>
              <a:grpSpLocks/>
            </p:cNvGrpSpPr>
            <p:nvPr/>
          </p:nvGrpSpPr>
          <p:grpSpPr bwMode="auto">
            <a:xfrm>
              <a:off x="1344" y="816"/>
              <a:ext cx="1296" cy="384"/>
              <a:chOff x="1440" y="2976"/>
              <a:chExt cx="1296" cy="384"/>
            </a:xfrm>
          </p:grpSpPr>
          <p:sp>
            <p:nvSpPr>
              <p:cNvPr id="37905" name="Line 7"/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19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06" name="Line 8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07" name="Line 9"/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28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08" name="Line 10"/>
              <p:cNvSpPr>
                <a:spLocks noChangeShapeType="1"/>
              </p:cNvSpPr>
              <p:nvPr/>
            </p:nvSpPr>
            <p:spPr bwMode="auto">
              <a:xfrm>
                <a:off x="1920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09" name="Line 11"/>
              <p:cNvSpPr>
                <a:spLocks noChangeShapeType="1"/>
              </p:cNvSpPr>
              <p:nvPr/>
            </p:nvSpPr>
            <p:spPr bwMode="auto">
              <a:xfrm>
                <a:off x="1920" y="3360"/>
                <a:ext cx="14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0" name="Line 12"/>
              <p:cNvSpPr>
                <a:spLocks noChangeShapeType="1"/>
              </p:cNvSpPr>
              <p:nvPr/>
            </p:nvSpPr>
            <p:spPr bwMode="auto">
              <a:xfrm>
                <a:off x="2064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1" name="Line 13"/>
              <p:cNvSpPr>
                <a:spLocks noChangeShapeType="1"/>
              </p:cNvSpPr>
              <p:nvPr/>
            </p:nvSpPr>
            <p:spPr bwMode="auto">
              <a:xfrm flipV="1">
                <a:off x="2064" y="2976"/>
                <a:ext cx="14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2" name="Line 14"/>
              <p:cNvSpPr>
                <a:spLocks noChangeShapeType="1"/>
              </p:cNvSpPr>
              <p:nvPr/>
            </p:nvSpPr>
            <p:spPr bwMode="auto">
              <a:xfrm>
                <a:off x="2208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3" name="Line 15"/>
              <p:cNvSpPr>
                <a:spLocks noChangeShapeType="1"/>
              </p:cNvSpPr>
              <p:nvPr/>
            </p:nvSpPr>
            <p:spPr bwMode="auto">
              <a:xfrm>
                <a:off x="2208" y="3360"/>
                <a:ext cx="19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4" name="Line 16"/>
              <p:cNvSpPr>
                <a:spLocks noChangeShapeType="1"/>
              </p:cNvSpPr>
              <p:nvPr/>
            </p:nvSpPr>
            <p:spPr bwMode="auto">
              <a:xfrm>
                <a:off x="2400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5" name="Line 17"/>
              <p:cNvSpPr>
                <a:spLocks noChangeShapeType="1"/>
              </p:cNvSpPr>
              <p:nvPr/>
            </p:nvSpPr>
            <p:spPr bwMode="auto">
              <a:xfrm flipV="1">
                <a:off x="2400" y="2976"/>
                <a:ext cx="192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6" name="Line 18"/>
              <p:cNvSpPr>
                <a:spLocks noChangeShapeType="1"/>
              </p:cNvSpPr>
              <p:nvPr/>
            </p:nvSpPr>
            <p:spPr bwMode="auto">
              <a:xfrm>
                <a:off x="2592" y="2976"/>
                <a:ext cx="0" cy="384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917" name="Line 19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144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37903" name="Text Box 20"/>
            <p:cNvSpPr txBox="1">
              <a:spLocks noChangeArrowheads="1"/>
            </p:cNvSpPr>
            <p:nvPr/>
          </p:nvSpPr>
          <p:spPr bwMode="auto">
            <a:xfrm>
              <a:off x="960" y="7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 b="1">
                  <a:latin typeface="Times New Roman" panose="02020603050405020304" pitchFamily="18" charset="0"/>
                </a:rPr>
                <a:t>High</a:t>
              </a:r>
              <a:endParaRPr lang="en-GB" altLang="en-US" sz="1600" b="1">
                <a:latin typeface="Comic Sans MS" panose="030F0702030302020204" pitchFamily="66" charset="0"/>
              </a:endParaRPr>
            </a:p>
          </p:txBody>
        </p:sp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960" y="10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 b="1">
                  <a:latin typeface="Times New Roman" panose="02020603050405020304" pitchFamily="18" charset="0"/>
                </a:rPr>
                <a:t>Low</a:t>
              </a:r>
            </a:p>
          </p:txBody>
        </p:sp>
      </p:grpSp>
      <p:sp>
        <p:nvSpPr>
          <p:cNvPr id="37901" name="Text Box 40"/>
          <p:cNvSpPr txBox="1">
            <a:spLocks noChangeArrowheads="1"/>
          </p:cNvSpPr>
          <p:nvPr/>
        </p:nvSpPr>
        <p:spPr bwMode="auto">
          <a:xfrm>
            <a:off x="6248400" y="3178175"/>
            <a:ext cx="1214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Digital Signal</a:t>
            </a:r>
          </a:p>
        </p:txBody>
      </p:sp>
    </p:spTree>
    <p:extLst>
      <p:ext uri="{BB962C8B-B14F-4D97-AF65-F5344CB8AC3E}">
        <p14:creationId xmlns:p14="http://schemas.microsoft.com/office/powerpoint/2010/main" val="355516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397019"/>
              </p:ext>
            </p:extLst>
          </p:nvPr>
        </p:nvGraphicFramePr>
        <p:xfrm>
          <a:off x="5133975" y="2502649"/>
          <a:ext cx="3176588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3" imgW="6038818" imgH="3486150" progId="Word.Document.6">
                  <p:embed/>
                </p:oleObj>
              </mc:Choice>
              <mc:Fallback>
                <p:oleObj name="Document" r:id="rId3" imgW="6038818" imgH="348615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7780"/>
                      <a:stretch>
                        <a:fillRect/>
                      </a:stretch>
                    </p:blipFill>
                    <p:spPr bwMode="auto">
                      <a:xfrm>
                        <a:off x="5133975" y="2502649"/>
                        <a:ext cx="3176588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865188" y="2404226"/>
            <a:ext cx="2092325" cy="3446463"/>
            <a:chOff x="545" y="1178"/>
            <a:chExt cx="1318" cy="2171"/>
          </a:xfrm>
        </p:grpSpPr>
        <p:sp>
          <p:nvSpPr>
            <p:cNvPr id="28678" name="Freeform 6"/>
            <p:cNvSpPr>
              <a:spLocks/>
            </p:cNvSpPr>
            <p:nvPr/>
          </p:nvSpPr>
          <p:spPr bwMode="auto">
            <a:xfrm>
              <a:off x="547" y="1373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79" name="Freeform 7"/>
            <p:cNvSpPr>
              <a:spLocks/>
            </p:cNvSpPr>
            <p:nvPr/>
          </p:nvSpPr>
          <p:spPr bwMode="auto">
            <a:xfrm>
              <a:off x="545" y="2304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80" name="Freeform 8"/>
            <p:cNvSpPr>
              <a:spLocks/>
            </p:cNvSpPr>
            <p:nvPr/>
          </p:nvSpPr>
          <p:spPr bwMode="auto">
            <a:xfrm>
              <a:off x="772" y="2104"/>
              <a:ext cx="855" cy="331"/>
            </a:xfrm>
            <a:custGeom>
              <a:avLst/>
              <a:gdLst>
                <a:gd name="T0" fmla="*/ 688 w 855"/>
                <a:gd name="T1" fmla="*/ 0 h 331"/>
                <a:gd name="T2" fmla="*/ 164 w 855"/>
                <a:gd name="T3" fmla="*/ 0 h 331"/>
                <a:gd name="T4" fmla="*/ 0 w 855"/>
                <a:gd name="T5" fmla="*/ 164 h 331"/>
                <a:gd name="T6" fmla="*/ 166 w 855"/>
                <a:gd name="T7" fmla="*/ 330 h 331"/>
                <a:gd name="T8" fmla="*/ 690 w 855"/>
                <a:gd name="T9" fmla="*/ 330 h 331"/>
                <a:gd name="T10" fmla="*/ 854 w 855"/>
                <a:gd name="T11" fmla="*/ 166 h 331"/>
                <a:gd name="T12" fmla="*/ 688 w 855"/>
                <a:gd name="T13" fmla="*/ 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331"/>
                <a:gd name="T23" fmla="*/ 855 w 855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331">
                  <a:moveTo>
                    <a:pt x="688" y="0"/>
                  </a:moveTo>
                  <a:lnTo>
                    <a:pt x="164" y="0"/>
                  </a:lnTo>
                  <a:lnTo>
                    <a:pt x="0" y="164"/>
                  </a:lnTo>
                  <a:lnTo>
                    <a:pt x="166" y="330"/>
                  </a:lnTo>
                  <a:lnTo>
                    <a:pt x="690" y="330"/>
                  </a:lnTo>
                  <a:lnTo>
                    <a:pt x="854" y="166"/>
                  </a:lnTo>
                  <a:lnTo>
                    <a:pt x="68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81" name="Freeform 9"/>
            <p:cNvSpPr>
              <a:spLocks/>
            </p:cNvSpPr>
            <p:nvPr/>
          </p:nvSpPr>
          <p:spPr bwMode="auto">
            <a:xfrm>
              <a:off x="770" y="3018"/>
              <a:ext cx="855" cy="331"/>
            </a:xfrm>
            <a:custGeom>
              <a:avLst/>
              <a:gdLst>
                <a:gd name="T0" fmla="*/ 688 w 855"/>
                <a:gd name="T1" fmla="*/ 0 h 331"/>
                <a:gd name="T2" fmla="*/ 164 w 855"/>
                <a:gd name="T3" fmla="*/ 0 h 331"/>
                <a:gd name="T4" fmla="*/ 0 w 855"/>
                <a:gd name="T5" fmla="*/ 164 h 331"/>
                <a:gd name="T6" fmla="*/ 166 w 855"/>
                <a:gd name="T7" fmla="*/ 330 h 331"/>
                <a:gd name="T8" fmla="*/ 690 w 855"/>
                <a:gd name="T9" fmla="*/ 330 h 331"/>
                <a:gd name="T10" fmla="*/ 854 w 855"/>
                <a:gd name="T11" fmla="*/ 166 h 331"/>
                <a:gd name="T12" fmla="*/ 688 w 855"/>
                <a:gd name="T13" fmla="*/ 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331"/>
                <a:gd name="T23" fmla="*/ 855 w 855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331">
                  <a:moveTo>
                    <a:pt x="688" y="0"/>
                  </a:moveTo>
                  <a:lnTo>
                    <a:pt x="164" y="0"/>
                  </a:lnTo>
                  <a:lnTo>
                    <a:pt x="0" y="164"/>
                  </a:lnTo>
                  <a:lnTo>
                    <a:pt x="166" y="330"/>
                  </a:lnTo>
                  <a:lnTo>
                    <a:pt x="690" y="330"/>
                  </a:lnTo>
                  <a:lnTo>
                    <a:pt x="854" y="166"/>
                  </a:lnTo>
                  <a:lnTo>
                    <a:pt x="68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82" name="Freeform 10"/>
            <p:cNvSpPr>
              <a:spLocks/>
            </p:cNvSpPr>
            <p:nvPr/>
          </p:nvSpPr>
          <p:spPr bwMode="auto">
            <a:xfrm>
              <a:off x="770" y="1178"/>
              <a:ext cx="855" cy="331"/>
            </a:xfrm>
            <a:custGeom>
              <a:avLst/>
              <a:gdLst>
                <a:gd name="T0" fmla="*/ 688 w 855"/>
                <a:gd name="T1" fmla="*/ 0 h 331"/>
                <a:gd name="T2" fmla="*/ 164 w 855"/>
                <a:gd name="T3" fmla="*/ 0 h 331"/>
                <a:gd name="T4" fmla="*/ 0 w 855"/>
                <a:gd name="T5" fmla="*/ 164 h 331"/>
                <a:gd name="T6" fmla="*/ 166 w 855"/>
                <a:gd name="T7" fmla="*/ 330 h 331"/>
                <a:gd name="T8" fmla="*/ 690 w 855"/>
                <a:gd name="T9" fmla="*/ 330 h 331"/>
                <a:gd name="T10" fmla="*/ 854 w 855"/>
                <a:gd name="T11" fmla="*/ 166 h 331"/>
                <a:gd name="T12" fmla="*/ 688 w 855"/>
                <a:gd name="T13" fmla="*/ 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331"/>
                <a:gd name="T23" fmla="*/ 855 w 855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331">
                  <a:moveTo>
                    <a:pt x="688" y="0"/>
                  </a:moveTo>
                  <a:lnTo>
                    <a:pt x="164" y="0"/>
                  </a:lnTo>
                  <a:lnTo>
                    <a:pt x="0" y="164"/>
                  </a:lnTo>
                  <a:lnTo>
                    <a:pt x="166" y="330"/>
                  </a:lnTo>
                  <a:lnTo>
                    <a:pt x="690" y="330"/>
                  </a:lnTo>
                  <a:lnTo>
                    <a:pt x="854" y="166"/>
                  </a:lnTo>
                  <a:lnTo>
                    <a:pt x="68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83" name="Freeform 11"/>
            <p:cNvSpPr>
              <a:spLocks/>
            </p:cNvSpPr>
            <p:nvPr/>
          </p:nvSpPr>
          <p:spPr bwMode="auto">
            <a:xfrm>
              <a:off x="1532" y="1371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auto">
            <a:xfrm>
              <a:off x="1530" y="2302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773" y="1202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L1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1529" y="1556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6</a:t>
              </a: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771" y="2134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L2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771" y="3031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00"/>
                  </a:solidFill>
                  <a:cs typeface="+mn-cs"/>
                </a:rPr>
                <a:t>L3</a:t>
              </a: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1527" y="2487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7</a:t>
              </a: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549" y="1537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4</a:t>
              </a:r>
            </a:p>
          </p:txBody>
        </p:sp>
        <p:sp>
          <p:nvSpPr>
            <p:cNvPr id="28691" name="Rectangle 19"/>
            <p:cNvSpPr>
              <a:spLocks noChangeArrowheads="1"/>
            </p:cNvSpPr>
            <p:nvPr/>
          </p:nvSpPr>
          <p:spPr bwMode="auto">
            <a:xfrm>
              <a:off x="547" y="2468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5</a:t>
              </a:r>
            </a:p>
          </p:txBody>
        </p:sp>
      </p:grpSp>
      <p:sp>
        <p:nvSpPr>
          <p:cNvPr id="389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Simple Logic Design: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Seven Segment Display</a:t>
            </a:r>
          </a:p>
        </p:txBody>
      </p:sp>
      <p:sp>
        <p:nvSpPr>
          <p:cNvPr id="3891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Chip to drive digital display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797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28575" y="4973638"/>
            <a:ext cx="795338" cy="1308100"/>
            <a:chOff x="18" y="3133"/>
            <a:chExt cx="501" cy="824"/>
          </a:xfrm>
        </p:grpSpPr>
        <p:sp>
          <p:nvSpPr>
            <p:cNvPr id="29788" name="Freeform 4"/>
            <p:cNvSpPr>
              <a:spLocks/>
            </p:cNvSpPr>
            <p:nvPr/>
          </p:nvSpPr>
          <p:spPr bwMode="auto">
            <a:xfrm>
              <a:off x="19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9" name="Freeform 5"/>
            <p:cNvSpPr>
              <a:spLocks/>
            </p:cNvSpPr>
            <p:nvPr/>
          </p:nvSpPr>
          <p:spPr bwMode="auto">
            <a:xfrm>
              <a:off x="18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90" name="Freeform 6"/>
            <p:cNvSpPr>
              <a:spLocks/>
            </p:cNvSpPr>
            <p:nvPr/>
          </p:nvSpPr>
          <p:spPr bwMode="auto">
            <a:xfrm>
              <a:off x="104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91" name="Freeform 7"/>
            <p:cNvSpPr>
              <a:spLocks/>
            </p:cNvSpPr>
            <p:nvPr/>
          </p:nvSpPr>
          <p:spPr bwMode="auto">
            <a:xfrm>
              <a:off x="104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92" name="Freeform 8"/>
            <p:cNvSpPr>
              <a:spLocks/>
            </p:cNvSpPr>
            <p:nvPr/>
          </p:nvSpPr>
          <p:spPr bwMode="auto">
            <a:xfrm>
              <a:off x="104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93" name="Freeform 9"/>
            <p:cNvSpPr>
              <a:spLocks/>
            </p:cNvSpPr>
            <p:nvPr/>
          </p:nvSpPr>
          <p:spPr bwMode="auto">
            <a:xfrm>
              <a:off x="393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94" name="Freeform 10"/>
            <p:cNvSpPr>
              <a:spLocks/>
            </p:cNvSpPr>
            <p:nvPr/>
          </p:nvSpPr>
          <p:spPr bwMode="auto">
            <a:xfrm>
              <a:off x="392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39" name="Group 11"/>
          <p:cNvGrpSpPr>
            <a:grpSpLocks/>
          </p:cNvGrpSpPr>
          <p:nvPr/>
        </p:nvGrpSpPr>
        <p:grpSpPr bwMode="auto">
          <a:xfrm>
            <a:off x="942975" y="4973638"/>
            <a:ext cx="795338" cy="1308100"/>
            <a:chOff x="594" y="3133"/>
            <a:chExt cx="501" cy="824"/>
          </a:xfrm>
        </p:grpSpPr>
        <p:sp>
          <p:nvSpPr>
            <p:cNvPr id="29781" name="Freeform 12"/>
            <p:cNvSpPr>
              <a:spLocks/>
            </p:cNvSpPr>
            <p:nvPr/>
          </p:nvSpPr>
          <p:spPr bwMode="auto">
            <a:xfrm>
              <a:off x="595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2" name="Freeform 13"/>
            <p:cNvSpPr>
              <a:spLocks/>
            </p:cNvSpPr>
            <p:nvPr/>
          </p:nvSpPr>
          <p:spPr bwMode="auto">
            <a:xfrm>
              <a:off x="594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3" name="Freeform 14"/>
            <p:cNvSpPr>
              <a:spLocks/>
            </p:cNvSpPr>
            <p:nvPr/>
          </p:nvSpPr>
          <p:spPr bwMode="auto">
            <a:xfrm>
              <a:off x="680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4" name="Freeform 15"/>
            <p:cNvSpPr>
              <a:spLocks/>
            </p:cNvSpPr>
            <p:nvPr/>
          </p:nvSpPr>
          <p:spPr bwMode="auto">
            <a:xfrm>
              <a:off x="680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5" name="Freeform 16"/>
            <p:cNvSpPr>
              <a:spLocks/>
            </p:cNvSpPr>
            <p:nvPr/>
          </p:nvSpPr>
          <p:spPr bwMode="auto">
            <a:xfrm>
              <a:off x="680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6" name="Freeform 17"/>
            <p:cNvSpPr>
              <a:spLocks/>
            </p:cNvSpPr>
            <p:nvPr/>
          </p:nvSpPr>
          <p:spPr bwMode="auto">
            <a:xfrm>
              <a:off x="969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7" name="Freeform 18"/>
            <p:cNvSpPr>
              <a:spLocks/>
            </p:cNvSpPr>
            <p:nvPr/>
          </p:nvSpPr>
          <p:spPr bwMode="auto">
            <a:xfrm>
              <a:off x="968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0" name="Group 19"/>
          <p:cNvGrpSpPr>
            <a:grpSpLocks/>
          </p:cNvGrpSpPr>
          <p:nvPr/>
        </p:nvGrpSpPr>
        <p:grpSpPr bwMode="auto">
          <a:xfrm>
            <a:off x="1860550" y="4973638"/>
            <a:ext cx="795338" cy="1308100"/>
            <a:chOff x="1172" y="3133"/>
            <a:chExt cx="501" cy="824"/>
          </a:xfrm>
        </p:grpSpPr>
        <p:sp>
          <p:nvSpPr>
            <p:cNvPr id="29774" name="Freeform 20"/>
            <p:cNvSpPr>
              <a:spLocks/>
            </p:cNvSpPr>
            <p:nvPr/>
          </p:nvSpPr>
          <p:spPr bwMode="auto">
            <a:xfrm>
              <a:off x="1173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5" name="Freeform 21"/>
            <p:cNvSpPr>
              <a:spLocks/>
            </p:cNvSpPr>
            <p:nvPr/>
          </p:nvSpPr>
          <p:spPr bwMode="auto">
            <a:xfrm>
              <a:off x="1172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6" name="Freeform 22"/>
            <p:cNvSpPr>
              <a:spLocks/>
            </p:cNvSpPr>
            <p:nvPr/>
          </p:nvSpPr>
          <p:spPr bwMode="auto">
            <a:xfrm>
              <a:off x="1258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7" name="Freeform 23"/>
            <p:cNvSpPr>
              <a:spLocks/>
            </p:cNvSpPr>
            <p:nvPr/>
          </p:nvSpPr>
          <p:spPr bwMode="auto">
            <a:xfrm>
              <a:off x="1258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8" name="Freeform 24"/>
            <p:cNvSpPr>
              <a:spLocks/>
            </p:cNvSpPr>
            <p:nvPr/>
          </p:nvSpPr>
          <p:spPr bwMode="auto">
            <a:xfrm>
              <a:off x="1258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9" name="Freeform 25"/>
            <p:cNvSpPr>
              <a:spLocks/>
            </p:cNvSpPr>
            <p:nvPr/>
          </p:nvSpPr>
          <p:spPr bwMode="auto">
            <a:xfrm>
              <a:off x="1547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80" name="Freeform 26"/>
            <p:cNvSpPr>
              <a:spLocks/>
            </p:cNvSpPr>
            <p:nvPr/>
          </p:nvSpPr>
          <p:spPr bwMode="auto">
            <a:xfrm>
              <a:off x="1546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1" name="Group 27"/>
          <p:cNvGrpSpPr>
            <a:grpSpLocks/>
          </p:cNvGrpSpPr>
          <p:nvPr/>
        </p:nvGrpSpPr>
        <p:grpSpPr bwMode="auto">
          <a:xfrm>
            <a:off x="2774950" y="4973638"/>
            <a:ext cx="795338" cy="1308100"/>
            <a:chOff x="1748" y="3133"/>
            <a:chExt cx="501" cy="824"/>
          </a:xfrm>
        </p:grpSpPr>
        <p:sp>
          <p:nvSpPr>
            <p:cNvPr id="29767" name="Freeform 28"/>
            <p:cNvSpPr>
              <a:spLocks/>
            </p:cNvSpPr>
            <p:nvPr/>
          </p:nvSpPr>
          <p:spPr bwMode="auto">
            <a:xfrm>
              <a:off x="1749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8" name="Freeform 29"/>
            <p:cNvSpPr>
              <a:spLocks/>
            </p:cNvSpPr>
            <p:nvPr/>
          </p:nvSpPr>
          <p:spPr bwMode="auto">
            <a:xfrm>
              <a:off x="1748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9" name="Freeform 30"/>
            <p:cNvSpPr>
              <a:spLocks/>
            </p:cNvSpPr>
            <p:nvPr/>
          </p:nvSpPr>
          <p:spPr bwMode="auto">
            <a:xfrm>
              <a:off x="1834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0" name="Freeform 31"/>
            <p:cNvSpPr>
              <a:spLocks/>
            </p:cNvSpPr>
            <p:nvPr/>
          </p:nvSpPr>
          <p:spPr bwMode="auto">
            <a:xfrm>
              <a:off x="1834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1" name="Freeform 32"/>
            <p:cNvSpPr>
              <a:spLocks/>
            </p:cNvSpPr>
            <p:nvPr/>
          </p:nvSpPr>
          <p:spPr bwMode="auto">
            <a:xfrm>
              <a:off x="1834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2" name="Freeform 33"/>
            <p:cNvSpPr>
              <a:spLocks/>
            </p:cNvSpPr>
            <p:nvPr/>
          </p:nvSpPr>
          <p:spPr bwMode="auto">
            <a:xfrm>
              <a:off x="2123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73" name="Freeform 34"/>
            <p:cNvSpPr>
              <a:spLocks/>
            </p:cNvSpPr>
            <p:nvPr/>
          </p:nvSpPr>
          <p:spPr bwMode="auto">
            <a:xfrm>
              <a:off x="2122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2" name="Group 35"/>
          <p:cNvGrpSpPr>
            <a:grpSpLocks/>
          </p:cNvGrpSpPr>
          <p:nvPr/>
        </p:nvGrpSpPr>
        <p:grpSpPr bwMode="auto">
          <a:xfrm>
            <a:off x="3694113" y="4973638"/>
            <a:ext cx="795337" cy="1308100"/>
            <a:chOff x="2327" y="3133"/>
            <a:chExt cx="501" cy="824"/>
          </a:xfrm>
        </p:grpSpPr>
        <p:sp>
          <p:nvSpPr>
            <p:cNvPr id="29760" name="Freeform 36"/>
            <p:cNvSpPr>
              <a:spLocks/>
            </p:cNvSpPr>
            <p:nvPr/>
          </p:nvSpPr>
          <p:spPr bwMode="auto">
            <a:xfrm>
              <a:off x="2328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1" name="Freeform 37"/>
            <p:cNvSpPr>
              <a:spLocks/>
            </p:cNvSpPr>
            <p:nvPr/>
          </p:nvSpPr>
          <p:spPr bwMode="auto">
            <a:xfrm>
              <a:off x="2327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2" name="Freeform 38"/>
            <p:cNvSpPr>
              <a:spLocks/>
            </p:cNvSpPr>
            <p:nvPr/>
          </p:nvSpPr>
          <p:spPr bwMode="auto">
            <a:xfrm>
              <a:off x="2413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3" name="Freeform 39"/>
            <p:cNvSpPr>
              <a:spLocks/>
            </p:cNvSpPr>
            <p:nvPr/>
          </p:nvSpPr>
          <p:spPr bwMode="auto">
            <a:xfrm>
              <a:off x="2413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4" name="Freeform 40"/>
            <p:cNvSpPr>
              <a:spLocks/>
            </p:cNvSpPr>
            <p:nvPr/>
          </p:nvSpPr>
          <p:spPr bwMode="auto">
            <a:xfrm>
              <a:off x="2413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5" name="Freeform 41"/>
            <p:cNvSpPr>
              <a:spLocks/>
            </p:cNvSpPr>
            <p:nvPr/>
          </p:nvSpPr>
          <p:spPr bwMode="auto">
            <a:xfrm>
              <a:off x="2702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66" name="Freeform 42"/>
            <p:cNvSpPr>
              <a:spLocks/>
            </p:cNvSpPr>
            <p:nvPr/>
          </p:nvSpPr>
          <p:spPr bwMode="auto">
            <a:xfrm>
              <a:off x="2701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608513" y="4973638"/>
            <a:ext cx="795337" cy="1308100"/>
            <a:chOff x="2903" y="3133"/>
            <a:chExt cx="501" cy="824"/>
          </a:xfrm>
        </p:grpSpPr>
        <p:sp>
          <p:nvSpPr>
            <p:cNvPr id="29753" name="Freeform 44"/>
            <p:cNvSpPr>
              <a:spLocks/>
            </p:cNvSpPr>
            <p:nvPr/>
          </p:nvSpPr>
          <p:spPr bwMode="auto">
            <a:xfrm>
              <a:off x="2904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4" name="Freeform 45"/>
            <p:cNvSpPr>
              <a:spLocks/>
            </p:cNvSpPr>
            <p:nvPr/>
          </p:nvSpPr>
          <p:spPr bwMode="auto">
            <a:xfrm>
              <a:off x="2903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5" name="Freeform 46"/>
            <p:cNvSpPr>
              <a:spLocks/>
            </p:cNvSpPr>
            <p:nvPr/>
          </p:nvSpPr>
          <p:spPr bwMode="auto">
            <a:xfrm>
              <a:off x="2989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6" name="Freeform 47"/>
            <p:cNvSpPr>
              <a:spLocks/>
            </p:cNvSpPr>
            <p:nvPr/>
          </p:nvSpPr>
          <p:spPr bwMode="auto">
            <a:xfrm>
              <a:off x="2989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7" name="Freeform 48"/>
            <p:cNvSpPr>
              <a:spLocks/>
            </p:cNvSpPr>
            <p:nvPr/>
          </p:nvSpPr>
          <p:spPr bwMode="auto">
            <a:xfrm>
              <a:off x="2989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8" name="Freeform 49"/>
            <p:cNvSpPr>
              <a:spLocks/>
            </p:cNvSpPr>
            <p:nvPr/>
          </p:nvSpPr>
          <p:spPr bwMode="auto">
            <a:xfrm>
              <a:off x="3278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9" name="Freeform 50"/>
            <p:cNvSpPr>
              <a:spLocks/>
            </p:cNvSpPr>
            <p:nvPr/>
          </p:nvSpPr>
          <p:spPr bwMode="auto">
            <a:xfrm>
              <a:off x="3277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4" name="Group 51"/>
          <p:cNvGrpSpPr>
            <a:grpSpLocks/>
          </p:cNvGrpSpPr>
          <p:nvPr/>
        </p:nvGrpSpPr>
        <p:grpSpPr bwMode="auto">
          <a:xfrm>
            <a:off x="5526088" y="4973638"/>
            <a:ext cx="795337" cy="1308100"/>
            <a:chOff x="3481" y="3133"/>
            <a:chExt cx="501" cy="824"/>
          </a:xfrm>
        </p:grpSpPr>
        <p:sp>
          <p:nvSpPr>
            <p:cNvPr id="29746" name="Freeform 52"/>
            <p:cNvSpPr>
              <a:spLocks/>
            </p:cNvSpPr>
            <p:nvPr/>
          </p:nvSpPr>
          <p:spPr bwMode="auto">
            <a:xfrm>
              <a:off x="3482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7" name="Freeform 53"/>
            <p:cNvSpPr>
              <a:spLocks/>
            </p:cNvSpPr>
            <p:nvPr/>
          </p:nvSpPr>
          <p:spPr bwMode="auto">
            <a:xfrm>
              <a:off x="3481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8" name="Freeform 54"/>
            <p:cNvSpPr>
              <a:spLocks/>
            </p:cNvSpPr>
            <p:nvPr/>
          </p:nvSpPr>
          <p:spPr bwMode="auto">
            <a:xfrm>
              <a:off x="3567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9" name="Freeform 55"/>
            <p:cNvSpPr>
              <a:spLocks/>
            </p:cNvSpPr>
            <p:nvPr/>
          </p:nvSpPr>
          <p:spPr bwMode="auto">
            <a:xfrm>
              <a:off x="3567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0" name="Freeform 56"/>
            <p:cNvSpPr>
              <a:spLocks/>
            </p:cNvSpPr>
            <p:nvPr/>
          </p:nvSpPr>
          <p:spPr bwMode="auto">
            <a:xfrm>
              <a:off x="3567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1" name="Freeform 57"/>
            <p:cNvSpPr>
              <a:spLocks/>
            </p:cNvSpPr>
            <p:nvPr/>
          </p:nvSpPr>
          <p:spPr bwMode="auto">
            <a:xfrm>
              <a:off x="3856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52" name="Freeform 58"/>
            <p:cNvSpPr>
              <a:spLocks/>
            </p:cNvSpPr>
            <p:nvPr/>
          </p:nvSpPr>
          <p:spPr bwMode="auto">
            <a:xfrm>
              <a:off x="3855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5" name="Group 59"/>
          <p:cNvGrpSpPr>
            <a:grpSpLocks/>
          </p:cNvGrpSpPr>
          <p:nvPr/>
        </p:nvGrpSpPr>
        <p:grpSpPr bwMode="auto">
          <a:xfrm>
            <a:off x="6440488" y="4973638"/>
            <a:ext cx="795337" cy="1308100"/>
            <a:chOff x="4057" y="3133"/>
            <a:chExt cx="501" cy="824"/>
          </a:xfrm>
        </p:grpSpPr>
        <p:sp>
          <p:nvSpPr>
            <p:cNvPr id="29739" name="Freeform 60"/>
            <p:cNvSpPr>
              <a:spLocks/>
            </p:cNvSpPr>
            <p:nvPr/>
          </p:nvSpPr>
          <p:spPr bwMode="auto">
            <a:xfrm>
              <a:off x="4058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0" name="Freeform 61"/>
            <p:cNvSpPr>
              <a:spLocks/>
            </p:cNvSpPr>
            <p:nvPr/>
          </p:nvSpPr>
          <p:spPr bwMode="auto">
            <a:xfrm>
              <a:off x="4057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1" name="Freeform 62"/>
            <p:cNvSpPr>
              <a:spLocks/>
            </p:cNvSpPr>
            <p:nvPr/>
          </p:nvSpPr>
          <p:spPr bwMode="auto">
            <a:xfrm>
              <a:off x="4143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2" name="Freeform 63"/>
            <p:cNvSpPr>
              <a:spLocks/>
            </p:cNvSpPr>
            <p:nvPr/>
          </p:nvSpPr>
          <p:spPr bwMode="auto">
            <a:xfrm>
              <a:off x="4143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3" name="Freeform 64"/>
            <p:cNvSpPr>
              <a:spLocks/>
            </p:cNvSpPr>
            <p:nvPr/>
          </p:nvSpPr>
          <p:spPr bwMode="auto">
            <a:xfrm>
              <a:off x="4143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4" name="Freeform 65"/>
            <p:cNvSpPr>
              <a:spLocks/>
            </p:cNvSpPr>
            <p:nvPr/>
          </p:nvSpPr>
          <p:spPr bwMode="auto">
            <a:xfrm>
              <a:off x="4432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45" name="Freeform 66"/>
            <p:cNvSpPr>
              <a:spLocks/>
            </p:cNvSpPr>
            <p:nvPr/>
          </p:nvSpPr>
          <p:spPr bwMode="auto">
            <a:xfrm>
              <a:off x="4431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6" name="Group 67"/>
          <p:cNvGrpSpPr>
            <a:grpSpLocks/>
          </p:cNvGrpSpPr>
          <p:nvPr/>
        </p:nvGrpSpPr>
        <p:grpSpPr bwMode="auto">
          <a:xfrm>
            <a:off x="7362825" y="4973638"/>
            <a:ext cx="795338" cy="1308100"/>
            <a:chOff x="4638" y="3133"/>
            <a:chExt cx="501" cy="824"/>
          </a:xfrm>
        </p:grpSpPr>
        <p:sp>
          <p:nvSpPr>
            <p:cNvPr id="29732" name="Freeform 68"/>
            <p:cNvSpPr>
              <a:spLocks/>
            </p:cNvSpPr>
            <p:nvPr/>
          </p:nvSpPr>
          <p:spPr bwMode="auto">
            <a:xfrm>
              <a:off x="4639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3" name="Freeform 69"/>
            <p:cNvSpPr>
              <a:spLocks/>
            </p:cNvSpPr>
            <p:nvPr/>
          </p:nvSpPr>
          <p:spPr bwMode="auto">
            <a:xfrm>
              <a:off x="4638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4" name="Freeform 70"/>
            <p:cNvSpPr>
              <a:spLocks/>
            </p:cNvSpPr>
            <p:nvPr/>
          </p:nvSpPr>
          <p:spPr bwMode="auto">
            <a:xfrm>
              <a:off x="4724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5" name="Freeform 71"/>
            <p:cNvSpPr>
              <a:spLocks/>
            </p:cNvSpPr>
            <p:nvPr/>
          </p:nvSpPr>
          <p:spPr bwMode="auto">
            <a:xfrm>
              <a:off x="4724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6" name="Freeform 72"/>
            <p:cNvSpPr>
              <a:spLocks/>
            </p:cNvSpPr>
            <p:nvPr/>
          </p:nvSpPr>
          <p:spPr bwMode="auto">
            <a:xfrm>
              <a:off x="4724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7" name="Freeform 73"/>
            <p:cNvSpPr>
              <a:spLocks/>
            </p:cNvSpPr>
            <p:nvPr/>
          </p:nvSpPr>
          <p:spPr bwMode="auto">
            <a:xfrm>
              <a:off x="5013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8" name="Freeform 74"/>
            <p:cNvSpPr>
              <a:spLocks/>
            </p:cNvSpPr>
            <p:nvPr/>
          </p:nvSpPr>
          <p:spPr bwMode="auto">
            <a:xfrm>
              <a:off x="5012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9947" name="Group 75"/>
          <p:cNvGrpSpPr>
            <a:grpSpLocks/>
          </p:cNvGrpSpPr>
          <p:nvPr/>
        </p:nvGrpSpPr>
        <p:grpSpPr bwMode="auto">
          <a:xfrm>
            <a:off x="8277225" y="4973638"/>
            <a:ext cx="795338" cy="1308100"/>
            <a:chOff x="5214" y="3133"/>
            <a:chExt cx="501" cy="824"/>
          </a:xfrm>
        </p:grpSpPr>
        <p:sp>
          <p:nvSpPr>
            <p:cNvPr id="29725" name="Freeform 76"/>
            <p:cNvSpPr>
              <a:spLocks/>
            </p:cNvSpPr>
            <p:nvPr/>
          </p:nvSpPr>
          <p:spPr bwMode="auto">
            <a:xfrm>
              <a:off x="5215" y="3207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26" name="Freeform 77"/>
            <p:cNvSpPr>
              <a:spLocks/>
            </p:cNvSpPr>
            <p:nvPr/>
          </p:nvSpPr>
          <p:spPr bwMode="auto">
            <a:xfrm>
              <a:off x="5214" y="3560"/>
              <a:ext cx="126" cy="325"/>
            </a:xfrm>
            <a:custGeom>
              <a:avLst/>
              <a:gdLst>
                <a:gd name="T0" fmla="*/ 0 w 126"/>
                <a:gd name="T1" fmla="*/ 63 h 325"/>
                <a:gd name="T2" fmla="*/ 0 w 126"/>
                <a:gd name="T3" fmla="*/ 262 h 325"/>
                <a:gd name="T4" fmla="*/ 62 w 126"/>
                <a:gd name="T5" fmla="*/ 324 h 325"/>
                <a:gd name="T6" fmla="*/ 125 w 126"/>
                <a:gd name="T7" fmla="*/ 261 h 325"/>
                <a:gd name="T8" fmla="*/ 125 w 126"/>
                <a:gd name="T9" fmla="*/ 62 h 325"/>
                <a:gd name="T10" fmla="*/ 63 w 126"/>
                <a:gd name="T11" fmla="*/ 0 h 325"/>
                <a:gd name="T12" fmla="*/ 0 w 126"/>
                <a:gd name="T13" fmla="*/ 63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5"/>
                <a:gd name="T23" fmla="*/ 126 w 126"/>
                <a:gd name="T24" fmla="*/ 325 h 3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5">
                  <a:moveTo>
                    <a:pt x="0" y="63"/>
                  </a:moveTo>
                  <a:lnTo>
                    <a:pt x="0" y="262"/>
                  </a:lnTo>
                  <a:lnTo>
                    <a:pt x="62" y="324"/>
                  </a:lnTo>
                  <a:lnTo>
                    <a:pt x="125" y="261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27" name="Freeform 78"/>
            <p:cNvSpPr>
              <a:spLocks/>
            </p:cNvSpPr>
            <p:nvPr/>
          </p:nvSpPr>
          <p:spPr bwMode="auto">
            <a:xfrm>
              <a:off x="5300" y="3484"/>
              <a:ext cx="326" cy="127"/>
            </a:xfrm>
            <a:custGeom>
              <a:avLst/>
              <a:gdLst>
                <a:gd name="T0" fmla="*/ 262 w 326"/>
                <a:gd name="T1" fmla="*/ 0 h 127"/>
                <a:gd name="T2" fmla="*/ 62 w 326"/>
                <a:gd name="T3" fmla="*/ 0 h 127"/>
                <a:gd name="T4" fmla="*/ 0 w 326"/>
                <a:gd name="T5" fmla="*/ 63 h 127"/>
                <a:gd name="T6" fmla="*/ 63 w 326"/>
                <a:gd name="T7" fmla="*/ 126 h 127"/>
                <a:gd name="T8" fmla="*/ 263 w 326"/>
                <a:gd name="T9" fmla="*/ 126 h 127"/>
                <a:gd name="T10" fmla="*/ 325 w 326"/>
                <a:gd name="T11" fmla="*/ 63 h 127"/>
                <a:gd name="T12" fmla="*/ 262 w 326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6"/>
                <a:gd name="T22" fmla="*/ 0 h 127"/>
                <a:gd name="T23" fmla="*/ 326 w 326"/>
                <a:gd name="T24" fmla="*/ 127 h 12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6" h="127">
                  <a:moveTo>
                    <a:pt x="262" y="0"/>
                  </a:moveTo>
                  <a:lnTo>
                    <a:pt x="62" y="0"/>
                  </a:lnTo>
                  <a:lnTo>
                    <a:pt x="0" y="63"/>
                  </a:lnTo>
                  <a:lnTo>
                    <a:pt x="63" y="126"/>
                  </a:lnTo>
                  <a:lnTo>
                    <a:pt x="263" y="126"/>
                  </a:lnTo>
                  <a:lnTo>
                    <a:pt x="325" y="63"/>
                  </a:lnTo>
                  <a:lnTo>
                    <a:pt x="262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28" name="Freeform 79"/>
            <p:cNvSpPr>
              <a:spLocks/>
            </p:cNvSpPr>
            <p:nvPr/>
          </p:nvSpPr>
          <p:spPr bwMode="auto">
            <a:xfrm>
              <a:off x="5300" y="3831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29" name="Freeform 80"/>
            <p:cNvSpPr>
              <a:spLocks/>
            </p:cNvSpPr>
            <p:nvPr/>
          </p:nvSpPr>
          <p:spPr bwMode="auto">
            <a:xfrm>
              <a:off x="5300" y="3133"/>
              <a:ext cx="325" cy="126"/>
            </a:xfrm>
            <a:custGeom>
              <a:avLst/>
              <a:gdLst>
                <a:gd name="T0" fmla="*/ 261 w 325"/>
                <a:gd name="T1" fmla="*/ 0 h 126"/>
                <a:gd name="T2" fmla="*/ 62 w 325"/>
                <a:gd name="T3" fmla="*/ 0 h 126"/>
                <a:gd name="T4" fmla="*/ 0 w 325"/>
                <a:gd name="T5" fmla="*/ 62 h 126"/>
                <a:gd name="T6" fmla="*/ 63 w 325"/>
                <a:gd name="T7" fmla="*/ 125 h 126"/>
                <a:gd name="T8" fmla="*/ 262 w 325"/>
                <a:gd name="T9" fmla="*/ 125 h 126"/>
                <a:gd name="T10" fmla="*/ 324 w 325"/>
                <a:gd name="T11" fmla="*/ 63 h 126"/>
                <a:gd name="T12" fmla="*/ 261 w 325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126"/>
                <a:gd name="T23" fmla="*/ 325 w 325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5" h="126">
                  <a:moveTo>
                    <a:pt x="261" y="0"/>
                  </a:moveTo>
                  <a:lnTo>
                    <a:pt x="62" y="0"/>
                  </a:lnTo>
                  <a:lnTo>
                    <a:pt x="0" y="62"/>
                  </a:lnTo>
                  <a:lnTo>
                    <a:pt x="63" y="125"/>
                  </a:lnTo>
                  <a:lnTo>
                    <a:pt x="262" y="125"/>
                  </a:lnTo>
                  <a:lnTo>
                    <a:pt x="324" y="63"/>
                  </a:lnTo>
                  <a:lnTo>
                    <a:pt x="261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0" name="Freeform 81"/>
            <p:cNvSpPr>
              <a:spLocks/>
            </p:cNvSpPr>
            <p:nvPr/>
          </p:nvSpPr>
          <p:spPr bwMode="auto">
            <a:xfrm>
              <a:off x="5589" y="3207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31" name="Freeform 82"/>
            <p:cNvSpPr>
              <a:spLocks/>
            </p:cNvSpPr>
            <p:nvPr/>
          </p:nvSpPr>
          <p:spPr bwMode="auto">
            <a:xfrm>
              <a:off x="5588" y="3560"/>
              <a:ext cx="126" cy="324"/>
            </a:xfrm>
            <a:custGeom>
              <a:avLst/>
              <a:gdLst>
                <a:gd name="T0" fmla="*/ 0 w 126"/>
                <a:gd name="T1" fmla="*/ 63 h 324"/>
                <a:gd name="T2" fmla="*/ 0 w 126"/>
                <a:gd name="T3" fmla="*/ 261 h 324"/>
                <a:gd name="T4" fmla="*/ 62 w 126"/>
                <a:gd name="T5" fmla="*/ 323 h 324"/>
                <a:gd name="T6" fmla="*/ 125 w 126"/>
                <a:gd name="T7" fmla="*/ 260 h 324"/>
                <a:gd name="T8" fmla="*/ 125 w 126"/>
                <a:gd name="T9" fmla="*/ 62 h 324"/>
                <a:gd name="T10" fmla="*/ 63 w 126"/>
                <a:gd name="T11" fmla="*/ 0 h 324"/>
                <a:gd name="T12" fmla="*/ 0 w 126"/>
                <a:gd name="T13" fmla="*/ 63 h 3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"/>
                <a:gd name="T22" fmla="*/ 0 h 324"/>
                <a:gd name="T23" fmla="*/ 126 w 126"/>
                <a:gd name="T24" fmla="*/ 324 h 3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" h="324">
                  <a:moveTo>
                    <a:pt x="0" y="63"/>
                  </a:moveTo>
                  <a:lnTo>
                    <a:pt x="0" y="261"/>
                  </a:lnTo>
                  <a:lnTo>
                    <a:pt x="62" y="323"/>
                  </a:lnTo>
                  <a:lnTo>
                    <a:pt x="125" y="260"/>
                  </a:lnTo>
                  <a:lnTo>
                    <a:pt x="125" y="62"/>
                  </a:lnTo>
                  <a:lnTo>
                    <a:pt x="63" y="0"/>
                  </a:lnTo>
                  <a:lnTo>
                    <a:pt x="0" y="63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</p:grpSp>
      <p:graphicFrame>
        <p:nvGraphicFramePr>
          <p:cNvPr id="39948" name="Object 2"/>
          <p:cNvGraphicFramePr>
            <a:graphicFrameLocks/>
          </p:cNvGraphicFramePr>
          <p:nvPr/>
        </p:nvGraphicFramePr>
        <p:xfrm>
          <a:off x="2678113" y="1262063"/>
          <a:ext cx="6083300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6038818" imgH="3486150" progId="Word.Document.6">
                  <p:embed/>
                </p:oleObj>
              </mc:Choice>
              <mc:Fallback>
                <p:oleObj name="Document" r:id="rId3" imgW="6038818" imgH="3486150" progId="Word.Document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1262063"/>
                        <a:ext cx="6083300" cy="353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9" name="Group 84"/>
          <p:cNvGrpSpPr>
            <a:grpSpLocks/>
          </p:cNvGrpSpPr>
          <p:nvPr/>
        </p:nvGrpSpPr>
        <p:grpSpPr bwMode="auto">
          <a:xfrm>
            <a:off x="230188" y="1392549"/>
            <a:ext cx="2092325" cy="3446462"/>
            <a:chOff x="145" y="689"/>
            <a:chExt cx="1318" cy="2171"/>
          </a:xfrm>
        </p:grpSpPr>
        <p:sp>
          <p:nvSpPr>
            <p:cNvPr id="29711" name="Freeform 85"/>
            <p:cNvSpPr>
              <a:spLocks/>
            </p:cNvSpPr>
            <p:nvPr/>
          </p:nvSpPr>
          <p:spPr bwMode="auto">
            <a:xfrm>
              <a:off x="147" y="884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2" name="Freeform 86"/>
            <p:cNvSpPr>
              <a:spLocks/>
            </p:cNvSpPr>
            <p:nvPr/>
          </p:nvSpPr>
          <p:spPr bwMode="auto">
            <a:xfrm>
              <a:off x="145" y="1815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3" name="Freeform 87"/>
            <p:cNvSpPr>
              <a:spLocks/>
            </p:cNvSpPr>
            <p:nvPr/>
          </p:nvSpPr>
          <p:spPr bwMode="auto">
            <a:xfrm>
              <a:off x="372" y="1615"/>
              <a:ext cx="855" cy="331"/>
            </a:xfrm>
            <a:custGeom>
              <a:avLst/>
              <a:gdLst>
                <a:gd name="T0" fmla="*/ 688 w 855"/>
                <a:gd name="T1" fmla="*/ 0 h 331"/>
                <a:gd name="T2" fmla="*/ 164 w 855"/>
                <a:gd name="T3" fmla="*/ 0 h 331"/>
                <a:gd name="T4" fmla="*/ 0 w 855"/>
                <a:gd name="T5" fmla="*/ 164 h 331"/>
                <a:gd name="T6" fmla="*/ 166 w 855"/>
                <a:gd name="T7" fmla="*/ 330 h 331"/>
                <a:gd name="T8" fmla="*/ 690 w 855"/>
                <a:gd name="T9" fmla="*/ 330 h 331"/>
                <a:gd name="T10" fmla="*/ 854 w 855"/>
                <a:gd name="T11" fmla="*/ 166 h 331"/>
                <a:gd name="T12" fmla="*/ 688 w 855"/>
                <a:gd name="T13" fmla="*/ 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331"/>
                <a:gd name="T23" fmla="*/ 855 w 855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331">
                  <a:moveTo>
                    <a:pt x="688" y="0"/>
                  </a:moveTo>
                  <a:lnTo>
                    <a:pt x="164" y="0"/>
                  </a:lnTo>
                  <a:lnTo>
                    <a:pt x="0" y="164"/>
                  </a:lnTo>
                  <a:lnTo>
                    <a:pt x="166" y="330"/>
                  </a:lnTo>
                  <a:lnTo>
                    <a:pt x="690" y="330"/>
                  </a:lnTo>
                  <a:lnTo>
                    <a:pt x="854" y="166"/>
                  </a:lnTo>
                  <a:lnTo>
                    <a:pt x="68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4" name="Freeform 88"/>
            <p:cNvSpPr>
              <a:spLocks/>
            </p:cNvSpPr>
            <p:nvPr/>
          </p:nvSpPr>
          <p:spPr bwMode="auto">
            <a:xfrm>
              <a:off x="370" y="2529"/>
              <a:ext cx="855" cy="331"/>
            </a:xfrm>
            <a:custGeom>
              <a:avLst/>
              <a:gdLst>
                <a:gd name="T0" fmla="*/ 688 w 855"/>
                <a:gd name="T1" fmla="*/ 0 h 331"/>
                <a:gd name="T2" fmla="*/ 164 w 855"/>
                <a:gd name="T3" fmla="*/ 0 h 331"/>
                <a:gd name="T4" fmla="*/ 0 w 855"/>
                <a:gd name="T5" fmla="*/ 164 h 331"/>
                <a:gd name="T6" fmla="*/ 166 w 855"/>
                <a:gd name="T7" fmla="*/ 330 h 331"/>
                <a:gd name="T8" fmla="*/ 690 w 855"/>
                <a:gd name="T9" fmla="*/ 330 h 331"/>
                <a:gd name="T10" fmla="*/ 854 w 855"/>
                <a:gd name="T11" fmla="*/ 166 h 331"/>
                <a:gd name="T12" fmla="*/ 688 w 855"/>
                <a:gd name="T13" fmla="*/ 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331"/>
                <a:gd name="T23" fmla="*/ 855 w 855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331">
                  <a:moveTo>
                    <a:pt x="688" y="0"/>
                  </a:moveTo>
                  <a:lnTo>
                    <a:pt x="164" y="0"/>
                  </a:lnTo>
                  <a:lnTo>
                    <a:pt x="0" y="164"/>
                  </a:lnTo>
                  <a:lnTo>
                    <a:pt x="166" y="330"/>
                  </a:lnTo>
                  <a:lnTo>
                    <a:pt x="690" y="330"/>
                  </a:lnTo>
                  <a:lnTo>
                    <a:pt x="854" y="166"/>
                  </a:lnTo>
                  <a:lnTo>
                    <a:pt x="68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5" name="Freeform 89"/>
            <p:cNvSpPr>
              <a:spLocks/>
            </p:cNvSpPr>
            <p:nvPr/>
          </p:nvSpPr>
          <p:spPr bwMode="auto">
            <a:xfrm>
              <a:off x="370" y="689"/>
              <a:ext cx="855" cy="331"/>
            </a:xfrm>
            <a:custGeom>
              <a:avLst/>
              <a:gdLst>
                <a:gd name="T0" fmla="*/ 688 w 855"/>
                <a:gd name="T1" fmla="*/ 0 h 331"/>
                <a:gd name="T2" fmla="*/ 164 w 855"/>
                <a:gd name="T3" fmla="*/ 0 h 331"/>
                <a:gd name="T4" fmla="*/ 0 w 855"/>
                <a:gd name="T5" fmla="*/ 164 h 331"/>
                <a:gd name="T6" fmla="*/ 166 w 855"/>
                <a:gd name="T7" fmla="*/ 330 h 331"/>
                <a:gd name="T8" fmla="*/ 690 w 855"/>
                <a:gd name="T9" fmla="*/ 330 h 331"/>
                <a:gd name="T10" fmla="*/ 854 w 855"/>
                <a:gd name="T11" fmla="*/ 166 h 331"/>
                <a:gd name="T12" fmla="*/ 688 w 855"/>
                <a:gd name="T13" fmla="*/ 0 h 3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331"/>
                <a:gd name="T23" fmla="*/ 855 w 855"/>
                <a:gd name="T24" fmla="*/ 331 h 3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331">
                  <a:moveTo>
                    <a:pt x="688" y="0"/>
                  </a:moveTo>
                  <a:lnTo>
                    <a:pt x="164" y="0"/>
                  </a:lnTo>
                  <a:lnTo>
                    <a:pt x="0" y="164"/>
                  </a:lnTo>
                  <a:lnTo>
                    <a:pt x="166" y="330"/>
                  </a:lnTo>
                  <a:lnTo>
                    <a:pt x="690" y="330"/>
                  </a:lnTo>
                  <a:lnTo>
                    <a:pt x="854" y="166"/>
                  </a:lnTo>
                  <a:lnTo>
                    <a:pt x="688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6" name="Freeform 90"/>
            <p:cNvSpPr>
              <a:spLocks/>
            </p:cNvSpPr>
            <p:nvPr/>
          </p:nvSpPr>
          <p:spPr bwMode="auto">
            <a:xfrm>
              <a:off x="1132" y="882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7" name="Freeform 91"/>
            <p:cNvSpPr>
              <a:spLocks/>
            </p:cNvSpPr>
            <p:nvPr/>
          </p:nvSpPr>
          <p:spPr bwMode="auto">
            <a:xfrm>
              <a:off x="1130" y="1813"/>
              <a:ext cx="331" cy="855"/>
            </a:xfrm>
            <a:custGeom>
              <a:avLst/>
              <a:gdLst>
                <a:gd name="T0" fmla="*/ 0 w 331"/>
                <a:gd name="T1" fmla="*/ 166 h 855"/>
                <a:gd name="T2" fmla="*/ 0 w 331"/>
                <a:gd name="T3" fmla="*/ 690 h 855"/>
                <a:gd name="T4" fmla="*/ 164 w 331"/>
                <a:gd name="T5" fmla="*/ 854 h 855"/>
                <a:gd name="T6" fmla="*/ 330 w 331"/>
                <a:gd name="T7" fmla="*/ 688 h 855"/>
                <a:gd name="T8" fmla="*/ 330 w 331"/>
                <a:gd name="T9" fmla="*/ 164 h 855"/>
                <a:gd name="T10" fmla="*/ 166 w 331"/>
                <a:gd name="T11" fmla="*/ 0 h 855"/>
                <a:gd name="T12" fmla="*/ 0 w 331"/>
                <a:gd name="T13" fmla="*/ 166 h 8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855"/>
                <a:gd name="T23" fmla="*/ 331 w 331"/>
                <a:gd name="T24" fmla="*/ 855 h 8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855">
                  <a:moveTo>
                    <a:pt x="0" y="166"/>
                  </a:moveTo>
                  <a:lnTo>
                    <a:pt x="0" y="690"/>
                  </a:lnTo>
                  <a:lnTo>
                    <a:pt x="164" y="854"/>
                  </a:lnTo>
                  <a:lnTo>
                    <a:pt x="330" y="688"/>
                  </a:lnTo>
                  <a:lnTo>
                    <a:pt x="330" y="164"/>
                  </a:lnTo>
                  <a:lnTo>
                    <a:pt x="166" y="0"/>
                  </a:lnTo>
                  <a:lnTo>
                    <a:pt x="0" y="16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9718" name="Rectangle 92"/>
            <p:cNvSpPr>
              <a:spLocks noChangeArrowheads="1"/>
            </p:cNvSpPr>
            <p:nvPr/>
          </p:nvSpPr>
          <p:spPr bwMode="auto">
            <a:xfrm>
              <a:off x="373" y="713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L1</a:t>
              </a:r>
            </a:p>
          </p:txBody>
        </p:sp>
        <p:sp>
          <p:nvSpPr>
            <p:cNvPr id="29719" name="Rectangle 93"/>
            <p:cNvSpPr>
              <a:spLocks noChangeArrowheads="1"/>
            </p:cNvSpPr>
            <p:nvPr/>
          </p:nvSpPr>
          <p:spPr bwMode="auto">
            <a:xfrm>
              <a:off x="1129" y="1067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6</a:t>
              </a:r>
            </a:p>
          </p:txBody>
        </p:sp>
        <p:sp>
          <p:nvSpPr>
            <p:cNvPr id="29720" name="Rectangle 94"/>
            <p:cNvSpPr>
              <a:spLocks noChangeArrowheads="1"/>
            </p:cNvSpPr>
            <p:nvPr/>
          </p:nvSpPr>
          <p:spPr bwMode="auto">
            <a:xfrm>
              <a:off x="371" y="1645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L2</a:t>
              </a:r>
            </a:p>
          </p:txBody>
        </p:sp>
        <p:sp>
          <p:nvSpPr>
            <p:cNvPr id="29721" name="Rectangle 95"/>
            <p:cNvSpPr>
              <a:spLocks noChangeArrowheads="1"/>
            </p:cNvSpPr>
            <p:nvPr/>
          </p:nvSpPr>
          <p:spPr bwMode="auto">
            <a:xfrm>
              <a:off x="371" y="2542"/>
              <a:ext cx="8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L3</a:t>
              </a:r>
            </a:p>
          </p:txBody>
        </p:sp>
        <p:sp>
          <p:nvSpPr>
            <p:cNvPr id="29722" name="Rectangle 96"/>
            <p:cNvSpPr>
              <a:spLocks noChangeArrowheads="1"/>
            </p:cNvSpPr>
            <p:nvPr/>
          </p:nvSpPr>
          <p:spPr bwMode="auto">
            <a:xfrm>
              <a:off x="1127" y="1998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7</a:t>
              </a:r>
            </a:p>
          </p:txBody>
        </p:sp>
        <p:sp>
          <p:nvSpPr>
            <p:cNvPr id="29723" name="Rectangle 97"/>
            <p:cNvSpPr>
              <a:spLocks noChangeArrowheads="1"/>
            </p:cNvSpPr>
            <p:nvPr/>
          </p:nvSpPr>
          <p:spPr bwMode="auto">
            <a:xfrm>
              <a:off x="149" y="1048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4</a:t>
              </a:r>
            </a:p>
          </p:txBody>
        </p:sp>
        <p:sp>
          <p:nvSpPr>
            <p:cNvPr id="29724" name="Rectangle 98"/>
            <p:cNvSpPr>
              <a:spLocks noChangeArrowheads="1"/>
            </p:cNvSpPr>
            <p:nvPr/>
          </p:nvSpPr>
          <p:spPr bwMode="auto">
            <a:xfrm>
              <a:off x="147" y="1979"/>
              <a:ext cx="3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>
                  <a:solidFill>
                    <a:srgbClr val="000000"/>
                  </a:solidFill>
                  <a:cs typeface="+mn-cs"/>
                </a:rPr>
                <a:t>L</a:t>
              </a:r>
              <a:br>
                <a:rPr lang="en-US" altLang="en-US">
                  <a:solidFill>
                    <a:srgbClr val="000000"/>
                  </a:solidFill>
                  <a:cs typeface="+mn-cs"/>
                </a:rPr>
              </a:br>
              <a:r>
                <a:rPr lang="en-US" altLang="en-US">
                  <a:solidFill>
                    <a:srgbClr val="000000"/>
                  </a:solidFill>
                  <a:cs typeface="+mn-cs"/>
                </a:rPr>
                <a:t>5</a:t>
              </a:r>
            </a:p>
          </p:txBody>
        </p:sp>
      </p:grpSp>
      <p:sp>
        <p:nvSpPr>
          <p:cNvPr id="39950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3071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23364723-6821-46BD-AA89-AD29468A64C5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64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latin typeface="Comic Sans MS" panose="030F0702030302020204" pitchFamily="66" charset="0"/>
              </a:rPr>
              <a:t>Advantages of Digital Over Analog Sys.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684213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9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Why digital?</a:t>
            </a:r>
          </a:p>
          <a:p>
            <a:pPr lvl="1" algn="l" rtl="0">
              <a:lnSpc>
                <a:spcPct val="9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digital systems are easier to design </a:t>
            </a:r>
            <a:r>
              <a:rPr lang="en-US" altLang="en-US" sz="2400" i="1" dirty="0">
                <a:latin typeface="Comic Sans MS" panose="030F0702030302020204" pitchFamily="66" charset="0"/>
              </a:rPr>
              <a:t>since dealing with a limited set of </a:t>
            </a:r>
            <a:r>
              <a:rPr lang="en-US" altLang="en-US" sz="2400" dirty="0">
                <a:latin typeface="Comic Sans MS" panose="030F0702030302020204" pitchFamily="66" charset="0"/>
              </a:rPr>
              <a:t>values rather than an </a:t>
            </a:r>
            <a:r>
              <a:rPr lang="en-US" altLang="en-US" sz="2400" i="1" dirty="0">
                <a:latin typeface="Comic Sans MS" panose="030F0702030302020204" pitchFamily="66" charset="0"/>
              </a:rPr>
              <a:t>infinite (or indefinitely large) continuous range of </a:t>
            </a:r>
            <a:r>
              <a:rPr lang="en-US" altLang="en-US" sz="2400" dirty="0">
                <a:latin typeface="Comic Sans MS" panose="030F0702030302020204" pitchFamily="66" charset="0"/>
              </a:rPr>
              <a:t>values is significantly simpler</a:t>
            </a:r>
          </a:p>
          <a:p>
            <a:pPr lvl="1" algn="l" rtl="0">
              <a:lnSpc>
                <a:spcPct val="9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information storage is easy</a:t>
            </a:r>
          </a:p>
          <a:p>
            <a:pPr lvl="1" algn="l" rtl="0">
              <a:lnSpc>
                <a:spcPct val="9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accuracy and precision is better</a:t>
            </a:r>
          </a:p>
          <a:p>
            <a:pPr lvl="1" algn="l" rtl="0">
              <a:lnSpc>
                <a:spcPct val="9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operation can be programmed</a:t>
            </a:r>
          </a:p>
          <a:p>
            <a:pPr lvl="1" algn="l" rtl="0">
              <a:lnSpc>
                <a:spcPct val="9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digital circuits are less affected by noise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 systems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1CCF3BBA-FDC3-48C9-A1E3-C46D7CE39BA6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55910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/>
        </p:nvGraphicFramePr>
        <p:xfrm>
          <a:off x="1066800" y="1714500"/>
          <a:ext cx="6934200" cy="34290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96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35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4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Quantities/Counting (1 of 3)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04427"/>
              </p:ext>
            </p:extLst>
          </p:nvPr>
        </p:nvGraphicFramePr>
        <p:xfrm>
          <a:off x="2209800" y="1453077"/>
          <a:ext cx="4724400" cy="455356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5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81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Quantities/Counting (2 of 3) </a:t>
            </a:r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90735"/>
              </p:ext>
            </p:extLst>
          </p:nvPr>
        </p:nvGraphicFramePr>
        <p:xfrm>
          <a:off x="2209800" y="1579827"/>
          <a:ext cx="4724400" cy="455356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5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29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2334904A-4927-4CF5-A723-4C8F893D5B6F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635000" y="838200"/>
            <a:ext cx="805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Course Information</a:t>
            </a:r>
            <a:endParaRPr lang="en-US" altLang="en-US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1905000"/>
          <a:ext cx="8229601" cy="39689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17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090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733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Credit Hours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3 credit hours </a:t>
                      </a: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Sun</a:t>
                      </a:r>
                      <a:r>
                        <a:rPr lang="en-US" sz="2400" baseline="0" dirty="0">
                          <a:effectLst/>
                          <a:latin typeface="Comic Sans MS" panose="030F0702030302020204" pitchFamily="66" charset="0"/>
                        </a:rPr>
                        <a:t>, Mon, Tue, and Wed from 10:00 to 11:50 am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3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Instructor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Name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Sultan Saud Alqahtani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Email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ssalqahtani@imamu.edu.sa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19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Textbook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Required</a:t>
                      </a: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</a:rPr>
                        <a:t> </a:t>
                      </a:r>
                      <a:endParaRPr lang="en-US" sz="24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 eaLnBrk="1" hangingPunct="1"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TW" sz="2400" dirty="0">
                        <a:latin typeface="Comic Sans MS" panose="030F0702030302020204" pitchFamily="66" charset="0"/>
                        <a:ea typeface="PMingLiU" panose="02020500000000000000" pitchFamily="18" charset="-120"/>
                      </a:endParaRPr>
                    </a:p>
                    <a:p>
                      <a:pPr algn="l" rtl="0" eaLnBrk="1" hangingPunct="1"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2400" dirty="0">
                          <a:latin typeface="Comic Sans MS" panose="030F0702030302020204" pitchFamily="66" charset="0"/>
                          <a:ea typeface="PMingLiU" panose="02020500000000000000" pitchFamily="18" charset="-120"/>
                        </a:rPr>
                        <a:t>M. Morris Mano, “Digital Design,” Prentice Hall, 4</a:t>
                      </a:r>
                      <a:r>
                        <a:rPr lang="en-US" altLang="zh-TW" sz="2400" baseline="30000" dirty="0">
                          <a:latin typeface="Comic Sans MS" panose="030F0702030302020204" pitchFamily="66" charset="0"/>
                          <a:ea typeface="PMingLiU" panose="02020500000000000000" pitchFamily="18" charset="-120"/>
                        </a:rPr>
                        <a:t>th</a:t>
                      </a:r>
                      <a:r>
                        <a:rPr lang="en-US" altLang="zh-TW" sz="2400" dirty="0">
                          <a:latin typeface="Comic Sans MS" panose="030F0702030302020204" pitchFamily="66" charset="0"/>
                          <a:ea typeface="PMingLiU" panose="02020500000000000000" pitchFamily="18" charset="-120"/>
                        </a:rPr>
                        <a:t> or 5</a:t>
                      </a:r>
                      <a:r>
                        <a:rPr lang="en-US" altLang="zh-TW" sz="2400" baseline="30000" dirty="0">
                          <a:latin typeface="Comic Sans MS" panose="030F0702030302020204" pitchFamily="66" charset="0"/>
                          <a:ea typeface="PMingLiU" panose="02020500000000000000" pitchFamily="18" charset="-120"/>
                        </a:rPr>
                        <a:t>th</a:t>
                      </a:r>
                      <a:r>
                        <a:rPr lang="en-US" altLang="zh-TW" sz="2400" dirty="0">
                          <a:latin typeface="Comic Sans MS" panose="030F0702030302020204" pitchFamily="66" charset="0"/>
                          <a:ea typeface="PMingLiU" panose="02020500000000000000" pitchFamily="18" charset="-120"/>
                        </a:rPr>
                        <a:t>  Edition</a:t>
                      </a:r>
                      <a:r>
                        <a:rPr lang="en-US" altLang="en-US" sz="2400" dirty="0">
                          <a:latin typeface="Comic Sans MS" panose="030F0702030302020204" pitchFamily="66" charset="0"/>
                        </a:rPr>
                        <a:t>.</a:t>
                      </a:r>
                      <a:endParaRPr lang="en-US" altLang="zh-TW" sz="2400" dirty="0">
                        <a:latin typeface="Comic Sans MS" panose="030F0702030302020204" pitchFamily="66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19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Office hours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Mon from 12:30 to 14:20 pm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 rtl="0" eaLnBrk="1" hangingPunct="1"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TW" sz="2400" dirty="0">
                        <a:latin typeface="Comic Sans MS" panose="030F0702030302020204" pitchFamily="66" charset="0"/>
                        <a:ea typeface="PMingLiU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14" y="235389"/>
            <a:ext cx="1138834" cy="15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6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Quantities/Counting (3 of 3) </a:t>
            </a:r>
          </a:p>
        </p:txBody>
      </p:sp>
      <p:graphicFrame>
        <p:nvGraphicFramePr>
          <p:cNvPr id="12191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1775"/>
              </p:ext>
            </p:extLst>
          </p:nvPr>
        </p:nvGraphicFramePr>
        <p:xfrm>
          <a:off x="2209800" y="1579827"/>
          <a:ext cx="4724400" cy="455356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59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7162800" y="5618427"/>
            <a:ext cx="66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96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Among Bases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possibilities: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89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Example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705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48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25</a:t>
            </a:r>
            <a:r>
              <a:rPr lang="en-US" altLang="en-US" sz="4800" baseline="-250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10</a:t>
            </a:r>
            <a:r>
              <a:rPr lang="en-US" altLang="en-US" sz="48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= 11001</a:t>
            </a:r>
            <a:r>
              <a:rPr lang="en-US" altLang="en-US" sz="4800" baseline="-250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2</a:t>
            </a:r>
            <a:r>
              <a:rPr lang="en-US" altLang="en-US" sz="48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= 31</a:t>
            </a:r>
            <a:r>
              <a:rPr lang="en-US" altLang="en-US" sz="4800" baseline="-250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8</a:t>
            </a:r>
            <a:r>
              <a:rPr lang="en-US" altLang="en-US" sz="48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= 19</a:t>
            </a:r>
            <a:r>
              <a:rPr lang="en-US" altLang="en-US" sz="4800" baseline="-250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16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2133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45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Decimal (just for fun)</a:t>
            </a:r>
          </a:p>
        </p:txBody>
      </p:sp>
      <p:sp>
        <p:nvSpPr>
          <p:cNvPr id="124931" name="Oval 3"/>
          <p:cNvSpPr>
            <a:spLocks noChangeArrowheads="1"/>
          </p:cNvSpPr>
          <p:nvPr/>
        </p:nvSpPr>
        <p:spPr bwMode="auto">
          <a:xfrm>
            <a:off x="5354638" y="47244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1220788" y="25495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5335588" y="254952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1220788" y="47117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24942" name="Freeform 14"/>
          <p:cNvSpPr>
            <a:spLocks/>
          </p:cNvSpPr>
          <p:nvPr/>
        </p:nvSpPr>
        <p:spPr bwMode="auto">
          <a:xfrm>
            <a:off x="1905000" y="1447800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7797800" y="5791200"/>
            <a:ext cx="134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Next slide…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46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125</a:t>
            </a:r>
            <a:r>
              <a:rPr lang="en-US" altLang="en-US" sz="2400" baseline="-25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=&gt;	5 x 10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=   5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2 x 10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=  20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1 x 10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2	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= 100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	  125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5715000" y="3505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505200" y="434340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Base</a:t>
            </a: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4800600" y="1143000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Weight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2514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81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2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61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101011</a:t>
            </a:r>
            <a:r>
              <a:rPr lang="en-US" altLang="en-US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=&gt; 	1 x 2</a:t>
            </a:r>
            <a:r>
              <a:rPr lang="en-US" altLang="en-US" baseline="30000" dirty="0">
                <a:solidFill>
                  <a:srgbClr val="000000"/>
                </a:solidFill>
                <a:latin typeface="+mj-lt"/>
                <a:cs typeface="+mn-cs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 	 1</a:t>
            </a:r>
            <a:b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		1 x 2</a:t>
            </a:r>
            <a:r>
              <a:rPr lang="en-US" altLang="en-US" baseline="30000" dirty="0">
                <a:solidFill>
                  <a:srgbClr val="000000"/>
                </a:solidFill>
                <a:latin typeface="+mj-lt"/>
                <a:cs typeface="+mn-cs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	 2</a:t>
            </a:r>
            <a:b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		0 x 2</a:t>
            </a:r>
            <a:r>
              <a:rPr lang="en-US" altLang="en-US" baseline="30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 	 0</a:t>
            </a:r>
            <a:b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		1 x 2</a:t>
            </a:r>
            <a:r>
              <a:rPr lang="en-US" altLang="en-US" baseline="30000" dirty="0">
                <a:solidFill>
                  <a:srgbClr val="000000"/>
                </a:solidFill>
                <a:latin typeface="+mj-lt"/>
                <a:cs typeface="+mn-cs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 	 8</a:t>
            </a:r>
            <a:b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		0 x 2</a:t>
            </a:r>
            <a:r>
              <a:rPr lang="en-US" altLang="en-US" baseline="30000" dirty="0">
                <a:solidFill>
                  <a:srgbClr val="000000"/>
                </a:solidFill>
                <a:latin typeface="+mj-lt"/>
                <a:cs typeface="+mn-cs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	 0</a:t>
            </a:r>
            <a:b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		1 x 2</a:t>
            </a:r>
            <a:r>
              <a:rPr lang="en-US" altLang="en-US" baseline="30000" dirty="0">
                <a:solidFill>
                  <a:srgbClr val="000000"/>
                </a:solidFill>
                <a:latin typeface="+mj-lt"/>
                <a:cs typeface="+mn-cs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= 	32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					43</a:t>
            </a:r>
            <a:r>
              <a:rPr lang="en-US" altLang="en-US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		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4943957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2025650" y="1339249"/>
            <a:ext cx="1371600" cy="685800"/>
          </a:xfrm>
          <a:prstGeom prst="wedgeRoundRectCallout">
            <a:avLst>
              <a:gd name="adj1" fmla="val 7391"/>
              <a:gd name="adj2" fmla="val 118399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Bit “0”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08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Decimal</a:t>
            </a: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rot="16200000" flipV="1">
            <a:off x="4552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072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Decimal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8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4323790" y="2624746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8556138F-9D3D-4F7E-BD1A-7C3546F5C354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635000" y="838200"/>
            <a:ext cx="805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Grade Scheme</a:t>
            </a:r>
            <a:endParaRPr lang="en-US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755650" y="1628775"/>
            <a:ext cx="824547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3200">
                <a:latin typeface="Comic Sans MS" panose="030F0702030302020204" pitchFamily="66" charset="0"/>
                <a:ea typeface="PMingLiU" panose="02020500000000000000" pitchFamily="18" charset="-120"/>
              </a:rPr>
              <a:t>Grades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Quizzes		   	         10% 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Mid Term Exam 		30% 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Lab Exams 			20% (TBD)</a:t>
            </a:r>
          </a:p>
          <a:p>
            <a:pPr algn="l" rtl="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TW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Final Exam 			40%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0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828800" y="2638425"/>
            <a:ext cx="6629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724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=&gt; 	4 x 8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+mn-cs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	  4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		2 x 8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+mn-cs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	 16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		7 x 8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	448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				468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5562600" y="37814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078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Decimal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4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Decimal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16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4260414" y="2651916"/>
            <a:ext cx="533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87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ABC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=&gt;	C x 16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+mn-cs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12 x   1    =   12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      	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B x 16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+mn-cs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11 x  16    =  176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		A x 16</a:t>
            </a:r>
            <a:r>
              <a:rPr lang="en-US" altLang="en-US" sz="2400" baseline="30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10 x 256 = 2560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		                    		 2748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5939836" y="39322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369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142339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42340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42341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42342" name="Oval 1030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42343" name="Line 1031"/>
          <p:cNvSpPr>
            <a:spLocks noChangeShapeType="1"/>
          </p:cNvSpPr>
          <p:nvPr/>
        </p:nvSpPr>
        <p:spPr bwMode="auto">
          <a:xfrm>
            <a:off x="2438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88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two, keep track of the remainder</a:t>
            </a:r>
          </a:p>
          <a:p>
            <a:pPr lvl="1"/>
            <a:r>
              <a:rPr lang="en-US" altLang="en-US"/>
              <a:t>First remainder is bit 0 (LSB, least-significant bit)</a:t>
            </a:r>
          </a:p>
          <a:p>
            <a:pPr lvl="1"/>
            <a:r>
              <a:rPr lang="en-US" altLang="en-US"/>
              <a:t>Second remainder is bit 1</a:t>
            </a:r>
          </a:p>
          <a:p>
            <a:pPr lvl="1"/>
            <a:r>
              <a:rPr lang="en-US" altLang="en-US"/>
              <a:t>Etc.</a:t>
            </a:r>
          </a:p>
          <a:p>
            <a:pPr lvl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341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4387" name="Text Box 1027"/>
          <p:cNvSpPr txBox="1">
            <a:spLocks noChangeArrowheads="1"/>
          </p:cNvSpPr>
          <p:nvPr/>
        </p:nvSpPr>
        <p:spPr bwMode="auto">
          <a:xfrm>
            <a:off x="1065288" y="180616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125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</a:p>
        </p:txBody>
      </p:sp>
      <p:grpSp>
        <p:nvGrpSpPr>
          <p:cNvPr id="64516" name="Group 1028"/>
          <p:cNvGrpSpPr>
            <a:grpSpLocks/>
          </p:cNvGrpSpPr>
          <p:nvPr/>
        </p:nvGrpSpPr>
        <p:grpSpPr bwMode="auto">
          <a:xfrm>
            <a:off x="3543300" y="1729966"/>
            <a:ext cx="2057400" cy="830263"/>
            <a:chOff x="2232" y="816"/>
            <a:chExt cx="1296" cy="523"/>
          </a:xfrm>
        </p:grpSpPr>
        <p:sp>
          <p:nvSpPr>
            <p:cNvPr id="14438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2 125</a:t>
              </a:r>
              <a:b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   62   1</a:t>
              </a:r>
              <a:endPara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39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39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44392" name="Group 1032"/>
          <p:cNvGrpSpPr>
            <a:grpSpLocks/>
          </p:cNvGrpSpPr>
          <p:nvPr/>
        </p:nvGrpSpPr>
        <p:grpSpPr bwMode="auto">
          <a:xfrm>
            <a:off x="3543300" y="2110966"/>
            <a:ext cx="2057400" cy="830263"/>
            <a:chOff x="2232" y="1056"/>
            <a:chExt cx="1296" cy="523"/>
          </a:xfrm>
        </p:grpSpPr>
        <p:sp>
          <p:nvSpPr>
            <p:cNvPr id="144393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2    </a:t>
              </a:r>
              <a:b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  31   0</a:t>
              </a:r>
              <a:endParaRPr lang="en-US" altLang="en-US" sz="2400" baseline="-250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394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395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44396" name="Group 1036"/>
          <p:cNvGrpSpPr>
            <a:grpSpLocks/>
          </p:cNvGrpSpPr>
          <p:nvPr/>
        </p:nvGrpSpPr>
        <p:grpSpPr bwMode="auto">
          <a:xfrm>
            <a:off x="3543300" y="2491966"/>
            <a:ext cx="2057400" cy="830263"/>
            <a:chOff x="2232" y="1296"/>
            <a:chExt cx="1296" cy="523"/>
          </a:xfrm>
        </p:grpSpPr>
        <p:sp>
          <p:nvSpPr>
            <p:cNvPr id="144397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2    </a:t>
              </a:r>
              <a:b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  15   1</a:t>
              </a:r>
              <a:endParaRPr lang="en-US" altLang="en-US" sz="2400" baseline="-250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398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399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44400" name="Group 1040"/>
          <p:cNvGrpSpPr>
            <a:grpSpLocks/>
          </p:cNvGrpSpPr>
          <p:nvPr/>
        </p:nvGrpSpPr>
        <p:grpSpPr bwMode="auto">
          <a:xfrm>
            <a:off x="3527425" y="2885667"/>
            <a:ext cx="2057400" cy="830263"/>
            <a:chOff x="624" y="2112"/>
            <a:chExt cx="1296" cy="523"/>
          </a:xfrm>
        </p:grpSpPr>
        <p:sp>
          <p:nvSpPr>
            <p:cNvPr id="144401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2    </a:t>
              </a:r>
              <a:b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   7   1</a:t>
              </a:r>
              <a:endParaRPr lang="en-US" altLang="en-US" sz="2400" baseline="-250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02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03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44404" name="Group 1044"/>
          <p:cNvGrpSpPr>
            <a:grpSpLocks/>
          </p:cNvGrpSpPr>
          <p:nvPr/>
        </p:nvGrpSpPr>
        <p:grpSpPr bwMode="auto">
          <a:xfrm>
            <a:off x="3559175" y="3280955"/>
            <a:ext cx="2057400" cy="830263"/>
            <a:chOff x="2232" y="1783"/>
            <a:chExt cx="1296" cy="523"/>
          </a:xfrm>
        </p:grpSpPr>
        <p:sp>
          <p:nvSpPr>
            <p:cNvPr id="144405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2    </a:t>
              </a:r>
              <a:b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   3   1</a:t>
              </a:r>
              <a:endParaRPr lang="en-US" altLang="en-US" sz="2400" baseline="-250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06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07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44408" name="Group 1048"/>
          <p:cNvGrpSpPr>
            <a:grpSpLocks/>
          </p:cNvGrpSpPr>
          <p:nvPr/>
        </p:nvGrpSpPr>
        <p:grpSpPr bwMode="auto">
          <a:xfrm>
            <a:off x="3559175" y="3663543"/>
            <a:ext cx="2057400" cy="830263"/>
            <a:chOff x="2232" y="2976"/>
            <a:chExt cx="1296" cy="523"/>
          </a:xfrm>
        </p:grpSpPr>
        <p:sp>
          <p:nvSpPr>
            <p:cNvPr id="144409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2    </a:t>
              </a:r>
              <a:b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   1   1</a:t>
              </a:r>
              <a:endParaRPr lang="en-US" altLang="en-US" sz="2400" baseline="-250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10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11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44412" name="Group 1052"/>
          <p:cNvGrpSpPr>
            <a:grpSpLocks/>
          </p:cNvGrpSpPr>
          <p:nvPr/>
        </p:nvGrpSpPr>
        <p:grpSpPr bwMode="auto">
          <a:xfrm>
            <a:off x="3543300" y="4044542"/>
            <a:ext cx="2057400" cy="830263"/>
            <a:chOff x="2232" y="2284"/>
            <a:chExt cx="1296" cy="523"/>
          </a:xfrm>
        </p:grpSpPr>
        <p:sp>
          <p:nvSpPr>
            <p:cNvPr id="144413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2    </a:t>
              </a:r>
              <a:b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</a:b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   0   1</a:t>
              </a:r>
              <a:endParaRPr lang="en-US" altLang="en-US" sz="2400" baseline="-250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14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4415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61616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125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1111101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4798338" y="2299579"/>
            <a:ext cx="3241140" cy="3322622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3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3810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025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octal digit to a 3-bit equivalent binary representation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874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1074342" y="2141141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705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3505200" y="2667001"/>
            <a:ext cx="2667000" cy="1570038"/>
            <a:chOff x="2208" y="1680"/>
            <a:chExt cx="1680" cy="989"/>
          </a:xfrm>
        </p:grpSpPr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 7       0      5</a:t>
              </a:r>
            </a:p>
            <a:p>
              <a:pPr>
                <a:spcBef>
                  <a:spcPct val="50000"/>
                </a:spcBef>
                <a:defRPr/>
              </a:pPr>
              <a:endParaRPr lang="en-US" altLang="en-US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111   000   101</a:t>
              </a:r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127279" y="5013356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705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111000101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A6695284-F2AC-498D-8D8F-A0EF54A05C05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5000" y="838200"/>
            <a:ext cx="805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Topics to be Covered</a:t>
            </a:r>
            <a:endParaRPr lang="en-US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78222"/>
              </p:ext>
            </p:extLst>
          </p:nvPr>
        </p:nvGraphicFramePr>
        <p:xfrm>
          <a:off x="750888" y="1981200"/>
          <a:ext cx="7935912" cy="3452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7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5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20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316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List of Topics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No. of Weeks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Contact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hours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58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Digital Systems and Binary Numbers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0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Boolean Algebra and Logic Gates</a:t>
                      </a: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60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Gate-Level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Minimization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Combinational Logic</a:t>
                      </a: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Synchronous Sequential Logic </a:t>
                      </a: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Registers and Counters</a:t>
                      </a: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4132" marR="64132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4132" marR="64132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91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3924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919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hexadecimal digit to a 4-bit equivalent binary representation</a:t>
            </a: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3333173" y="2660963"/>
            <a:ext cx="1752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701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66939" y="1824273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10AF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2819400" y="2667001"/>
            <a:ext cx="3810000" cy="1570038"/>
            <a:chOff x="2208" y="1680"/>
            <a:chExt cx="2400" cy="989"/>
          </a:xfrm>
        </p:grpSpPr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  1         0        A         F</a:t>
              </a:r>
            </a:p>
            <a:p>
              <a:pPr>
                <a:spcBef>
                  <a:spcPct val="50000"/>
                </a:spcBef>
                <a:defRPr/>
              </a:pPr>
              <a:endParaRPr lang="en-US" altLang="en-US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0001  0000   1010    1111</a:t>
              </a: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11440" y="4790792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10AF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0001000010101111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3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3924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840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Octal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8</a:t>
            </a:r>
          </a:p>
          <a:p>
            <a:pPr lvl="1"/>
            <a:r>
              <a:rPr lang="en-US" altLang="en-US"/>
              <a:t>Keep track of the remainder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499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75581" y="1896701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1234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552825" y="2352675"/>
            <a:ext cx="15247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  <a:latin typeface="+mj-lt"/>
                <a:cs typeface="+mn-cs"/>
              </a:rPr>
              <a:t>8  1234</a:t>
            </a:r>
          </a:p>
          <a:p>
            <a:pPr>
              <a:defRPr/>
            </a:pPr>
            <a:r>
              <a:rPr lang="en-US" altLang="en-US">
                <a:solidFill>
                  <a:srgbClr val="000000"/>
                </a:solidFill>
                <a:latin typeface="+mj-lt"/>
                <a:cs typeface="+mn-cs"/>
              </a:rPr>
              <a:t>    154   2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3949700" y="2438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3949700" y="2743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+mj-lt"/>
              <a:cs typeface="+mn-cs"/>
            </a:endParaRPr>
          </a:p>
        </p:txBody>
      </p: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3535363" y="2743203"/>
            <a:ext cx="1463675" cy="830263"/>
            <a:chOff x="1056" y="2688"/>
            <a:chExt cx="922" cy="523"/>
          </a:xfrm>
        </p:grpSpPr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90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en-US">
                  <a:solidFill>
                    <a:srgbClr val="000000"/>
                  </a:solidFill>
                  <a:latin typeface="+mj-lt"/>
                  <a:cs typeface="+mn-cs"/>
                </a:rPr>
                <a:t>8</a:t>
              </a:r>
            </a:p>
            <a:p>
              <a:pPr>
                <a:defRPr/>
              </a:pPr>
              <a:r>
                <a:rPr lang="en-US" altLang="en-US">
                  <a:solidFill>
                    <a:srgbClr val="000000"/>
                  </a:solidFill>
                  <a:latin typeface="+mj-lt"/>
                  <a:cs typeface="+mn-cs"/>
                </a:rPr>
                <a:t>     19   2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53611" name="Group 11"/>
          <p:cNvGrpSpPr>
            <a:grpSpLocks/>
          </p:cNvGrpSpPr>
          <p:nvPr/>
        </p:nvGrpSpPr>
        <p:grpSpPr bwMode="auto">
          <a:xfrm>
            <a:off x="3538539" y="3140078"/>
            <a:ext cx="1463675" cy="830263"/>
            <a:chOff x="2640" y="2688"/>
            <a:chExt cx="922" cy="523"/>
          </a:xfrm>
        </p:grpSpPr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87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en-US">
                  <a:solidFill>
                    <a:srgbClr val="000000"/>
                  </a:solidFill>
                  <a:latin typeface="+mj-lt"/>
                  <a:cs typeface="+mn-cs"/>
                </a:rPr>
                <a:t>8</a:t>
              </a:r>
            </a:p>
            <a:p>
              <a:pPr>
                <a:defRPr/>
              </a:pPr>
              <a:r>
                <a:rPr lang="en-US" altLang="en-US">
                  <a:solidFill>
                    <a:srgbClr val="000000"/>
                  </a:solidFill>
                  <a:latin typeface="+mj-lt"/>
                  <a:cs typeface="+mn-cs"/>
                </a:rPr>
                <a:t>      2   3</a:t>
              </a: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3538540" y="3530603"/>
            <a:ext cx="1463675" cy="830263"/>
            <a:chOff x="4224" y="2688"/>
            <a:chExt cx="922" cy="523"/>
          </a:xfrm>
        </p:grpSpPr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87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en-US">
                  <a:solidFill>
                    <a:srgbClr val="000000"/>
                  </a:solidFill>
                  <a:latin typeface="+mj-lt"/>
                  <a:cs typeface="+mn-cs"/>
                </a:rPr>
                <a:t>8</a:t>
              </a:r>
            </a:p>
            <a:p>
              <a:pPr>
                <a:defRPr/>
              </a:pPr>
              <a:r>
                <a:rPr lang="en-US" altLang="en-US">
                  <a:solidFill>
                    <a:srgbClr val="000000"/>
                  </a:solidFill>
                  <a:latin typeface="+mj-lt"/>
                  <a:cs typeface="+mn-cs"/>
                </a:rPr>
                <a:t>      0   2</a:t>
              </a: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5322683" y="4974879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1234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2322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</a:p>
        </p:txBody>
      </p:sp>
      <p:sp>
        <p:nvSpPr>
          <p:cNvPr id="153620" name="Freeform 20"/>
          <p:cNvSpPr>
            <a:spLocks/>
          </p:cNvSpPr>
          <p:nvPr/>
        </p:nvSpPr>
        <p:spPr bwMode="auto">
          <a:xfrm>
            <a:off x="5060887" y="2951430"/>
            <a:ext cx="2498757" cy="2055136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Hexadecimal</a:t>
            </a:r>
          </a:p>
        </p:txBody>
      </p:sp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3657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55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Hexadecimal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16</a:t>
            </a:r>
          </a:p>
          <a:p>
            <a:pPr lvl="1"/>
            <a:r>
              <a:rPr lang="en-US" altLang="en-US"/>
              <a:t>Keep track of the remainder</a:t>
            </a: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2839775" y="2633803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938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77227" y="1878594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1234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141614" y="4585581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1234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4D2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5024673" y="2815629"/>
            <a:ext cx="2263367" cy="1828800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3276600" y="2352676"/>
            <a:ext cx="3581400" cy="1601788"/>
            <a:chOff x="2064" y="1482"/>
            <a:chExt cx="2256" cy="1009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16    1234</a:t>
              </a:r>
            </a:p>
            <a:p>
              <a:pPr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       77   2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grpSp>
          <p:nvGrpSpPr>
            <p:cNvPr id="76810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56683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r>
                  <a:rPr lang="en-US" altLang="en-US" dirty="0">
                    <a:solidFill>
                      <a:srgbClr val="000000"/>
                    </a:solidFill>
                    <a:latin typeface="+mj-lt"/>
                    <a:cs typeface="+mn-cs"/>
                  </a:rPr>
                  <a:t>16 </a:t>
                </a:r>
              </a:p>
              <a:p>
                <a:pPr>
                  <a:defRPr/>
                </a:pPr>
                <a:r>
                  <a:rPr lang="en-US" altLang="en-US" dirty="0">
                    <a:solidFill>
                      <a:srgbClr val="000000"/>
                    </a:solidFill>
                    <a:latin typeface="+mj-lt"/>
                    <a:cs typeface="+mn-cs"/>
                  </a:rPr>
                  <a:t>       4   13 = D</a:t>
                </a:r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CA" sz="2400">
                  <a:solidFill>
                    <a:srgbClr val="000000"/>
                  </a:solidFill>
                  <a:latin typeface="+mj-lt"/>
                  <a:cs typeface="+mn-cs"/>
                </a:endParaRPr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CA" sz="2400">
                  <a:solidFill>
                    <a:srgbClr val="000000"/>
                  </a:solidFill>
                  <a:latin typeface="+mj-lt"/>
                  <a:cs typeface="+mn-cs"/>
                </a:endParaRPr>
              </a:p>
            </p:txBody>
          </p:sp>
        </p:grpSp>
        <p:grpSp>
          <p:nvGrpSpPr>
            <p:cNvPr id="76811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r>
                  <a:rPr lang="en-US" altLang="en-US">
                    <a:solidFill>
                      <a:srgbClr val="000000"/>
                    </a:solidFill>
                    <a:latin typeface="+mj-lt"/>
                    <a:cs typeface="+mn-cs"/>
                  </a:rPr>
                  <a:t>16</a:t>
                </a:r>
              </a:p>
              <a:p>
                <a:pPr>
                  <a:defRPr/>
                </a:pPr>
                <a:r>
                  <a:rPr lang="en-US" altLang="en-US">
                    <a:solidFill>
                      <a:srgbClr val="000000"/>
                    </a:solidFill>
                    <a:latin typeface="+mj-lt"/>
                    <a:cs typeface="+mn-cs"/>
                  </a:rPr>
                  <a:t>       0   4</a:t>
                </a:r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CA" sz="2400">
                  <a:solidFill>
                    <a:srgbClr val="000000"/>
                  </a:solidFill>
                  <a:latin typeface="+mj-lt"/>
                  <a:cs typeface="+mn-cs"/>
                </a:endParaRPr>
              </a:p>
            </p:txBody>
          </p:sp>
          <p:sp>
            <p:nvSpPr>
              <p:cNvPr id="156689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CA" sz="2400">
                  <a:solidFill>
                    <a:srgbClr val="000000"/>
                  </a:solidFill>
                  <a:latin typeface="+mj-lt"/>
                  <a:cs typeface="+mn-cs"/>
                </a:endParaRP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7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3810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8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8CE7D3AD-8AC8-468B-ADDD-8FAE080C6A78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35000" y="838200"/>
            <a:ext cx="805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Course Objectives</a:t>
            </a:r>
            <a:endParaRPr lang="en-US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09600" y="1524000"/>
            <a:ext cx="81622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3200" dirty="0">
                <a:ea typeface="PMingLiU" pitchFamily="18" charset="-120"/>
                <a:cs typeface="Arial" charset="0"/>
              </a:rPr>
              <a:t>On completing this course, you </a:t>
            </a:r>
            <a:r>
              <a:rPr lang="en-US" altLang="zh-TW" sz="3200" dirty="0">
                <a:solidFill>
                  <a:srgbClr val="FF0000"/>
                </a:solidFill>
                <a:ea typeface="PMingLiU" pitchFamily="18" charset="-120"/>
                <a:cs typeface="Arial" charset="0"/>
              </a:rPr>
              <a:t>shall</a:t>
            </a:r>
            <a:r>
              <a:rPr lang="en-US" altLang="zh-TW" sz="3200" dirty="0">
                <a:ea typeface="PMingLiU" pitchFamily="18" charset="-120"/>
                <a:cs typeface="Arial" charset="0"/>
              </a:rPr>
              <a:t> :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zh-TW" sz="3200" dirty="0">
                <a:ea typeface="PMingLiU" pitchFamily="18" charset="-120"/>
                <a:cs typeface="Arial" charset="0"/>
              </a:rPr>
              <a:t>Comprehend numbering systems and Boolean algebra and two-valued logic.</a:t>
            </a:r>
            <a:endParaRPr lang="en-US" altLang="zh-TW" sz="3200" dirty="0">
              <a:ea typeface="PMingLiU" pitchFamily="18" charset="-120"/>
              <a:cs typeface="Arial" charset="0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3200" dirty="0">
                <a:ea typeface="PMingLiU" pitchFamily="18" charset="-120"/>
                <a:cs typeface="Arial" charset="0"/>
              </a:rPr>
              <a:t>Learn about the digital logic </a:t>
            </a:r>
            <a:r>
              <a:rPr lang="en-US" altLang="zh-TW" sz="3200" dirty="0">
                <a:solidFill>
                  <a:srgbClr val="FF0000"/>
                </a:solidFill>
                <a:ea typeface="PMingLiU" pitchFamily="18" charset="-120"/>
                <a:cs typeface="Arial" charset="0"/>
              </a:rPr>
              <a:t>primitives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3200" dirty="0">
                <a:ea typeface="PMingLiU" pitchFamily="18" charset="-120"/>
                <a:cs typeface="Arial" charset="0"/>
              </a:rPr>
              <a:t>Learn about design representation. 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3200" dirty="0">
                <a:ea typeface="PMingLiU" pitchFamily="18" charset="-120"/>
                <a:cs typeface="Arial" charset="0"/>
              </a:rPr>
              <a:t>Learn formal methods to optimally manipulate the representations. 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3200" dirty="0">
                <a:ea typeface="PMingLiU" pitchFamily="18" charset="-120"/>
                <a:cs typeface="Arial" charset="0"/>
              </a:rPr>
              <a:t>Learn about designs of basic modules.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endParaRPr lang="en-US" altLang="zh-TW" sz="3200" dirty="0">
              <a:solidFill>
                <a:srgbClr val="FF0000"/>
              </a:solidFill>
              <a:ea typeface="PMingLiU" pitchFamily="18" charset="-120"/>
              <a:cs typeface="Arial" charset="0"/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Char char="•"/>
              <a:defRPr/>
            </a:pPr>
            <a:endParaRPr lang="en-US" altLang="zh-TW" sz="3200" dirty="0">
              <a:solidFill>
                <a:srgbClr val="FF0000"/>
              </a:solidFill>
              <a:ea typeface="PMingLiU" pitchFamily="18" charset="-120"/>
              <a:cs typeface="Arial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CS106 -  Digital </a:t>
            </a:r>
            <a:r>
              <a:rPr lang="fr-FR" dirty="0" err="1"/>
              <a:t>Logic</a:t>
            </a:r>
            <a:r>
              <a:rPr lang="fr-FR" dirty="0"/>
              <a:t> - </a:t>
            </a:r>
            <a:r>
              <a:rPr lang="fr-FR" dirty="0" err="1"/>
              <a:t>Chapter</a:t>
            </a:r>
            <a:r>
              <a:rPr lang="fr-FR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threes, starting on right</a:t>
            </a:r>
          </a:p>
          <a:p>
            <a:pPr lvl="1"/>
            <a:r>
              <a:rPr lang="en-US" altLang="en-US"/>
              <a:t>Convert to octal digits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14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22907" y="1833327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1011010111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3429000" y="2667001"/>
            <a:ext cx="4267200" cy="1570038"/>
            <a:chOff x="2160" y="1680"/>
            <a:chExt cx="2688" cy="989"/>
          </a:xfrm>
        </p:grpSpPr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1    011  010  111</a:t>
              </a:r>
            </a:p>
            <a:p>
              <a:pPr>
                <a:spcBef>
                  <a:spcPct val="50000"/>
                </a:spcBef>
                <a:defRPr/>
              </a:pPr>
              <a:endParaRPr lang="en-US" altLang="en-US" sz="2400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1     3      2     7</a:t>
              </a:r>
              <a:r>
                <a:rPr lang="en-US" altLang="en-US" sz="2400" baseline="-25000" dirty="0">
                  <a:solidFill>
                    <a:srgbClr val="000000"/>
                  </a:solidFill>
                  <a:latin typeface="+mj-lt"/>
                  <a:cs typeface="+mn-cs"/>
                </a:rPr>
                <a:t>  </a:t>
              </a:r>
            </a:p>
          </p:txBody>
        </p:sp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2236" y="1968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26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>
              <a:off x="3100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191755" y="4513907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1011010111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1327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3962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444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fours, starting on right</a:t>
            </a:r>
          </a:p>
          <a:p>
            <a:pPr lvl="1"/>
            <a:r>
              <a:rPr lang="en-US" altLang="en-US"/>
              <a:t>Convert to hexadecimal digits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551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95747" y="1670364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1010111011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429000" y="2667000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10    1011   1011</a:t>
            </a:r>
          </a:p>
          <a:p>
            <a:pPr>
              <a:spcBef>
                <a:spcPct val="50000"/>
              </a:spcBef>
              <a:defRPr/>
            </a:pPr>
            <a:endParaRPr lang="en-US" altLang="en-US" dirty="0">
              <a:solidFill>
                <a:srgbClr val="000000"/>
              </a:solidFill>
              <a:latin typeface="+mj-lt"/>
              <a:cs typeface="+mn-cs"/>
            </a:endParaRPr>
          </a:p>
          <a:p>
            <a:pPr>
              <a:spcBef>
                <a:spcPct val="50000"/>
              </a:spcBef>
              <a:buFontTx/>
              <a:buAutoNum type="arabicPlain" startAt="2"/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  <a:cs typeface="+mn-cs"/>
              </a:rPr>
              <a:t>     B        </a:t>
            </a:r>
            <a:r>
              <a:rPr lang="en-US" altLang="en-US" dirty="0" err="1">
                <a:solidFill>
                  <a:srgbClr val="000000"/>
                </a:solidFill>
                <a:latin typeface="+mj-lt"/>
                <a:cs typeface="+mn-cs"/>
              </a:rPr>
              <a:t>B</a:t>
            </a:r>
            <a:r>
              <a:rPr lang="en-US" altLang="en-US" baseline="-25000" dirty="0">
                <a:solidFill>
                  <a:srgbClr val="000000"/>
                </a:solidFill>
                <a:latin typeface="+mj-lt"/>
                <a:cs typeface="+mn-cs"/>
              </a:rPr>
              <a:t>  </a:t>
            </a: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35814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4958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5410200" y="3086100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621040" y="4765895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1010111011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2BB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051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Hexadecimal</a:t>
            </a:r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092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Hexadecimal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Use binary as an intermediary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681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13853" y="156172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1076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048000" y="2105025"/>
            <a:ext cx="4267200" cy="2286000"/>
            <a:chOff x="1920" y="1326"/>
            <a:chExt cx="2688" cy="1440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  1         0          7          6</a:t>
              </a:r>
            </a:p>
            <a:p>
              <a:pPr>
                <a:spcBef>
                  <a:spcPct val="50000"/>
                </a:spcBef>
                <a:buFontTx/>
                <a:buAutoNum type="arabicPlain"/>
                <a:defRPr/>
              </a:pPr>
              <a:endParaRPr lang="en-US" altLang="en-US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001    000       111        110</a:t>
              </a:r>
            </a:p>
            <a:p>
              <a:pPr>
                <a:spcBef>
                  <a:spcPct val="50000"/>
                </a:spcBef>
                <a:buFontTx/>
                <a:buAutoNum type="arabicPlain"/>
                <a:defRPr/>
              </a:pPr>
              <a:endParaRPr lang="en-US" altLang="en-US" baseline="-25000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endParaRPr lang="en-US" altLang="en-US" baseline="-25000" dirty="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2998211" y="3317876"/>
            <a:ext cx="4037013" cy="1258888"/>
            <a:chOff x="2208" y="2090"/>
            <a:chExt cx="2543" cy="793"/>
          </a:xfrm>
        </p:grpSpPr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5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  2              3                E</a:t>
              </a: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3771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2961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307940" y="4905469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1076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23E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3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Octal</a:t>
            </a:r>
          </a:p>
        </p:txBody>
      </p:sp>
      <p:sp>
        <p:nvSpPr>
          <p:cNvPr id="1290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Hexadecimal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Decimal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Octal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Binary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91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Octal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Use binary as an intermediary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38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Chapter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Digital Systems and Binary Numbers</a:t>
            </a:r>
            <a:endParaRPr lang="en-C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07FB8725-C0A8-47C3-A90A-39375360D901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85297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1F0C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16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cs typeface="+mn-cs"/>
              </a:rPr>
              <a:t> = ?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cs typeface="+mn-cs"/>
              </a:rPr>
              <a:t>8</a:t>
            </a:r>
          </a:p>
        </p:txBody>
      </p:sp>
      <p:grpSp>
        <p:nvGrpSpPr>
          <p:cNvPr id="128144" name="Group 144"/>
          <p:cNvGrpSpPr>
            <a:grpSpLocks/>
          </p:cNvGrpSpPr>
          <p:nvPr/>
        </p:nvGrpSpPr>
        <p:grpSpPr bwMode="auto">
          <a:xfrm>
            <a:off x="3048000" y="2105025"/>
            <a:ext cx="4876800" cy="2286000"/>
            <a:chOff x="1920" y="1326"/>
            <a:chExt cx="3072" cy="1440"/>
          </a:xfrm>
        </p:grpSpPr>
        <p:sp>
          <p:nvSpPr>
            <p:cNvPr id="128124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    1          F            0             C</a:t>
              </a:r>
            </a:p>
            <a:p>
              <a:pPr>
                <a:spcBef>
                  <a:spcPct val="50000"/>
                </a:spcBef>
                <a:buFontTx/>
                <a:buAutoNum type="arabicPlain"/>
                <a:defRPr/>
              </a:pPr>
              <a:endParaRPr lang="en-US" altLang="en-US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lang="en-US" altLang="en-US" dirty="0">
                  <a:solidFill>
                    <a:srgbClr val="000000"/>
                  </a:solidFill>
                  <a:latin typeface="+mj-lt"/>
                  <a:cs typeface="+mn-cs"/>
                </a:rPr>
                <a:t> 0001     1111       0000       1100</a:t>
              </a:r>
            </a:p>
            <a:p>
              <a:pPr>
                <a:spcBef>
                  <a:spcPct val="50000"/>
                </a:spcBef>
                <a:buFontTx/>
                <a:buAutoNum type="arabicPlain"/>
                <a:defRPr/>
              </a:pPr>
              <a:endParaRPr lang="en-US" altLang="en-US" baseline="-25000" dirty="0">
                <a:solidFill>
                  <a:srgbClr val="000000"/>
                </a:solidFill>
                <a:latin typeface="+mj-lt"/>
                <a:cs typeface="+mn-cs"/>
              </a:endParaRPr>
            </a:p>
            <a:p>
              <a:pPr>
                <a:spcBef>
                  <a:spcPct val="50000"/>
                </a:spcBef>
                <a:defRPr/>
              </a:pPr>
              <a:endParaRPr lang="en-US" altLang="en-US" baseline="-25000" dirty="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26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27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28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32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grpSp>
        <p:nvGrpSpPr>
          <p:cNvPr id="128145" name="Group 145"/>
          <p:cNvGrpSpPr>
            <a:grpSpLocks/>
          </p:cNvGrpSpPr>
          <p:nvPr/>
        </p:nvGrpSpPr>
        <p:grpSpPr bwMode="auto">
          <a:xfrm>
            <a:off x="3409950" y="3349625"/>
            <a:ext cx="4318000" cy="1146175"/>
            <a:chOff x="2148" y="2110"/>
            <a:chExt cx="2720" cy="722"/>
          </a:xfrm>
        </p:grpSpPr>
        <p:sp>
          <p:nvSpPr>
            <p:cNvPr id="128133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1        7      4          1          4</a:t>
              </a:r>
            </a:p>
          </p:txBody>
        </p:sp>
        <p:sp>
          <p:nvSpPr>
            <p:cNvPr id="128134" name="Line 134"/>
            <p:cNvSpPr>
              <a:spLocks noChangeShapeType="1"/>
            </p:cNvSpPr>
            <p:nvPr/>
          </p:nvSpPr>
          <p:spPr bwMode="auto">
            <a:xfrm>
              <a:off x="445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35" name="Line 135"/>
            <p:cNvSpPr>
              <a:spLocks noChangeShapeType="1"/>
            </p:cNvSpPr>
            <p:nvPr/>
          </p:nvSpPr>
          <p:spPr bwMode="auto">
            <a:xfrm>
              <a:off x="373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40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41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28142" name="Line 142"/>
            <p:cNvSpPr>
              <a:spLocks noChangeShapeType="1"/>
            </p:cNvSpPr>
            <p:nvPr/>
          </p:nvSpPr>
          <p:spPr bwMode="auto">
            <a:xfrm>
              <a:off x="214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4584826" y="4923576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latin typeface="+mj-lt"/>
                <a:cs typeface="+mn-cs"/>
              </a:rPr>
              <a:t>1F0C</a:t>
            </a:r>
            <a:r>
              <a:rPr lang="en-US" altLang="en-US" sz="2400" baseline="-25000">
                <a:solidFill>
                  <a:srgbClr val="000000"/>
                </a:solidFill>
                <a:latin typeface="+mj-lt"/>
                <a:cs typeface="+mn-cs"/>
              </a:rPr>
              <a:t>16</a:t>
            </a:r>
            <a:r>
              <a:rPr lang="en-US" altLang="en-US" sz="2400">
                <a:solidFill>
                  <a:srgbClr val="000000"/>
                </a:solidFill>
                <a:latin typeface="+mj-lt"/>
                <a:cs typeface="+mn-cs"/>
              </a:rPr>
              <a:t> = 17414</a:t>
            </a:r>
            <a:r>
              <a:rPr lang="en-US" altLang="en-US" sz="2400" baseline="-25000">
                <a:solidFill>
                  <a:srgbClr val="000000"/>
                </a:solidFill>
                <a:latin typeface="+mj-lt"/>
                <a:cs typeface="+mn-cs"/>
              </a:rPr>
              <a:t>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1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4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grpSp>
        <p:nvGrpSpPr>
          <p:cNvPr id="90115" name="Group 61"/>
          <p:cNvGrpSpPr>
            <a:grpSpLocks/>
          </p:cNvGrpSpPr>
          <p:nvPr/>
        </p:nvGrpSpPr>
        <p:grpSpPr bwMode="auto">
          <a:xfrm>
            <a:off x="3130550" y="4876806"/>
            <a:ext cx="3328988" cy="461963"/>
            <a:chOff x="1972" y="3242"/>
            <a:chExt cx="2097" cy="291"/>
          </a:xfrm>
        </p:grpSpPr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1972" y="3242"/>
              <a:ext cx="20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rgbClr val="000000"/>
                  </a:solidFill>
                  <a:latin typeface="+mj-lt"/>
                  <a:cs typeface="+mn-cs"/>
                </a:rPr>
                <a:t>Don’t use a calculator!</a:t>
              </a:r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2016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</p:grpSp>
      <p:graphicFrame>
        <p:nvGraphicFramePr>
          <p:cNvPr id="169058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72014"/>
              </p:ext>
            </p:extLst>
          </p:nvPr>
        </p:nvGraphicFramePr>
        <p:xfrm>
          <a:off x="1295400" y="1397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9061" name="AutoShape 10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29459" y="5596880"/>
            <a:ext cx="1901483" cy="461665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+mj-lt"/>
                <a:cs typeface="+mn-cs"/>
              </a:rPr>
              <a:t>Skip answer</a:t>
            </a:r>
          </a:p>
        </p:txBody>
      </p:sp>
      <p:sp>
        <p:nvSpPr>
          <p:cNvPr id="169062" name="AutoShape 10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762248" y="5600055"/>
            <a:ext cx="1245855" cy="461665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+mj-lt"/>
                <a:cs typeface="+mn-cs"/>
              </a:rPr>
              <a:t>Answer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570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…</a:t>
            </a:r>
          </a:p>
        </p:txBody>
      </p:sp>
      <p:graphicFrame>
        <p:nvGraphicFramePr>
          <p:cNvPr id="17002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53451"/>
              </p:ext>
            </p:extLst>
          </p:nvPr>
        </p:nvGraphicFramePr>
        <p:xfrm>
          <a:off x="1295400" y="2003573"/>
          <a:ext cx="6970413" cy="3175000"/>
        </p:xfrm>
        <a:graphic>
          <a:graphicData uri="http://schemas.openxmlformats.org/drawingml/2006/table">
            <a:tbl>
              <a:tblPr/>
              <a:tblGrid>
                <a:gridCol w="162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87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2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26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0028" name="AutoShape 44"/>
          <p:cNvSpPr>
            <a:spLocks noChangeArrowheads="1"/>
          </p:cNvSpPr>
          <p:nvPr/>
        </p:nvSpPr>
        <p:spPr bwMode="auto">
          <a:xfrm>
            <a:off x="4191000" y="5711973"/>
            <a:ext cx="762000" cy="762000"/>
          </a:xfrm>
          <a:prstGeom prst="smileyFace">
            <a:avLst>
              <a:gd name="adj" fmla="val 4653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0031" name="AutoShape 47"/>
          <p:cNvSpPr>
            <a:spLocks noChangeArrowheads="1"/>
          </p:cNvSpPr>
          <p:nvPr/>
        </p:nvSpPr>
        <p:spPr bwMode="auto">
          <a:xfrm>
            <a:off x="222250" y="1509821"/>
            <a:ext cx="86995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000000"/>
                </a:solidFill>
                <a:latin typeface="+mj-lt"/>
                <a:cs typeface="+mn-cs"/>
              </a:rPr>
              <a:t>Answer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8132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Powers (1 of 2)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10</a:t>
            </a:r>
          </a:p>
        </p:txBody>
      </p:sp>
      <p:graphicFrame>
        <p:nvGraphicFramePr>
          <p:cNvPr id="17108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78844"/>
              </p:ext>
            </p:extLst>
          </p:nvPr>
        </p:nvGraphicFramePr>
        <p:xfrm>
          <a:off x="2819399" y="1828800"/>
          <a:ext cx="3635721" cy="4038603"/>
        </p:xfrm>
        <a:graphic>
          <a:graphicData uri="http://schemas.openxmlformats.org/drawingml/2006/table">
            <a:tbl>
              <a:tblPr/>
              <a:tblGrid>
                <a:gridCol w="829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7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86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pico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micro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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milli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71189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03673"/>
              </p:ext>
            </p:extLst>
          </p:nvPr>
        </p:nvGraphicFramePr>
        <p:xfrm>
          <a:off x="6460394" y="1828800"/>
          <a:ext cx="2049856" cy="4038603"/>
        </p:xfrm>
        <a:graphic>
          <a:graphicData uri="http://schemas.openxmlformats.org/drawingml/2006/table">
            <a:tbl>
              <a:tblPr/>
              <a:tblGrid>
                <a:gridCol w="2049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0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Powers (2 of 2)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2</a:t>
            </a:r>
          </a:p>
        </p:txBody>
      </p:sp>
      <p:graphicFrame>
        <p:nvGraphicFramePr>
          <p:cNvPr id="17210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10734"/>
              </p:ext>
            </p:extLst>
          </p:nvPr>
        </p:nvGraphicFramePr>
        <p:xfrm>
          <a:off x="2781300" y="1828800"/>
          <a:ext cx="3637606" cy="1828801"/>
        </p:xfrm>
        <a:graphic>
          <a:graphicData uri="http://schemas.openxmlformats.org/drawingml/2006/table">
            <a:tbl>
              <a:tblPr/>
              <a:tblGrid>
                <a:gridCol w="8295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84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9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en-US" altLang="en-US" sz="17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2141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18353"/>
              </p:ext>
            </p:extLst>
          </p:nvPr>
        </p:nvGraphicFramePr>
        <p:xfrm>
          <a:off x="6451346" y="1828800"/>
          <a:ext cx="1524000" cy="18288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1048576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1073741824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2143" name="Text Box 111"/>
          <p:cNvSpPr txBox="1">
            <a:spLocks noChangeArrowheads="1"/>
          </p:cNvSpPr>
          <p:nvPr/>
        </p:nvSpPr>
        <p:spPr bwMode="auto">
          <a:xfrm>
            <a:off x="106381" y="4104994"/>
            <a:ext cx="8763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en-US" sz="3200">
                <a:solidFill>
                  <a:srgbClr val="000000"/>
                </a:solidFill>
                <a:latin typeface="+mj-lt"/>
                <a:cs typeface="+mn-cs"/>
              </a:rPr>
              <a:t> In computing, particularly w.r.t. </a:t>
            </a:r>
            <a:r>
              <a:rPr lang="en-US" altLang="en-US" sz="3200" u="sng">
                <a:solidFill>
                  <a:srgbClr val="000000"/>
                </a:solidFill>
                <a:latin typeface="+mj-lt"/>
                <a:cs typeface="+mn-cs"/>
              </a:rPr>
              <a:t>memory</a:t>
            </a:r>
            <a:r>
              <a:rPr lang="en-US" altLang="en-US" sz="3200">
                <a:solidFill>
                  <a:srgbClr val="000000"/>
                </a:solidFill>
                <a:latin typeface="+mj-lt"/>
                <a:cs typeface="+mn-cs"/>
              </a:rPr>
              <a:t>,</a:t>
            </a:r>
            <a:br>
              <a:rPr lang="en-US" altLang="en-US" sz="3200">
                <a:solidFill>
                  <a:srgbClr val="000000"/>
                </a:solidFill>
                <a:latin typeface="+mj-lt"/>
                <a:cs typeface="+mn-cs"/>
              </a:rPr>
            </a:br>
            <a:r>
              <a:rPr lang="en-US" altLang="en-US" sz="3200">
                <a:solidFill>
                  <a:srgbClr val="000000"/>
                </a:solidFill>
                <a:latin typeface="+mj-lt"/>
                <a:cs typeface="+mn-cs"/>
              </a:rPr>
              <a:t>   the base-2 interpretation generally applies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3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4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altLang="en-US"/>
          </a:p>
        </p:txBody>
      </p:sp>
      <p:pic>
        <p:nvPicPr>
          <p:cNvPr id="942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113"/>
            <a:ext cx="91440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4145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94006"/>
            <a:ext cx="42703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685800" y="3121181"/>
            <a:ext cx="8153400" cy="1576388"/>
            <a:chOff x="432" y="1584"/>
            <a:chExt cx="5136" cy="993"/>
          </a:xfrm>
        </p:grpSpPr>
        <p:pic>
          <p:nvPicPr>
            <p:cNvPr id="9524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" y="2160"/>
              <a:ext cx="4733" cy="417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432" y="1584"/>
              <a:ext cx="2304" cy="192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432" y="1776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688" y="1776"/>
              <a:ext cx="2880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</p:grp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5486400" y="4872195"/>
            <a:ext cx="2667000" cy="1068388"/>
            <a:chOff x="3456" y="2687"/>
            <a:chExt cx="1680" cy="673"/>
          </a:xfrm>
        </p:grpSpPr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936" y="30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/ 2</a:t>
              </a:r>
              <a:r>
                <a:rPr lang="en-US" altLang="en-US" sz="2400" baseline="30000">
                  <a:solidFill>
                    <a:srgbClr val="000000"/>
                  </a:solidFill>
                  <a:latin typeface="+mj-lt"/>
                  <a:cs typeface="+mn-cs"/>
                </a:rPr>
                <a:t>30</a:t>
              </a:r>
              <a:r>
                <a:rPr lang="en-US" altLang="en-US" sz="2400">
                  <a:solidFill>
                    <a:srgbClr val="000000"/>
                  </a:solidFill>
                  <a:latin typeface="+mj-lt"/>
                  <a:cs typeface="+mn-cs"/>
                </a:rPr>
                <a:t> =</a:t>
              </a: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456" y="2687"/>
              <a:ext cx="433" cy="490"/>
            </a:xfrm>
            <a:custGeom>
              <a:avLst/>
              <a:gdLst>
                <a:gd name="T0" fmla="*/ 0 w 432"/>
                <a:gd name="T1" fmla="*/ 0 h 672"/>
                <a:gd name="T2" fmla="*/ 126 w 432"/>
                <a:gd name="T3" fmla="*/ 520 h 672"/>
                <a:gd name="T4" fmla="*/ 432 w 4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cubicBezTo>
                    <a:pt x="21" y="87"/>
                    <a:pt x="54" y="408"/>
                    <a:pt x="126" y="520"/>
                  </a:cubicBezTo>
                  <a:cubicBezTo>
                    <a:pt x="198" y="632"/>
                    <a:pt x="368" y="640"/>
                    <a:pt x="432" y="672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  <p:sp>
          <p:nvSpPr>
            <p:cNvPr id="173066" name="Freeform 10"/>
            <p:cNvSpPr>
              <a:spLocks/>
            </p:cNvSpPr>
            <p:nvPr/>
          </p:nvSpPr>
          <p:spPr bwMode="auto">
            <a:xfrm>
              <a:off x="4751" y="2687"/>
              <a:ext cx="385" cy="450"/>
            </a:xfrm>
            <a:custGeom>
              <a:avLst/>
              <a:gdLst>
                <a:gd name="T0" fmla="*/ 0 w 288"/>
                <a:gd name="T1" fmla="*/ 672 h 672"/>
                <a:gd name="T2" fmla="*/ 225 w 288"/>
                <a:gd name="T3" fmla="*/ 415 h 672"/>
                <a:gd name="T4" fmla="*/ 288 w 288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72">
                  <a:moveTo>
                    <a:pt x="0" y="672"/>
                  </a:moveTo>
                  <a:cubicBezTo>
                    <a:pt x="37" y="629"/>
                    <a:pt x="177" y="527"/>
                    <a:pt x="225" y="415"/>
                  </a:cubicBezTo>
                  <a:cubicBezTo>
                    <a:pt x="273" y="303"/>
                    <a:pt x="275" y="86"/>
                    <a:pt x="28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8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Fractions (Reading Ex.)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Decimal to decimal (just for fun)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981200" y="2819400"/>
            <a:ext cx="5562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3.14 =&gt;	4 x 10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-2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0.04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1 x 10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-1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0.1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		3 x 10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= 3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           3.14</a:t>
            </a:r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5715000" y="3962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835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Fractions (Reading Ex.)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6172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10.1011 =&gt; 	1 x 2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-4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0.0625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1 x 2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-3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0.125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0 x 2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-2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0.0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1 x 2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-1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0.5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0 x 2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0.0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1 x 2</a:t>
            </a:r>
            <a:r>
              <a:rPr lang="en-US" altLang="en-US" sz="2400" baseline="300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= 2.0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			         2.6875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5867400" y="4648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4512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Fractions (Reading Ex)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3.14579</a:t>
            </a:r>
          </a:p>
        </p:txBody>
      </p:sp>
      <p:sp>
        <p:nvSpPr>
          <p:cNvPr id="185351" name="Text Box 7"/>
          <p:cNvSpPr txBox="1">
            <a:spLocks noChangeArrowheads="1"/>
          </p:cNvSpPr>
          <p:nvPr/>
        </p:nvSpPr>
        <p:spPr bwMode="auto">
          <a:xfrm>
            <a:off x="6019800" y="1597025"/>
            <a:ext cx="14859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.14579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0.29158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0.58316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1.16632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0.33264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0.66528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    2</a:t>
            </a:r>
            <a:b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1.33056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etc.</a:t>
            </a: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6057900" y="2162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6057900" y="27162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6057900" y="32718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057900" y="38258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6" name="Line 12"/>
          <p:cNvSpPr>
            <a:spLocks noChangeShapeType="1"/>
          </p:cNvSpPr>
          <p:nvPr/>
        </p:nvSpPr>
        <p:spPr bwMode="auto">
          <a:xfrm>
            <a:off x="6057900" y="43815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7" name="Line 13"/>
          <p:cNvSpPr>
            <a:spLocks noChangeShapeType="1"/>
          </p:cNvSpPr>
          <p:nvPr/>
        </p:nvSpPr>
        <p:spPr bwMode="auto">
          <a:xfrm>
            <a:off x="6057900" y="49371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1524000" y="2514600"/>
            <a:ext cx="914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>
            <a:off x="1143000" y="2514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0" name="Freeform 16"/>
          <p:cNvSpPr>
            <a:spLocks/>
          </p:cNvSpPr>
          <p:nvPr/>
        </p:nvSpPr>
        <p:spPr bwMode="auto">
          <a:xfrm>
            <a:off x="2590800" y="1752600"/>
            <a:ext cx="3429000" cy="609600"/>
          </a:xfrm>
          <a:custGeom>
            <a:avLst/>
            <a:gdLst>
              <a:gd name="T0" fmla="*/ 0 w 2160"/>
              <a:gd name="T1" fmla="*/ 384 h 384"/>
              <a:gd name="T2" fmla="*/ 1440 w 2160"/>
              <a:gd name="T3" fmla="*/ 384 h 384"/>
              <a:gd name="T4" fmla="*/ 1632 w 2160"/>
              <a:gd name="T5" fmla="*/ 0 h 384"/>
              <a:gd name="T6" fmla="*/ 2160 w 216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" h="384">
                <a:moveTo>
                  <a:pt x="0" y="384"/>
                </a:moveTo>
                <a:lnTo>
                  <a:pt x="1440" y="384"/>
                </a:lnTo>
                <a:lnTo>
                  <a:pt x="1632" y="0"/>
                </a:lnTo>
                <a:lnTo>
                  <a:pt x="2160" y="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11.001001...</a:t>
            </a: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1219200" y="2590800"/>
            <a:ext cx="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3" name="Freeform 19"/>
          <p:cNvSpPr>
            <a:spLocks/>
          </p:cNvSpPr>
          <p:nvPr/>
        </p:nvSpPr>
        <p:spPr bwMode="auto">
          <a:xfrm>
            <a:off x="1676400" y="2286000"/>
            <a:ext cx="4343400" cy="2895600"/>
          </a:xfrm>
          <a:custGeom>
            <a:avLst/>
            <a:gdLst>
              <a:gd name="T0" fmla="*/ 2736 w 2736"/>
              <a:gd name="T1" fmla="*/ 0 h 1824"/>
              <a:gd name="T2" fmla="*/ 2304 w 2736"/>
              <a:gd name="T3" fmla="*/ 0 h 1824"/>
              <a:gd name="T4" fmla="*/ 2064 w 2736"/>
              <a:gd name="T5" fmla="*/ 432 h 1824"/>
              <a:gd name="T6" fmla="*/ 0 w 2736"/>
              <a:gd name="T7" fmla="*/ 432 h 1824"/>
              <a:gd name="T8" fmla="*/ 0 w 2736"/>
              <a:gd name="T9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6" h="1824">
                <a:moveTo>
                  <a:pt x="2736" y="0"/>
                </a:moveTo>
                <a:lnTo>
                  <a:pt x="2304" y="0"/>
                </a:lnTo>
                <a:lnTo>
                  <a:pt x="2064" y="432"/>
                </a:lnTo>
                <a:lnTo>
                  <a:pt x="0" y="432"/>
                </a:lnTo>
                <a:lnTo>
                  <a:pt x="0" y="182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6105525" y="22098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6105525" y="275907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6108700" y="33147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6102350" y="385762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6102350" y="44069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6102350" y="495935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370" name="Freeform 26"/>
          <p:cNvSpPr>
            <a:spLocks/>
          </p:cNvSpPr>
          <p:nvPr/>
        </p:nvSpPr>
        <p:spPr bwMode="auto">
          <a:xfrm>
            <a:off x="2587625" y="4572000"/>
            <a:ext cx="3352800" cy="609600"/>
          </a:xfrm>
          <a:custGeom>
            <a:avLst/>
            <a:gdLst>
              <a:gd name="T0" fmla="*/ 2112 w 2112"/>
              <a:gd name="T1" fmla="*/ 336 h 384"/>
              <a:gd name="T2" fmla="*/ 1776 w 2112"/>
              <a:gd name="T3" fmla="*/ 336 h 384"/>
              <a:gd name="T4" fmla="*/ 1392 w 2112"/>
              <a:gd name="T5" fmla="*/ 0 h 384"/>
              <a:gd name="T6" fmla="*/ 0 w 2112"/>
              <a:gd name="T7" fmla="*/ 0 h 384"/>
              <a:gd name="T8" fmla="*/ 0 w 2112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2" h="384">
                <a:moveTo>
                  <a:pt x="2112" y="336"/>
                </a:moveTo>
                <a:lnTo>
                  <a:pt x="1776" y="336"/>
                </a:lnTo>
                <a:lnTo>
                  <a:pt x="1392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2041" y="3084212"/>
            <a:ext cx="4187982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CA" altLang="en-US" sz="1600">
                <a:solidFill>
                  <a:schemeClr val="bg1"/>
                </a:solidFill>
                <a:latin typeface="+mj-lt"/>
              </a:rPr>
              <a:t>The conversion of decimal numbers with both integer and fraction parts is done by</a:t>
            </a:r>
          </a:p>
          <a:p>
            <a:r>
              <a:rPr lang="en-CA" altLang="en-US" sz="1600">
                <a:solidFill>
                  <a:schemeClr val="bg1"/>
                </a:solidFill>
                <a:latin typeface="+mj-lt"/>
              </a:rPr>
              <a:t>converting the integer and the fraction separately and then combining the two answers.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1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fld id="{59AD95C8-3983-442A-977F-31693E6797C3}" type="slidenum">
              <a:rPr lang="ar-SA" altLang="en-US" smtClean="0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1" name="Text Box 10"/>
          <p:cNvSpPr txBox="1">
            <a:spLocks noChangeArrowheads="1"/>
          </p:cNvSpPr>
          <p:nvPr/>
        </p:nvSpPr>
        <p:spPr bwMode="auto">
          <a:xfrm>
            <a:off x="3668713" y="561975"/>
            <a:ext cx="1700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Content</a:t>
            </a: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635000" y="1524000"/>
            <a:ext cx="80518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dirty="0">
                <a:latin typeface="Comic Sans MS" panose="030F0702030302020204" pitchFamily="66" charset="0"/>
              </a:rPr>
              <a:t>Digital Systems</a:t>
            </a:r>
            <a:endParaRPr lang="en-US" altLang="en-US" sz="3200" i="1" dirty="0">
              <a:latin typeface="Comic Sans MS" panose="030F0702030302020204" pitchFamily="66" charset="0"/>
            </a:endParaRP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i="1" dirty="0">
                <a:latin typeface="Comic Sans MS" panose="030F0702030302020204" pitchFamily="66" charset="0"/>
              </a:rPr>
              <a:t>Number Systems</a:t>
            </a:r>
          </a:p>
          <a:p>
            <a:pPr lvl="1"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800" i="1" dirty="0">
                <a:latin typeface="Comic Sans MS" panose="030F0702030302020204" pitchFamily="66" charset="0"/>
              </a:rPr>
              <a:t>Decimal, Binary, Octal, and Hexadecimal</a:t>
            </a:r>
          </a:p>
          <a:p>
            <a:pPr lvl="1"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800" i="1" dirty="0">
                <a:latin typeface="Comic Sans MS" panose="030F0702030302020204" pitchFamily="66" charset="0"/>
              </a:rPr>
              <a:t>Number-base Conversations</a:t>
            </a:r>
          </a:p>
          <a:p>
            <a:pPr lvl="1"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800" i="1" dirty="0">
                <a:latin typeface="Comic Sans MS" panose="030F0702030302020204" pitchFamily="66" charset="0"/>
              </a:rPr>
              <a:t>Arithmetic Operations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i="1" dirty="0">
                <a:latin typeface="Comic Sans MS" panose="030F0702030302020204" pitchFamily="66" charset="0"/>
              </a:rPr>
              <a:t>Complements of Numbers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i="1" dirty="0">
                <a:latin typeface="Comic Sans MS" panose="030F0702030302020204" pitchFamily="66" charset="0"/>
              </a:rPr>
              <a:t>Signed Binary Numbers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i="1" dirty="0">
                <a:latin typeface="Comic Sans MS" panose="030F0702030302020204" pitchFamily="66" charset="0"/>
              </a:rPr>
              <a:t>Binary Code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i="1" dirty="0">
                <a:latin typeface="Comic Sans MS" panose="030F0702030302020204" pitchFamily="66" charset="0"/>
              </a:rPr>
              <a:t>Binary Storage and Registers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3200" i="1" dirty="0">
                <a:latin typeface="Comic Sans MS" panose="030F0702030302020204" pitchFamily="66" charset="0"/>
              </a:rPr>
              <a:t>Binary Logic</a:t>
            </a:r>
          </a:p>
        </p:txBody>
      </p:sp>
    </p:spTree>
    <p:extLst>
      <p:ext uri="{BB962C8B-B14F-4D97-AF65-F5344CB8AC3E}">
        <p14:creationId xmlns:p14="http://schemas.microsoft.com/office/powerpoint/2010/main" val="28486607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3130550" y="4953000"/>
            <a:ext cx="2965450" cy="457200"/>
            <a:chOff x="1972" y="3242"/>
            <a:chExt cx="1868" cy="288"/>
          </a:xfrm>
        </p:grpSpPr>
        <p:sp>
          <p:nvSpPr>
            <p:cNvPr id="186372" name="Text Box 4"/>
            <p:cNvSpPr txBox="1">
              <a:spLocks noChangeArrowheads="1"/>
            </p:cNvSpPr>
            <p:nvPr/>
          </p:nvSpPr>
          <p:spPr bwMode="auto">
            <a:xfrm>
              <a:off x="1972" y="3242"/>
              <a:ext cx="1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+mn-cs"/>
                </a:rPr>
                <a:t>Don’t use a calculator!</a:t>
              </a:r>
            </a:p>
          </p:txBody>
        </p:sp>
        <p:sp>
          <p:nvSpPr>
            <p:cNvPr id="186373" name="Line 5"/>
            <p:cNvSpPr>
              <a:spLocks noChangeShapeType="1"/>
            </p:cNvSpPr>
            <p:nvPr/>
          </p:nvSpPr>
          <p:spPr bwMode="auto">
            <a:xfrm>
              <a:off x="2016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endParaRPr>
            </a:p>
          </p:txBody>
        </p:sp>
      </p:grpSp>
      <p:graphicFrame>
        <p:nvGraphicFramePr>
          <p:cNvPr id="18640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33140"/>
              </p:ext>
            </p:extLst>
          </p:nvPr>
        </p:nvGraphicFramePr>
        <p:xfrm>
          <a:off x="609600" y="1600200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6440" name="AutoShape 7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97550" y="5562600"/>
            <a:ext cx="1765300" cy="530225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Skip answer</a:t>
            </a:r>
          </a:p>
        </p:txBody>
      </p:sp>
      <p:sp>
        <p:nvSpPr>
          <p:cNvPr id="186441" name="AutoShape 7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778750" y="5565775"/>
            <a:ext cx="1212850" cy="530225"/>
          </a:xfrm>
          <a:prstGeom prst="actionButtonBlank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Answer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22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…</a:t>
            </a:r>
          </a:p>
        </p:txBody>
      </p:sp>
      <p:graphicFrame>
        <p:nvGraphicFramePr>
          <p:cNvPr id="18743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0194"/>
              </p:ext>
            </p:extLst>
          </p:nvPr>
        </p:nvGraphicFramePr>
        <p:xfrm>
          <a:off x="298764" y="2080027"/>
          <a:ext cx="8637006" cy="3175000"/>
        </p:xfrm>
        <a:graphic>
          <a:graphicData uri="http://schemas.openxmlformats.org/drawingml/2006/table">
            <a:tbl>
              <a:tblPr/>
              <a:tblGrid>
                <a:gridCol w="2115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4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2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592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11101.110011…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35.63…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1D.CC…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3.109375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11.000111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12.5078125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1100.10000010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14.404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7440" name="AutoShape 48"/>
          <p:cNvSpPr>
            <a:spLocks noChangeArrowheads="1"/>
          </p:cNvSpPr>
          <p:nvPr/>
        </p:nvSpPr>
        <p:spPr bwMode="auto">
          <a:xfrm>
            <a:off x="4191000" y="5404161"/>
            <a:ext cx="762000" cy="762000"/>
          </a:xfrm>
          <a:prstGeom prst="smileyFace">
            <a:avLst>
              <a:gd name="adj" fmla="val 4653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7443" name="AutoShape 51"/>
          <p:cNvSpPr>
            <a:spLocks noChangeArrowheads="1"/>
          </p:cNvSpPr>
          <p:nvPr/>
        </p:nvSpPr>
        <p:spPr bwMode="auto">
          <a:xfrm>
            <a:off x="222250" y="1383075"/>
            <a:ext cx="86995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>
              <a:defRPr/>
            </a:pPr>
            <a:r>
              <a:rPr lang="en-US" altLang="en-US">
                <a:solidFill>
                  <a:srgbClr val="000000"/>
                </a:solidFill>
                <a:latin typeface="+mj-lt"/>
                <a:cs typeface="+mn-cs"/>
              </a:rPr>
              <a:t>Answer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4470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2530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Addition (1 of 2)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1-bit values</a:t>
            </a:r>
          </a:p>
        </p:txBody>
      </p:sp>
      <p:graphicFrame>
        <p:nvGraphicFramePr>
          <p:cNvPr id="177196" name="Group 44"/>
          <p:cNvGraphicFramePr>
            <a:graphicFrameLocks noGrp="1"/>
          </p:cNvGraphicFramePr>
          <p:nvPr>
            <p:extLst/>
          </p:nvPr>
        </p:nvGraphicFramePr>
        <p:xfrm>
          <a:off x="2324100" y="2514600"/>
          <a:ext cx="4495800" cy="259080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7199" name="AutoShape 47"/>
          <p:cNvSpPr>
            <a:spLocks noChangeArrowheads="1"/>
          </p:cNvSpPr>
          <p:nvPr/>
        </p:nvSpPr>
        <p:spPr bwMode="auto">
          <a:xfrm>
            <a:off x="7162800" y="4876800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0000"/>
                </a:solidFill>
                <a:latin typeface="+mj-lt"/>
                <a:cs typeface="+mn-cs"/>
              </a:rPr>
              <a:t>“two”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Addition (2 of 2)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</a:t>
            </a:r>
            <a:r>
              <a:rPr lang="en-US" altLang="en-US" i="1" dirty="0"/>
              <a:t>n</a:t>
            </a:r>
            <a:r>
              <a:rPr lang="en-US" altLang="en-US" dirty="0"/>
              <a:t>-bit values</a:t>
            </a:r>
          </a:p>
          <a:p>
            <a:pPr lvl="1"/>
            <a:r>
              <a:rPr lang="en-US" altLang="en-US" dirty="0"/>
              <a:t>Add individual bits</a:t>
            </a:r>
          </a:p>
          <a:p>
            <a:pPr lvl="1"/>
            <a:r>
              <a:rPr lang="en-US" altLang="en-US" dirty="0"/>
              <a:t>Propagate carries</a:t>
            </a:r>
          </a:p>
          <a:p>
            <a:pPr lvl="1"/>
            <a:r>
              <a:rPr lang="en-US" altLang="en-US" dirty="0"/>
              <a:t>E.g.,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2819400" y="3960813"/>
            <a:ext cx="3657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10101     21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+ 11001   + 25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101110     46</a:t>
            </a:r>
          </a:p>
        </p:txBody>
      </p:sp>
      <p:sp>
        <p:nvSpPr>
          <p:cNvPr id="178208" name="Line 32"/>
          <p:cNvSpPr>
            <a:spLocks noChangeShapeType="1"/>
          </p:cNvSpPr>
          <p:nvPr/>
        </p:nvSpPr>
        <p:spPr bwMode="auto">
          <a:xfrm>
            <a:off x="2971800" y="4799013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8209" name="Line 33"/>
          <p:cNvSpPr>
            <a:spLocks noChangeShapeType="1"/>
          </p:cNvSpPr>
          <p:nvPr/>
        </p:nvSpPr>
        <p:spPr bwMode="auto">
          <a:xfrm flipV="1">
            <a:off x="5029200" y="479901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962400" y="37766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</a:t>
            </a: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3048000" y="3776663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1485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(1 of 3)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Decimal (just for fun)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733800" y="2514600"/>
            <a:ext cx="1752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35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x 105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175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000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35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3675</a:t>
            </a:r>
          </a:p>
        </p:txBody>
      </p:sp>
      <p:sp>
        <p:nvSpPr>
          <p:cNvPr id="179206" name="Line 6"/>
          <p:cNvSpPr>
            <a:spLocks noChangeShapeType="1"/>
          </p:cNvSpPr>
          <p:nvPr/>
        </p:nvSpPr>
        <p:spPr bwMode="auto">
          <a:xfrm>
            <a:off x="3810000" y="34290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>
            <a:off x="3810000" y="4648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967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(2 of 3)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Binary, two 1-bit values</a:t>
            </a:r>
          </a:p>
        </p:txBody>
      </p:sp>
      <p:graphicFrame>
        <p:nvGraphicFramePr>
          <p:cNvPr id="180232" name="Group 8"/>
          <p:cNvGraphicFramePr>
            <a:graphicFrameLocks noGrp="1"/>
          </p:cNvGraphicFramePr>
          <p:nvPr>
            <p:extLst/>
          </p:nvPr>
        </p:nvGraphicFramePr>
        <p:xfrm>
          <a:off x="2324100" y="2514600"/>
          <a:ext cx="4495800" cy="259080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8588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 (3 of 3)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Binary, two </a:t>
            </a:r>
            <a:r>
              <a:rPr lang="en-US" altLang="en-US" i="1"/>
              <a:t>n</a:t>
            </a:r>
            <a:r>
              <a:rPr lang="en-US" altLang="en-US"/>
              <a:t>-bit values</a:t>
            </a:r>
          </a:p>
          <a:p>
            <a:pPr lvl="1"/>
            <a:r>
              <a:rPr lang="en-US" altLang="en-US"/>
              <a:t>As with decimal values</a:t>
            </a:r>
          </a:p>
          <a:p>
            <a:pPr lvl="1"/>
            <a:r>
              <a:rPr lang="en-US" altLang="en-US"/>
              <a:t>E.g., 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3352800" y="2862263"/>
            <a:ext cx="30480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 1110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x 1011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 1110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1110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0000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1110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10011010</a:t>
            </a:r>
          </a:p>
        </p:txBody>
      </p:sp>
      <p:sp>
        <p:nvSpPr>
          <p:cNvPr id="181279" name="Line 31"/>
          <p:cNvSpPr>
            <a:spLocks noChangeShapeType="1"/>
          </p:cNvSpPr>
          <p:nvPr/>
        </p:nvSpPr>
        <p:spPr bwMode="auto">
          <a:xfrm>
            <a:off x="3429000" y="3700463"/>
            <a:ext cx="1752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3429000" y="5453063"/>
            <a:ext cx="1752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523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5DDF7528-23B0-4B94-8C2C-670FDD13EF15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000" smtClean="0"/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3195638" y="561975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Complements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554038" y="1582738"/>
            <a:ext cx="820896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Complements are used for simplifying the subtraction operation and for easy manipulation of certain logical rules and events.</a:t>
            </a:r>
          </a:p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Two types of complements for each base-</a:t>
            </a:r>
            <a:r>
              <a:rPr lang="en-US" altLang="zh-TW" sz="2400" i="1">
                <a:latin typeface="Comic Sans MS" panose="030F0702030302020204" pitchFamily="66" charset="0"/>
                <a:ea typeface="PMingLiU" panose="02020500000000000000" pitchFamily="18" charset="-120"/>
              </a:rPr>
              <a:t>r </a:t>
            </a:r>
            <a:r>
              <a:rPr lang="en-US" altLang="zh-TW" sz="2400">
                <a:latin typeface="Comic Sans MS" panose="030F0702030302020204" pitchFamily="66" charset="0"/>
                <a:ea typeface="PMingLiU" panose="02020500000000000000" pitchFamily="18" charset="-120"/>
              </a:rPr>
              <a:t>system:</a:t>
            </a: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en-US" altLang="zh-TW" sz="2200">
                <a:latin typeface="Comic Sans MS" panose="030F0702030302020204" pitchFamily="66" charset="0"/>
                <a:ea typeface="PMingLiU" panose="02020500000000000000" pitchFamily="18" charset="-120"/>
              </a:rPr>
              <a:t>Radix Complement (r’s complement)</a:t>
            </a:r>
          </a:p>
          <a:p>
            <a:pPr lvl="1"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Times New Roman" panose="02020603050405020304" pitchFamily="18" charset="0"/>
              <a:buAutoNum type="arabicPeriod"/>
            </a:pPr>
            <a:r>
              <a:rPr lang="en-US" altLang="zh-TW" sz="2200">
                <a:latin typeface="Comic Sans MS" panose="030F0702030302020204" pitchFamily="66" charset="0"/>
                <a:ea typeface="PMingLiU" panose="02020500000000000000" pitchFamily="18" charset="-120"/>
              </a:rPr>
              <a:t>Diminished Complement ((r-1)’s complement)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473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9D6B9972-78C9-4996-9F81-908103DD5633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000" smtClean="0"/>
          </a:p>
        </p:txBody>
      </p:sp>
      <p:sp>
        <p:nvSpPr>
          <p:cNvPr id="110597" name="Text Box 2"/>
          <p:cNvSpPr txBox="1">
            <a:spLocks noChangeArrowheads="1"/>
          </p:cNvSpPr>
          <p:nvPr/>
        </p:nvSpPr>
        <p:spPr bwMode="auto">
          <a:xfrm>
            <a:off x="2152650" y="561975"/>
            <a:ext cx="475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Diminished C</a:t>
            </a:r>
            <a:r>
              <a:rPr lang="en-US" altLang="en-US" sz="3200" b="1" dirty="0">
                <a:latin typeface="Comic Sans MS" panose="030F0702030302020204" pitchFamily="66" charset="0"/>
              </a:rPr>
              <a:t>omplement</a:t>
            </a:r>
          </a:p>
        </p:txBody>
      </p:sp>
      <p:sp>
        <p:nvSpPr>
          <p:cNvPr id="110598" name="Rectangle 4"/>
          <p:cNvSpPr>
            <a:spLocks noChangeArrowheads="1"/>
          </p:cNvSpPr>
          <p:nvPr/>
        </p:nvSpPr>
        <p:spPr bwMode="auto">
          <a:xfrm>
            <a:off x="554038" y="1582738"/>
            <a:ext cx="820896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90000"/>
              </a:lnSpc>
              <a:buClr>
                <a:srgbClr val="FF0066"/>
              </a:buClr>
              <a:buSzTx/>
              <a:buFont typeface="Wingdings" panose="05000000000000000000" pitchFamily="2" charset="2"/>
              <a:buNone/>
            </a:pPr>
            <a:endParaRPr lang="en-US" altLang="zh-TW" sz="220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81200"/>
          <a:ext cx="55626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r’s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(r – 1)’s</a:t>
                      </a:r>
                      <a:r>
                        <a:rPr lang="en-CA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r = 10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10’s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9’s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r = 2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2’s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1’s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r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8’s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7’s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r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16’s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 smtClean="0">
                          <a:latin typeface="Comic Sans MS" panose="030F0702030302020204" pitchFamily="66" charset="0"/>
                        </a:rPr>
                        <a:t>15’s = F’s complement</a:t>
                      </a:r>
                      <a:endParaRPr lang="en-CA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24200" y="3962400"/>
            <a:ext cx="760336" cy="276999"/>
          </a:xfrm>
          <a:prstGeom prst="rect">
            <a:avLst/>
          </a:prstGeom>
          <a:blipFill rotWithShape="0">
            <a:blip r:embed="rId2"/>
            <a:stretch>
              <a:fillRect l="-3226" r="-5645" b="-8889"/>
            </a:stretch>
          </a:blipFill>
        </p:spPr>
        <p:txBody>
          <a:bodyPr/>
          <a:lstStyle/>
          <a:p>
            <a:pPr>
              <a:defRPr/>
            </a:pPr>
            <a:r>
              <a:rPr lang="en-CA">
                <a:noFill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0" y="3962400"/>
            <a:ext cx="1215589" cy="276999"/>
          </a:xfrm>
          <a:prstGeom prst="rect">
            <a:avLst/>
          </a:prstGeom>
          <a:blipFill rotWithShape="0">
            <a:blip r:embed="rId3"/>
            <a:stretch>
              <a:fillRect l="-2010" r="-3518" b="-8889"/>
            </a:stretch>
          </a:blipFill>
        </p:spPr>
        <p:txBody>
          <a:bodyPr/>
          <a:lstStyle/>
          <a:p>
            <a:pPr>
              <a:defRPr/>
            </a:pPr>
            <a:r>
              <a:rPr lang="en-CA">
                <a:noFill/>
              </a:rPr>
              <a:t> 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0" y="5086350"/>
            <a:ext cx="4419600" cy="3476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Comic Sans MS" panose="030F0702030302020204" pitchFamily="66" charset="0"/>
            </a:endParaRPr>
          </a:p>
        </p:txBody>
      </p:sp>
      <p:sp>
        <p:nvSpPr>
          <p:cNvPr id="110628" name="Rectangle 4"/>
          <p:cNvSpPr>
            <a:spLocks noChangeArrowheads="1"/>
          </p:cNvSpPr>
          <p:nvPr/>
        </p:nvSpPr>
        <p:spPr bwMode="auto">
          <a:xfrm>
            <a:off x="2286000" y="4495800"/>
            <a:ext cx="50625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Comic Sans MS" panose="030F0702030302020204" pitchFamily="66" charset="0"/>
              </a:rPr>
              <a:t>(r-1)’s complement = r’s complement – 1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Comic Sans MS" panose="030F0702030302020204" pitchFamily="66" charset="0"/>
              </a:rPr>
              <a:t>(r-1)’s complement </a:t>
            </a:r>
            <a:r>
              <a:rPr lang="en-CA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+ 1</a:t>
            </a:r>
            <a:r>
              <a:rPr lang="en-CA" altLang="en-US" sz="1800">
                <a:latin typeface="Comic Sans MS" panose="030F0702030302020204" pitchFamily="66" charset="0"/>
              </a:rPr>
              <a:t> = r’s complement – 1 </a:t>
            </a:r>
            <a:r>
              <a:rPr lang="en-CA" altLang="en-US" sz="1800">
                <a:solidFill>
                  <a:srgbClr val="FF0000"/>
                </a:solidFill>
                <a:latin typeface="Comic Sans MS" panose="030F0702030302020204" pitchFamily="66" charset="0"/>
              </a:rPr>
              <a:t>+ 1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Comic Sans MS" panose="030F0702030302020204" pitchFamily="66" charset="0"/>
              </a:rPr>
              <a:t>(r-1)’s complement + 1 = r’s complement</a:t>
            </a:r>
          </a:p>
        </p:txBody>
      </p:sp>
      <p:sp>
        <p:nvSpPr>
          <p:cNvPr id="110629" name="Rectangle 6"/>
          <p:cNvSpPr>
            <a:spLocks noChangeArrowheads="1"/>
          </p:cNvSpPr>
          <p:nvPr/>
        </p:nvSpPr>
        <p:spPr bwMode="auto">
          <a:xfrm>
            <a:off x="2971800" y="5562600"/>
            <a:ext cx="480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Comic Sans MS" panose="030F0702030302020204" pitchFamily="66" charset="0"/>
              </a:rPr>
              <a:t>It means, once we have r-1 complement, we can add 1 to get r’s complement.</a:t>
            </a:r>
          </a:p>
        </p:txBody>
      </p:sp>
      <p:sp>
        <p:nvSpPr>
          <p:cNvPr id="12" name="Bent Arrow 11"/>
          <p:cNvSpPr/>
          <p:nvPr/>
        </p:nvSpPr>
        <p:spPr bwMode="auto">
          <a:xfrm rot="5400000">
            <a:off x="6667500" y="5219700"/>
            <a:ext cx="457200" cy="3810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r" rtl="1" eaLnBrk="1" hangingPunct="1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2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mic Sans MS" panose="030F0702030302020204" pitchFamily="66" charset="0"/>
              </a:rPr>
              <a:t>Digital Systems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CS106 -  Digital Logic - Chapter 1</a:t>
            </a:r>
            <a:endParaRPr lang="en-CA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5990435E-9952-4BE2-86FE-54C32A3BD437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120815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DA710743-B8D7-449C-A1A3-C342C8215950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000" smtClean="0"/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762000" y="19050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Comic Sans MS" panose="030F0702030302020204" pitchFamily="66" charset="0"/>
              </a:rPr>
              <a:t>(r-1)’s complement + 1 = r’s complement</a:t>
            </a: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endParaRPr lang="en-CA" altLang="en-US" sz="1800">
              <a:latin typeface="Comic Sans MS" panose="030F0702030302020204" pitchFamily="66" charset="0"/>
            </a:endParaRPr>
          </a:p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Comic Sans MS" panose="030F0702030302020204" pitchFamily="66" charset="0"/>
              </a:rPr>
              <a:t>In r-1 complement NO borrow operation is involved. This will reduce the calculation 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838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CA" dirty="0"/>
              <a:t>Example: find 7’s complement of Octal number 5674. Using r-1 complement formula:</a:t>
            </a:r>
          </a:p>
          <a:p>
            <a:pPr>
              <a:defRPr/>
            </a:pPr>
            <a:endParaRPr lang="en-CA" dirty="0"/>
          </a:p>
          <a:p>
            <a:pPr>
              <a:defRPr/>
            </a:pPr>
            <a:r>
              <a:rPr lang="en-CA" dirty="0"/>
              <a:t>= </a:t>
            </a:r>
            <a:r>
              <a:rPr lang="en-CA" dirty="0" smtClean="0"/>
              <a:t>[(8^4) – 1] </a:t>
            </a:r>
            <a:r>
              <a:rPr lang="en-CA" dirty="0"/>
              <a:t>– </a:t>
            </a:r>
            <a:r>
              <a:rPr lang="en-CA" dirty="0" smtClean="0"/>
              <a:t>5674</a:t>
            </a:r>
            <a:endParaRPr lang="en-CA" dirty="0"/>
          </a:p>
          <a:p>
            <a:pPr>
              <a:defRPr/>
            </a:pPr>
            <a:r>
              <a:rPr lang="en-CA" dirty="0"/>
              <a:t>= (</a:t>
            </a:r>
            <a:r>
              <a:rPr lang="en-CA" dirty="0" smtClean="0"/>
              <a:t>4096-1)</a:t>
            </a:r>
            <a:r>
              <a:rPr lang="en-CA" sz="1100" dirty="0" smtClean="0"/>
              <a:t>10</a:t>
            </a:r>
            <a:r>
              <a:rPr lang="en-CA" sz="1050" dirty="0" smtClean="0"/>
              <a:t> </a:t>
            </a:r>
            <a:r>
              <a:rPr lang="en-CA" sz="2400" dirty="0"/>
              <a:t>– </a:t>
            </a:r>
            <a:r>
              <a:rPr lang="en-CA" dirty="0" smtClean="0"/>
              <a:t>5674</a:t>
            </a:r>
            <a:endParaRPr lang="en-CA" dirty="0"/>
          </a:p>
          <a:p>
            <a:pPr>
              <a:defRPr/>
            </a:pPr>
            <a:r>
              <a:rPr lang="en-CA" sz="1400" dirty="0"/>
              <a:t>= </a:t>
            </a:r>
            <a:r>
              <a:rPr lang="en-CA" dirty="0"/>
              <a:t>(10000)</a:t>
            </a:r>
            <a:r>
              <a:rPr lang="en-CA" sz="1100" dirty="0"/>
              <a:t>8 </a:t>
            </a:r>
            <a:r>
              <a:rPr lang="en-CA" dirty="0"/>
              <a:t>– 5674 </a:t>
            </a:r>
            <a:endParaRPr lang="en-CA" dirty="0" smtClean="0"/>
          </a:p>
          <a:p>
            <a:pPr>
              <a:defRPr/>
            </a:pPr>
            <a:r>
              <a:rPr lang="en-CA" dirty="0" smtClean="0"/>
              <a:t>= </a:t>
            </a:r>
            <a:r>
              <a:rPr lang="en-CA" dirty="0"/>
              <a:t>7777  -  5674 -&gt; no borrow is involved!</a:t>
            </a:r>
          </a:p>
          <a:p>
            <a:pPr>
              <a:defRPr/>
            </a:pPr>
            <a:r>
              <a:rPr lang="en-CA" dirty="0"/>
              <a:t>= 2103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3962400"/>
            <a:ext cx="4038600" cy="1384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CA" sz="1400" dirty="0"/>
              <a:t>We can short the calculation solution for this by starting with 7777 – 5674, and no need to do the whole steps. </a:t>
            </a:r>
          </a:p>
          <a:p>
            <a:pPr>
              <a:defRPr/>
            </a:pPr>
            <a:r>
              <a:rPr lang="en-CA" sz="1400" dirty="0"/>
              <a:t>7’s complement mentioned in the questions and we have four digits of octal number, then the solution will be 7777 - </a:t>
            </a:r>
            <a:r>
              <a:rPr lang="en-CA" sz="1400" dirty="0" smtClean="0"/>
              <a:t>5674</a:t>
            </a:r>
            <a:endParaRPr lang="en-CA" sz="1400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33513" y="561975"/>
            <a:ext cx="1991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Examples</a:t>
            </a:r>
            <a:endParaRPr lang="en-US" altLang="en-US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B499450F-F408-4D31-91A6-A6974C7A7B46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000" smtClean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533513" y="561975"/>
            <a:ext cx="1991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Examples</a:t>
            </a:r>
            <a:endParaRPr lang="en-US" alt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750" y="1519084"/>
            <a:ext cx="8161699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For binary number, r = 2, r-1 = 1, n=7</a:t>
            </a: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1’s complement of 1011000 = 1111111 - 1011000= 0100111.</a:t>
            </a: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1’s complement of 0101101 = 1111111 - 0101101 = </a:t>
            </a:r>
            <a:r>
              <a:rPr lang="en-US" altLang="zh-TW" sz="2400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1010010.</a:t>
            </a:r>
          </a:p>
          <a:p>
            <a:pPr marL="342900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find 1’s complement of binary </a:t>
            </a:r>
            <a:r>
              <a:rPr lang="en-CA" altLang="en-US" sz="2400" dirty="0" smtClean="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1101.</a:t>
            </a: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CA" altLang="en-US" sz="2400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1111 </a:t>
            </a:r>
            <a:r>
              <a:rPr lang="en-CA" altLang="en-US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– 11101 = </a:t>
            </a:r>
            <a:r>
              <a:rPr lang="en-CA" altLang="en-US" sz="2400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0010</a:t>
            </a: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endParaRPr lang="en-CA" altLang="en-US" sz="24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marL="342900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find 2’s complement of binary 1101</a:t>
            </a:r>
            <a:r>
              <a:rPr lang="en-CA" alt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endParaRPr lang="en-CA" altLang="en-US" sz="24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endParaRPr lang="en-US" altLang="zh-TW" sz="24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07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82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706170" y="1583178"/>
            <a:ext cx="7894622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For decimal number, r= 10, r-1=9, n=6</a:t>
            </a: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9’s complement of 546700 = 999999 - 546700 = 453299.</a:t>
            </a:r>
          </a:p>
          <a:p>
            <a:pPr marL="800100" lvl="1" indent="-342900">
              <a:lnSpc>
                <a:spcPct val="9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9’s complement of 012398 = 999999 - 012398 = 987601.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33513" y="561975"/>
            <a:ext cx="1991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b="1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Examples</a:t>
            </a:r>
            <a:endParaRPr lang="en-US" altLang="en-US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054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7742528F-A3EF-45D2-B55D-B4F7984A57DA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000" smtClean="0"/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685800" y="561975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Subtraction with Complements</a:t>
            </a:r>
            <a:endParaRPr kumimoji="1" lang="en-US" alt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117765" name="Rectangle 3"/>
          <p:cNvSpPr>
            <a:spLocks noChangeArrowheads="1"/>
          </p:cNvSpPr>
          <p:nvPr/>
        </p:nvSpPr>
        <p:spPr bwMode="auto">
          <a:xfrm>
            <a:off x="457200" y="1524000"/>
            <a:ext cx="81915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14450" indent="-40005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Comic Sans MS" panose="030F0702030302020204" pitchFamily="66" charset="0"/>
              </a:rPr>
              <a:t>The subtraction of two n-digit unsigned numbers 	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M-N</a:t>
            </a:r>
            <a:r>
              <a:rPr lang="en-US" altLang="en-US" sz="2400">
                <a:latin typeface="Comic Sans MS" panose="030F0702030302020204" pitchFamily="66" charset="0"/>
              </a:rPr>
              <a:t> in base 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2400">
                <a:latin typeface="Comic Sans MS" panose="030F0702030302020204" pitchFamily="66" charset="0"/>
              </a:rPr>
              <a:t> can be done as follows:</a:t>
            </a:r>
          </a:p>
          <a:p>
            <a:pPr lvl="1"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Add the minuend, M, to the r’s (</a:t>
            </a:r>
            <a:r>
              <a:rPr lang="en-US" altLang="en-US" sz="2400">
                <a:solidFill>
                  <a:schemeClr val="accent2"/>
                </a:solidFill>
                <a:latin typeface="Comic Sans MS" panose="030F0702030302020204" pitchFamily="66" charset="0"/>
              </a:rPr>
              <a:t>or (r-1)’s</a:t>
            </a:r>
            <a:r>
              <a:rPr lang="en-US" altLang="en-US" sz="2400">
                <a:latin typeface="Comic Sans MS" panose="030F0702030302020204" pitchFamily="66" charset="0"/>
              </a:rPr>
              <a:t>) complement of the subtrahend, N.</a:t>
            </a:r>
          </a:p>
          <a:p>
            <a:pPr lvl="1"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>
                <a:latin typeface="Comic Sans MS" panose="030F0702030302020204" pitchFamily="66" charset="0"/>
              </a:rPr>
              <a:t>If </a:t>
            </a:r>
            <a:r>
              <a:rPr kumimoji="1" lang="en-US" altLang="zh-TW" sz="240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M </a:t>
            </a:r>
            <a:r>
              <a:rPr kumimoji="1" lang="en-US" altLang="zh-TW" sz="240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 N</a:t>
            </a: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, the end carry r</a:t>
            </a:r>
            <a:r>
              <a:rPr kumimoji="1" lang="en-US" altLang="zh-TW" sz="2400" baseline="300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n</a:t>
            </a: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 is discarded; </a:t>
            </a:r>
          </a:p>
          <a:p>
            <a:pPr lvl="2"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AutoNum type="alphaLcParenR"/>
            </a:pP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For r’s complement, what is left is the result is M – N.</a:t>
            </a:r>
          </a:p>
          <a:p>
            <a:pPr lvl="2"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AutoNum type="alphaLcParenR"/>
            </a:pP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For </a:t>
            </a:r>
            <a:r>
              <a:rPr kumimoji="1" lang="en-US" altLang="zh-TW" sz="240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(r-1)’s</a:t>
            </a: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 complement, add 1 to the sum.</a:t>
            </a:r>
          </a:p>
          <a:p>
            <a:pPr lvl="1" algn="l" rtl="0" eaLnBrk="1" hangingPunct="1">
              <a:buClr>
                <a:srgbClr val="FF0066"/>
              </a:buClr>
              <a:buSzTx/>
              <a:buFont typeface="Wingdings" panose="05000000000000000000" pitchFamily="2" charset="2"/>
              <a:buAutoNum type="arabicPeriod"/>
            </a:pP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If </a:t>
            </a:r>
            <a:r>
              <a:rPr kumimoji="1" lang="en-US" altLang="zh-TW" sz="2400">
                <a:solidFill>
                  <a:schemeClr val="tx2"/>
                </a:solidFill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M &lt; N</a:t>
            </a:r>
            <a:r>
              <a:rPr kumimoji="1" lang="en-US" altLang="zh-TW" sz="2400">
                <a:latin typeface="Comic Sans MS" panose="030F0702030302020204" pitchFamily="66" charset="0"/>
                <a:ea typeface="PMingLiU" panose="02020500000000000000" pitchFamily="18" charset="-120"/>
                <a:sym typeface="Symbol" panose="05050102010706020507" pitchFamily="18" charset="2"/>
              </a:rPr>
              <a:t>, there is no end carry. Then take the r’s or (r-1)’s complement of the result and place a negative sign in front.</a:t>
            </a:r>
            <a:endParaRPr kumimoji="1"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A33BA74A-275A-4218-A3C0-28F59FE04682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000" smtClean="0"/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685800" y="561975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Subtraction with Complements</a:t>
            </a:r>
            <a:endParaRPr kumimoji="1" lang="en-US" altLang="en-US" sz="3200" b="1" dirty="0">
              <a:latin typeface="Comic Sans MS" panose="030F0702030302020204" pitchFamily="66" charset="0"/>
            </a:endParaRPr>
          </a:p>
        </p:txBody>
      </p:sp>
      <p:pic>
        <p:nvPicPr>
          <p:cNvPr id="1198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0188"/>
            <a:ext cx="80772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4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6634DB80-4F9A-4679-85F6-96D740FBE903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000" smtClean="0"/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685800" y="561975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3200" b="1">
                <a:latin typeface="Comic Sans MS" panose="030F0702030302020204" pitchFamily="66" charset="0"/>
                <a:ea typeface="PMingLiU" panose="02020500000000000000" pitchFamily="18" charset="-120"/>
              </a:rPr>
              <a:t>Subtraction with Complements</a:t>
            </a:r>
            <a:endParaRPr kumimoji="1" lang="en-US" altLang="en-US" sz="3200" b="1">
              <a:latin typeface="Comic Sans MS" panose="030F0702030302020204" pitchFamily="66" charset="0"/>
            </a:endParaRPr>
          </a:p>
        </p:txBody>
      </p:sp>
      <p:pic>
        <p:nvPicPr>
          <p:cNvPr id="1218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7F362581-A363-453A-99D8-D93C02AEE162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000" dirty="0" smtClean="0"/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2135188" y="561975"/>
            <a:ext cx="477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Signed Binary Numbers</a:t>
            </a:r>
            <a:endParaRPr kumimoji="1" lang="en-US" alt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533400" y="1460500"/>
            <a:ext cx="81534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Sign bit is t</a:t>
            </a:r>
            <a:r>
              <a:rPr lang="en-US" altLang="en-US" sz="2600" dirty="0">
                <a:latin typeface="Comic Sans MS" panose="030F0702030302020204" pitchFamily="66" charset="0"/>
              </a:rPr>
              <a:t>he most significant bit represents the sign of the number</a:t>
            </a:r>
          </a:p>
          <a:p>
            <a:pPr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US" altLang="en-US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Two </a:t>
            </a:r>
            <a:r>
              <a:rPr lang="en-US" altLang="en-US" sz="2400" dirty="0" smtClean="0">
                <a:latin typeface="Comic Sans MS" panose="030F0702030302020204" pitchFamily="66" charset="0"/>
              </a:rPr>
              <a:t>methods to </a:t>
            </a:r>
            <a:r>
              <a:rPr lang="en-US" altLang="en-US" sz="2400" dirty="0">
                <a:latin typeface="Comic Sans MS" panose="030F0702030302020204" pitchFamily="66" charset="0"/>
              </a:rPr>
              <a:t>represent negative number</a:t>
            </a:r>
          </a:p>
          <a:p>
            <a:pPr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US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1. </a:t>
            </a:r>
            <a:r>
              <a:rPr lang="en-US" altLang="zh-TW" sz="24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Signed-magnitude system</a:t>
            </a:r>
            <a:r>
              <a:rPr lang="en-US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0 for positive number and 1 for negative number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GB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Example: 01001 can be 9 or +9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GB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11001 can be 25 (unsigned) and -9 (signed</a:t>
            </a:r>
            <a:r>
              <a:rPr lang="en-GB" altLang="zh-TW" sz="2400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)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zh-TW" sz="2400" dirty="0">
                <a:latin typeface="Comic Sans MS" panose="030F0702030302020204" pitchFamily="66" charset="0"/>
                <a:ea typeface="PMingLiU" panose="02020500000000000000" pitchFamily="18" charset="-120"/>
              </a:rPr>
              <a:t>This method of storing negative binary numbers does not work because</a:t>
            </a:r>
            <a:r>
              <a:rPr lang="en-CA" altLang="zh-TW" sz="2400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:</a:t>
            </a:r>
            <a:endParaRPr lang="en-CA" altLang="zh-TW" sz="2400" dirty="0">
              <a:latin typeface="Comic Sans MS" panose="030F0702030302020204" pitchFamily="66" charset="0"/>
              <a:ea typeface="PMingLiU" panose="02020500000000000000" pitchFamily="18" charset="-120"/>
            </a:endParaRPr>
          </a:p>
          <a:p>
            <a:pPr lvl="2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zh-TW" sz="2100" dirty="0">
                <a:latin typeface="Comic Sans MS" panose="030F0702030302020204" pitchFamily="66" charset="0"/>
                <a:ea typeface="PMingLiU" panose="02020500000000000000" pitchFamily="18" charset="-120"/>
              </a:rPr>
              <a:t>Binary arithmetic won't work.</a:t>
            </a:r>
          </a:p>
          <a:p>
            <a:pPr lvl="2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zh-TW" sz="2100" dirty="0">
                <a:latin typeface="Comic Sans MS" panose="030F0702030302020204" pitchFamily="66" charset="0"/>
                <a:ea typeface="PMingLiU" panose="02020500000000000000" pitchFamily="18" charset="-120"/>
              </a:rPr>
              <a:t>We must first know which storage mechanism the compiler of a particular language uses</a:t>
            </a:r>
            <a:r>
              <a:rPr lang="en-CA" altLang="zh-TW" sz="2100" dirty="0" smtClean="0">
                <a:latin typeface="Comic Sans MS" panose="030F0702030302020204" pitchFamily="66" charset="0"/>
                <a:ea typeface="PMingLiU" panose="02020500000000000000" pitchFamily="18" charset="-120"/>
              </a:rPr>
              <a:t>.</a:t>
            </a:r>
            <a:endParaRPr lang="en-US" altLang="zh-TW" sz="2100" dirty="0" smtClean="0">
              <a:latin typeface="Comic Sans MS" panose="030F0702030302020204" pitchFamily="66" charset="0"/>
              <a:ea typeface="PMingLiU" panose="02020500000000000000" pitchFamily="18" charset="-12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7F362581-A363-453A-99D8-D93C02AEE162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000" smtClean="0"/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2135188" y="561975"/>
            <a:ext cx="477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Signed Binary Numbers</a:t>
            </a:r>
            <a:endParaRPr kumimoji="1" lang="en-US" alt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123909" name="Rectangle 4"/>
          <p:cNvSpPr>
            <a:spLocks noChangeArrowheads="1"/>
          </p:cNvSpPr>
          <p:nvPr/>
        </p:nvSpPr>
        <p:spPr bwMode="auto">
          <a:xfrm>
            <a:off x="533400" y="1460500"/>
            <a:ext cx="81534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en-US" sz="2600" dirty="0" smtClean="0">
                <a:latin typeface="Comic Sans MS" panose="030F0702030302020204" pitchFamily="66" charset="0"/>
              </a:rPr>
              <a:t>2</a:t>
            </a:r>
            <a:r>
              <a:rPr lang="en-CA" altLang="en-US" sz="2600" dirty="0">
                <a:latin typeface="Comic Sans MS" panose="030F0702030302020204" pitchFamily="66" charset="0"/>
              </a:rPr>
              <a:t>. </a:t>
            </a:r>
            <a:r>
              <a:rPr lang="en-CA" altLang="en-US" sz="24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Signed-complement system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en-US" sz="2400" dirty="0">
                <a:latin typeface="Comic Sans MS" panose="030F0702030302020204" pitchFamily="66" charset="0"/>
              </a:rPr>
              <a:t>A negative number is indicated by its complement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en-US" sz="2400" dirty="0">
                <a:latin typeface="Comic Sans MS" panose="030F0702030302020204" pitchFamily="66" charset="0"/>
              </a:rPr>
              <a:t>The signed-complement system can use either the </a:t>
            </a:r>
          </a:p>
          <a:p>
            <a:pPr lvl="2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en-US" sz="2100" dirty="0">
                <a:latin typeface="Comic Sans MS" panose="030F0702030302020204" pitchFamily="66" charset="0"/>
              </a:rPr>
              <a:t>1’s or the </a:t>
            </a:r>
          </a:p>
          <a:p>
            <a:pPr lvl="2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en-US" sz="2100" dirty="0">
                <a:latin typeface="Comic Sans MS" panose="030F0702030302020204" pitchFamily="66" charset="0"/>
              </a:rPr>
              <a:t>2’s complement, </a:t>
            </a:r>
          </a:p>
          <a:p>
            <a:pPr lvl="1" algn="l" rtl="0">
              <a:lnSpc>
                <a:spcPct val="80000"/>
              </a:lnSpc>
              <a:buClr>
                <a:srgbClr val="FF0066"/>
              </a:buClr>
              <a:buSzTx/>
            </a:pPr>
            <a:r>
              <a:rPr lang="en-CA" altLang="en-US" sz="2400" dirty="0">
                <a:latin typeface="Comic Sans MS" panose="030F0702030302020204" pitchFamily="66" charset="0"/>
              </a:rPr>
              <a:t>but the 2’s complement is the most common.</a:t>
            </a:r>
          </a:p>
          <a:p>
            <a:pPr marL="0" indent="0" algn="l" rtl="0">
              <a:lnSpc>
                <a:spcPct val="80000"/>
              </a:lnSpc>
              <a:buClr>
                <a:srgbClr val="FF0066"/>
              </a:buClr>
              <a:buSzTx/>
              <a:buNone/>
            </a:pPr>
            <a:endParaRPr lang="en-US" altLang="en-US" sz="2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Negative number in binary</a:t>
            </a:r>
            <a:endParaRPr lang="en-C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02078874-B906-4CD2-AB3D-8A03E7B6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3943350" cy="3263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00000101 = 5</a:t>
            </a:r>
          </a:p>
          <a:p>
            <a:pPr marL="0" indent="0">
              <a:buNone/>
            </a:pPr>
            <a:r>
              <a:rPr lang="en-US" dirty="0"/>
              <a:t>10000101 = -5</a:t>
            </a:r>
          </a:p>
          <a:p>
            <a:pPr marL="0" indent="0">
              <a:buNone/>
            </a:pPr>
            <a:r>
              <a:rPr lang="en-US" dirty="0" smtClean="0"/>
              <a:t>8 </a:t>
            </a:r>
            <a:r>
              <a:rPr lang="en-US" dirty="0"/>
              <a:t>bits </a:t>
            </a:r>
            <a:r>
              <a:rPr lang="en-US" dirty="0" smtClean="0"/>
              <a:t>number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4 bit numbers</a:t>
            </a:r>
          </a:p>
          <a:p>
            <a:pPr marL="0" indent="0">
              <a:buNone/>
            </a:pPr>
            <a:r>
              <a:rPr lang="en-US" dirty="0"/>
              <a:t>0101 = 5</a:t>
            </a:r>
          </a:p>
          <a:p>
            <a:pPr marL="0" indent="0">
              <a:buNone/>
            </a:pPr>
            <a:r>
              <a:rPr lang="en-US" dirty="0"/>
              <a:t>1101 = -5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xmlns="" id="{53AB6557-C1F8-424D-B868-FA6236B95381}"/>
              </a:ext>
            </a:extLst>
          </p:cNvPr>
          <p:cNvSpPr txBox="1">
            <a:spLocks/>
          </p:cNvSpPr>
          <p:nvPr/>
        </p:nvSpPr>
        <p:spPr>
          <a:xfrm>
            <a:off x="5522614" y="2189058"/>
            <a:ext cx="1263196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</a:t>
            </a:r>
            <a:r>
              <a:rPr lang="en-US" sz="2100" dirty="0" smtClean="0"/>
              <a:t>= 3</a:t>
            </a:r>
            <a:endParaRPr lang="en-US" sz="2100" dirty="0"/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xmlns="" id="{31B60A38-3292-4904-AF61-683C770684FD}"/>
              </a:ext>
            </a:extLst>
          </p:cNvPr>
          <p:cNvSpPr txBox="1">
            <a:spLocks/>
          </p:cNvSpPr>
          <p:nvPr/>
        </p:nvSpPr>
        <p:spPr>
          <a:xfrm>
            <a:off x="6903118" y="2189058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xmlns="" id="{1DA0AD4B-A18E-499B-9318-989794B434E3}"/>
              </a:ext>
            </a:extLst>
          </p:cNvPr>
          <p:cNvSpPr txBox="1">
            <a:spLocks/>
          </p:cNvSpPr>
          <p:nvPr/>
        </p:nvSpPr>
        <p:spPr>
          <a:xfrm>
            <a:off x="6134602" y="1477628"/>
            <a:ext cx="1031709" cy="330117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Sign bit</a:t>
            </a:r>
            <a:endParaRPr lang="en-CA" sz="2100" dirty="0"/>
          </a:p>
        </p:txBody>
      </p:sp>
      <p:cxnSp>
        <p:nvCxnSpPr>
          <p:cNvPr id="9" name="موصل: منحني 8">
            <a:extLst>
              <a:ext uri="{FF2B5EF4-FFF2-40B4-BE49-F238E27FC236}">
                <a16:creationId xmlns:a16="http://schemas.microsoft.com/office/drawing/2014/main" xmlns="" id="{11801860-1A82-4A03-9365-BF63D900E638}"/>
              </a:ext>
            </a:extLst>
          </p:cNvPr>
          <p:cNvCxnSpPr>
            <a:cxnSpLocks/>
          </p:cNvCxnSpPr>
          <p:nvPr/>
        </p:nvCxnSpPr>
        <p:spPr>
          <a:xfrm>
            <a:off x="6785810" y="1807745"/>
            <a:ext cx="204537" cy="358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موصل: منحني 12">
            <a:extLst>
              <a:ext uri="{FF2B5EF4-FFF2-40B4-BE49-F238E27FC236}">
                <a16:creationId xmlns:a16="http://schemas.microsoft.com/office/drawing/2014/main" xmlns="" id="{9A7C6A17-A355-4454-899C-F53131048DE2}"/>
              </a:ext>
            </a:extLst>
          </p:cNvPr>
          <p:cNvCxnSpPr>
            <a:cxnSpLocks/>
          </p:cNvCxnSpPr>
          <p:nvPr/>
        </p:nvCxnSpPr>
        <p:spPr>
          <a:xfrm flipH="1">
            <a:off x="5746583" y="1807745"/>
            <a:ext cx="578267" cy="418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عنصر نائب للمحتوى 2">
            <a:extLst>
              <a:ext uri="{FF2B5EF4-FFF2-40B4-BE49-F238E27FC236}">
                <a16:creationId xmlns:a16="http://schemas.microsoft.com/office/drawing/2014/main" xmlns="" id="{99CF8963-6559-4EE3-B208-68C14D8DF01D}"/>
              </a:ext>
            </a:extLst>
          </p:cNvPr>
          <p:cNvSpPr txBox="1">
            <a:spLocks/>
          </p:cNvSpPr>
          <p:nvPr/>
        </p:nvSpPr>
        <p:spPr>
          <a:xfrm>
            <a:off x="5702969" y="5579689"/>
            <a:ext cx="2430379" cy="710773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 smtClean="0">
                <a:solidFill>
                  <a:srgbClr val="FF0000"/>
                </a:solidFill>
              </a:rPr>
              <a:t>What </a:t>
            </a:r>
            <a:r>
              <a:rPr lang="en-US" sz="2100" dirty="0">
                <a:solidFill>
                  <a:srgbClr val="FF0000"/>
                </a:solidFill>
              </a:rPr>
              <a:t>is the problem with this?</a:t>
            </a:r>
            <a:endParaRPr lang="en-CA" sz="21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1091044" y="2286742"/>
            <a:ext cx="249382" cy="123800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7595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Problems</a:t>
            </a:r>
            <a:endParaRPr lang="en-C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xmlns="" id="{02078874-B906-4CD2-AB3D-8A03E7B6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394335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000 vs.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000 -&gt; 0 and -0 ?!</a:t>
            </a:r>
          </a:p>
          <a:p>
            <a:pPr marL="0" indent="0">
              <a:buNone/>
            </a:pPr>
            <a:r>
              <a:rPr lang="en-US" dirty="0"/>
              <a:t>Add issues:</a:t>
            </a:r>
          </a:p>
          <a:p>
            <a:pPr marL="0" indent="0">
              <a:buNone/>
            </a:pPr>
            <a:r>
              <a:rPr lang="en-US" dirty="0"/>
              <a:t>5 + (-5) = ?</a:t>
            </a:r>
          </a:p>
          <a:p>
            <a:pPr marL="0" indent="0">
              <a:buNone/>
            </a:pPr>
            <a:r>
              <a:rPr lang="en-US" dirty="0"/>
              <a:t>  0101</a:t>
            </a:r>
          </a:p>
          <a:p>
            <a:pPr marL="0" indent="0">
              <a:buNone/>
            </a:pPr>
            <a:r>
              <a:rPr lang="en-US" dirty="0"/>
              <a:t>+1101</a:t>
            </a:r>
          </a:p>
          <a:p>
            <a:pPr marL="0" indent="0">
              <a:buNone/>
            </a:pPr>
            <a:r>
              <a:rPr lang="en-US" dirty="0"/>
              <a:t>10010  Ignoring the carry bit (0010) the result is 2. WIRED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xmlns="" id="{53AB6557-C1F8-424D-B868-FA6236B95381}"/>
              </a:ext>
            </a:extLst>
          </p:cNvPr>
          <p:cNvSpPr txBox="1">
            <a:spLocks/>
          </p:cNvSpPr>
          <p:nvPr/>
        </p:nvSpPr>
        <p:spPr>
          <a:xfrm>
            <a:off x="5567612" y="2189058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xmlns="" id="{31B60A38-3292-4904-AF61-683C770684FD}"/>
              </a:ext>
            </a:extLst>
          </p:cNvPr>
          <p:cNvSpPr txBox="1">
            <a:spLocks/>
          </p:cNvSpPr>
          <p:nvPr/>
        </p:nvSpPr>
        <p:spPr>
          <a:xfrm>
            <a:off x="6903118" y="2189058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6" name="عنصر نائب للمحتوى 2">
            <a:extLst>
              <a:ext uri="{FF2B5EF4-FFF2-40B4-BE49-F238E27FC236}">
                <a16:creationId xmlns:a16="http://schemas.microsoft.com/office/drawing/2014/main" xmlns="" id="{1DA0AD4B-A18E-499B-9318-989794B434E3}"/>
              </a:ext>
            </a:extLst>
          </p:cNvPr>
          <p:cNvSpPr txBox="1">
            <a:spLocks/>
          </p:cNvSpPr>
          <p:nvPr/>
        </p:nvSpPr>
        <p:spPr>
          <a:xfrm>
            <a:off x="6134602" y="1477628"/>
            <a:ext cx="1031709" cy="330117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Sign bit</a:t>
            </a:r>
            <a:endParaRPr lang="en-CA" sz="2100" dirty="0"/>
          </a:p>
        </p:txBody>
      </p:sp>
      <p:cxnSp>
        <p:nvCxnSpPr>
          <p:cNvPr id="9" name="موصل: منحني 8">
            <a:extLst>
              <a:ext uri="{FF2B5EF4-FFF2-40B4-BE49-F238E27FC236}">
                <a16:creationId xmlns:a16="http://schemas.microsoft.com/office/drawing/2014/main" xmlns="" id="{11801860-1A82-4A03-9365-BF63D900E638}"/>
              </a:ext>
            </a:extLst>
          </p:cNvPr>
          <p:cNvCxnSpPr>
            <a:cxnSpLocks/>
          </p:cNvCxnSpPr>
          <p:nvPr/>
        </p:nvCxnSpPr>
        <p:spPr>
          <a:xfrm>
            <a:off x="6785810" y="1807745"/>
            <a:ext cx="204537" cy="358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موصل: منحني 12">
            <a:extLst>
              <a:ext uri="{FF2B5EF4-FFF2-40B4-BE49-F238E27FC236}">
                <a16:creationId xmlns:a16="http://schemas.microsoft.com/office/drawing/2014/main" xmlns="" id="{9A7C6A17-A355-4454-899C-F53131048DE2}"/>
              </a:ext>
            </a:extLst>
          </p:cNvPr>
          <p:cNvCxnSpPr>
            <a:cxnSpLocks/>
          </p:cNvCxnSpPr>
          <p:nvPr/>
        </p:nvCxnSpPr>
        <p:spPr>
          <a:xfrm flipH="1">
            <a:off x="5746583" y="1807745"/>
            <a:ext cx="578267" cy="418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عنصر نائب للمحتوى 2">
            <a:extLst>
              <a:ext uri="{FF2B5EF4-FFF2-40B4-BE49-F238E27FC236}">
                <a16:creationId xmlns:a16="http://schemas.microsoft.com/office/drawing/2014/main" xmlns="" id="{99CF8963-6559-4EE3-B208-68C14D8DF01D}"/>
              </a:ext>
            </a:extLst>
          </p:cNvPr>
          <p:cNvSpPr txBox="1">
            <a:spLocks/>
          </p:cNvSpPr>
          <p:nvPr/>
        </p:nvSpPr>
        <p:spPr>
          <a:xfrm>
            <a:off x="5702969" y="5525364"/>
            <a:ext cx="2430379" cy="710773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What is the problem with this?</a:t>
            </a:r>
            <a:endParaRPr lang="en-CA" sz="2100" dirty="0"/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xmlns="" id="{D0C7BB63-11A9-4752-A3A4-B33E2803EBE5}"/>
              </a:ext>
            </a:extLst>
          </p:cNvPr>
          <p:cNvCxnSpPr/>
          <p:nvPr/>
        </p:nvCxnSpPr>
        <p:spPr>
          <a:xfrm>
            <a:off x="628650" y="3877074"/>
            <a:ext cx="815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38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B26B7515-961C-4DED-B149-FF5E07D65F4C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2360613" y="561975"/>
            <a:ext cx="430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Comic Sans MS" panose="030F0702030302020204" pitchFamily="66" charset="0"/>
              </a:rPr>
              <a:t>Digital versus Analog</a:t>
            </a:r>
          </a:p>
        </p:txBody>
      </p:sp>
      <p:sp>
        <p:nvSpPr>
          <p:cNvPr id="32773" name="Text Box 3"/>
          <p:cNvSpPr txBox="1">
            <a:spLocks noChangeArrowheads="1"/>
          </p:cNvSpPr>
          <p:nvPr/>
        </p:nvSpPr>
        <p:spPr bwMode="auto">
          <a:xfrm>
            <a:off x="635000" y="1524000"/>
            <a:ext cx="8051800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We live in an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Analog</a:t>
            </a:r>
            <a:r>
              <a:rPr lang="en-US" altLang="en-US" sz="2400" dirty="0">
                <a:latin typeface="Comic Sans MS" panose="030F0702030302020204" pitchFamily="66" charset="0"/>
              </a:rPr>
              <a:t> world.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Analog</a:t>
            </a:r>
            <a:r>
              <a:rPr lang="en-US" altLang="en-US" sz="2400" dirty="0">
                <a:latin typeface="Comic Sans MS" panose="030F0702030302020204" pitchFamily="66" charset="0"/>
              </a:rPr>
              <a:t> means Continuous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We use the word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Analog</a:t>
            </a:r>
            <a:r>
              <a:rPr lang="en-US" altLang="en-US" sz="2400" dirty="0">
                <a:latin typeface="Comic Sans MS" panose="030F0702030302020204" pitchFamily="66" charset="0"/>
              </a:rPr>
              <a:t> to express phenomena or parameters that have smooth gradual change or movement.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For example, earth’s movement around the sun is continuous or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Analog</a:t>
            </a:r>
            <a:r>
              <a:rPr lang="en-US" altLang="en-US" sz="2400" dirty="0">
                <a:latin typeface="Comic Sans MS" panose="030F0702030302020204" pitchFamily="66" charset="0"/>
              </a:rPr>
              <a:t>.</a:t>
            </a:r>
          </a:p>
          <a:p>
            <a:pPr algn="l" rtl="0">
              <a:spcBef>
                <a:spcPct val="0"/>
              </a:spcBef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Temperature is an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Analog</a:t>
            </a:r>
            <a:r>
              <a:rPr lang="en-US" altLang="en-US" sz="2400" dirty="0">
                <a:latin typeface="Comic Sans MS" panose="030F0702030302020204" pitchFamily="66" charset="0"/>
              </a:rPr>
              <a:t> parameter. In making a cup of tea, the temperature of the tea increases gradually or smoothly.</a:t>
            </a:r>
          </a:p>
          <a:p>
            <a:pPr algn="l" rtl="0">
              <a:buClr>
                <a:srgbClr val="FF0066"/>
              </a:buClr>
              <a:buSzTx/>
            </a:pPr>
            <a:r>
              <a:rPr lang="en-US" altLang="en-US" sz="2400" dirty="0">
                <a:latin typeface="Comic Sans MS" panose="030F0702030302020204" pitchFamily="66" charset="0"/>
              </a:rPr>
              <a:t>In an </a:t>
            </a: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Analog</a:t>
            </a:r>
            <a:r>
              <a:rPr lang="en-US" altLang="en-US" sz="2400" dirty="0">
                <a:latin typeface="Comic Sans MS" panose="030F0702030302020204" pitchFamily="66" charset="0"/>
              </a:rPr>
              <a:t> system, parameters have a continuous range of values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85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xmlns="" id="{53AB6557-C1F8-424D-B868-FA6236B95381}"/>
              </a:ext>
            </a:extLst>
          </p:cNvPr>
          <p:cNvSpPr txBox="1">
            <a:spLocks/>
          </p:cNvSpPr>
          <p:nvPr/>
        </p:nvSpPr>
        <p:spPr>
          <a:xfrm>
            <a:off x="5468293" y="2189058"/>
            <a:ext cx="1317517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xmlns="" id="{31B60A38-3292-4904-AF61-683C770684FD}"/>
              </a:ext>
            </a:extLst>
          </p:cNvPr>
          <p:cNvSpPr txBox="1">
            <a:spLocks/>
          </p:cNvSpPr>
          <p:nvPr/>
        </p:nvSpPr>
        <p:spPr>
          <a:xfrm>
            <a:off x="6903118" y="2189058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1" name="عنصر نائب للمحتوى 2">
            <a:extLst>
              <a:ext uri="{FF2B5EF4-FFF2-40B4-BE49-F238E27FC236}">
                <a16:creationId xmlns:a16="http://schemas.microsoft.com/office/drawing/2014/main" xmlns="" id="{ECC1E9DB-4A15-45CA-A5D5-CDA7BF3FB53A}"/>
              </a:ext>
            </a:extLst>
          </p:cNvPr>
          <p:cNvSpPr txBox="1">
            <a:spLocks/>
          </p:cNvSpPr>
          <p:nvPr/>
        </p:nvSpPr>
        <p:spPr>
          <a:xfrm>
            <a:off x="6955038" y="2007603"/>
            <a:ext cx="857785" cy="330117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500" dirty="0">
                <a:solidFill>
                  <a:srgbClr val="00B050"/>
                </a:solidFill>
              </a:rPr>
              <a:t>- 4 2 1 </a:t>
            </a:r>
            <a:endParaRPr lang="en-CA" sz="1500" dirty="0">
              <a:solidFill>
                <a:srgbClr val="00B050"/>
              </a:solidFill>
            </a:endParaRPr>
          </a:p>
        </p:txBody>
      </p:sp>
      <p:sp>
        <p:nvSpPr>
          <p:cNvPr id="12" name="عنصر نائب للمحتوى 2">
            <a:extLst>
              <a:ext uri="{FF2B5EF4-FFF2-40B4-BE49-F238E27FC236}">
                <a16:creationId xmlns:a16="http://schemas.microsoft.com/office/drawing/2014/main" xmlns="" id="{C4A6B762-51A0-4F49-9031-47AFEB768083}"/>
              </a:ext>
            </a:extLst>
          </p:cNvPr>
          <p:cNvSpPr txBox="1">
            <a:spLocks/>
          </p:cNvSpPr>
          <p:nvPr/>
        </p:nvSpPr>
        <p:spPr>
          <a:xfrm>
            <a:off x="5597373" y="2038268"/>
            <a:ext cx="857785" cy="330117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500" dirty="0">
                <a:solidFill>
                  <a:srgbClr val="00B050"/>
                </a:solidFill>
              </a:rPr>
              <a:t>+ 4 2 1 </a:t>
            </a:r>
            <a:endParaRPr lang="en-CA" sz="1500" dirty="0">
              <a:solidFill>
                <a:srgbClr val="00B050"/>
              </a:solidFill>
            </a:endParaRPr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563509" y="2119363"/>
            <a:ext cx="1274343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0164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xmlns="" id="{980C4E2D-97B7-410D-BBEB-CBD9B728B036}"/>
              </a:ext>
            </a:extLst>
          </p:cNvPr>
          <p:cNvSpPr/>
          <p:nvPr/>
        </p:nvSpPr>
        <p:spPr>
          <a:xfrm>
            <a:off x="561744" y="2125266"/>
            <a:ext cx="2371475" cy="3301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407406" y="2119363"/>
            <a:ext cx="1374302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xmlns="" id="{80398BCA-39B2-43A5-94C5-B424E1C564CE}"/>
              </a:ext>
            </a:extLst>
          </p:cNvPr>
          <p:cNvSpPr/>
          <p:nvPr/>
        </p:nvSpPr>
        <p:spPr>
          <a:xfrm>
            <a:off x="4276492" y="2736503"/>
            <a:ext cx="186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5 + (-5) = 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0101</a:t>
            </a:r>
          </a:p>
          <a:p>
            <a:pPr algn="l"/>
            <a:r>
              <a:rPr lang="en-US" dirty="0"/>
              <a:t>+1010</a:t>
            </a:r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xmlns="" id="{098688D1-9498-4D4F-A997-9022A7D75829}"/>
              </a:ext>
            </a:extLst>
          </p:cNvPr>
          <p:cNvCxnSpPr>
            <a:endCxn id="3" idx="2"/>
          </p:cNvCxnSpPr>
          <p:nvPr/>
        </p:nvCxnSpPr>
        <p:spPr>
          <a:xfrm>
            <a:off x="4276493" y="3913748"/>
            <a:ext cx="933692" cy="2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7">
            <a:extLst>
              <a:ext uri="{FF2B5EF4-FFF2-40B4-BE49-F238E27FC236}">
                <a16:creationId xmlns:a16="http://schemas.microsoft.com/office/drawing/2014/main" xmlns="" id="{6ABBF878-3831-4876-A2A5-F462E2D9CCE8}"/>
              </a:ext>
            </a:extLst>
          </p:cNvPr>
          <p:cNvSpPr/>
          <p:nvPr/>
        </p:nvSpPr>
        <p:spPr>
          <a:xfrm>
            <a:off x="4297259" y="3913748"/>
            <a:ext cx="2828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1111  and this is negative zero </a:t>
            </a:r>
            <a:r>
              <a:rPr lang="en-US" dirty="0">
                <a:sym typeface="Wingdings" panose="05000000000000000000" pitchFamily="2" charset="2"/>
              </a:rPr>
              <a:t>that is closer, right </a:t>
            </a:r>
            <a:r>
              <a:rPr lang="en-US" dirty="0"/>
              <a:t>  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3288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xmlns="" id="{980C4E2D-97B7-410D-BBEB-CBD9B728B036}"/>
              </a:ext>
            </a:extLst>
          </p:cNvPr>
          <p:cNvSpPr/>
          <p:nvPr/>
        </p:nvSpPr>
        <p:spPr>
          <a:xfrm>
            <a:off x="561744" y="3268266"/>
            <a:ext cx="2371475" cy="3301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488887" y="2119363"/>
            <a:ext cx="1292821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xmlns="" id="{80398BCA-39B2-43A5-94C5-B424E1C564CE}"/>
              </a:ext>
            </a:extLst>
          </p:cNvPr>
          <p:cNvSpPr/>
          <p:nvPr/>
        </p:nvSpPr>
        <p:spPr>
          <a:xfrm>
            <a:off x="4276492" y="2736503"/>
            <a:ext cx="186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3 + (-3) = 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0011</a:t>
            </a:r>
          </a:p>
          <a:p>
            <a:pPr algn="l"/>
            <a:r>
              <a:rPr lang="en-US" dirty="0"/>
              <a:t>+1100</a:t>
            </a:r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xmlns="" id="{098688D1-9498-4D4F-A997-9022A7D75829}"/>
              </a:ext>
            </a:extLst>
          </p:cNvPr>
          <p:cNvCxnSpPr>
            <a:endCxn id="3" idx="2"/>
          </p:cNvCxnSpPr>
          <p:nvPr/>
        </p:nvCxnSpPr>
        <p:spPr>
          <a:xfrm>
            <a:off x="4276493" y="3913748"/>
            <a:ext cx="933692" cy="2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7">
            <a:extLst>
              <a:ext uri="{FF2B5EF4-FFF2-40B4-BE49-F238E27FC236}">
                <a16:creationId xmlns:a16="http://schemas.microsoft.com/office/drawing/2014/main" xmlns="" id="{6ABBF878-3831-4876-A2A5-F462E2D9CCE8}"/>
              </a:ext>
            </a:extLst>
          </p:cNvPr>
          <p:cNvSpPr/>
          <p:nvPr/>
        </p:nvSpPr>
        <p:spPr>
          <a:xfrm>
            <a:off x="4297259" y="3913748"/>
            <a:ext cx="2828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1111  and this is negative zero </a:t>
            </a:r>
            <a:r>
              <a:rPr lang="en-US" dirty="0">
                <a:sym typeface="Wingdings" panose="05000000000000000000" pitchFamily="2" charset="2"/>
              </a:rPr>
              <a:t>that is closer, right </a:t>
            </a:r>
            <a:r>
              <a:rPr lang="en-US" dirty="0"/>
              <a:t>   </a:t>
            </a:r>
            <a:endParaRPr lang="en-CA" dirty="0"/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xmlns="" id="{E5A388B3-5FFA-496E-9153-78CE12477B7F}"/>
              </a:ext>
            </a:extLst>
          </p:cNvPr>
          <p:cNvSpPr/>
          <p:nvPr/>
        </p:nvSpPr>
        <p:spPr>
          <a:xfrm>
            <a:off x="4414479" y="4952493"/>
            <a:ext cx="260199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Solve the problem?</a:t>
            </a:r>
            <a:endParaRPr lang="en-CA" sz="2100" dirty="0">
              <a:solidFill>
                <a:srgbClr val="FF0000"/>
              </a:solidFill>
            </a:endParaRP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xmlns="" id="{EB85E9A4-DA2A-4723-9B9D-00CCBCEFFBF8}"/>
              </a:ext>
            </a:extLst>
          </p:cNvPr>
          <p:cNvSpPr/>
          <p:nvPr/>
        </p:nvSpPr>
        <p:spPr>
          <a:xfrm>
            <a:off x="4371184" y="5309814"/>
            <a:ext cx="48670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What if we tried different numbers?</a:t>
            </a:r>
            <a:endParaRPr lang="en-CA" sz="21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6355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497941" y="2119363"/>
            <a:ext cx="1283767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xmlns="" id="{80398BCA-39B2-43A5-94C5-B424E1C564CE}"/>
              </a:ext>
            </a:extLst>
          </p:cNvPr>
          <p:cNvSpPr/>
          <p:nvPr/>
        </p:nvSpPr>
        <p:spPr>
          <a:xfrm>
            <a:off x="4276492" y="2736503"/>
            <a:ext cx="186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5 + (-3) = 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0101</a:t>
            </a:r>
          </a:p>
          <a:p>
            <a:pPr algn="l"/>
            <a:r>
              <a:rPr lang="en-US" dirty="0"/>
              <a:t>+1100</a:t>
            </a:r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xmlns="" id="{098688D1-9498-4D4F-A997-9022A7D75829}"/>
              </a:ext>
            </a:extLst>
          </p:cNvPr>
          <p:cNvCxnSpPr>
            <a:endCxn id="3" idx="2"/>
          </p:cNvCxnSpPr>
          <p:nvPr/>
        </p:nvCxnSpPr>
        <p:spPr>
          <a:xfrm>
            <a:off x="4276493" y="3913748"/>
            <a:ext cx="933692" cy="2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7">
            <a:extLst>
              <a:ext uri="{FF2B5EF4-FFF2-40B4-BE49-F238E27FC236}">
                <a16:creationId xmlns:a16="http://schemas.microsoft.com/office/drawing/2014/main" xmlns="" id="{6ABBF878-3831-4876-A2A5-F462E2D9CCE8}"/>
              </a:ext>
            </a:extLst>
          </p:cNvPr>
          <p:cNvSpPr/>
          <p:nvPr/>
        </p:nvSpPr>
        <p:spPr>
          <a:xfrm>
            <a:off x="4297259" y="3913747"/>
            <a:ext cx="2969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10001  Ignoring the carry, the result is 0001. not correct but it is close right?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 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3489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497941" y="2119363"/>
            <a:ext cx="1283767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xmlns="" id="{80398BCA-39B2-43A5-94C5-B424E1C564CE}"/>
              </a:ext>
            </a:extLst>
          </p:cNvPr>
          <p:cNvSpPr/>
          <p:nvPr/>
        </p:nvSpPr>
        <p:spPr>
          <a:xfrm>
            <a:off x="4276492" y="2736503"/>
            <a:ext cx="186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6 + (-2) = 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0110</a:t>
            </a:r>
          </a:p>
          <a:p>
            <a:pPr algn="l"/>
            <a:r>
              <a:rPr lang="en-US" dirty="0"/>
              <a:t>+1101</a:t>
            </a:r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xmlns="" id="{098688D1-9498-4D4F-A997-9022A7D75829}"/>
              </a:ext>
            </a:extLst>
          </p:cNvPr>
          <p:cNvCxnSpPr>
            <a:endCxn id="3" idx="2"/>
          </p:cNvCxnSpPr>
          <p:nvPr/>
        </p:nvCxnSpPr>
        <p:spPr>
          <a:xfrm>
            <a:off x="4276493" y="3913748"/>
            <a:ext cx="933692" cy="2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7">
            <a:extLst>
              <a:ext uri="{FF2B5EF4-FFF2-40B4-BE49-F238E27FC236}">
                <a16:creationId xmlns:a16="http://schemas.microsoft.com/office/drawing/2014/main" xmlns="" id="{6ABBF878-3831-4876-A2A5-F462E2D9CCE8}"/>
              </a:ext>
            </a:extLst>
          </p:cNvPr>
          <p:cNvSpPr/>
          <p:nvPr/>
        </p:nvSpPr>
        <p:spPr>
          <a:xfrm>
            <a:off x="4297259" y="3913747"/>
            <a:ext cx="2969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10011  Ignoring the carry, the result is 0011. not exactly correct but close right?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 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5857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563510" y="2119363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448D9342-BC3D-45FB-A295-F289DCCC3666}"/>
              </a:ext>
            </a:extLst>
          </p:cNvPr>
          <p:cNvSpPr/>
          <p:nvPr/>
        </p:nvSpPr>
        <p:spPr>
          <a:xfrm>
            <a:off x="4019792" y="4340319"/>
            <a:ext cx="36407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What did we observe here?</a:t>
            </a:r>
            <a:endParaRPr lang="en-CA" sz="2100" dirty="0">
              <a:solidFill>
                <a:srgbClr val="FF0000"/>
              </a:solidFill>
            </a:endParaRP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xmlns="" id="{F145DCFF-3751-4D4F-9645-B0C90A95D3AE}"/>
              </a:ext>
            </a:extLst>
          </p:cNvPr>
          <p:cNvSpPr/>
          <p:nvPr/>
        </p:nvSpPr>
        <p:spPr>
          <a:xfrm>
            <a:off x="4356676" y="2840378"/>
            <a:ext cx="186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5 + (-5) = -0</a:t>
            </a:r>
          </a:p>
          <a:p>
            <a:pPr algn="l"/>
            <a:r>
              <a:rPr lang="en-US" dirty="0"/>
              <a:t>3 + (-3) = -0</a:t>
            </a:r>
          </a:p>
          <a:p>
            <a:pPr algn="l"/>
            <a:r>
              <a:rPr lang="en-US" dirty="0"/>
              <a:t>5 + (-3) = 1</a:t>
            </a:r>
          </a:p>
          <a:p>
            <a:pPr algn="l"/>
            <a:r>
              <a:rPr lang="en-US" dirty="0"/>
              <a:t>6 + (-2) =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165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One’s complement</a:t>
            </a:r>
            <a:endParaRPr lang="en-CA" dirty="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525101" y="2119363"/>
            <a:ext cx="1256607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218198" cy="3263504"/>
          </a:xfrm>
          <a:prstGeom prst="rect">
            <a:avLst/>
          </a:prstGeom>
        </p:spPr>
        <p:txBody>
          <a:bodyPr vert="horz" lIns="68580" tIns="34290" rIns="68580" bIns="34290" rtlCol="1">
            <a:normAutofit fontScale="925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000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xmlns="" id="{448D9342-BC3D-45FB-A295-F289DCCC3666}"/>
              </a:ext>
            </a:extLst>
          </p:cNvPr>
          <p:cNvSpPr/>
          <p:nvPr/>
        </p:nvSpPr>
        <p:spPr>
          <a:xfrm>
            <a:off x="4019792" y="2151542"/>
            <a:ext cx="364074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What did we observe here?</a:t>
            </a:r>
            <a:endParaRPr lang="en-CA" sz="2100" dirty="0">
              <a:solidFill>
                <a:srgbClr val="FF0000"/>
              </a:solidFill>
            </a:endParaRPr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xmlns="" id="{F145DCFF-3751-4D4F-9645-B0C90A95D3AE}"/>
              </a:ext>
            </a:extLst>
          </p:cNvPr>
          <p:cNvSpPr/>
          <p:nvPr/>
        </p:nvSpPr>
        <p:spPr>
          <a:xfrm>
            <a:off x="4356676" y="2840378"/>
            <a:ext cx="186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5 + (-5) = -0</a:t>
            </a:r>
          </a:p>
          <a:p>
            <a:pPr algn="l"/>
            <a:r>
              <a:rPr lang="en-US" dirty="0"/>
              <a:t>3 + (-3) = -0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/>
              <a:t>5 + (-3) = 1 </a:t>
            </a:r>
            <a:r>
              <a:rPr lang="en-US" dirty="0">
                <a:solidFill>
                  <a:srgbClr val="FF0000"/>
                </a:solidFill>
              </a:rPr>
              <a:t>+1</a:t>
            </a:r>
          </a:p>
          <a:p>
            <a:pPr algn="l"/>
            <a:r>
              <a:rPr lang="en-US" dirty="0"/>
              <a:t>6 + (-2) = 3 </a:t>
            </a:r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xmlns="" id="{E4643BA7-7F64-48F8-B691-43A66ECB3F95}"/>
              </a:ext>
            </a:extLst>
          </p:cNvPr>
          <p:cNvSpPr/>
          <p:nvPr/>
        </p:nvSpPr>
        <p:spPr>
          <a:xfrm rot="10800000" flipV="1">
            <a:off x="4019792" y="4598923"/>
            <a:ext cx="4560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100" dirty="0"/>
              <a:t>So, one’s complements which flipping bits will solve the problem partially and the results close to correct. How to solve the issue?</a:t>
            </a:r>
            <a:endParaRPr lang="en-CA" sz="2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6292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Two’s complement</a:t>
            </a:r>
            <a:endParaRPr lang="en-CA" dirty="0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xmlns="" id="{88B703C3-EB37-47F8-835E-F3EFF574AB79}"/>
              </a:ext>
            </a:extLst>
          </p:cNvPr>
          <p:cNvSpPr txBox="1">
            <a:spLocks/>
          </p:cNvSpPr>
          <p:nvPr/>
        </p:nvSpPr>
        <p:spPr>
          <a:xfrm>
            <a:off x="479834" y="2119363"/>
            <a:ext cx="1301874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000 = 0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001 = 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010 = 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011 =3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100 = 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101 = 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110 = 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0</a:t>
            </a:r>
            <a:r>
              <a:rPr lang="en-US" sz="2100" dirty="0"/>
              <a:t>111 = 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16" name="عنصر نائب للمحتوى 2">
            <a:extLst>
              <a:ext uri="{FF2B5EF4-FFF2-40B4-BE49-F238E27FC236}">
                <a16:creationId xmlns:a16="http://schemas.microsoft.com/office/drawing/2014/main" xmlns="" id="{5A80327D-177E-4080-87C0-076229331908}"/>
              </a:ext>
            </a:extLst>
          </p:cNvPr>
          <p:cNvSpPr txBox="1">
            <a:spLocks/>
          </p:cNvSpPr>
          <p:nvPr/>
        </p:nvSpPr>
        <p:spPr>
          <a:xfrm>
            <a:off x="1781927" y="2136091"/>
            <a:ext cx="1513534" cy="326350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------------</a:t>
            </a:r>
            <a:endParaRPr lang="en-US" sz="2100" dirty="0"/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111 = -1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110 = -2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101 = -3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100 = -4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011 = -5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010 = -6</a:t>
            </a:r>
          </a:p>
          <a:p>
            <a:pPr marL="0" indent="0" algn="l">
              <a:buNone/>
            </a:pPr>
            <a:r>
              <a:rPr lang="en-US" sz="2100" dirty="0">
                <a:solidFill>
                  <a:srgbClr val="FF0000"/>
                </a:solidFill>
              </a:rPr>
              <a:t>1</a:t>
            </a:r>
            <a:r>
              <a:rPr lang="en-US" sz="2100" dirty="0"/>
              <a:t>001 = -7</a:t>
            </a:r>
          </a:p>
          <a:p>
            <a:pPr marL="0" indent="0" algn="l">
              <a:buNone/>
            </a:pPr>
            <a:endParaRPr lang="en-CA" sz="2100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xmlns="" id="{4E0E754E-689D-4508-AFA8-871B936981B4}"/>
              </a:ext>
            </a:extLst>
          </p:cNvPr>
          <p:cNvSpPr/>
          <p:nvPr/>
        </p:nvSpPr>
        <p:spPr>
          <a:xfrm>
            <a:off x="4108051" y="2083269"/>
            <a:ext cx="1867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5 + (-5) = ?</a:t>
            </a:r>
          </a:p>
          <a:p>
            <a:pPr algn="l"/>
            <a:r>
              <a:rPr lang="en-US" dirty="0"/>
              <a:t>  0101</a:t>
            </a:r>
          </a:p>
          <a:p>
            <a:pPr algn="l"/>
            <a:r>
              <a:rPr lang="en-US" dirty="0"/>
              <a:t>+1011</a:t>
            </a: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xmlns="" id="{BB44AD2E-93D8-4A74-8F01-C3C1402C7D64}"/>
              </a:ext>
            </a:extLst>
          </p:cNvPr>
          <p:cNvCxnSpPr>
            <a:cxnSpLocks/>
          </p:cNvCxnSpPr>
          <p:nvPr/>
        </p:nvCxnSpPr>
        <p:spPr>
          <a:xfrm>
            <a:off x="4108051" y="2983516"/>
            <a:ext cx="84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مستطيل 11">
            <a:extLst>
              <a:ext uri="{FF2B5EF4-FFF2-40B4-BE49-F238E27FC236}">
                <a16:creationId xmlns:a16="http://schemas.microsoft.com/office/drawing/2014/main" xmlns="" id="{D944A74E-09DA-446B-8717-7F998D0D399B}"/>
              </a:ext>
            </a:extLst>
          </p:cNvPr>
          <p:cNvSpPr/>
          <p:nvPr/>
        </p:nvSpPr>
        <p:spPr>
          <a:xfrm>
            <a:off x="4096019" y="3017284"/>
            <a:ext cx="3173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10000  and ignoring the carry, the result is 0000</a:t>
            </a:r>
            <a:r>
              <a:rPr lang="en-US" dirty="0">
                <a:sym typeface="Wingdings" panose="05000000000000000000" pitchFamily="2" charset="2"/>
              </a:rPr>
              <a:t> </a:t>
            </a:r>
            <a:r>
              <a:rPr lang="en-US" dirty="0"/>
              <a:t>   </a:t>
            </a:r>
            <a:endParaRPr lang="en-CA" dirty="0"/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xmlns="" id="{902DAE5C-222B-4EE3-A74A-191B5E280526}"/>
              </a:ext>
            </a:extLst>
          </p:cNvPr>
          <p:cNvSpPr/>
          <p:nvPr/>
        </p:nvSpPr>
        <p:spPr>
          <a:xfrm>
            <a:off x="4060761" y="3710393"/>
            <a:ext cx="1867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3 + (-3) = ?</a:t>
            </a:r>
          </a:p>
          <a:p>
            <a:pPr algn="l"/>
            <a:r>
              <a:rPr lang="en-US" dirty="0"/>
              <a:t>  0011</a:t>
            </a:r>
          </a:p>
          <a:p>
            <a:pPr algn="l"/>
            <a:r>
              <a:rPr lang="en-US" dirty="0"/>
              <a:t>+1101</a:t>
            </a:r>
          </a:p>
        </p:txBody>
      </p:sp>
      <p:sp>
        <p:nvSpPr>
          <p:cNvPr id="17" name="مستطيل 16">
            <a:extLst>
              <a:ext uri="{FF2B5EF4-FFF2-40B4-BE49-F238E27FC236}">
                <a16:creationId xmlns:a16="http://schemas.microsoft.com/office/drawing/2014/main" xmlns="" id="{BE473CE7-BDB1-4253-83F3-88F476851869}"/>
              </a:ext>
            </a:extLst>
          </p:cNvPr>
          <p:cNvSpPr/>
          <p:nvPr/>
        </p:nvSpPr>
        <p:spPr>
          <a:xfrm>
            <a:off x="4060762" y="4604738"/>
            <a:ext cx="89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10000</a:t>
            </a:r>
            <a:endParaRPr lang="en-CA" dirty="0"/>
          </a:p>
        </p:txBody>
      </p: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xmlns="" id="{9161CABE-0BB3-4098-BCE9-4BC988F75221}"/>
              </a:ext>
            </a:extLst>
          </p:cNvPr>
          <p:cNvCxnSpPr>
            <a:cxnSpLocks/>
          </p:cNvCxnSpPr>
          <p:nvPr/>
        </p:nvCxnSpPr>
        <p:spPr>
          <a:xfrm>
            <a:off x="4029847" y="4541600"/>
            <a:ext cx="84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مستطيل 18">
            <a:extLst>
              <a:ext uri="{FF2B5EF4-FFF2-40B4-BE49-F238E27FC236}">
                <a16:creationId xmlns:a16="http://schemas.microsoft.com/office/drawing/2014/main" xmlns="" id="{97912C2B-AB72-4BCD-AC08-9F39E37959B5}"/>
              </a:ext>
            </a:extLst>
          </p:cNvPr>
          <p:cNvSpPr/>
          <p:nvPr/>
        </p:nvSpPr>
        <p:spPr>
          <a:xfrm>
            <a:off x="5494689" y="3705973"/>
            <a:ext cx="1867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5 + (-3) = ?</a:t>
            </a:r>
          </a:p>
          <a:p>
            <a:pPr algn="l"/>
            <a:r>
              <a:rPr lang="en-US" dirty="0"/>
              <a:t>  0101</a:t>
            </a:r>
          </a:p>
          <a:p>
            <a:pPr algn="l"/>
            <a:r>
              <a:rPr lang="en-US" dirty="0"/>
              <a:t>+1101</a:t>
            </a:r>
          </a:p>
        </p:txBody>
      </p:sp>
      <p:sp>
        <p:nvSpPr>
          <p:cNvPr id="21" name="مستطيل 20">
            <a:extLst>
              <a:ext uri="{FF2B5EF4-FFF2-40B4-BE49-F238E27FC236}">
                <a16:creationId xmlns:a16="http://schemas.microsoft.com/office/drawing/2014/main" xmlns="" id="{F2E2DCEE-D91E-4FBF-AD17-215F8F4D5946}"/>
              </a:ext>
            </a:extLst>
          </p:cNvPr>
          <p:cNvSpPr/>
          <p:nvPr/>
        </p:nvSpPr>
        <p:spPr>
          <a:xfrm>
            <a:off x="5494690" y="4628472"/>
            <a:ext cx="89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10010   </a:t>
            </a:r>
            <a:endParaRPr lang="en-CA" dirty="0"/>
          </a:p>
        </p:txBody>
      </p: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xmlns="" id="{3B555903-53CF-4E6B-B088-BB84D6D8A208}"/>
              </a:ext>
            </a:extLst>
          </p:cNvPr>
          <p:cNvCxnSpPr>
            <a:cxnSpLocks/>
          </p:cNvCxnSpPr>
          <p:nvPr/>
        </p:nvCxnSpPr>
        <p:spPr>
          <a:xfrm>
            <a:off x="5494689" y="4577346"/>
            <a:ext cx="84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مستطيل 22">
            <a:extLst>
              <a:ext uri="{FF2B5EF4-FFF2-40B4-BE49-F238E27FC236}">
                <a16:creationId xmlns:a16="http://schemas.microsoft.com/office/drawing/2014/main" xmlns="" id="{E98CB035-5835-4832-90DD-74CF16755C62}"/>
              </a:ext>
            </a:extLst>
          </p:cNvPr>
          <p:cNvSpPr/>
          <p:nvPr/>
        </p:nvSpPr>
        <p:spPr>
          <a:xfrm>
            <a:off x="6988782" y="3704491"/>
            <a:ext cx="1867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6 + (-2) = ?</a:t>
            </a:r>
          </a:p>
          <a:p>
            <a:pPr algn="l"/>
            <a:r>
              <a:rPr lang="en-US" dirty="0"/>
              <a:t>  0110</a:t>
            </a:r>
          </a:p>
          <a:p>
            <a:pPr algn="l"/>
            <a:r>
              <a:rPr lang="en-US" dirty="0"/>
              <a:t>+1110</a:t>
            </a: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xmlns="" id="{3E8E68A6-6233-4465-AE8B-F700FDA4C183}"/>
              </a:ext>
            </a:extLst>
          </p:cNvPr>
          <p:cNvCxnSpPr>
            <a:cxnSpLocks/>
          </p:cNvCxnSpPr>
          <p:nvPr/>
        </p:nvCxnSpPr>
        <p:spPr>
          <a:xfrm>
            <a:off x="6968556" y="4571331"/>
            <a:ext cx="84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مستطيل 27">
            <a:extLst>
              <a:ext uri="{FF2B5EF4-FFF2-40B4-BE49-F238E27FC236}">
                <a16:creationId xmlns:a16="http://schemas.microsoft.com/office/drawing/2014/main" xmlns="" id="{945B9D40-1C0B-458C-ABF5-7B8742877497}"/>
              </a:ext>
            </a:extLst>
          </p:cNvPr>
          <p:cNvSpPr/>
          <p:nvPr/>
        </p:nvSpPr>
        <p:spPr>
          <a:xfrm>
            <a:off x="7028716" y="4622457"/>
            <a:ext cx="89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10100   </a:t>
            </a:r>
            <a:endParaRPr lang="en-CA" dirty="0"/>
          </a:p>
        </p:txBody>
      </p:sp>
      <p:sp>
        <p:nvSpPr>
          <p:cNvPr id="29" name="مستطيل 28">
            <a:extLst>
              <a:ext uri="{FF2B5EF4-FFF2-40B4-BE49-F238E27FC236}">
                <a16:creationId xmlns:a16="http://schemas.microsoft.com/office/drawing/2014/main" xmlns="" id="{DFA4B9DF-AE1C-4FEA-802B-5928696AEA05}"/>
              </a:ext>
            </a:extLst>
          </p:cNvPr>
          <p:cNvSpPr/>
          <p:nvPr/>
        </p:nvSpPr>
        <p:spPr>
          <a:xfrm rot="10800000" flipV="1">
            <a:off x="4019792" y="4970214"/>
            <a:ext cx="45606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100" dirty="0"/>
              <a:t>So the two’s complements works pretty well !</a:t>
            </a:r>
            <a:endParaRPr lang="en-CA" sz="2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274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xmlns="" id="{681E562D-10CB-492D-A7AC-203BEA9A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represents negative numbers</a:t>
            </a:r>
            <a:endParaRPr lang="en-CA" dirty="0"/>
          </a:p>
        </p:txBody>
      </p:sp>
      <p:sp>
        <p:nvSpPr>
          <p:cNvPr id="20" name="عنصر نائب للمحتوى 2">
            <a:extLst>
              <a:ext uri="{FF2B5EF4-FFF2-40B4-BE49-F238E27FC236}">
                <a16:creationId xmlns:a16="http://schemas.microsoft.com/office/drawing/2014/main" xmlns="" id="{18D6A113-3C74-4B1B-A696-B3FC83A5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1199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Step 1: </a:t>
            </a:r>
            <a:r>
              <a:rPr lang="en-CA" dirty="0"/>
              <a:t>Write the absolute value of the given number in binary form. Prefix this number with 0 indicate that it is positive.</a:t>
            </a:r>
          </a:p>
          <a:p>
            <a:pPr marL="0" indent="0">
              <a:buNone/>
            </a:pPr>
            <a:r>
              <a:rPr lang="en-CA" b="1" dirty="0"/>
              <a:t>Step 2: </a:t>
            </a:r>
            <a:r>
              <a:rPr lang="en-CA" dirty="0"/>
              <a:t>Take the complement of each bit by changing zeroes to ones and ones to zero.</a:t>
            </a:r>
          </a:p>
          <a:p>
            <a:pPr marL="0" indent="0">
              <a:buNone/>
            </a:pPr>
            <a:r>
              <a:rPr lang="en-CA" b="1" dirty="0"/>
              <a:t>Step 3: </a:t>
            </a:r>
            <a:r>
              <a:rPr lang="en-CA" dirty="0"/>
              <a:t>Add 1 to your result. This is the two’s complement representation of the negative integer.</a:t>
            </a: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xmlns="" id="{B397CE7A-0C52-4D7B-A27F-B993E2252AEB}"/>
              </a:ext>
            </a:extLst>
          </p:cNvPr>
          <p:cNvSpPr/>
          <p:nvPr/>
        </p:nvSpPr>
        <p:spPr>
          <a:xfrm>
            <a:off x="1852864" y="4308757"/>
            <a:ext cx="6003758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CA" sz="1500" dirty="0"/>
              <a:t>EXAMPLE: Find the two’s complement of -17 (4 bit representation)  </a:t>
            </a:r>
          </a:p>
          <a:p>
            <a:pPr algn="l"/>
            <a:r>
              <a:rPr lang="en-CA" sz="1500" dirty="0"/>
              <a:t>Step 1: 17</a:t>
            </a:r>
            <a:r>
              <a:rPr lang="en-CA" sz="1050" dirty="0"/>
              <a:t>10</a:t>
            </a:r>
            <a:r>
              <a:rPr lang="en-CA" sz="1500" dirty="0"/>
              <a:t> = 0001 0001</a:t>
            </a:r>
            <a:r>
              <a:rPr lang="en-CA" sz="1200" dirty="0"/>
              <a:t>2</a:t>
            </a:r>
            <a:r>
              <a:rPr lang="en-CA" sz="1500" dirty="0"/>
              <a:t> </a:t>
            </a:r>
          </a:p>
          <a:p>
            <a:pPr algn="l"/>
            <a:r>
              <a:rPr lang="en-CA" sz="1500" dirty="0"/>
              <a:t>Step 2: Take the complement: 1110 1110 </a:t>
            </a:r>
          </a:p>
          <a:p>
            <a:pPr algn="l"/>
            <a:r>
              <a:rPr lang="en-CA" sz="1500" dirty="0"/>
              <a:t>Step 3: Add 1: 1110 1110 + 1 = 1110 1111. </a:t>
            </a:r>
          </a:p>
          <a:p>
            <a:pPr algn="l"/>
            <a:endParaRPr lang="en-CA" sz="1500" dirty="0"/>
          </a:p>
          <a:p>
            <a:pPr algn="l"/>
            <a:r>
              <a:rPr lang="en-CA" sz="1500" dirty="0"/>
              <a:t>Thus the two’s complement for -17 is 11101111</a:t>
            </a:r>
            <a:r>
              <a:rPr lang="en-CA" sz="1200" dirty="0"/>
              <a:t>2</a:t>
            </a:r>
            <a:endParaRPr lang="en-CA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CS106 -  Digital Logic - Chapter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4376-7E97-4297-91F3-4B476BABD2A9}" type="slidenum">
              <a:rPr lang="en-CA" smtClean="0"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9054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>
              <a:spcBef>
                <a:spcPct val="0"/>
              </a:spcBef>
              <a:buClrTx/>
              <a:buSzTx/>
              <a:buFontTx/>
              <a:buNone/>
            </a:pPr>
            <a:fld id="{4342B3B2-9805-40E5-B274-B88614BE1133}" type="slidenum">
              <a:rPr lang="ar-SA" altLang="en-US" sz="1000" smtClean="0"/>
              <a:pPr rtl="0"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en-US" sz="1000" smtClean="0"/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2135188" y="561975"/>
            <a:ext cx="477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TW" sz="3200" b="1" dirty="0">
                <a:latin typeface="Comic Sans MS" panose="030F0702030302020204" pitchFamily="66" charset="0"/>
                <a:ea typeface="PMingLiU" panose="02020500000000000000" pitchFamily="18" charset="-120"/>
              </a:rPr>
              <a:t>Signed Binary Numbers</a:t>
            </a:r>
            <a:endParaRPr kumimoji="1" lang="en-US" altLang="en-US" sz="3200" b="1" dirty="0">
              <a:latin typeface="Comic Sans MS" panose="030F0702030302020204" pitchFamily="66" charset="0"/>
            </a:endParaRPr>
          </a:p>
        </p:txBody>
      </p:sp>
      <p:pic>
        <p:nvPicPr>
          <p:cNvPr id="1259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CS106 -  Digital Logic -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4615</Words>
  <Application>Microsoft Office PowerPoint</Application>
  <PresentationFormat>On-screen Show (4:3)</PresentationFormat>
  <Paragraphs>1437</Paragraphs>
  <Slides>107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20" baseType="lpstr">
      <vt:lpstr>ＭＳ Ｐゴシック</vt:lpstr>
      <vt:lpstr>PMingLiU</vt:lpstr>
      <vt:lpstr>Arial</vt:lpstr>
      <vt:lpstr>Calibri</vt:lpstr>
      <vt:lpstr>Comic Sans MS</vt:lpstr>
      <vt:lpstr>Courier New</vt:lpstr>
      <vt:lpstr>Garamond</vt:lpstr>
      <vt:lpstr>Symbol</vt:lpstr>
      <vt:lpstr>Tahoma</vt:lpstr>
      <vt:lpstr>Times New Roman</vt:lpstr>
      <vt:lpstr>Wingdings</vt:lpstr>
      <vt:lpstr>Office Theme</vt:lpstr>
      <vt:lpstr>Document</vt:lpstr>
      <vt:lpstr>Sultan S. Alqahtani</vt:lpstr>
      <vt:lpstr>PowerPoint Presentation</vt:lpstr>
      <vt:lpstr>PowerPoint Presentation</vt:lpstr>
      <vt:lpstr>PowerPoint Presentation</vt:lpstr>
      <vt:lpstr>PowerPoint Presentation</vt:lpstr>
      <vt:lpstr>Chapter 1</vt:lpstr>
      <vt:lpstr>PowerPoint Presentation</vt:lpstr>
      <vt:lpstr>Digital Systems</vt:lpstr>
      <vt:lpstr>PowerPoint Presentation</vt:lpstr>
      <vt:lpstr>PowerPoint Presentation</vt:lpstr>
      <vt:lpstr>PowerPoint Presentation</vt:lpstr>
      <vt:lpstr>PowerPoint Presentation</vt:lpstr>
      <vt:lpstr>A Simple Logic Design:  Seven Segment Display</vt:lpstr>
      <vt:lpstr>Cont.</vt:lpstr>
      <vt:lpstr>PowerPoint Presentation</vt:lpstr>
      <vt:lpstr>Part 1</vt:lpstr>
      <vt:lpstr>Common Number Systems</vt:lpstr>
      <vt:lpstr>Quantities/Counting (1 of 3)</vt:lpstr>
      <vt:lpstr>Quantities/Counting (2 of 3) </vt:lpstr>
      <vt:lpstr>Quantities/Counting (3 of 3) </vt:lpstr>
      <vt:lpstr>Conversion Among Bases</vt:lpstr>
      <vt:lpstr>Quick Example</vt:lpstr>
      <vt:lpstr>Decimal to Decimal (just for fun)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Octal to Binary</vt:lpstr>
      <vt:lpstr>Octal to Binary</vt:lpstr>
      <vt:lpstr>Example</vt:lpstr>
      <vt:lpstr>Hexadecimal to Binary</vt:lpstr>
      <vt:lpstr>Hexadecimal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Binary to Octal</vt:lpstr>
      <vt:lpstr>Binary to Octal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Exercise – Convert ...</vt:lpstr>
      <vt:lpstr>Exercise – Convert …</vt:lpstr>
      <vt:lpstr>Common Powers (1 of 2)</vt:lpstr>
      <vt:lpstr>Common Powers (2 of 2)</vt:lpstr>
      <vt:lpstr>PowerPoint Presentation</vt:lpstr>
      <vt:lpstr>Example</vt:lpstr>
      <vt:lpstr>Fractions (Reading Ex.)</vt:lpstr>
      <vt:lpstr>Fractions (Reading Ex.)</vt:lpstr>
      <vt:lpstr>Fractions (Reading Ex)</vt:lpstr>
      <vt:lpstr>Exercise – Convert ...</vt:lpstr>
      <vt:lpstr>Exercise – Convert …</vt:lpstr>
      <vt:lpstr>Part 2</vt:lpstr>
      <vt:lpstr>Binary Addition (1 of 2)</vt:lpstr>
      <vt:lpstr>Binary Addition (2 of 2)</vt:lpstr>
      <vt:lpstr>Multiplication (1 of 3)</vt:lpstr>
      <vt:lpstr>Multiplication (2 of 3)</vt:lpstr>
      <vt:lpstr>Multiplication (3 of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number in binary</vt:lpstr>
      <vt:lpstr>Problems</vt:lpstr>
      <vt:lpstr>One’s complement</vt:lpstr>
      <vt:lpstr>One’s complement</vt:lpstr>
      <vt:lpstr>One’s complement</vt:lpstr>
      <vt:lpstr>One’s complement</vt:lpstr>
      <vt:lpstr>One’s complement</vt:lpstr>
      <vt:lpstr>One’s complement</vt:lpstr>
      <vt:lpstr>One’s complement</vt:lpstr>
      <vt:lpstr>Two’s complement</vt:lpstr>
      <vt:lpstr>Steps to represents negative numbers</vt:lpstr>
      <vt:lpstr>PowerPoint Presentation</vt:lpstr>
      <vt:lpstr>PowerPoint Presentation</vt:lpstr>
      <vt:lpstr>PowerPoint Presentation</vt:lpstr>
      <vt:lpstr>PowerPoint Presentation</vt:lpstr>
      <vt:lpstr>Why BCD</vt:lpstr>
      <vt:lpstr>Examples from the note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Sultan S. Alqahtani</dc:title>
  <dc:creator>Sultan Alqahtani</dc:creator>
  <cp:lastModifiedBy>Sultan Alqahtani</cp:lastModifiedBy>
  <cp:revision>18</cp:revision>
  <dcterms:created xsi:type="dcterms:W3CDTF">2019-06-15T10:09:04Z</dcterms:created>
  <dcterms:modified xsi:type="dcterms:W3CDTF">2019-06-17T14:22:29Z</dcterms:modified>
</cp:coreProperties>
</file>