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30"/>
  </p:notesMasterIdLst>
  <p:handoutMasterIdLst>
    <p:handoutMasterId r:id="rId31"/>
  </p:handoutMasterIdLst>
  <p:sldIdLst>
    <p:sldId id="329" r:id="rId2"/>
    <p:sldId id="351" r:id="rId3"/>
    <p:sldId id="352" r:id="rId4"/>
    <p:sldId id="353" r:id="rId5"/>
    <p:sldId id="354"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02" r:id="rId20"/>
    <p:sldId id="317" r:id="rId21"/>
    <p:sldId id="260" r:id="rId22"/>
    <p:sldId id="261" r:id="rId23"/>
    <p:sldId id="319" r:id="rId24"/>
    <p:sldId id="320" r:id="rId25"/>
    <p:sldId id="321" r:id="rId26"/>
    <p:sldId id="262" r:id="rId27"/>
    <p:sldId id="324" r:id="rId28"/>
    <p:sldId id="337"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08" y="11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6/13/2019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9334736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6/13/2019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13072795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8CE252B-E039-4C78-B9B0-3C7178042EA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129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F7C91CD-51CA-4157-B530-61EA10D0F6D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71177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D568139-57A0-4EA0-815C-7F4E7ECBF0A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1018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0918543-2644-4963-AA9F-C0A4561A462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65315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a:ea typeface="ＭＳ Ｐゴシック" charset="0"/>
              <a:cs typeface="ＭＳ Ｐゴシック" charset="0"/>
            </a:endParaRPr>
          </a:p>
        </p:txBody>
      </p:sp>
      <p:sp>
        <p:nvSpPr>
          <p:cNvPr id="5" name="Rectangle 4"/>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a:ea typeface="ＭＳ Ｐゴシック" charset="0"/>
              <a:cs typeface="ＭＳ Ｐゴシック" charset="0"/>
            </a:endParaRPr>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atin typeface="Times New Roman" charset="0"/>
                <a:ea typeface="ＭＳ Ｐゴシック" charset="0"/>
                <a:cs typeface="ＭＳ Ｐゴシック"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a:ln>
                <a:noFill/>
              </a:ln>
              <a:solidFill>
                <a:srgbClr val="454545"/>
              </a:solidFill>
              <a:effectLst/>
              <a:uLnTx/>
              <a:uFillTx/>
              <a:latin typeface="Times New Roman" charset="0"/>
              <a:ea typeface="ＭＳ Ｐゴシック" charset="0"/>
            </a:endParaRPr>
          </a:p>
        </p:txBody>
      </p:sp>
      <p:sp>
        <p:nvSpPr>
          <p:cNvPr id="7" name="Footer Placeholder 4"/>
          <p:cNvSpPr>
            <a:spLocks noGrp="1"/>
          </p:cNvSpPr>
          <p:nvPr>
            <p:ph type="ftr" sz="quarter" idx="11"/>
          </p:nvPr>
        </p:nvSpPr>
        <p:spPr/>
        <p:txBody>
          <a:bodyPr/>
          <a:lstStyle>
            <a:lvl1pPr>
              <a:defRPr>
                <a:latin typeface="Arial" charset="0"/>
                <a:ea typeface="ＭＳ Ｐゴシック" charset="0"/>
                <a:cs typeface="ＭＳ Ｐゴシック"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a:ln>
                <a:noFill/>
              </a:ln>
              <a:solidFill>
                <a:srgbClr val="454545"/>
              </a:solidFill>
              <a:effectLst/>
              <a:uLnTx/>
              <a:uFillTx/>
              <a:latin typeface="Arial" charset="0"/>
              <a:ea typeface="ＭＳ Ｐゴシック" charset="0"/>
            </a:endParaRPr>
          </a:p>
        </p:txBody>
      </p:sp>
      <p:sp>
        <p:nvSpPr>
          <p:cNvPr id="8"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D2EE248F-5323-44D8-A152-49D25B934A80}"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52850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261AD04-63C0-4EAC-9767-22A587B70E54}"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1EC20E7-5CAE-400C-B1E4-8BFBF68FF174}"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63013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B1AA9AF-A1B7-42B1-A0C3-63D40A464D5B}"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04EED945-0CA9-4496-9A8D-831FA71219C5}"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77817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145DCE8-FFBF-409E-B50F-BA457008B472}"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711174A-9D25-4F6D-857F-64AD222CC9F7}"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09013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a:ea typeface="ＭＳ Ｐゴシック" charset="0"/>
              <a:cs typeface="ＭＳ Ｐゴシック" charset="0"/>
            </a:endParaRPr>
          </a:p>
        </p:txBody>
      </p:sp>
      <p:sp>
        <p:nvSpPr>
          <p:cNvPr id="5" name="Rectangle 4"/>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a:ea typeface="ＭＳ Ｐゴシック" charset="0"/>
              <a:cs typeface="ＭＳ Ｐゴシック" charset="0"/>
            </a:endParaRPr>
          </a:p>
        </p:txBody>
      </p:sp>
      <p:sp>
        <p:nvSpPr>
          <p:cNvPr id="2" name="Title 1"/>
          <p:cNvSpPr>
            <a:spLocks noGrp="1"/>
          </p:cNvSpPr>
          <p:nvPr>
            <p:ph type="title"/>
          </p:nvPr>
        </p:nvSpPr>
        <p:spPr>
          <a:xfrm>
            <a:off x="762000" y="3276600"/>
            <a:ext cx="7543800" cy="1676400"/>
          </a:xfrm>
        </p:spPr>
        <p:txBody>
          <a:bodyPr/>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1A454973-BDAE-4748-BE16-1172690B7240}"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7"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8"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1E7A1F1C-21FE-491B-A1A9-547435F170A6}"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33243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31E5103-A04B-4538-AD4F-88863C69625A}"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F114811-98F4-4418-AE24-8AF0E0FBB5D0}"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74152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7588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450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E4AC06E-73D6-474D-BEA5-9852A6741A11}"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10" name="Footer Placeholder 7"/>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11" name="Slide Number Placeholder 8"/>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5283D40-D52C-423D-8E36-AF2C8C1F6958}"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19037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17C17DB8-4FCB-47D0-8F01-D3094414B39C}"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D47767D-2AC0-45C5-8741-A1607DEFD320}"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03352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22481B7B-6AE8-43B3-BBB3-9264CD388383}"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E2A9E19-BC79-4DC4-9E4B-A1BB77136C4C}"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13072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677194" y="2515394"/>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572000"/>
            <a:ext cx="6784848" cy="1600200"/>
          </a:xfrm>
        </p:spPr>
        <p:txBody>
          <a:bodyPr>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8492514-7094-4DFB-A890-EC0D62AEDA3F}"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7" name="Footer Placeholder 5"/>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8" name="Slide Number Placeholder 6"/>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6233CC56-65AC-46EF-ABB1-0B41935BF3A4}"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19092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50392" y="3505200"/>
            <a:ext cx="73914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1628C384-7791-4521-96AA-46F501ACCDDA}"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6F738D0E-B993-4221-A460-9F93844FE4EC}"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314013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4572000"/>
            <a:ext cx="6781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762000" y="685800"/>
            <a:ext cx="7543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48400" y="6208713"/>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454545"/>
                </a:solidFill>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D8FF129F-5DFC-46C3-B1AE-2B36FDAA65AC}" type="datetimeFigureOut">
              <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6/13/2019</a:t>
            </a:fld>
            <a:endParaRPr kumimoji="0" lang="en-US" altLang="en-US" sz="1200" b="1" i="0" u="none" strike="noStrike" kern="1200" cap="none" spc="0" normalizeH="0" baseline="0" noProof="0" smtClean="0">
              <a:ln>
                <a:noFill/>
              </a:ln>
              <a:solidFill>
                <a:srgbClr val="454545"/>
              </a:solidFill>
              <a:effectLst/>
              <a:uLnTx/>
              <a:uFillTx/>
              <a:latin typeface="Times New Roman" panose="02020603050405020304" pitchFamily="18" charset="0"/>
              <a:ea typeface="ＭＳ Ｐゴシック" panose="020B0600070205080204" pitchFamily="34" charset="-128"/>
              <a:cs typeface="+mn-cs"/>
            </a:endParaRPr>
          </a:p>
        </p:txBody>
      </p:sp>
      <p:sp>
        <p:nvSpPr>
          <p:cNvPr id="5" name="Footer Placeholder 4"/>
          <p:cNvSpPr>
            <a:spLocks noGrp="1"/>
          </p:cNvSpPr>
          <p:nvPr>
            <p:ph type="ftr" sz="quarter" idx="3"/>
          </p:nvPr>
        </p:nvSpPr>
        <p:spPr>
          <a:xfrm>
            <a:off x="762000" y="6208713"/>
            <a:ext cx="4873625"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454545"/>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a:t>
            </a:r>
            <a:r>
              <a:rPr kumimoji="0" lang="en-US"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Software Engineering: A Practitioner</a:t>
            </a:r>
            <a:r>
              <a:rPr kumimoji="0" lang="ja-JP" altLang="en-US"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a:t>
            </a:r>
            <a:r>
              <a:rPr kumimoji="0" lang="en-US" altLang="ja-JP"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rPr>
              <a:t>(McGraw-Hill 2009). Slides copyright 2009 by Roger Pressman. </a:t>
            </a:r>
            <a:endParaRPr kumimoji="0" lang="en-US" altLang="en-US" sz="1200" b="1" i="0" u="none" strike="noStrike" kern="1200" cap="none" spc="0" normalizeH="0" baseline="0" noProof="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6" name="Slide Number Placeholder 5"/>
          <p:cNvSpPr>
            <a:spLocks noGrp="1"/>
          </p:cNvSpPr>
          <p:nvPr>
            <p:ph type="sldNum" sz="quarter" idx="4"/>
          </p:nvPr>
        </p:nvSpPr>
        <p:spPr>
          <a:xfrm>
            <a:off x="7620000" y="5688013"/>
            <a:ext cx="7620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262626"/>
                </a:solidFill>
                <a:latin typeface="Impact" panose="020B080603090205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61849B6D-3497-4F6A-9A6B-058E8F8E6A67}"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
        <p:nvSpPr>
          <p:cNvPr id="8" name="Rectangle 7"/>
          <p:cNvSpPr/>
          <p:nvPr/>
        </p:nvSpPr>
        <p:spPr>
          <a:xfrm>
            <a:off x="777875"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a:ea typeface="ＭＳ Ｐゴシック" charset="0"/>
              <a:cs typeface="ＭＳ Ｐゴシック" charset="0"/>
            </a:endParaRPr>
          </a:p>
        </p:txBody>
      </p:sp>
      <p:sp>
        <p:nvSpPr>
          <p:cNvPr id="9" name="Rectangle 8"/>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a:ea typeface="ＭＳ Ｐゴシック" charset="0"/>
              <a:cs typeface="ＭＳ Ｐゴシック" charset="0"/>
            </a:endParaRPr>
          </a:p>
        </p:txBody>
      </p:sp>
    </p:spTree>
    <p:extLst>
      <p:ext uri="{BB962C8B-B14F-4D97-AF65-F5344CB8AC3E}">
        <p14:creationId xmlns:p14="http://schemas.microsoft.com/office/powerpoint/2010/main" val="93999872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rtl="0" eaLnBrk="0" fontAlgn="base" hangingPunct="0">
        <a:spcBef>
          <a:spcPct val="0"/>
        </a:spcBef>
        <a:spcAft>
          <a:spcPct val="0"/>
        </a:spcAft>
        <a:defRPr sz="5400" kern="1200">
          <a:solidFill>
            <a:srgbClr val="262626"/>
          </a:solidFill>
          <a:latin typeface="+mj-lt"/>
          <a:ea typeface="ＭＳ Ｐゴシック" charset="0"/>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ＭＳ Ｐゴシック" charset="0"/>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ＭＳ Ｐゴシック" charset="0"/>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ＭＳ Ｐゴシック" charset="0"/>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ＭＳ Ｐゴシック" charset="0"/>
          <a:cs typeface="ＭＳ Ｐゴシック" charset="0"/>
        </a:defRPr>
      </a:lvl1pPr>
      <a:lvl2pPr marL="593725" indent="-27305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2"/>
          </a:solidFill>
          <a:latin typeface="+mn-lt"/>
          <a:ea typeface="ＭＳ Ｐゴシック" charset="0"/>
          <a:cs typeface="+mn-cs"/>
        </a:defRPr>
      </a:lvl2pPr>
      <a:lvl3pPr marL="868363" indent="-228600" algn="l" rtl="0" eaLnBrk="0" fontAlgn="base" hangingPunct="0">
        <a:spcBef>
          <a:spcPct val="20000"/>
        </a:spcBef>
        <a:spcAft>
          <a:spcPct val="0"/>
        </a:spcAft>
        <a:buClr>
          <a:schemeClr val="accent1"/>
        </a:buClr>
        <a:buFont typeface="Arial" panose="020B0604020202020204" pitchFamily="34" charset="0"/>
        <a:buChar char="•"/>
        <a:defRPr sz="2000" kern="1200">
          <a:solidFill>
            <a:schemeClr val="tx2"/>
          </a:solidFill>
          <a:latin typeface="+mn-lt"/>
          <a:ea typeface="ＭＳ Ｐゴシック" charset="0"/>
          <a:cs typeface="+mn-cs"/>
        </a:defRPr>
      </a:lvl3pPr>
      <a:lvl4pPr marL="11430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ＭＳ Ｐゴシック" charset="0"/>
          <a:cs typeface="+mn-cs"/>
        </a:defRPr>
      </a:lvl4pPr>
      <a:lvl5pPr marL="13716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ＭＳ Ｐゴシック" charset="0"/>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mailto:ssalqahtani@imamu.edu.s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6.png"/><Relationship Id="rId4" Type="http://schemas.openxmlformats.org/officeDocument/2006/relationships/image" Target="../media/image6.pdf"/></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le 1"/>
          <p:cNvSpPr>
            <a:spLocks noGrp="1"/>
          </p:cNvSpPr>
          <p:nvPr>
            <p:ph type="ctrTitle"/>
          </p:nvPr>
        </p:nvSpPr>
        <p:spPr>
          <a:xfrm>
            <a:off x="762000" y="2722418"/>
            <a:ext cx="8188036" cy="1524000"/>
          </a:xfrm>
        </p:spPr>
        <p:txBody>
          <a:bodyPr/>
          <a:lstStyle/>
          <a:p>
            <a:pPr eaLnBrk="1" hangingPunct="1"/>
            <a:r>
              <a:rPr lang="en-US" altLang="en-US" dirty="0" smtClean="0"/>
              <a:t>Sultan S. Alqahtani</a:t>
            </a:r>
          </a:p>
        </p:txBody>
      </p:sp>
      <p:sp>
        <p:nvSpPr>
          <p:cNvPr id="4099" name="Subtitle 2"/>
          <p:cNvSpPr>
            <a:spLocks noGrp="1"/>
          </p:cNvSpPr>
          <p:nvPr>
            <p:ph type="subTitle" idx="1"/>
          </p:nvPr>
        </p:nvSpPr>
        <p:spPr>
          <a:xfrm>
            <a:off x="893623" y="4246418"/>
            <a:ext cx="7086600" cy="1752600"/>
          </a:xfrm>
        </p:spPr>
        <p:txBody>
          <a:bodyPr>
            <a:normAutofit fontScale="92500" lnSpcReduction="20000"/>
          </a:bodyPr>
          <a:lstStyle/>
          <a:p>
            <a:pPr eaLnBrk="1" hangingPunct="1"/>
            <a:r>
              <a:rPr lang="en-US" altLang="en-US" dirty="0" smtClean="0"/>
              <a:t>Assistance Professor</a:t>
            </a:r>
          </a:p>
          <a:p>
            <a:pPr eaLnBrk="1" hangingPunct="1"/>
            <a:r>
              <a:rPr lang="en-US" altLang="en-US" dirty="0" smtClean="0"/>
              <a:t>PhD in Computer Science (Software Engineering) </a:t>
            </a:r>
          </a:p>
          <a:p>
            <a:pPr eaLnBrk="1" hangingPunct="1"/>
            <a:r>
              <a:rPr lang="en-US" altLang="en-US" dirty="0" smtClean="0">
                <a:hlinkClick r:id="rId4"/>
              </a:rPr>
              <a:t>ssalqahtani@imamu.edu.sa</a:t>
            </a:r>
            <a:endParaRPr lang="en-US" altLang="en-US" dirty="0" smtClean="0"/>
          </a:p>
          <a:p>
            <a:pPr eaLnBrk="1" hangingPunct="1"/>
            <a:r>
              <a:rPr lang="en-US" altLang="en-US" dirty="0" smtClean="0"/>
              <a:t>Office: 3092</a:t>
            </a:r>
          </a:p>
          <a:p>
            <a:pPr eaLnBrk="1" hangingPunct="1"/>
            <a:endParaRPr lang="en-US" altLang="en-US" dirty="0" smtClean="0"/>
          </a:p>
        </p:txBody>
      </p:sp>
    </p:spTree>
    <p:extLst>
      <p:ext uri="{BB962C8B-B14F-4D97-AF65-F5344CB8AC3E}">
        <p14:creationId xmlns:p14="http://schemas.microsoft.com/office/powerpoint/2010/main" val="9580663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838200" y="685800"/>
            <a:ext cx="5867400" cy="709613"/>
          </a:xfrm>
        </p:spPr>
        <p:txBody>
          <a:bodyPr rtlCol="0">
            <a:normAutofit fontScale="90000"/>
          </a:bodyPr>
          <a:lstStyle/>
          <a:p>
            <a:pPr eaLnBrk="1" fontAlgn="auto" hangingPunct="1">
              <a:spcAft>
                <a:spcPts val="0"/>
              </a:spcAft>
              <a:defRPr/>
            </a:pPr>
            <a:r>
              <a:rPr lang="en-US" dirty="0" smtClean="0">
                <a:solidFill>
                  <a:schemeClr val="tx1">
                    <a:lumMod val="85000"/>
                    <a:lumOff val="15000"/>
                  </a:schemeClr>
                </a:solidFill>
                <a:ea typeface="+mj-ea"/>
                <a:cs typeface="+mj-cs"/>
              </a:rPr>
              <a:t>Features of Software?</a:t>
            </a:r>
          </a:p>
        </p:txBody>
      </p:sp>
      <p:sp>
        <p:nvSpPr>
          <p:cNvPr id="21506" name="Rectangle 3"/>
          <p:cNvSpPr>
            <a:spLocks noGrp="1" noChangeArrowheads="1"/>
          </p:cNvSpPr>
          <p:nvPr>
            <p:ph idx="1"/>
          </p:nvPr>
        </p:nvSpPr>
        <p:spPr>
          <a:xfrm>
            <a:off x="381000" y="1371600"/>
            <a:ext cx="8229600" cy="4572000"/>
          </a:xfrm>
        </p:spPr>
        <p:txBody>
          <a:bodyPr/>
          <a:lstStyle/>
          <a:p>
            <a:pPr marL="0" indent="0" algn="just" eaLnBrk="1" hangingPunct="1">
              <a:lnSpc>
                <a:spcPct val="90000"/>
              </a:lnSpc>
              <a:buNone/>
            </a:pPr>
            <a:r>
              <a:rPr lang="en-US" altLang="en-US" sz="2100" b="1" i="1" dirty="0" smtClean="0">
                <a:solidFill>
                  <a:srgbClr val="0070C0"/>
                </a:solidFill>
                <a:ea typeface="ＭＳ Ｐゴシック" panose="020B0600070205080204" pitchFamily="34" charset="-128"/>
              </a:rPr>
              <a:t>Its characteristics that make it different from other things human being build.</a:t>
            </a:r>
          </a:p>
          <a:p>
            <a:pPr eaLnBrk="1" hangingPunct="1">
              <a:lnSpc>
                <a:spcPct val="90000"/>
              </a:lnSpc>
              <a:buFont typeface="Wingdings" panose="05000000000000000000" pitchFamily="2" charset="2"/>
              <a:buNone/>
            </a:pPr>
            <a:r>
              <a:rPr lang="en-US" altLang="en-US" sz="2100" dirty="0" smtClean="0">
                <a:ea typeface="ＭＳ Ｐゴシック" panose="020B0600070205080204" pitchFamily="34" charset="-128"/>
              </a:rPr>
              <a:t>Features of such logical system: </a:t>
            </a:r>
          </a:p>
          <a:p>
            <a:pPr eaLnBrk="1" hangingPunct="1">
              <a:lnSpc>
                <a:spcPct val="90000"/>
              </a:lnSpc>
            </a:pPr>
            <a:r>
              <a:rPr lang="en-US" altLang="en-US" sz="2100" dirty="0" smtClean="0">
                <a:ea typeface="ＭＳ Ｐゴシック" panose="020B0600070205080204" pitchFamily="34" charset="-128"/>
              </a:rPr>
              <a:t>Software is developed or </a:t>
            </a:r>
            <a:r>
              <a:rPr lang="en-US" altLang="en-US" sz="2100" dirty="0" smtClean="0">
                <a:solidFill>
                  <a:srgbClr val="AD0101"/>
                </a:solidFill>
                <a:ea typeface="ＭＳ Ｐゴシック" panose="020B0600070205080204" pitchFamily="34" charset="-128"/>
              </a:rPr>
              <a:t>engineered</a:t>
            </a:r>
            <a:r>
              <a:rPr lang="en-US" altLang="en-US" sz="2100" dirty="0" smtClean="0">
                <a:ea typeface="ＭＳ Ｐゴシック" panose="020B0600070205080204" pitchFamily="34" charset="-128"/>
              </a:rPr>
              <a:t>, it is not manufactured in the classical sense which has quality problem.</a:t>
            </a:r>
          </a:p>
          <a:p>
            <a:pPr eaLnBrk="1" hangingPunct="1">
              <a:lnSpc>
                <a:spcPct val="90000"/>
              </a:lnSpc>
            </a:pPr>
            <a:r>
              <a:rPr lang="en-US" altLang="en-US" sz="2100" dirty="0" smtClean="0">
                <a:ea typeface="ＭＳ Ｐゴシック" panose="020B0600070205080204" pitchFamily="34" charset="-128"/>
              </a:rPr>
              <a:t>Software </a:t>
            </a:r>
            <a:r>
              <a:rPr lang="en-US" altLang="en-US" sz="2100" dirty="0" smtClean="0">
                <a:solidFill>
                  <a:srgbClr val="AD0101"/>
                </a:solidFill>
                <a:ea typeface="ＭＳ Ｐゴシック" panose="020B0600070205080204" pitchFamily="34" charset="-128"/>
              </a:rPr>
              <a:t>doesn't "wear out.</a:t>
            </a:r>
            <a:r>
              <a:rPr lang="ja-JP" altLang="en-US" sz="2100" dirty="0" smtClean="0">
                <a:solidFill>
                  <a:srgbClr val="AD0101"/>
                </a:solidFill>
                <a:ea typeface="ＭＳ Ｐゴシック" panose="020B0600070205080204" pitchFamily="34" charset="-128"/>
              </a:rPr>
              <a:t>”</a:t>
            </a:r>
            <a:r>
              <a:rPr lang="en-US" altLang="ja-JP" sz="2100" dirty="0" smtClean="0">
                <a:solidFill>
                  <a:srgbClr val="AD0101"/>
                </a:solidFill>
                <a:ea typeface="ＭＳ Ｐゴシック" panose="020B0600070205080204" pitchFamily="34" charset="-128"/>
              </a:rPr>
              <a:t> </a:t>
            </a:r>
            <a:r>
              <a:rPr lang="en-US" altLang="ja-JP" sz="2100" dirty="0" smtClean="0">
                <a:ea typeface="ＭＳ Ｐゴシック" panose="020B0600070205080204" pitchFamily="34" charset="-128"/>
              </a:rPr>
              <a:t>but it deteriorates </a:t>
            </a:r>
            <a:r>
              <a:rPr lang="en-US" altLang="ja-JP" sz="1600" dirty="0" smtClean="0">
                <a:ea typeface="ＭＳ Ｐゴシック" panose="020B0600070205080204" pitchFamily="34" charset="-128"/>
              </a:rPr>
              <a:t>(due to change). </a:t>
            </a:r>
            <a:r>
              <a:rPr lang="en-US" altLang="ja-JP" sz="2100" dirty="0" smtClean="0">
                <a:ea typeface="ＭＳ Ｐゴシック" panose="020B0600070205080204" pitchFamily="34" charset="-128"/>
              </a:rPr>
              <a:t>Hardware has bathtub curve of failure rate </a:t>
            </a:r>
            <a:r>
              <a:rPr lang="en-US" altLang="ja-JP" sz="1600" dirty="0" smtClean="0">
                <a:ea typeface="ＭＳ Ｐゴシック" panose="020B0600070205080204" pitchFamily="34" charset="-128"/>
              </a:rPr>
              <a:t>( high failure rate in the beginning, then drop to steady state, then cumulative effects of dust, vibration, abuse occurs). </a:t>
            </a:r>
          </a:p>
          <a:p>
            <a:pPr eaLnBrk="1" hangingPunct="1">
              <a:lnSpc>
                <a:spcPct val="90000"/>
              </a:lnSpc>
            </a:pPr>
            <a:r>
              <a:rPr lang="en-US" altLang="en-US" sz="2100" dirty="0" smtClean="0">
                <a:ea typeface="ＭＳ Ｐゴシック" panose="020B0600070205080204" pitchFamily="34" charset="-128"/>
              </a:rPr>
              <a:t>Although the industry is moving toward component-based construction (e.g. standard screws and off-the-shelf integrated circuits), most software continues to be </a:t>
            </a:r>
            <a:r>
              <a:rPr lang="en-US" altLang="en-US" sz="2100" dirty="0" smtClean="0">
                <a:solidFill>
                  <a:schemeClr val="accent1"/>
                </a:solidFill>
                <a:ea typeface="ＭＳ Ｐゴシック" panose="020B0600070205080204" pitchFamily="34" charset="-128"/>
              </a:rPr>
              <a:t>custom-built. </a:t>
            </a:r>
            <a:r>
              <a:rPr lang="en-US" altLang="en-US" sz="2100" dirty="0" smtClean="0">
                <a:ea typeface="ＭＳ Ｐゴシック" panose="020B0600070205080204" pitchFamily="34" charset="-128"/>
              </a:rPr>
              <a:t>Modern reusable components encapsulate data and processing into software parts to be reused by different programs. E.g. graphical user interface, window, pull-down menus in library etc.</a:t>
            </a:r>
            <a:r>
              <a:rPr lang="en-US" altLang="en-US" sz="2100" i="1" dirty="0" smtClean="0">
                <a:ea typeface="ＭＳ Ｐゴシック" panose="020B0600070205080204" pitchFamily="34" charset="-128"/>
              </a:rPr>
              <a:t>  </a:t>
            </a:r>
          </a:p>
        </p:txBody>
      </p:sp>
      <p:sp>
        <p:nvSpPr>
          <p:cNvPr id="2150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D3F527-402E-460A-962B-AE2C52CEEF4B}" type="slidenum">
              <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86662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title"/>
          </p:nvPr>
        </p:nvSpPr>
        <p:spPr>
          <a:xfrm>
            <a:off x="1295400" y="1066800"/>
            <a:ext cx="5180013" cy="660400"/>
          </a:xfrm>
          <a:noFill/>
        </p:spPr>
        <p:txBody>
          <a:bodyPr wrap="none" lIns="63500" tIns="25400" rIns="63500" bIns="25400" anchor="t">
            <a:spAutoFit/>
          </a:bodyPr>
          <a:lstStyle/>
          <a:p>
            <a:pPr eaLnBrk="1" hangingPunct="1"/>
            <a:r>
              <a:rPr lang="en-US" altLang="en-US" dirty="0" smtClean="0">
                <a:ea typeface="ＭＳ Ｐゴシック" panose="020B0600070205080204" pitchFamily="34" charset="-128"/>
              </a:rPr>
              <a:t>Wear vs. Deterioration</a:t>
            </a:r>
          </a:p>
        </p:txBody>
      </p:sp>
      <p:sp>
        <p:nvSpPr>
          <p:cNvPr id="2253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633B48B-6DC8-4804-BE0C-66F53B95C87C}" type="slidenum">
              <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endParaRPr>
          </a:p>
        </p:txBody>
      </p:sp>
      <p:sp>
        <p:nvSpPr>
          <p:cNvPr id="128002" name="Rectangle 2"/>
          <p:cNvSpPr>
            <a:spLocks noChangeArrowheads="1"/>
          </p:cNvSpPr>
          <p:nvPr/>
        </p:nvSpPr>
        <p:spPr bwMode="auto">
          <a:xfrm>
            <a:off x="1371600" y="1885950"/>
            <a:ext cx="6781800" cy="4438650"/>
          </a:xfrm>
          <a:prstGeom prst="rect">
            <a:avLst/>
          </a:prstGeom>
          <a:solidFill>
            <a:srgbClr val="96E3FE"/>
          </a:solidFill>
          <a:ln w="12700">
            <a:noFill/>
            <a:miter lim="800000"/>
            <a:headEnd/>
            <a:tailEnd/>
          </a:ln>
          <a:effectLst>
            <a:outerShdw blurRad="63500" dist="71842" dir="2700000" algn="ctr" rotWithShape="0">
              <a:schemeClr val="bg2">
                <a:alpha val="74998"/>
              </a:scheme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charset="0"/>
              <a:cs typeface="ＭＳ Ｐゴシック" charset="0"/>
            </a:endParaRPr>
          </a:p>
        </p:txBody>
      </p:sp>
      <p:pic>
        <p:nvPicPr>
          <p:cNvPr id="2253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71675"/>
            <a:ext cx="6600825"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0483833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219200" y="990600"/>
            <a:ext cx="5011738" cy="660400"/>
          </a:xfrm>
          <a:noFill/>
        </p:spPr>
        <p:txBody>
          <a:bodyPr wrap="none" lIns="63500" tIns="25400" rIns="63500" bIns="25400" anchor="t">
            <a:spAutoFit/>
          </a:bodyPr>
          <a:lstStyle/>
          <a:p>
            <a:pPr eaLnBrk="1" hangingPunct="1"/>
            <a:r>
              <a:rPr lang="en-US" altLang="en-US" smtClean="0">
                <a:ea typeface="ＭＳ Ｐゴシック" panose="020B0600070205080204" pitchFamily="34" charset="-128"/>
              </a:rPr>
              <a:t>Software Applications</a:t>
            </a:r>
          </a:p>
        </p:txBody>
      </p:sp>
      <p:sp>
        <p:nvSpPr>
          <p:cNvPr id="24578" name="Rectangle 3"/>
          <p:cNvSpPr>
            <a:spLocks noGrp="1" noChangeArrowheads="1"/>
          </p:cNvSpPr>
          <p:nvPr>
            <p:ph idx="1"/>
          </p:nvPr>
        </p:nvSpPr>
        <p:spPr>
          <a:xfrm>
            <a:off x="-19050" y="1676400"/>
            <a:ext cx="9144000" cy="4800600"/>
          </a:xfrm>
        </p:spPr>
        <p:txBody>
          <a:bodyPr lIns="90487" tIns="44450" rIns="90487" bIns="44450"/>
          <a:lstStyle/>
          <a:p>
            <a:pPr eaLnBrk="1" hangingPunct="1">
              <a:lnSpc>
                <a:spcPct val="90000"/>
              </a:lnSpc>
            </a:pPr>
            <a:r>
              <a:rPr lang="en-US" altLang="en-US" sz="1900" smtClean="0">
                <a:solidFill>
                  <a:schemeClr val="folHlink"/>
                </a:solidFill>
                <a:ea typeface="ＭＳ Ｐゴシック" panose="020B0600070205080204" pitchFamily="34" charset="-128"/>
              </a:rPr>
              <a:t>1. System software: </a:t>
            </a:r>
            <a:r>
              <a:rPr lang="en-US" altLang="en-US" sz="1900" smtClean="0">
                <a:ea typeface="ＭＳ Ｐゴシック" panose="020B0600070205080204" pitchFamily="34" charset="-128"/>
              </a:rPr>
              <a:t>such as compilers, editors, file management utilities</a:t>
            </a:r>
          </a:p>
          <a:p>
            <a:pPr eaLnBrk="1" hangingPunct="1">
              <a:lnSpc>
                <a:spcPct val="90000"/>
              </a:lnSpc>
            </a:pPr>
            <a:r>
              <a:rPr lang="en-US" altLang="en-US" sz="1900" smtClean="0">
                <a:solidFill>
                  <a:schemeClr val="folHlink"/>
                </a:solidFill>
                <a:ea typeface="ＭＳ Ｐゴシック" panose="020B0600070205080204" pitchFamily="34" charset="-128"/>
              </a:rPr>
              <a:t>2. Application software</a:t>
            </a:r>
            <a:r>
              <a:rPr lang="en-US" altLang="en-US" sz="1900" b="1" smtClean="0">
                <a:ea typeface="ＭＳ Ｐゴシック" panose="020B0600070205080204" pitchFamily="34" charset="-128"/>
              </a:rPr>
              <a:t>: </a:t>
            </a:r>
            <a:r>
              <a:rPr lang="en-US" altLang="en-US" sz="1900" smtClean="0">
                <a:ea typeface="ＭＳ Ｐゴシック" panose="020B0600070205080204" pitchFamily="34" charset="-128"/>
              </a:rPr>
              <a:t>stand-alone programs for specific needs.  </a:t>
            </a:r>
          </a:p>
          <a:p>
            <a:pPr eaLnBrk="1" hangingPunct="1">
              <a:lnSpc>
                <a:spcPct val="90000"/>
              </a:lnSpc>
            </a:pPr>
            <a:r>
              <a:rPr lang="en-US" altLang="en-US" sz="1900" smtClean="0">
                <a:solidFill>
                  <a:schemeClr val="folHlink"/>
                </a:solidFill>
                <a:ea typeface="ＭＳ Ｐゴシック" panose="020B0600070205080204" pitchFamily="34" charset="-128"/>
              </a:rPr>
              <a:t>3. Engineering/scientific software: </a:t>
            </a:r>
            <a:r>
              <a:rPr lang="en-US" altLang="en-US" sz="1900" smtClean="0">
                <a:ea typeface="ＭＳ Ｐゴシック" panose="020B0600070205080204" pitchFamily="34" charset="-128"/>
              </a:rPr>
              <a:t>Characterized by </a:t>
            </a:r>
            <a:r>
              <a:rPr lang="ja-JP" altLang="en-US" sz="1900" smtClean="0">
                <a:ea typeface="ＭＳ Ｐゴシック" panose="020B0600070205080204" pitchFamily="34" charset="-128"/>
              </a:rPr>
              <a:t>“</a:t>
            </a:r>
            <a:r>
              <a:rPr lang="en-US" altLang="ja-JP" sz="1900" smtClean="0">
                <a:ea typeface="ＭＳ Ｐゴシック" panose="020B0600070205080204" pitchFamily="34" charset="-128"/>
              </a:rPr>
              <a:t>number crunching</a:t>
            </a:r>
            <a:r>
              <a:rPr lang="ja-JP" altLang="en-US" sz="1900" smtClean="0">
                <a:ea typeface="ＭＳ Ｐゴシック" panose="020B0600070205080204" pitchFamily="34" charset="-128"/>
              </a:rPr>
              <a:t>”</a:t>
            </a:r>
            <a:r>
              <a:rPr lang="en-US" altLang="ja-JP" sz="1900" smtClean="0">
                <a:ea typeface="ＭＳ Ｐゴシック" panose="020B0600070205080204" pitchFamily="34" charset="-128"/>
              </a:rPr>
              <a:t>algorithms. such as automotive stress analysis, molecular biology, orbital dynamics etc </a:t>
            </a:r>
          </a:p>
          <a:p>
            <a:pPr eaLnBrk="1" hangingPunct="1">
              <a:lnSpc>
                <a:spcPct val="90000"/>
              </a:lnSpc>
            </a:pPr>
            <a:r>
              <a:rPr lang="en-US" altLang="en-US" sz="1900" smtClean="0">
                <a:solidFill>
                  <a:schemeClr val="folHlink"/>
                </a:solidFill>
                <a:ea typeface="ＭＳ Ｐゴシック" panose="020B0600070205080204" pitchFamily="34" charset="-128"/>
              </a:rPr>
              <a:t>4. Embedded software </a:t>
            </a:r>
            <a:r>
              <a:rPr lang="en-US" altLang="en-US" sz="1900" smtClean="0">
                <a:ea typeface="ＭＳ Ｐゴシック" panose="020B0600070205080204" pitchFamily="34" charset="-128"/>
              </a:rPr>
              <a:t>resides within a product or system. (key pad control of a microwave oven, digital function of dashboard display in a car)</a:t>
            </a:r>
          </a:p>
          <a:p>
            <a:pPr eaLnBrk="1" hangingPunct="1">
              <a:lnSpc>
                <a:spcPct val="90000"/>
              </a:lnSpc>
            </a:pPr>
            <a:r>
              <a:rPr lang="en-US" altLang="en-US" sz="1900" smtClean="0">
                <a:solidFill>
                  <a:schemeClr val="folHlink"/>
                </a:solidFill>
                <a:ea typeface="ＭＳ Ｐゴシック" panose="020B0600070205080204" pitchFamily="34" charset="-128"/>
              </a:rPr>
              <a:t>5. Product-line software </a:t>
            </a:r>
            <a:r>
              <a:rPr lang="en-US" altLang="en-US" sz="1900" smtClean="0">
                <a:ea typeface="ＭＳ Ｐゴシック" panose="020B0600070205080204" pitchFamily="34" charset="-128"/>
              </a:rPr>
              <a:t>focus on a limited marketplace to address mass consumer market. (word processing, graphics, database management)</a:t>
            </a:r>
          </a:p>
          <a:p>
            <a:pPr eaLnBrk="1" hangingPunct="1">
              <a:lnSpc>
                <a:spcPct val="90000"/>
              </a:lnSpc>
            </a:pPr>
            <a:r>
              <a:rPr lang="en-US" altLang="en-US" sz="1900" smtClean="0">
                <a:solidFill>
                  <a:schemeClr val="folHlink"/>
                </a:solidFill>
                <a:ea typeface="ＭＳ Ｐゴシック" panose="020B0600070205080204" pitchFamily="34" charset="-128"/>
              </a:rPr>
              <a:t>6. WebApps </a:t>
            </a:r>
            <a:r>
              <a:rPr lang="en-US" altLang="en-US" sz="1900" smtClean="0">
                <a:ea typeface="ＭＳ Ｐゴシック" panose="020B0600070205080204" pitchFamily="34" charset="-128"/>
              </a:rPr>
              <a:t>(Web applications) network centric software. As web 2.0 emerges, more sophisticated computing environments is supported integrated with remote database and business applications. </a:t>
            </a:r>
          </a:p>
          <a:p>
            <a:pPr eaLnBrk="1" hangingPunct="1">
              <a:lnSpc>
                <a:spcPct val="90000"/>
              </a:lnSpc>
            </a:pPr>
            <a:r>
              <a:rPr lang="en-US" altLang="en-US" sz="1900" smtClean="0">
                <a:solidFill>
                  <a:schemeClr val="folHlink"/>
                </a:solidFill>
                <a:ea typeface="ＭＳ Ｐゴシック" panose="020B0600070205080204" pitchFamily="34" charset="-128"/>
              </a:rPr>
              <a:t>7. AI </a:t>
            </a:r>
            <a:r>
              <a:rPr lang="en-US" altLang="en-US" sz="1900" smtClean="0">
                <a:ea typeface="ＭＳ Ｐゴシック" panose="020B0600070205080204" pitchFamily="34" charset="-128"/>
              </a:rPr>
              <a:t>software uses non-numerical algorithm to solve complex problem. Robotics, expert system, pattern recognition game playing</a:t>
            </a:r>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5814426-E0E4-4885-90FB-514AEA907FC4}" type="slidenum">
              <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6850253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219200" y="966788"/>
            <a:ext cx="7640638" cy="785812"/>
          </a:xfrm>
        </p:spPr>
        <p:txBody>
          <a:bodyPr/>
          <a:lstStyle/>
          <a:p>
            <a:pPr eaLnBrk="1" hangingPunct="1"/>
            <a:r>
              <a:rPr lang="en-US" altLang="en-US" sz="4900" smtClean="0">
                <a:ea typeface="ＭＳ Ｐゴシック" panose="020B0600070205080204" pitchFamily="34" charset="-128"/>
              </a:rPr>
              <a:t>Software—New Categories</a:t>
            </a:r>
          </a:p>
        </p:txBody>
      </p:sp>
      <p:sp>
        <p:nvSpPr>
          <p:cNvPr id="26626" name="Rectangle 3"/>
          <p:cNvSpPr>
            <a:spLocks noGrp="1" noChangeArrowheads="1"/>
          </p:cNvSpPr>
          <p:nvPr>
            <p:ph idx="1"/>
          </p:nvPr>
        </p:nvSpPr>
        <p:spPr>
          <a:xfrm>
            <a:off x="228600" y="1905000"/>
            <a:ext cx="8686800" cy="3836988"/>
          </a:xfrm>
        </p:spPr>
        <p:txBody>
          <a:bodyPr/>
          <a:lstStyle/>
          <a:p>
            <a:pPr marL="285750" indent="-285750" eaLnBrk="1" hangingPunct="1">
              <a:lnSpc>
                <a:spcPct val="90000"/>
              </a:lnSpc>
            </a:pPr>
            <a:r>
              <a:rPr lang="en-US" altLang="en-US" sz="2000" smtClean="0">
                <a:solidFill>
                  <a:schemeClr val="folHlink"/>
                </a:solidFill>
                <a:ea typeface="ＭＳ Ｐゴシック" panose="020B0600070205080204" pitchFamily="34" charset="-128"/>
              </a:rPr>
              <a:t>Open world computing—</a:t>
            </a:r>
            <a:r>
              <a:rPr lang="en-US" altLang="en-US" sz="2000" smtClean="0">
                <a:ea typeface="ＭＳ Ｐゴシック" panose="020B0600070205080204" pitchFamily="34" charset="-128"/>
              </a:rPr>
              <a:t>pervasive,</a:t>
            </a:r>
            <a:r>
              <a:rPr lang="en-US" altLang="en-US" sz="2000" smtClean="0">
                <a:solidFill>
                  <a:schemeClr val="folHlink"/>
                </a:solidFill>
                <a:ea typeface="ＭＳ Ｐゴシック" panose="020B0600070205080204" pitchFamily="34" charset="-128"/>
              </a:rPr>
              <a:t> </a:t>
            </a:r>
            <a:r>
              <a:rPr lang="en-US" altLang="en-US" sz="2000" smtClean="0">
                <a:ea typeface="ＭＳ Ｐゴシック" panose="020B0600070205080204" pitchFamily="34" charset="-128"/>
              </a:rPr>
              <a:t>ubiquitous, distributed computing due to wireless networking. How to allow mobile devices, personal computer, enterprise system to </a:t>
            </a:r>
            <a:r>
              <a:rPr lang="en-US" altLang="en-US" sz="2000" b="1" smtClean="0">
                <a:ea typeface="ＭＳ Ｐゴシック" panose="020B0600070205080204" pitchFamily="34" charset="-128"/>
              </a:rPr>
              <a:t>communicate across vast network</a:t>
            </a:r>
            <a:r>
              <a:rPr lang="en-US" altLang="en-US" sz="2000" smtClean="0">
                <a:ea typeface="ＭＳ Ｐゴシック" panose="020B0600070205080204" pitchFamily="34" charset="-128"/>
              </a:rPr>
              <a:t>.</a:t>
            </a:r>
          </a:p>
          <a:p>
            <a:pPr marL="285750" indent="-285750" eaLnBrk="1" hangingPunct="1">
              <a:lnSpc>
                <a:spcPct val="90000"/>
              </a:lnSpc>
            </a:pPr>
            <a:r>
              <a:rPr lang="en-US" altLang="en-US" sz="2000" smtClean="0">
                <a:solidFill>
                  <a:schemeClr val="folHlink"/>
                </a:solidFill>
                <a:ea typeface="ＭＳ Ｐゴシック" panose="020B0600070205080204" pitchFamily="34" charset="-128"/>
              </a:rPr>
              <a:t>Netsourcing</a:t>
            </a:r>
            <a:r>
              <a:rPr lang="en-US" altLang="en-US" sz="2000" smtClean="0">
                <a:ea typeface="ＭＳ Ｐゴシック" panose="020B0600070205080204" pitchFamily="34" charset="-128"/>
              </a:rPr>
              <a:t>—the Web as a computing engine. How to architect simple and sophisticated applications to target end-users worldwide.</a:t>
            </a:r>
          </a:p>
          <a:p>
            <a:pPr marL="285750" indent="-285750" eaLnBrk="1" hangingPunct="1">
              <a:lnSpc>
                <a:spcPct val="90000"/>
              </a:lnSpc>
            </a:pPr>
            <a:r>
              <a:rPr lang="en-US" altLang="en-US" sz="2000" smtClean="0">
                <a:solidFill>
                  <a:schemeClr val="folHlink"/>
                </a:solidFill>
                <a:ea typeface="ＭＳ Ｐゴシック" panose="020B0600070205080204" pitchFamily="34" charset="-128"/>
              </a:rPr>
              <a:t>Open source</a:t>
            </a:r>
            <a:r>
              <a:rPr lang="en-US" altLang="en-US" sz="2000" smtClean="0">
                <a:ea typeface="ＭＳ Ｐゴシック" panose="020B0600070205080204" pitchFamily="34" charset="-128"/>
              </a:rPr>
              <a:t>—</a:t>
            </a:r>
            <a:r>
              <a:rPr lang="ja-JP" altLang="en-US" sz="2000" smtClean="0">
                <a:ea typeface="ＭＳ Ｐゴシック" panose="020B0600070205080204" pitchFamily="34" charset="-128"/>
              </a:rPr>
              <a:t>”</a:t>
            </a:r>
            <a:r>
              <a:rPr lang="en-US" altLang="ja-JP" sz="2000" smtClean="0">
                <a:ea typeface="ＭＳ Ｐゴシック" panose="020B0600070205080204" pitchFamily="34" charset="-128"/>
              </a:rPr>
              <a:t>free</a:t>
            </a:r>
            <a:r>
              <a:rPr lang="ja-JP" altLang="en-US" sz="2000" smtClean="0">
                <a:ea typeface="ＭＳ Ｐゴシック" panose="020B0600070205080204" pitchFamily="34" charset="-128"/>
              </a:rPr>
              <a:t>”</a:t>
            </a:r>
            <a:r>
              <a:rPr lang="en-US" altLang="ja-JP" sz="2000" smtClean="0">
                <a:ea typeface="ＭＳ Ｐゴシック" panose="020B0600070205080204" pitchFamily="34" charset="-128"/>
              </a:rPr>
              <a:t> source code open to the computing community (a blessing, but also a potential curse!)</a:t>
            </a:r>
          </a:p>
          <a:p>
            <a:pPr marL="285750" indent="-285750" eaLnBrk="1" hangingPunct="1">
              <a:lnSpc>
                <a:spcPct val="90000"/>
              </a:lnSpc>
            </a:pPr>
            <a:r>
              <a:rPr lang="en-US" altLang="en-US" sz="2000" smtClean="0">
                <a:ea typeface="ＭＳ Ｐゴシック" panose="020B0600070205080204" pitchFamily="34" charset="-128"/>
              </a:rPr>
              <a:t>Also … (see Chapter 31)</a:t>
            </a:r>
          </a:p>
          <a:p>
            <a:pPr marL="685800" lvl="1" indent="-228600" eaLnBrk="1" hangingPunct="1">
              <a:lnSpc>
                <a:spcPct val="90000"/>
              </a:lnSpc>
            </a:pPr>
            <a:r>
              <a:rPr lang="en-US" altLang="en-US" sz="1700" smtClean="0">
                <a:solidFill>
                  <a:schemeClr val="folHlink"/>
                </a:solidFill>
                <a:ea typeface="ＭＳ Ｐゴシック" panose="020B0600070205080204" pitchFamily="34" charset="-128"/>
              </a:rPr>
              <a:t>Data mining</a:t>
            </a:r>
          </a:p>
          <a:p>
            <a:pPr marL="685800" lvl="1" indent="-228600" eaLnBrk="1" hangingPunct="1">
              <a:lnSpc>
                <a:spcPct val="90000"/>
              </a:lnSpc>
            </a:pPr>
            <a:r>
              <a:rPr lang="en-US" altLang="en-US" sz="1700" smtClean="0">
                <a:solidFill>
                  <a:schemeClr val="folHlink"/>
                </a:solidFill>
                <a:ea typeface="ＭＳ Ｐゴシック" panose="020B0600070205080204" pitchFamily="34" charset="-128"/>
              </a:rPr>
              <a:t>Grid computing</a:t>
            </a:r>
          </a:p>
          <a:p>
            <a:pPr marL="685800" lvl="1" indent="-228600" eaLnBrk="1" hangingPunct="1">
              <a:lnSpc>
                <a:spcPct val="90000"/>
              </a:lnSpc>
            </a:pPr>
            <a:r>
              <a:rPr lang="en-US" altLang="en-US" sz="1700" smtClean="0">
                <a:solidFill>
                  <a:schemeClr val="folHlink"/>
                </a:solidFill>
                <a:ea typeface="ＭＳ Ｐゴシック" panose="020B0600070205080204" pitchFamily="34" charset="-128"/>
              </a:rPr>
              <a:t>Cognitive machines</a:t>
            </a:r>
          </a:p>
          <a:p>
            <a:pPr marL="685800" lvl="1" indent="-228600" eaLnBrk="1" hangingPunct="1">
              <a:lnSpc>
                <a:spcPct val="90000"/>
              </a:lnSpc>
            </a:pPr>
            <a:r>
              <a:rPr lang="en-US" altLang="en-US" sz="1700" smtClean="0">
                <a:solidFill>
                  <a:schemeClr val="folHlink"/>
                </a:solidFill>
                <a:ea typeface="ＭＳ Ｐゴシック" panose="020B0600070205080204" pitchFamily="34" charset="-128"/>
              </a:rPr>
              <a:t>Software for nanotechnologies</a:t>
            </a:r>
          </a:p>
        </p:txBody>
      </p:sp>
      <p:sp>
        <p:nvSpPr>
          <p:cNvPr id="266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55C2464-DEB2-4585-961B-BB25AC176F09}" type="slidenum">
              <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81487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2000" y="3581400"/>
            <a:ext cx="7772400" cy="234632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a:ea typeface="ＭＳ Ｐゴシック" charset="-128"/>
                <a:cs typeface="+mn-cs"/>
              </a:rPr>
              <a:t>The IEEE definition:</a:t>
            </a:r>
          </a:p>
          <a:p>
            <a:pPr marL="457200" marR="0" lvl="1" indent="0" algn="l" defTabSz="914400" rtl="0" eaLnBrk="1" fontAlgn="base" latinLnBrk="0" hangingPunct="1">
              <a:lnSpc>
                <a:spcPct val="100000"/>
              </a:lnSpc>
              <a:spcBef>
                <a:spcPts val="300"/>
              </a:spcBef>
              <a:spcAft>
                <a:spcPct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Times New Roman"/>
                <a:ea typeface="ＭＳ Ｐゴシック" charset="-128"/>
                <a:cs typeface="+mn-cs"/>
              </a:rPr>
              <a:t>Software Engineering: (1) The application of a </a:t>
            </a:r>
            <a:r>
              <a:rPr kumimoji="0" lang="en-US" sz="2400" b="0" i="1" u="none" strike="noStrike" kern="1200" cap="none" spc="0" normalizeH="0" baseline="0" noProof="0" dirty="0">
                <a:ln>
                  <a:noFill/>
                </a:ln>
                <a:solidFill>
                  <a:srgbClr val="AD0101"/>
                </a:solidFill>
                <a:effectLst/>
                <a:uLnTx/>
                <a:uFillTx/>
                <a:latin typeface="Times New Roman"/>
                <a:ea typeface="ＭＳ Ｐゴシック" charset="-128"/>
                <a:cs typeface="+mn-cs"/>
              </a:rPr>
              <a:t>systematic, disciplined, quantifiable approach </a:t>
            </a:r>
            <a:r>
              <a:rPr kumimoji="0" lang="en-US" sz="2400" b="0" i="1" u="none" strike="noStrike" kern="1200" cap="none" spc="0" normalizeH="0" baseline="0" noProof="0" dirty="0">
                <a:ln>
                  <a:noFill/>
                </a:ln>
                <a:solidFill>
                  <a:prstClr val="black"/>
                </a:solidFill>
                <a:effectLst/>
                <a:uLnTx/>
                <a:uFillTx/>
                <a:latin typeface="Times New Roman"/>
                <a:ea typeface="ＭＳ Ｐゴシック" charset="-128"/>
                <a:cs typeface="+mn-cs"/>
              </a:rPr>
              <a:t>to the </a:t>
            </a:r>
            <a:r>
              <a:rPr kumimoji="0" lang="en-US" sz="2400" b="0" i="1" u="none" strike="noStrike" kern="1200" cap="none" spc="0" normalizeH="0" baseline="0" noProof="0" dirty="0">
                <a:ln>
                  <a:noFill/>
                </a:ln>
                <a:solidFill>
                  <a:srgbClr val="AD0101"/>
                </a:solidFill>
                <a:effectLst/>
                <a:uLnTx/>
                <a:uFillTx/>
                <a:latin typeface="Times New Roman"/>
                <a:ea typeface="ＭＳ Ｐゴシック" charset="-128"/>
                <a:cs typeface="+mn-cs"/>
              </a:rPr>
              <a:t>development, operation, and maintenance </a:t>
            </a:r>
            <a:r>
              <a:rPr kumimoji="0" lang="en-US" sz="2400" b="0" i="1" u="none" strike="noStrike" kern="1200" cap="none" spc="0" normalizeH="0" baseline="0" noProof="0" dirty="0">
                <a:ln>
                  <a:noFill/>
                </a:ln>
                <a:solidFill>
                  <a:prstClr val="black"/>
                </a:solidFill>
                <a:effectLst/>
                <a:uLnTx/>
                <a:uFillTx/>
                <a:latin typeface="Times New Roman"/>
                <a:ea typeface="ＭＳ Ｐゴシック" charset="-128"/>
                <a:cs typeface="+mn-cs"/>
              </a:rPr>
              <a:t>of software; that is, the application of engineering to software.  (2) The study of approaches as in (1).</a:t>
            </a:r>
          </a:p>
        </p:txBody>
      </p:sp>
      <p:sp>
        <p:nvSpPr>
          <p:cNvPr id="28674" name="Rectangle 14"/>
          <p:cNvSpPr>
            <a:spLocks noChangeArrowheads="1"/>
          </p:cNvSpPr>
          <p:nvPr/>
        </p:nvSpPr>
        <p:spPr bwMode="auto">
          <a:xfrm>
            <a:off x="685800" y="14478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The seminal definition:</a:t>
            </a:r>
            <a:endParaRPr kumimoji="0" lang="en-US" altLang="en-US" sz="2400" b="0" i="1" u="none" strike="noStrike" kern="1200" cap="none" spc="0" normalizeH="0" baseline="0" noProof="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2400" b="0" i="1" u="none" strike="noStrike" kern="1200" cap="none" spc="0" normalizeH="0" baseline="0" noProof="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[Software engineering is] the establishment and use of </a:t>
            </a:r>
            <a:r>
              <a:rPr kumimoji="0" lang="en-US" altLang="en-US" sz="2400" b="0" i="1" u="none" strike="noStrike" kern="1200" cap="none" spc="0" normalizeH="0" baseline="0" noProof="0" smtClean="0">
                <a:ln>
                  <a:noFill/>
                </a:ln>
                <a:solidFill>
                  <a:srgbClr val="AD0101"/>
                </a:solidFill>
                <a:effectLst/>
                <a:uLnTx/>
                <a:uFillTx/>
                <a:latin typeface="Times New Roman" panose="02020603050405020304" pitchFamily="18" charset="0"/>
                <a:ea typeface="ＭＳ Ｐゴシック" panose="020B0600070205080204" pitchFamily="34" charset="-128"/>
                <a:cs typeface="+mn-cs"/>
              </a:rPr>
              <a:t>sound engineering principles </a:t>
            </a:r>
            <a:r>
              <a:rPr kumimoji="0" lang="en-US" altLang="en-US" sz="2400" b="0" i="1" u="none" strike="noStrike" kern="1200" cap="none" spc="0" normalizeH="0" baseline="0" noProof="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in order to obtain </a:t>
            </a:r>
            <a:r>
              <a:rPr kumimoji="0" lang="en-US" altLang="en-US" sz="2400" b="0" i="1" u="none" strike="noStrike" kern="1200" cap="none" spc="0" normalizeH="0" baseline="0" noProof="0" smtClean="0">
                <a:ln>
                  <a:noFill/>
                </a:ln>
                <a:solidFill>
                  <a:srgbClr val="AD0101"/>
                </a:solidFill>
                <a:effectLst/>
                <a:uLnTx/>
                <a:uFillTx/>
                <a:latin typeface="Times New Roman" panose="02020603050405020304" pitchFamily="18" charset="0"/>
                <a:ea typeface="ＭＳ Ｐゴシック" panose="020B0600070205080204" pitchFamily="34" charset="-128"/>
                <a:cs typeface="+mn-cs"/>
              </a:rPr>
              <a:t>economically</a:t>
            </a:r>
            <a:r>
              <a:rPr kumimoji="0" lang="en-US" altLang="en-US" sz="2400" b="0" i="1" u="none" strike="noStrike" kern="1200" cap="none" spc="0" normalizeH="0" baseline="0" noProof="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 software that is </a:t>
            </a:r>
            <a:r>
              <a:rPr kumimoji="0" lang="en-US" altLang="en-US" sz="2400" b="0" i="1" u="none" strike="noStrike" kern="1200" cap="none" spc="0" normalizeH="0" baseline="0" noProof="0" smtClean="0">
                <a:ln>
                  <a:noFill/>
                </a:ln>
                <a:solidFill>
                  <a:srgbClr val="AD0101"/>
                </a:solidFill>
                <a:effectLst/>
                <a:uLnTx/>
                <a:uFillTx/>
                <a:latin typeface="Times New Roman" panose="02020603050405020304" pitchFamily="18" charset="0"/>
                <a:ea typeface="ＭＳ Ｐゴシック" panose="020B0600070205080204" pitchFamily="34" charset="-128"/>
                <a:cs typeface="+mn-cs"/>
              </a:rPr>
              <a:t>reliable and works efficiently on real machines.</a:t>
            </a:r>
          </a:p>
        </p:txBody>
      </p:sp>
      <p:sp>
        <p:nvSpPr>
          <p:cNvPr id="16" name="Rectangle 2"/>
          <p:cNvSpPr>
            <a:spLocks noGrp="1" noChangeArrowheads="1"/>
          </p:cNvSpPr>
          <p:nvPr>
            <p:ph type="title"/>
          </p:nvPr>
        </p:nvSpPr>
        <p:spPr>
          <a:xfrm>
            <a:off x="152400" y="661988"/>
            <a:ext cx="8686800" cy="785812"/>
          </a:xfrm>
        </p:spPr>
        <p:txBody>
          <a:bodyPr rtlCol="0">
            <a:normAutofit fontScale="90000"/>
          </a:bodyPr>
          <a:lstStyle/>
          <a:p>
            <a:pPr eaLnBrk="1" fontAlgn="auto" hangingPunct="1">
              <a:spcAft>
                <a:spcPts val="0"/>
              </a:spcAft>
              <a:defRPr/>
            </a:pPr>
            <a:r>
              <a:rPr lang="en-US" dirty="0" smtClean="0">
                <a:solidFill>
                  <a:schemeClr val="tx1">
                    <a:lumMod val="85000"/>
                    <a:lumOff val="15000"/>
                  </a:schemeClr>
                </a:solidFill>
                <a:ea typeface="+mj-ea"/>
                <a:cs typeface="+mj-cs"/>
              </a:rPr>
              <a:t>Software Engineering Definition</a:t>
            </a:r>
          </a:p>
        </p:txBody>
      </p:sp>
    </p:spTree>
    <p:extLst>
      <p:ext uri="{BB962C8B-B14F-4D97-AF65-F5344CB8AC3E}">
        <p14:creationId xmlns:p14="http://schemas.microsoft.com/office/powerpoint/2010/main" val="313491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74638"/>
            <a:ext cx="8077200" cy="1143000"/>
          </a:xfrm>
        </p:spPr>
        <p:txBody>
          <a:bodyPr/>
          <a:lstStyle/>
          <a:p>
            <a:pPr eaLnBrk="1" hangingPunct="1"/>
            <a:r>
              <a:rPr lang="en-US" altLang="en-US" sz="4000" smtClean="0">
                <a:ea typeface="ＭＳ Ｐゴシック" panose="020B0600070205080204" pitchFamily="34" charset="-128"/>
              </a:rPr>
              <a:t>Importance of Software Engineering</a:t>
            </a:r>
          </a:p>
        </p:txBody>
      </p:sp>
      <p:sp>
        <p:nvSpPr>
          <p:cNvPr id="29698" name="Content Placeholder 2"/>
          <p:cNvSpPr>
            <a:spLocks noGrp="1"/>
          </p:cNvSpPr>
          <p:nvPr>
            <p:ph idx="1"/>
          </p:nvPr>
        </p:nvSpPr>
        <p:spPr>
          <a:xfrm>
            <a:off x="457200" y="1600200"/>
            <a:ext cx="8229600" cy="4525963"/>
          </a:xfrm>
        </p:spPr>
        <p:txBody>
          <a:bodyPr/>
          <a:lstStyle/>
          <a:p>
            <a:pPr eaLnBrk="1" hangingPunct="1"/>
            <a:r>
              <a:rPr lang="en-GB" altLang="en-US" smtClean="0">
                <a:ea typeface="ＭＳ Ｐゴシック" panose="020B0600070205080204" pitchFamily="34" charset="-128"/>
              </a:rPr>
              <a:t>More and more, individuals and society rely on advanced software systems. We need to be able to produce </a:t>
            </a:r>
            <a:r>
              <a:rPr lang="en-GB" altLang="en-US" smtClean="0">
                <a:solidFill>
                  <a:srgbClr val="AD0101"/>
                </a:solidFill>
                <a:ea typeface="ＭＳ Ｐゴシック" panose="020B0600070205080204" pitchFamily="34" charset="-128"/>
              </a:rPr>
              <a:t>reliable and trustworthy systems economically and quickly.</a:t>
            </a:r>
          </a:p>
          <a:p>
            <a:pPr eaLnBrk="1" hangingPunct="1"/>
            <a:r>
              <a:rPr lang="en-GB" altLang="en-US" smtClean="0">
                <a:ea typeface="ＭＳ Ｐゴシック" panose="020B0600070205080204" pitchFamily="34" charset="-128"/>
              </a:rPr>
              <a:t>It is usually </a:t>
            </a:r>
            <a:r>
              <a:rPr lang="en-GB" altLang="en-US" smtClean="0">
                <a:solidFill>
                  <a:srgbClr val="AD0101"/>
                </a:solidFill>
                <a:ea typeface="ＭＳ Ｐゴシック" panose="020B0600070205080204" pitchFamily="34" charset="-128"/>
              </a:rPr>
              <a:t>cheaper, in the long run</a:t>
            </a:r>
            <a:r>
              <a:rPr lang="en-GB" altLang="en-US" smtClean="0">
                <a:ea typeface="ＭＳ Ｐゴシック" panose="020B0600070205080204" pitchFamily="34" charset="-128"/>
              </a:rPr>
              <a:t>, to use software engineering methods and techniques for software systems rather than just write the programs as if it was a personal programming project. For most types of system, the majority of costs are the </a:t>
            </a:r>
            <a:r>
              <a:rPr lang="en-GB" altLang="en-US" smtClean="0">
                <a:solidFill>
                  <a:srgbClr val="AD0101"/>
                </a:solidFill>
                <a:ea typeface="ＭＳ Ｐゴシック" panose="020B0600070205080204" pitchFamily="34" charset="-128"/>
              </a:rPr>
              <a:t>costs of changing </a:t>
            </a:r>
            <a:r>
              <a:rPr lang="en-GB" altLang="en-US" smtClean="0">
                <a:ea typeface="ＭＳ Ｐゴシック" panose="020B0600070205080204" pitchFamily="34" charset="-128"/>
              </a:rPr>
              <a:t>the software after it has gone into use.</a:t>
            </a:r>
          </a:p>
          <a:p>
            <a:pPr eaLnBrk="1" hangingPunct="1"/>
            <a:endParaRPr lang="en-US" altLang="en-US" smtClean="0">
              <a:ea typeface="ＭＳ Ｐゴシック" panose="020B0600070205080204" pitchFamily="34" charset="-128"/>
            </a:endParaRPr>
          </a:p>
        </p:txBody>
      </p:sp>
      <p:sp>
        <p:nvSpPr>
          <p:cNvPr id="29699" name="Slide Number Placeholder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59AC1B6-9C50-4FE1-9696-6CB26964518A}"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538642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457200"/>
            <a:ext cx="8305800" cy="995363"/>
          </a:xfrm>
        </p:spPr>
        <p:txBody>
          <a:bodyPr/>
          <a:lstStyle/>
          <a:p>
            <a:pPr eaLnBrk="1" hangingPunct="1"/>
            <a:r>
              <a:rPr lang="en-GB" altLang="en-US" sz="3200" smtClean="0">
                <a:ea typeface="ＭＳ Ｐゴシック" panose="020B0600070205080204" pitchFamily="34" charset="-128"/>
              </a:rPr>
              <a:t>FAQ about software engineering</a:t>
            </a:r>
            <a:br>
              <a:rPr lang="en-GB" altLang="en-US" sz="3200" smtClean="0">
                <a:ea typeface="ＭＳ Ｐゴシック" panose="020B0600070205080204" pitchFamily="34" charset="-128"/>
              </a:rPr>
            </a:br>
            <a:endParaRPr lang="en-US" altLang="en-US" sz="3200" smtClean="0">
              <a:ea typeface="ＭＳ Ｐゴシック" panose="020B0600070205080204" pitchFamily="34" charset="-128"/>
            </a:endParaRPr>
          </a:p>
        </p:txBody>
      </p:sp>
      <p:sp>
        <p:nvSpPr>
          <p:cNvPr id="30722" name="Slide Number Placeholder 3"/>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F1BB4A3-03AE-4D49-A9C3-0375548A68B9}"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graphicFrame>
        <p:nvGraphicFramePr>
          <p:cNvPr id="9" name="Table 8"/>
          <p:cNvGraphicFramePr>
            <a:graphicFrameLocks noGrp="1"/>
          </p:cNvGraphicFramePr>
          <p:nvPr/>
        </p:nvGraphicFramePr>
        <p:xfrm>
          <a:off x="457200" y="1636713"/>
          <a:ext cx="8089900" cy="4232274"/>
        </p:xfrm>
        <a:graphic>
          <a:graphicData uri="http://schemas.openxmlformats.org/drawingml/2006/table">
            <a:tbl>
              <a:tblPr/>
              <a:tblGrid>
                <a:gridCol w="3463925">
                  <a:extLst>
                    <a:ext uri="{9D8B030D-6E8A-4147-A177-3AD203B41FA5}">
                      <a16:colId xmlns:a16="http://schemas.microsoft.com/office/drawing/2014/main" xmlns="" val="20000"/>
                    </a:ext>
                  </a:extLst>
                </a:gridCol>
                <a:gridCol w="4625975">
                  <a:extLst>
                    <a:ext uri="{9D8B030D-6E8A-4147-A177-3AD203B41FA5}">
                      <a16:colId xmlns:a16="http://schemas.microsoft.com/office/drawing/2014/main" xmlns="" val="20001"/>
                    </a:ext>
                  </a:extLst>
                </a:gridCol>
              </a:tblGrid>
              <a:tr h="47469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Question</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Answer</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programs, data structures and associated documentation. Software products may be developed for a particular customer or may be developed for a general market.</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xmlns="" val="10001"/>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are the attributes of good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Good software should deliver the required functionality and performance to the user and should be maintainable, dependable and usable.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4953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 engineering?</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Software engineering is an engineering discipline that is concerned with all aspects of software production.</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xmlns="" val="10003"/>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computer science?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science focuses on theory and fundamentals; software engineering is concerned with the practicalities of developing and delivering useful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system engineering?</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System engineering is concerned with all aspects of computer-based systems development including hardware, software and process engineering. Software engineering is part of this more general process.</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01958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457200" y="274638"/>
            <a:ext cx="8001000" cy="1143000"/>
          </a:xfrm>
        </p:spPr>
        <p:txBody>
          <a:bodyPr/>
          <a:lstStyle/>
          <a:p>
            <a:pPr eaLnBrk="1" hangingPunct="1"/>
            <a:r>
              <a:rPr lang="en-GB" altLang="en-US" sz="4000" smtClean="0">
                <a:ea typeface="ＭＳ Ｐゴシック" panose="020B0600070205080204" pitchFamily="34" charset="-128"/>
              </a:rPr>
              <a:t>Essential attributes of good software</a:t>
            </a:r>
            <a:endParaRPr lang="en-US" altLang="en-US" sz="4000" smtClean="0">
              <a:ea typeface="ＭＳ Ｐゴシック" panose="020B0600070205080204" pitchFamily="34" charset="-128"/>
            </a:endParaRPr>
          </a:p>
        </p:txBody>
      </p:sp>
      <p:sp>
        <p:nvSpPr>
          <p:cNvPr id="31746" name="Slide Number Placeholder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B2FB6CF-CC78-412D-B122-15B3BE7E4AEE}"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graphicFrame>
        <p:nvGraphicFramePr>
          <p:cNvPr id="9" name="Table 8"/>
          <p:cNvGraphicFramePr>
            <a:graphicFrameLocks noGrp="1"/>
          </p:cNvGraphicFramePr>
          <p:nvPr/>
        </p:nvGraphicFramePr>
        <p:xfrm>
          <a:off x="892175" y="1782763"/>
          <a:ext cx="7485063" cy="4191322"/>
        </p:xfrm>
        <a:graphic>
          <a:graphicData uri="http://schemas.openxmlformats.org/drawingml/2006/table">
            <a:tbl>
              <a:tblPr/>
              <a:tblGrid>
                <a:gridCol w="2132013">
                  <a:extLst>
                    <a:ext uri="{9D8B030D-6E8A-4147-A177-3AD203B41FA5}">
                      <a16:colId xmlns:a16="http://schemas.microsoft.com/office/drawing/2014/main" xmlns="" val="3841598860"/>
                    </a:ext>
                  </a:extLst>
                </a:gridCol>
                <a:gridCol w="5353050">
                  <a:extLst>
                    <a:ext uri="{9D8B030D-6E8A-4147-A177-3AD203B41FA5}">
                      <a16:colId xmlns:a16="http://schemas.microsoft.com/office/drawing/2014/main" xmlns="" val="624261201"/>
                    </a:ext>
                  </a:extLst>
                </a:gridCol>
              </a:tblGrid>
              <a:tr h="496888">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rgbClr val="FFFFFF"/>
                          </a:solidFill>
                          <a:effectLst/>
                          <a:latin typeface="Arial" panose="020B0604020202020204" pitchFamily="34" charset="0"/>
                          <a:ea typeface="ＭＳ Ｐゴシック" panose="020B0600070205080204" pitchFamily="34" charset="-128"/>
                          <a:cs typeface="Arial" panose="020B0604020202020204" pitchFamily="34" charset="0"/>
                        </a:rPr>
                        <a:t>Product characteristic</a:t>
                      </a:r>
                      <a:endParaRPr kumimoji="0" lang="en-GB" altLang="en-US" sz="1400"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91443"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rgbClr val="FFFFFF"/>
                          </a:solidFill>
                          <a:effectLst/>
                          <a:latin typeface="Arial" panose="020B0604020202020204" pitchFamily="34" charset="0"/>
                          <a:ea typeface="ＭＳ Ｐゴシック" panose="020B0600070205080204" pitchFamily="34" charset="-128"/>
                          <a:cs typeface="Arial" panose="020B0604020202020204" pitchFamily="34" charset="0"/>
                        </a:rPr>
                        <a:t>Description</a:t>
                      </a:r>
                      <a:endParaRPr kumimoji="0" lang="en-GB" altLang="en-US" sz="1400"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91443"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242558413"/>
                  </a:ext>
                </a:extLst>
              </a:tr>
              <a:tr h="944563">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Maintainability</a:t>
                      </a:r>
                      <a:endParaRPr kumimoji="0" lang="en-GB" alt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Software should be written in such a way so that it can evolve to meet the changing needs of customers. This is a critical attribute because software change is an inevitable requirement of a changing business environment.</a:t>
                      </a:r>
                      <a:endParaRPr kumimoji="0" lang="en-GB" alt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xmlns="" val="2004149891"/>
                  </a:ext>
                </a:extLst>
              </a:tr>
              <a:tr h="1158875">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Dependability and security</a:t>
                      </a:r>
                      <a:endParaRPr kumimoji="0" lang="en-GB" alt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kumimoji="0" lang="en-GB" alt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448454773"/>
                  </a:ext>
                </a:extLst>
              </a:tr>
              <a:tr h="858838">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Efficiency</a:t>
                      </a:r>
                      <a:endParaRPr kumimoji="0" lang="en-GB" alt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Software should not make wasteful use of system resources such as memory and processor cycles. Efficiency therefore includes responsiveness, processing time, memory utilisation, etc.</a:t>
                      </a:r>
                      <a:endParaRPr kumimoji="0" lang="en-GB" alt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xmlns="" val="3098034498"/>
                  </a:ext>
                </a:extLst>
              </a:tr>
              <a:tr h="731838">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Acceptability</a:t>
                      </a:r>
                      <a:endParaRPr kumimoji="0" lang="en-GB" alt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ＭＳ Ｐゴシック"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Software must be acceptable to the type of users for which it is designed. This means that it must be understandable, usable and compatible with other systems that they use. </a:t>
                      </a:r>
                      <a:endParaRPr kumimoji="0" lang="en-GB" alt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706691644"/>
                  </a:ext>
                </a:extLst>
              </a:tr>
            </a:tbl>
          </a:graphicData>
        </a:graphic>
      </p:graphicFrame>
    </p:spTree>
    <p:extLst>
      <p:ext uri="{BB962C8B-B14F-4D97-AF65-F5344CB8AC3E}">
        <p14:creationId xmlns:p14="http://schemas.microsoft.com/office/powerpoint/2010/main" val="365890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112838" y="990600"/>
            <a:ext cx="7405687" cy="620713"/>
          </a:xfrm>
          <a:noFill/>
        </p:spPr>
        <p:txBody>
          <a:bodyPr lIns="63500" tIns="25400" rIns="63500" bIns="25400" anchor="t">
            <a:spAutoFit/>
          </a:bodyPr>
          <a:lstStyle/>
          <a:p>
            <a:pPr eaLnBrk="1" hangingPunct="1"/>
            <a:r>
              <a:rPr lang="en-US" altLang="en-US" sz="3700" smtClean="0">
                <a:ea typeface="ＭＳ Ｐゴシック" panose="020B0600070205080204" pitchFamily="34" charset="-128"/>
              </a:rPr>
              <a:t>A Layered Technology</a:t>
            </a:r>
          </a:p>
        </p:txBody>
      </p:sp>
      <p:sp>
        <p:nvSpPr>
          <p:cNvPr id="3277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16581C1-859E-4880-A727-980880CA90B4}" type="slidenum">
              <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endParaRPr>
          </a:p>
        </p:txBody>
      </p:sp>
      <p:sp>
        <p:nvSpPr>
          <p:cNvPr id="32771" name="Rectangle 3"/>
          <p:cNvSpPr>
            <a:spLocks noChangeArrowheads="1"/>
          </p:cNvSpPr>
          <p:nvPr/>
        </p:nvSpPr>
        <p:spPr bwMode="auto">
          <a:xfrm>
            <a:off x="152400" y="609600"/>
            <a:ext cx="30845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2400" b="1" i="1" u="none" strike="noStrike" kern="1200" cap="none" spc="0" normalizeH="0" baseline="0" noProof="0" smtClean="0">
                <a:ln>
                  <a:noFill/>
                </a:ln>
                <a:solidFill>
                  <a:srgbClr val="D89243"/>
                </a:solidFill>
                <a:effectLst/>
                <a:uLnTx/>
                <a:uFillTx/>
                <a:latin typeface="Palatino" panose="02040502050505030304" pitchFamily="18" charset="0"/>
                <a:ea typeface="ＭＳ Ｐゴシック" panose="020B0600070205080204" pitchFamily="34" charset="-128"/>
                <a:cs typeface="+mn-cs"/>
              </a:rPr>
              <a:t>Software Engineering</a:t>
            </a:r>
            <a:endParaRPr kumimoji="0" lang="en-US" altLang="en-US" sz="2400" b="1" i="0" u="none" strike="noStrike" kern="1200" cap="none" spc="0" normalizeH="0" baseline="0" noProof="0" smtClean="0">
              <a:ln>
                <a:noFill/>
              </a:ln>
              <a:solidFill>
                <a:prstClr val="black"/>
              </a:solidFill>
              <a:effectLst/>
              <a:uLnTx/>
              <a:uFillTx/>
              <a:latin typeface="Palatino" panose="02040502050505030304" pitchFamily="18" charset="0"/>
              <a:ea typeface="ＭＳ Ｐゴシック" panose="020B0600070205080204" pitchFamily="34" charset="-128"/>
              <a:cs typeface="+mn-cs"/>
            </a:endParaRPr>
          </a:p>
        </p:txBody>
      </p:sp>
      <p:sp>
        <p:nvSpPr>
          <p:cNvPr id="156676" name="Oval 4"/>
          <p:cNvSpPr>
            <a:spLocks noChangeArrowheads="1"/>
          </p:cNvSpPr>
          <p:nvPr/>
        </p:nvSpPr>
        <p:spPr bwMode="auto">
          <a:xfrm>
            <a:off x="1004888" y="2714625"/>
            <a:ext cx="7620000" cy="1285875"/>
          </a:xfrm>
          <a:prstGeom prst="ellipse">
            <a:avLst/>
          </a:prstGeom>
          <a:solidFill>
            <a:srgbClr val="01EA89"/>
          </a:solidFill>
          <a:ln>
            <a:noFill/>
          </a:ln>
          <a:effectLst>
            <a:outerShdw blurRad="63500" dist="107763" dir="2700000" algn="ctr" rotWithShape="0">
              <a:srgbClr val="000000">
                <a:alpha val="74997"/>
              </a:srgbClr>
            </a:outerShdw>
          </a:effectLst>
          <a:extLst>
            <a:ext uri="{91240B29-F687-4f45-9708-019B960494DF}">
              <a14:hiddenLine xmlns="" xmlns:a14="http://schemas.microsoft.com/office/drawing/2010/main" w="12700">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charset="0"/>
              <a:cs typeface="ＭＳ Ｐゴシック" charset="0"/>
            </a:endParaRPr>
          </a:p>
        </p:txBody>
      </p:sp>
      <p:sp>
        <p:nvSpPr>
          <p:cNvPr id="156677" name="Oval 5"/>
          <p:cNvSpPr>
            <a:spLocks noChangeArrowheads="1"/>
          </p:cNvSpPr>
          <p:nvPr/>
        </p:nvSpPr>
        <p:spPr bwMode="auto">
          <a:xfrm>
            <a:off x="1462088" y="2286000"/>
            <a:ext cx="6629400" cy="1200150"/>
          </a:xfrm>
          <a:prstGeom prst="ellipse">
            <a:avLst/>
          </a:prstGeom>
          <a:solidFill>
            <a:srgbClr val="BC3700"/>
          </a:solidFill>
          <a:ln>
            <a:noFill/>
          </a:ln>
          <a:effectLst>
            <a:outerShdw blurRad="63500" dist="107763" dir="2700000" algn="ctr" rotWithShape="0">
              <a:srgbClr val="000000">
                <a:alpha val="74997"/>
              </a:srgbClr>
            </a:outerShdw>
          </a:effectLst>
          <a:extLst>
            <a:ext uri="{91240B29-F687-4f45-9708-019B960494DF}">
              <a14:hiddenLine xmlns="" xmlns:a14="http://schemas.microsoft.com/office/drawing/2010/main" w="12700">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charset="0"/>
              <a:cs typeface="ＭＳ Ｐゴシック" charset="0"/>
            </a:endParaRPr>
          </a:p>
        </p:txBody>
      </p:sp>
      <p:sp>
        <p:nvSpPr>
          <p:cNvPr id="156678" name="Oval 6"/>
          <p:cNvSpPr>
            <a:spLocks noChangeArrowheads="1"/>
          </p:cNvSpPr>
          <p:nvPr/>
        </p:nvSpPr>
        <p:spPr bwMode="auto">
          <a:xfrm>
            <a:off x="1995488" y="1828800"/>
            <a:ext cx="5486400" cy="1028700"/>
          </a:xfrm>
          <a:prstGeom prst="ellipse">
            <a:avLst/>
          </a:prstGeom>
          <a:solidFill>
            <a:schemeClr val="tx2"/>
          </a:solidFill>
          <a:ln>
            <a:noFill/>
          </a:ln>
          <a:effectLst>
            <a:outerShdw blurRad="63500" dist="107763" dir="2700000" algn="ctr" rotWithShape="0">
              <a:srgbClr val="000000">
                <a:alpha val="74997"/>
              </a:srgbClr>
            </a:outerShdw>
          </a:effectLst>
          <a:extLst>
            <a:ext uri="{91240B29-F687-4f45-9708-019B960494DF}">
              <a14:hiddenLine xmlns="" xmlns:a14="http://schemas.microsoft.com/office/drawing/2010/main" w="12700">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charset="0"/>
              <a:cs typeface="ＭＳ Ｐゴシック" charset="0"/>
            </a:endParaRPr>
          </a:p>
        </p:txBody>
      </p:sp>
      <p:sp>
        <p:nvSpPr>
          <p:cNvPr id="156679" name="Oval 7"/>
          <p:cNvSpPr>
            <a:spLocks noChangeArrowheads="1"/>
          </p:cNvSpPr>
          <p:nvPr/>
        </p:nvSpPr>
        <p:spPr bwMode="auto">
          <a:xfrm>
            <a:off x="2376488" y="1600200"/>
            <a:ext cx="4724400" cy="685800"/>
          </a:xfrm>
          <a:prstGeom prst="ellipse">
            <a:avLst/>
          </a:prstGeom>
          <a:solidFill>
            <a:srgbClr val="790015"/>
          </a:solidFill>
          <a:ln>
            <a:noFill/>
          </a:ln>
          <a:effectLst>
            <a:outerShdw blurRad="63500" dist="107763" dir="2700000" algn="ctr" rotWithShape="0">
              <a:srgbClr val="000000">
                <a:alpha val="74997"/>
              </a:srgbClr>
            </a:outerShdw>
          </a:effectLst>
          <a:extLst>
            <a:ext uri="{91240B29-F687-4f45-9708-019B960494DF}">
              <a14:hiddenLine xmlns="" xmlns:a14="http://schemas.microsoft.com/office/drawing/2010/main" w="12700">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charset="0"/>
              <a:cs typeface="ＭＳ Ｐゴシック" charset="0"/>
            </a:endParaRPr>
          </a:p>
        </p:txBody>
      </p:sp>
      <p:sp>
        <p:nvSpPr>
          <p:cNvPr id="156680" name="Rectangle 8"/>
          <p:cNvSpPr>
            <a:spLocks noChangeArrowheads="1"/>
          </p:cNvSpPr>
          <p:nvPr/>
        </p:nvSpPr>
        <p:spPr bwMode="auto">
          <a:xfrm>
            <a:off x="3657600" y="3556000"/>
            <a:ext cx="2141538"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smtClean="0">
                <a:ln>
                  <a:noFill/>
                </a:ln>
                <a:solidFill>
                  <a:prstClr val="black"/>
                </a:solidFill>
                <a:effectLst>
                  <a:outerShdw blurRad="38100" dist="38100" dir="2700000" algn="tl">
                    <a:srgbClr val="C0C0C0"/>
                  </a:outerShdw>
                </a:effectLst>
                <a:uLnTx/>
                <a:uFillTx/>
                <a:latin typeface="Palatino" panose="02040502050505030304" pitchFamily="18" charset="0"/>
                <a:ea typeface="ＭＳ Ｐゴシック" panose="020B0600070205080204" pitchFamily="34" charset="-128"/>
                <a:cs typeface="+mn-cs"/>
              </a:rPr>
              <a:t>a </a:t>
            </a:r>
            <a:r>
              <a:rPr kumimoji="0" lang="ja-JP" altLang="en-US" sz="2000" b="1" i="0" u="none" strike="noStrike" kern="1200" cap="none" spc="0" normalizeH="0" baseline="0" noProof="0" smtClean="0">
                <a:ln>
                  <a:noFill/>
                </a:ln>
                <a:solidFill>
                  <a:prstClr val="black"/>
                </a:solidFill>
                <a:effectLst>
                  <a:outerShdw blurRad="38100" dist="38100" dir="2700000" algn="tl">
                    <a:srgbClr val="C0C0C0"/>
                  </a:outerShdw>
                </a:effectLst>
                <a:uLnTx/>
                <a:uFillTx/>
                <a:latin typeface="Palatino" panose="02040502050505030304" pitchFamily="18" charset="0"/>
                <a:ea typeface="ＭＳ Ｐゴシック" panose="020B0600070205080204" pitchFamily="34" charset="-128"/>
                <a:cs typeface="+mn-cs"/>
              </a:rPr>
              <a:t>“</a:t>
            </a:r>
            <a:r>
              <a:rPr kumimoji="0" lang="en-US" altLang="ja-JP" sz="2000" b="1" i="0" u="none" strike="noStrike" kern="1200" cap="none" spc="0" normalizeH="0" baseline="0" noProof="0" smtClean="0">
                <a:ln>
                  <a:noFill/>
                </a:ln>
                <a:solidFill>
                  <a:prstClr val="black"/>
                </a:solidFill>
                <a:effectLst>
                  <a:outerShdw blurRad="38100" dist="38100" dir="2700000" algn="tl">
                    <a:srgbClr val="C0C0C0"/>
                  </a:outerShdw>
                </a:effectLst>
                <a:uLnTx/>
                <a:uFillTx/>
                <a:latin typeface="Palatino" panose="02040502050505030304" pitchFamily="18" charset="0"/>
                <a:ea typeface="ＭＳ Ｐゴシック" panose="020B0600070205080204" pitchFamily="34" charset="-128"/>
                <a:cs typeface="+mn-cs"/>
              </a:rPr>
              <a:t>quality</a:t>
            </a:r>
            <a:r>
              <a:rPr kumimoji="0" lang="ja-JP" altLang="en-US" sz="2000" b="1" i="0" u="none" strike="noStrike" kern="1200" cap="none" spc="0" normalizeH="0" baseline="0" noProof="0" smtClean="0">
                <a:ln>
                  <a:noFill/>
                </a:ln>
                <a:solidFill>
                  <a:prstClr val="black"/>
                </a:solidFill>
                <a:effectLst>
                  <a:outerShdw blurRad="38100" dist="38100" dir="2700000" algn="tl">
                    <a:srgbClr val="C0C0C0"/>
                  </a:outerShdw>
                </a:effectLst>
                <a:uLnTx/>
                <a:uFillTx/>
                <a:latin typeface="Palatino" panose="02040502050505030304" pitchFamily="18" charset="0"/>
                <a:ea typeface="ＭＳ Ｐゴシック" panose="020B0600070205080204" pitchFamily="34" charset="-128"/>
                <a:cs typeface="+mn-cs"/>
              </a:rPr>
              <a:t>”</a:t>
            </a:r>
            <a:r>
              <a:rPr kumimoji="0" lang="en-US" altLang="ja-JP" sz="2000" b="1" i="0" u="none" strike="noStrike" kern="1200" cap="none" spc="0" normalizeH="0" baseline="0" noProof="0" smtClean="0">
                <a:ln>
                  <a:noFill/>
                </a:ln>
                <a:solidFill>
                  <a:prstClr val="black"/>
                </a:solidFill>
                <a:effectLst>
                  <a:outerShdw blurRad="38100" dist="38100" dir="2700000" algn="tl">
                    <a:srgbClr val="C0C0C0"/>
                  </a:outerShdw>
                </a:effectLst>
                <a:uLnTx/>
                <a:uFillTx/>
                <a:latin typeface="Palatino" panose="02040502050505030304" pitchFamily="18" charset="0"/>
                <a:ea typeface="ＭＳ Ｐゴシック" panose="020B0600070205080204" pitchFamily="34" charset="-128"/>
                <a:cs typeface="+mn-cs"/>
              </a:rPr>
              <a:t> focus</a:t>
            </a:r>
            <a:endParaRPr kumimoji="0" lang="en-US" altLang="en-US" sz="2000" b="1" i="0" u="none" strike="noStrike" kern="1200" cap="none" spc="0" normalizeH="0" baseline="0" noProof="0" smtClean="0">
              <a:ln>
                <a:noFill/>
              </a:ln>
              <a:solidFill>
                <a:prstClr val="black"/>
              </a:solidFill>
              <a:effectLst>
                <a:outerShdw blurRad="38100" dist="38100" dir="2700000" algn="tl">
                  <a:srgbClr val="C0C0C0"/>
                </a:outerShdw>
              </a:effectLst>
              <a:uLnTx/>
              <a:uFillTx/>
              <a:latin typeface="Palatino" panose="02040502050505030304" pitchFamily="18" charset="0"/>
              <a:ea typeface="ＭＳ Ｐゴシック" panose="020B0600070205080204" pitchFamily="34" charset="-128"/>
              <a:cs typeface="+mn-cs"/>
            </a:endParaRPr>
          </a:p>
        </p:txBody>
      </p:sp>
      <p:sp>
        <p:nvSpPr>
          <p:cNvPr id="156681" name="Rectangle 9"/>
          <p:cNvSpPr>
            <a:spLocks noChangeArrowheads="1"/>
          </p:cNvSpPr>
          <p:nvPr/>
        </p:nvSpPr>
        <p:spPr bwMode="auto">
          <a:xfrm>
            <a:off x="3759200" y="2955925"/>
            <a:ext cx="1838325"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smtClean="0">
                <a:ln>
                  <a:noFill/>
                </a:ln>
                <a:solidFill>
                  <a:srgbClr val="DADADA"/>
                </a:solidFill>
                <a:effectLst>
                  <a:outerShdw blurRad="38100" dist="38100" dir="2700000" algn="tl">
                    <a:srgbClr val="C0C0C0"/>
                  </a:outerShdw>
                </a:effectLst>
                <a:uLnTx/>
                <a:uFillTx/>
                <a:latin typeface="Palatino" panose="02040502050505030304" pitchFamily="18" charset="0"/>
                <a:ea typeface="ＭＳ Ｐゴシック" panose="020B0600070205080204" pitchFamily="34" charset="-128"/>
                <a:cs typeface="+mn-cs"/>
              </a:rPr>
              <a:t>process model</a:t>
            </a:r>
          </a:p>
        </p:txBody>
      </p:sp>
      <p:sp>
        <p:nvSpPr>
          <p:cNvPr id="156682" name="Rectangle 10"/>
          <p:cNvSpPr>
            <a:spLocks noChangeArrowheads="1"/>
          </p:cNvSpPr>
          <p:nvPr/>
        </p:nvSpPr>
        <p:spPr bwMode="auto">
          <a:xfrm>
            <a:off x="4114800" y="2355850"/>
            <a:ext cx="1182688"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smtClean="0">
                <a:ln>
                  <a:noFill/>
                </a:ln>
                <a:solidFill>
                  <a:srgbClr val="DADADA"/>
                </a:solidFill>
                <a:effectLst>
                  <a:outerShdw blurRad="38100" dist="38100" dir="2700000" algn="tl">
                    <a:srgbClr val="C0C0C0"/>
                  </a:outerShdw>
                </a:effectLst>
                <a:uLnTx/>
                <a:uFillTx/>
                <a:latin typeface="Palatino" panose="02040502050505030304" pitchFamily="18" charset="0"/>
                <a:ea typeface="ＭＳ Ｐゴシック" panose="020B0600070205080204" pitchFamily="34" charset="-128"/>
                <a:cs typeface="+mn-cs"/>
              </a:rPr>
              <a:t>methods</a:t>
            </a:r>
          </a:p>
        </p:txBody>
      </p:sp>
      <p:sp>
        <p:nvSpPr>
          <p:cNvPr id="156683" name="Rectangle 11"/>
          <p:cNvSpPr>
            <a:spLocks noChangeArrowheads="1"/>
          </p:cNvSpPr>
          <p:nvPr/>
        </p:nvSpPr>
        <p:spPr bwMode="auto">
          <a:xfrm>
            <a:off x="4419600" y="1755775"/>
            <a:ext cx="746125"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smtClean="0">
                <a:ln>
                  <a:noFill/>
                </a:ln>
                <a:solidFill>
                  <a:srgbClr val="DADADA"/>
                </a:solidFill>
                <a:effectLst>
                  <a:outerShdw blurRad="38100" dist="38100" dir="2700000" algn="tl">
                    <a:srgbClr val="C0C0C0"/>
                  </a:outerShdw>
                </a:effectLst>
                <a:uLnTx/>
                <a:uFillTx/>
                <a:latin typeface="Palatino" panose="02040502050505030304" pitchFamily="18" charset="0"/>
                <a:ea typeface="ＭＳ Ｐゴシック" panose="020B0600070205080204" pitchFamily="34" charset="-128"/>
                <a:cs typeface="+mn-cs"/>
              </a:rPr>
              <a:t>tools</a:t>
            </a:r>
          </a:p>
        </p:txBody>
      </p:sp>
      <p:sp>
        <p:nvSpPr>
          <p:cNvPr id="32780" name="Rectangle 3"/>
          <p:cNvSpPr txBox="1">
            <a:spLocks noChangeArrowheads="1"/>
          </p:cNvSpPr>
          <p:nvPr/>
        </p:nvSpPr>
        <p:spPr bwMode="auto">
          <a:xfrm>
            <a:off x="68263" y="4048125"/>
            <a:ext cx="92202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base" latinLnBrk="0" hangingPunct="1">
              <a:lnSpc>
                <a:spcPct val="100000"/>
              </a:lnSpc>
              <a:spcBef>
                <a:spcPct val="20000"/>
              </a:spcBef>
              <a:spcAft>
                <a:spcPct val="0"/>
              </a:spcAft>
              <a:buClr>
                <a:srgbClr val="D89243"/>
              </a:buClr>
              <a:buSzPct val="75000"/>
              <a:buFont typeface="Wingdings" panose="05000000000000000000" pitchFamily="2" charset="2"/>
              <a:buChar char="n"/>
              <a:tabLst/>
              <a:defRPr/>
            </a:pPr>
            <a:r>
              <a:rPr kumimoji="0" lang="en-US" altLang="en-US" sz="16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t>Any engineering approach must rest on organizational commitment to </a:t>
            </a:r>
            <a:r>
              <a:rPr kumimoji="0" lang="en-US" altLang="en-US" sz="1600" b="1" i="0" u="none" strike="noStrike" kern="1200" cap="none" spc="0" normalizeH="0" baseline="0" noProof="0" smtClean="0">
                <a:ln>
                  <a:noFill/>
                </a:ln>
                <a:solidFill>
                  <a:srgbClr val="AD0101"/>
                </a:solidFill>
                <a:effectLst/>
                <a:uLnTx/>
                <a:uFillTx/>
                <a:latin typeface="Helvetica" panose="020B0604020202030204" pitchFamily="34" charset="0"/>
                <a:ea typeface="ＭＳ Ｐゴシック" panose="020B0600070205080204" pitchFamily="34" charset="-128"/>
                <a:cs typeface="+mn-cs"/>
              </a:rPr>
              <a:t>quality</a:t>
            </a:r>
            <a:r>
              <a:rPr kumimoji="0" lang="en-US" altLang="en-US" sz="1600" b="0" i="0" u="none" strike="noStrike" kern="1200" cap="none" spc="0" normalizeH="0" baseline="0" noProof="0" smtClean="0">
                <a:ln>
                  <a:noFill/>
                </a:ln>
                <a:solidFill>
                  <a:srgbClr val="AD0101"/>
                </a:solidFill>
                <a:effectLst/>
                <a:uLnTx/>
                <a:uFillTx/>
                <a:latin typeface="Helvetica" panose="020B0604020202030204" pitchFamily="34" charset="0"/>
                <a:ea typeface="ＭＳ Ｐゴシック" panose="020B0600070205080204" pitchFamily="34" charset="-128"/>
                <a:cs typeface="+mn-cs"/>
              </a:rPr>
              <a:t> </a:t>
            </a:r>
            <a:r>
              <a:rPr kumimoji="0" lang="en-US" altLang="en-US" sz="16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t>which fosters a continuous process improvement culture. </a:t>
            </a:r>
          </a:p>
          <a:p>
            <a:pPr marL="342900" marR="0" lvl="0" indent="-342900" algn="l" defTabSz="914400" rtl="0" eaLnBrk="1" fontAlgn="base" latinLnBrk="0" hangingPunct="1">
              <a:lnSpc>
                <a:spcPct val="100000"/>
              </a:lnSpc>
              <a:spcBef>
                <a:spcPct val="20000"/>
              </a:spcBef>
              <a:spcAft>
                <a:spcPct val="0"/>
              </a:spcAft>
              <a:buClr>
                <a:srgbClr val="D89243"/>
              </a:buClr>
              <a:buSzPct val="75000"/>
              <a:buFont typeface="Wingdings" panose="05000000000000000000" pitchFamily="2" charset="2"/>
              <a:buChar char="n"/>
              <a:tabLst/>
              <a:defRPr/>
            </a:pPr>
            <a:r>
              <a:rPr kumimoji="0" lang="en-US" altLang="en-US" sz="1600" b="1" i="0" u="none" strike="noStrike" kern="1200" cap="none" spc="0" normalizeH="0" baseline="0" noProof="0" smtClean="0">
                <a:ln>
                  <a:noFill/>
                </a:ln>
                <a:solidFill>
                  <a:srgbClr val="AD0101"/>
                </a:solidFill>
                <a:effectLst/>
                <a:uLnTx/>
                <a:uFillTx/>
                <a:latin typeface="Helvetica" panose="020B0604020202030204" pitchFamily="34" charset="0"/>
                <a:ea typeface="ＭＳ Ｐゴシック" panose="020B0600070205080204" pitchFamily="34" charset="-128"/>
                <a:cs typeface="+mn-cs"/>
              </a:rPr>
              <a:t>Process</a:t>
            </a:r>
            <a:r>
              <a:rPr kumimoji="0" lang="en-US" altLang="en-US" sz="1600" b="0" i="0" u="none" strike="noStrike" kern="1200" cap="none" spc="0" normalizeH="0" baseline="0" noProof="0" smtClean="0">
                <a:ln>
                  <a:noFill/>
                </a:ln>
                <a:solidFill>
                  <a:srgbClr val="AD0101"/>
                </a:solidFill>
                <a:effectLst/>
                <a:uLnTx/>
                <a:uFillTx/>
                <a:latin typeface="Helvetica" panose="020B0604020202030204" pitchFamily="34" charset="0"/>
                <a:ea typeface="ＭＳ Ｐゴシック" panose="020B0600070205080204" pitchFamily="34" charset="-128"/>
                <a:cs typeface="+mn-cs"/>
              </a:rPr>
              <a:t> </a:t>
            </a:r>
            <a:r>
              <a:rPr kumimoji="0" lang="en-US" altLang="en-US" sz="16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t>layer as the foundation defines a framework with activities for effective delivery of software engineering technology. Establish the context where products (model, data, report, and forms) are produced, milestone are established, quality is ensured and change is managed. </a:t>
            </a:r>
          </a:p>
          <a:p>
            <a:pPr marL="342900" marR="0" lvl="0" indent="-342900" algn="l" defTabSz="914400" rtl="0" eaLnBrk="1" fontAlgn="base" latinLnBrk="0" hangingPunct="1">
              <a:lnSpc>
                <a:spcPct val="100000"/>
              </a:lnSpc>
              <a:spcBef>
                <a:spcPct val="20000"/>
              </a:spcBef>
              <a:spcAft>
                <a:spcPct val="0"/>
              </a:spcAft>
              <a:buClr>
                <a:srgbClr val="D89243"/>
              </a:buClr>
              <a:buSzPct val="75000"/>
              <a:buFont typeface="Wingdings" panose="05000000000000000000" pitchFamily="2" charset="2"/>
              <a:buChar char="n"/>
              <a:tabLst/>
              <a:defRPr/>
            </a:pPr>
            <a:r>
              <a:rPr kumimoji="0" lang="en-US" altLang="en-US" sz="1600" b="1" i="0" u="none" strike="noStrike" kern="1200" cap="none" spc="0" normalizeH="0" baseline="0" noProof="0" smtClean="0">
                <a:ln>
                  <a:noFill/>
                </a:ln>
                <a:solidFill>
                  <a:srgbClr val="AD0101"/>
                </a:solidFill>
                <a:effectLst/>
                <a:uLnTx/>
                <a:uFillTx/>
                <a:latin typeface="Helvetica" panose="020B0604020202030204" pitchFamily="34" charset="0"/>
                <a:ea typeface="ＭＳ Ｐゴシック" panose="020B0600070205080204" pitchFamily="34" charset="-128"/>
                <a:cs typeface="+mn-cs"/>
              </a:rPr>
              <a:t>Method</a:t>
            </a:r>
            <a:r>
              <a:rPr kumimoji="0" lang="en-US" altLang="en-US" sz="1600" b="0" i="0" u="none" strike="noStrike" kern="1200" cap="none" spc="0" normalizeH="0" baseline="0" noProof="0" smtClean="0">
                <a:ln>
                  <a:noFill/>
                </a:ln>
                <a:solidFill>
                  <a:srgbClr val="AD0101"/>
                </a:solidFill>
                <a:effectLst/>
                <a:uLnTx/>
                <a:uFillTx/>
                <a:latin typeface="Helvetica" panose="020B0604020202030204" pitchFamily="34" charset="0"/>
                <a:ea typeface="ＭＳ Ｐゴシック" panose="020B0600070205080204" pitchFamily="34" charset="-128"/>
                <a:cs typeface="+mn-cs"/>
              </a:rPr>
              <a:t> </a:t>
            </a:r>
            <a:r>
              <a:rPr kumimoji="0" lang="en-US" altLang="en-US" sz="16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t>provides technical how-to</a:t>
            </a:r>
            <a:r>
              <a:rPr kumimoji="0" lang="ja-JP" altLang="en-US" sz="16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t>’</a:t>
            </a:r>
            <a:r>
              <a:rPr kumimoji="0" lang="en-US" altLang="ja-JP" sz="16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t>s for building software. It encompasses many tasks including communication, requirement analysis, design modeling, program construction, testing and support. </a:t>
            </a:r>
          </a:p>
          <a:p>
            <a:pPr marL="342900" marR="0" lvl="0" indent="-342900" algn="l" defTabSz="914400" rtl="0" eaLnBrk="1" fontAlgn="base" latinLnBrk="0" hangingPunct="1">
              <a:lnSpc>
                <a:spcPct val="100000"/>
              </a:lnSpc>
              <a:spcBef>
                <a:spcPct val="20000"/>
              </a:spcBef>
              <a:spcAft>
                <a:spcPct val="0"/>
              </a:spcAft>
              <a:buClr>
                <a:srgbClr val="D89243"/>
              </a:buClr>
              <a:buSzPct val="75000"/>
              <a:buFont typeface="Wingdings" panose="05000000000000000000" pitchFamily="2" charset="2"/>
              <a:buChar char="n"/>
              <a:tabLst/>
              <a:defRPr/>
            </a:pPr>
            <a:r>
              <a:rPr kumimoji="0" lang="en-US" altLang="en-US" sz="1600" b="1" i="0" u="none" strike="noStrike" kern="1200" cap="none" spc="0" normalizeH="0" baseline="0" noProof="0" smtClean="0">
                <a:ln>
                  <a:noFill/>
                </a:ln>
                <a:solidFill>
                  <a:srgbClr val="AD0101"/>
                </a:solidFill>
                <a:effectLst/>
                <a:uLnTx/>
                <a:uFillTx/>
                <a:latin typeface="Helvetica" panose="020B0604020202030204" pitchFamily="34" charset="0"/>
                <a:ea typeface="ＭＳ Ｐゴシック" panose="020B0600070205080204" pitchFamily="34" charset="-128"/>
                <a:cs typeface="+mn-cs"/>
              </a:rPr>
              <a:t>Tools</a:t>
            </a:r>
            <a:r>
              <a:rPr kumimoji="0" lang="en-US" altLang="en-US" sz="1600" b="0" i="0" u="none" strike="noStrike" kern="1200" cap="none" spc="0" normalizeH="0" baseline="0" noProof="0" smtClean="0">
                <a:ln>
                  <a:noFill/>
                </a:ln>
                <a:solidFill>
                  <a:srgbClr val="AD0101"/>
                </a:solidFill>
                <a:effectLst/>
                <a:uLnTx/>
                <a:uFillTx/>
                <a:latin typeface="Helvetica" panose="020B0604020202030204" pitchFamily="34" charset="0"/>
                <a:ea typeface="ＭＳ Ｐゴシック" panose="020B0600070205080204" pitchFamily="34" charset="-128"/>
                <a:cs typeface="+mn-cs"/>
              </a:rPr>
              <a:t> </a:t>
            </a:r>
            <a:r>
              <a:rPr kumimoji="0" lang="en-US" altLang="en-US" sz="16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t>provide automated or semi-automated support for the process and methods.  </a:t>
            </a:r>
            <a:endParaRPr kumimoji="0" lang="en-US" altLang="en-US" sz="1600" b="0" i="0" u="none" strike="noStrike" kern="1200" cap="none" spc="0" normalizeH="0" baseline="0" noProof="0" smtClean="0">
              <a:ln>
                <a:noFill/>
              </a:ln>
              <a:solidFill>
                <a:prstClr val="black"/>
              </a:solidFill>
              <a:effectLst/>
              <a:uLnTx/>
              <a:uFillTx/>
              <a:latin typeface="Palatino" panose="0204050205050503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5705467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normAutofit fontScale="92500"/>
          </a:bodyPr>
          <a:lstStyle/>
          <a:p>
            <a:r>
              <a:rPr lang="en-US" sz="2800" b="1" dirty="0" smtClean="0">
                <a:solidFill>
                  <a:schemeClr val="accent6">
                    <a:lumMod val="50000"/>
                  </a:schemeClr>
                </a:solidFill>
              </a:rPr>
              <a:t>A personal insulin pump</a:t>
            </a:r>
          </a:p>
          <a:p>
            <a:pPr lvl="1"/>
            <a:r>
              <a:rPr lang="en-US" sz="2400" dirty="0" smtClean="0"/>
              <a:t>An embedded system in an insulin pump used by diabetics to maintain blood glucose control.</a:t>
            </a:r>
          </a:p>
          <a:p>
            <a:r>
              <a:rPr lang="en-US" sz="2800" b="1" dirty="0" smtClean="0">
                <a:solidFill>
                  <a:schemeClr val="accent6">
                    <a:lumMod val="50000"/>
                  </a:schemeClr>
                </a:solidFill>
              </a:rPr>
              <a:t>A mental health case patient management system</a:t>
            </a:r>
          </a:p>
          <a:p>
            <a:pPr lvl="1"/>
            <a:r>
              <a:rPr lang="en-US" sz="2400" dirty="0" smtClean="0"/>
              <a:t>A system used to maintain records of people receiving care for mental health problems.</a:t>
            </a:r>
          </a:p>
          <a:p>
            <a:r>
              <a:rPr lang="en-US" sz="2800" b="1" dirty="0" smtClean="0">
                <a:solidFill>
                  <a:schemeClr val="accent6">
                    <a:lumMod val="50000"/>
                  </a:schemeClr>
                </a:solidFill>
              </a:rPr>
              <a:t>A wilderness weather station</a:t>
            </a:r>
          </a:p>
          <a:p>
            <a:pPr lvl="1"/>
            <a:r>
              <a:rPr lang="en-US" sz="2400" dirty="0" smtClean="0"/>
              <a:t>A data collection system that collects data about weather conditions in remote areas.</a:t>
            </a:r>
            <a:endParaRPr lang="en-US" sz="2400"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Information</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711174A-9D25-4F6D-857F-64AD222CC9F7}"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378534324"/>
              </p:ext>
            </p:extLst>
          </p:nvPr>
        </p:nvGraphicFramePr>
        <p:xfrm>
          <a:off x="381000" y="1178678"/>
          <a:ext cx="8382000" cy="3645226"/>
        </p:xfrm>
        <a:graphic>
          <a:graphicData uri="http://schemas.openxmlformats.org/drawingml/2006/table">
            <a:tbl>
              <a:tblPr firstRow="1" firstCol="1" bandRow="1">
                <a:tableStyleId>{5940675A-B579-460E-94D1-54222C63F5DA}</a:tableStyleId>
              </a:tblPr>
              <a:tblGrid>
                <a:gridCol w="2020963">
                  <a:extLst>
                    <a:ext uri="{9D8B030D-6E8A-4147-A177-3AD203B41FA5}">
                      <a16:colId xmlns:a16="http://schemas.microsoft.com/office/drawing/2014/main" xmlns="" val="153295414"/>
                    </a:ext>
                  </a:extLst>
                </a:gridCol>
                <a:gridCol w="1259230">
                  <a:extLst>
                    <a:ext uri="{9D8B030D-6E8A-4147-A177-3AD203B41FA5}">
                      <a16:colId xmlns:a16="http://schemas.microsoft.com/office/drawing/2014/main" xmlns="" val="1114181979"/>
                    </a:ext>
                  </a:extLst>
                </a:gridCol>
                <a:gridCol w="5101807">
                  <a:extLst>
                    <a:ext uri="{9D8B030D-6E8A-4147-A177-3AD203B41FA5}">
                      <a16:colId xmlns:a16="http://schemas.microsoft.com/office/drawing/2014/main" xmlns="" val="3411541149"/>
                    </a:ext>
                  </a:extLst>
                </a:gridCol>
              </a:tblGrid>
              <a:tr h="326177">
                <a:tc gridSpan="3">
                  <a:txBody>
                    <a:bodyPr/>
                    <a:lstStyle/>
                    <a:p>
                      <a:pPr marL="0" marR="0">
                        <a:spcBef>
                          <a:spcPts val="600"/>
                        </a:spcBef>
                        <a:spcAft>
                          <a:spcPts val="600"/>
                        </a:spcAft>
                      </a:pPr>
                      <a:r>
                        <a:rPr lang="en-US" sz="2400" dirty="0">
                          <a:effectLst/>
                        </a:rPr>
                        <a:t>Course </a:t>
                      </a:r>
                      <a:r>
                        <a:rPr lang="en-US" sz="2400" dirty="0" err="1" smtClean="0">
                          <a:effectLst/>
                        </a:rPr>
                        <a:t>Informationc</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144541130"/>
                  </a:ext>
                </a:extLst>
              </a:tr>
              <a:tr h="720307">
                <a:tc>
                  <a:txBody>
                    <a:bodyPr/>
                    <a:lstStyle/>
                    <a:p>
                      <a:pPr marL="0" marR="0">
                        <a:spcBef>
                          <a:spcPts val="600"/>
                        </a:spcBef>
                        <a:spcAft>
                          <a:spcPts val="0"/>
                        </a:spcAft>
                      </a:pPr>
                      <a:r>
                        <a:rPr lang="en-US" sz="2400" dirty="0">
                          <a:effectLst/>
                        </a:rPr>
                        <a:t>Credit Hours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spcBef>
                          <a:spcPts val="600"/>
                        </a:spcBef>
                        <a:spcAft>
                          <a:spcPts val="0"/>
                        </a:spcAft>
                      </a:pPr>
                      <a:r>
                        <a:rPr lang="en-US" sz="2400" dirty="0" smtClean="0">
                          <a:effectLst/>
                        </a:rPr>
                        <a:t>3 </a:t>
                      </a:r>
                      <a:r>
                        <a:rPr lang="en-US" sz="2400" dirty="0">
                          <a:effectLst/>
                        </a:rPr>
                        <a:t>credit hours </a:t>
                      </a:r>
                    </a:p>
                    <a:p>
                      <a:pPr marL="0" marR="0">
                        <a:spcBef>
                          <a:spcPts val="600"/>
                        </a:spcBef>
                        <a:spcAft>
                          <a:spcPts val="600"/>
                        </a:spcAft>
                      </a:pPr>
                      <a:r>
                        <a:rPr lang="en-US" sz="2400" dirty="0" smtClean="0">
                          <a:effectLst/>
                        </a:rPr>
                        <a:t>3 </a:t>
                      </a:r>
                      <a:r>
                        <a:rPr lang="en-US" sz="2400" dirty="0">
                          <a:effectLst/>
                        </a:rPr>
                        <a:t>hours regular </a:t>
                      </a:r>
                      <a:r>
                        <a:rPr lang="en-US" sz="2400" dirty="0" smtClean="0">
                          <a:effectLst/>
                        </a:rPr>
                        <a:t>lecture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xmlns="" val="3156618980"/>
                  </a:ext>
                </a:extLst>
              </a:tr>
              <a:tr h="326177">
                <a:tc rowSpan="2">
                  <a:txBody>
                    <a:bodyPr/>
                    <a:lstStyle/>
                    <a:p>
                      <a:pPr marL="0" marR="0">
                        <a:spcBef>
                          <a:spcPts val="600"/>
                        </a:spcBef>
                        <a:spcAft>
                          <a:spcPts val="0"/>
                        </a:spcAft>
                      </a:pPr>
                      <a:r>
                        <a:rPr lang="en-US" sz="2400">
                          <a:effectLst/>
                        </a:rPr>
                        <a:t>Instructor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600"/>
                        </a:spcBef>
                        <a:spcAft>
                          <a:spcPts val="0"/>
                        </a:spcAft>
                      </a:pPr>
                      <a:r>
                        <a:rPr lang="en-US" sz="2400" dirty="0">
                          <a:effectLst/>
                        </a:rPr>
                        <a:t>Name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600"/>
                        </a:spcBef>
                        <a:spcAft>
                          <a:spcPts val="0"/>
                        </a:spcAft>
                      </a:pPr>
                      <a:r>
                        <a:rPr lang="en-US" sz="2400" dirty="0">
                          <a:effectLst/>
                        </a:rPr>
                        <a:t>Sultan Saud Alqahtani</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125389434"/>
                  </a:ext>
                </a:extLst>
              </a:tr>
              <a:tr h="326177">
                <a:tc vMerge="1">
                  <a:txBody>
                    <a:bodyPr/>
                    <a:lstStyle/>
                    <a:p>
                      <a:endParaRPr lang="en-US"/>
                    </a:p>
                  </a:txBody>
                  <a:tcPr/>
                </a:tc>
                <a:tc>
                  <a:txBody>
                    <a:bodyPr/>
                    <a:lstStyle/>
                    <a:p>
                      <a:pPr marL="0" marR="0">
                        <a:spcBef>
                          <a:spcPts val="600"/>
                        </a:spcBef>
                        <a:spcAft>
                          <a:spcPts val="0"/>
                        </a:spcAft>
                      </a:pPr>
                      <a:r>
                        <a:rPr lang="en-US" sz="2400" dirty="0">
                          <a:effectLst/>
                        </a:rPr>
                        <a:t>Email</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600"/>
                        </a:spcBef>
                        <a:spcAft>
                          <a:spcPts val="600"/>
                        </a:spcAft>
                      </a:pPr>
                      <a:r>
                        <a:rPr lang="en-US" sz="2400" dirty="0">
                          <a:effectLst/>
                        </a:rPr>
                        <a:t>ssalqahtani@imamu.edu.sa</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302911869"/>
                  </a:ext>
                </a:extLst>
              </a:tr>
              <a:tr h="1035414">
                <a:tc>
                  <a:txBody>
                    <a:bodyPr/>
                    <a:lstStyle/>
                    <a:p>
                      <a:pPr marL="0" marR="0">
                        <a:spcBef>
                          <a:spcPts val="600"/>
                        </a:spcBef>
                        <a:spcAft>
                          <a:spcPts val="0"/>
                        </a:spcAft>
                      </a:pPr>
                      <a:r>
                        <a:rPr lang="en-US" sz="2400" dirty="0">
                          <a:effectLst/>
                        </a:rPr>
                        <a:t>Textbook</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600"/>
                        </a:spcBef>
                        <a:spcAft>
                          <a:spcPts val="0"/>
                        </a:spcAft>
                      </a:pPr>
                      <a:r>
                        <a:rPr lang="en-US" sz="2400" dirty="0">
                          <a:effectLst/>
                        </a:rPr>
                        <a:t>Required</a:t>
                      </a:r>
                    </a:p>
                    <a:p>
                      <a:pPr marL="0" marR="0">
                        <a:spcBef>
                          <a:spcPts val="60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600"/>
                        </a:spcBef>
                        <a:spcAft>
                          <a:spcPts val="0"/>
                        </a:spcAft>
                      </a:pPr>
                      <a:r>
                        <a:rPr lang="en-US" sz="2400" kern="1200" dirty="0" smtClean="0">
                          <a:solidFill>
                            <a:schemeClr val="tx1"/>
                          </a:solidFill>
                          <a:effectLst/>
                          <a:latin typeface="+mn-lt"/>
                          <a:ea typeface="+mn-ea"/>
                          <a:cs typeface="+mn-cs"/>
                        </a:rPr>
                        <a:t>Ian </a:t>
                      </a:r>
                      <a:r>
                        <a:rPr lang="en-US" sz="2400" kern="1200" dirty="0" err="1" smtClean="0">
                          <a:solidFill>
                            <a:schemeClr val="tx1"/>
                          </a:solidFill>
                          <a:effectLst/>
                          <a:latin typeface="+mn-lt"/>
                          <a:ea typeface="+mn-ea"/>
                          <a:cs typeface="+mn-cs"/>
                        </a:rPr>
                        <a:t>Sommerville</a:t>
                      </a:r>
                      <a:r>
                        <a:rPr lang="en-US" sz="2400" kern="1200" dirty="0" smtClean="0">
                          <a:solidFill>
                            <a:schemeClr val="tx1"/>
                          </a:solidFill>
                          <a:effectLst/>
                          <a:latin typeface="+mn-lt"/>
                          <a:ea typeface="+mn-ea"/>
                          <a:cs typeface="+mn-cs"/>
                        </a:rPr>
                        <a:t>, Software Engineering, 9th edition, Addison Wesley, 2010</a:t>
                      </a:r>
                      <a:endParaRPr lang="en-US" sz="24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xmlns="" val="2035989629"/>
                  </a:ext>
                </a:extLst>
              </a:tr>
              <a:tr h="704812">
                <a:tc>
                  <a:txBody>
                    <a:bodyPr/>
                    <a:lstStyle/>
                    <a:p>
                      <a:pPr marL="0" marR="0">
                        <a:spcBef>
                          <a:spcPts val="600"/>
                        </a:spcBef>
                        <a:spcAft>
                          <a:spcPts val="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Pre-requisites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600"/>
                        </a:spcBef>
                        <a:spcAft>
                          <a:spcPts val="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CS242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600"/>
                        </a:spcBef>
                        <a:spcAft>
                          <a:spcPts val="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Data Structures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971980576"/>
                  </a:ext>
                </a:extLst>
              </a:tr>
            </a:tbl>
          </a:graphicData>
        </a:graphic>
      </p:graphicFrame>
    </p:spTree>
    <p:extLst>
      <p:ext uri="{BB962C8B-B14F-4D97-AF65-F5344CB8AC3E}">
        <p14:creationId xmlns:p14="http://schemas.microsoft.com/office/powerpoint/2010/main" val="118509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a:xfrm>
            <a:off x="628650" y="3146715"/>
            <a:ext cx="7379277" cy="1044915"/>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
        <p:nvSpPr>
          <p:cNvPr id="6" name="Rectangle 5"/>
          <p:cNvSpPr/>
          <p:nvPr/>
        </p:nvSpPr>
        <p:spPr>
          <a:xfrm>
            <a:off x="526473" y="998621"/>
            <a:ext cx="2654877"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Collects data from a blood sugar sensor and calculates the amount of insulin required to be injected.</a:t>
            </a:r>
          </a:p>
        </p:txBody>
      </p:sp>
      <p:sp>
        <p:nvSpPr>
          <p:cNvPr id="7" name="Rectangle 6"/>
          <p:cNvSpPr/>
          <p:nvPr/>
        </p:nvSpPr>
        <p:spPr>
          <a:xfrm>
            <a:off x="3429000" y="1007975"/>
            <a:ext cx="2286000"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Calculation based on the rate of change of blood sugar levels.</a:t>
            </a:r>
          </a:p>
        </p:txBody>
      </p:sp>
      <p:sp>
        <p:nvSpPr>
          <p:cNvPr id="8" name="Rectangle 7"/>
          <p:cNvSpPr/>
          <p:nvPr/>
        </p:nvSpPr>
        <p:spPr>
          <a:xfrm>
            <a:off x="5962650" y="1005111"/>
            <a:ext cx="2045277"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Sends signals to a micro-pump to deliver the correct dose of insulin.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pic>
        <p:nvPicPr>
          <p:cNvPr id="2" name="Picture 2" descr="Image result for Insulin pump hardware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728" y="526589"/>
            <a:ext cx="6357072" cy="4045411"/>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pic>
        <p:nvPicPr>
          <p:cNvPr id="2050" name="Picture 2" descr="Image result for Activity model of the insulin pu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13" y="1543770"/>
            <a:ext cx="7666987" cy="262644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 patient information system for mental health care</a:t>
            </a:r>
            <a:endParaRPr lang="en-US" sz="4400" dirty="0"/>
          </a:p>
        </p:txBody>
      </p:sp>
      <p:sp>
        <p:nvSpPr>
          <p:cNvPr id="3" name="Content Placeholder 2"/>
          <p:cNvSpPr>
            <a:spLocks noGrp="1"/>
          </p:cNvSpPr>
          <p:nvPr>
            <p:ph idx="1"/>
          </p:nvPr>
        </p:nvSpPr>
        <p:spPr/>
        <p:txBody>
          <a:bodyPr>
            <a:normAutofit lnSpcReduction="10000"/>
          </a:bodyPr>
          <a:lstStyle/>
          <a:p>
            <a:r>
              <a:rPr lang="en-GB" sz="2400" dirty="0" smtClean="0"/>
              <a:t>A patient information system to support mental health care is a medical information system that maintains information about patients suffering from mental health problems and the treatments that they have received.</a:t>
            </a:r>
          </a:p>
          <a:p>
            <a:r>
              <a:rPr lang="en-GB" sz="2400" dirty="0" smtClean="0"/>
              <a:t>Most mental health patients do not require dedicated hospital treatment but need to attend specialist clinics regularly where they can meet a doctor who has detailed knowledge of their problems. </a:t>
            </a:r>
          </a:p>
          <a:p>
            <a:r>
              <a:rPr lang="en-GB" sz="2400" dirty="0" smtClean="0"/>
              <a:t>To make it easier for patients to attend, these clinics are not just run in hospitals. They may also be held in local medical practices or community centres. </a:t>
            </a:r>
            <a:endParaRPr lang="en-US" sz="2400"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normAutofit lnSpcReduction="10000"/>
          </a:bodyPr>
          <a:lstStyle/>
          <a:p>
            <a:r>
              <a:rPr lang="en-GB" sz="2400" dirty="0" smtClean="0"/>
              <a:t>The MHC-PMS (Mental Health Care-Patient Management System) is an information system that is intended for use in clinics. </a:t>
            </a:r>
          </a:p>
          <a:p>
            <a:r>
              <a:rPr lang="en-GB" sz="2400" dirty="0" smtClean="0"/>
              <a:t>It makes use of a centralized database of patient information but has also been designed to run on a PC, so that it may be accessed and used from sites that do not have secure network connectivity. </a:t>
            </a:r>
          </a:p>
          <a:p>
            <a:r>
              <a:rPr lang="en-GB" sz="2400" dirty="0" smtClean="0"/>
              <a:t>When the local systems have secure network access, they use patient information in the database but they can download and use local copies of patient records when they are disconnected. </a:t>
            </a:r>
            <a:endParaRPr lang="en-US" sz="2400"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normAutofit/>
          </a:bodyPr>
          <a:lstStyle/>
          <a:p>
            <a:r>
              <a:rPr lang="en-GB" sz="2800" dirty="0" smtClean="0"/>
              <a:t>To generate management information that allows health service managers to assess performance against local and government targets.</a:t>
            </a:r>
          </a:p>
          <a:p>
            <a:r>
              <a:rPr lang="en-GB" sz="2800" dirty="0" smtClean="0"/>
              <a:t>To provide medical staff with timely information to support the treatment of patients.</a:t>
            </a:r>
          </a:p>
          <a:p>
            <a:endParaRPr lang="en-US" sz="2800"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1343891" y="596984"/>
            <a:ext cx="6523857" cy="411887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a:xfrm>
            <a:off x="762000" y="921327"/>
            <a:ext cx="7543800" cy="3886200"/>
          </a:xfrm>
        </p:spPr>
        <p:txBody>
          <a:bodyPr>
            <a:noAutofit/>
          </a:bodyPr>
          <a:lstStyle/>
          <a:p>
            <a:r>
              <a:rPr lang="en-US" sz="2800" b="1" dirty="0" smtClean="0"/>
              <a:t>Privacy</a:t>
            </a:r>
          </a:p>
          <a:p>
            <a:pPr lvl="1"/>
            <a:r>
              <a:rPr lang="en-GB" sz="2400" dirty="0" smtClean="0"/>
              <a:t>It is essential that patient information is confidential and is never disclosed to anyone apart from authorised medical staff and the patient themselves. </a:t>
            </a:r>
            <a:endParaRPr lang="en-US" sz="2400" dirty="0" smtClean="0"/>
          </a:p>
          <a:p>
            <a:r>
              <a:rPr lang="en-US" sz="2800" b="1" dirty="0" smtClean="0"/>
              <a:t>Safety</a:t>
            </a:r>
          </a:p>
          <a:p>
            <a:pPr lvl="1"/>
            <a:r>
              <a:rPr lang="en-GB" sz="2400" dirty="0" smtClean="0"/>
              <a:t>Some mental illnesses cause patients to become suicidal or a danger to other people. Wherever possible, the system should warn medical staff about potentially suicidal or dangerous patients. </a:t>
            </a:r>
          </a:p>
          <a:p>
            <a:pPr lvl="1"/>
            <a:r>
              <a:rPr lang="en-GB" sz="2400" dirty="0" smtClean="0"/>
              <a:t>The system must be available when needed otherwise safety may be compromised and it may be impossible to prescribe the correct medication to patients. </a:t>
            </a:r>
            <a:endParaRPr lang="en-US" sz="2400"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a:xfrm>
            <a:off x="628650" y="2933989"/>
            <a:ext cx="7886700" cy="959139"/>
          </a:xfrm>
        </p:spPr>
        <p:txBody>
          <a:bodyPr>
            <a:normAutofit/>
          </a:bodyPr>
          <a:lstStyle/>
          <a:p>
            <a:pPr marL="0" indent="0" algn="ctr">
              <a:buNone/>
            </a:pPr>
            <a:r>
              <a:rPr lang="en-US" sz="4800" dirty="0" smtClean="0"/>
              <a:t>Home assignment (reading) </a:t>
            </a:r>
            <a:r>
              <a:rPr lang="en-US" sz="4800" dirty="0" smtClean="0">
                <a:sym typeface="Wingdings" panose="05000000000000000000" pitchFamily="2" charset="2"/>
              </a:rPr>
              <a:t></a:t>
            </a:r>
            <a:endParaRPr lang="en-US" sz="4800"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28</a:t>
            </a:fld>
            <a:endParaRPr lang="en-US"/>
          </a:p>
        </p:txBody>
      </p:sp>
    </p:spTree>
    <p:extLst>
      <p:ext uri="{BB962C8B-B14F-4D97-AF65-F5344CB8AC3E}">
        <p14:creationId xmlns:p14="http://schemas.microsoft.com/office/powerpoint/2010/main" val="20412553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Grade Scheme</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711174A-9D25-4F6D-857F-64AD222CC9F7}"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716803524"/>
              </p:ext>
            </p:extLst>
          </p:nvPr>
        </p:nvGraphicFramePr>
        <p:xfrm>
          <a:off x="860088" y="1570156"/>
          <a:ext cx="7521912" cy="2877366"/>
        </p:xfrm>
        <a:graphic>
          <a:graphicData uri="http://schemas.openxmlformats.org/drawingml/2006/table">
            <a:tbl>
              <a:tblPr firstRow="1" bandRow="1">
                <a:tableStyleId>{5940675A-B579-460E-94D1-54222C63F5DA}</a:tableStyleId>
              </a:tblPr>
              <a:tblGrid>
                <a:gridCol w="1956089">
                  <a:extLst>
                    <a:ext uri="{9D8B030D-6E8A-4147-A177-3AD203B41FA5}">
                      <a16:colId xmlns:a16="http://schemas.microsoft.com/office/drawing/2014/main" xmlns="" val="851379365"/>
                    </a:ext>
                  </a:extLst>
                </a:gridCol>
                <a:gridCol w="2660072">
                  <a:extLst>
                    <a:ext uri="{9D8B030D-6E8A-4147-A177-3AD203B41FA5}">
                      <a16:colId xmlns:a16="http://schemas.microsoft.com/office/drawing/2014/main" xmlns="" val="290692193"/>
                    </a:ext>
                  </a:extLst>
                </a:gridCol>
                <a:gridCol w="2905751">
                  <a:extLst>
                    <a:ext uri="{9D8B030D-6E8A-4147-A177-3AD203B41FA5}">
                      <a16:colId xmlns:a16="http://schemas.microsoft.com/office/drawing/2014/main" xmlns="" val="3761800933"/>
                    </a:ext>
                  </a:extLst>
                </a:gridCol>
              </a:tblGrid>
              <a:tr h="594723">
                <a:tc>
                  <a:txBody>
                    <a:bodyPr/>
                    <a:lstStyle/>
                    <a:p>
                      <a:pPr marL="0" marR="0">
                        <a:spcBef>
                          <a:spcPts val="600"/>
                        </a:spcBef>
                        <a:spcAft>
                          <a:spcPts val="600"/>
                        </a:spcAft>
                      </a:pPr>
                      <a:r>
                        <a:rPr lang="en-US" sz="2400">
                          <a:effectLst/>
                        </a:rPr>
                        <a:t>Assessment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dirty="0">
                          <a:effectLst/>
                        </a:rPr>
                        <a:t>Assessment Task</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dirty="0">
                          <a:effectLst/>
                        </a:rPr>
                        <a:t>Proportion</a:t>
                      </a:r>
                    </a:p>
                    <a:p>
                      <a:pPr marL="0" marR="0">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2209682182"/>
                  </a:ext>
                </a:extLst>
              </a:tr>
              <a:tr h="446042">
                <a:tc>
                  <a:txBody>
                    <a:bodyPr/>
                    <a:lstStyle/>
                    <a:p>
                      <a:pPr marL="0" marR="0">
                        <a:spcBef>
                          <a:spcPts val="600"/>
                        </a:spcBef>
                        <a:spcAft>
                          <a:spcPts val="600"/>
                        </a:spcAft>
                      </a:pPr>
                      <a:r>
                        <a:rPr lang="en-US" sz="2400" kern="1200">
                          <a:effectLst/>
                        </a:rPr>
                        <a:t>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kern="1200" dirty="0" smtClean="0">
                          <a:effectLst/>
                        </a:rPr>
                        <a:t>Quizzes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dirty="0" smtClean="0">
                          <a:effectLst/>
                        </a:rPr>
                        <a:t>10%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1384273786"/>
                  </a:ext>
                </a:extLst>
              </a:tr>
              <a:tr h="446042">
                <a:tc>
                  <a:txBody>
                    <a:bodyPr/>
                    <a:lstStyle/>
                    <a:p>
                      <a:pPr marL="0" marR="0">
                        <a:spcBef>
                          <a:spcPts val="600"/>
                        </a:spcBef>
                        <a:spcAft>
                          <a:spcPts val="600"/>
                        </a:spcAft>
                      </a:pPr>
                      <a:r>
                        <a:rPr lang="en-US" sz="2400" kern="1200" dirty="0">
                          <a:effectLst/>
                        </a:rPr>
                        <a:t>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kern="1200" dirty="0" smtClean="0">
                          <a:effectLst/>
                        </a:rPr>
                        <a:t>Midterm Exam</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kern="1200" dirty="0" smtClean="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3364990657"/>
                  </a:ext>
                </a:extLst>
              </a:tr>
              <a:tr h="446042">
                <a:tc>
                  <a:txBody>
                    <a:bodyPr/>
                    <a:lstStyle/>
                    <a:p>
                      <a:pPr marL="0" marR="0">
                        <a:spcBef>
                          <a:spcPts val="600"/>
                        </a:spcBef>
                        <a:spcAft>
                          <a:spcPts val="600"/>
                        </a:spcAft>
                      </a:pPr>
                      <a:r>
                        <a:rPr lang="en-US" sz="2400" kern="1200" dirty="0">
                          <a:effectLst/>
                        </a:rPr>
                        <a:t>3</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kern="1200" dirty="0" smtClean="0">
                          <a:effectLst/>
                        </a:rPr>
                        <a:t>Workshops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kern="1200" dirty="0" smtClean="0">
                          <a:effectLst/>
                        </a:rPr>
                        <a:t>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2116719424"/>
                  </a:ext>
                </a:extLst>
              </a:tr>
              <a:tr h="269309">
                <a:tc>
                  <a:txBody>
                    <a:bodyPr/>
                    <a:lstStyle/>
                    <a:p>
                      <a:pPr marL="0" marR="0">
                        <a:spcBef>
                          <a:spcPts val="600"/>
                        </a:spcBef>
                        <a:spcAft>
                          <a:spcPts val="600"/>
                        </a:spcAft>
                      </a:pPr>
                      <a:r>
                        <a:rPr lang="en-US" sz="2400" kern="1200" dirty="0">
                          <a:effectLst/>
                        </a:rPr>
                        <a:t>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kern="1200" dirty="0" smtClean="0">
                          <a:effectLst/>
                        </a:rPr>
                        <a:t>Group Project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kern="1200" dirty="0" smtClean="0">
                          <a:effectLst/>
                        </a:rPr>
                        <a:t>20%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3510195868"/>
                  </a:ext>
                </a:extLst>
              </a:tr>
              <a:tr h="269309">
                <a:tc>
                  <a:txBody>
                    <a:bodyPr/>
                    <a:lstStyle/>
                    <a:p>
                      <a:pPr marL="0" marR="0">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Final Exam</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40%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491477021"/>
                  </a:ext>
                </a:extLst>
              </a:tr>
            </a:tbl>
          </a:graphicData>
        </a:graphic>
      </p:graphicFrame>
    </p:spTree>
    <p:extLst>
      <p:ext uri="{BB962C8B-B14F-4D97-AF65-F5344CB8AC3E}">
        <p14:creationId xmlns:p14="http://schemas.microsoft.com/office/powerpoint/2010/main" val="3744462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711174A-9D25-4F6D-857F-64AD222CC9F7}"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196915717"/>
              </p:ext>
            </p:extLst>
          </p:nvPr>
        </p:nvGraphicFramePr>
        <p:xfrm>
          <a:off x="598996" y="686185"/>
          <a:ext cx="8392604" cy="4549684"/>
        </p:xfrm>
        <a:graphic>
          <a:graphicData uri="http://schemas.openxmlformats.org/drawingml/2006/table">
            <a:tbl>
              <a:tblPr firstRow="1" bandRow="1">
                <a:tableStyleId>{5940675A-B579-460E-94D1-54222C63F5DA}</a:tableStyleId>
              </a:tblPr>
              <a:tblGrid>
                <a:gridCol w="5497004">
                  <a:extLst>
                    <a:ext uri="{9D8B030D-6E8A-4147-A177-3AD203B41FA5}">
                      <a16:colId xmlns:a16="http://schemas.microsoft.com/office/drawing/2014/main" xmlns="" val="851379365"/>
                    </a:ext>
                  </a:extLst>
                </a:gridCol>
                <a:gridCol w="1233055">
                  <a:extLst>
                    <a:ext uri="{9D8B030D-6E8A-4147-A177-3AD203B41FA5}">
                      <a16:colId xmlns:a16="http://schemas.microsoft.com/office/drawing/2014/main" xmlns="" val="290692193"/>
                    </a:ext>
                  </a:extLst>
                </a:gridCol>
                <a:gridCol w="1662545">
                  <a:extLst>
                    <a:ext uri="{9D8B030D-6E8A-4147-A177-3AD203B41FA5}">
                      <a16:colId xmlns:a16="http://schemas.microsoft.com/office/drawing/2014/main" xmlns="" val="3761800933"/>
                    </a:ext>
                  </a:extLst>
                </a:gridCol>
              </a:tblGrid>
              <a:tr h="594723">
                <a:tc>
                  <a:txBody>
                    <a:bodyPr/>
                    <a:lstStyle/>
                    <a:p>
                      <a:pPr marL="0" marR="0">
                        <a:spcBef>
                          <a:spcPts val="600"/>
                        </a:spcBef>
                        <a:spcAft>
                          <a:spcPts val="600"/>
                        </a:spcAft>
                      </a:pPr>
                      <a:r>
                        <a:rPr lang="en-US" sz="2400" dirty="0" smtClean="0">
                          <a:effectLst/>
                        </a:rPr>
                        <a:t>List of Topics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dirty="0" smtClean="0">
                          <a:effectLst/>
                        </a:rPr>
                        <a:t>No. of Weeks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r>
                        <a:rPr lang="en-US" sz="2400" dirty="0" smtClean="0">
                          <a:effectLst/>
                        </a:rPr>
                        <a:t>Contact</a:t>
                      </a:r>
                      <a:r>
                        <a:rPr lang="en-US" sz="2400" baseline="0" dirty="0" smtClean="0">
                          <a:effectLst/>
                        </a:rPr>
                        <a:t> hours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2209682182"/>
                  </a:ext>
                </a:extLst>
              </a:tr>
              <a:tr h="446042">
                <a:tc>
                  <a:txBody>
                    <a:bodyPr/>
                    <a:lstStyle/>
                    <a:p>
                      <a:pPr marL="0" marR="0">
                        <a:spcBef>
                          <a:spcPts val="600"/>
                        </a:spcBef>
                        <a:spcAft>
                          <a:spcPts val="600"/>
                        </a:spcAft>
                      </a:pPr>
                      <a:r>
                        <a:rPr lang="en-US" sz="2400" kern="1200" dirty="0" smtClean="0">
                          <a:effectLst/>
                        </a:rPr>
                        <a:t>Introduction to software planning</a:t>
                      </a:r>
                      <a:r>
                        <a:rPr lang="en-US" sz="2400" kern="1200" baseline="0" dirty="0" smtClean="0">
                          <a:effectLst/>
                        </a:rPr>
                        <a:t> &amp; management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lgn="ctr">
                        <a:spcBef>
                          <a:spcPts val="600"/>
                        </a:spcBef>
                        <a:spcAft>
                          <a:spcPts val="600"/>
                        </a:spcAft>
                      </a:pPr>
                      <a:r>
                        <a:rPr lang="en-US" sz="2400" kern="1200" dirty="0" smtClean="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1384273786"/>
                  </a:ext>
                </a:extLst>
              </a:tr>
              <a:tr h="446042">
                <a:tc>
                  <a:txBody>
                    <a:bodyPr/>
                    <a:lstStyle/>
                    <a:p>
                      <a:pPr marL="0" marR="0">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Software processes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lgn="ctr">
                        <a:spcBef>
                          <a:spcPts val="600"/>
                        </a:spcBef>
                        <a:spcAft>
                          <a:spcPts val="600"/>
                        </a:spcAft>
                      </a:pPr>
                      <a:r>
                        <a:rPr lang="en-US" sz="2400" kern="1200" dirty="0" smtClean="0">
                          <a:effectLst/>
                        </a:rPr>
                        <a:t>3</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3364990657"/>
                  </a:ext>
                </a:extLst>
              </a:tr>
              <a:tr h="446042">
                <a:tc>
                  <a:txBody>
                    <a:bodyPr/>
                    <a:lstStyle/>
                    <a:p>
                      <a:pPr marL="0" marR="0">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Agile software development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lgn="ctr">
                        <a:spcBef>
                          <a:spcPts val="600"/>
                        </a:spcBef>
                        <a:spcAft>
                          <a:spcPts val="600"/>
                        </a:spcAft>
                      </a:pPr>
                      <a:r>
                        <a:rPr lang="en-US" sz="2400" kern="1200" dirty="0" smtClean="0">
                          <a:effectLst/>
                        </a:rPr>
                        <a:t>3</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2116719424"/>
                  </a:ext>
                </a:extLst>
              </a:tr>
              <a:tr h="269309">
                <a:tc>
                  <a:txBody>
                    <a:bodyPr/>
                    <a:lstStyle/>
                    <a:p>
                      <a:pPr marL="0" marR="0">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Requirement</a:t>
                      </a:r>
                      <a:r>
                        <a:rPr lang="en-US" sz="2400" baseline="0" dirty="0" smtClean="0">
                          <a:effectLst/>
                          <a:latin typeface="Times New Roman" panose="02020603050405020304" pitchFamily="18" charset="0"/>
                          <a:ea typeface="Times New Roman" panose="02020603050405020304" pitchFamily="18" charset="0"/>
                          <a:cs typeface="Arial" panose="020B0604020202020204" pitchFamily="34" charset="0"/>
                        </a:rPr>
                        <a:t>s engineering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lgn="ctr">
                        <a:spcBef>
                          <a:spcPts val="600"/>
                        </a:spcBef>
                        <a:spcAft>
                          <a:spcPts val="600"/>
                        </a:spcAft>
                      </a:pPr>
                      <a:r>
                        <a:rPr lang="en-US" sz="2400" kern="1200" dirty="0" smtClean="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3510195868"/>
                  </a:ext>
                </a:extLst>
              </a:tr>
              <a:tr h="269309">
                <a:tc>
                  <a:txBody>
                    <a:bodyPr/>
                    <a:lstStyle/>
                    <a:p>
                      <a:pPr marL="0" marR="0">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System modeling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lgn="ctr">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491477021"/>
                  </a:ext>
                </a:extLst>
              </a:tr>
              <a:tr h="269309">
                <a:tc>
                  <a:txBody>
                    <a:bodyPr/>
                    <a:lstStyle/>
                    <a:p>
                      <a:pPr marL="0" marR="0">
                        <a:spcBef>
                          <a:spcPts val="600"/>
                        </a:spcBef>
                        <a:spcAft>
                          <a:spcPts val="600"/>
                        </a:spcAft>
                      </a:pPr>
                      <a:r>
                        <a:rPr lang="en-US" sz="2400" dirty="0" smtClean="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Architectural design </a:t>
                      </a:r>
                      <a:endPar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endPar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lgn="ctr">
                        <a:spcBef>
                          <a:spcPts val="600"/>
                        </a:spcBef>
                        <a:spcAft>
                          <a:spcPts val="600"/>
                        </a:spcAft>
                      </a:pPr>
                      <a:r>
                        <a:rPr lang="en-US" sz="2400" dirty="0" smtClean="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2456953435"/>
                  </a:ext>
                </a:extLst>
              </a:tr>
              <a:tr h="269309">
                <a:tc>
                  <a:txBody>
                    <a:bodyPr/>
                    <a:lstStyle/>
                    <a:p>
                      <a:pPr marL="0" marR="0">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Design &amp; implementation</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lgn="ctr">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2619863734"/>
                  </a:ext>
                </a:extLst>
              </a:tr>
              <a:tr h="269309">
                <a:tc>
                  <a:txBody>
                    <a:bodyPr/>
                    <a:lstStyle/>
                    <a:p>
                      <a:pPr marL="0" marR="0">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Software testing &amp; QA</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lgn="ctr">
                        <a:spcBef>
                          <a:spcPts val="600"/>
                        </a:spcBef>
                        <a:spcAft>
                          <a:spcPts val="60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686370325"/>
                  </a:ext>
                </a:extLst>
              </a:tr>
              <a:tr h="269309">
                <a:tc>
                  <a:txBody>
                    <a:bodyPr/>
                    <a:lstStyle/>
                    <a:p>
                      <a:pPr marL="0" marR="0">
                        <a:spcBef>
                          <a:spcPts val="600"/>
                        </a:spcBef>
                        <a:spcAft>
                          <a:spcPts val="600"/>
                        </a:spcAft>
                      </a:pPr>
                      <a:r>
                        <a:rPr lang="en-US" sz="2400" dirty="0" smtClean="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Software project management </a:t>
                      </a:r>
                      <a:endPar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spcBef>
                          <a:spcPts val="600"/>
                        </a:spcBef>
                        <a:spcAft>
                          <a:spcPts val="600"/>
                        </a:spcAft>
                      </a:pPr>
                      <a:endPar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tc>
                  <a:txBody>
                    <a:bodyPr/>
                    <a:lstStyle/>
                    <a:p>
                      <a:pPr marL="0" marR="0" algn="ctr">
                        <a:spcBef>
                          <a:spcPts val="600"/>
                        </a:spcBef>
                        <a:spcAft>
                          <a:spcPts val="600"/>
                        </a:spcAft>
                      </a:pPr>
                      <a:r>
                        <a:rPr lang="en-US" sz="2400" dirty="0" smtClean="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4128" marR="64128" marT="0" marB="0"/>
                </a:tc>
                <a:extLst>
                  <a:ext uri="{0D108BD9-81ED-4DB2-BD59-A6C34878D82A}">
                    <a16:rowId xmlns:a16="http://schemas.microsoft.com/office/drawing/2014/main" xmlns="" val="61404958"/>
                  </a:ext>
                </a:extLst>
              </a:tr>
            </a:tbl>
          </a:graphicData>
        </a:graphic>
      </p:graphicFrame>
    </p:spTree>
    <p:extLst>
      <p:ext uri="{BB962C8B-B14F-4D97-AF65-F5344CB8AC3E}">
        <p14:creationId xmlns:p14="http://schemas.microsoft.com/office/powerpoint/2010/main" val="948637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a:xfrm>
            <a:off x="762000" y="6305698"/>
            <a:ext cx="7107382" cy="365125"/>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1" u="none" strike="noStrike" kern="1200" cap="none" spc="0" normalizeH="0" baseline="0" noProof="0" dirty="0" smtClean="0">
                <a:ln>
                  <a:noFill/>
                </a:ln>
                <a:solidFill>
                  <a:srgbClr val="454545"/>
                </a:solidFill>
                <a:effectLst/>
                <a:uLnTx/>
                <a:uFillTx/>
                <a:latin typeface="Arial" panose="020B0604020202020204" pitchFamily="34" charset="0"/>
                <a:ea typeface="ＭＳ Ｐゴシック" panose="020B0600070205080204" pitchFamily="34" charset="-128"/>
                <a:cs typeface="+mn-cs"/>
              </a:rPr>
              <a:t>These slides are designed to accompany Software Engineering: A Practitioner</a:t>
            </a:r>
            <a:r>
              <a:rPr kumimoji="0" lang="ja-JP" altLang="en-US" sz="1200" b="1" i="1" u="none" strike="noStrike" kern="1200" cap="none" spc="0" normalizeH="0" baseline="0" noProof="0" dirty="0" smtClean="0">
                <a:ln>
                  <a:noFill/>
                </a:ln>
                <a:solidFill>
                  <a:srgbClr val="454545"/>
                </a:solidFill>
                <a:effectLst/>
                <a:uLnTx/>
                <a:uFillTx/>
                <a:latin typeface="Arial" panose="020B0604020202020204" pitchFamily="34" charset="0"/>
                <a:ea typeface="ＭＳ Ｐゴシック" panose="020B0600070205080204" pitchFamily="34" charset="-128"/>
                <a:cs typeface="+mn-cs"/>
              </a:rPr>
              <a:t>’</a:t>
            </a:r>
            <a:r>
              <a:rPr kumimoji="0" lang="en-US" altLang="ja-JP" sz="1200" b="1" i="1" u="none" strike="noStrike" kern="1200" cap="none" spc="0" normalizeH="0" baseline="0" noProof="0" dirty="0" smtClean="0">
                <a:ln>
                  <a:noFill/>
                </a:ln>
                <a:solidFill>
                  <a:srgbClr val="454545"/>
                </a:solidFill>
                <a:effectLst/>
                <a:uLnTx/>
                <a:uFillTx/>
                <a:latin typeface="Arial" panose="020B0604020202020204" pitchFamily="34" charset="0"/>
                <a:ea typeface="ＭＳ Ｐゴシック" panose="020B0600070205080204" pitchFamily="34" charset="-128"/>
                <a:cs typeface="+mn-cs"/>
              </a:rPr>
              <a:t>s Approach, 7/e (McGraw-Hill 2009). Slides copyright 2009 by Roger Pressman. </a:t>
            </a:r>
            <a:endParaRPr kumimoji="0" lang="en-US" altLang="en-US" sz="1200" b="1" i="1" u="none" strike="noStrike" kern="1200" cap="none" spc="0" normalizeH="0" baseline="0" noProof="0" dirty="0" smtClean="0">
              <a:ln>
                <a:noFill/>
              </a:ln>
              <a:solidFill>
                <a:srgbClr val="454545"/>
              </a:solidFill>
              <a:effectLst/>
              <a:uLnTx/>
              <a:uFillTx/>
              <a:latin typeface="Arial" panose="020B0604020202020204" pitchFamily="34" charset="0"/>
              <a:ea typeface="ＭＳ Ｐゴシック" panose="020B0600070205080204" pitchFamily="34"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711174A-9D25-4F6D-857F-64AD222CC9F7}"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353087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1295400" y="990600"/>
            <a:ext cx="4249738" cy="660400"/>
          </a:xfrm>
          <a:noFill/>
        </p:spPr>
        <p:txBody>
          <a:bodyPr wrap="none" lIns="63500" tIns="25400" rIns="63500" bIns="25400" anchor="t">
            <a:spAutoFit/>
          </a:bodyPr>
          <a:lstStyle/>
          <a:p>
            <a:pPr eaLnBrk="1" hangingPunct="1"/>
            <a:r>
              <a:rPr lang="en-US" altLang="en-US" smtClean="0">
                <a:ea typeface="ＭＳ Ｐゴシック" panose="020B0600070205080204" pitchFamily="34" charset="-128"/>
              </a:rPr>
              <a:t>What is Software?</a:t>
            </a:r>
          </a:p>
        </p:txBody>
      </p:sp>
      <p:sp>
        <p:nvSpPr>
          <p:cNvPr id="1638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CF00664-507C-4539-A1A8-C5DA6CB0E22B}" type="slidenum">
              <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000" b="0" i="0" u="none" strike="noStrike" kern="1200" cap="none" spc="0" normalizeH="0" baseline="0" noProof="0" smtClean="0">
              <a:ln>
                <a:noFill/>
              </a:ln>
              <a:solidFill>
                <a:prstClr val="black"/>
              </a:solidFill>
              <a:effectLst/>
              <a:uLnTx/>
              <a:uFillTx/>
              <a:latin typeface="Helvetica" panose="020B0604020202030204" pitchFamily="34" charset="0"/>
              <a:ea typeface="ＭＳ Ｐゴシック" panose="020B0600070205080204" pitchFamily="34" charset="-128"/>
              <a:cs typeface="+mn-cs"/>
            </a:endParaRP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prstClr val="black"/>
              </a:solidFill>
              <a:effectLst>
                <a:outerShdw blurRad="38100" dist="38100" dir="2700000" algn="tl">
                  <a:srgbClr val="DDDDDD"/>
                </a:outerShdw>
              </a:effectLst>
              <a:uLnTx/>
              <a:uFillTx/>
              <a:latin typeface="Palatino" charset="0"/>
              <a:ea typeface="ＭＳ Ｐゴシック" charset="0"/>
              <a:cs typeface="ＭＳ Ｐゴシック" charset="0"/>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a:ln>
                <a:noFill/>
              </a:ln>
              <a:solidFill>
                <a:prstClr val="black"/>
              </a:solidFill>
              <a:effectLst>
                <a:outerShdw blurRad="38100" dist="38100" dir="2700000" algn="tl">
                  <a:srgbClr val="DDDDDD"/>
                </a:outerShdw>
              </a:effectLst>
              <a:uLnTx/>
              <a:uFillTx/>
              <a:latin typeface="Palatino" charset="0"/>
              <a:ea typeface="ＭＳ Ｐゴシック" charset="0"/>
              <a:cs typeface="ＭＳ Ｐゴシック" charset="0"/>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prstClr val="black"/>
              </a:solidFill>
              <a:effectLst>
                <a:outerShdw blurRad="38100" dist="38100" dir="2700000" algn="tl">
                  <a:srgbClr val="DDDDDD"/>
                </a:outerShdw>
              </a:effectLst>
              <a:uLnTx/>
              <a:uFillTx/>
              <a:latin typeface="Palatino" charset="0"/>
              <a:ea typeface="ＭＳ Ｐゴシック" charset="0"/>
              <a:cs typeface="ＭＳ Ｐゴシック" charset="0"/>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a:ln>
                <a:noFill/>
              </a:ln>
              <a:solidFill>
                <a:prstClr val="black"/>
              </a:solidFill>
              <a:effectLst>
                <a:outerShdw blurRad="38100" dist="38100" dir="2700000" algn="tl">
                  <a:srgbClr val="DDDDDD"/>
                </a:outerShdw>
              </a:effectLst>
              <a:uLnTx/>
              <a:uFillTx/>
              <a:latin typeface="Palatino" charset="0"/>
              <a:ea typeface="ＭＳ Ｐゴシック" charset="0"/>
              <a:cs typeface="ＭＳ Ｐゴシック" charset="0"/>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prstClr val="black"/>
              </a:solidFill>
              <a:effectLst>
                <a:outerShdw blurRad="38100" dist="38100" dir="2700000" algn="tl">
                  <a:srgbClr val="DDDDDD"/>
                </a:outerShdw>
              </a:effectLst>
              <a:uLnTx/>
              <a:uFillTx/>
              <a:latin typeface="Palatino" charset="0"/>
              <a:ea typeface="ＭＳ Ｐゴシック" charset="0"/>
              <a:cs typeface="ＭＳ Ｐゴシック" charset="0"/>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a:ln>
                <a:noFill/>
              </a:ln>
              <a:solidFill>
                <a:prstClr val="black"/>
              </a:solidFill>
              <a:effectLst>
                <a:outerShdw blurRad="38100" dist="38100" dir="2700000" algn="tl">
                  <a:srgbClr val="DDDDDD"/>
                </a:outerShdw>
              </a:effectLst>
              <a:uLnTx/>
              <a:uFillTx/>
              <a:latin typeface="Palatino" charset="0"/>
              <a:ea typeface="ＭＳ Ｐゴシック" charset="0"/>
              <a:cs typeface="ＭＳ Ｐゴシック" charset="0"/>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prstClr val="black"/>
              </a:solidFill>
              <a:effectLst>
                <a:outerShdw blurRad="38100" dist="38100" dir="2700000" algn="tl">
                  <a:srgbClr val="DDDDDD"/>
                </a:outerShdw>
              </a:effectLst>
              <a:uLnTx/>
              <a:uFillTx/>
              <a:latin typeface="Palatino" charset="0"/>
              <a:ea typeface="ＭＳ Ｐゴシック" charset="0"/>
              <a:cs typeface="ＭＳ Ｐゴシック" charset="0"/>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a:ln>
                <a:noFill/>
              </a:ln>
              <a:solidFill>
                <a:prstClr val="black"/>
              </a:solidFill>
              <a:effectLst>
                <a:outerShdw blurRad="38100" dist="38100" dir="2700000" algn="tl">
                  <a:srgbClr val="DDDDDD"/>
                </a:outerShdw>
              </a:effectLst>
              <a:uLnTx/>
              <a:uFillTx/>
              <a:latin typeface="Palatino" charset="0"/>
              <a:ea typeface="ＭＳ Ｐゴシック" charset="0"/>
              <a:cs typeface="ＭＳ Ｐゴシック" charset="0"/>
            </a:endParaRPr>
          </a:p>
        </p:txBody>
      </p:sp>
      <p:sp>
        <p:nvSpPr>
          <p:cNvPr id="16393" name="Text Box 36"/>
          <p:cNvSpPr txBox="1">
            <a:spLocks noChangeArrowheads="1"/>
          </p:cNvSpPr>
          <p:nvPr/>
        </p:nvSpPr>
        <p:spPr bwMode="auto">
          <a:xfrm>
            <a:off x="228600" y="2133600"/>
            <a:ext cx="8077200" cy="323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u="none" strike="noStrike" kern="1200" cap="none" spc="0" normalizeH="0" baseline="0" noProof="0" dirty="0" smtClean="0">
                <a:ln>
                  <a:noFill/>
                </a:ln>
                <a:solidFill>
                  <a:prstClr val="black"/>
                </a:solidFill>
                <a:effectLst/>
                <a:uLnTx/>
                <a:uFillTx/>
                <a:latin typeface="Times New Roman"/>
                <a:ea typeface="ＭＳ Ｐゴシック" charset="-128"/>
                <a:cs typeface="+mn-cs"/>
              </a:rPr>
              <a:t>The product that software professionals </a:t>
            </a:r>
            <a:r>
              <a:rPr kumimoji="0" lang="en-US" sz="2400" b="0" u="none" strike="noStrike" kern="1200" cap="none" spc="0" normalizeH="0" baseline="0" noProof="0" dirty="0" smtClean="0">
                <a:ln>
                  <a:noFill/>
                </a:ln>
                <a:solidFill>
                  <a:srgbClr val="AD0101"/>
                </a:solidFill>
                <a:effectLst/>
                <a:uLnTx/>
                <a:uFillTx/>
                <a:latin typeface="Times New Roman"/>
                <a:ea typeface="ＭＳ Ｐゴシック" charset="-128"/>
                <a:cs typeface="+mn-cs"/>
              </a:rPr>
              <a:t>build </a:t>
            </a:r>
            <a:r>
              <a:rPr kumimoji="0" lang="en-US" sz="2400" b="0" u="none" strike="noStrike" kern="1200" cap="none" spc="0" normalizeH="0" baseline="0" noProof="0" dirty="0" smtClean="0">
                <a:ln>
                  <a:noFill/>
                </a:ln>
                <a:solidFill>
                  <a:prstClr val="black"/>
                </a:solidFill>
                <a:effectLst/>
                <a:uLnTx/>
                <a:uFillTx/>
                <a:latin typeface="Times New Roman"/>
                <a:ea typeface="ＭＳ Ｐゴシック" charset="-128"/>
                <a:cs typeface="+mn-cs"/>
              </a:rPr>
              <a:t>and then </a:t>
            </a:r>
            <a:r>
              <a:rPr kumimoji="0" lang="en-US" sz="2400" b="0" u="none" strike="noStrike" kern="1200" cap="none" spc="0" normalizeH="0" baseline="0" noProof="0" dirty="0" smtClean="0">
                <a:ln>
                  <a:noFill/>
                </a:ln>
                <a:solidFill>
                  <a:srgbClr val="AD0101"/>
                </a:solidFill>
                <a:effectLst/>
                <a:uLnTx/>
                <a:uFillTx/>
                <a:latin typeface="Times New Roman"/>
                <a:ea typeface="ＭＳ Ｐゴシック" charset="-128"/>
                <a:cs typeface="+mn-cs"/>
              </a:rPr>
              <a:t>support </a:t>
            </a:r>
            <a:r>
              <a:rPr kumimoji="0" lang="en-US" sz="2400" b="0" u="none" strike="noStrike" kern="1200" cap="none" spc="0" normalizeH="0" baseline="0" noProof="0" dirty="0" smtClean="0">
                <a:ln>
                  <a:noFill/>
                </a:ln>
                <a:solidFill>
                  <a:prstClr val="black"/>
                </a:solidFill>
                <a:effectLst/>
                <a:uLnTx/>
                <a:uFillTx/>
                <a:latin typeface="Times New Roman"/>
                <a:ea typeface="ＭＳ Ｐゴシック" charset="-128"/>
                <a:cs typeface="+mn-cs"/>
              </a:rPr>
              <a:t>over the long term.</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u="none" strike="noStrike" kern="1200" cap="none" spc="0" normalizeH="0" baseline="0" noProof="0" dirty="0" smtClean="0">
                <a:ln>
                  <a:noFill/>
                </a:ln>
                <a:solidFill>
                  <a:prstClr val="black"/>
                </a:solidFill>
                <a:effectLst/>
                <a:uLnTx/>
                <a:uFillTx/>
                <a:latin typeface="Times New Roman"/>
                <a:ea typeface="ＭＳ Ｐゴシック" charset="-128"/>
                <a:cs typeface="+mn-cs"/>
              </a:rPr>
              <a:t>Software encompasses: (1) </a:t>
            </a:r>
            <a:r>
              <a:rPr kumimoji="0" lang="en-US" sz="2400" b="0" u="none" strike="noStrike" kern="1200" cap="none" spc="0" normalizeH="0" baseline="0" noProof="0" dirty="0" smtClean="0">
                <a:ln>
                  <a:noFill/>
                </a:ln>
                <a:solidFill>
                  <a:srgbClr val="D89243"/>
                </a:solidFill>
                <a:effectLst/>
                <a:uLnTx/>
                <a:uFillTx/>
                <a:latin typeface="Times New Roman"/>
                <a:ea typeface="ＭＳ Ｐゴシック" charset="-128"/>
                <a:cs typeface="+mn-cs"/>
              </a:rPr>
              <a:t>instructions</a:t>
            </a:r>
            <a:r>
              <a:rPr kumimoji="0" lang="en-US" sz="2400" b="0" u="none" strike="noStrike" kern="1200" cap="none" spc="0" normalizeH="0" baseline="0" noProof="0" dirty="0" smtClean="0">
                <a:ln>
                  <a:noFill/>
                </a:ln>
                <a:solidFill>
                  <a:prstClr val="black"/>
                </a:solidFill>
                <a:effectLst/>
                <a:uLnTx/>
                <a:uFillTx/>
                <a:latin typeface="Times New Roman"/>
                <a:ea typeface="ＭＳ Ｐゴシック" charset="-128"/>
                <a:cs typeface="+mn-cs"/>
              </a:rPr>
              <a:t> (computer programs) that when executed provide desired features, function, and performance;  (2) </a:t>
            </a:r>
            <a:r>
              <a:rPr kumimoji="0" lang="en-US" sz="2400" b="0" u="none" strike="noStrike" kern="1200" cap="none" spc="0" normalizeH="0" baseline="0" noProof="0" dirty="0" smtClean="0">
                <a:ln>
                  <a:noFill/>
                </a:ln>
                <a:solidFill>
                  <a:srgbClr val="D89243"/>
                </a:solidFill>
                <a:effectLst/>
                <a:uLnTx/>
                <a:uFillTx/>
                <a:latin typeface="Times New Roman"/>
                <a:ea typeface="ＭＳ Ｐゴシック" charset="-128"/>
                <a:cs typeface="+mn-cs"/>
              </a:rPr>
              <a:t>data structures</a:t>
            </a:r>
            <a:r>
              <a:rPr kumimoji="0" lang="en-US" sz="2400" b="0" u="none" strike="noStrike" kern="1200" cap="none" spc="0" normalizeH="0" baseline="0" noProof="0" dirty="0" smtClean="0">
                <a:ln>
                  <a:noFill/>
                </a:ln>
                <a:solidFill>
                  <a:prstClr val="black"/>
                </a:solidFill>
                <a:effectLst/>
                <a:uLnTx/>
                <a:uFillTx/>
                <a:latin typeface="Times New Roman"/>
                <a:ea typeface="ＭＳ Ｐゴシック" charset="-128"/>
                <a:cs typeface="+mn-cs"/>
              </a:rPr>
              <a:t> that enable the programs to adequately store and manipulate information and (3) </a:t>
            </a:r>
            <a:r>
              <a:rPr kumimoji="0" lang="en-US" sz="2400" b="0" u="none" strike="noStrike" kern="1200" cap="none" spc="0" normalizeH="0" baseline="0" noProof="0" dirty="0" smtClean="0">
                <a:ln>
                  <a:noFill/>
                </a:ln>
                <a:solidFill>
                  <a:srgbClr val="D89243"/>
                </a:solidFill>
                <a:effectLst/>
                <a:uLnTx/>
                <a:uFillTx/>
                <a:latin typeface="Times New Roman"/>
                <a:ea typeface="ＭＳ Ｐゴシック" charset="-128"/>
                <a:cs typeface="+mn-cs"/>
              </a:rPr>
              <a:t>documentation</a:t>
            </a:r>
            <a:r>
              <a:rPr kumimoji="0" lang="en-US" sz="2400" b="0" u="none" strike="noStrike" kern="1200" cap="none" spc="0" normalizeH="0" baseline="0" noProof="0" dirty="0" smtClean="0">
                <a:ln>
                  <a:noFill/>
                </a:ln>
                <a:solidFill>
                  <a:prstClr val="black"/>
                </a:solidFill>
                <a:effectLst/>
                <a:uLnTx/>
                <a:uFillTx/>
                <a:latin typeface="Times New Roman"/>
                <a:ea typeface="ＭＳ Ｐゴシック" charset="-128"/>
                <a:cs typeface="+mn-cs"/>
              </a:rPr>
              <a:t> that describes the operation and use of the programs. </a:t>
            </a:r>
          </a:p>
        </p:txBody>
      </p:sp>
    </p:spTree>
    <p:extLst>
      <p:ext uri="{BB962C8B-B14F-4D97-AF65-F5344CB8AC3E}">
        <p14:creationId xmlns:p14="http://schemas.microsoft.com/office/powerpoint/2010/main" val="197335921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274638"/>
            <a:ext cx="7292975" cy="1143000"/>
          </a:xfrm>
        </p:spPr>
        <p:txBody>
          <a:bodyPr/>
          <a:lstStyle/>
          <a:p>
            <a:pPr eaLnBrk="1" hangingPunct="1"/>
            <a:r>
              <a:rPr lang="en-US" altLang="en-US" smtClean="0">
                <a:ea typeface="ＭＳ Ｐゴシック" panose="020B0600070205080204" pitchFamily="34" charset="-128"/>
              </a:rPr>
              <a:t>Software products</a:t>
            </a:r>
          </a:p>
        </p:txBody>
      </p:sp>
      <p:sp>
        <p:nvSpPr>
          <p:cNvPr id="18434" name="Content Placeholder 2"/>
          <p:cNvSpPr>
            <a:spLocks noGrp="1"/>
          </p:cNvSpPr>
          <p:nvPr>
            <p:ph idx="1"/>
          </p:nvPr>
        </p:nvSpPr>
        <p:spPr>
          <a:xfrm>
            <a:off x="457200" y="1600200"/>
            <a:ext cx="8229600" cy="4525963"/>
          </a:xfrm>
        </p:spPr>
        <p:txBody>
          <a:bodyPr/>
          <a:lstStyle/>
          <a:p>
            <a:pPr eaLnBrk="1" hangingPunct="1"/>
            <a:r>
              <a:rPr lang="en-US" altLang="en-US" smtClean="0">
                <a:solidFill>
                  <a:srgbClr val="AD0101"/>
                </a:solidFill>
                <a:ea typeface="ＭＳ Ｐゴシック" panose="020B0600070205080204" pitchFamily="34" charset="-128"/>
              </a:rPr>
              <a:t>Generic products</a:t>
            </a:r>
          </a:p>
          <a:p>
            <a:pPr lvl="1" eaLnBrk="1" hangingPunct="1"/>
            <a:r>
              <a:rPr lang="en-US" altLang="en-US" smtClean="0">
                <a:ea typeface="ＭＳ Ｐゴシック" panose="020B0600070205080204" pitchFamily="34" charset="-128"/>
              </a:rPr>
              <a:t>Stand-alone systems that are marketed and sold to </a:t>
            </a:r>
            <a:r>
              <a:rPr lang="en-US" altLang="en-US" b="1" smtClean="0">
                <a:ea typeface="ＭＳ Ｐゴシック" panose="020B0600070205080204" pitchFamily="34" charset="-128"/>
              </a:rPr>
              <a:t>any customer </a:t>
            </a:r>
            <a:r>
              <a:rPr lang="en-US" altLang="en-US" smtClean="0">
                <a:ea typeface="ＭＳ Ｐゴシック" panose="020B0600070205080204" pitchFamily="34" charset="-128"/>
              </a:rPr>
              <a:t>who wishes to buy them.</a:t>
            </a:r>
          </a:p>
          <a:p>
            <a:pPr lvl="1" eaLnBrk="1" hangingPunct="1"/>
            <a:r>
              <a:rPr lang="en-US" altLang="en-US" smtClean="0">
                <a:ea typeface="ＭＳ Ｐゴシック" panose="020B0600070205080204" pitchFamily="34" charset="-128"/>
              </a:rPr>
              <a:t>Examples – PC software such as editing, graphics programs, project management tools; CAD software; software for specific markets such as appointments systems for dentists.</a:t>
            </a:r>
          </a:p>
          <a:p>
            <a:pPr eaLnBrk="1" hangingPunct="1"/>
            <a:r>
              <a:rPr lang="en-US" altLang="en-US" smtClean="0">
                <a:solidFill>
                  <a:srgbClr val="AD0101"/>
                </a:solidFill>
                <a:ea typeface="ＭＳ Ｐゴシック" panose="020B0600070205080204" pitchFamily="34" charset="-128"/>
              </a:rPr>
              <a:t>Customized products</a:t>
            </a:r>
          </a:p>
          <a:p>
            <a:pPr lvl="1" eaLnBrk="1" hangingPunct="1"/>
            <a:r>
              <a:rPr lang="en-US" altLang="en-US" smtClean="0">
                <a:ea typeface="ＭＳ Ｐゴシック" panose="020B0600070205080204" pitchFamily="34" charset="-128"/>
              </a:rPr>
              <a:t>Software that is commissioned by </a:t>
            </a:r>
            <a:r>
              <a:rPr lang="en-US" altLang="en-US" b="1" smtClean="0">
                <a:ea typeface="ＭＳ Ｐゴシック" panose="020B0600070205080204" pitchFamily="34" charset="-128"/>
              </a:rPr>
              <a:t>a specific customer </a:t>
            </a:r>
            <a:r>
              <a:rPr lang="en-US" altLang="en-US" smtClean="0">
                <a:ea typeface="ＭＳ Ｐゴシック" panose="020B0600070205080204" pitchFamily="34" charset="-128"/>
              </a:rPr>
              <a:t>to meet their own needs. </a:t>
            </a:r>
          </a:p>
          <a:p>
            <a:pPr lvl="1" eaLnBrk="1" hangingPunct="1"/>
            <a:r>
              <a:rPr lang="en-US" altLang="en-US" smtClean="0">
                <a:ea typeface="ＭＳ Ｐゴシック" panose="020B0600070205080204" pitchFamily="34" charset="-128"/>
              </a:rPr>
              <a:t>Examples – embedded control systems, air traffic control software, traffic monitoring systems.</a:t>
            </a:r>
          </a:p>
        </p:txBody>
      </p:sp>
      <p:sp>
        <p:nvSpPr>
          <p:cNvPr id="18435" name="Slide Number Placeholder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4165A3B-ECC1-410E-B581-F7C3B8DEBBF0}" type="slidenum">
              <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en-US" sz="2400" b="0" i="0" u="none" strike="noStrike" kern="1200" cap="none" spc="0" normalizeH="0" baseline="0" noProof="0" smtClean="0">
              <a:ln>
                <a:noFill/>
              </a:ln>
              <a:solidFill>
                <a:srgbClr val="262626"/>
              </a:solidFill>
              <a:effectLst/>
              <a:uLnTx/>
              <a:uFillTx/>
              <a:latin typeface="Impact" panose="020B080603090205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616893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274638"/>
            <a:ext cx="7292975" cy="1143000"/>
          </a:xfrm>
        </p:spPr>
        <p:txBody>
          <a:bodyPr rtlCol="0">
            <a:normAutofit fontScale="90000"/>
          </a:bodyPr>
          <a:lstStyle/>
          <a:p>
            <a:pPr eaLnBrk="1" fontAlgn="auto" hangingPunct="1">
              <a:spcAft>
                <a:spcPts val="0"/>
              </a:spcAft>
              <a:defRPr/>
            </a:pPr>
            <a:r>
              <a:rPr lang="en-GB" dirty="0" smtClean="0">
                <a:solidFill>
                  <a:schemeClr val="tx1">
                    <a:lumMod val="85000"/>
                    <a:lumOff val="15000"/>
                  </a:schemeClr>
                </a:solidFill>
                <a:ea typeface="+mj-ea"/>
                <a:cs typeface="+mj-cs"/>
              </a:rPr>
              <a:t>Why Software is Important?</a:t>
            </a:r>
            <a:endParaRPr lang="en-GB" dirty="0">
              <a:solidFill>
                <a:schemeClr val="tx1">
                  <a:lumMod val="85000"/>
                  <a:lumOff val="15000"/>
                </a:schemeClr>
              </a:solidFill>
              <a:ea typeface="+mj-ea"/>
              <a:cs typeface="+mj-cs"/>
            </a:endParaRPr>
          </a:p>
        </p:txBody>
      </p:sp>
      <p:sp>
        <p:nvSpPr>
          <p:cNvPr id="19458" name="Rectangle 5"/>
          <p:cNvSpPr>
            <a:spLocks noGrp="1" noChangeArrowheads="1"/>
          </p:cNvSpPr>
          <p:nvPr>
            <p:ph idx="1"/>
          </p:nvPr>
        </p:nvSpPr>
        <p:spPr>
          <a:xfrm>
            <a:off x="228600" y="1600200"/>
            <a:ext cx="8839200" cy="4525963"/>
          </a:xfrm>
        </p:spPr>
        <p:txBody>
          <a:bodyPr/>
          <a:lstStyle/>
          <a:p>
            <a:pPr eaLnBrk="1" hangingPunct="1"/>
            <a:r>
              <a:rPr lang="en-GB" altLang="en-US" dirty="0" smtClean="0">
                <a:ea typeface="ＭＳ Ｐゴシック" panose="020B0600070205080204" pitchFamily="34" charset="-128"/>
              </a:rPr>
              <a:t>The economies of ALL developed nations are dependent on software.</a:t>
            </a:r>
          </a:p>
          <a:p>
            <a:pPr eaLnBrk="1" hangingPunct="1"/>
            <a:r>
              <a:rPr lang="en-GB" altLang="en-US" dirty="0" smtClean="0">
                <a:ea typeface="ＭＳ Ｐゴシック" panose="020B0600070205080204" pitchFamily="34" charset="-128"/>
              </a:rPr>
              <a:t>More and more systems are software controlled ( transportation, medical, telecommunications, military, industrial, entertainment,)</a:t>
            </a:r>
          </a:p>
          <a:p>
            <a:pPr eaLnBrk="1" hangingPunct="1"/>
            <a:r>
              <a:rPr lang="en-GB" altLang="en-US" dirty="0" smtClean="0">
                <a:ea typeface="ＭＳ Ｐゴシック" panose="020B0600070205080204" pitchFamily="34" charset="-128"/>
              </a:rPr>
              <a:t>Software engineering is concerned with theories, methods and tools for professional software development.</a:t>
            </a:r>
          </a:p>
          <a:p>
            <a:pPr eaLnBrk="1" hangingPunct="1"/>
            <a:r>
              <a:rPr lang="en-GB" altLang="en-US" dirty="0" smtClean="0">
                <a:ea typeface="ＭＳ Ｐゴシック" panose="020B0600070205080204" pitchFamily="34" charset="-128"/>
              </a:rPr>
              <a:t>Expenditure on software represents a </a:t>
            </a:r>
            <a:br>
              <a:rPr lang="en-GB" altLang="en-US" dirty="0" smtClean="0">
                <a:ea typeface="ＭＳ Ｐゴシック" panose="020B0600070205080204" pitchFamily="34" charset="-128"/>
              </a:rPr>
            </a:br>
            <a:r>
              <a:rPr lang="en-GB" altLang="en-US" dirty="0" smtClean="0">
                <a:ea typeface="ＭＳ Ｐゴシック" panose="020B0600070205080204" pitchFamily="34" charset="-128"/>
              </a:rPr>
              <a:t>significant fraction of Gross National Product (GNP in all developed countries.</a:t>
            </a:r>
          </a:p>
        </p:txBody>
      </p:sp>
    </p:spTree>
    <p:extLst>
      <p:ext uri="{BB962C8B-B14F-4D97-AF65-F5344CB8AC3E}">
        <p14:creationId xmlns:p14="http://schemas.microsoft.com/office/powerpoint/2010/main" val="56387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noChangeArrowheads="1"/>
          </p:cNvSpPr>
          <p:nvPr>
            <p:ph type="title"/>
          </p:nvPr>
        </p:nvSpPr>
        <p:spPr>
          <a:xfrm>
            <a:off x="457200" y="274638"/>
            <a:ext cx="7292975" cy="1143000"/>
          </a:xfrm>
        </p:spPr>
        <p:txBody>
          <a:bodyPr/>
          <a:lstStyle/>
          <a:p>
            <a:pPr eaLnBrk="1" hangingPunct="1"/>
            <a:r>
              <a:rPr lang="en-GB" altLang="en-US" smtClean="0">
                <a:ea typeface="ＭＳ Ｐゴシック" panose="020B0600070205080204" pitchFamily="34" charset="-128"/>
              </a:rPr>
              <a:t>Software costs</a:t>
            </a:r>
          </a:p>
        </p:txBody>
      </p:sp>
      <p:sp>
        <p:nvSpPr>
          <p:cNvPr id="20482" name="Rectangle 5"/>
          <p:cNvSpPr>
            <a:spLocks noGrp="1" noChangeArrowheads="1"/>
          </p:cNvSpPr>
          <p:nvPr>
            <p:ph idx="1"/>
          </p:nvPr>
        </p:nvSpPr>
        <p:spPr>
          <a:xfrm>
            <a:off x="457200" y="1600200"/>
            <a:ext cx="8229600" cy="4525963"/>
          </a:xfrm>
        </p:spPr>
        <p:txBody>
          <a:bodyPr/>
          <a:lstStyle/>
          <a:p>
            <a:pPr eaLnBrk="1" hangingPunct="1"/>
            <a:r>
              <a:rPr lang="en-GB" altLang="en-US" smtClean="0">
                <a:ea typeface="ＭＳ Ｐゴシック" panose="020B0600070205080204" pitchFamily="34" charset="-128"/>
              </a:rPr>
              <a:t>Software costs often dominate computer system costs. The costs of software on a PC are often greater than the hardware cost.</a:t>
            </a:r>
          </a:p>
          <a:p>
            <a:pPr eaLnBrk="1" hangingPunct="1"/>
            <a:r>
              <a:rPr lang="en-GB" altLang="en-US" smtClean="0">
                <a:ea typeface="ＭＳ Ｐゴシック" panose="020B0600070205080204" pitchFamily="34" charset="-128"/>
              </a:rPr>
              <a:t>Software costs </a:t>
            </a:r>
            <a:r>
              <a:rPr lang="en-GB" altLang="en-US" b="1" smtClean="0">
                <a:solidFill>
                  <a:srgbClr val="AD0101"/>
                </a:solidFill>
                <a:ea typeface="ＭＳ Ｐゴシック" panose="020B0600070205080204" pitchFamily="34" charset="-128"/>
              </a:rPr>
              <a:t>more to maintain </a:t>
            </a:r>
            <a:r>
              <a:rPr lang="en-GB" altLang="en-US" smtClean="0">
                <a:ea typeface="ＭＳ Ｐゴシック" panose="020B0600070205080204" pitchFamily="34" charset="-128"/>
              </a:rPr>
              <a:t>than it does to develop. For systems with a long life, maintenance costs may be several times development costs.</a:t>
            </a:r>
          </a:p>
          <a:p>
            <a:pPr eaLnBrk="1" hangingPunct="1"/>
            <a:r>
              <a:rPr lang="en-GB" altLang="en-US" smtClean="0">
                <a:ea typeface="ＭＳ Ｐゴシック" panose="020B0600070205080204" pitchFamily="34" charset="-128"/>
              </a:rPr>
              <a:t>Software engineering is concerned with cost-effective software development.</a:t>
            </a:r>
          </a:p>
        </p:txBody>
      </p:sp>
    </p:spTree>
    <p:extLst>
      <p:ext uri="{BB962C8B-B14F-4D97-AF65-F5344CB8AC3E}">
        <p14:creationId xmlns:p14="http://schemas.microsoft.com/office/powerpoint/2010/main" val="4138175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10.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11.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12.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2.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3.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4.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5.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6.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7.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8.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9.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2083</TotalTime>
  <Words>1979</Words>
  <Application>Microsoft Office PowerPoint</Application>
  <PresentationFormat>On-screen Show (4:3)</PresentationFormat>
  <Paragraphs>223</Paragraphs>
  <Slides>28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ＭＳ Ｐゴシック</vt:lpstr>
      <vt:lpstr>Arial</vt:lpstr>
      <vt:lpstr>Calibri</vt:lpstr>
      <vt:lpstr>Helvetica</vt:lpstr>
      <vt:lpstr>Impact</vt:lpstr>
      <vt:lpstr>Palatino</vt:lpstr>
      <vt:lpstr>Times New Roman</vt:lpstr>
      <vt:lpstr>Wingdings</vt:lpstr>
      <vt:lpstr>NewsPrint</vt:lpstr>
      <vt:lpstr>Sultan S. Alqahtani</vt:lpstr>
      <vt:lpstr>Course Information</vt:lpstr>
      <vt:lpstr>Grade Scheme</vt:lpstr>
      <vt:lpstr>Topics to be Covered</vt:lpstr>
      <vt:lpstr>Introduction</vt:lpstr>
      <vt:lpstr>What is Software?</vt:lpstr>
      <vt:lpstr>Software products</vt:lpstr>
      <vt:lpstr>Why Software is Important?</vt:lpstr>
      <vt:lpstr>Software costs</vt:lpstr>
      <vt:lpstr>Features of Software?</vt:lpstr>
      <vt:lpstr>Wear vs. Deterioration</vt:lpstr>
      <vt:lpstr>Software Applications</vt:lpstr>
      <vt:lpstr>Software—New Categories</vt:lpstr>
      <vt:lpstr>Software Engineering Definition</vt:lpstr>
      <vt:lpstr>Importance of Software Engineering</vt:lpstr>
      <vt:lpstr>FAQ about software engineering </vt:lpstr>
      <vt:lpstr>Essential attributes of good software</vt:lpstr>
      <vt:lpstr>A Layered Technology</vt:lpstr>
      <vt:lpstr>Case studies</vt:lpstr>
      <vt:lpstr>Insulin pump control system</vt:lpstr>
      <vt:lpstr>Insulin pump hardware architecture</vt:lpstr>
      <vt:lpstr>Activity model of the insulin pump</vt:lpstr>
      <vt:lpstr>A patient information system for mental health care</vt:lpstr>
      <vt:lpstr>MHC-PMS</vt:lpstr>
      <vt:lpstr>MHC-PMS goals</vt:lpstr>
      <vt:lpstr>The organization of the MHC-PMS </vt:lpstr>
      <vt:lpstr>MHC-PMS concerns</vt:lpstr>
      <vt:lpstr>Wilderness weather station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Sultan Alqahtani</cp:lastModifiedBy>
  <cp:revision>36</cp:revision>
  <dcterms:created xsi:type="dcterms:W3CDTF">2009-12-29T10:39:27Z</dcterms:created>
  <dcterms:modified xsi:type="dcterms:W3CDTF">2019-06-13T15:30:16Z</dcterms:modified>
</cp:coreProperties>
</file>