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1"/>
  </p:notesMasterIdLst>
  <p:handoutMasterIdLst>
    <p:handoutMasterId r:id="rId52"/>
  </p:handout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270" r:id="rId9"/>
    <p:sldId id="347" r:id="rId10"/>
    <p:sldId id="348" r:id="rId11"/>
    <p:sldId id="281" r:id="rId12"/>
    <p:sldId id="319" r:id="rId13"/>
    <p:sldId id="282" r:id="rId14"/>
    <p:sldId id="257" r:id="rId15"/>
    <p:sldId id="284" r:id="rId16"/>
    <p:sldId id="258" r:id="rId17"/>
    <p:sldId id="288" r:id="rId18"/>
    <p:sldId id="320" r:id="rId19"/>
    <p:sldId id="289" r:id="rId20"/>
    <p:sldId id="259" r:id="rId21"/>
    <p:sldId id="335" r:id="rId22"/>
    <p:sldId id="291" r:id="rId23"/>
    <p:sldId id="260" r:id="rId24"/>
    <p:sldId id="293" r:id="rId25"/>
    <p:sldId id="261" r:id="rId26"/>
    <p:sldId id="299" r:id="rId27"/>
    <p:sldId id="262" r:id="rId28"/>
    <p:sldId id="301" r:id="rId29"/>
    <p:sldId id="263" r:id="rId30"/>
    <p:sldId id="303" r:id="rId31"/>
    <p:sldId id="264" r:id="rId32"/>
    <p:sldId id="273" r:id="rId33"/>
    <p:sldId id="325" r:id="rId34"/>
    <p:sldId id="336" r:id="rId35"/>
    <p:sldId id="339" r:id="rId36"/>
    <p:sldId id="337" r:id="rId37"/>
    <p:sldId id="338" r:id="rId38"/>
    <p:sldId id="340" r:id="rId39"/>
    <p:sldId id="333" r:id="rId40"/>
    <p:sldId id="334" r:id="rId41"/>
    <p:sldId id="275" r:id="rId42"/>
    <p:sldId id="268" r:id="rId43"/>
    <p:sldId id="277" r:id="rId44"/>
    <p:sldId id="331" r:id="rId45"/>
    <p:sldId id="269" r:id="rId46"/>
    <p:sldId id="279" r:id="rId47"/>
    <p:sldId id="278" r:id="rId48"/>
    <p:sldId id="332" r:id="rId49"/>
    <p:sldId id="280" r:id="rId5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24" autoAdjust="0"/>
  </p:normalViewPr>
  <p:slideViewPr>
    <p:cSldViewPr snapToGrid="0" snapToObjects="1">
      <p:cViewPr varScale="1">
        <p:scale>
          <a:sx n="56" d="100"/>
          <a:sy n="56" d="100"/>
        </p:scale>
        <p:origin x="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3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27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6965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9907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 of software</a:t>
            </a:r>
            <a:r>
              <a:rPr lang="en-GB" baseline="0" dirty="0" smtClean="0"/>
              <a:t> component</a:t>
            </a: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Web services that are developed according to service standards and which are available for remote invocation.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Stand-alone software systems (COTS) that are configured for use in a particular environment.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Two ways of coping with changes:</a:t>
            </a:r>
          </a:p>
          <a:p>
            <a:r>
              <a:rPr lang="en-CA" dirty="0" smtClean="0"/>
              <a:t>1-</a:t>
            </a:r>
            <a:r>
              <a:rPr lang="en-CA" baseline="0" dirty="0" smtClean="0"/>
              <a:t> prototyping system</a:t>
            </a:r>
          </a:p>
          <a:p>
            <a:r>
              <a:rPr lang="en-CA" baseline="0" dirty="0" smtClean="0"/>
              <a:t>2- incremental development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ED9B9-13A4-504E-BA28-D5EC11B69577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6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4142DB-E1BD-C44A-A99A-8EC750C7CC29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152160-CF35-F945-B8A3-FCCE1C768C40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2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3CAA7-61A2-AE4A-B3AF-B36050DDC1C8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0BC32D-B13B-FA42-98CD-639D607FC5AE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4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149FAA-3521-694C-B63B-919B2B8781F3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921CD-4407-0C4A-86B7-1EEE2D511458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DEA550-1159-5E4A-897B-E65014FF13B6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E6F8E3-2B7A-F841-82BB-4253B616347C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0F7B03-D8CA-6D41-96B4-1E8B85FC4F7B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46E079-CCB4-B24C-A6D5-8C3056BBF23F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3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t-andrews.ac.uk/~ifs/Books/SE9/" TargetMode="External"/><Relationship Id="rId2" Type="http://schemas.openxmlformats.org/officeDocument/2006/relationships/hyperlink" Target="mailto:ssalqahtani@imamu.edu.s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Instructor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Dr. Sultan S.  Alqahtani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  <a:hlinkClick r:id="rId2"/>
              </a:rPr>
              <a:t>ssalqahtani@imamu.edu.sa</a:t>
            </a:r>
            <a:r>
              <a:rPr lang="en-US" dirty="0" smtClean="0">
                <a:ea typeface="+mn-ea"/>
                <a:cs typeface="+mn-cs"/>
              </a:rPr>
              <a:t>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1727" y="5781875"/>
            <a:ext cx="8520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595959"/>
                </a:solidFill>
              </a:rPr>
              <a:t>Note: These are a slightly modified version of Ch1 slides available from the author’s site </a:t>
            </a:r>
            <a:r>
              <a:rPr lang="en-US" altLang="en-US" dirty="0">
                <a:hlinkClick r:id="rId3"/>
              </a:rPr>
              <a:t>http://www.cs.st-andrews.ac.uk/~ifs/Books/SE9/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Hundreds of different models exist and are used, but many are minor variations on a small number of basic models. In this section we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survey the important basic models,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how to choose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3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A structured set of activities required to develop a </a:t>
            </a:r>
            <a:br>
              <a:rPr lang="en-GB" sz="2400" dirty="0" smtClean="0"/>
            </a:br>
            <a:r>
              <a:rPr lang="en-GB" sz="2400" dirty="0" smtClean="0"/>
              <a:t>software system. </a:t>
            </a:r>
          </a:p>
          <a:p>
            <a:r>
              <a:rPr lang="en-GB" sz="2400" dirty="0" smtClean="0"/>
              <a:t>Many different software processes but all involve:</a:t>
            </a:r>
          </a:p>
          <a:p>
            <a:pPr lvl="1"/>
            <a:r>
              <a:rPr lang="en-GB" sz="2000" dirty="0" smtClean="0"/>
              <a:t>Specification – defining what the system should do;</a:t>
            </a:r>
          </a:p>
          <a:p>
            <a:pPr lvl="1"/>
            <a:r>
              <a:rPr lang="en-GB" sz="2000" dirty="0" smtClean="0"/>
              <a:t>Design and implementation – defining the organization of the system and implementing the system;</a:t>
            </a:r>
          </a:p>
          <a:p>
            <a:pPr lvl="1"/>
            <a:r>
              <a:rPr lang="en-GB" sz="2000" dirty="0" smtClean="0"/>
              <a:t>Validation – checking that it does what the customer wants;</a:t>
            </a:r>
          </a:p>
          <a:p>
            <a:pPr lvl="1"/>
            <a:r>
              <a:rPr lang="en-GB" sz="2000" dirty="0" smtClean="0"/>
              <a:t>Evolution – changing the system in response to changing customer needs.</a:t>
            </a:r>
          </a:p>
          <a:p>
            <a:r>
              <a:rPr lang="en-GB" sz="2400" dirty="0" smtClean="0"/>
              <a:t>A software process model is an abstract representation of a process. It presents a description of a process from some particular perspective.</a:t>
            </a:r>
            <a:endParaRPr lang="en-GB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508" y="1547251"/>
            <a:ext cx="3741667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Plan-driven processes are processes where all of the process activities are planned in advance and progress is measured against this plan.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0701" y="1547251"/>
            <a:ext cx="352899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In agile processes, planning is incremental and it is easier to change the process to reflect changing customer requirements.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508" y="4100185"/>
            <a:ext cx="374166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/>
              <a:t>In practice, most practical processes include elements of both plan-driven and agile approaches.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3027" y="4100185"/>
            <a:ext cx="3455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/>
              <a:t>There are no right or wrong software processes.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93929"/>
            <a:ext cx="7886700" cy="4351338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The waterfall model</a:t>
            </a:r>
          </a:p>
          <a:p>
            <a:pPr lvl="1"/>
            <a:r>
              <a:rPr lang="en-GB" sz="2000" dirty="0" smtClean="0"/>
              <a:t>Plan-driven model. Separate and distinct phases of specification and development. 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Incremental development</a:t>
            </a:r>
          </a:p>
          <a:p>
            <a:pPr lvl="1"/>
            <a:r>
              <a:rPr lang="en-GB" sz="2000" dirty="0" smtClean="0"/>
              <a:t>Specification, development and validation are interleaved. May be plan-driven or agile.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Reuse-oriented software engineering</a:t>
            </a:r>
          </a:p>
          <a:p>
            <a:pPr lvl="1"/>
            <a:r>
              <a:rPr lang="en-GB" sz="2000" dirty="0" smtClean="0"/>
              <a:t>The system is assembled from existing components. May be plan-driven or agile.</a:t>
            </a:r>
          </a:p>
          <a:p>
            <a:r>
              <a:rPr lang="en-GB" sz="2400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 descr="Image result for waterfal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2" y="1690689"/>
            <a:ext cx="728662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78991"/>
            <a:ext cx="7886700" cy="4351338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There are separate identified phases in the waterfall model: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analysis and definition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and software design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and unit testing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 and system testing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 and maintenance</a:t>
            </a:r>
          </a:p>
          <a:p>
            <a:pPr marL="342900" lvl="1" indent="0">
              <a:buNone/>
            </a:pPr>
            <a:endParaRPr lang="en-GB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The main drawback of the waterfall model is the difficulty of accommodating change after the process is underway. In principle, a phase has to be complete before moving onto the next phase.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050" name="Picture 2" descr="Image result for incremental development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1900519"/>
            <a:ext cx="6825673" cy="36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The cost of accommodating changing customer requirements is reduced. 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amount of analysis and documentation that has to be redone is much less than is required with the waterfall model.</a:t>
            </a:r>
          </a:p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It is easier to get customer feedback on the development work that has been done. 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Customers can comment on demonstrations of the software and see how much has been implemented. </a:t>
            </a:r>
          </a:p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More rapid delivery and deployment of useful software to the customer is possible. 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Customers are able to use and gain value from the software earlier than is possible with a waterfall process. 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3611656" cy="2226422"/>
          </a:xfrm>
        </p:spPr>
        <p:txBody>
          <a:bodyPr>
            <a:noAutofit/>
          </a:bodyPr>
          <a:lstStyle/>
          <a:p>
            <a:r>
              <a:rPr lang="en-GB" sz="2400" b="1" dirty="0" smtClean="0"/>
              <a:t>The process is not visible. </a:t>
            </a:r>
          </a:p>
          <a:p>
            <a:pPr lvl="1"/>
            <a:r>
              <a:rPr lang="en-GB" sz="2000" dirty="0" smtClean="0"/>
              <a:t>Managers need regular deliverables to measure progress. If systems are developed quickly, it is not cost-effective to produce documents that reflect every version of the system.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20988" y="1750491"/>
            <a:ext cx="4410635" cy="222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+mn-lt"/>
                <a:ea typeface="+mn-ea"/>
                <a:cs typeface="+mn-cs"/>
              </a:rPr>
              <a:t>System structure tends to degrade as new increments are added.  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  <a:ea typeface="+mn-ea"/>
                <a:cs typeface="+mn-cs"/>
              </a:rPr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Reuse-oriented software engineering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Based on systematic reuse where systems are integrated from existing components or COTS (Commercial-off-the-shelf) systems.</a:t>
            </a:r>
          </a:p>
          <a:p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Process stages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analysis;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modification;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design with reuse;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 and integration.</a:t>
            </a:r>
          </a:p>
          <a:p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Reuse is now the standard approach for building many types of business system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Reuse covered in more depth in Chapter 16.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074" name="Picture 2" descr="Image result for reuse-oriented software engine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0" y="3054911"/>
            <a:ext cx="8524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sz="2800" b="1" dirty="0"/>
              <a:t>The four basic process activities of specification, development, validation and evolution are organized differently in different development processes.</a:t>
            </a:r>
            <a:r>
              <a:rPr lang="en-GB" sz="2800" dirty="0"/>
              <a:t> In the waterfall model, they are organized in sequence, whereas in incremental development they are inter-leaved. </a:t>
            </a:r>
            <a:endParaRPr lang="en-US" sz="2800" dirty="0"/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510550"/>
            <a:ext cx="8460480" cy="4525963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The process of establishing what services are required and the constraints on the system’s operation and development.</a:t>
            </a:r>
          </a:p>
          <a:p>
            <a:r>
              <a:rPr lang="en-GB" sz="2800" b="1" dirty="0" smtClean="0"/>
              <a:t>Requirements engineering process</a:t>
            </a:r>
          </a:p>
          <a:p>
            <a:pPr lvl="1"/>
            <a:r>
              <a:rPr lang="en-GB" sz="2400" dirty="0" smtClean="0">
                <a:solidFill>
                  <a:srgbClr val="C00000"/>
                </a:solidFill>
              </a:rPr>
              <a:t>Feasibility study</a:t>
            </a:r>
          </a:p>
          <a:p>
            <a:pPr lvl="2"/>
            <a:r>
              <a:rPr lang="en-GB" sz="1800" dirty="0" smtClean="0"/>
              <a:t>Is it technically and financially feasible to build the system?</a:t>
            </a:r>
          </a:p>
          <a:p>
            <a:pPr lvl="1"/>
            <a:r>
              <a:rPr lang="en-GB" sz="2400" dirty="0" smtClean="0">
                <a:solidFill>
                  <a:srgbClr val="C00000"/>
                </a:solidFill>
              </a:rPr>
              <a:t>Requirements elicitation and analysis</a:t>
            </a:r>
          </a:p>
          <a:p>
            <a:pPr lvl="2"/>
            <a:r>
              <a:rPr lang="en-GB" sz="1800" dirty="0" smtClean="0"/>
              <a:t>What do the system stakeholders require or expect from the system?</a:t>
            </a:r>
          </a:p>
          <a:p>
            <a:pPr lvl="1"/>
            <a:r>
              <a:rPr lang="en-GB" sz="2400" dirty="0" smtClean="0">
                <a:solidFill>
                  <a:srgbClr val="C00000"/>
                </a:solidFill>
              </a:rPr>
              <a:t>Requirements specification	</a:t>
            </a:r>
          </a:p>
          <a:p>
            <a:pPr lvl="2"/>
            <a:r>
              <a:rPr lang="en-GB" sz="1800" dirty="0" smtClean="0"/>
              <a:t>Defining the requirements in detail</a:t>
            </a:r>
          </a:p>
          <a:p>
            <a:pPr lvl="1"/>
            <a:r>
              <a:rPr lang="en-GB" sz="2400" dirty="0" smtClean="0">
                <a:solidFill>
                  <a:srgbClr val="C00000"/>
                </a:solidFill>
              </a:rPr>
              <a:t>Requirements validation</a:t>
            </a:r>
          </a:p>
          <a:p>
            <a:pPr lvl="2"/>
            <a:r>
              <a:rPr lang="en-GB" sz="1800" dirty="0" smtClean="0"/>
              <a:t>Checking the validity of the requirements</a:t>
            </a:r>
            <a:endParaRPr lang="en-GB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098" name="Picture 2" descr="Image result for the requirements engineering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1" y="1690689"/>
            <a:ext cx="7038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556932" y="1610468"/>
            <a:ext cx="7886700" cy="4351338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The process of converting the system specification into an executable system.</a:t>
            </a:r>
          </a:p>
          <a:p>
            <a:r>
              <a:rPr lang="en-GB" sz="2800" b="1" dirty="0" smtClean="0"/>
              <a:t>Software design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 a software structure that realises the specification;</a:t>
            </a:r>
          </a:p>
          <a:p>
            <a:r>
              <a:rPr lang="en-GB" sz="2800" b="1" dirty="0" smtClean="0"/>
              <a:t>Implementation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Translate this structure into an executable program;</a:t>
            </a:r>
          </a:p>
          <a:p>
            <a:r>
              <a:rPr lang="en-GB" sz="2800" b="1" dirty="0" smtClean="0"/>
              <a:t>The activities of design and implementation are closely related and may be inter-leaved.</a:t>
            </a:r>
            <a:endParaRPr lang="en-GB" sz="2800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71" y="1339196"/>
            <a:ext cx="6480735" cy="471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validation</a:t>
            </a:r>
            <a:endParaRPr lang="en-GB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8320" y="1606830"/>
            <a:ext cx="8587068" cy="4351338"/>
          </a:xfrm>
        </p:spPr>
        <p:txBody>
          <a:bodyPr>
            <a:noAutofit/>
          </a:bodyPr>
          <a:lstStyle/>
          <a:p>
            <a:r>
              <a:rPr lang="en-GB" sz="2400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US" sz="2400" b="1" dirty="0"/>
              <a:t>Validation</a:t>
            </a:r>
            <a:r>
              <a:rPr lang="en-US" sz="2400" dirty="0"/>
              <a:t> is related to building the RIGHT SYSTEM</a:t>
            </a:r>
          </a:p>
          <a:p>
            <a:r>
              <a:rPr lang="en-US" sz="2400" b="1" dirty="0"/>
              <a:t>Verification</a:t>
            </a:r>
            <a:r>
              <a:rPr lang="en-US" sz="2400" dirty="0"/>
              <a:t> is building the SYSTEM </a:t>
            </a:r>
            <a:r>
              <a:rPr lang="en-US" sz="2400" dirty="0" smtClean="0"/>
              <a:t>RIGHT</a:t>
            </a:r>
            <a:endParaRPr lang="en-GB" sz="2400" dirty="0" smtClean="0"/>
          </a:p>
          <a:p>
            <a:r>
              <a:rPr lang="en-GB" sz="2400" dirty="0" smtClean="0"/>
              <a:t>Involves checking and review processes and system testing.</a:t>
            </a:r>
          </a:p>
          <a:p>
            <a:r>
              <a:rPr lang="en-GB" sz="2400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sz="2400" dirty="0" smtClean="0"/>
              <a:t>Testing is the most commonly used V &amp; V activity.</a:t>
            </a:r>
            <a:endParaRPr lang="en-GB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146" name="Picture 2" descr="Image result for stages of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39" y="1977931"/>
            <a:ext cx="682942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Development or component testing</a:t>
            </a:r>
          </a:p>
          <a:p>
            <a:pPr lvl="1"/>
            <a:r>
              <a:rPr lang="en-GB" sz="2400" dirty="0" smtClean="0"/>
              <a:t>Individual components are tested independently; </a:t>
            </a:r>
          </a:p>
          <a:p>
            <a:pPr lvl="1"/>
            <a:r>
              <a:rPr lang="en-GB" sz="2400" dirty="0" smtClean="0"/>
              <a:t>Components may be functions or objects or coherent groupings of these entities.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System testing</a:t>
            </a:r>
          </a:p>
          <a:p>
            <a:pPr lvl="1"/>
            <a:r>
              <a:rPr lang="en-GB" sz="2400" dirty="0" smtClean="0"/>
              <a:t>Testing of the system as a whole. Testing of emergent properties is particularly important.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Acceptance testing</a:t>
            </a:r>
          </a:p>
          <a:p>
            <a:pPr lvl="1"/>
            <a:r>
              <a:rPr lang="en-GB" sz="2400" dirty="0" smtClean="0"/>
              <a:t>Testing with customer data to check that the system meets the customer’s needs.</a:t>
            </a:r>
            <a:endParaRPr lang="en-GB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Testing phases in a plan-driven software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170" name="Picture 2" descr="Image result for testing phases in a plan driven software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2" y="2129959"/>
            <a:ext cx="7905134" cy="304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practical work for the course will consist of group work (5 – 7 students)</a:t>
            </a:r>
          </a:p>
          <a:p>
            <a:r>
              <a:rPr lang="en-US" dirty="0" smtClean="0"/>
              <a:t>Carry out a substantial design, implementation and test of a system according to course theory. </a:t>
            </a:r>
          </a:p>
          <a:p>
            <a:r>
              <a:rPr lang="en-US" dirty="0" smtClean="0"/>
              <a:t>Practice a waterfall model software development.</a:t>
            </a:r>
          </a:p>
          <a:p>
            <a:r>
              <a:rPr lang="en-US" dirty="0" smtClean="0"/>
              <a:t>Analysis and design take place before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1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Software is inherently flexible and can change. </a:t>
            </a:r>
          </a:p>
          <a:p>
            <a:r>
              <a:rPr lang="en-GB" sz="2800" dirty="0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z="2800" dirty="0" smtClean="0"/>
              <a:t>Although there has been a demarcation </a:t>
            </a:r>
            <a:r>
              <a:rPr lang="en-GB" sz="2800" dirty="0" smtClean="0"/>
              <a:t>(separation) between </a:t>
            </a:r>
            <a:r>
              <a:rPr lang="en-GB" sz="2800" dirty="0" smtClean="0"/>
              <a:t>development and evolution (maintenance) this is increasingly irrelevant as fewer and fewer systems are completely new.</a:t>
            </a:r>
            <a:endParaRPr lang="en-GB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8196" name="Picture 4" descr="Image result for system evolu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9" b="28092"/>
          <a:stretch/>
        </p:blipFill>
        <p:spPr bwMode="auto">
          <a:xfrm>
            <a:off x="188594" y="2519082"/>
            <a:ext cx="8679077" cy="23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Change is inevitable in all large software projects.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changes lead to new and changed system requirements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technologies open up new possibilities for improving implementations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Changing platforms require application changes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Change leads to rework so the costs of change include both rework (e.g. re-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analysing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91" y="1511858"/>
            <a:ext cx="8434668" cy="4351338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Change avoidance, where the software process includes activities that can anticipate possible changes before significant rework is required. 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example, </a:t>
            </a:r>
            <a:r>
              <a:rPr lang="en-GB" sz="2000" b="1" dirty="0" smtClean="0">
                <a:solidFill>
                  <a:srgbClr val="FF0000"/>
                </a:solidFill>
              </a:rPr>
              <a:t>a prototype system 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 be developed to show some key features of the system to customers. </a:t>
            </a:r>
          </a:p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Change tolerance, where the process is designed so that changes can be accommodated at relatively low cost.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normally involves some form of </a:t>
            </a:r>
            <a:r>
              <a:rPr lang="en-GB" sz="2000" b="1" dirty="0" smtClean="0">
                <a:solidFill>
                  <a:srgbClr val="FF0000"/>
                </a:solidFill>
              </a:rPr>
              <a:t>incremental development.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prototyping </a:t>
            </a:r>
            <a:endParaRPr lang="en-CA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 prototype is an initial version of a system used to demonstrate concepts and try out design options.</a:t>
            </a:r>
          </a:p>
          <a:p>
            <a:r>
              <a:rPr lang="en-US" sz="3200" dirty="0" smtClean="0"/>
              <a:t>A prototype can be used in:</a:t>
            </a:r>
          </a:p>
          <a:p>
            <a:pPr lvl="1"/>
            <a:r>
              <a:rPr lang="en-US" sz="2800" dirty="0" smtClean="0"/>
              <a:t>The requirements engineering process to help with requirements elicitation and validation;</a:t>
            </a:r>
          </a:p>
          <a:p>
            <a:pPr lvl="1"/>
            <a:r>
              <a:rPr lang="en-US" sz="2800" dirty="0" smtClean="0"/>
              <a:t>In design processes to explore options and develop a UI design;</a:t>
            </a:r>
          </a:p>
          <a:p>
            <a:pPr lvl="1"/>
            <a:r>
              <a:rPr lang="en-US" sz="2800" dirty="0" smtClean="0"/>
              <a:t>In the testing process to run back-to-back tests.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prototyping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1" y="1824146"/>
            <a:ext cx="8327858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Incremental delivery</a:t>
            </a:r>
            <a:endParaRPr lang="en-CA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z="2800" dirty="0" smtClean="0"/>
              <a:t>User requirements are prioritised and the highest priority requirements are included in early increments.</a:t>
            </a:r>
          </a:p>
          <a:p>
            <a:r>
              <a:rPr lang="en-GB" sz="2800" dirty="0" smtClean="0"/>
              <a:t>Once the development of an increment is started, the requirements are frozen though requirements for later increments can continue to evolve.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Boehm’s spiral model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026" name="Picture 2" descr="Image result for boehmâs spiral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58" y="1516344"/>
            <a:ext cx="5808009" cy="484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4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Footer Placeholder 16"/>
          <p:cNvSpPr txBox="1">
            <a:spLocks/>
          </p:cNvSpPr>
          <p:nvPr/>
        </p:nvSpPr>
        <p:spPr>
          <a:xfrm>
            <a:off x="3124200" y="587327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mtClean="0"/>
              <a:t>Lecture #6</a:t>
            </a:r>
            <a:endParaRPr lang="en-US"/>
          </a:p>
        </p:txBody>
      </p:sp>
      <p:sp>
        <p:nvSpPr>
          <p:cNvPr id="7" name="Slide Number Placeholder 17"/>
          <p:cNvSpPr txBox="1">
            <a:spLocks/>
          </p:cNvSpPr>
          <p:nvPr/>
        </p:nvSpPr>
        <p:spPr>
          <a:xfrm>
            <a:off x="6553200" y="587327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fld id="{25235279-1341-0B41-B9E6-A592FF621193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111157" y="1719697"/>
            <a:ext cx="2474914" cy="2209800"/>
            <a:chOff x="1321" y="1104"/>
            <a:chExt cx="1559" cy="1392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344" y="1104"/>
              <a:ext cx="1536" cy="139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1"/>
              <a:endParaRPr lang="ar-SA" sz="2400" b="0">
                <a:solidFill>
                  <a:schemeClr val="tx1"/>
                </a:solidFill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1321" y="1117"/>
              <a:ext cx="1200" cy="29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200" b="1" dirty="0" smtClean="0">
                  <a:solidFill>
                    <a:schemeClr val="tx1"/>
                  </a:solidFill>
                </a:rPr>
                <a:t>Determine Goals,  Alternatives &amp; Constraints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2147671" y="4005697"/>
            <a:ext cx="2438402" cy="2209800"/>
            <a:chOff x="1344" y="2544"/>
            <a:chExt cx="1536" cy="1392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344" y="2544"/>
              <a:ext cx="1536" cy="13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344" y="3648"/>
              <a:ext cx="803" cy="19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chemeClr val="tx1"/>
                  </a:solidFill>
                </a:rPr>
                <a:t>Plan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Arc 11"/>
          <p:cNvSpPr>
            <a:spLocks/>
          </p:cNvSpPr>
          <p:nvPr/>
        </p:nvSpPr>
        <p:spPr bwMode="auto">
          <a:xfrm flipH="1" flipV="1">
            <a:off x="3131918" y="3929497"/>
            <a:ext cx="1454150" cy="1143000"/>
          </a:xfrm>
          <a:custGeom>
            <a:avLst/>
            <a:gdLst>
              <a:gd name="G0" fmla="+- 1995 0 0"/>
              <a:gd name="G1" fmla="+- 21600 0 0"/>
              <a:gd name="G2" fmla="+- 21600 0 0"/>
              <a:gd name="T0" fmla="*/ 0 w 23538"/>
              <a:gd name="T1" fmla="*/ 92 h 21600"/>
              <a:gd name="T2" fmla="*/ 23538 w 23538"/>
              <a:gd name="T3" fmla="*/ 20035 h 21600"/>
              <a:gd name="T4" fmla="*/ 1995 w 2353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38" h="21600" fill="none" extrusionOk="0">
                <a:moveTo>
                  <a:pt x="0" y="92"/>
                </a:moveTo>
                <a:cubicBezTo>
                  <a:pt x="663" y="30"/>
                  <a:pt x="1328" y="-1"/>
                  <a:pt x="1995" y="0"/>
                </a:cubicBezTo>
                <a:cubicBezTo>
                  <a:pt x="13317" y="0"/>
                  <a:pt x="22717" y="8742"/>
                  <a:pt x="23538" y="20034"/>
                </a:cubicBezTo>
              </a:path>
              <a:path w="23538" h="21600" stroke="0" extrusionOk="0">
                <a:moveTo>
                  <a:pt x="0" y="92"/>
                </a:moveTo>
                <a:cubicBezTo>
                  <a:pt x="663" y="30"/>
                  <a:pt x="1328" y="-1"/>
                  <a:pt x="1995" y="0"/>
                </a:cubicBezTo>
                <a:cubicBezTo>
                  <a:pt x="13317" y="0"/>
                  <a:pt x="22717" y="8742"/>
                  <a:pt x="23538" y="20034"/>
                </a:cubicBezTo>
                <a:lnTo>
                  <a:pt x="1995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1461868" y="3624697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1461868" y="3624697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1461868" y="3472297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1461868" y="4081897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461868" y="4310497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 flipV="1">
            <a:off x="1461868" y="4310497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4662268" y="4005697"/>
            <a:ext cx="2438400" cy="2209800"/>
            <a:chOff x="2928" y="2544"/>
            <a:chExt cx="1536" cy="1392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928" y="2544"/>
              <a:ext cx="1536" cy="139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552" y="3648"/>
              <a:ext cx="865" cy="19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chemeClr val="tx1"/>
                  </a:solidFill>
                </a:rPr>
                <a:t>Develop &amp; Test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4662268" y="1719697"/>
            <a:ext cx="2438400" cy="2209800"/>
            <a:chOff x="2928" y="1104"/>
            <a:chExt cx="1536" cy="1392"/>
          </a:xfrm>
        </p:grpSpPr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928" y="1104"/>
              <a:ext cx="1536" cy="13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56" y="1152"/>
              <a:ext cx="960" cy="271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dirty="0" smtClean="0">
                  <a:solidFill>
                    <a:schemeClr val="tx1"/>
                  </a:solidFill>
                </a:rPr>
                <a:t>Evaluate Alternatives &amp; Risks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4967068" y="2095935"/>
            <a:ext cx="3844925" cy="1452562"/>
            <a:chOff x="3120" y="1389"/>
            <a:chExt cx="2422" cy="915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3120" y="1632"/>
              <a:ext cx="91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S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032" y="1632"/>
              <a:ext cx="7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S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752" y="1389"/>
              <a:ext cx="790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100" b="1" dirty="0" smtClean="0"/>
                <a:t>Initial data</a:t>
              </a:r>
            </a:p>
            <a:p>
              <a:pPr algn="ctr"/>
              <a:r>
                <a:rPr lang="en-US" sz="1100" b="1" dirty="0" smtClean="0"/>
                <a:t>analysis</a:t>
              </a:r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5652868" y="2710297"/>
            <a:ext cx="3350532" cy="990600"/>
            <a:chOff x="3552" y="1728"/>
            <a:chExt cx="2136" cy="624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3552" y="1872"/>
              <a:ext cx="6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S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224" y="18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S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752" y="1728"/>
              <a:ext cx="93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b="1" dirty="0" smtClean="0"/>
                <a:t>Analysis based on</a:t>
              </a:r>
            </a:p>
            <a:p>
              <a:pPr algn="ctr"/>
              <a:r>
                <a:rPr lang="en-US" sz="1100" b="1" dirty="0" smtClean="0"/>
                <a:t> Beneficiary  </a:t>
              </a:r>
            </a:p>
            <a:p>
              <a:pPr algn="ctr"/>
              <a:r>
                <a:rPr lang="en-US" sz="1100" b="1" dirty="0" smtClean="0"/>
                <a:t>Responses</a:t>
              </a:r>
            </a:p>
          </p:txBody>
        </p:sp>
      </p:grp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42668" y="3396097"/>
            <a:ext cx="141732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sz="1100" b="1" dirty="0" smtClean="0"/>
              <a:t>Planning based on </a:t>
            </a:r>
          </a:p>
          <a:p>
            <a:pPr algn="ctr" rtl="1"/>
            <a:r>
              <a:rPr lang="en-US" sz="1100" b="1" dirty="0" smtClean="0"/>
              <a:t>Beneficiaries Evaluation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5500469" y="4691497"/>
            <a:ext cx="3573463" cy="962025"/>
            <a:chOff x="3360" y="3072"/>
            <a:chExt cx="2251" cy="606"/>
          </a:xfrm>
        </p:grpSpPr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3360" y="3072"/>
              <a:ext cx="1392" cy="432"/>
              <a:chOff x="3360" y="3120"/>
              <a:chExt cx="1392" cy="576"/>
            </a:xfrm>
          </p:grpSpPr>
          <p:sp>
            <p:nvSpPr>
              <p:cNvPr id="39" name="Line 38"/>
              <p:cNvSpPr>
                <a:spLocks noChangeShapeType="1"/>
              </p:cNvSpPr>
              <p:nvPr/>
            </p:nvSpPr>
            <p:spPr bwMode="auto">
              <a:xfrm>
                <a:off x="3360" y="31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SA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>
                <a:off x="3936" y="36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SA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4512" y="3390"/>
              <a:ext cx="1099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b="1" dirty="0" smtClean="0">
                  <a:solidFill>
                    <a:schemeClr val="dk1"/>
                  </a:solidFill>
                </a:rPr>
                <a:t>Revised model of the system</a:t>
              </a:r>
            </a:p>
          </p:txBody>
        </p:sp>
      </p:grp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5652868" y="5148697"/>
            <a:ext cx="3352800" cy="1066800"/>
            <a:chOff x="3456" y="3360"/>
            <a:chExt cx="2112" cy="672"/>
          </a:xfrm>
        </p:grpSpPr>
        <p:grpSp>
          <p:nvGrpSpPr>
            <p:cNvPr id="42" name="Group 42"/>
            <p:cNvGrpSpPr>
              <a:grpSpLocks/>
            </p:cNvGrpSpPr>
            <p:nvPr/>
          </p:nvGrpSpPr>
          <p:grpSpPr bwMode="auto">
            <a:xfrm>
              <a:off x="3456" y="3360"/>
              <a:ext cx="1296" cy="384"/>
              <a:chOff x="3456" y="3408"/>
              <a:chExt cx="1296" cy="480"/>
            </a:xfrm>
          </p:grpSpPr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>
                <a:off x="3456" y="3408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SA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3936" y="388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SA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4656" y="3744"/>
              <a:ext cx="91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1100" b="1" dirty="0" smtClean="0">
                  <a:solidFill>
                    <a:schemeClr val="dk1"/>
                  </a:solidFill>
                </a:rPr>
                <a:t>Final Designed System</a:t>
              </a:r>
            </a:p>
          </p:txBody>
        </p:sp>
      </p:grp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14068" y="4081897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sz="1100" b="1" dirty="0" smtClean="0">
                <a:solidFill>
                  <a:schemeClr val="tx1"/>
                </a:solidFill>
              </a:rPr>
              <a:t>Beneficiaries Evaluation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4662267" y="4005699"/>
            <a:ext cx="3543300" cy="478282"/>
            <a:chOff x="2928" y="2544"/>
            <a:chExt cx="2232" cy="423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2928" y="2544"/>
              <a:ext cx="153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ar-S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4576" y="2736"/>
              <a:ext cx="584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l"/>
              <a:r>
                <a:rPr lang="en-US" sz="1100" b="1" dirty="0" smtClean="0"/>
                <a:t>Start or Stop</a:t>
              </a:r>
            </a:p>
          </p:txBody>
        </p:sp>
      </p:grp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274899" y="3700897"/>
            <a:ext cx="1607775" cy="430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Decision whether to continue or not?</a:t>
            </a:r>
          </a:p>
        </p:txBody>
      </p:sp>
      <p:grpSp>
        <p:nvGrpSpPr>
          <p:cNvPr id="51" name="Group 51"/>
          <p:cNvGrpSpPr>
            <a:grpSpLocks/>
          </p:cNvGrpSpPr>
          <p:nvPr/>
        </p:nvGrpSpPr>
        <p:grpSpPr bwMode="auto">
          <a:xfrm>
            <a:off x="5111260" y="4158101"/>
            <a:ext cx="3962400" cy="911226"/>
            <a:chOff x="3216" y="2736"/>
            <a:chExt cx="2209" cy="574"/>
          </a:xfrm>
        </p:grpSpPr>
        <p:grpSp>
          <p:nvGrpSpPr>
            <p:cNvPr id="52" name="Group 53"/>
            <p:cNvGrpSpPr>
              <a:grpSpLocks/>
            </p:cNvGrpSpPr>
            <p:nvPr/>
          </p:nvGrpSpPr>
          <p:grpSpPr bwMode="auto">
            <a:xfrm>
              <a:off x="3216" y="2736"/>
              <a:ext cx="1537" cy="528"/>
              <a:chOff x="3216" y="2784"/>
              <a:chExt cx="1537" cy="720"/>
            </a:xfrm>
          </p:grpSpPr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3216" y="2784"/>
                <a:ext cx="721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SA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3937" y="350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SA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4500" y="3145"/>
              <a:ext cx="925" cy="1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100" b="1" dirty="0" smtClean="0"/>
                <a:t>Primary system model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242668" y="1948297"/>
            <a:ext cx="3962400" cy="1752600"/>
            <a:chOff x="144" y="1248"/>
            <a:chExt cx="2496" cy="1104"/>
          </a:xfrm>
        </p:grpSpPr>
        <p:grpSp>
          <p:nvGrpSpPr>
            <p:cNvPr id="57" name="Group 59"/>
            <p:cNvGrpSpPr>
              <a:grpSpLocks/>
            </p:cNvGrpSpPr>
            <p:nvPr/>
          </p:nvGrpSpPr>
          <p:grpSpPr bwMode="auto">
            <a:xfrm>
              <a:off x="144" y="1248"/>
              <a:ext cx="2496" cy="1104"/>
              <a:chOff x="144" y="1248"/>
              <a:chExt cx="2496" cy="1104"/>
            </a:xfrm>
          </p:grpSpPr>
          <p:sp>
            <p:nvSpPr>
              <p:cNvPr id="59" name="Line 60"/>
              <p:cNvSpPr>
                <a:spLocks noChangeShapeType="1"/>
              </p:cNvSpPr>
              <p:nvPr/>
            </p:nvSpPr>
            <p:spPr bwMode="auto">
              <a:xfrm flipH="1" flipV="1">
                <a:off x="1536" y="1488"/>
                <a:ext cx="1104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SA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Line 61"/>
              <p:cNvSpPr>
                <a:spLocks noChangeShapeType="1"/>
              </p:cNvSpPr>
              <p:nvPr/>
            </p:nvSpPr>
            <p:spPr bwMode="auto">
              <a:xfrm flipH="1">
                <a:off x="864" y="14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SA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auto">
              <a:xfrm>
                <a:off x="144" y="1248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ar-SA" sz="14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Text Box 63"/>
            <p:cNvSpPr txBox="1">
              <a:spLocks noChangeArrowheads="1"/>
            </p:cNvSpPr>
            <p:nvPr/>
          </p:nvSpPr>
          <p:spPr bwMode="auto">
            <a:xfrm>
              <a:off x="179" y="1248"/>
              <a:ext cx="733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 smtClean="0"/>
                <a:t>Collecting Requirements</a:t>
              </a:r>
            </a:p>
            <a:p>
              <a:pPr algn="ctr"/>
              <a:r>
                <a:rPr lang="en-US" sz="1100" b="1" dirty="0" smtClean="0"/>
                <a:t>and Preliminary Planning</a:t>
              </a:r>
            </a:p>
          </p:txBody>
        </p:sp>
      </p:grpSp>
      <p:sp>
        <p:nvSpPr>
          <p:cNvPr id="62" name="Arc 64"/>
          <p:cNvSpPr>
            <a:spLocks/>
          </p:cNvSpPr>
          <p:nvPr/>
        </p:nvSpPr>
        <p:spPr bwMode="auto">
          <a:xfrm flipH="1">
            <a:off x="4128868" y="3472297"/>
            <a:ext cx="457200" cy="457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ar-SA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" name="Arc 65"/>
          <p:cNvSpPr>
            <a:spLocks/>
          </p:cNvSpPr>
          <p:nvPr/>
        </p:nvSpPr>
        <p:spPr bwMode="auto">
          <a:xfrm flipV="1">
            <a:off x="4662268" y="4005697"/>
            <a:ext cx="5334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rc 66"/>
          <p:cNvSpPr>
            <a:spLocks/>
          </p:cNvSpPr>
          <p:nvPr/>
        </p:nvSpPr>
        <p:spPr bwMode="auto">
          <a:xfrm>
            <a:off x="4662268" y="3472297"/>
            <a:ext cx="533400" cy="457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rc 67"/>
          <p:cNvSpPr>
            <a:spLocks/>
          </p:cNvSpPr>
          <p:nvPr/>
        </p:nvSpPr>
        <p:spPr bwMode="auto">
          <a:xfrm flipH="1" flipV="1">
            <a:off x="3671668" y="4005697"/>
            <a:ext cx="9144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Arc 68"/>
          <p:cNvSpPr>
            <a:spLocks/>
          </p:cNvSpPr>
          <p:nvPr/>
        </p:nvSpPr>
        <p:spPr bwMode="auto">
          <a:xfrm flipH="1">
            <a:off x="3671668" y="3015097"/>
            <a:ext cx="914400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Arc 69"/>
          <p:cNvSpPr>
            <a:spLocks/>
          </p:cNvSpPr>
          <p:nvPr/>
        </p:nvSpPr>
        <p:spPr bwMode="auto">
          <a:xfrm>
            <a:off x="4662268" y="3015097"/>
            <a:ext cx="1066800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Arc 70"/>
          <p:cNvSpPr>
            <a:spLocks/>
          </p:cNvSpPr>
          <p:nvPr/>
        </p:nvSpPr>
        <p:spPr bwMode="auto">
          <a:xfrm flipV="1">
            <a:off x="4662268" y="4005697"/>
            <a:ext cx="1066800" cy="1066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Arc 71"/>
          <p:cNvSpPr>
            <a:spLocks/>
          </p:cNvSpPr>
          <p:nvPr/>
        </p:nvSpPr>
        <p:spPr bwMode="auto">
          <a:xfrm flipH="1">
            <a:off x="3138268" y="2557897"/>
            <a:ext cx="14478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Arc 72"/>
          <p:cNvSpPr>
            <a:spLocks/>
          </p:cNvSpPr>
          <p:nvPr/>
        </p:nvSpPr>
        <p:spPr bwMode="auto">
          <a:xfrm>
            <a:off x="4662268" y="2557897"/>
            <a:ext cx="15240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Arc 73"/>
          <p:cNvSpPr>
            <a:spLocks/>
          </p:cNvSpPr>
          <p:nvPr/>
        </p:nvSpPr>
        <p:spPr bwMode="auto">
          <a:xfrm flipV="1">
            <a:off x="4662268" y="4005697"/>
            <a:ext cx="1524000" cy="1524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Arc 74"/>
          <p:cNvSpPr>
            <a:spLocks/>
          </p:cNvSpPr>
          <p:nvPr/>
        </p:nvSpPr>
        <p:spPr bwMode="auto">
          <a:xfrm flipH="1" flipV="1">
            <a:off x="2681068" y="4005697"/>
            <a:ext cx="1905000" cy="1524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rc 75"/>
          <p:cNvSpPr>
            <a:spLocks/>
          </p:cNvSpPr>
          <p:nvPr/>
        </p:nvSpPr>
        <p:spPr bwMode="auto">
          <a:xfrm flipH="1">
            <a:off x="2681068" y="2176897"/>
            <a:ext cx="1905000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Arc 76"/>
          <p:cNvSpPr>
            <a:spLocks/>
          </p:cNvSpPr>
          <p:nvPr/>
        </p:nvSpPr>
        <p:spPr bwMode="auto">
          <a:xfrm>
            <a:off x="4662268" y="2178485"/>
            <a:ext cx="1981200" cy="17510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877"/>
              <a:gd name="T2" fmla="*/ 21598 w 21600"/>
              <a:gd name="T3" fmla="*/ 21877 h 21877"/>
              <a:gd name="T4" fmla="*/ 0 w 21600"/>
              <a:gd name="T5" fmla="*/ 21600 h 21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87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92"/>
                  <a:pt x="21599" y="21784"/>
                  <a:pt x="21598" y="21877"/>
                </a:cubicBezTo>
              </a:path>
              <a:path w="21600" h="2187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92"/>
                  <a:pt x="21599" y="21784"/>
                  <a:pt x="21598" y="2187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S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46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 autoUpdateAnimBg="0"/>
      <p:bldP spid="46" grpId="0" animBg="1" autoUpdateAnimBg="0"/>
      <p:bldP spid="50" grpId="0" animBg="1" autoUpdateAnimBg="0"/>
      <p:bldP spid="62" grpId="0" animBg="1" autoUpdateAnimBg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 !!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13766"/>
            <a:ext cx="7886700" cy="4065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projects will be circulated and discussed in class</a:t>
            </a:r>
          </a:p>
          <a:p>
            <a:r>
              <a:rPr lang="en-US" dirty="0" smtClean="0"/>
              <a:t>Students will be instructed as to how to divide up to into group of 5-7 persons</a:t>
            </a:r>
          </a:p>
          <a:p>
            <a:r>
              <a:rPr lang="en-US" dirty="0" smtClean="0"/>
              <a:t>You should meet as a complete group at least once a week</a:t>
            </a:r>
          </a:p>
          <a:p>
            <a:r>
              <a:rPr lang="en-US" dirty="0" smtClean="0"/>
              <a:t>You must attend unless you have strong reasons not 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22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191" y="2758702"/>
            <a:ext cx="7886700" cy="1325563"/>
          </a:xfrm>
        </p:spPr>
        <p:txBody>
          <a:bodyPr/>
          <a:lstStyle/>
          <a:p>
            <a:pPr algn="ctr"/>
            <a:r>
              <a:rPr lang="en-CA" dirty="0" smtClean="0"/>
              <a:t>Reading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Rational Unified Process</a:t>
            </a: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modern generic process derived from the work on the UML and associated process.</a:t>
            </a:r>
          </a:p>
          <a:p>
            <a:r>
              <a:rPr lang="en-US" dirty="0" smtClean="0"/>
              <a:t>Brings together aspects of the 3 generic process models discussed previously.</a:t>
            </a:r>
          </a:p>
          <a:p>
            <a:r>
              <a:rPr lang="en-US" dirty="0" smtClean="0"/>
              <a:t>Normally described from 3 perspectives</a:t>
            </a:r>
          </a:p>
          <a:p>
            <a:pPr lvl="1"/>
            <a:r>
              <a:rPr lang="en-US" dirty="0" smtClean="0"/>
              <a:t>A dynamic perspective that shows phases over time;</a:t>
            </a:r>
          </a:p>
          <a:p>
            <a:pPr lvl="1"/>
            <a:r>
              <a:rPr lang="en-US" dirty="0" smtClean="0"/>
              <a:t>A static perspective that shows process activities;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practive</a:t>
            </a:r>
            <a:r>
              <a:rPr lang="en-US" dirty="0" smtClean="0"/>
              <a:t> perspective that suggests good practice.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Phases in the Rational Unified Process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9218" name="Picture 2" descr="Image result for phases in the rational unified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58" y="1792941"/>
            <a:ext cx="7610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RUP phases</a:t>
            </a: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Inception</a:t>
            </a:r>
          </a:p>
          <a:p>
            <a:pPr lvl="1"/>
            <a:r>
              <a:rPr lang="en-US" smtClean="0"/>
              <a:t>Establish the business case for the system.</a:t>
            </a:r>
          </a:p>
          <a:p>
            <a:r>
              <a:rPr lang="en-US" smtClean="0"/>
              <a:t>Elaboration</a:t>
            </a:r>
          </a:p>
          <a:p>
            <a:pPr lvl="1"/>
            <a:r>
              <a:rPr lang="en-US" smtClean="0"/>
              <a:t>Develop an understanding of the problem domain and the system architecture.</a:t>
            </a:r>
          </a:p>
          <a:p>
            <a:r>
              <a:rPr lang="en-US" smtClean="0"/>
              <a:t>Construction</a:t>
            </a:r>
          </a:p>
          <a:p>
            <a:pPr lvl="1"/>
            <a:r>
              <a:rPr lang="en-US" smtClean="0"/>
              <a:t>System design, programming and testing.</a:t>
            </a:r>
          </a:p>
          <a:p>
            <a:r>
              <a:rPr lang="en-US" smtClean="0"/>
              <a:t>Transition</a:t>
            </a:r>
          </a:p>
          <a:p>
            <a:pPr lvl="1"/>
            <a:r>
              <a:rPr lang="en-US" smtClean="0"/>
              <a:t>Deploy the system in its operating environment.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In-phase iteration</a:t>
            </a:r>
          </a:p>
          <a:p>
            <a:pPr lvl="1"/>
            <a:r>
              <a:rPr lang="en-US" dirty="0" smtClean="0"/>
              <a:t>Each phase is iterative with results developed incrementally.</a:t>
            </a:r>
          </a:p>
          <a:p>
            <a:r>
              <a:rPr lang="en-US" dirty="0" smtClean="0"/>
              <a:t>Cross-phase iteration</a:t>
            </a:r>
          </a:p>
          <a:p>
            <a:pPr lvl="1"/>
            <a:r>
              <a:rPr lang="en-US" dirty="0" smtClean="0"/>
              <a:t>As shown by the loop in the RUP model, the whole set of phases may be enacted incrementally.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Static workflows in the Rational Unified Process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61369" y="1837356"/>
          <a:ext cx="7367218" cy="42151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2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Workflow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Description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Business modelling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business processes are modelled using business use cases.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Requirements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Actors who interact with the system are identified and use cases are developed to model the system requirements.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Analysis and design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design model is created and documented using architectural models, component models, object models and sequence models.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9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Implementation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components in the system are implemented and structured into implementation sub-systems. Automatic code generation from design models helps accelerate this process.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Static workflows in the Rational Unified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05500"/>
          <a:ext cx="8229600" cy="3510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3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Workflow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 is an iterative process that is carried out in conjunction with implementation. System testing follows the completion of the implementation.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Deployment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product release is created, distributed to users and installed in their workplace.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Configuration and change management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managed changes to the system (see Chapter 25).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Project management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manages the system development (see Chapters 22 and 23).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Environment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workflow is concerned with making appropriate software tools available to the software development team.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RUP good practice</a:t>
            </a: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 software iteratively</a:t>
            </a:r>
          </a:p>
          <a:p>
            <a:pPr lvl="1"/>
            <a:r>
              <a:rPr lang="en-US" dirty="0" smtClean="0"/>
              <a:t>Plan increments based on customer priorities and deliver highest priority increments first.</a:t>
            </a:r>
          </a:p>
          <a:p>
            <a:r>
              <a:rPr lang="en-US" dirty="0" smtClean="0"/>
              <a:t>Manage requirements</a:t>
            </a:r>
          </a:p>
          <a:p>
            <a:pPr lvl="1"/>
            <a:r>
              <a:rPr lang="en-US" dirty="0" smtClean="0"/>
              <a:t>Explicitly document customer requirements and keep track of changes to these requirements.</a:t>
            </a:r>
          </a:p>
          <a:p>
            <a:r>
              <a:rPr lang="en-US" dirty="0" smtClean="0"/>
              <a:t>Use component-based architectures</a:t>
            </a:r>
          </a:p>
          <a:p>
            <a:pPr lvl="1"/>
            <a:r>
              <a:rPr lang="en-US" dirty="0" smtClean="0"/>
              <a:t>Organize the system architecture as a set of reusable components.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good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Visually model software</a:t>
            </a:r>
          </a:p>
          <a:p>
            <a:pPr lvl="1"/>
            <a:r>
              <a:rPr lang="en-US" dirty="0" smtClean="0"/>
              <a:t>Use graphical UML models to present static and dynamic views of the software.</a:t>
            </a:r>
          </a:p>
          <a:p>
            <a:r>
              <a:rPr lang="en-US" dirty="0" smtClean="0"/>
              <a:t>Verify software quality</a:t>
            </a:r>
          </a:p>
          <a:p>
            <a:pPr lvl="1"/>
            <a:r>
              <a:rPr lang="en-US" dirty="0" smtClean="0"/>
              <a:t>Ensure that the software meet’s organizational quality standards.</a:t>
            </a:r>
          </a:p>
          <a:p>
            <a:r>
              <a:rPr lang="en-US" dirty="0" smtClean="0"/>
              <a:t>Control changes to software</a:t>
            </a:r>
          </a:p>
          <a:p>
            <a:pPr lvl="1"/>
            <a:r>
              <a:rPr lang="en-US" dirty="0" smtClean="0"/>
              <a:t>Manage software changes using a change management system and configuration management tools.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Processes should include activities to cope with change. This may involve a prototyping phase that helps avoid poor decisions on requirements and design. </a:t>
            </a:r>
          </a:p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 smtClean="0"/>
              <a:t>The Rational Unified Process is a modern generic process model that is organized into phases (inception, elaboration, construction and transition) but separates activities (requirements, analysis and design, etc.) from these phases.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List (TBD)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Divided into 6 phases of a waterfall model: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Project planning and feasibility study,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User requirements analysis,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Software requirements specification,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Architectural design,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Detailed design and coding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Testing and delivery.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group will deliver a report at the end of phases 1 – 4.</a:t>
            </a:r>
          </a:p>
          <a:p>
            <a:r>
              <a:rPr lang="en-US" dirty="0" smtClean="0"/>
              <a:t>Phase 5 deliverable is simply code</a:t>
            </a:r>
          </a:p>
          <a:p>
            <a:r>
              <a:rPr lang="en-US" dirty="0" smtClean="0"/>
              <a:t>Phase 6 deliverable is a group presentation of the project for the class, followed by an individual software demo. </a:t>
            </a:r>
          </a:p>
          <a:p>
            <a:r>
              <a:rPr lang="en-US" dirty="0" smtClean="0"/>
              <a:t>Each phase carries equal credit points.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4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Software process models</a:t>
            </a:r>
          </a:p>
          <a:p>
            <a:r>
              <a:rPr lang="en-GB" sz="3200" dirty="0" smtClean="0"/>
              <a:t>Process activities</a:t>
            </a:r>
          </a:p>
          <a:p>
            <a:r>
              <a:rPr lang="en-GB" sz="3200" dirty="0" smtClean="0"/>
              <a:t>Coping with change</a:t>
            </a:r>
          </a:p>
          <a:p>
            <a:r>
              <a:rPr lang="en-GB" sz="3200" dirty="0" smtClean="0"/>
              <a:t>The Rational Unified Process (</a:t>
            </a:r>
            <a:r>
              <a:rPr lang="en-GB" sz="3200" dirty="0" smtClean="0">
                <a:solidFill>
                  <a:srgbClr val="FF0000"/>
                </a:solidFill>
              </a:rPr>
              <a:t>Reading</a:t>
            </a:r>
            <a:r>
              <a:rPr lang="en-GB" sz="3200" dirty="0" smtClean="0"/>
              <a:t>)</a:t>
            </a:r>
          </a:p>
          <a:p>
            <a:pPr lvl="1"/>
            <a:r>
              <a:rPr lang="en-GB" sz="2800" dirty="0" smtClean="0"/>
              <a:t>An example of a modern software process. 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software process model is a </a:t>
            </a:r>
            <a:r>
              <a:rPr lang="en-US" dirty="0" smtClean="0"/>
              <a:t>standardized </a:t>
            </a:r>
            <a:r>
              <a:rPr lang="en-US" dirty="0"/>
              <a:t>format for </a:t>
            </a:r>
            <a:endParaRPr lang="en-US" dirty="0" smtClean="0"/>
          </a:p>
          <a:p>
            <a:pPr lvl="1"/>
            <a:r>
              <a:rPr lang="en-US" dirty="0" smtClean="0"/>
              <a:t>planning </a:t>
            </a:r>
          </a:p>
          <a:p>
            <a:pPr lvl="1"/>
            <a:r>
              <a:rPr lang="en-US" dirty="0" smtClean="0"/>
              <a:t>organizing, and</a:t>
            </a:r>
          </a:p>
          <a:p>
            <a:pPr lvl="1"/>
            <a:r>
              <a:rPr lang="en-US" dirty="0" smtClean="0"/>
              <a:t>running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development project.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2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9111</TotalTime>
  <Words>2412</Words>
  <Application>Microsoft Office PowerPoint</Application>
  <PresentationFormat>On-screen Show (4:3)</PresentationFormat>
  <Paragraphs>366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ＭＳ Ｐゴシック</vt:lpstr>
      <vt:lpstr>Arial</vt:lpstr>
      <vt:lpstr>Calibri</vt:lpstr>
      <vt:lpstr>Century Gothic</vt:lpstr>
      <vt:lpstr>Times New Roman</vt:lpstr>
      <vt:lpstr>Office Theme</vt:lpstr>
      <vt:lpstr>Chapter 2 – Software Processes</vt:lpstr>
      <vt:lpstr>Before we start</vt:lpstr>
      <vt:lpstr>Group Project</vt:lpstr>
      <vt:lpstr>Group Project</vt:lpstr>
      <vt:lpstr>Project List (TBD)</vt:lpstr>
      <vt:lpstr>Project Schedule</vt:lpstr>
      <vt:lpstr>Project Deliverables</vt:lpstr>
      <vt:lpstr>Topics covered</vt:lpstr>
      <vt:lpstr>Software process models</vt:lpstr>
      <vt:lpstr>PowerPoint Presentation</vt:lpstr>
      <vt:lpstr>The software process</vt:lpstr>
      <vt:lpstr>Plan-driven and agile processes</vt:lpstr>
      <vt:lpstr>Software process models</vt:lpstr>
      <vt:lpstr>The waterfall model </vt:lpstr>
      <vt:lpstr>Waterfall model phases</vt:lpstr>
      <vt:lpstr>Incremental development  </vt:lpstr>
      <vt:lpstr>Incremental development benefits</vt:lpstr>
      <vt:lpstr>Incremental development problems</vt:lpstr>
      <vt:lpstr>Reuse-oriented software engineering</vt:lpstr>
      <vt:lpstr>Reuse-oriented software engineering</vt:lpstr>
      <vt:lpstr>Process activities</vt:lpstr>
      <vt:lpstr>Software specification</vt:lpstr>
      <vt:lpstr>The requirements engineering process </vt:lpstr>
      <vt:lpstr>Software design and implementation</vt:lpstr>
      <vt:lpstr>A general model of the design process  </vt:lpstr>
      <vt:lpstr>Software validation</vt:lpstr>
      <vt:lpstr>Stages of testing </vt:lpstr>
      <vt:lpstr>Testing stages</vt:lpstr>
      <vt:lpstr>Testing phases in a plan-driven software process </vt:lpstr>
      <vt:lpstr>Software evolution</vt:lpstr>
      <vt:lpstr>System evolution </vt:lpstr>
      <vt:lpstr>Coping with change</vt:lpstr>
      <vt:lpstr>Reducing the costs of rework</vt:lpstr>
      <vt:lpstr>Software prototyping </vt:lpstr>
      <vt:lpstr>Software prototyping </vt:lpstr>
      <vt:lpstr>Incremental delivery</vt:lpstr>
      <vt:lpstr>Boehm’s spiral model</vt:lpstr>
      <vt:lpstr>PowerPoint Presentation</vt:lpstr>
      <vt:lpstr>Thank you !!</vt:lpstr>
      <vt:lpstr>Reading</vt:lpstr>
      <vt:lpstr>The Rational Unified Process</vt:lpstr>
      <vt:lpstr>Phases in the Rational Unified Process </vt:lpstr>
      <vt:lpstr>RUP phases</vt:lpstr>
      <vt:lpstr>RUP iteration</vt:lpstr>
      <vt:lpstr>Static workflows in the Rational Unified Process</vt:lpstr>
      <vt:lpstr>Static workflows in the Rational Unified Process</vt:lpstr>
      <vt:lpstr>RUP good practice</vt:lpstr>
      <vt:lpstr>RUP good practice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Sultan Saud Abdullah Alqahtani</cp:lastModifiedBy>
  <cp:revision>38</cp:revision>
  <dcterms:created xsi:type="dcterms:W3CDTF">2010-01-06T19:57:16Z</dcterms:created>
  <dcterms:modified xsi:type="dcterms:W3CDTF">2019-06-16T10:21:26Z</dcterms:modified>
</cp:coreProperties>
</file>