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4"/>
  </p:notesMasterIdLst>
  <p:handoutMasterIdLst>
    <p:handoutMasterId r:id="rId45"/>
  </p:handoutMasterIdLst>
  <p:sldIdLst>
    <p:sldId id="256" r:id="rId2"/>
    <p:sldId id="321" r:id="rId3"/>
    <p:sldId id="322" r:id="rId4"/>
    <p:sldId id="266" r:id="rId5"/>
    <p:sldId id="296" r:id="rId6"/>
    <p:sldId id="268" r:id="rId7"/>
    <p:sldId id="315" r:id="rId8"/>
    <p:sldId id="316" r:id="rId9"/>
    <p:sldId id="317" r:id="rId10"/>
    <p:sldId id="318" r:id="rId11"/>
    <p:sldId id="319" r:id="rId12"/>
    <p:sldId id="320" r:id="rId13"/>
    <p:sldId id="298" r:id="rId14"/>
    <p:sldId id="270" r:id="rId15"/>
    <p:sldId id="258" r:id="rId16"/>
    <p:sldId id="314" r:id="rId17"/>
    <p:sldId id="271" r:id="rId18"/>
    <p:sldId id="259" r:id="rId19"/>
    <p:sldId id="276" r:id="rId20"/>
    <p:sldId id="261" r:id="rId21"/>
    <p:sldId id="262" r:id="rId22"/>
    <p:sldId id="301" r:id="rId23"/>
    <p:sldId id="303" r:id="rId24"/>
    <p:sldId id="279" r:id="rId25"/>
    <p:sldId id="282" r:id="rId26"/>
    <p:sldId id="305" r:id="rId27"/>
    <p:sldId id="263" r:id="rId28"/>
    <p:sldId id="306" r:id="rId29"/>
    <p:sldId id="307" r:id="rId30"/>
    <p:sldId id="283" r:id="rId31"/>
    <p:sldId id="308" r:id="rId32"/>
    <p:sldId id="287" r:id="rId33"/>
    <p:sldId id="309" r:id="rId34"/>
    <p:sldId id="264" r:id="rId35"/>
    <p:sldId id="323" r:id="rId36"/>
    <p:sldId id="293" r:id="rId37"/>
    <p:sldId id="294" r:id="rId38"/>
    <p:sldId id="311" r:id="rId39"/>
    <p:sldId id="288" r:id="rId40"/>
    <p:sldId id="312" r:id="rId41"/>
    <p:sldId id="267" r:id="rId42"/>
    <p:sldId id="313" r:id="rId4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6/17/2019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29443344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6/17/2019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32426272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Dynamic System Development Method (DSDM)</a:t>
            </a:r>
          </a:p>
          <a:p>
            <a:r>
              <a:rPr lang="en-US" sz="1200" b="0" i="0" kern="1200" dirty="0" smtClean="0">
                <a:solidFill>
                  <a:schemeClr val="tx1"/>
                </a:solidFill>
                <a:effectLst/>
                <a:latin typeface="+mn-lt"/>
                <a:ea typeface="+mn-ea"/>
                <a:cs typeface="+mn-cs"/>
              </a:rPr>
              <a:t>Feature Driven</a:t>
            </a:r>
            <a:r>
              <a:rPr lang="en-US" sz="1200" b="0" i="0" kern="1200" baseline="0" dirty="0" smtClean="0">
                <a:solidFill>
                  <a:schemeClr val="tx1"/>
                </a:solidFill>
                <a:effectLst/>
                <a:latin typeface="+mn-lt"/>
                <a:ea typeface="+mn-ea"/>
                <a:cs typeface="+mn-cs"/>
              </a:rPr>
              <a:t> Development</a:t>
            </a:r>
          </a:p>
          <a:p>
            <a:r>
              <a:rPr lang="en-US" sz="1200" b="0" i="0" kern="1200" dirty="0" smtClean="0">
                <a:solidFill>
                  <a:schemeClr val="tx1"/>
                </a:solidFill>
                <a:effectLst/>
                <a:latin typeface="+mn-lt"/>
                <a:ea typeface="+mn-ea"/>
                <a:cs typeface="+mn-cs"/>
              </a:rPr>
              <a:t>Rational Unified Process (RUP)</a:t>
            </a:r>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16</a:t>
            </a:fld>
            <a:endParaRPr lang="en-US"/>
          </a:p>
        </p:txBody>
      </p:sp>
    </p:spTree>
    <p:extLst>
      <p:ext uri="{BB962C8B-B14F-4D97-AF65-F5344CB8AC3E}">
        <p14:creationId xmlns:p14="http://schemas.microsoft.com/office/powerpoint/2010/main" val="87038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pPr>
              <a:defRPr/>
            </a:pPr>
            <a:fld id="{C21302AF-B0FE-B04D-BF0B-28FF6B6CC116}"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E973D278-956A-2946-9CE2-9D3773855556}" type="slidenum">
              <a:rPr lang="en-US" smtClean="0"/>
              <a:pPr>
                <a:defRPr/>
              </a:pPr>
              <a:t>‹#›</a:t>
            </a:fld>
            <a:endParaRPr lang="en-US"/>
          </a:p>
        </p:txBody>
      </p:sp>
    </p:spTree>
    <p:extLst>
      <p:ext uri="{BB962C8B-B14F-4D97-AF65-F5344CB8AC3E}">
        <p14:creationId xmlns:p14="http://schemas.microsoft.com/office/powerpoint/2010/main" val="12929017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12E3CE09-9C38-8C47-B896-5AAE5B85712F}"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EEAA3012-213F-D34C-8A21-808A5790DE6C}" type="slidenum">
              <a:rPr lang="en-US" smtClean="0"/>
              <a:pPr>
                <a:defRPr/>
              </a:pPr>
              <a:t>‹#›</a:t>
            </a:fld>
            <a:endParaRPr lang="en-US"/>
          </a:p>
        </p:txBody>
      </p:sp>
    </p:spTree>
    <p:extLst>
      <p:ext uri="{BB962C8B-B14F-4D97-AF65-F5344CB8AC3E}">
        <p14:creationId xmlns:p14="http://schemas.microsoft.com/office/powerpoint/2010/main" val="20067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79BBB3F2-0F27-B549-9E1D-AF37544203DE}"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050F93C5-4D62-2844-B9B8-045E9E31D9CE}" type="slidenum">
              <a:rPr lang="en-US" smtClean="0"/>
              <a:pPr>
                <a:defRPr/>
              </a:pPr>
              <a:t>‹#›</a:t>
            </a:fld>
            <a:endParaRPr lang="en-US"/>
          </a:p>
        </p:txBody>
      </p:sp>
    </p:spTree>
    <p:extLst>
      <p:ext uri="{BB962C8B-B14F-4D97-AF65-F5344CB8AC3E}">
        <p14:creationId xmlns:p14="http://schemas.microsoft.com/office/powerpoint/2010/main" val="44229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pPr>
              <a:defRPr/>
            </a:pPr>
            <a:fld id="{FACA2A9F-0038-7C40-A0E6-B6ED49A18EC4}"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a:t>
            </a:fld>
            <a:endParaRPr lang="en-US"/>
          </a:p>
        </p:txBody>
      </p:sp>
    </p:spTree>
    <p:extLst>
      <p:ext uri="{BB962C8B-B14F-4D97-AF65-F5344CB8AC3E}">
        <p14:creationId xmlns:p14="http://schemas.microsoft.com/office/powerpoint/2010/main" val="21310360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21B4D06E-3EE6-2C47-9EED-35C28DD1A4A0}" type="datetime1">
              <a:rPr lang="en-US" smtClean="0"/>
              <a:t>6/17/2019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p>
            <a:pPr>
              <a:defRPr/>
            </a:pPr>
            <a:fld id="{EE6C4D99-7786-3A47-A0D2-BD20D34577F0}" type="slidenum">
              <a:rPr lang="en-US" smtClean="0"/>
              <a:pPr>
                <a:defRPr/>
              </a:pPr>
              <a:t>‹#›</a:t>
            </a:fld>
            <a:endParaRPr lang="en-US"/>
          </a:p>
        </p:txBody>
      </p:sp>
    </p:spTree>
    <p:extLst>
      <p:ext uri="{BB962C8B-B14F-4D97-AF65-F5344CB8AC3E}">
        <p14:creationId xmlns:p14="http://schemas.microsoft.com/office/powerpoint/2010/main" val="74457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pPr>
              <a:defRPr/>
            </a:pPr>
            <a:fld id="{DDE69796-2C1F-1241-BA92-CD2DCAC39983}" type="datetime1">
              <a:rPr lang="en-US" smtClean="0"/>
              <a:t>6/17/2019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7" name="Slide Number Placeholder 6"/>
          <p:cNvSpPr>
            <a:spLocks noGrp="1"/>
          </p:cNvSpPr>
          <p:nvPr>
            <p:ph type="sldNum" sz="quarter" idx="12"/>
          </p:nvPr>
        </p:nvSpPr>
        <p:spPr/>
        <p:txBody>
          <a:bodyPr/>
          <a:lstStyle/>
          <a:p>
            <a:pPr>
              <a:defRPr/>
            </a:pPr>
            <a:fld id="{8EFBBB66-3A15-F64E-87CC-B8CCF7F3E7AA}" type="slidenum">
              <a:rPr lang="en-US" smtClean="0"/>
              <a:pPr>
                <a:defRPr/>
              </a:pPr>
              <a:t>‹#›</a:t>
            </a:fld>
            <a:endParaRPr lang="en-US"/>
          </a:p>
        </p:txBody>
      </p:sp>
    </p:spTree>
    <p:extLst>
      <p:ext uri="{BB962C8B-B14F-4D97-AF65-F5344CB8AC3E}">
        <p14:creationId xmlns:p14="http://schemas.microsoft.com/office/powerpoint/2010/main" val="448077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pPr>
              <a:defRPr/>
            </a:pPr>
            <a:fld id="{F085B51B-F22F-D94E-85F7-A87D2F5A997A}" type="datetime1">
              <a:rPr lang="en-US" smtClean="0"/>
              <a:t>6/17/2019</a:t>
            </a:fld>
            <a:endParaRPr lang="en-US"/>
          </a:p>
        </p:txBody>
      </p:sp>
      <p:sp>
        <p:nvSpPr>
          <p:cNvPr id="8" name="Footer Placeholder 7"/>
          <p:cNvSpPr>
            <a:spLocks noGrp="1"/>
          </p:cNvSpPr>
          <p:nvPr>
            <p:ph type="ftr" sz="quarter" idx="11"/>
          </p:nvPr>
        </p:nvSpPr>
        <p:spPr/>
        <p:txBody>
          <a:bodyPr/>
          <a:lstStyle/>
          <a:p>
            <a:pPr>
              <a:defRPr/>
            </a:pPr>
            <a:r>
              <a:rPr lang="en-US" smtClean="0"/>
              <a:t>Chapter 3 Agile software development</a:t>
            </a:r>
            <a:endParaRPr lang="en-US"/>
          </a:p>
        </p:txBody>
      </p:sp>
      <p:sp>
        <p:nvSpPr>
          <p:cNvPr id="9" name="Slide Number Placeholder 8"/>
          <p:cNvSpPr>
            <a:spLocks noGrp="1"/>
          </p:cNvSpPr>
          <p:nvPr>
            <p:ph type="sldNum" sz="quarter" idx="12"/>
          </p:nvPr>
        </p:nvSpPr>
        <p:spPr/>
        <p:txBody>
          <a:bodyPr/>
          <a:lstStyle/>
          <a:p>
            <a:pPr>
              <a:defRPr/>
            </a:pPr>
            <a:fld id="{EE97BCC1-1E15-814C-B2E6-5124192EA274}" type="slidenum">
              <a:rPr lang="en-US" smtClean="0"/>
              <a:pPr>
                <a:defRPr/>
              </a:pPr>
              <a:t>‹#›</a:t>
            </a:fld>
            <a:endParaRPr lang="en-US"/>
          </a:p>
        </p:txBody>
      </p:sp>
    </p:spTree>
    <p:extLst>
      <p:ext uri="{BB962C8B-B14F-4D97-AF65-F5344CB8AC3E}">
        <p14:creationId xmlns:p14="http://schemas.microsoft.com/office/powerpoint/2010/main" val="376255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pPr>
              <a:defRPr/>
            </a:pPr>
            <a:fld id="{2A61D8B7-97D2-E34F-9818-AC6706E043EE}" type="datetime1">
              <a:rPr lang="en-US" smtClean="0"/>
              <a:t>6/17/2019</a:t>
            </a:fld>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4EEF6B7E-89C5-FC4F-92F9-AFC105C69812}" type="slidenum">
              <a:rPr lang="en-US" smtClean="0"/>
              <a:pPr>
                <a:defRPr/>
              </a:pPr>
              <a:t>‹#›</a:t>
            </a:fld>
            <a:endParaRPr lang="en-US"/>
          </a:p>
        </p:txBody>
      </p:sp>
    </p:spTree>
    <p:extLst>
      <p:ext uri="{BB962C8B-B14F-4D97-AF65-F5344CB8AC3E}">
        <p14:creationId xmlns:p14="http://schemas.microsoft.com/office/powerpoint/2010/main" val="172187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747749E-B33E-374A-A1D5-05EB9C066F0B}" type="datetime1">
              <a:rPr lang="en-US" smtClean="0"/>
              <a:t>6/17/2019</a:t>
            </a:fld>
            <a:endParaRPr lang="en-US"/>
          </a:p>
        </p:txBody>
      </p:sp>
      <p:sp>
        <p:nvSpPr>
          <p:cNvPr id="3" name="Footer Placeholder 2"/>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a:t>
            </a:fld>
            <a:endParaRPr lang="en-US"/>
          </a:p>
        </p:txBody>
      </p:sp>
    </p:spTree>
    <p:extLst>
      <p:ext uri="{BB962C8B-B14F-4D97-AF65-F5344CB8AC3E}">
        <p14:creationId xmlns:p14="http://schemas.microsoft.com/office/powerpoint/2010/main" val="377370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4A01F91-6B95-4E4F-97FF-67732668BA9B}" type="datetime1">
              <a:rPr lang="en-US" smtClean="0"/>
              <a:t>6/17/2019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7" name="Slide Number Placeholder 6"/>
          <p:cNvSpPr>
            <a:spLocks noGrp="1"/>
          </p:cNvSpPr>
          <p:nvPr>
            <p:ph type="sldNum" sz="quarter" idx="12"/>
          </p:nvPr>
        </p:nvSpPr>
        <p:spPr/>
        <p:txBody>
          <a:bodyPr/>
          <a:lstStyle/>
          <a:p>
            <a:pPr>
              <a:defRPr/>
            </a:pPr>
            <a:fld id="{DD50B603-B29B-9F4A-8449-859DA19F67EF}" type="slidenum">
              <a:rPr lang="en-US" smtClean="0"/>
              <a:pPr>
                <a:defRPr/>
              </a:pPr>
              <a:t>‹#›</a:t>
            </a:fld>
            <a:endParaRPr lang="en-US"/>
          </a:p>
        </p:txBody>
      </p:sp>
    </p:spTree>
    <p:extLst>
      <p:ext uri="{BB962C8B-B14F-4D97-AF65-F5344CB8AC3E}">
        <p14:creationId xmlns:p14="http://schemas.microsoft.com/office/powerpoint/2010/main" val="391200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A214FCF-23B5-FD43-8088-5C62A499469E}" type="datetime1">
              <a:rPr lang="en-US" smtClean="0"/>
              <a:t>6/17/2019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7" name="Slide Number Placeholder 6"/>
          <p:cNvSpPr>
            <a:spLocks noGrp="1"/>
          </p:cNvSpPr>
          <p:nvPr>
            <p:ph type="sldNum" sz="quarter" idx="12"/>
          </p:nvPr>
        </p:nvSpPr>
        <p:spPr/>
        <p:txBody>
          <a:bodyPr/>
          <a:lstStyle/>
          <a:p>
            <a:pPr>
              <a:defRPr/>
            </a:pPr>
            <a:fld id="{1F23E2BA-5D4B-814E-BBF4-D418023BB2FC}" type="slidenum">
              <a:rPr lang="en-US" smtClean="0"/>
              <a:pPr>
                <a:defRPr/>
              </a:pPr>
              <a:t>‹#›</a:t>
            </a:fld>
            <a:endParaRPr lang="en-US"/>
          </a:p>
        </p:txBody>
      </p:sp>
    </p:spTree>
    <p:extLst>
      <p:ext uri="{BB962C8B-B14F-4D97-AF65-F5344CB8AC3E}">
        <p14:creationId xmlns:p14="http://schemas.microsoft.com/office/powerpoint/2010/main" val="84244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DFAE70-21EC-F445-916F-C4476616AD27}" type="datetime1">
              <a:rPr lang="en-US" smtClean="0"/>
              <a:t>6/17/2019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2388770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a:defRPr/>
            </a:pPr>
            <a:r>
              <a:rPr lang="en-US" dirty="0"/>
              <a:t>Instructor </a:t>
            </a:r>
          </a:p>
          <a:p>
            <a:pPr>
              <a:defRPr/>
            </a:pPr>
            <a:r>
              <a:rPr lang="en-US" dirty="0"/>
              <a:t>Dr. Sultan S.  Alqahtani</a:t>
            </a:r>
          </a:p>
          <a:p>
            <a:pPr>
              <a:defRPr/>
            </a:pPr>
            <a:r>
              <a:rPr lang="en-US" dirty="0">
                <a:hlinkClick r:id="rId2"/>
              </a:rPr>
              <a:t>ssalqahtani@imamu.edu.sa</a:t>
            </a:r>
            <a:r>
              <a:rPr lang="en-US" dirty="0"/>
              <a: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6" name="Rectangle 5"/>
          <p:cNvSpPr/>
          <p:nvPr/>
        </p:nvSpPr>
        <p:spPr>
          <a:xfrm>
            <a:off x="311727" y="5781875"/>
            <a:ext cx="8520546" cy="523220"/>
          </a:xfrm>
          <a:prstGeom prst="rect">
            <a:avLst/>
          </a:prstGeom>
        </p:spPr>
        <p:txBody>
          <a:bodyPr wrap="square">
            <a:spAutoFit/>
          </a:bodyPr>
          <a:lstStyle/>
          <a:p>
            <a:pPr eaLnBrk="1" hangingPunct="1"/>
            <a:r>
              <a:rPr lang="en-US" altLang="en-US" sz="1400" dirty="0">
                <a:solidFill>
                  <a:srgbClr val="595959"/>
                </a:solidFill>
              </a:rPr>
              <a:t>Note: These are a slightly modified version of Ch1 slides available from the author’s site </a:t>
            </a:r>
            <a:r>
              <a:rPr lang="en-US" altLang="en-US" sz="1400" dirty="0">
                <a:hlinkClick r:id="rId3"/>
              </a:rPr>
              <a:t>http://www.cs.st-andrews.ac.uk/~ifs/Books/SE9/</a:t>
            </a:r>
            <a:endParaRPr lang="en-US" alt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Customer collaboration </a:t>
            </a:r>
            <a:r>
              <a:rPr lang="en-US" dirty="0"/>
              <a:t>over contract negotiation</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pic>
        <p:nvPicPr>
          <p:cNvPr id="4098" name="Picture 2" descr="https://www.codeproject.com/KB/architecture/1064114/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377" y="2473036"/>
            <a:ext cx="5915363" cy="268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14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Responding to change </a:t>
            </a:r>
            <a:r>
              <a:rPr lang="en-US" dirty="0"/>
              <a:t>over following a plan.</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pic>
        <p:nvPicPr>
          <p:cNvPr id="5122" name="Picture 2" descr="https://www.codeproject.com/KB/architecture/1064114/00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937" y="2512146"/>
            <a:ext cx="5488303" cy="3029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460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pic>
        <p:nvPicPr>
          <p:cNvPr id="6146" name="Picture 2" descr="https://www.codeproject.com/KB/architecture/1064114/craf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411" y="1025236"/>
            <a:ext cx="7594837" cy="507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232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normAutofit fontScale="85000" lnSpcReduction="20000"/>
          </a:bodyPr>
          <a:lstStyle/>
          <a:p>
            <a:r>
              <a:rPr lang="en-GB" b="1" dirty="0" smtClean="0"/>
              <a:t>Product development </a:t>
            </a:r>
            <a:r>
              <a:rPr lang="en-GB" dirty="0" smtClean="0"/>
              <a:t>where a software company is developing a small or medium-sized product for sale. </a:t>
            </a:r>
          </a:p>
          <a:p>
            <a:r>
              <a:rPr lang="en-GB" b="1" dirty="0" smtClean="0"/>
              <a:t>Custom system development </a:t>
            </a:r>
            <a:r>
              <a:rPr lang="en-GB" dirty="0" smtClean="0"/>
              <a:t>within an organization, where there is a clear commitment from the customer to become involved in the development process and where there are not a lot of external rules and regulations that affect the software.</a:t>
            </a:r>
          </a:p>
          <a:p>
            <a:r>
              <a:rPr lang="en-GB" b="1" dirty="0" smtClean="0"/>
              <a:t>Because of their focus on small, tightly-integrated teams</a:t>
            </a:r>
            <a:r>
              <a:rPr lang="en-GB" dirty="0" smtClean="0"/>
              <a:t>,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idx="1"/>
          </p:nvPr>
        </p:nvSpPr>
        <p:spPr/>
        <p:txBody>
          <a:bodyPr/>
          <a:lstStyle/>
          <a:p>
            <a:r>
              <a:rPr lang="en-US" sz="2400" b="1" dirty="0"/>
              <a:t>It can be difficult to keep the interest of customers </a:t>
            </a:r>
            <a:r>
              <a:rPr lang="en-US" sz="2400" dirty="0"/>
              <a:t>who are involved in the process.</a:t>
            </a:r>
          </a:p>
          <a:p>
            <a:r>
              <a:rPr lang="en-US" sz="2400" b="1" dirty="0"/>
              <a:t>Team members may be unsuited </a:t>
            </a:r>
            <a:r>
              <a:rPr lang="en-US" sz="2400" dirty="0"/>
              <a:t>to the intense involvement that </a:t>
            </a:r>
            <a:r>
              <a:rPr lang="en-US" sz="2400" dirty="0" smtClean="0"/>
              <a:t>characterizes </a:t>
            </a:r>
            <a:r>
              <a:rPr lang="en-US" sz="2400" dirty="0"/>
              <a:t>agile methods.</a:t>
            </a:r>
          </a:p>
          <a:p>
            <a:r>
              <a:rPr lang="en-US" sz="2400" b="1" dirty="0" smtClean="0"/>
              <a:t>Prioritizing </a:t>
            </a:r>
            <a:r>
              <a:rPr lang="en-US" sz="2400" b="1" dirty="0"/>
              <a:t>changes can be difficult </a:t>
            </a:r>
            <a:r>
              <a:rPr lang="en-US" sz="2400" dirty="0"/>
              <a:t>where there are multiple </a:t>
            </a:r>
            <a:r>
              <a:rPr lang="en-US" sz="2400" dirty="0">
                <a:solidFill>
                  <a:srgbClr val="FF0000"/>
                </a:solidFill>
              </a:rPr>
              <a:t>stakeholders</a:t>
            </a:r>
            <a:r>
              <a:rPr lang="en-US" sz="2400" dirty="0"/>
              <a:t>.</a:t>
            </a:r>
          </a:p>
          <a:p>
            <a:r>
              <a:rPr lang="en-US" sz="2400" b="1" dirty="0"/>
              <a:t>Maintaining simplicity requires extra work</a:t>
            </a:r>
            <a:r>
              <a:rPr lang="en-US" sz="2400" dirty="0"/>
              <a:t>.</a:t>
            </a:r>
          </a:p>
          <a:p>
            <a:r>
              <a:rPr lang="en-US" sz="2400" b="1" dirty="0"/>
              <a:t>Contracts may be a problem </a:t>
            </a:r>
            <a:r>
              <a:rPr lang="en-US" sz="2400" dirty="0"/>
              <a:t>as with other approaches to iterative development.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7" name="Title 1"/>
          <p:cNvSpPr txBox="1">
            <a:spLocks/>
          </p:cNvSpPr>
          <p:nvPr/>
        </p:nvSpPr>
        <p:spPr>
          <a:xfrm>
            <a:off x="47625" y="274638"/>
            <a:ext cx="90297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mtClean="0"/>
              <a:t>Plan-driven and</a:t>
            </a:r>
            <a:r>
              <a:rPr lang="en-US" smtClean="0">
                <a:solidFill>
                  <a:srgbClr val="FF0000"/>
                </a:solidFill>
              </a:rPr>
              <a:t> </a:t>
            </a:r>
            <a:r>
              <a:rPr lang="en-US" smtClean="0"/>
              <a:t>agile development</a:t>
            </a:r>
            <a:endParaRPr lang="en-US" dirty="0"/>
          </a:p>
        </p:txBody>
      </p:sp>
      <p:pic>
        <p:nvPicPr>
          <p:cNvPr id="1026" name="Picture 2" descr="Image result for plan driven and agil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89" y="1379538"/>
            <a:ext cx="7314385" cy="4830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pic>
        <p:nvPicPr>
          <p:cNvPr id="1028" name="Picture 4" descr="https://www.codeproject.com/KB/architecture/1064114/0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317500"/>
            <a:ext cx="8248650" cy="603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28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normAutofit fontScale="92500" lnSpcReduction="10000"/>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pic>
        <p:nvPicPr>
          <p:cNvPr id="2050" name="Picture 2" descr="Image result for the extreme programming releas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973262"/>
            <a:ext cx="6677025" cy="3362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idx="1"/>
          </p:nvPr>
        </p:nvSpPr>
        <p:spPr/>
        <p:txBody>
          <a:bodyPr>
            <a:normAutofit fontScale="85000" lnSpcReduction="20000"/>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normAutofit/>
          </a:bodyPr>
          <a:lstStyle/>
          <a:p>
            <a:r>
              <a:rPr lang="en-GB" b="1" dirty="0"/>
              <a:t>Software processes</a:t>
            </a:r>
            <a:r>
              <a:rPr lang="en-GB" dirty="0"/>
              <a:t> </a:t>
            </a:r>
            <a:endParaRPr lang="en-GB" dirty="0" smtClean="0"/>
          </a:p>
          <a:p>
            <a:r>
              <a:rPr lang="en-GB" b="1" dirty="0" smtClean="0"/>
              <a:t>Software </a:t>
            </a:r>
            <a:r>
              <a:rPr lang="en-GB" b="1" dirty="0"/>
              <a:t>process models</a:t>
            </a:r>
            <a:r>
              <a:rPr lang="en-GB" dirty="0"/>
              <a:t> </a:t>
            </a:r>
            <a:endParaRPr lang="en-GB" dirty="0" smtClean="0"/>
          </a:p>
          <a:p>
            <a:r>
              <a:rPr lang="en-GB" b="1" dirty="0" smtClean="0"/>
              <a:t>General </a:t>
            </a:r>
            <a:r>
              <a:rPr lang="en-GB" b="1" dirty="0"/>
              <a:t>process </a:t>
            </a:r>
            <a:r>
              <a:rPr lang="en-GB" b="1" dirty="0" smtClean="0"/>
              <a:t>models</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extLst>
      <p:ext uri="{BB962C8B-B14F-4D97-AF65-F5344CB8AC3E}">
        <p14:creationId xmlns:p14="http://schemas.microsoft.com/office/powerpoint/2010/main" val="388166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3074" name="Picture 2" descr="Image result for A âprescribing medicationâ 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37" y="1157206"/>
            <a:ext cx="6564313" cy="49943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942762"/>
            <a:ext cx="8305800" cy="3416320"/>
          </a:xfrm>
          <a:prstGeom prst="rect">
            <a:avLst/>
          </a:prstGeom>
          <a:solidFill>
            <a:schemeClr val="accent1">
              <a:lumMod val="20000"/>
              <a:lumOff val="80000"/>
            </a:schemeClr>
          </a:solidFill>
        </p:spPr>
        <p:txBody>
          <a:bodyPr wrap="square" rtlCol="0">
            <a:spAutoFit/>
          </a:bodyPr>
          <a:lstStyle/>
          <a:p>
            <a:pPr algn="just"/>
            <a:r>
              <a:rPr lang="en-CA" sz="2400" dirty="0"/>
              <a:t>Ahmed is a doctor who wishes to prescribe medication for a patient attending a clinic. I he patient record is already displayed on his computer so he clicks on the medication field and can select current. </a:t>
            </a:r>
            <a:r>
              <a:rPr lang="en-CA" sz="2400" dirty="0" smtClean="0"/>
              <a:t>The </a:t>
            </a:r>
            <a:r>
              <a:rPr lang="en-CA" sz="2400" dirty="0"/>
              <a:t>system displays a </a:t>
            </a:r>
            <a:r>
              <a:rPr lang="en-CA" sz="2400" dirty="0" smtClean="0"/>
              <a:t>list of </a:t>
            </a:r>
            <a:r>
              <a:rPr lang="en-CA" sz="2400" dirty="0"/>
              <a:t>possible drugs starting with these letters. He chooses the </a:t>
            </a:r>
            <a:r>
              <a:rPr lang="en-CA" sz="2400" dirty="0" smtClean="0"/>
              <a:t>required </a:t>
            </a:r>
            <a:r>
              <a:rPr lang="en-CA" sz="2400" dirty="0"/>
              <a:t>medication and the system responds by asking him to check that he medication selected is correct. He enters the dose and then confirms he prescription. </a:t>
            </a:r>
            <a:r>
              <a:rPr lang="en-CA" sz="2400" dirty="0" smtClean="0"/>
              <a:t>The system </a:t>
            </a:r>
            <a:r>
              <a:rPr lang="en-CA" sz="2400" dirty="0"/>
              <a:t>checks that the dose is within the approved range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098" name="Picture 2" descr="Image result for Examples of task cards for prescribing med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 y="1452562"/>
            <a:ext cx="6873875" cy="4660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idx="1"/>
          </p:nvPr>
        </p:nvSpPr>
        <p:spPr/>
        <p:txBody>
          <a:bodyPr>
            <a:normAutofit fontScale="85000" lnSpcReduction="10000"/>
          </a:bodyPr>
          <a:lstStyle/>
          <a:p>
            <a:r>
              <a:rPr lang="en-US" b="1" dirty="0" smtClean="0"/>
              <a:t>Testing is central to XP and XP has developed an approach where the program is tested after every change has been made.</a:t>
            </a:r>
          </a:p>
          <a:p>
            <a:r>
              <a:rPr lang="en-US" b="1" dirty="0" smtClean="0"/>
              <a:t>XP testing features:</a:t>
            </a:r>
          </a:p>
          <a:p>
            <a:pPr lvl="1"/>
            <a:r>
              <a:rPr lang="en-US" i="1" dirty="0" smtClean="0"/>
              <a:t>Test</a:t>
            </a:r>
            <a:r>
              <a:rPr lang="en-US" i="1" dirty="0"/>
              <a:t>-first development</a:t>
            </a:r>
            <a:r>
              <a:rPr lang="en-US" dirty="0"/>
              <a:t>.</a:t>
            </a:r>
          </a:p>
          <a:p>
            <a:pPr lvl="1"/>
            <a:r>
              <a:rPr lang="en-US" i="1" dirty="0"/>
              <a:t>Incremental test development from scenarios</a:t>
            </a:r>
            <a:r>
              <a:rPr lang="en-US" dirty="0"/>
              <a:t>.</a:t>
            </a:r>
          </a:p>
          <a:p>
            <a:pPr lvl="1"/>
            <a:r>
              <a:rPr lang="en-US" i="1" dirty="0"/>
              <a:t>User involvement in test development and validation.</a:t>
            </a:r>
          </a:p>
          <a:p>
            <a:pPr lvl="1"/>
            <a:r>
              <a:rPr lang="en-US" i="1" dirty="0"/>
              <a:t>Automated test </a:t>
            </a:r>
            <a:r>
              <a:rPr lang="en-US" dirty="0"/>
              <a:t>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idx="1"/>
          </p:nvPr>
        </p:nvSpPr>
        <p:spPr/>
        <p:txBody>
          <a:bodyPr>
            <a:normAutofit fontScale="92500" lnSpcReduction="20000"/>
          </a:bodyPr>
          <a:lstStyle/>
          <a:p>
            <a:pPr>
              <a:lnSpc>
                <a:spcPct val="90000"/>
              </a:lnSpc>
            </a:pPr>
            <a:r>
              <a:rPr lang="en-US" i="1" dirty="0"/>
              <a:t>Writing tests before code clarifies the requirements </a:t>
            </a:r>
            <a:r>
              <a:rPr lang="en-US" dirty="0"/>
              <a:t>to be implemented.</a:t>
            </a:r>
          </a:p>
          <a:p>
            <a:pPr>
              <a:lnSpc>
                <a:spcPct val="90000"/>
              </a:lnSpc>
            </a:pPr>
            <a:r>
              <a:rPr lang="en-US" i="1" dirty="0"/>
              <a:t>Tests are written as programs rather than data </a:t>
            </a:r>
            <a:r>
              <a:rPr lang="en-US" dirty="0"/>
              <a:t>so that they can be executed automatically. The test includes a check that it has executed correctly</a:t>
            </a:r>
            <a:r>
              <a:rPr lang="en-US" dirty="0" smtClean="0"/>
              <a:t>.</a:t>
            </a:r>
          </a:p>
          <a:p>
            <a:pPr lvl="1">
              <a:lnSpc>
                <a:spcPct val="90000"/>
              </a:lnSpc>
            </a:pPr>
            <a:r>
              <a:rPr lang="en-US" dirty="0" smtClean="0">
                <a:solidFill>
                  <a:srgbClr val="00B050"/>
                </a:solidFill>
              </a:rPr>
              <a:t>Usually relies on a testing framework such as </a:t>
            </a:r>
            <a:r>
              <a:rPr lang="en-US" dirty="0" err="1" smtClean="0">
                <a:solidFill>
                  <a:srgbClr val="00B050"/>
                </a:solidFill>
              </a:rPr>
              <a:t>Junit</a:t>
            </a:r>
            <a:r>
              <a:rPr lang="en-US" dirty="0" smtClean="0">
                <a:solidFill>
                  <a:srgbClr val="00B050"/>
                </a:solidFill>
              </a:rPr>
              <a:t>.</a:t>
            </a:r>
          </a:p>
          <a:p>
            <a:pPr>
              <a:lnSpc>
                <a:spcPct val="90000"/>
              </a:lnSpc>
            </a:pPr>
            <a:r>
              <a:rPr lang="en-US" i="1" dirty="0"/>
              <a:t>All previous and new tests are</a:t>
            </a:r>
            <a:r>
              <a:rPr lang="en-US" i="1" dirty="0" smtClean="0"/>
              <a:t> run automatically</a:t>
            </a:r>
            <a:r>
              <a:rPr lang="en-US" dirty="0" smtClean="0"/>
              <a:t>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normAutofit fontScale="92500"/>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pic>
        <p:nvPicPr>
          <p:cNvPr id="5122" name="Picture 2" descr="Image result for Test case description for dose che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 y="1604962"/>
            <a:ext cx="7445375" cy="4293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normAutofit fontScale="77500" lnSpcReduction="20000"/>
          </a:bodyPr>
          <a:lstStyle/>
          <a:p>
            <a:r>
              <a:rPr lang="en-GB" b="1" dirty="0" smtClean="0"/>
              <a:t>Test automation means that tests are written as executable components before the task is implemented </a:t>
            </a:r>
          </a:p>
          <a:p>
            <a:pPr lvl="1"/>
            <a:r>
              <a:rPr lang="en-GB" dirty="0" smtClean="0">
                <a:solidFill>
                  <a:srgbClr val="00B050"/>
                </a:solidFill>
              </a:rPr>
              <a:t>These testing components should be stand-alone, should simulate the submission of input to be tested and should check that the result meets the output specification</a:t>
            </a:r>
            <a:r>
              <a:rPr lang="en-GB" dirty="0" smtClean="0"/>
              <a:t>. An automated test framework (e.g. </a:t>
            </a:r>
            <a:r>
              <a:rPr lang="en-GB" dirty="0" err="1" smtClean="0"/>
              <a:t>Junit</a:t>
            </a:r>
            <a:r>
              <a:rPr lang="en-GB" dirty="0" smtClean="0"/>
              <a:t>) is a system that makes it easy to write executable tests and submit a set of tests for execution. </a:t>
            </a:r>
          </a:p>
          <a:p>
            <a:r>
              <a:rPr lang="en-GB" b="1"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normAutofit fontScale="77500" lnSpcReduction="20000"/>
          </a:bodyPr>
          <a:lstStyle/>
          <a:p>
            <a:r>
              <a:rPr lang="en-GB" b="1" dirty="0" smtClean="0"/>
              <a:t>Programmers prefer programming to testing and sometimes they take short cuts when writing tests</a:t>
            </a:r>
            <a:r>
              <a:rPr lang="en-GB" dirty="0" smtClean="0"/>
              <a:t>. For example, they may write incomplete tests that do not check for all possible exceptions that may occur. </a:t>
            </a:r>
          </a:p>
          <a:p>
            <a:r>
              <a:rPr lang="en-GB" b="1" dirty="0" smtClean="0"/>
              <a:t>Some tests can be very difficult to write incrementally.</a:t>
            </a:r>
            <a:r>
              <a:rPr lang="en-GB" dirty="0" smtClean="0"/>
              <a:t> For example, in a complex user interface, it is often difficult to write unit tests for the code that implements the ‘display logic’ and workflow between screens. </a:t>
            </a:r>
          </a:p>
          <a:p>
            <a:r>
              <a:rPr lang="en-GB" b="1" dirty="0" smtClean="0"/>
              <a:t>It difficult to judge the completeness of a set of tests. </a:t>
            </a:r>
            <a:r>
              <a:rPr lang="en-GB" dirty="0" smtClean="0">
                <a:solidFill>
                  <a:srgbClr val="00B050"/>
                </a:solidFill>
              </a:rPr>
              <a:t>Although you may have a lot of system tests, your test set may not provide complete coverage</a:t>
            </a:r>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smtClean="0"/>
              <a:t>Name </a:t>
            </a:r>
            <a:r>
              <a:rPr lang="en-US" dirty="0" smtClean="0"/>
              <a:t>3 software </a:t>
            </a:r>
            <a:r>
              <a:rPr lang="en-US" dirty="0" smtClean="0"/>
              <a:t>development processes (activities):</a:t>
            </a:r>
            <a:endParaRPr lang="en-US" dirty="0" smtClean="0"/>
          </a:p>
          <a:p>
            <a:r>
              <a:rPr lang="en-US" dirty="0" smtClean="0"/>
              <a:t>In the waterfall model, the tasks interleaved (T/F).</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extLst>
      <p:ext uri="{BB962C8B-B14F-4D97-AF65-F5344CB8AC3E}">
        <p14:creationId xmlns:p14="http://schemas.microsoft.com/office/powerpoint/2010/main" val="3585256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normAutofit/>
          </a:bodyPr>
          <a:lstStyle/>
          <a:p>
            <a:pPr>
              <a:lnSpc>
                <a:spcPct val="90000"/>
              </a:lnSpc>
            </a:pPr>
            <a:r>
              <a:rPr lang="en-US" dirty="0"/>
              <a:t>In XP, programmers work in pairs, sitting together to develop code.</a:t>
            </a:r>
          </a:p>
          <a:p>
            <a:pPr>
              <a:lnSpc>
                <a:spcPct val="90000"/>
              </a:lnSpc>
            </a:pPr>
            <a:r>
              <a:rPr lang="en-US" dirty="0"/>
              <a:t>This helps develop common ownership of code and spreads knowledge across the team.</a:t>
            </a:r>
          </a:p>
          <a:p>
            <a:pPr>
              <a:lnSpc>
                <a:spcPct val="90000"/>
              </a:lnSpc>
            </a:pPr>
            <a:r>
              <a:rPr lang="en-US" dirty="0"/>
              <a:t>It serves as an informal review process as each line of code is looked at by more than 1 person</a:t>
            </a:r>
            <a:r>
              <a:rPr lang="en-US" dirty="0" smtClean="0"/>
              <a: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pair programming</a:t>
            </a:r>
            <a:endParaRPr lang="en-US" dirty="0"/>
          </a:p>
        </p:txBody>
      </p:sp>
      <p:sp>
        <p:nvSpPr>
          <p:cNvPr id="3" name="Content Placeholder 2"/>
          <p:cNvSpPr>
            <a:spLocks noGrp="1"/>
          </p:cNvSpPr>
          <p:nvPr>
            <p:ph idx="1"/>
          </p:nvPr>
        </p:nvSpPr>
        <p:spPr/>
        <p:txBody>
          <a:bodyPr>
            <a:normAutofit fontScale="77500" lnSpcReduction="20000"/>
          </a:bodyPr>
          <a:lstStyle/>
          <a:p>
            <a:r>
              <a:rPr lang="en-GB" b="1"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b="1" dirty="0" smtClean="0"/>
              <a:t>It acts as an informal review process because each line of code is looked at by at least two people. </a:t>
            </a:r>
          </a:p>
          <a:p>
            <a:r>
              <a:rPr lang="en-GB" b="1"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normAutofit fontScale="77500" lnSpcReduction="20000"/>
          </a:bodyPr>
          <a:lstStyle/>
          <a:p>
            <a:r>
              <a:rPr lang="en-GB" b="1" dirty="0" smtClean="0"/>
              <a:t>The principal responsibility of software project managers is to manage the project </a:t>
            </a:r>
            <a:r>
              <a:rPr lang="en-GB" dirty="0" smtClean="0"/>
              <a:t>so that the software is delivered on time and within the planned budget for the project. </a:t>
            </a:r>
          </a:p>
          <a:p>
            <a:r>
              <a:rPr lang="en-GB" b="1" dirty="0" smtClean="0"/>
              <a:t>The standard approach to project management is plan-driven.</a:t>
            </a:r>
            <a:r>
              <a:rPr lang="en-GB" dirty="0" smtClean="0"/>
              <a:t> Managers draw up a plan for the project showing what should be delivered, when it should be delivered and who will work on the development of the project deliverables. </a:t>
            </a:r>
          </a:p>
          <a:p>
            <a:r>
              <a:rPr lang="en-GB" b="1" dirty="0" smtClean="0"/>
              <a:t>Agile project management requires a different approach, </a:t>
            </a:r>
            <a:r>
              <a:rPr lang="en-GB" dirty="0" smtClean="0"/>
              <a:t>which is adapted to incremental development and the particular strengths of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The Scrum approach is a general agile method but its focus is on managing iterative development rather than specific agile practices.</a:t>
            </a:r>
          </a:p>
          <a:p>
            <a:r>
              <a:rPr lang="en-GB" dirty="0" smtClean="0"/>
              <a:t>There are three phases in Scrum. </a:t>
            </a:r>
          </a:p>
          <a:p>
            <a:pPr lvl="1"/>
            <a:r>
              <a:rPr lang="en-GB" dirty="0" smtClean="0"/>
              <a:t>The initial phase is an outline </a:t>
            </a:r>
            <a:r>
              <a:rPr lang="en-GB" b="1" dirty="0" smtClean="0"/>
              <a:t>planning phase </a:t>
            </a:r>
            <a:r>
              <a:rPr lang="en-GB" dirty="0" smtClean="0"/>
              <a:t>where you establish the general objectives for the project and design the software architecture. </a:t>
            </a:r>
          </a:p>
          <a:p>
            <a:pPr lvl="1"/>
            <a:r>
              <a:rPr lang="en-GB" dirty="0" smtClean="0"/>
              <a:t>This is followed by </a:t>
            </a:r>
            <a:r>
              <a:rPr lang="en-GB" b="1" dirty="0" smtClean="0"/>
              <a:t>a series of sprint cycles</a:t>
            </a:r>
            <a:r>
              <a:rPr lang="en-GB" dirty="0" smtClean="0"/>
              <a:t>, where each cycle develops an increment of the system. </a:t>
            </a:r>
          </a:p>
          <a:p>
            <a:pPr lvl="1"/>
            <a:r>
              <a:rPr lang="en-GB" b="1" dirty="0" smtClean="0"/>
              <a:t>The project closure phase </a:t>
            </a:r>
            <a:r>
              <a:rPr lang="en-GB" dirty="0" smtClean="0"/>
              <a:t>wraps up the project, completes required documentation such as system help frames and user manuals and assesses the lessons learned from the project.</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pic>
        <p:nvPicPr>
          <p:cNvPr id="6146" name="Picture 2" descr="Image result for the scrum process + somervil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4" y="2122486"/>
            <a:ext cx="7988179" cy="2925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pic>
        <p:nvPicPr>
          <p:cNvPr id="1026" name="Picture 2" descr="Image result for scrum ro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28" y="1261783"/>
            <a:ext cx="8989260" cy="463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46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Sprints are fixed length, normally 1–4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normAutofit fontScale="77500" lnSpcReduction="20000"/>
          </a:bodyPr>
          <a:lstStyle/>
          <a:p>
            <a:r>
              <a:rPr lang="en-GB" b="1" dirty="0" smtClean="0"/>
              <a:t>The</a:t>
            </a:r>
            <a:r>
              <a:rPr lang="en-GB" dirty="0" smtClean="0"/>
              <a:t> </a:t>
            </a:r>
            <a:r>
              <a:rPr lang="en-GB" b="1" dirty="0" smtClean="0"/>
              <a:t>product is broken down into a set </a:t>
            </a:r>
            <a:r>
              <a:rPr lang="en-GB" dirty="0" smtClean="0"/>
              <a:t>of manageable and understandable chunks.</a:t>
            </a:r>
          </a:p>
          <a:p>
            <a:r>
              <a:rPr lang="en-GB" b="1" dirty="0" smtClean="0"/>
              <a:t>Unstable requirements do not hold up progress</a:t>
            </a:r>
            <a:r>
              <a:rPr lang="en-GB" dirty="0" smtClean="0"/>
              <a:t>.</a:t>
            </a:r>
          </a:p>
          <a:p>
            <a:r>
              <a:rPr lang="en-GB" dirty="0" smtClean="0"/>
              <a:t>The whole </a:t>
            </a:r>
            <a:r>
              <a:rPr lang="en-GB" b="1" dirty="0" smtClean="0"/>
              <a:t>team have visibility of everything </a:t>
            </a:r>
            <a:r>
              <a:rPr lang="en-GB" dirty="0" smtClean="0"/>
              <a:t>and consequently team </a:t>
            </a:r>
            <a:r>
              <a:rPr lang="en-GB" b="1" dirty="0" smtClean="0"/>
              <a:t>communication is improved.</a:t>
            </a:r>
          </a:p>
          <a:p>
            <a:r>
              <a:rPr lang="en-GB" dirty="0" smtClean="0"/>
              <a:t>Customers see on-time delivery of increments and </a:t>
            </a:r>
            <a:r>
              <a:rPr lang="en-GB" b="1" dirty="0" smtClean="0"/>
              <a:t>gain feedback </a:t>
            </a:r>
            <a:r>
              <a:rPr lang="en-GB" dirty="0" smtClean="0"/>
              <a:t>on how the product works.</a:t>
            </a:r>
          </a:p>
          <a:p>
            <a:r>
              <a:rPr lang="en-GB" b="1" dirty="0" smtClean="0"/>
              <a:t>Trust between customers and developers </a:t>
            </a:r>
            <a:r>
              <a:rPr lang="en-GB" dirty="0" smtClean="0"/>
              <a:t>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Agile methods have proved to be </a:t>
            </a:r>
            <a:r>
              <a:rPr lang="en-US" dirty="0" smtClean="0">
                <a:solidFill>
                  <a:srgbClr val="00B050"/>
                </a:solidFill>
              </a:rPr>
              <a:t>successful for small and medium sized projects </a:t>
            </a:r>
            <a:r>
              <a:rPr lang="en-US" dirty="0" smtClean="0"/>
              <a:t>that can be developed by a small co-located team.</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a:t>
            </a:r>
            <a:r>
              <a:rPr lang="en-US" dirty="0" smtClean="0"/>
              <a:t>methods</a:t>
            </a:r>
          </a:p>
          <a:p>
            <a:r>
              <a:rPr lang="en-US" dirty="0" smtClean="0"/>
              <a:t>The Agile </a:t>
            </a:r>
            <a:r>
              <a:rPr lang="en-US" dirty="0"/>
              <a:t>Manifesto</a:t>
            </a:r>
            <a:endParaRPr lang="en-US" dirty="0" smtClean="0"/>
          </a:p>
          <a:p>
            <a:r>
              <a:rPr lang="en-US" dirty="0"/>
              <a:t>Some Agile </a:t>
            </a:r>
            <a:r>
              <a:rPr lang="en-US" dirty="0" smtClean="0"/>
              <a:t>Methodologies</a:t>
            </a:r>
          </a:p>
          <a:p>
            <a:pPr lvl="1"/>
            <a:r>
              <a:rPr lang="en-US" dirty="0" smtClean="0"/>
              <a:t>XP, Scrum</a:t>
            </a:r>
            <a:endParaRPr lang="en-US" dirty="0"/>
          </a:p>
          <a:p>
            <a:r>
              <a:rPr lang="en-US" dirty="0" smtClean="0"/>
              <a:t>Agile </a:t>
            </a:r>
            <a:r>
              <a:rPr lang="en-US" dirty="0" smtClean="0"/>
              <a:t>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a:xfrm>
            <a:off x="658090" y="3899085"/>
            <a:ext cx="8229600" cy="2133600"/>
          </a:xfrm>
        </p:spPr>
        <p:txBody>
          <a:bodyPr>
            <a:normAutofit fontScale="85000" lnSpcReduction="20000"/>
          </a:bodyPr>
          <a:lstStyle/>
          <a:p>
            <a:pPr marL="0" indent="0" algn="just">
              <a:buNone/>
            </a:pPr>
            <a:r>
              <a:rPr lang="en-US" u="sng" dirty="0" smtClean="0"/>
              <a:t>Example: </a:t>
            </a:r>
            <a:r>
              <a:rPr lang="en-US" dirty="0"/>
              <a:t>As projects grow in scope, the agile approach to software development needs to scale up to larger team sizes. Agile also needs to scale out to handle geographically distributed teams as businesses expand into new markets and seek the best talent available globally.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7" name="Rectangle 6"/>
          <p:cNvSpPr/>
          <p:nvPr/>
        </p:nvSpPr>
        <p:spPr>
          <a:xfrm>
            <a:off x="762001" y="1636420"/>
            <a:ext cx="3602182"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2000" b="1" dirty="0"/>
              <a:t>‘Scaling up’ </a:t>
            </a:r>
            <a:r>
              <a:rPr lang="en-GB" sz="2000" dirty="0"/>
              <a:t>is concerned with using agile methods for developing large software systems that cannot be developed by a small team.</a:t>
            </a:r>
          </a:p>
        </p:txBody>
      </p:sp>
      <p:sp>
        <p:nvSpPr>
          <p:cNvPr id="8" name="Rectangle 7"/>
          <p:cNvSpPr/>
          <p:nvPr/>
        </p:nvSpPr>
        <p:spPr>
          <a:xfrm>
            <a:off x="4558133" y="1636420"/>
            <a:ext cx="4128667"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2000" b="1" dirty="0"/>
              <a:t>‘Scaling out’ </a:t>
            </a:r>
            <a:r>
              <a:rPr lang="en-GB" sz="2000" dirty="0"/>
              <a:t>is concerned with how agile methods can be introduced across a large organization with many years of software development experience.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Thank you !</a:t>
            </a:r>
            <a:endParaRPr lang="en-CA" dirty="0"/>
          </a:p>
        </p:txBody>
      </p:sp>
      <p:sp>
        <p:nvSpPr>
          <p:cNvPr id="3" name="Content Placeholder 2"/>
          <p:cNvSpPr>
            <a:spLocks noGrp="1"/>
          </p:cNvSpPr>
          <p:nvPr>
            <p:ph idx="1"/>
          </p:nvPr>
        </p:nvSpPr>
        <p:spPr>
          <a:xfrm>
            <a:off x="457200" y="2371726"/>
            <a:ext cx="8229600" cy="866774"/>
          </a:xfrm>
        </p:spPr>
        <p:txBody>
          <a:bodyPr/>
          <a:lstStyle/>
          <a:p>
            <a:pPr marL="0" indent="0" algn="ctr">
              <a:buNone/>
            </a:pPr>
            <a:r>
              <a:rPr lang="en-CA" dirty="0" smtClean="0"/>
              <a:t>Questions?</a:t>
            </a:r>
            <a:endParaRPr lang="en-CA"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extLst>
      <p:ext uri="{BB962C8B-B14F-4D97-AF65-F5344CB8AC3E}">
        <p14:creationId xmlns:p14="http://schemas.microsoft.com/office/powerpoint/2010/main" val="3781386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normAutofit fontScale="77500" lnSpcReduction="20000"/>
          </a:bodyPr>
          <a:lstStyle/>
          <a:p>
            <a:r>
              <a:rPr lang="en-US" b="1"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b="1"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“We are uncovering better ways of developing software by doing it and helping others do it. Through this work we have come to value:”</a:t>
            </a:r>
            <a:endParaRPr lang="en-US" dirty="0"/>
          </a:p>
          <a:p>
            <a:pPr lvl="1"/>
            <a:r>
              <a:rPr lang="en-US" b="1" dirty="0"/>
              <a:t>Individuals and interactions</a:t>
            </a:r>
            <a:r>
              <a:rPr lang="en-US" dirty="0"/>
              <a:t> over processes and tools.</a:t>
            </a:r>
          </a:p>
          <a:p>
            <a:pPr lvl="1"/>
            <a:r>
              <a:rPr lang="en-US" b="1" dirty="0"/>
              <a:t>Working software</a:t>
            </a:r>
            <a:r>
              <a:rPr lang="en-US" dirty="0"/>
              <a:t> over comprehensive documentation.</a:t>
            </a:r>
          </a:p>
          <a:p>
            <a:pPr lvl="1"/>
            <a:r>
              <a:rPr lang="en-US" b="1" dirty="0"/>
              <a:t>Customer collaboration</a:t>
            </a:r>
            <a:r>
              <a:rPr lang="en-US" dirty="0"/>
              <a:t> over contract negotiation.</a:t>
            </a:r>
          </a:p>
          <a:p>
            <a:pPr lvl="1"/>
            <a:r>
              <a:rPr lang="en-US" b="1" dirty="0"/>
              <a:t>Responding to change</a:t>
            </a:r>
            <a:r>
              <a:rPr lang="en-US" dirty="0"/>
              <a:t> over following a plan</a:t>
            </a:r>
            <a:r>
              <a:rPr lang="en-US" dirty="0" smtClean="0"/>
              <a:t>.</a:t>
            </a:r>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1690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Individuals and interactions </a:t>
            </a:r>
            <a:r>
              <a:rPr lang="en-US" dirty="0"/>
              <a:t>over processes and tools.</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pic>
        <p:nvPicPr>
          <p:cNvPr id="2050" name="Picture 2" descr="https://www.codeproject.com/KB/architecture/1064114/006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265" y="2601553"/>
            <a:ext cx="5691044" cy="231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79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Working software </a:t>
            </a:r>
            <a:r>
              <a:rPr lang="en-US" dirty="0"/>
              <a:t>over comprehensive documentation.</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pic>
        <p:nvPicPr>
          <p:cNvPr id="3074" name="Picture 2" descr="https://www.codeproject.com/KB/architecture/1064114/007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993" y="2518829"/>
            <a:ext cx="6120534" cy="217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939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1533</TotalTime>
  <Words>2321</Words>
  <Application>Microsoft Office PowerPoint</Application>
  <PresentationFormat>On-screen Show (4:3)</PresentationFormat>
  <Paragraphs>239</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ＭＳ Ｐゴシック</vt:lpstr>
      <vt:lpstr>Arial</vt:lpstr>
      <vt:lpstr>Calibri</vt:lpstr>
      <vt:lpstr>Century Gothic</vt:lpstr>
      <vt:lpstr>Office Theme</vt:lpstr>
      <vt:lpstr>Chapter 3 – Agile Software Development</vt:lpstr>
      <vt:lpstr>Before we start</vt:lpstr>
      <vt:lpstr>Quiz</vt:lpstr>
      <vt:lpstr>Topics covered</vt:lpstr>
      <vt:lpstr>Rapid software development</vt:lpstr>
      <vt:lpstr>Agile methods</vt:lpstr>
      <vt:lpstr>Agile Manifesto</vt:lpstr>
      <vt:lpstr>Individuals and interactions over processes and tools.</vt:lpstr>
      <vt:lpstr>Working software over comprehensive documentation.</vt:lpstr>
      <vt:lpstr>Customer collaboration over contract negotiation</vt:lpstr>
      <vt:lpstr>Responding to change over following a plan.</vt:lpstr>
      <vt:lpstr>PowerPoint Presentation</vt:lpstr>
      <vt:lpstr>Agile method applicability</vt:lpstr>
      <vt:lpstr>Problems with agile methods</vt:lpstr>
      <vt:lpstr>PowerPoint Presentation</vt:lpstr>
      <vt:lpstr>PowerPoint Presentation</vt:lpstr>
      <vt:lpstr>Extreme programming</vt:lpstr>
      <vt:lpstr>The extreme programming release cycle </vt:lpstr>
      <vt:lpstr>Requirements scenarios</vt:lpstr>
      <vt:lpstr>A ‘prescribing medication’ story </vt:lpstr>
      <vt:lpstr>Examples of task cards for prescribing medication </vt:lpstr>
      <vt:lpstr>Refactoring</vt:lpstr>
      <vt:lpstr>Examples of refactoring</vt:lpstr>
      <vt:lpstr>Testing in XP</vt:lpstr>
      <vt:lpstr>Test-first development</vt:lpstr>
      <vt:lpstr>Customer involvement</vt:lpstr>
      <vt:lpstr>Test case description for dose checking </vt:lpstr>
      <vt:lpstr>Test automation</vt:lpstr>
      <vt:lpstr>XP testing difficulties</vt:lpstr>
      <vt:lpstr>Pair programming</vt:lpstr>
      <vt:lpstr>Advantages of pair programming</vt:lpstr>
      <vt:lpstr>Agile project management</vt:lpstr>
      <vt:lpstr>Scrum</vt:lpstr>
      <vt:lpstr>The Scrum process </vt:lpstr>
      <vt:lpstr>PowerPoint Presentation</vt:lpstr>
      <vt:lpstr>The Sprint cycle</vt:lpstr>
      <vt:lpstr>The Sprint cycle</vt:lpstr>
      <vt:lpstr>Scrum benefits</vt:lpstr>
      <vt:lpstr>Scaling agile methods</vt:lpstr>
      <vt:lpstr>Scaling out and scaling up</vt:lpstr>
      <vt:lpstr>Summary</vt:lpstr>
      <vt:lpstr>Thank you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Sultan Saud Abdullah Alqahtani</cp:lastModifiedBy>
  <cp:revision>46</cp:revision>
  <dcterms:created xsi:type="dcterms:W3CDTF">2010-01-06T20:28:26Z</dcterms:created>
  <dcterms:modified xsi:type="dcterms:W3CDTF">2019-06-17T10:39:08Z</dcterms:modified>
</cp:coreProperties>
</file>