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 id="2147483696" r:id="rId2"/>
  </p:sldMasterIdLst>
  <p:notesMasterIdLst>
    <p:notesMasterId r:id="rId49"/>
  </p:notesMasterIdLst>
  <p:handoutMasterIdLst>
    <p:handoutMasterId r:id="rId50"/>
  </p:handoutMasterIdLst>
  <p:sldIdLst>
    <p:sldId id="256" r:id="rId3"/>
    <p:sldId id="281" r:id="rId4"/>
    <p:sldId id="313" r:id="rId5"/>
    <p:sldId id="282" r:id="rId6"/>
    <p:sldId id="284" r:id="rId7"/>
    <p:sldId id="285" r:id="rId8"/>
    <p:sldId id="287" r:id="rId9"/>
    <p:sldId id="257" r:id="rId10"/>
    <p:sldId id="289" r:id="rId11"/>
    <p:sldId id="290" r:id="rId12"/>
    <p:sldId id="259" r:id="rId13"/>
    <p:sldId id="261" r:id="rId14"/>
    <p:sldId id="299" r:id="rId15"/>
    <p:sldId id="262" r:id="rId16"/>
    <p:sldId id="263" r:id="rId17"/>
    <p:sldId id="291" r:id="rId18"/>
    <p:sldId id="292" r:id="rId19"/>
    <p:sldId id="264" r:id="rId20"/>
    <p:sldId id="265" r:id="rId21"/>
    <p:sldId id="266" r:id="rId22"/>
    <p:sldId id="310" r:id="rId23"/>
    <p:sldId id="309" r:id="rId24"/>
    <p:sldId id="300" r:id="rId25"/>
    <p:sldId id="301" r:id="rId26"/>
    <p:sldId id="267" r:id="rId27"/>
    <p:sldId id="268" r:id="rId28"/>
    <p:sldId id="293" r:id="rId29"/>
    <p:sldId id="269" r:id="rId30"/>
    <p:sldId id="294" r:id="rId31"/>
    <p:sldId id="295" r:id="rId32"/>
    <p:sldId id="270" r:id="rId33"/>
    <p:sldId id="302" r:id="rId34"/>
    <p:sldId id="278" r:id="rId35"/>
    <p:sldId id="272" r:id="rId36"/>
    <p:sldId id="312" r:id="rId37"/>
    <p:sldId id="311" r:id="rId38"/>
    <p:sldId id="303" r:id="rId39"/>
    <p:sldId id="304" r:id="rId40"/>
    <p:sldId id="297" r:id="rId41"/>
    <p:sldId id="305" r:id="rId42"/>
    <p:sldId id="275" r:id="rId43"/>
    <p:sldId id="276" r:id="rId44"/>
    <p:sldId id="306" r:id="rId45"/>
    <p:sldId id="307" r:id="rId46"/>
    <p:sldId id="308" r:id="rId47"/>
    <p:sldId id="298" r:id="rId4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824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AD25C6-313E-4545-B4B5-AC2334263EEA}" type="datetimeFigureOut">
              <a:rPr lang="en-US" smtClean="0"/>
              <a:t>3/4/2019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91F3E5A-B7A4-4146-BBFE-14EF41541C3E}" type="slidenum">
              <a:rPr lang="en-US" smtClean="0"/>
              <a:t>‹#›</a:t>
            </a:fld>
            <a:endParaRPr lang="en-US"/>
          </a:p>
        </p:txBody>
      </p:sp>
    </p:spTree>
    <p:extLst>
      <p:ext uri="{BB962C8B-B14F-4D97-AF65-F5344CB8AC3E}">
        <p14:creationId xmlns:p14="http://schemas.microsoft.com/office/powerpoint/2010/main" val="16728402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D3C50A-ECEA-8349-9BCF-E4AC4170F50E}" type="datetimeFigureOut">
              <a:rPr lang="en-US" smtClean="0"/>
              <a:t>3/4/2019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99B78F-7C08-ED42-8E36-4ED23DEF8F74}" type="slidenum">
              <a:rPr lang="en-US" smtClean="0"/>
              <a:t>‹#›</a:t>
            </a:fld>
            <a:endParaRPr lang="en-US"/>
          </a:p>
        </p:txBody>
      </p:sp>
    </p:spTree>
    <p:extLst>
      <p:ext uri="{BB962C8B-B14F-4D97-AF65-F5344CB8AC3E}">
        <p14:creationId xmlns:p14="http://schemas.microsoft.com/office/powerpoint/2010/main" val="13364406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CA"/>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Master subtitle style</a:t>
            </a:r>
            <a:endParaRPr lang="en-CA" dirty="0"/>
          </a:p>
        </p:txBody>
      </p:sp>
      <p:sp>
        <p:nvSpPr>
          <p:cNvPr id="4" name="Date Placeholder 3"/>
          <p:cNvSpPr>
            <a:spLocks noGrp="1"/>
          </p:cNvSpPr>
          <p:nvPr>
            <p:ph type="dt" sz="half" idx="10"/>
          </p:nvPr>
        </p:nvSpPr>
        <p:spPr/>
        <p:txBody>
          <a:bodyPr/>
          <a:lstStyle/>
          <a:p>
            <a:pPr>
              <a:defRPr/>
            </a:pPr>
            <a:fld id="{7822F52E-DFEC-CF4E-9154-12D1BED15C4B}" type="datetime1">
              <a:rPr lang="en-US" smtClean="0"/>
              <a:t>3/4/2019</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p>
            <a:pPr>
              <a:defRPr/>
            </a:pPr>
            <a:fld id="{9FE8DFF9-44C4-6B4E-B5A3-96ED369AFD93}" type="slidenum">
              <a:rPr lang="en-US" smtClean="0"/>
              <a:pPr>
                <a:defRPr/>
              </a:pPr>
              <a:t>‹#›</a:t>
            </a:fld>
            <a:endParaRPr lang="en-US"/>
          </a:p>
        </p:txBody>
      </p:sp>
    </p:spTree>
    <p:extLst>
      <p:ext uri="{BB962C8B-B14F-4D97-AF65-F5344CB8AC3E}">
        <p14:creationId xmlns:p14="http://schemas.microsoft.com/office/powerpoint/2010/main" val="259308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pPr>
              <a:defRPr/>
            </a:pPr>
            <a:fld id="{A72FE822-76AE-3746-8338-468ADE492E9E}" type="datetime1">
              <a:rPr lang="en-US" smtClean="0"/>
              <a:t>3/4/2019</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p>
            <a:pPr>
              <a:defRPr/>
            </a:pPr>
            <a:fld id="{8869BD90-93E8-7D4C-B473-7191F00429CB}" type="slidenum">
              <a:rPr lang="en-US" smtClean="0"/>
              <a:pPr>
                <a:defRPr/>
              </a:pPr>
              <a:t>‹#›</a:t>
            </a:fld>
            <a:endParaRPr lang="en-US"/>
          </a:p>
        </p:txBody>
      </p:sp>
    </p:spTree>
    <p:extLst>
      <p:ext uri="{BB962C8B-B14F-4D97-AF65-F5344CB8AC3E}">
        <p14:creationId xmlns:p14="http://schemas.microsoft.com/office/powerpoint/2010/main" val="294572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pPr>
              <a:defRPr/>
            </a:pPr>
            <a:fld id="{8DC00C6F-8C67-1B43-80E9-CFE97FD9DFA1}" type="datetime1">
              <a:rPr lang="en-US" smtClean="0"/>
              <a:t>3/4/2019</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p>
            <a:pPr>
              <a:defRPr/>
            </a:pPr>
            <a:fld id="{BA7DC435-2897-F34A-8447-1EC8A691D119}" type="slidenum">
              <a:rPr lang="en-US" smtClean="0"/>
              <a:pPr>
                <a:defRPr/>
              </a:pPr>
              <a:t>‹#›</a:t>
            </a:fld>
            <a:endParaRPr lang="en-US"/>
          </a:p>
        </p:txBody>
      </p:sp>
    </p:spTree>
    <p:extLst>
      <p:ext uri="{BB962C8B-B14F-4D97-AF65-F5344CB8AC3E}">
        <p14:creationId xmlns:p14="http://schemas.microsoft.com/office/powerpoint/2010/main" val="1513540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CA"/>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pPr>
              <a:defRPr/>
            </a:pPr>
            <a:fld id="{7822F52E-DFEC-CF4E-9154-12D1BED15C4B}" type="datetime1">
              <a:rPr lang="en-US" smtClean="0"/>
              <a:t>3/4/2019</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p>
            <a:pPr>
              <a:defRPr/>
            </a:pPr>
            <a:fld id="{9FE8DFF9-44C4-6B4E-B5A3-96ED369AFD93}" type="slidenum">
              <a:rPr lang="en-US" smtClean="0"/>
              <a:pPr>
                <a:defRPr/>
              </a:pPr>
              <a:t>‹#›</a:t>
            </a:fld>
            <a:endParaRPr lang="en-US"/>
          </a:p>
        </p:txBody>
      </p:sp>
    </p:spTree>
    <p:extLst>
      <p:ext uri="{BB962C8B-B14F-4D97-AF65-F5344CB8AC3E}">
        <p14:creationId xmlns:p14="http://schemas.microsoft.com/office/powerpoint/2010/main" val="82677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pPr>
              <a:defRPr/>
            </a:pPr>
            <a:fld id="{FFDF728F-A2D9-DE49-9AC0-08E4CCFC3CBD}" type="datetime1">
              <a:rPr lang="en-US" smtClean="0"/>
              <a:t>3/4/2019</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a:t>
            </a:fld>
            <a:endParaRPr lang="en-US"/>
          </a:p>
        </p:txBody>
      </p:sp>
    </p:spTree>
    <p:extLst>
      <p:ext uri="{BB962C8B-B14F-4D97-AF65-F5344CB8AC3E}">
        <p14:creationId xmlns:p14="http://schemas.microsoft.com/office/powerpoint/2010/main" val="2541853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CA"/>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B6C57837-DD6D-C848-91B2-CB84389E4898}" type="datetime1">
              <a:rPr lang="en-US" smtClean="0"/>
              <a:t>3/4/2019</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p>
            <a:pPr>
              <a:defRPr/>
            </a:pPr>
            <a:fld id="{50F2F7EC-46EB-964D-B691-B03AC1106FC0}" type="slidenum">
              <a:rPr lang="en-US" smtClean="0"/>
              <a:pPr>
                <a:defRPr/>
              </a:pPr>
              <a:t>‹#›</a:t>
            </a:fld>
            <a:endParaRPr lang="en-US"/>
          </a:p>
        </p:txBody>
      </p:sp>
    </p:spTree>
    <p:extLst>
      <p:ext uri="{BB962C8B-B14F-4D97-AF65-F5344CB8AC3E}">
        <p14:creationId xmlns:p14="http://schemas.microsoft.com/office/powerpoint/2010/main" val="739485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pPr>
              <a:defRPr/>
            </a:pPr>
            <a:fld id="{D0B8C665-7139-DE43-9391-7A97C447FA1A}" type="datetime1">
              <a:rPr lang="en-US" smtClean="0"/>
              <a:t>3/4/2019</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7" name="Slide Number Placeholder 6"/>
          <p:cNvSpPr>
            <a:spLocks noGrp="1"/>
          </p:cNvSpPr>
          <p:nvPr>
            <p:ph type="sldNum" sz="quarter" idx="12"/>
          </p:nvPr>
        </p:nvSpPr>
        <p:spPr/>
        <p:txBody>
          <a:bodyPr/>
          <a:lstStyle/>
          <a:p>
            <a:pPr>
              <a:defRPr/>
            </a:pPr>
            <a:fld id="{31F6D4F7-D30A-2D46-8C56-BBD860B78FB6}" type="slidenum">
              <a:rPr lang="en-US" smtClean="0"/>
              <a:pPr>
                <a:defRPr/>
              </a:pPr>
              <a:t>‹#›</a:t>
            </a:fld>
            <a:endParaRPr lang="en-US"/>
          </a:p>
        </p:txBody>
      </p:sp>
    </p:spTree>
    <p:extLst>
      <p:ext uri="{BB962C8B-B14F-4D97-AF65-F5344CB8AC3E}">
        <p14:creationId xmlns:p14="http://schemas.microsoft.com/office/powerpoint/2010/main" val="3754357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pPr>
              <a:defRPr/>
            </a:pPr>
            <a:fld id="{B36C6B15-2585-5C47-A65D-F349E6DD2A9B}" type="datetime1">
              <a:rPr lang="en-US" smtClean="0"/>
              <a:t>3/4/2019</a:t>
            </a:fld>
            <a:endParaRPr lang="en-US"/>
          </a:p>
        </p:txBody>
      </p:sp>
      <p:sp>
        <p:nvSpPr>
          <p:cNvPr id="8" name="Footer Placeholder 7"/>
          <p:cNvSpPr>
            <a:spLocks noGrp="1"/>
          </p:cNvSpPr>
          <p:nvPr>
            <p:ph type="ftr" sz="quarter" idx="11"/>
          </p:nvPr>
        </p:nvSpPr>
        <p:spPr/>
        <p:txBody>
          <a:bodyPr/>
          <a:lstStyle/>
          <a:p>
            <a:pPr>
              <a:defRPr/>
            </a:pPr>
            <a:r>
              <a:rPr lang="en-US" smtClean="0"/>
              <a:t>Chapter 5 System modeling</a:t>
            </a:r>
            <a:endParaRPr lang="en-US"/>
          </a:p>
        </p:txBody>
      </p:sp>
      <p:sp>
        <p:nvSpPr>
          <p:cNvPr id="9" name="Slide Number Placeholder 8"/>
          <p:cNvSpPr>
            <a:spLocks noGrp="1"/>
          </p:cNvSpPr>
          <p:nvPr>
            <p:ph type="sldNum" sz="quarter" idx="12"/>
          </p:nvPr>
        </p:nvSpPr>
        <p:spPr/>
        <p:txBody>
          <a:bodyPr/>
          <a:lstStyle/>
          <a:p>
            <a:pPr>
              <a:defRPr/>
            </a:pPr>
            <a:fld id="{D227A3EF-D9D8-3141-91A2-80F03BEF3F96}" type="slidenum">
              <a:rPr lang="en-US" smtClean="0"/>
              <a:pPr>
                <a:defRPr/>
              </a:pPr>
              <a:t>‹#›</a:t>
            </a:fld>
            <a:endParaRPr lang="en-US"/>
          </a:p>
        </p:txBody>
      </p:sp>
    </p:spTree>
    <p:extLst>
      <p:ext uri="{BB962C8B-B14F-4D97-AF65-F5344CB8AC3E}">
        <p14:creationId xmlns:p14="http://schemas.microsoft.com/office/powerpoint/2010/main" val="4034965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pPr>
              <a:defRPr/>
            </a:pPr>
            <a:fld id="{F1CC1C80-1CA0-B74D-B2D0-A4B5EA1E22AD}" type="datetime1">
              <a:rPr lang="en-US" smtClean="0"/>
              <a:t>3/4/2019</a:t>
            </a:fld>
            <a:endParaRPr lang="en-US"/>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a:t>
            </a:fld>
            <a:endParaRPr lang="en-US"/>
          </a:p>
        </p:txBody>
      </p:sp>
    </p:spTree>
    <p:extLst>
      <p:ext uri="{BB962C8B-B14F-4D97-AF65-F5344CB8AC3E}">
        <p14:creationId xmlns:p14="http://schemas.microsoft.com/office/powerpoint/2010/main" val="23915070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A237EE1-1982-F94A-9074-6B57976F77EF}" type="datetime1">
              <a:rPr lang="en-US" smtClean="0"/>
              <a:t>3/4/2019</a:t>
            </a:fld>
            <a:endParaRPr lang="en-US"/>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941E2DB-6B26-1148-BBB7-224489DC4320}" type="slidenum">
              <a:rPr lang="en-US" smtClean="0"/>
              <a:pPr>
                <a:defRPr/>
              </a:pPr>
              <a:t>‹#›</a:t>
            </a:fld>
            <a:endParaRPr lang="en-US"/>
          </a:p>
        </p:txBody>
      </p:sp>
    </p:spTree>
    <p:extLst>
      <p:ext uri="{BB962C8B-B14F-4D97-AF65-F5344CB8AC3E}">
        <p14:creationId xmlns:p14="http://schemas.microsoft.com/office/powerpoint/2010/main" val="38815374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CA"/>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C7AB28E7-72C6-6642-A20C-3227154F59A3}" type="datetime1">
              <a:rPr lang="en-US" smtClean="0"/>
              <a:t>3/4/2019</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7" name="Slide Number Placeholder 6"/>
          <p:cNvSpPr>
            <a:spLocks noGrp="1"/>
          </p:cNvSpPr>
          <p:nvPr>
            <p:ph type="sldNum" sz="quarter" idx="12"/>
          </p:nvPr>
        </p:nvSpPr>
        <p:spPr/>
        <p:txBody>
          <a:bodyPr/>
          <a:lstStyle/>
          <a:p>
            <a:pPr>
              <a:defRPr/>
            </a:pPr>
            <a:fld id="{0C7EC744-B227-4A42-B0B8-DD1F9FC186DB}" type="slidenum">
              <a:rPr lang="en-US" smtClean="0"/>
              <a:pPr>
                <a:defRPr/>
              </a:pPr>
              <a:t>‹#›</a:t>
            </a:fld>
            <a:endParaRPr lang="en-US"/>
          </a:p>
        </p:txBody>
      </p:sp>
    </p:spTree>
    <p:extLst>
      <p:ext uri="{BB962C8B-B14F-4D97-AF65-F5344CB8AC3E}">
        <p14:creationId xmlns:p14="http://schemas.microsoft.com/office/powerpoint/2010/main" val="334172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CA" dirty="0"/>
          </a:p>
        </p:txBody>
      </p:sp>
      <p:sp>
        <p:nvSpPr>
          <p:cNvPr id="3" name="Content Placeholder 2"/>
          <p:cNvSpPr>
            <a:spLocks noGrp="1"/>
          </p:cNvSpPr>
          <p:nvPr>
            <p:ph idx="1"/>
          </p:nvPr>
        </p:nvSpPr>
        <p:spPr/>
        <p:txBody>
          <a:bodyPr>
            <a:normAutofit/>
          </a:bodyPr>
          <a:lstStyle>
            <a:lvl1pPr>
              <a:defRPr sz="3600"/>
            </a:lvl1pPr>
            <a:lvl2pPr>
              <a:defRPr sz="3200"/>
            </a:lvl2pPr>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4" name="Date Placeholder 3"/>
          <p:cNvSpPr>
            <a:spLocks noGrp="1"/>
          </p:cNvSpPr>
          <p:nvPr>
            <p:ph type="dt" sz="half" idx="10"/>
          </p:nvPr>
        </p:nvSpPr>
        <p:spPr/>
        <p:txBody>
          <a:bodyPr/>
          <a:lstStyle/>
          <a:p>
            <a:pPr>
              <a:defRPr/>
            </a:pPr>
            <a:fld id="{FFDF728F-A2D9-DE49-9AC0-08E4CCFC3CBD}" type="datetime1">
              <a:rPr lang="en-US" smtClean="0"/>
              <a:t>3/4/2019</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a:t>
            </a:fld>
            <a:endParaRPr lang="en-US"/>
          </a:p>
        </p:txBody>
      </p:sp>
    </p:spTree>
    <p:extLst>
      <p:ext uri="{BB962C8B-B14F-4D97-AF65-F5344CB8AC3E}">
        <p14:creationId xmlns:p14="http://schemas.microsoft.com/office/powerpoint/2010/main" val="8728333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CA"/>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A"/>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2E3FBCA-5989-E440-A1A0-93004286AB6A}" type="datetime1">
              <a:rPr lang="en-US" smtClean="0"/>
              <a:t>3/4/2019</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7" name="Slide Number Placeholder 6"/>
          <p:cNvSpPr>
            <a:spLocks noGrp="1"/>
          </p:cNvSpPr>
          <p:nvPr>
            <p:ph type="sldNum" sz="quarter" idx="12"/>
          </p:nvPr>
        </p:nvSpPr>
        <p:spPr/>
        <p:txBody>
          <a:bodyPr/>
          <a:lstStyle/>
          <a:p>
            <a:pPr>
              <a:defRPr/>
            </a:pPr>
            <a:fld id="{026C30EE-4725-9040-82E4-7631508820E2}" type="slidenum">
              <a:rPr lang="en-US" smtClean="0"/>
              <a:pPr>
                <a:defRPr/>
              </a:pPr>
              <a:t>‹#›</a:t>
            </a:fld>
            <a:endParaRPr lang="en-US"/>
          </a:p>
        </p:txBody>
      </p:sp>
    </p:spTree>
    <p:extLst>
      <p:ext uri="{BB962C8B-B14F-4D97-AF65-F5344CB8AC3E}">
        <p14:creationId xmlns:p14="http://schemas.microsoft.com/office/powerpoint/2010/main" val="9958156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pPr>
              <a:defRPr/>
            </a:pPr>
            <a:fld id="{A72FE822-76AE-3746-8338-468ADE492E9E}" type="datetime1">
              <a:rPr lang="en-US" smtClean="0"/>
              <a:t>3/4/2019</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p>
            <a:pPr>
              <a:defRPr/>
            </a:pPr>
            <a:fld id="{8869BD90-93E8-7D4C-B473-7191F00429CB}" type="slidenum">
              <a:rPr lang="en-US" smtClean="0"/>
              <a:pPr>
                <a:defRPr/>
              </a:pPr>
              <a:t>‹#›</a:t>
            </a:fld>
            <a:endParaRPr lang="en-US"/>
          </a:p>
        </p:txBody>
      </p:sp>
    </p:spTree>
    <p:extLst>
      <p:ext uri="{BB962C8B-B14F-4D97-AF65-F5344CB8AC3E}">
        <p14:creationId xmlns:p14="http://schemas.microsoft.com/office/powerpoint/2010/main" val="14347231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pPr>
              <a:defRPr/>
            </a:pPr>
            <a:fld id="{8DC00C6F-8C67-1B43-80E9-CFE97FD9DFA1}" type="datetime1">
              <a:rPr lang="en-US" smtClean="0"/>
              <a:t>3/4/2019</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p>
            <a:pPr>
              <a:defRPr/>
            </a:pPr>
            <a:fld id="{BA7DC435-2897-F34A-8447-1EC8A691D119}" type="slidenum">
              <a:rPr lang="en-US" smtClean="0"/>
              <a:pPr>
                <a:defRPr/>
              </a:pPr>
              <a:t>‹#›</a:t>
            </a:fld>
            <a:endParaRPr lang="en-US"/>
          </a:p>
        </p:txBody>
      </p:sp>
    </p:spTree>
    <p:extLst>
      <p:ext uri="{BB962C8B-B14F-4D97-AF65-F5344CB8AC3E}">
        <p14:creationId xmlns:p14="http://schemas.microsoft.com/office/powerpoint/2010/main" val="331898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CA"/>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B6C57837-DD6D-C848-91B2-CB84389E4898}" type="datetime1">
              <a:rPr lang="en-US" smtClean="0"/>
              <a:t>3/4/2019</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p>
            <a:pPr>
              <a:defRPr/>
            </a:pPr>
            <a:fld id="{50F2F7EC-46EB-964D-B691-B03AC1106FC0}" type="slidenum">
              <a:rPr lang="en-US" smtClean="0"/>
              <a:pPr>
                <a:defRPr/>
              </a:pPr>
              <a:t>‹#›</a:t>
            </a:fld>
            <a:endParaRPr lang="en-US"/>
          </a:p>
        </p:txBody>
      </p:sp>
    </p:spTree>
    <p:extLst>
      <p:ext uri="{BB962C8B-B14F-4D97-AF65-F5344CB8AC3E}">
        <p14:creationId xmlns:p14="http://schemas.microsoft.com/office/powerpoint/2010/main" val="1470974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pPr>
              <a:defRPr/>
            </a:pPr>
            <a:fld id="{D0B8C665-7139-DE43-9391-7A97C447FA1A}" type="datetime1">
              <a:rPr lang="en-US" smtClean="0"/>
              <a:t>3/4/2019</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7" name="Slide Number Placeholder 6"/>
          <p:cNvSpPr>
            <a:spLocks noGrp="1"/>
          </p:cNvSpPr>
          <p:nvPr>
            <p:ph type="sldNum" sz="quarter" idx="12"/>
          </p:nvPr>
        </p:nvSpPr>
        <p:spPr/>
        <p:txBody>
          <a:bodyPr/>
          <a:lstStyle/>
          <a:p>
            <a:pPr>
              <a:defRPr/>
            </a:pPr>
            <a:fld id="{31F6D4F7-D30A-2D46-8C56-BBD860B78FB6}" type="slidenum">
              <a:rPr lang="en-US" smtClean="0"/>
              <a:pPr>
                <a:defRPr/>
              </a:pPr>
              <a:t>‹#›</a:t>
            </a:fld>
            <a:endParaRPr lang="en-US"/>
          </a:p>
        </p:txBody>
      </p:sp>
    </p:spTree>
    <p:extLst>
      <p:ext uri="{BB962C8B-B14F-4D97-AF65-F5344CB8AC3E}">
        <p14:creationId xmlns:p14="http://schemas.microsoft.com/office/powerpoint/2010/main" val="2987814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pPr>
              <a:defRPr/>
            </a:pPr>
            <a:fld id="{B36C6B15-2585-5C47-A65D-F349E6DD2A9B}" type="datetime1">
              <a:rPr lang="en-US" smtClean="0"/>
              <a:t>3/4/2019</a:t>
            </a:fld>
            <a:endParaRPr lang="en-US"/>
          </a:p>
        </p:txBody>
      </p:sp>
      <p:sp>
        <p:nvSpPr>
          <p:cNvPr id="8" name="Footer Placeholder 7"/>
          <p:cNvSpPr>
            <a:spLocks noGrp="1"/>
          </p:cNvSpPr>
          <p:nvPr>
            <p:ph type="ftr" sz="quarter" idx="11"/>
          </p:nvPr>
        </p:nvSpPr>
        <p:spPr/>
        <p:txBody>
          <a:bodyPr/>
          <a:lstStyle/>
          <a:p>
            <a:pPr>
              <a:defRPr/>
            </a:pPr>
            <a:r>
              <a:rPr lang="en-US" smtClean="0"/>
              <a:t>Chapter 5 System modeling</a:t>
            </a:r>
            <a:endParaRPr lang="en-US"/>
          </a:p>
        </p:txBody>
      </p:sp>
      <p:sp>
        <p:nvSpPr>
          <p:cNvPr id="9" name="Slide Number Placeholder 8"/>
          <p:cNvSpPr>
            <a:spLocks noGrp="1"/>
          </p:cNvSpPr>
          <p:nvPr>
            <p:ph type="sldNum" sz="quarter" idx="12"/>
          </p:nvPr>
        </p:nvSpPr>
        <p:spPr/>
        <p:txBody>
          <a:bodyPr/>
          <a:lstStyle/>
          <a:p>
            <a:pPr>
              <a:defRPr/>
            </a:pPr>
            <a:fld id="{D227A3EF-D9D8-3141-91A2-80F03BEF3F96}" type="slidenum">
              <a:rPr lang="en-US" smtClean="0"/>
              <a:pPr>
                <a:defRPr/>
              </a:pPr>
              <a:t>‹#›</a:t>
            </a:fld>
            <a:endParaRPr lang="en-US"/>
          </a:p>
        </p:txBody>
      </p:sp>
    </p:spTree>
    <p:extLst>
      <p:ext uri="{BB962C8B-B14F-4D97-AF65-F5344CB8AC3E}">
        <p14:creationId xmlns:p14="http://schemas.microsoft.com/office/powerpoint/2010/main" val="3837950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pPr>
              <a:defRPr/>
            </a:pPr>
            <a:fld id="{F1CC1C80-1CA0-B74D-B2D0-A4B5EA1E22AD}" type="datetime1">
              <a:rPr lang="en-US" smtClean="0"/>
              <a:t>3/4/2019</a:t>
            </a:fld>
            <a:endParaRPr lang="en-US"/>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a:t>
            </a:fld>
            <a:endParaRPr lang="en-US"/>
          </a:p>
        </p:txBody>
      </p:sp>
    </p:spTree>
    <p:extLst>
      <p:ext uri="{BB962C8B-B14F-4D97-AF65-F5344CB8AC3E}">
        <p14:creationId xmlns:p14="http://schemas.microsoft.com/office/powerpoint/2010/main" val="115345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A237EE1-1982-F94A-9074-6B57976F77EF}" type="datetime1">
              <a:rPr lang="en-US" smtClean="0"/>
              <a:t>3/4/2019</a:t>
            </a:fld>
            <a:endParaRPr lang="en-US"/>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941E2DB-6B26-1148-BBB7-224489DC4320}" type="slidenum">
              <a:rPr lang="en-US" smtClean="0"/>
              <a:pPr>
                <a:defRPr/>
              </a:pPr>
              <a:t>‹#›</a:t>
            </a:fld>
            <a:endParaRPr lang="en-US"/>
          </a:p>
        </p:txBody>
      </p:sp>
    </p:spTree>
    <p:extLst>
      <p:ext uri="{BB962C8B-B14F-4D97-AF65-F5344CB8AC3E}">
        <p14:creationId xmlns:p14="http://schemas.microsoft.com/office/powerpoint/2010/main" val="3671978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CA"/>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C7AB28E7-72C6-6642-A20C-3227154F59A3}" type="datetime1">
              <a:rPr lang="en-US" smtClean="0"/>
              <a:t>3/4/2019</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7" name="Slide Number Placeholder 6"/>
          <p:cNvSpPr>
            <a:spLocks noGrp="1"/>
          </p:cNvSpPr>
          <p:nvPr>
            <p:ph type="sldNum" sz="quarter" idx="12"/>
          </p:nvPr>
        </p:nvSpPr>
        <p:spPr/>
        <p:txBody>
          <a:bodyPr/>
          <a:lstStyle/>
          <a:p>
            <a:pPr>
              <a:defRPr/>
            </a:pPr>
            <a:fld id="{0C7EC744-B227-4A42-B0B8-DD1F9FC186DB}" type="slidenum">
              <a:rPr lang="en-US" smtClean="0"/>
              <a:pPr>
                <a:defRPr/>
              </a:pPr>
              <a:t>‹#›</a:t>
            </a:fld>
            <a:endParaRPr lang="en-US"/>
          </a:p>
        </p:txBody>
      </p:sp>
    </p:spTree>
    <p:extLst>
      <p:ext uri="{BB962C8B-B14F-4D97-AF65-F5344CB8AC3E}">
        <p14:creationId xmlns:p14="http://schemas.microsoft.com/office/powerpoint/2010/main" val="3812458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CA"/>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A"/>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2E3FBCA-5989-E440-A1A0-93004286AB6A}" type="datetime1">
              <a:rPr lang="en-US" smtClean="0"/>
              <a:t>3/4/2019</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7" name="Slide Number Placeholder 6"/>
          <p:cNvSpPr>
            <a:spLocks noGrp="1"/>
          </p:cNvSpPr>
          <p:nvPr>
            <p:ph type="sldNum" sz="quarter" idx="12"/>
          </p:nvPr>
        </p:nvSpPr>
        <p:spPr/>
        <p:txBody>
          <a:bodyPr/>
          <a:lstStyle/>
          <a:p>
            <a:pPr>
              <a:defRPr/>
            </a:pPr>
            <a:fld id="{026C30EE-4725-9040-82E4-7631508820E2}" type="slidenum">
              <a:rPr lang="en-US" smtClean="0"/>
              <a:pPr>
                <a:defRPr/>
              </a:pPr>
              <a:t>‹#›</a:t>
            </a:fld>
            <a:endParaRPr lang="en-US"/>
          </a:p>
        </p:txBody>
      </p:sp>
    </p:spTree>
    <p:extLst>
      <p:ext uri="{BB962C8B-B14F-4D97-AF65-F5344CB8AC3E}">
        <p14:creationId xmlns:p14="http://schemas.microsoft.com/office/powerpoint/2010/main" val="4292756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smtClean="0"/>
              <a:t>Click to edit Master title style</a:t>
            </a:r>
            <a:endParaRPr lang="en-CA"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7823DC5D-7ACB-A846-A411-E90AA88C6704}" type="datetime1">
              <a:rPr lang="en-US" smtClean="0"/>
              <a:t>3/4/2019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US" smtClean="0"/>
              <a:t>Chapter 5 System modeling</a:t>
            </a: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5AC5F77F-66C9-B04B-B94C-B68F71024283}" type="slidenum">
              <a:rPr lang="en-US" smtClean="0"/>
              <a:pPr>
                <a:defRPr/>
              </a:pPr>
              <a:t>‹#›</a:t>
            </a:fld>
            <a:endParaRPr lang="en-US"/>
          </a:p>
        </p:txBody>
      </p:sp>
    </p:spTree>
    <p:extLst>
      <p:ext uri="{BB962C8B-B14F-4D97-AF65-F5344CB8AC3E}">
        <p14:creationId xmlns:p14="http://schemas.microsoft.com/office/powerpoint/2010/main" val="27042416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6858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7823DC5D-7ACB-A846-A411-E90AA88C6704}" type="datetime1">
              <a:rPr lang="en-US" smtClean="0"/>
              <a:t>3/4/2019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US" smtClean="0"/>
              <a:t>Chapter 5 System modeling</a:t>
            </a: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5AC5F77F-66C9-B04B-B94C-B68F71024283}" type="slidenum">
              <a:rPr lang="en-US" smtClean="0"/>
              <a:pPr>
                <a:defRPr/>
              </a:pPr>
              <a:t>‹#›</a:t>
            </a:fld>
            <a:endParaRPr lang="en-US"/>
          </a:p>
        </p:txBody>
      </p:sp>
    </p:spTree>
    <p:extLst>
      <p:ext uri="{BB962C8B-B14F-4D97-AF65-F5344CB8AC3E}">
        <p14:creationId xmlns:p14="http://schemas.microsoft.com/office/powerpoint/2010/main" val="17974652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s.st-andrews.ac.uk/~ifs/Books/SE9/" TargetMode="External"/><Relationship Id="rId2" Type="http://schemas.openxmlformats.org/officeDocument/2006/relationships/hyperlink" Target="mailto:ssalqahtani@imamu.edu.sa"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457199" y="1993900"/>
            <a:ext cx="8390965" cy="1143000"/>
          </a:xfrm>
        </p:spPr>
        <p:txBody>
          <a:bodyPr>
            <a:normAutofit fontScale="90000"/>
          </a:bodyPr>
          <a:lstStyle/>
          <a:p>
            <a:r>
              <a:rPr lang="en-US" dirty="0" smtClean="0"/>
              <a:t>Chapter 5 – System Modeling</a:t>
            </a:r>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a:t>
            </a:fld>
            <a:endParaRPr lang="en-US"/>
          </a:p>
        </p:txBody>
      </p:sp>
      <p:sp>
        <p:nvSpPr>
          <p:cNvPr id="8" name="Subtitle 2"/>
          <p:cNvSpPr txBox="1">
            <a:spLocks/>
          </p:cNvSpPr>
          <p:nvPr/>
        </p:nvSpPr>
        <p:spPr>
          <a:xfrm>
            <a:off x="1371600" y="3456533"/>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3200" b="0" i="0" u="none" strike="noStrike" kern="1200" cap="none" spc="0" normalizeH="0" baseline="0" noProof="0" smtClean="0">
                <a:ln>
                  <a:noFill/>
                </a:ln>
                <a:solidFill>
                  <a:sysClr val="windowText" lastClr="000000">
                    <a:tint val="75000"/>
                  </a:sysClr>
                </a:solidFill>
                <a:effectLst/>
                <a:uLnTx/>
                <a:uFillTx/>
                <a:latin typeface="Century Gothic"/>
                <a:ea typeface="+mn-ea"/>
                <a:cs typeface="+mn-cs"/>
              </a:rPr>
              <a:t>Instructor </a:t>
            </a: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3200" b="0" i="0" u="none" strike="noStrike" kern="1200" cap="none" spc="0" normalizeH="0" baseline="0" noProof="0" smtClean="0">
                <a:ln>
                  <a:noFill/>
                </a:ln>
                <a:solidFill>
                  <a:sysClr val="windowText" lastClr="000000">
                    <a:tint val="75000"/>
                  </a:sysClr>
                </a:solidFill>
                <a:effectLst/>
                <a:uLnTx/>
                <a:uFillTx/>
                <a:latin typeface="Century Gothic"/>
                <a:ea typeface="+mn-ea"/>
                <a:cs typeface="+mn-cs"/>
              </a:rPr>
              <a:t>Dr. Sultan S.  Alqahtani</a:t>
            </a: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3200" b="0" i="0" u="none" strike="noStrike" kern="1200" cap="none" spc="0" normalizeH="0" baseline="0" noProof="0" smtClean="0">
                <a:ln>
                  <a:noFill/>
                </a:ln>
                <a:solidFill>
                  <a:sysClr val="windowText" lastClr="000000">
                    <a:tint val="75000"/>
                  </a:sysClr>
                </a:solidFill>
                <a:effectLst/>
                <a:uLnTx/>
                <a:uFillTx/>
                <a:latin typeface="Century Gothic"/>
                <a:ea typeface="+mn-ea"/>
                <a:cs typeface="+mn-cs"/>
                <a:hlinkClick r:id="rId2"/>
              </a:rPr>
              <a:t>ssalqahtani@imamu.edu.sa</a:t>
            </a:r>
            <a:r>
              <a:rPr kumimoji="0" lang="en-US" sz="3200" b="0" i="0" u="none" strike="noStrike" kern="1200" cap="none" spc="0" normalizeH="0" baseline="0" noProof="0" smtClean="0">
                <a:ln>
                  <a:noFill/>
                </a:ln>
                <a:solidFill>
                  <a:sysClr val="windowText" lastClr="000000">
                    <a:tint val="75000"/>
                  </a:sysClr>
                </a:solidFill>
                <a:effectLst/>
                <a:uLnTx/>
                <a:uFillTx/>
                <a:latin typeface="Century Gothic"/>
                <a:ea typeface="+mn-ea"/>
                <a:cs typeface="+mn-cs"/>
              </a:rPr>
              <a:t> </a:t>
            </a:r>
            <a:endParaRPr kumimoji="0" lang="en-US" sz="3200" b="0" i="0" u="none" strike="noStrike" kern="1200" cap="none" spc="0" normalizeH="0" baseline="0" noProof="0" dirty="0">
              <a:ln>
                <a:noFill/>
              </a:ln>
              <a:solidFill>
                <a:sysClr val="windowText" lastClr="000000">
                  <a:tint val="75000"/>
                </a:sysClr>
              </a:solidFill>
              <a:effectLst/>
              <a:uLnTx/>
              <a:uFillTx/>
              <a:latin typeface="Century Gothic"/>
              <a:ea typeface="+mn-ea"/>
              <a:cs typeface="+mn-cs"/>
            </a:endParaRPr>
          </a:p>
        </p:txBody>
      </p:sp>
      <p:sp>
        <p:nvSpPr>
          <p:cNvPr id="9" name="Rectangle 8"/>
          <p:cNvSpPr/>
          <p:nvPr/>
        </p:nvSpPr>
        <p:spPr>
          <a:xfrm>
            <a:off x="311727" y="5781875"/>
            <a:ext cx="8520546" cy="52322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400" b="0" i="0" u="none" strike="noStrike" kern="0" cap="none" spc="0" normalizeH="0" baseline="0" noProof="0" dirty="0" smtClean="0">
                <a:ln>
                  <a:noFill/>
                </a:ln>
                <a:solidFill>
                  <a:srgbClr val="595959"/>
                </a:solidFill>
                <a:effectLst/>
                <a:uLnTx/>
                <a:uFillTx/>
              </a:rPr>
              <a:t>Note: These are a slightly modified version of Ch5 slides available from the author’s site </a:t>
            </a:r>
            <a:r>
              <a:rPr kumimoji="0" lang="en-US" altLang="en-US" sz="1400" b="0" i="0" u="none" strike="noStrike" kern="0" cap="none" spc="0" normalizeH="0" baseline="0" noProof="0" dirty="0" smtClean="0">
                <a:ln>
                  <a:noFill/>
                </a:ln>
                <a:solidFill>
                  <a:prstClr val="black"/>
                </a:solidFill>
                <a:effectLst/>
                <a:uLnTx/>
                <a:uFillTx/>
                <a:hlinkClick r:id="rId3"/>
              </a:rPr>
              <a:t>http://www.cs.st-andrews.ac.uk/~ifs/Books/SE9/</a:t>
            </a:r>
            <a:endParaRPr kumimoji="0" lang="en-US" altLang="en-US" sz="1400" b="0" i="0" u="none" strike="noStrike" kern="0" cap="none" spc="0" normalizeH="0" baseline="0" noProof="0" dirty="0" smtClean="0">
              <a:ln>
                <a:noFill/>
              </a:ln>
              <a:solidFill>
                <a:prstClr val="black"/>
              </a:solidFill>
              <a:effectLst/>
              <a:uLnTx/>
              <a:uFillTx/>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Use case modeling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Use cases were developed originally to support requirements elicitation and now incorporated into the UML.</a:t>
            </a:r>
          </a:p>
          <a:p>
            <a:r>
              <a:rPr lang="en-US" dirty="0" smtClean="0"/>
              <a:t>Each use case represents a discrete task that involves </a:t>
            </a:r>
            <a:r>
              <a:rPr lang="en-US" b="1" dirty="0" smtClean="0">
                <a:solidFill>
                  <a:srgbClr val="C00000"/>
                </a:solidFill>
              </a:rPr>
              <a:t>external</a:t>
            </a:r>
            <a:r>
              <a:rPr lang="en-US" dirty="0" smtClean="0">
                <a:solidFill>
                  <a:srgbClr val="C00000"/>
                </a:solidFill>
              </a:rPr>
              <a:t> </a:t>
            </a:r>
            <a:r>
              <a:rPr lang="en-US" dirty="0" smtClean="0"/>
              <a:t>interaction with a system.</a:t>
            </a:r>
          </a:p>
          <a:p>
            <a:r>
              <a:rPr lang="en-US" dirty="0" smtClean="0"/>
              <a:t>Actors in a use case may be people or other systems.</a:t>
            </a:r>
          </a:p>
          <a:p>
            <a:r>
              <a:rPr lang="en-US" dirty="0" smtClean="0"/>
              <a:t>Represented diagrammatically to provide an overview of the use case and in a more detailed textual form.</a:t>
            </a:r>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algn="ctr"/>
            <a:r>
              <a:rPr lang="en-US" dirty="0" smtClean="0"/>
              <a:t>Transfer-data use case</a:t>
            </a:r>
            <a:r>
              <a:rPr lang="en-GB" dirty="0" smtClean="0"/>
              <a:t> </a:t>
            </a:r>
            <a:endParaRPr lang="en-US" dirty="0" smtClean="0"/>
          </a:p>
        </p:txBody>
      </p:sp>
      <p:sp>
        <p:nvSpPr>
          <p:cNvPr id="5" name="Content Placeholder 4"/>
          <p:cNvSpPr>
            <a:spLocks noGrp="1"/>
          </p:cNvSpPr>
          <p:nvPr>
            <p:ph idx="1"/>
          </p:nvPr>
        </p:nvSpPr>
        <p:spPr/>
        <p:txBody>
          <a:bodyPr/>
          <a:lstStyle/>
          <a:p>
            <a:r>
              <a:rPr lang="en-US" dirty="0" smtClean="0"/>
              <a:t>A use case in the MHC-PMS</a:t>
            </a:r>
            <a:endParaRPr lang="en-US" dirty="0"/>
          </a:p>
        </p:txBody>
      </p:sp>
      <p:sp>
        <p:nvSpPr>
          <p:cNvPr id="7" name="Footer Placeholder 6"/>
          <p:cNvSpPr>
            <a:spLocks noGrp="1"/>
          </p:cNvSpPr>
          <p:nvPr>
            <p:ph type="ftr" sz="quarter" idx="11"/>
          </p:nvPr>
        </p:nvSpPr>
        <p:spPr/>
        <p:txBody>
          <a:body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11</a:t>
            </a:fld>
            <a:endParaRPr lang="en-US"/>
          </a:p>
        </p:txBody>
      </p:sp>
      <p:pic>
        <p:nvPicPr>
          <p:cNvPr id="2" name="Picture 1"/>
          <p:cNvPicPr>
            <a:picLocks noChangeAspect="1"/>
          </p:cNvPicPr>
          <p:nvPr/>
        </p:nvPicPr>
        <p:blipFill>
          <a:blip r:embed="rId2"/>
          <a:stretch>
            <a:fillRect/>
          </a:stretch>
        </p:blipFill>
        <p:spPr>
          <a:xfrm>
            <a:off x="542645" y="2854138"/>
            <a:ext cx="8220075" cy="21717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4825" y="329266"/>
            <a:ext cx="9107021" cy="1325563"/>
          </a:xfrm>
        </p:spPr>
        <p:txBody>
          <a:bodyPr>
            <a:normAutofit/>
          </a:bodyPr>
          <a:lstStyle/>
          <a:p>
            <a:r>
              <a:rPr lang="en-US" sz="4000" dirty="0" smtClean="0"/>
              <a:t>Use cases in the MHC-PMS involving the role ‘Medical Receptionist’</a:t>
            </a:r>
            <a:r>
              <a:rPr lang="en-GB" sz="4000" dirty="0" smtClean="0"/>
              <a:t> </a:t>
            </a:r>
            <a:endParaRPr lang="en-US" sz="4000"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12</a:t>
            </a:fld>
            <a:endParaRPr lang="en-US"/>
          </a:p>
        </p:txBody>
      </p:sp>
      <p:pic>
        <p:nvPicPr>
          <p:cNvPr id="2" name="Picture 1"/>
          <p:cNvPicPr>
            <a:picLocks noChangeAspect="1"/>
          </p:cNvPicPr>
          <p:nvPr/>
        </p:nvPicPr>
        <p:blipFill>
          <a:blip r:embed="rId2"/>
          <a:stretch>
            <a:fillRect/>
          </a:stretch>
        </p:blipFill>
        <p:spPr>
          <a:xfrm>
            <a:off x="2052918" y="1568823"/>
            <a:ext cx="4946556" cy="4787527"/>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Sequence diagrams are part of the UML and are used to model the interactions between the actors and the objects within a system.</a:t>
            </a:r>
          </a:p>
          <a:p>
            <a:r>
              <a:rPr lang="en-US" dirty="0" smtClean="0"/>
              <a:t>A sequence diagram shows the sequence of interactions that take place during a particular use case or use case instance.</a:t>
            </a:r>
          </a:p>
          <a:p>
            <a:r>
              <a:rPr lang="en-US" dirty="0" smtClean="0"/>
              <a:t>The objects and actors involved are listed along the top of the diagram, with a dotted line drawn vertically from these. </a:t>
            </a:r>
          </a:p>
          <a:p>
            <a:r>
              <a:rPr lang="en-US" dirty="0" smtClean="0"/>
              <a:t>Interactions between objects are indicated by annotated arrows.  </a:t>
            </a:r>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0" y="365126"/>
            <a:ext cx="9144000" cy="1325563"/>
          </a:xfrm>
        </p:spPr>
        <p:txBody>
          <a:bodyPr>
            <a:normAutofit/>
          </a:bodyPr>
          <a:lstStyle/>
          <a:p>
            <a:r>
              <a:rPr lang="en-US" sz="4000" dirty="0" smtClean="0"/>
              <a:t>Sequence diagram for View patient information</a:t>
            </a:r>
            <a:r>
              <a:rPr lang="en-GB" sz="4000" dirty="0" smtClean="0"/>
              <a:t> </a:t>
            </a:r>
            <a:endParaRPr lang="en-US" sz="4000"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14</a:t>
            </a:fld>
            <a:endParaRPr lang="en-US"/>
          </a:p>
        </p:txBody>
      </p:sp>
      <p:pic>
        <p:nvPicPr>
          <p:cNvPr id="2" name="Picture 1"/>
          <p:cNvPicPr>
            <a:picLocks noChangeAspect="1"/>
          </p:cNvPicPr>
          <p:nvPr/>
        </p:nvPicPr>
        <p:blipFill>
          <a:blip r:embed="rId2"/>
          <a:stretch>
            <a:fillRect/>
          </a:stretch>
        </p:blipFill>
        <p:spPr>
          <a:xfrm>
            <a:off x="1057836" y="1534946"/>
            <a:ext cx="7079316" cy="518653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68941" y="365126"/>
            <a:ext cx="8875059" cy="1325563"/>
          </a:xfrm>
        </p:spPr>
        <p:txBody>
          <a:bodyPr>
            <a:normAutofit fontScale="90000"/>
          </a:bodyPr>
          <a:lstStyle/>
          <a:p>
            <a:pPr algn="ctr"/>
            <a:r>
              <a:rPr lang="en-US" dirty="0" smtClean="0"/>
              <a:t>Sequence diagram for Transfer Data</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15</a:t>
            </a:fld>
            <a:endParaRPr lang="en-US"/>
          </a:p>
        </p:txBody>
      </p:sp>
      <p:pic>
        <p:nvPicPr>
          <p:cNvPr id="2" name="Picture 1"/>
          <p:cNvPicPr>
            <a:picLocks noChangeAspect="1"/>
          </p:cNvPicPr>
          <p:nvPr/>
        </p:nvPicPr>
        <p:blipFill>
          <a:blip r:embed="rId2"/>
          <a:stretch>
            <a:fillRect/>
          </a:stretch>
        </p:blipFill>
        <p:spPr>
          <a:xfrm>
            <a:off x="1748117" y="1587718"/>
            <a:ext cx="5696427" cy="5270282"/>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models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Structural models of software display the organization of a system in terms of the components that make up that system and their relationships. </a:t>
            </a:r>
          </a:p>
          <a:p>
            <a:r>
              <a:rPr lang="en-US" dirty="0" smtClean="0"/>
              <a:t>Structural models may be static models, which show the structure of the system design, or dynamic models, which show the organization of the system when it is executing. </a:t>
            </a:r>
          </a:p>
          <a:p>
            <a:r>
              <a:rPr lang="en-US" dirty="0" smtClean="0"/>
              <a:t>You create structural models of a system when you are discussing and designing the system architecture. </a:t>
            </a:r>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Class diagrams are used when developing an object-oriented system model to show the classes in a system and the associations between these classes. </a:t>
            </a:r>
          </a:p>
          <a:p>
            <a:r>
              <a:rPr lang="en-US" dirty="0" smtClean="0"/>
              <a:t>An object class can be thought of as a general definition of one kind of system object. </a:t>
            </a:r>
          </a:p>
          <a:p>
            <a:r>
              <a:rPr lang="en-US" dirty="0" smtClean="0"/>
              <a:t>An association is a link between classes that indicates that there is some relationship between these classes.</a:t>
            </a:r>
            <a:r>
              <a:rPr lang="en-GB" dirty="0" smtClean="0"/>
              <a:t> </a:t>
            </a:r>
          </a:p>
          <a:p>
            <a:r>
              <a:rPr lang="en-US" dirty="0" smtClean="0"/>
              <a:t>When you are developing models during the early stages of the software engineering process, objects represent something in the real world, such as a patient, a prescription, doctor, etc. </a:t>
            </a:r>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fontScale="90000"/>
          </a:bodyPr>
          <a:lstStyle/>
          <a:p>
            <a:r>
              <a:rPr lang="en-US" dirty="0" smtClean="0"/>
              <a:t>UML classes and association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18</a:t>
            </a:fld>
            <a:endParaRPr lang="en-US"/>
          </a:p>
        </p:txBody>
      </p:sp>
      <p:pic>
        <p:nvPicPr>
          <p:cNvPr id="2" name="Picture 1"/>
          <p:cNvPicPr>
            <a:picLocks noChangeAspect="1"/>
          </p:cNvPicPr>
          <p:nvPr/>
        </p:nvPicPr>
        <p:blipFill>
          <a:blip r:embed="rId2"/>
          <a:stretch>
            <a:fillRect/>
          </a:stretch>
        </p:blipFill>
        <p:spPr>
          <a:xfrm>
            <a:off x="2290762" y="2805112"/>
            <a:ext cx="4562475" cy="124777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628650" y="365126"/>
            <a:ext cx="8443632" cy="1325563"/>
          </a:xfrm>
        </p:spPr>
        <p:txBody>
          <a:bodyPr>
            <a:normAutofit fontScale="90000"/>
          </a:bodyPr>
          <a:lstStyle/>
          <a:p>
            <a:r>
              <a:rPr lang="en-US" dirty="0" smtClean="0"/>
              <a:t>Classes and associations in the MHC-PMS </a:t>
            </a:r>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19</a:t>
            </a:fld>
            <a:endParaRPr lang="en-US"/>
          </a:p>
        </p:txBody>
      </p:sp>
      <p:pic>
        <p:nvPicPr>
          <p:cNvPr id="2" name="Picture 1"/>
          <p:cNvPicPr>
            <a:picLocks noChangeAspect="1"/>
          </p:cNvPicPr>
          <p:nvPr/>
        </p:nvPicPr>
        <p:blipFill>
          <a:blip r:embed="rId2"/>
          <a:stretch>
            <a:fillRect/>
          </a:stretch>
        </p:blipFill>
        <p:spPr>
          <a:xfrm>
            <a:off x="802344" y="1559151"/>
            <a:ext cx="7176247" cy="516232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Context models</a:t>
            </a:r>
            <a:endParaRPr lang="en-GB" dirty="0" smtClean="0"/>
          </a:p>
          <a:p>
            <a:r>
              <a:rPr lang="en-US" dirty="0" smtClean="0"/>
              <a:t>Interaction models</a:t>
            </a:r>
            <a:endParaRPr lang="en-GB" dirty="0" smtClean="0"/>
          </a:p>
          <a:p>
            <a:r>
              <a:rPr lang="en-US" dirty="0" smtClean="0"/>
              <a:t>Structural models</a:t>
            </a:r>
            <a:endParaRPr lang="en-GB" dirty="0" smtClean="0"/>
          </a:p>
          <a:p>
            <a:r>
              <a:rPr lang="en-US" dirty="0" smtClean="0"/>
              <a:t>Behavioral models</a:t>
            </a:r>
            <a:endParaRPr lang="en-GB" dirty="0" smtClean="0"/>
          </a:p>
          <a:p>
            <a:r>
              <a:rPr lang="en-US" dirty="0" smtClean="0"/>
              <a:t>Model-driven engineering</a:t>
            </a:r>
            <a:r>
              <a:rPr lang="en-GB" dirty="0" smtClean="0"/>
              <a:t> </a:t>
            </a:r>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algn="ctr"/>
            <a:r>
              <a:rPr lang="en-US" dirty="0" smtClean="0"/>
              <a:t>The Consultation class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20</a:t>
            </a:fld>
            <a:endParaRPr lang="en-US"/>
          </a:p>
        </p:txBody>
      </p:sp>
      <p:pic>
        <p:nvPicPr>
          <p:cNvPr id="2" name="Picture 1"/>
          <p:cNvPicPr>
            <a:picLocks noChangeAspect="1"/>
          </p:cNvPicPr>
          <p:nvPr/>
        </p:nvPicPr>
        <p:blipFill>
          <a:blip r:embed="rId2"/>
          <a:stretch>
            <a:fillRect/>
          </a:stretch>
        </p:blipFill>
        <p:spPr>
          <a:xfrm>
            <a:off x="3105150" y="1264023"/>
            <a:ext cx="2847415" cy="5186363"/>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5" name="Content Placeholder 4"/>
          <p:cNvSpPr>
            <a:spLocks noGrp="1"/>
          </p:cNvSpPr>
          <p:nvPr>
            <p:ph idx="1"/>
          </p:nvPr>
        </p:nvSpPr>
        <p:spPr/>
        <p:txBody>
          <a:bodyPr/>
          <a:lstStyle/>
          <a:p>
            <a:r>
              <a:rPr lang="en-GB" sz="2000" dirty="0" smtClean="0"/>
              <a:t>A model is an abstract view of a system that ignores system details. Complementary system models can be developed to show the system’s context, interactions, structure and </a:t>
            </a:r>
            <a:r>
              <a:rPr lang="en-GB" sz="2000" dirty="0" err="1" smtClean="0"/>
              <a:t>behavior</a:t>
            </a:r>
            <a:r>
              <a:rPr lang="en-GB" sz="2000" dirty="0" smtClean="0"/>
              <a:t>.</a:t>
            </a:r>
          </a:p>
          <a:p>
            <a:r>
              <a:rPr lang="en-GB" sz="2000" dirty="0" smtClean="0"/>
              <a:t>Context models show how a system that is being </a:t>
            </a:r>
            <a:r>
              <a:rPr lang="en-US" sz="2000" dirty="0" smtClean="0"/>
              <a:t>modeled is positioned in an environment with other systems and processes. </a:t>
            </a:r>
            <a:endParaRPr lang="en-GB" sz="2000" dirty="0" smtClean="0"/>
          </a:p>
          <a:p>
            <a:r>
              <a:rPr lang="en-US" sz="2000" dirty="0" smtClean="0"/>
              <a:t>Use case diagrams and sequence diagrams are used to describe the interactions between users and systems in the system being designed. Use cases describe interactions between a system and external actors; sequence diagrams add more information to these by showing interactions between system objects.</a:t>
            </a:r>
            <a:endParaRPr lang="en-GB" sz="2000" dirty="0" smtClean="0"/>
          </a:p>
          <a:p>
            <a:r>
              <a:rPr lang="en-US" sz="2000" dirty="0" smtClean="0"/>
              <a:t>Structural models show the organization and architecture of a system. Class diagrams are used to define the static structure of classes in a system and their associations.</a:t>
            </a:r>
            <a:endParaRPr lang="en-GB" sz="2000" dirty="0" smtClean="0"/>
          </a:p>
          <a:p>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457200" y="1993900"/>
            <a:ext cx="7293232" cy="1143000"/>
          </a:xfrm>
        </p:spPr>
        <p:txBody>
          <a:bodyPr>
            <a:normAutofit fontScale="90000"/>
          </a:bodyPr>
          <a:lstStyle/>
          <a:p>
            <a:r>
              <a:rPr lang="en-US" dirty="0" smtClean="0"/>
              <a:t>Chapter 5 – System Modeling</a:t>
            </a:r>
          </a:p>
        </p:txBody>
      </p:sp>
      <p:sp>
        <p:nvSpPr>
          <p:cNvPr id="4" name="Content Placeholder 3"/>
          <p:cNvSpPr>
            <a:spLocks noGrp="1"/>
          </p:cNvSpPr>
          <p:nvPr>
            <p:ph idx="1"/>
          </p:nvPr>
        </p:nvSpPr>
        <p:spPr>
          <a:xfrm>
            <a:off x="457200" y="3632200"/>
            <a:ext cx="8229600" cy="2493963"/>
          </a:xfrm>
        </p:spPr>
        <p:txBody>
          <a:bodyPr/>
          <a:lstStyle/>
          <a:p>
            <a:pPr algn="ctr">
              <a:buNone/>
            </a:pPr>
            <a:r>
              <a:rPr lang="en-US" dirty="0" smtClean="0"/>
              <a:t>Lecture 2</a:t>
            </a:r>
            <a:endParaRPr lang="en-US" dirty="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a:t>
            </a:r>
            <a:endParaRPr lang="en-US" dirty="0"/>
          </a:p>
        </p:txBody>
      </p:sp>
      <p:sp>
        <p:nvSpPr>
          <p:cNvPr id="5" name="Content Placeholder 4"/>
          <p:cNvSpPr>
            <a:spLocks noGrp="1"/>
          </p:cNvSpPr>
          <p:nvPr>
            <p:ph idx="1"/>
          </p:nvPr>
        </p:nvSpPr>
        <p:spPr/>
        <p:txBody>
          <a:bodyPr>
            <a:normAutofit fontScale="85000" lnSpcReduction="20000"/>
          </a:bodyPr>
          <a:lstStyle/>
          <a:p>
            <a:r>
              <a:rPr lang="en-US" dirty="0" smtClean="0"/>
              <a:t>Generalization is an everyday technique that we use to manage complexity. </a:t>
            </a:r>
          </a:p>
          <a:p>
            <a:r>
              <a:rPr lang="en-US" dirty="0" smtClean="0"/>
              <a:t>Rather than learn the detailed characteristics of every entity that we experience, we place these entities in more general classes (animals, cars, houses, etc.) and learn the characteristics of these classes. </a:t>
            </a:r>
          </a:p>
          <a:p>
            <a:r>
              <a:rPr lang="en-US" dirty="0" smtClean="0"/>
              <a:t>This allows us to infer that different members of these classes have some common characteristics e.g. squirrels and rats are rodents.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a:t>
            </a:r>
            <a:endParaRPr lang="en-US" dirty="0"/>
          </a:p>
        </p:txBody>
      </p:sp>
      <p:sp>
        <p:nvSpPr>
          <p:cNvPr id="3" name="Content Placeholder 2"/>
          <p:cNvSpPr>
            <a:spLocks noGrp="1"/>
          </p:cNvSpPr>
          <p:nvPr>
            <p:ph idx="1"/>
          </p:nvPr>
        </p:nvSpPr>
        <p:spPr/>
        <p:txBody>
          <a:bodyPr/>
          <a:lstStyle/>
          <a:p>
            <a:r>
              <a:rPr lang="en-US" sz="2100" dirty="0" smtClean="0"/>
              <a:t>In modeling systems, it is often useful to examine the classes in a system to see if there is scope for generalization. If changes are proposed, then you do not have to look at all classes in the system to see if they are affected by the change. </a:t>
            </a:r>
          </a:p>
          <a:p>
            <a:r>
              <a:rPr lang="en-US" sz="2100" dirty="0" smtClean="0"/>
              <a:t>In object-oriented languages, such as Java, generalization is implemented using the class inheritance mechanisms built into the language.</a:t>
            </a:r>
            <a:r>
              <a:rPr lang="en-GB" sz="2100" dirty="0" smtClean="0"/>
              <a:t> </a:t>
            </a:r>
          </a:p>
          <a:p>
            <a:r>
              <a:rPr lang="en-US" sz="2100" dirty="0" smtClean="0"/>
              <a:t>In a generalization, the attributes and operations associated with higher-level classes are also associated with the lower-level classes.</a:t>
            </a:r>
          </a:p>
          <a:p>
            <a:r>
              <a:rPr lang="en-US" sz="2100" dirty="0" smtClean="0"/>
              <a:t> The lower-level classes are subclasses inherit the attributes and operations from their </a:t>
            </a:r>
            <a:r>
              <a:rPr lang="en-US" sz="2100" dirty="0" err="1" smtClean="0"/>
              <a:t>superclasses</a:t>
            </a:r>
            <a:r>
              <a:rPr lang="en-US" sz="2100" dirty="0" smtClean="0"/>
              <a:t>. These lower-level classes then add more specific attributes and operations. </a:t>
            </a:r>
            <a:endParaRPr lang="en-US" sz="2100" dirty="0"/>
          </a:p>
        </p:txBody>
      </p:sp>
      <p:sp>
        <p:nvSpPr>
          <p:cNvPr id="4" name="Footer Placeholder 3"/>
          <p:cNvSpPr>
            <a:spLocks noGrp="1"/>
          </p:cNvSpPr>
          <p:nvPr>
            <p:ph type="ftr" sz="quarter" idx="11"/>
          </p:nvPr>
        </p:nvSpPr>
        <p:spPr/>
        <p:txBody>
          <a:bodyPr/>
          <a:lstStyle/>
          <a:p>
            <a:pPr>
              <a:defRPr/>
            </a:pPr>
            <a:r>
              <a:rPr lang="en-US" dirty="0" smtClean="0"/>
              <a:t>Chapter 5 System modeling</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fontScale="90000"/>
          </a:bodyPr>
          <a:lstStyle/>
          <a:p>
            <a:pPr algn="ctr"/>
            <a:r>
              <a:rPr lang="en-US" dirty="0" smtClean="0"/>
              <a:t>A generalization hierarchy</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25</a:t>
            </a:fld>
            <a:endParaRPr lang="en-US"/>
          </a:p>
        </p:txBody>
      </p:sp>
      <p:pic>
        <p:nvPicPr>
          <p:cNvPr id="2" name="Picture 1"/>
          <p:cNvPicPr>
            <a:picLocks noChangeAspect="1"/>
          </p:cNvPicPr>
          <p:nvPr/>
        </p:nvPicPr>
        <p:blipFill>
          <a:blip r:embed="rId2"/>
          <a:stretch>
            <a:fillRect/>
          </a:stretch>
        </p:blipFill>
        <p:spPr>
          <a:xfrm>
            <a:off x="878539" y="1388763"/>
            <a:ext cx="6722409" cy="4678662"/>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normAutofit fontScale="90000"/>
          </a:bodyPr>
          <a:lstStyle/>
          <a:p>
            <a:pPr algn="ctr"/>
            <a:r>
              <a:rPr lang="en-US" dirty="0" smtClean="0"/>
              <a:t>A generalization hierarchy with added detail</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26</a:t>
            </a:fld>
            <a:endParaRPr lang="en-US"/>
          </a:p>
        </p:txBody>
      </p:sp>
      <p:pic>
        <p:nvPicPr>
          <p:cNvPr id="2" name="Picture 1"/>
          <p:cNvPicPr>
            <a:picLocks noChangeAspect="1"/>
          </p:cNvPicPr>
          <p:nvPr/>
        </p:nvPicPr>
        <p:blipFill>
          <a:blip r:embed="rId2"/>
          <a:stretch>
            <a:fillRect/>
          </a:stretch>
        </p:blipFill>
        <p:spPr>
          <a:xfrm>
            <a:off x="1676396" y="1650605"/>
            <a:ext cx="5862919" cy="4786057"/>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lIns="90487" tIns="44450" rIns="90487" bIns="44450">
            <a:normAutofit fontScale="90000"/>
          </a:bodyPr>
          <a:lstStyle/>
          <a:p>
            <a:r>
              <a:rPr lang="en-GB" dirty="0"/>
              <a:t>Object</a:t>
            </a:r>
            <a:r>
              <a:rPr lang="en-GB" dirty="0" smtClean="0"/>
              <a:t> class aggregation models</a:t>
            </a:r>
            <a:endParaRPr lang="en-GB" dirty="0"/>
          </a:p>
        </p:txBody>
      </p:sp>
      <p:sp>
        <p:nvSpPr>
          <p:cNvPr id="25603" name="Rectangle 3"/>
          <p:cNvSpPr>
            <a:spLocks noGrp="1" noChangeArrowheads="1"/>
          </p:cNvSpPr>
          <p:nvPr>
            <p:ph idx="1"/>
          </p:nvPr>
        </p:nvSpPr>
        <p:spPr>
          <a:noFill/>
          <a:ln/>
        </p:spPr>
        <p:txBody>
          <a:bodyPr lIns="90487" tIns="44450" rIns="90487" bIns="44450"/>
          <a:lstStyle/>
          <a:p>
            <a:r>
              <a:rPr lang="en-GB" dirty="0"/>
              <a:t>An aggregation model shows how classes that are collections are composed of other classes.</a:t>
            </a:r>
          </a:p>
          <a:p>
            <a:r>
              <a:rPr lang="en-GB" dirty="0"/>
              <a:t>Aggregation models are similar to the part-of relationship in semantic data models</a:t>
            </a:r>
            <a:r>
              <a:rPr lang="en-GB" dirty="0" smtClean="0"/>
              <a:t>. </a:t>
            </a:r>
            <a:endParaRPr lang="en-GB"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27</a:t>
            </a:fld>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normAutofit fontScale="90000"/>
          </a:bodyPr>
          <a:lstStyle/>
          <a:p>
            <a:pPr algn="ctr"/>
            <a:r>
              <a:rPr lang="en-US" dirty="0" smtClean="0"/>
              <a:t>The aggregation association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28</a:t>
            </a:fld>
            <a:endParaRPr lang="en-US"/>
          </a:p>
        </p:txBody>
      </p:sp>
      <p:pic>
        <p:nvPicPr>
          <p:cNvPr id="2" name="Picture 1"/>
          <p:cNvPicPr>
            <a:picLocks noChangeAspect="1"/>
          </p:cNvPicPr>
          <p:nvPr/>
        </p:nvPicPr>
        <p:blipFill>
          <a:blip r:embed="rId2"/>
          <a:stretch>
            <a:fillRect/>
          </a:stretch>
        </p:blipFill>
        <p:spPr>
          <a:xfrm>
            <a:off x="2405062" y="2014537"/>
            <a:ext cx="4333875" cy="2828925"/>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Behavioral models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Behavioral models are models of the dynamic behavior of a system as it is executing. They show what happens or what is supposed to happen when a system responds to a stimulus from its environment. </a:t>
            </a:r>
          </a:p>
          <a:p>
            <a:r>
              <a:rPr lang="en-US" dirty="0" smtClean="0"/>
              <a:t>You can think of these stimuli as being of two types:</a:t>
            </a:r>
            <a:endParaRPr lang="en-GB" dirty="0" smtClean="0"/>
          </a:p>
          <a:p>
            <a:pPr lvl="1"/>
            <a:r>
              <a:rPr lang="en-US" dirty="0" smtClean="0">
                <a:solidFill>
                  <a:srgbClr val="FF0000"/>
                </a:solidFill>
              </a:rPr>
              <a:t>Data </a:t>
            </a:r>
            <a:r>
              <a:rPr lang="en-US" dirty="0" smtClean="0"/>
              <a:t>Some data arrives that has to be processed by the system.</a:t>
            </a:r>
            <a:endParaRPr lang="en-GB" dirty="0" smtClean="0"/>
          </a:p>
          <a:p>
            <a:pPr lvl="1"/>
            <a:r>
              <a:rPr lang="en-US" dirty="0" smtClean="0">
                <a:solidFill>
                  <a:srgbClr val="FF0000"/>
                </a:solidFill>
              </a:rPr>
              <a:t>Events </a:t>
            </a:r>
            <a:r>
              <a:rPr lang="en-US" dirty="0" smtClean="0"/>
              <a:t>Some event happens that triggers system processing. Events may have associated data, although this is not always the case.</a:t>
            </a:r>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Before we start</a:t>
            </a:r>
            <a:endParaRPr lang="en-CA"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3</a:t>
            </a:fld>
            <a:endParaRPr lang="en-US"/>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4161" y="2408238"/>
            <a:ext cx="7023778" cy="3696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02459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Data-driven modeling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Many business systems are data-processing systems that are primarily driven by data. They are controlled by the data input to the system, with relatively little external event processing. </a:t>
            </a:r>
          </a:p>
          <a:p>
            <a:r>
              <a:rPr lang="en-US" dirty="0" smtClean="0"/>
              <a:t>Data-driven models show the sequence of actions involved in processing input data and generating an associated output. </a:t>
            </a:r>
          </a:p>
          <a:p>
            <a:r>
              <a:rPr lang="en-US" dirty="0" smtClean="0"/>
              <a:t>They are particularly useful during the analysis of requirements as they can be used to show end-to-end processing in a system. </a:t>
            </a:r>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normAutofit fontScale="90000"/>
          </a:bodyPr>
          <a:lstStyle/>
          <a:p>
            <a:pPr algn="ctr"/>
            <a:r>
              <a:rPr lang="en-US" dirty="0" smtClean="0"/>
              <a:t>An activity model of the insulin pump’s operation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31</a:t>
            </a:fld>
            <a:endParaRPr lang="en-US"/>
          </a:p>
        </p:txBody>
      </p:sp>
      <p:pic>
        <p:nvPicPr>
          <p:cNvPr id="2" name="Picture 1"/>
          <p:cNvPicPr>
            <a:picLocks noChangeAspect="1"/>
          </p:cNvPicPr>
          <p:nvPr/>
        </p:nvPicPr>
        <p:blipFill>
          <a:blip r:embed="rId2"/>
          <a:stretch>
            <a:fillRect/>
          </a:stretch>
        </p:blipFill>
        <p:spPr>
          <a:xfrm>
            <a:off x="261095" y="2343901"/>
            <a:ext cx="8515350" cy="294330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Event-driven modeling</a:t>
            </a:r>
            <a:endParaRPr lang="en-US" dirty="0"/>
          </a:p>
        </p:txBody>
      </p:sp>
      <p:sp>
        <p:nvSpPr>
          <p:cNvPr id="5" name="Content Placeholder 4"/>
          <p:cNvSpPr>
            <a:spLocks noGrp="1"/>
          </p:cNvSpPr>
          <p:nvPr>
            <p:ph idx="1"/>
          </p:nvPr>
        </p:nvSpPr>
        <p:spPr/>
        <p:txBody>
          <a:bodyPr>
            <a:normAutofit fontScale="85000" lnSpcReduction="20000"/>
          </a:bodyPr>
          <a:lstStyle/>
          <a:p>
            <a:r>
              <a:rPr lang="en-US" dirty="0" smtClean="0"/>
              <a:t>Real-time systems are often event-driven, with minimal data processing. For example, a landline phone switching system responds to events such as ‘receiver off hook’ by</a:t>
            </a:r>
            <a:r>
              <a:rPr lang="en-GB" dirty="0" smtClean="0"/>
              <a:t> </a:t>
            </a:r>
            <a:r>
              <a:rPr lang="en-US" dirty="0" smtClean="0"/>
              <a:t>generating a dial tone.</a:t>
            </a:r>
            <a:r>
              <a:rPr lang="en-GB" dirty="0" smtClean="0"/>
              <a:t> </a:t>
            </a:r>
            <a:endParaRPr lang="en-US" dirty="0" smtClean="0"/>
          </a:p>
          <a:p>
            <a:r>
              <a:rPr lang="en-US" dirty="0" smtClean="0"/>
              <a:t>Event-driven modeling shows how a system responds to external and internal events. </a:t>
            </a:r>
          </a:p>
          <a:p>
            <a:r>
              <a:rPr lang="en-US" dirty="0" smtClean="0"/>
              <a:t>It is based on the assumption that a system has a finite number of states and that events (stimuli) may cause a transition from one state to another.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State machine models</a:t>
            </a:r>
          </a:p>
        </p:txBody>
      </p:sp>
      <p:sp>
        <p:nvSpPr>
          <p:cNvPr id="56323" name="Rectangle 3"/>
          <p:cNvSpPr>
            <a:spLocks noGrp="1" noChangeArrowheads="1"/>
          </p:cNvSpPr>
          <p:nvPr>
            <p:ph idx="1"/>
          </p:nvPr>
        </p:nvSpPr>
        <p:spPr/>
        <p:txBody>
          <a:bodyPr>
            <a:noAutofit/>
          </a:bodyPr>
          <a:lstStyle/>
          <a:p>
            <a:r>
              <a:rPr lang="en-GB" sz="2800" dirty="0"/>
              <a:t>These model the behaviour of the system in response to external and internal events.</a:t>
            </a:r>
          </a:p>
          <a:p>
            <a:r>
              <a:rPr lang="en-GB" sz="2800" dirty="0"/>
              <a:t>They show the system’s responses to stimuli so are often used for modelling real-time systems.</a:t>
            </a:r>
          </a:p>
          <a:p>
            <a:r>
              <a:rPr lang="en-GB" sz="2800" dirty="0"/>
              <a:t>State machine models show system states as nodes and events as arcs between these nodes. When an event occurs, the system moves from one state to another</a:t>
            </a:r>
            <a:r>
              <a:rPr lang="en-GB" sz="2800" dirty="0" smtClean="0"/>
              <a:t>.</a:t>
            </a:r>
            <a:endParaRPr lang="en-GB" sz="2800"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28650" y="365126"/>
            <a:ext cx="8407774" cy="1325563"/>
          </a:xfrm>
        </p:spPr>
        <p:txBody>
          <a:bodyPr>
            <a:normAutofit fontScale="90000"/>
          </a:bodyPr>
          <a:lstStyle/>
          <a:p>
            <a:pPr algn="ctr"/>
            <a:r>
              <a:rPr lang="en-US" dirty="0" smtClean="0"/>
              <a:t>State diagram of a microwave oven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34</a:t>
            </a:fld>
            <a:endParaRPr lang="en-US"/>
          </a:p>
        </p:txBody>
      </p:sp>
      <p:pic>
        <p:nvPicPr>
          <p:cNvPr id="2" name="Picture 1"/>
          <p:cNvPicPr>
            <a:picLocks noChangeAspect="1"/>
          </p:cNvPicPr>
          <p:nvPr/>
        </p:nvPicPr>
        <p:blipFill>
          <a:blip r:embed="rId2"/>
          <a:stretch>
            <a:fillRect/>
          </a:stretch>
        </p:blipFill>
        <p:spPr>
          <a:xfrm>
            <a:off x="788894" y="1631330"/>
            <a:ext cx="7521388" cy="4584331"/>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a:p>
        </p:txBody>
      </p:sp>
      <p:sp>
        <p:nvSpPr>
          <p:cNvPr id="5" name="Content Placeholder 4"/>
          <p:cNvSpPr>
            <a:spLocks noGrp="1"/>
          </p:cNvSpPr>
          <p:nvPr>
            <p:ph idx="1"/>
          </p:nvPr>
        </p:nvSpPr>
        <p:spPr/>
        <p:txBody>
          <a:bodyPr>
            <a:noAutofit/>
          </a:bodyPr>
          <a:lstStyle/>
          <a:p>
            <a:r>
              <a:rPr lang="en-US" sz="2800" dirty="0" smtClean="0"/>
              <a:t>Behavioral models are used to describe the dynamic behavior of an executing system. This behavior can be modeled from the perspective of the data processed by the system, or by the events that stimulate responses from a system.</a:t>
            </a:r>
            <a:endParaRPr lang="en-GB" sz="2800" dirty="0" smtClean="0"/>
          </a:p>
          <a:p>
            <a:r>
              <a:rPr lang="en-US" sz="2800" dirty="0" smtClean="0"/>
              <a:t>Activity diagrams may be used to model the processing of data, where each activity represents one process step.</a:t>
            </a:r>
            <a:endParaRPr lang="en-GB" sz="2800" dirty="0" smtClean="0"/>
          </a:p>
          <a:p>
            <a:r>
              <a:rPr lang="en-US" sz="2800" dirty="0" smtClean="0"/>
              <a:t>State diagrams are used to model a system’s behavior in response to internal or external events. </a:t>
            </a:r>
            <a:endParaRPr lang="en-GB" sz="2800" dirty="0" smtClean="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35</a:t>
            </a:fld>
            <a:endParaRPr lang="en-US"/>
          </a:p>
        </p:txBody>
      </p:sp>
    </p:spTree>
    <p:extLst>
      <p:ext uri="{BB962C8B-B14F-4D97-AF65-F5344CB8AC3E}">
        <p14:creationId xmlns:p14="http://schemas.microsoft.com/office/powerpoint/2010/main" val="5771030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solidFill>
                  <a:srgbClr val="FF0000"/>
                </a:solidFill>
              </a:rPr>
              <a:t>Reading</a:t>
            </a:r>
            <a:endParaRPr lang="en-CA" dirty="0">
              <a:solidFill>
                <a:srgbClr val="FF0000"/>
              </a:solidFill>
            </a:endParaRPr>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36</a:t>
            </a:fld>
            <a:endParaRPr lang="en-US"/>
          </a:p>
        </p:txBody>
      </p:sp>
    </p:spTree>
    <p:extLst>
      <p:ext uri="{BB962C8B-B14F-4D97-AF65-F5344CB8AC3E}">
        <p14:creationId xmlns:p14="http://schemas.microsoft.com/office/powerpoint/2010/main" val="40453003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Model-driven engineering</a:t>
            </a:r>
            <a:endParaRPr lang="en-US" dirty="0"/>
          </a:p>
        </p:txBody>
      </p:sp>
      <p:sp>
        <p:nvSpPr>
          <p:cNvPr id="5" name="Content Placeholder 4"/>
          <p:cNvSpPr>
            <a:spLocks noGrp="1"/>
          </p:cNvSpPr>
          <p:nvPr>
            <p:ph idx="1"/>
          </p:nvPr>
        </p:nvSpPr>
        <p:spPr/>
        <p:txBody>
          <a:bodyPr>
            <a:normAutofit fontScale="77500" lnSpcReduction="20000"/>
          </a:bodyPr>
          <a:lstStyle/>
          <a:p>
            <a:r>
              <a:rPr lang="en-US" dirty="0" smtClean="0"/>
              <a:t>Model-driven engineering (MDE) is an approach to software development where models rather than programs are the principal outputs of the development process. </a:t>
            </a:r>
          </a:p>
          <a:p>
            <a:r>
              <a:rPr lang="en-US" dirty="0" smtClean="0"/>
              <a:t>The programs that execute on a hardware/software platform are then generated automatically from the models. </a:t>
            </a:r>
          </a:p>
          <a:p>
            <a:r>
              <a:rPr lang="en-US" dirty="0" smtClean="0"/>
              <a:t>Proponents of MDE argue that this raises the level of abstraction in software engineering so that engineers no longer have to be concerned with programming language details or the specifics of execution platforms.</a:t>
            </a:r>
            <a:r>
              <a:rPr lang="en-GB" dirty="0" smtClean="0"/>
              <a:t>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Usage of model-driven engineering</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Model-driven engineering is still at an early stage of development, and it is unclear whether or not it will have a significant effect on software engineering practice.</a:t>
            </a:r>
            <a:r>
              <a:rPr lang="en-GB" dirty="0" smtClean="0"/>
              <a:t> </a:t>
            </a:r>
          </a:p>
          <a:p>
            <a:r>
              <a:rPr lang="en-GB" dirty="0" smtClean="0"/>
              <a:t>Pros</a:t>
            </a:r>
          </a:p>
          <a:p>
            <a:pPr lvl="1"/>
            <a:r>
              <a:rPr lang="en-GB" dirty="0" smtClean="0"/>
              <a:t>Allows systems to be considered at higher levels of abstraction</a:t>
            </a:r>
          </a:p>
          <a:p>
            <a:pPr lvl="1"/>
            <a:r>
              <a:rPr lang="en-GB" dirty="0" smtClean="0"/>
              <a:t>Generating code automatically means that it is cheaper to adapt systems to new platforms.</a:t>
            </a:r>
          </a:p>
          <a:p>
            <a:r>
              <a:rPr lang="en-GB" dirty="0" smtClean="0"/>
              <a:t>Cons</a:t>
            </a:r>
          </a:p>
          <a:p>
            <a:pPr lvl="1"/>
            <a:r>
              <a:rPr lang="en-GB" dirty="0" smtClean="0"/>
              <a:t>Models for abstraction and not necessarily right for implementation.</a:t>
            </a:r>
          </a:p>
          <a:p>
            <a:pPr lvl="1"/>
            <a:r>
              <a:rPr lang="en-GB" dirty="0" smtClean="0"/>
              <a:t>Savings from generating code may be outweighed by the costs of developing translators for new platforms.</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Model driven architecture</a:t>
            </a:r>
            <a:endParaRPr lang="en-US" dirty="0"/>
          </a:p>
        </p:txBody>
      </p:sp>
      <p:sp>
        <p:nvSpPr>
          <p:cNvPr id="5" name="Content Placeholder 4"/>
          <p:cNvSpPr>
            <a:spLocks noGrp="1"/>
          </p:cNvSpPr>
          <p:nvPr>
            <p:ph idx="1"/>
          </p:nvPr>
        </p:nvSpPr>
        <p:spPr/>
        <p:txBody>
          <a:bodyPr>
            <a:normAutofit fontScale="85000" lnSpcReduction="20000"/>
          </a:bodyPr>
          <a:lstStyle/>
          <a:p>
            <a:r>
              <a:rPr lang="en-US" dirty="0" smtClean="0"/>
              <a:t>Model-driven architecture (MDA) was the precursor of more general model-driven engineering</a:t>
            </a:r>
          </a:p>
          <a:p>
            <a:r>
              <a:rPr lang="en-US" dirty="0" smtClean="0"/>
              <a:t>MDA is a model-focused approach to software design and implementation that uses a subset of UML models to describe a system. </a:t>
            </a:r>
          </a:p>
          <a:p>
            <a:r>
              <a:rPr lang="en-US" dirty="0" smtClean="0"/>
              <a:t>Models at different levels of abstraction are created. From a high-level, platform independent model, it is possible, in principle, to generate a working program without manual intervention.</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modeling</a:t>
            </a:r>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a:t>
            </a:fld>
            <a:endParaRPr lang="en-US"/>
          </a:p>
        </p:txBody>
      </p:sp>
      <p:sp>
        <p:nvSpPr>
          <p:cNvPr id="12" name="Rectangle 11"/>
          <p:cNvSpPr/>
          <p:nvPr/>
        </p:nvSpPr>
        <p:spPr>
          <a:xfrm>
            <a:off x="510989" y="2200523"/>
            <a:ext cx="2330824" cy="3173505"/>
          </a:xfrm>
          <a:prstGeom prst="rect">
            <a:avLst/>
          </a:prstGeom>
          <a:solidFill>
            <a:schemeClr val="accent1">
              <a:lumMod val="75000"/>
            </a:schemeClr>
          </a:solidFill>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 modeling is the process of developing abstract models of a system, with each model presenting a different view or perspective of that system. </a:t>
            </a:r>
          </a:p>
          <a:p>
            <a:pPr algn="ctr"/>
            <a:endParaRPr lang="en-CA" dirty="0"/>
          </a:p>
        </p:txBody>
      </p:sp>
      <p:sp>
        <p:nvSpPr>
          <p:cNvPr id="13" name="Rectangle 12"/>
          <p:cNvSpPr/>
          <p:nvPr/>
        </p:nvSpPr>
        <p:spPr>
          <a:xfrm>
            <a:off x="3146615" y="2200523"/>
            <a:ext cx="2330824" cy="3173505"/>
          </a:xfrm>
          <a:prstGeom prst="rect">
            <a:avLst/>
          </a:prstGeom>
          <a:solidFill>
            <a:schemeClr val="accent1">
              <a:lumMod val="75000"/>
            </a:schemeClr>
          </a:solidFill>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 modeling has now come to mean representing a system using some kind of graphical notation, which is now almost always based on notations in the Unified Modeling Language (UML). </a:t>
            </a:r>
          </a:p>
        </p:txBody>
      </p:sp>
      <p:sp>
        <p:nvSpPr>
          <p:cNvPr id="14" name="Rectangle 13"/>
          <p:cNvSpPr/>
          <p:nvPr/>
        </p:nvSpPr>
        <p:spPr>
          <a:xfrm>
            <a:off x="5871886" y="2200523"/>
            <a:ext cx="2330824" cy="3173505"/>
          </a:xfrm>
          <a:prstGeom prst="rect">
            <a:avLst/>
          </a:prstGeom>
          <a:solidFill>
            <a:schemeClr val="accent1">
              <a:lumMod val="75000"/>
            </a:schemeClr>
          </a:solidFill>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System modelling helps the analyst to understand the functionality of the system and models are used to communicate with customers.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model</a:t>
            </a:r>
            <a:endParaRPr lang="en-US" dirty="0"/>
          </a:p>
        </p:txBody>
      </p:sp>
      <p:sp>
        <p:nvSpPr>
          <p:cNvPr id="3" name="Content Placeholder 2"/>
          <p:cNvSpPr>
            <a:spLocks noGrp="1"/>
          </p:cNvSpPr>
          <p:nvPr>
            <p:ph idx="1"/>
          </p:nvPr>
        </p:nvSpPr>
        <p:spPr>
          <a:xfrm>
            <a:off x="457200" y="1536700"/>
            <a:ext cx="8229600" cy="4525963"/>
          </a:xfrm>
        </p:spPr>
        <p:txBody>
          <a:bodyPr>
            <a:normAutofit fontScale="70000" lnSpcReduction="20000"/>
          </a:bodyPr>
          <a:lstStyle/>
          <a:p>
            <a:r>
              <a:rPr lang="en-US" dirty="0" smtClean="0"/>
              <a:t>A computation independent model (CIM) </a:t>
            </a:r>
          </a:p>
          <a:p>
            <a:pPr lvl="1"/>
            <a:r>
              <a:rPr lang="en-US" dirty="0" smtClean="0"/>
              <a:t>These model the important domain abstractions used in a system. </a:t>
            </a:r>
            <a:r>
              <a:rPr lang="en-US" dirty="0" err="1" smtClean="0"/>
              <a:t>CIMs</a:t>
            </a:r>
            <a:r>
              <a:rPr lang="en-US" dirty="0" smtClean="0"/>
              <a:t> are sometimes called domain models. </a:t>
            </a:r>
          </a:p>
          <a:p>
            <a:r>
              <a:rPr lang="en-US" dirty="0" smtClean="0"/>
              <a:t>A platform independent model (PIM) </a:t>
            </a:r>
          </a:p>
          <a:p>
            <a:pPr lvl="1"/>
            <a:r>
              <a:rPr lang="en-US" dirty="0" smtClean="0"/>
              <a:t>These model the operation of the system without reference to its implementation. The PIM is usually described using UML models that show the static system structure and how it responds to external and internal events.</a:t>
            </a:r>
          </a:p>
          <a:p>
            <a:r>
              <a:rPr lang="en-US" i="1" dirty="0" smtClean="0"/>
              <a:t>Platform specific models (PSM)</a:t>
            </a:r>
            <a:r>
              <a:rPr lang="en-US" dirty="0" smtClean="0"/>
              <a:t> </a:t>
            </a:r>
          </a:p>
          <a:p>
            <a:pPr lvl="1"/>
            <a:r>
              <a:rPr lang="en-US" dirty="0" smtClean="0"/>
              <a:t>These are transformations of the platform-independent model with a separate PSM for each application platform. In principle, there may be layers of PSM, with each layer adding some platform-specific detail.</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algn="ctr"/>
            <a:r>
              <a:rPr lang="en-US" dirty="0" smtClean="0"/>
              <a:t>MDA transformations</a:t>
            </a:r>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41</a:t>
            </a:fld>
            <a:endParaRPr lang="en-US"/>
          </a:p>
        </p:txBody>
      </p:sp>
      <p:pic>
        <p:nvPicPr>
          <p:cNvPr id="2" name="Picture 1"/>
          <p:cNvPicPr>
            <a:picLocks noChangeAspect="1"/>
          </p:cNvPicPr>
          <p:nvPr/>
        </p:nvPicPr>
        <p:blipFill>
          <a:blip r:embed="rId2"/>
          <a:stretch>
            <a:fillRect/>
          </a:stretch>
        </p:blipFill>
        <p:spPr>
          <a:xfrm>
            <a:off x="752475" y="1814512"/>
            <a:ext cx="7639050" cy="3228975"/>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80682" y="365126"/>
            <a:ext cx="8955742" cy="1325563"/>
          </a:xfrm>
        </p:spPr>
        <p:txBody>
          <a:bodyPr>
            <a:normAutofit fontScale="90000"/>
          </a:bodyPr>
          <a:lstStyle/>
          <a:p>
            <a:pPr algn="ctr"/>
            <a:r>
              <a:rPr lang="en-US" dirty="0" smtClean="0"/>
              <a:t>Multiple platform-specific models </a:t>
            </a:r>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42</a:t>
            </a:fld>
            <a:endParaRPr lang="en-US"/>
          </a:p>
        </p:txBody>
      </p:sp>
      <p:pic>
        <p:nvPicPr>
          <p:cNvPr id="2" name="Picture 1"/>
          <p:cNvPicPr>
            <a:picLocks noChangeAspect="1"/>
          </p:cNvPicPr>
          <p:nvPr/>
        </p:nvPicPr>
        <p:blipFill>
          <a:blip r:embed="rId2"/>
          <a:stretch>
            <a:fillRect/>
          </a:stretch>
        </p:blipFill>
        <p:spPr>
          <a:xfrm>
            <a:off x="890587" y="1962150"/>
            <a:ext cx="7362825" cy="2933700"/>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MDA</a:t>
            </a:r>
            <a:endParaRPr lang="en-US" dirty="0"/>
          </a:p>
        </p:txBody>
      </p:sp>
      <p:sp>
        <p:nvSpPr>
          <p:cNvPr id="5" name="Content Placeholder 4"/>
          <p:cNvSpPr>
            <a:spLocks noGrp="1"/>
          </p:cNvSpPr>
          <p:nvPr>
            <p:ph idx="1"/>
          </p:nvPr>
        </p:nvSpPr>
        <p:spPr/>
        <p:txBody>
          <a:bodyPr>
            <a:normAutofit fontScale="70000" lnSpcReduction="20000"/>
          </a:bodyPr>
          <a:lstStyle/>
          <a:p>
            <a:r>
              <a:rPr lang="en-US" dirty="0" smtClean="0"/>
              <a:t>The developers of MDA claim that it is intended to support an iterative approach to development and so can be used within agile methods. </a:t>
            </a:r>
          </a:p>
          <a:p>
            <a:r>
              <a:rPr lang="en-US" dirty="0" smtClean="0"/>
              <a:t>The notion of extensive up-front modeling contradicts the fundamental ideas in the agile manifesto and I suspect that few agile developers feel comfortable with model-driven engineering.  </a:t>
            </a:r>
          </a:p>
          <a:p>
            <a:r>
              <a:rPr lang="en-US" dirty="0" smtClean="0"/>
              <a:t>If transformations can be completely automated and a complete program generated from a PIM, then, in principle, MDA could be used in an agile development process as no separate coding would be required.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Executable UML</a:t>
            </a:r>
            <a:endParaRPr lang="en-US" dirty="0"/>
          </a:p>
        </p:txBody>
      </p:sp>
      <p:sp>
        <p:nvSpPr>
          <p:cNvPr id="3" name="Content Placeholder 2"/>
          <p:cNvSpPr>
            <a:spLocks noGrp="1"/>
          </p:cNvSpPr>
          <p:nvPr>
            <p:ph idx="1"/>
          </p:nvPr>
        </p:nvSpPr>
        <p:spPr/>
        <p:txBody>
          <a:bodyPr/>
          <a:lstStyle/>
          <a:p>
            <a:r>
              <a:rPr lang="en-US" dirty="0" smtClean="0"/>
              <a:t>The fundamental notion behind model-driven engineering is that completely automated transformation of models to code should be possible. </a:t>
            </a:r>
          </a:p>
          <a:p>
            <a:r>
              <a:rPr lang="en-US" dirty="0" smtClean="0"/>
              <a:t>This is possible using a subset of UML 2, called Executable UML or </a:t>
            </a:r>
            <a:r>
              <a:rPr lang="en-US" dirty="0" err="1" smtClean="0"/>
              <a:t>xUML</a:t>
            </a:r>
            <a:r>
              <a:rPr lang="en-GB" dirty="0" smtClean="0"/>
              <a:t>.</a:t>
            </a:r>
          </a:p>
          <a:p>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Features of executable UML</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To create an executable subset of UML, the number of model types has therefore been dramatically reduced to these 3 key types:</a:t>
            </a:r>
            <a:endParaRPr lang="en-GB" dirty="0" smtClean="0"/>
          </a:p>
          <a:p>
            <a:pPr lvl="1"/>
            <a:r>
              <a:rPr lang="en-US" dirty="0" smtClean="0"/>
              <a:t>Domain models that identify the principal concerns in a system. They are defined using UML class diagrams and include objects, attributes and associations. </a:t>
            </a:r>
            <a:endParaRPr lang="en-GB" dirty="0" smtClean="0"/>
          </a:p>
          <a:p>
            <a:pPr lvl="1"/>
            <a:r>
              <a:rPr lang="en-US" dirty="0" smtClean="0"/>
              <a:t>Class models in which classes are defined, along with their attributes and operations.</a:t>
            </a:r>
            <a:endParaRPr lang="en-GB" dirty="0" smtClean="0"/>
          </a:p>
          <a:p>
            <a:pPr lvl="1"/>
            <a:r>
              <a:rPr lang="en-GB" dirty="0" smtClean="0"/>
              <a:t>State models in which a state diagram is associated with each class and is used to describe the life cycle of the class. </a:t>
            </a:r>
          </a:p>
          <a:p>
            <a:r>
              <a:rPr lang="en-GB" dirty="0" smtClean="0"/>
              <a:t>The dynamic </a:t>
            </a:r>
            <a:r>
              <a:rPr lang="en-GB" dirty="0" err="1" smtClean="0"/>
              <a:t>behavior</a:t>
            </a:r>
            <a:r>
              <a:rPr lang="en-GB" dirty="0" smtClean="0"/>
              <a:t> of the system may be specified declaratively using the object constraint language (OCL), or may be expressed using </a:t>
            </a:r>
            <a:r>
              <a:rPr lang="en-GB" dirty="0" err="1" smtClean="0"/>
              <a:t>UML’s</a:t>
            </a:r>
            <a:r>
              <a:rPr lang="en-GB" dirty="0" smtClean="0"/>
              <a:t> action language. </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a:p>
        </p:txBody>
      </p:sp>
      <p:sp>
        <p:nvSpPr>
          <p:cNvPr id="5" name="Content Placeholder 4"/>
          <p:cNvSpPr>
            <a:spLocks noGrp="1"/>
          </p:cNvSpPr>
          <p:nvPr>
            <p:ph idx="1"/>
          </p:nvPr>
        </p:nvSpPr>
        <p:spPr/>
        <p:txBody>
          <a:bodyPr>
            <a:normAutofit/>
          </a:bodyPr>
          <a:lstStyle/>
          <a:p>
            <a:r>
              <a:rPr lang="en-US" sz="2800" dirty="0" smtClean="0"/>
              <a:t>Model-driven engineering is an approach to software development in which a system is represented as a set of models that can be automatically transformed to executable code. </a:t>
            </a:r>
            <a:endParaRPr lang="en-US" sz="2800"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46</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diagram types</a:t>
            </a:r>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5</a:t>
            </a:fld>
            <a:endParaRPr lang="en-US"/>
          </a:p>
        </p:txBody>
      </p:sp>
      <p:sp>
        <p:nvSpPr>
          <p:cNvPr id="7" name="Rounded Rectangle 6"/>
          <p:cNvSpPr/>
          <p:nvPr/>
        </p:nvSpPr>
        <p:spPr>
          <a:xfrm>
            <a:off x="851646" y="2205318"/>
            <a:ext cx="2357719" cy="17122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00"/>
                </a:solidFill>
              </a:rPr>
              <a:t>Activity diagrams</a:t>
            </a:r>
            <a:r>
              <a:rPr lang="en-US" dirty="0"/>
              <a:t>, which show the activities involved in a process or in data processing </a:t>
            </a:r>
            <a:r>
              <a:rPr lang="en-US" dirty="0" smtClean="0"/>
              <a:t>.</a:t>
            </a:r>
            <a:endParaRPr lang="en-GB" dirty="0"/>
          </a:p>
        </p:txBody>
      </p:sp>
      <p:sp>
        <p:nvSpPr>
          <p:cNvPr id="8" name="Rounded Rectangle 7"/>
          <p:cNvSpPr/>
          <p:nvPr/>
        </p:nvSpPr>
        <p:spPr>
          <a:xfrm>
            <a:off x="3523128" y="2205318"/>
            <a:ext cx="2366684" cy="17122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00"/>
                </a:solidFill>
              </a:rPr>
              <a:t>Use case diagrams</a:t>
            </a:r>
            <a:r>
              <a:rPr lang="en-US" dirty="0"/>
              <a:t>, which show the interactions between a system and its environment. </a:t>
            </a:r>
            <a:endParaRPr lang="en-GB" dirty="0"/>
          </a:p>
        </p:txBody>
      </p:sp>
      <p:sp>
        <p:nvSpPr>
          <p:cNvPr id="9" name="Rounded Rectangle 8"/>
          <p:cNvSpPr/>
          <p:nvPr/>
        </p:nvSpPr>
        <p:spPr>
          <a:xfrm>
            <a:off x="6248399" y="2205318"/>
            <a:ext cx="2501154" cy="17122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00"/>
                </a:solidFill>
              </a:rPr>
              <a:t>Sequence diagrams</a:t>
            </a:r>
            <a:r>
              <a:rPr lang="en-US" dirty="0"/>
              <a:t>, which show interactions between actors and the system and between system components.</a:t>
            </a:r>
            <a:endParaRPr lang="en-GB" dirty="0"/>
          </a:p>
        </p:txBody>
      </p:sp>
      <p:sp>
        <p:nvSpPr>
          <p:cNvPr id="10" name="Rounded Rectangle 9"/>
          <p:cNvSpPr/>
          <p:nvPr/>
        </p:nvSpPr>
        <p:spPr>
          <a:xfrm>
            <a:off x="1918446" y="4177553"/>
            <a:ext cx="2537013" cy="17122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00"/>
                </a:solidFill>
              </a:rPr>
              <a:t>Class diagrams</a:t>
            </a:r>
            <a:r>
              <a:rPr lang="en-US" dirty="0"/>
              <a:t>, which show the object classes in the system and the associations between these classes.</a:t>
            </a:r>
            <a:endParaRPr lang="en-GB" dirty="0"/>
          </a:p>
        </p:txBody>
      </p:sp>
      <p:sp>
        <p:nvSpPr>
          <p:cNvPr id="11" name="Rounded Rectangle 10"/>
          <p:cNvSpPr/>
          <p:nvPr/>
        </p:nvSpPr>
        <p:spPr>
          <a:xfrm>
            <a:off x="4846543" y="4177553"/>
            <a:ext cx="2537013" cy="17122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00"/>
                </a:solidFill>
              </a:rPr>
              <a:t>State diagrams</a:t>
            </a:r>
            <a:r>
              <a:rPr lang="en-US" dirty="0"/>
              <a:t>, which show how the system reacts to internal and external events. </a:t>
            </a:r>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graphical models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solidFill>
                  <a:srgbClr val="C00000"/>
                </a:solidFill>
              </a:rPr>
              <a:t>As a means of facilitating discussion about an existing or proposed system</a:t>
            </a:r>
          </a:p>
          <a:p>
            <a:pPr lvl="1"/>
            <a:r>
              <a:rPr lang="en-US" dirty="0" smtClean="0"/>
              <a:t>Incomplete and incorrect models are OK as their role is to support discussion.</a:t>
            </a:r>
            <a:endParaRPr lang="en-GB" dirty="0" smtClean="0"/>
          </a:p>
          <a:p>
            <a:r>
              <a:rPr lang="en-US" dirty="0" smtClean="0">
                <a:solidFill>
                  <a:srgbClr val="C00000"/>
                </a:solidFill>
              </a:rPr>
              <a:t>As a way of documenting an existing system</a:t>
            </a:r>
          </a:p>
          <a:p>
            <a:pPr lvl="1"/>
            <a:r>
              <a:rPr lang="en-US" dirty="0" smtClean="0"/>
              <a:t>Models should be an accurate representation of the system but need not be complete.</a:t>
            </a:r>
            <a:endParaRPr lang="en-GB" dirty="0" smtClean="0"/>
          </a:p>
          <a:p>
            <a:r>
              <a:rPr lang="en-US" dirty="0" smtClean="0">
                <a:solidFill>
                  <a:srgbClr val="C00000"/>
                </a:solidFill>
              </a:rPr>
              <a:t>As a detailed system description that can be used to generate a system implementation</a:t>
            </a:r>
          </a:p>
          <a:p>
            <a:pPr lvl="1"/>
            <a:r>
              <a:rPr lang="en-US" dirty="0" smtClean="0"/>
              <a:t>Models have to be both correct and complete.</a:t>
            </a:r>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a:t>Context models</a:t>
            </a:r>
          </a:p>
        </p:txBody>
      </p:sp>
      <p:sp>
        <p:nvSpPr>
          <p:cNvPr id="35843" name="Rectangle 3"/>
          <p:cNvSpPr>
            <a:spLocks noGrp="1" noChangeArrowheads="1"/>
          </p:cNvSpPr>
          <p:nvPr>
            <p:ph idx="1"/>
          </p:nvPr>
        </p:nvSpPr>
        <p:spPr/>
        <p:txBody>
          <a:bodyPr>
            <a:normAutofit fontScale="92500" lnSpcReduction="10000"/>
          </a:bodyPr>
          <a:lstStyle/>
          <a:p>
            <a:r>
              <a:rPr lang="en-GB"/>
              <a:t>Context models are used to illustrate the operational context of a system - they show what lies outside the system boundaries.</a:t>
            </a:r>
          </a:p>
          <a:p>
            <a:r>
              <a:rPr lang="en-GB"/>
              <a:t>Social and organisational concerns may affect the decision on where to position system boundaries.</a:t>
            </a:r>
          </a:p>
          <a:p>
            <a:r>
              <a:rPr lang="en-GB"/>
              <a:t>Architectural models show the system and its relationship with other systems.</a:t>
            </a:r>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fontScale="90000"/>
          </a:bodyPr>
          <a:lstStyle/>
          <a:p>
            <a:r>
              <a:rPr lang="en-US" dirty="0" smtClean="0"/>
              <a:t>The context of the MHC-PMS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8</a:t>
            </a:fld>
            <a:endParaRPr lang="en-US"/>
          </a:p>
        </p:txBody>
      </p:sp>
      <p:pic>
        <p:nvPicPr>
          <p:cNvPr id="2" name="Picture 1"/>
          <p:cNvPicPr>
            <a:picLocks noChangeAspect="1"/>
          </p:cNvPicPr>
          <p:nvPr/>
        </p:nvPicPr>
        <p:blipFill>
          <a:blip r:embed="rId2"/>
          <a:stretch>
            <a:fillRect/>
          </a:stretch>
        </p:blipFill>
        <p:spPr>
          <a:xfrm>
            <a:off x="995079" y="1344921"/>
            <a:ext cx="7237038" cy="4779654"/>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models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Modeling user interaction is important as it helps to identify user requirements. </a:t>
            </a:r>
          </a:p>
          <a:p>
            <a:r>
              <a:rPr lang="en-US" dirty="0" smtClean="0"/>
              <a:t>Modeling system-to-system interaction highlights the communication problems that may arise. </a:t>
            </a:r>
          </a:p>
          <a:p>
            <a:r>
              <a:rPr lang="en-US" dirty="0" smtClean="0"/>
              <a:t>Modeling component interaction helps us understand if a proposed system structure is likely to deliver the required system performance and dependability.</a:t>
            </a:r>
            <a:r>
              <a:rPr lang="en-GB" dirty="0" smtClean="0"/>
              <a:t> </a:t>
            </a:r>
          </a:p>
          <a:p>
            <a:r>
              <a:rPr lang="en-GB" dirty="0" smtClean="0"/>
              <a:t>Use case diagrams and sequence diagrams may be used for interaction modelling.</a:t>
            </a:r>
          </a:p>
          <a:p>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682</TotalTime>
  <Words>2406</Words>
  <Application>Microsoft Office PowerPoint</Application>
  <PresentationFormat>On-screen Show (4:3)</PresentationFormat>
  <Paragraphs>244</Paragraphs>
  <Slides>46</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46</vt:i4>
      </vt:variant>
    </vt:vector>
  </HeadingPairs>
  <TitlesOfParts>
    <vt:vector size="54" baseType="lpstr">
      <vt:lpstr>ＭＳ Ｐゴシック</vt:lpstr>
      <vt:lpstr>Arial</vt:lpstr>
      <vt:lpstr>Calibri</vt:lpstr>
      <vt:lpstr>Calibri Light</vt:lpstr>
      <vt:lpstr>Century Gothic</vt:lpstr>
      <vt:lpstr>Palatino Linotype</vt:lpstr>
      <vt:lpstr>Office Theme</vt:lpstr>
      <vt:lpstr>1_Office Theme</vt:lpstr>
      <vt:lpstr>Chapter 5 – System Modeling</vt:lpstr>
      <vt:lpstr>Topics covered</vt:lpstr>
      <vt:lpstr>Before we start</vt:lpstr>
      <vt:lpstr>System modeling</vt:lpstr>
      <vt:lpstr>UML diagram types</vt:lpstr>
      <vt:lpstr>Use of graphical models</vt:lpstr>
      <vt:lpstr>Context models</vt:lpstr>
      <vt:lpstr>The context of the MHC-PMS </vt:lpstr>
      <vt:lpstr>Interaction models</vt:lpstr>
      <vt:lpstr>Use case modeling</vt:lpstr>
      <vt:lpstr>Transfer-data use case </vt:lpstr>
      <vt:lpstr>Use cases in the MHC-PMS involving the role ‘Medical Receptionist’ </vt:lpstr>
      <vt:lpstr>Sequence diagrams</vt:lpstr>
      <vt:lpstr>Sequence diagram for View patient information </vt:lpstr>
      <vt:lpstr>Sequence diagram for Transfer Data </vt:lpstr>
      <vt:lpstr>Structural models</vt:lpstr>
      <vt:lpstr>Class diagrams</vt:lpstr>
      <vt:lpstr>UML classes and association </vt:lpstr>
      <vt:lpstr>Classes and associations in the MHC-PMS </vt:lpstr>
      <vt:lpstr>The Consultation class </vt:lpstr>
      <vt:lpstr>Key points</vt:lpstr>
      <vt:lpstr>Chapter 5 – System Modeling</vt:lpstr>
      <vt:lpstr>Generalization</vt:lpstr>
      <vt:lpstr>Generalization</vt:lpstr>
      <vt:lpstr>A generalization hierarchy </vt:lpstr>
      <vt:lpstr>A generalization hierarchy with added detail </vt:lpstr>
      <vt:lpstr>Object class aggregation models</vt:lpstr>
      <vt:lpstr>The aggregation association </vt:lpstr>
      <vt:lpstr>Behavioral models</vt:lpstr>
      <vt:lpstr>Data-driven modeling</vt:lpstr>
      <vt:lpstr>An activity model of the insulin pump’s operation </vt:lpstr>
      <vt:lpstr>Event-driven modeling</vt:lpstr>
      <vt:lpstr>State machine models</vt:lpstr>
      <vt:lpstr>State diagram of a microwave oven </vt:lpstr>
      <vt:lpstr>Key points</vt:lpstr>
      <vt:lpstr>Reading</vt:lpstr>
      <vt:lpstr>Model-driven engineering</vt:lpstr>
      <vt:lpstr>Usage of model-driven engineering</vt:lpstr>
      <vt:lpstr>Model driven architecture</vt:lpstr>
      <vt:lpstr>Types of model</vt:lpstr>
      <vt:lpstr>MDA transformations</vt:lpstr>
      <vt:lpstr>Multiple platform-specific models </vt:lpstr>
      <vt:lpstr>Agile methods and MDA</vt:lpstr>
      <vt:lpstr>Executable UML</vt:lpstr>
      <vt:lpstr>Features of executable UML</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5</dc:title>
  <dc:creator>Ian Sommerville</dc:creator>
  <cp:lastModifiedBy>Sultan Saud Abdullah Alqahtani</cp:lastModifiedBy>
  <cp:revision>25</cp:revision>
  <dcterms:created xsi:type="dcterms:W3CDTF">2010-01-15T13:50:47Z</dcterms:created>
  <dcterms:modified xsi:type="dcterms:W3CDTF">2019-03-04T07:16:21Z</dcterms:modified>
</cp:coreProperties>
</file>