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5"/>
  </p:notesMasterIdLst>
  <p:handoutMasterIdLst>
    <p:handoutMasterId r:id="rId56"/>
  </p:handoutMasterIdLst>
  <p:sldIdLst>
    <p:sldId id="256" r:id="rId2"/>
    <p:sldId id="277" r:id="rId3"/>
    <p:sldId id="278" r:id="rId4"/>
    <p:sldId id="320" r:id="rId5"/>
    <p:sldId id="321" r:id="rId6"/>
    <p:sldId id="279" r:id="rId7"/>
    <p:sldId id="322" r:id="rId8"/>
    <p:sldId id="323" r:id="rId9"/>
    <p:sldId id="324" r:id="rId10"/>
    <p:sldId id="257" r:id="rId11"/>
    <p:sldId id="280" r:id="rId12"/>
    <p:sldId id="285" r:id="rId13"/>
    <p:sldId id="286" r:id="rId14"/>
    <p:sldId id="298" r:id="rId15"/>
    <p:sldId id="312" r:id="rId16"/>
    <p:sldId id="319" r:id="rId17"/>
    <p:sldId id="299" r:id="rId18"/>
    <p:sldId id="325" r:id="rId19"/>
    <p:sldId id="258" r:id="rId20"/>
    <p:sldId id="259" r:id="rId21"/>
    <p:sldId id="260" r:id="rId22"/>
    <p:sldId id="261" r:id="rId23"/>
    <p:sldId id="262" r:id="rId24"/>
    <p:sldId id="263" r:id="rId25"/>
    <p:sldId id="328" r:id="rId26"/>
    <p:sldId id="329" r:id="rId27"/>
    <p:sldId id="264" r:id="rId28"/>
    <p:sldId id="265" r:id="rId29"/>
    <p:sldId id="326" r:id="rId30"/>
    <p:sldId id="267" r:id="rId31"/>
    <p:sldId id="268" r:id="rId32"/>
    <p:sldId id="269" r:id="rId33"/>
    <p:sldId id="330" r:id="rId34"/>
    <p:sldId id="300" r:id="rId35"/>
    <p:sldId id="301" r:id="rId36"/>
    <p:sldId id="302" r:id="rId37"/>
    <p:sldId id="303" r:id="rId38"/>
    <p:sldId id="304" r:id="rId39"/>
    <p:sldId id="270" r:id="rId40"/>
    <p:sldId id="271" r:id="rId41"/>
    <p:sldId id="305" r:id="rId42"/>
    <p:sldId id="272" r:id="rId43"/>
    <p:sldId id="273" r:id="rId44"/>
    <p:sldId id="313" r:id="rId45"/>
    <p:sldId id="314" r:id="rId46"/>
    <p:sldId id="327" r:id="rId47"/>
    <p:sldId id="306" r:id="rId48"/>
    <p:sldId id="274" r:id="rId49"/>
    <p:sldId id="315" r:id="rId50"/>
    <p:sldId id="316" r:id="rId51"/>
    <p:sldId id="275" r:id="rId52"/>
    <p:sldId id="276" r:id="rId53"/>
    <p:sldId id="30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3664165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412145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9217A13-8541-BA4E-9FC7-62BA6FA2AB68}" type="datetime1">
              <a:rPr lang="en-US" smtClean="0"/>
              <a:pPr/>
              <a:t>3/18/2019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78597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7CFDB78-C1D5-3D42-B90E-0A3CE7B29FF7}" type="datetime1">
              <a:rPr lang="en-US" smtClean="0"/>
              <a:pPr/>
              <a:t>3/18/2019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98916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FAFCA8-D331-5045-8DFF-65F34F24F754}" type="datetime1">
              <a:rPr lang="en-US" smtClean="0"/>
              <a:pPr/>
              <a:t>3/18/2019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700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smtClean="0"/>
              <a:t>Click to edit Master title style</a:t>
            </a:r>
            <a:endParaRPr lang="en-CA"/>
          </a:p>
        </p:txBody>
      </p:sp>
      <p:sp>
        <p:nvSpPr>
          <p:cNvPr id="3" name="Content Placeholder 2"/>
          <p:cNvSpPr>
            <a:spLocks noGrp="1"/>
          </p:cNvSpPr>
          <p:nvPr>
            <p:ph idx="1"/>
          </p:nvPr>
        </p:nvSpPr>
        <p:spPr/>
        <p:txBody>
          <a:bodyPr>
            <a:normAutofit/>
          </a:bodyPr>
          <a:lstStyle>
            <a:lvl1pPr>
              <a:defRPr sz="4400"/>
            </a:lvl1pPr>
            <a:lvl2pPr>
              <a:defRPr sz="4000"/>
            </a:lvl2pPr>
            <a:lvl3pPr>
              <a:defRPr sz="36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312FD5-DDAA-944B-BEB2-DEE80D21E975}" type="datetime1">
              <a:rPr lang="en-US" smtClean="0"/>
              <a:pPr/>
              <a:t>3/18/2019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26607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B89362-A6FE-B648-87DF-A4175DAA694E}" type="datetime1">
              <a:rPr lang="en-US" smtClean="0"/>
              <a:pPr/>
              <a:t>3/18/2019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43685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D663B98-6F6E-1747-A617-94472A9A1C1A}" type="datetime1">
              <a:rPr lang="en-US" smtClean="0"/>
              <a:pPr/>
              <a:t>3/18/2019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05785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76E1879-43D4-E643-953F-9B2E0A41F5FE}" type="datetime1">
              <a:rPr lang="en-US" smtClean="0"/>
              <a:pPr/>
              <a:t>3/18/2019</a:t>
            </a:fld>
            <a:endParaRPr lang="en-US"/>
          </a:p>
        </p:txBody>
      </p:sp>
      <p:sp>
        <p:nvSpPr>
          <p:cNvPr id="8" name="Footer Placeholder 7"/>
          <p:cNvSpPr>
            <a:spLocks noGrp="1"/>
          </p:cNvSpPr>
          <p:nvPr>
            <p:ph type="ftr" sz="quarter" idx="11"/>
          </p:nvPr>
        </p:nvSpPr>
        <p:spPr/>
        <p:txBody>
          <a:bodyPr/>
          <a:lstStyle/>
          <a:p>
            <a:r>
              <a:rPr lang="en-US" smtClean="0"/>
              <a:t>Chapter 6 Architectural design</a:t>
            </a:r>
            <a:endParaRPr lang="en-US"/>
          </a:p>
        </p:txBody>
      </p:sp>
      <p:sp>
        <p:nvSpPr>
          <p:cNvPr id="9" name="Slide Number Placeholder 8"/>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95949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8F607FF-2096-B149-8341-73A9536A7A09}" type="datetime1">
              <a:rPr lang="en-US" smtClean="0"/>
              <a:pPr/>
              <a:t>3/18/2019</a:t>
            </a:fld>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299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4FD6-2458-FF46-8DA3-167153C6C762}" type="datetime1">
              <a:rPr lang="en-US" smtClean="0"/>
              <a:pPr/>
              <a:t>3/18/2019</a:t>
            </a:fld>
            <a:endParaRPr lang="en-US"/>
          </a:p>
        </p:txBody>
      </p:sp>
      <p:sp>
        <p:nvSpPr>
          <p:cNvPr id="3" name="Footer Placeholder 2"/>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449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D1C2D-0785-1E4D-909A-8C797CA18639}" type="datetime1">
              <a:rPr lang="en-US" smtClean="0"/>
              <a:pPr/>
              <a:t>3/18/2019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8023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4BBA1-4CF6-384D-A728-BECE54AB728D}" type="datetime1">
              <a:rPr lang="en-US" smtClean="0"/>
              <a:pPr/>
              <a:t>3/18/2019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33022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D6090-0B40-3E4E-9459-5F58D30273C3}" type="datetime1">
              <a:rPr lang="en-US" smtClean="0"/>
              <a:pPr/>
              <a:t>3/18/2019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2695390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 y="2004695"/>
            <a:ext cx="8949690" cy="1470025"/>
          </a:xfrm>
        </p:spPr>
        <p:txBody>
          <a:bodyPr/>
          <a:lstStyle/>
          <a:p>
            <a:r>
              <a:rPr lang="en-US" dirty="0" smtClean="0"/>
              <a:t>Chapter 6 – Architectural Design</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11"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dirty="0" smtClean="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12" name="Rectangle 11"/>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smtClean="0">
                <a:ln>
                  <a:noFill/>
                </a:ln>
                <a:solidFill>
                  <a:srgbClr val="595959"/>
                </a:solidFill>
                <a:effectLst/>
                <a:uLnTx/>
                <a:uFillTx/>
              </a:rPr>
              <a:t>Note: These are a slightly modified version of Ch6 slides available from the author’s site </a:t>
            </a:r>
            <a:r>
              <a:rPr kumimoji="0" lang="en-US" altLang="en-US" sz="1400" b="0" i="0" u="none" strike="noStrike" kern="0" cap="none" spc="0" normalizeH="0" baseline="0" noProof="0" dirty="0" smtClean="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smtClean="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a packing robot control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pic>
        <p:nvPicPr>
          <p:cNvPr id="1026" name="Picture 2" descr="Image result for The architecture of a packing robot control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769745"/>
            <a:ext cx="4970145" cy="4490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GB" dirty="0"/>
              <a:t>Advantages of explicit architecture</a:t>
            </a:r>
          </a:p>
        </p:txBody>
      </p:sp>
      <p:sp>
        <p:nvSpPr>
          <p:cNvPr id="45059" name="Rectangle 3"/>
          <p:cNvSpPr>
            <a:spLocks noGrp="1" noChangeArrowheads="1"/>
          </p:cNvSpPr>
          <p:nvPr>
            <p:ph idx="1"/>
          </p:nvPr>
        </p:nvSpPr>
        <p:spPr/>
        <p:txBody>
          <a:bodyPr>
            <a:normAutofit fontScale="70000" lnSpcReduction="20000"/>
          </a:bodyPr>
          <a:lstStyle/>
          <a:p>
            <a:pPr>
              <a:lnSpc>
                <a:spcPct val="90000"/>
              </a:lnSpc>
            </a:pPr>
            <a:r>
              <a:rPr lang="en-GB" b="1" dirty="0"/>
              <a:t>Stakeholder communication</a:t>
            </a:r>
          </a:p>
          <a:p>
            <a:pPr lvl="1">
              <a:lnSpc>
                <a:spcPct val="90000"/>
              </a:lnSpc>
            </a:pPr>
            <a:r>
              <a:rPr lang="en-GB" dirty="0"/>
              <a:t>Architecture may be used as a focus of discussion by system stakeholders.</a:t>
            </a:r>
          </a:p>
          <a:p>
            <a:pPr>
              <a:lnSpc>
                <a:spcPct val="90000"/>
              </a:lnSpc>
            </a:pPr>
            <a:r>
              <a:rPr lang="en-GB" b="1" dirty="0"/>
              <a:t>System analysis</a:t>
            </a:r>
          </a:p>
          <a:p>
            <a:pPr lvl="1">
              <a:lnSpc>
                <a:spcPct val="90000"/>
              </a:lnSpc>
            </a:pPr>
            <a:r>
              <a:rPr lang="en-GB" dirty="0"/>
              <a:t>Means that analysis of whether the system can meet its non-functional requirements is possible.</a:t>
            </a:r>
          </a:p>
          <a:p>
            <a:pPr>
              <a:lnSpc>
                <a:spcPct val="90000"/>
              </a:lnSpc>
            </a:pPr>
            <a:r>
              <a:rPr lang="en-GB" b="1"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t>Architectural design decisions</a:t>
            </a:r>
          </a:p>
        </p:txBody>
      </p:sp>
      <p:sp>
        <p:nvSpPr>
          <p:cNvPr id="58371" name="Rectangle 3"/>
          <p:cNvSpPr>
            <a:spLocks noGrp="1" noChangeArrowheads="1"/>
          </p:cNvSpPr>
          <p:nvPr>
            <p:ph idx="1"/>
          </p:nvPr>
        </p:nvSpPr>
        <p:spPr/>
        <p:txBody>
          <a:bodyPr>
            <a:normAutofit fontScale="85000" lnSpcReduction="20000"/>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t>
            </a:r>
            <a:r>
              <a:rPr lang="en-US" b="1" dirty="0" smtClean="0">
                <a:solidFill>
                  <a:srgbClr val="FF0000"/>
                </a:solidFill>
              </a:rPr>
              <a:t>affect the non-functional characteristics </a:t>
            </a:r>
            <a:r>
              <a:rPr lang="en-US" dirty="0" smtClean="0"/>
              <a:t>of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en-US"/>
              <a:t>Architectural design decisions</a:t>
            </a:r>
          </a:p>
        </p:txBody>
      </p:sp>
      <p:sp>
        <p:nvSpPr>
          <p:cNvPr id="59395" name="Rectangle 3"/>
          <p:cNvSpPr>
            <a:spLocks noGrp="1" noChangeArrowheads="1"/>
          </p:cNvSpPr>
          <p:nvPr>
            <p:ph idx="1"/>
          </p:nvPr>
        </p:nvSpPr>
        <p:spPr/>
        <p:txBody>
          <a:bodyPr/>
          <a:lstStyle/>
          <a:p>
            <a:r>
              <a:rPr lang="en-US" sz="2400" dirty="0"/>
              <a:t>Is there a generic application architecture that can be used?</a:t>
            </a:r>
          </a:p>
          <a:p>
            <a:r>
              <a:rPr lang="en-US" sz="2400" dirty="0"/>
              <a:t>How will the system be distributed?</a:t>
            </a:r>
          </a:p>
          <a:p>
            <a:r>
              <a:rPr lang="en-US" sz="2400" dirty="0"/>
              <a:t>What architectural styles are appropriate?</a:t>
            </a:r>
          </a:p>
          <a:p>
            <a:r>
              <a:rPr lang="en-US" sz="2400" dirty="0"/>
              <a:t>What approach will be used to structure the system?</a:t>
            </a:r>
          </a:p>
          <a:p>
            <a:r>
              <a:rPr lang="en-US" sz="2400" dirty="0"/>
              <a:t>How will the system be decomposed into modules?</a:t>
            </a:r>
          </a:p>
          <a:p>
            <a:r>
              <a:rPr lang="en-US" sz="2400" dirty="0"/>
              <a:t>What control strategy should be used?</a:t>
            </a:r>
          </a:p>
          <a:p>
            <a:r>
              <a:rPr lang="en-US" sz="2400" dirty="0"/>
              <a:t>How will the architectural design be evaluated?</a:t>
            </a:r>
          </a:p>
          <a:p>
            <a:r>
              <a:rPr lang="en-US" sz="2400" dirty="0"/>
              <a:t>How should the architecture be documented?</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FF0000"/>
                </a:solidFill>
              </a:rPr>
              <a:t>A logical view</a:t>
            </a:r>
            <a:r>
              <a:rPr lang="en-US" dirty="0" smtClean="0"/>
              <a:t>, which shows the key abstractions in the system as objects or object classes. </a:t>
            </a:r>
            <a:endParaRPr lang="en-GB" dirty="0" smtClean="0"/>
          </a:p>
          <a:p>
            <a:r>
              <a:rPr lang="en-US" b="1" dirty="0" smtClean="0">
                <a:solidFill>
                  <a:srgbClr val="FF0000"/>
                </a:solidFill>
              </a:rPr>
              <a:t>A process view</a:t>
            </a:r>
            <a:r>
              <a:rPr lang="en-US" dirty="0" smtClean="0">
                <a:solidFill>
                  <a:srgbClr val="FF0000"/>
                </a:solidFill>
              </a:rPr>
              <a:t>, </a:t>
            </a:r>
            <a:r>
              <a:rPr lang="en-US" dirty="0" smtClean="0"/>
              <a:t>which shows how, at run-time, the system is composed of interacting processes. </a:t>
            </a:r>
            <a:endParaRPr lang="en-GB" dirty="0" smtClean="0"/>
          </a:p>
          <a:p>
            <a:r>
              <a:rPr lang="en-US" b="1" dirty="0" smtClean="0">
                <a:solidFill>
                  <a:srgbClr val="FF0000"/>
                </a:solidFill>
              </a:rPr>
              <a:t>A development view</a:t>
            </a:r>
            <a:r>
              <a:rPr lang="en-US" dirty="0" smtClean="0"/>
              <a:t>, which shows how the software is decomposed for development.</a:t>
            </a:r>
            <a:endParaRPr lang="en-GB" dirty="0" smtClean="0"/>
          </a:p>
          <a:p>
            <a:r>
              <a:rPr lang="en-US" b="1" dirty="0" smtClean="0">
                <a:solidFill>
                  <a:srgbClr val="FF0000"/>
                </a:solidFill>
              </a:rPr>
              <a:t>A physical view</a:t>
            </a:r>
            <a:r>
              <a:rPr lang="en-US" b="1" dirty="0" smtClean="0"/>
              <a:t>,</a:t>
            </a:r>
            <a:r>
              <a:rPr lang="en-US" dirty="0" smtClean="0"/>
              <a:t>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+ 1 view model of software architecture</a:t>
            </a:r>
            <a:endParaRPr lang="en-CA"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pic>
        <p:nvPicPr>
          <p:cNvPr id="2050" name="Picture 2" descr="https://upload.wikimedia.org/wikipedia/commons/thumb/e/e6/4%2B1_Architectural_View_Model.svg/1024px-4%2B1_Architectural_View_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2" y="1173480"/>
            <a:ext cx="8081968"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6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noAutofit/>
          </a:bodyPr>
          <a:lstStyle/>
          <a:p>
            <a:r>
              <a:rPr lang="en-US" sz="3600" dirty="0" smtClean="0"/>
              <a:t>Patterns are a means of representing, sharing and reusing knowledge.</a:t>
            </a:r>
          </a:p>
          <a:p>
            <a:r>
              <a:rPr lang="en-US" sz="3600" dirty="0" smtClean="0"/>
              <a:t>An architectural pattern is a stylized description of good design practice, which has been tried and tested in different environments.</a:t>
            </a:r>
          </a:p>
          <a:p>
            <a:pPr>
              <a:buNone/>
            </a:pPr>
            <a:endParaRPr lang="en-US" sz="36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endParaRPr lang="en-CA" dirty="0"/>
          </a:p>
        </p:txBody>
      </p:sp>
      <p:sp>
        <p:nvSpPr>
          <p:cNvPr id="3" name="Content Placeholder 2"/>
          <p:cNvSpPr>
            <a:spLocks noGrp="1"/>
          </p:cNvSpPr>
          <p:nvPr>
            <p:ph idx="1"/>
          </p:nvPr>
        </p:nvSpPr>
        <p:spPr/>
        <p:txBody>
          <a:bodyPr>
            <a:normAutofit fontScale="85000" lnSpcReduction="20000"/>
          </a:bodyPr>
          <a:lstStyle/>
          <a:p>
            <a:pPr marL="742950" indent="-742950">
              <a:buFont typeface="+mj-lt"/>
              <a:buAutoNum type="arabicPeriod"/>
            </a:pPr>
            <a:r>
              <a:rPr lang="en-CA" dirty="0" smtClean="0"/>
              <a:t>The Model-View-Control (MVC) pattern</a:t>
            </a:r>
          </a:p>
          <a:p>
            <a:pPr marL="742950" indent="-742950">
              <a:buFont typeface="+mj-lt"/>
              <a:buAutoNum type="arabicPeriod"/>
            </a:pPr>
            <a:r>
              <a:rPr lang="en-CA" dirty="0" smtClean="0"/>
              <a:t>Layered architecture pattern</a:t>
            </a:r>
          </a:p>
          <a:p>
            <a:pPr marL="742950" indent="-742950">
              <a:buFont typeface="+mj-lt"/>
              <a:buAutoNum type="arabicPeriod"/>
            </a:pPr>
            <a:r>
              <a:rPr lang="en-CA" dirty="0" smtClean="0"/>
              <a:t>Repository architecture pattern</a:t>
            </a:r>
          </a:p>
          <a:p>
            <a:pPr marL="742950" indent="-742950">
              <a:buFont typeface="+mj-lt"/>
              <a:buAutoNum type="arabicPeriod"/>
            </a:pPr>
            <a:r>
              <a:rPr lang="en-CA" dirty="0" smtClean="0"/>
              <a:t>Client-Server architecture pattern</a:t>
            </a:r>
          </a:p>
          <a:p>
            <a:pPr marL="742950" indent="-742950">
              <a:buFont typeface="+mj-lt"/>
              <a:buAutoNum type="arabicPeriod"/>
            </a:pPr>
            <a:r>
              <a:rPr lang="en-CA" dirty="0" smtClean="0"/>
              <a:t>Pipe and filter </a:t>
            </a:r>
            <a:r>
              <a:rPr lang="en-CA" dirty="0"/>
              <a:t>architecture </a:t>
            </a:r>
            <a:r>
              <a:rPr lang="en-CA" dirty="0" smtClean="0"/>
              <a:t>pattern</a:t>
            </a:r>
          </a:p>
          <a:p>
            <a:pPr marL="742950" indent="-742950">
              <a:buFont typeface="+mj-lt"/>
              <a:buAutoNum type="arabicPeriod"/>
            </a:pPr>
            <a:endParaRPr lang="en-CA" dirty="0" smtClean="0"/>
          </a:p>
          <a:p>
            <a:pPr marL="742950" indent="-742950">
              <a:buFont typeface="+mj-lt"/>
              <a:buAutoNum type="arabicPeriod"/>
            </a:pPr>
            <a:endParaRPr lang="en-CA"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extLst>
      <p:ext uri="{BB962C8B-B14F-4D97-AF65-F5344CB8AC3E}">
        <p14:creationId xmlns:p14="http://schemas.microsoft.com/office/powerpoint/2010/main" val="104385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smtClean="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smtClean="0">
                          <a:solidFill>
                            <a:srgbClr val="000000"/>
                          </a:solidFill>
                          <a:latin typeface="Helvetica"/>
                          <a:ea typeface="Times New Roman"/>
                          <a:cs typeface="Helvetica"/>
                        </a:rPr>
                        <a:t>Figure 6.4 shows the architecture of a web-based application system organized using the MVC pattern.</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normAutofit/>
          </a:bodyPr>
          <a:lstStyle/>
          <a:p>
            <a:endParaRPr lang="en-US" sz="4000" dirty="0" smtClean="0"/>
          </a:p>
          <a:p>
            <a:r>
              <a:rPr lang="en-US" sz="4000" dirty="0" smtClean="0"/>
              <a:t>What is system architecture? </a:t>
            </a:r>
          </a:p>
          <a:p>
            <a:r>
              <a:rPr lang="en-US" sz="4000" dirty="0" smtClean="0"/>
              <a:t>Architectural design decisions</a:t>
            </a:r>
            <a:endParaRPr lang="en-GB" sz="4000" dirty="0" smtClean="0"/>
          </a:p>
          <a:p>
            <a:r>
              <a:rPr lang="en-US" sz="4000" dirty="0" smtClean="0"/>
              <a:t>Architectural views</a:t>
            </a:r>
            <a:endParaRPr lang="en-GB" sz="4000" dirty="0" smtClean="0"/>
          </a:p>
          <a:p>
            <a:r>
              <a:rPr lang="en-US" sz="4000" dirty="0" smtClean="0"/>
              <a:t>Architectural patterns</a:t>
            </a:r>
            <a:endParaRPr lang="en-GB" sz="4000" dirty="0" smtClean="0"/>
          </a:p>
          <a:p>
            <a:r>
              <a:rPr lang="en-US" sz="4000" dirty="0" smtClean="0"/>
              <a:t>Application architectures</a:t>
            </a:r>
            <a:endParaRPr lang="en-GB" sz="4000" dirty="0" smtClean="0"/>
          </a:p>
          <a:p>
            <a:endParaRPr lang="en-US" sz="40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pic>
        <p:nvPicPr>
          <p:cNvPr id="3074" name="Picture 2" descr="Image result for The organization of the Model-View-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45" y="1840547"/>
            <a:ext cx="5800725" cy="396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pic>
        <p:nvPicPr>
          <p:cNvPr id="1026" name="Picture 2" descr="Image result for &quot;Web application architecture using the MVC patter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670" y="1924329"/>
            <a:ext cx="5143500" cy="4086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generic layered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pic>
        <p:nvPicPr>
          <p:cNvPr id="6146" name="Picture 2" descr="Image result for A generic layere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022" y="1545570"/>
            <a:ext cx="6410325" cy="4486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the LIBSYS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pic>
        <p:nvPicPr>
          <p:cNvPr id="7170" name="Picture 2" descr="Image result for The architecture of the LIBSYS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823" y="1571065"/>
            <a:ext cx="5913531" cy="4873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normAutofit fontScale="55000" lnSpcReduction="20000"/>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extLst>
      <p:ext uri="{BB962C8B-B14F-4D97-AF65-F5344CB8AC3E}">
        <p14:creationId xmlns:p14="http://schemas.microsoft.com/office/powerpoint/2010/main" val="4135892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extLst>
      <p:ext uri="{BB962C8B-B14F-4D97-AF65-F5344CB8AC3E}">
        <p14:creationId xmlns:p14="http://schemas.microsoft.com/office/powerpoint/2010/main" val="1733322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repository architecture for an IDE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pic>
        <p:nvPicPr>
          <p:cNvPr id="8194" name="Picture 2" descr="Image result for A repository architecture for an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52" y="1783135"/>
            <a:ext cx="7886700" cy="3695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extLst>
      <p:ext uri="{BB962C8B-B14F-4D97-AF65-F5344CB8AC3E}">
        <p14:creationId xmlns:p14="http://schemas.microsoft.com/office/powerpoint/2010/main" val="1882821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normAutofit fontScale="85000" lnSpcReduction="20000"/>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client–server architecture for a film library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pic>
        <p:nvPicPr>
          <p:cNvPr id="9218" name="Picture 2" descr="Image result for A clientâserver architecture for a film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46" y="1677427"/>
            <a:ext cx="7591425" cy="4467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the pipe and filter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pic>
        <p:nvPicPr>
          <p:cNvPr id="10242" name="Picture 2" descr="Image result for An example of the pipe and filt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586" y="2714252"/>
            <a:ext cx="7072938" cy="2153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Tree>
    <p:extLst>
      <p:ext uri="{BB962C8B-B14F-4D97-AF65-F5344CB8AC3E}">
        <p14:creationId xmlns:p14="http://schemas.microsoft.com/office/powerpoint/2010/main" val="1170428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normAutofit fontScale="70000" lnSpcReduction="20000"/>
          </a:bodyPr>
          <a:lstStyle/>
          <a:p>
            <a:r>
              <a:rPr lang="en-US" dirty="0"/>
              <a:t>Application systems are designed to meet an </a:t>
            </a:r>
            <a:r>
              <a:rPr lang="en-US" dirty="0" smtClean="0"/>
              <a:t>organizational </a:t>
            </a:r>
            <a:r>
              <a:rPr lang="en-US" dirty="0"/>
              <a:t>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dirty="0"/>
              <a:t>Use of application architectures</a:t>
            </a:r>
          </a:p>
        </p:txBody>
      </p:sp>
      <p:sp>
        <p:nvSpPr>
          <p:cNvPr id="138243" name="Rectangle 3"/>
          <p:cNvSpPr>
            <a:spLocks noGrp="1" noChangeArrowheads="1"/>
          </p:cNvSpPr>
          <p:nvPr>
            <p:ph idx="1"/>
          </p:nvPr>
        </p:nvSpPr>
        <p:spPr/>
        <p:txBody>
          <a:bodyPr lIns="91797" tIns="45898" rIns="91797" bIns="45898">
            <a:normAutofit fontScale="85000" lnSpcReduction="20000"/>
          </a:bodyPr>
          <a:lstStyle/>
          <a:p>
            <a:pPr>
              <a:lnSpc>
                <a:spcPct val="90000"/>
              </a:lnSpc>
            </a:pPr>
            <a:r>
              <a:rPr lang="en-US" dirty="0"/>
              <a:t>As a starting point for architectural design.</a:t>
            </a:r>
          </a:p>
          <a:p>
            <a:pPr>
              <a:lnSpc>
                <a:spcPct val="90000"/>
              </a:lnSpc>
            </a:pPr>
            <a:r>
              <a:rPr lang="en-US" dirty="0"/>
              <a:t>As a design checklist.</a:t>
            </a:r>
          </a:p>
          <a:p>
            <a:pPr>
              <a:lnSpc>
                <a:spcPct val="90000"/>
              </a:lnSpc>
            </a:pPr>
            <a:r>
              <a:rPr lang="en-US" dirty="0"/>
              <a:t>As a way of </a:t>
            </a:r>
            <a:r>
              <a:rPr lang="en-US" dirty="0" smtClean="0"/>
              <a:t>organizing </a:t>
            </a:r>
            <a:r>
              <a:rPr lang="en-US" dirty="0"/>
              <a:t>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smtClean="0"/>
              <a:t>Examples of application types</a:t>
            </a:r>
            <a:endParaRPr lang="en-US" dirty="0"/>
          </a:p>
        </p:txBody>
      </p:sp>
      <p:sp>
        <p:nvSpPr>
          <p:cNvPr id="139267" name="Rectangle 3"/>
          <p:cNvSpPr>
            <a:spLocks noGrp="1" noChangeArrowheads="1"/>
          </p:cNvSpPr>
          <p:nvPr>
            <p:ph idx="1"/>
          </p:nvPr>
        </p:nvSpPr>
        <p:spPr/>
        <p:txBody>
          <a:bodyPr>
            <a:normAutofit fontScale="55000" lnSpcReduction="20000"/>
          </a:bodyPr>
          <a:lstStyle/>
          <a:p>
            <a:r>
              <a:rPr lang="en-US" dirty="0" smtClean="0"/>
              <a:t>Data processing applications</a:t>
            </a:r>
          </a:p>
          <a:p>
            <a:pPr lvl="1"/>
            <a:r>
              <a:rPr lang="en-US" dirty="0" smtClean="0"/>
              <a:t>Data driven applications that process data in batches without explicit user intervention during the processing.</a:t>
            </a:r>
          </a:p>
          <a:p>
            <a:r>
              <a:rPr lang="en-US" dirty="0" smtClean="0"/>
              <a:t>Transaction processing applications</a:t>
            </a:r>
          </a:p>
          <a:p>
            <a:pPr lvl="1"/>
            <a:r>
              <a:rPr lang="en-US" dirty="0" smtClean="0"/>
              <a:t>Data-</a:t>
            </a:r>
            <a:r>
              <a:rPr lang="en-US" dirty="0" err="1" smtClean="0"/>
              <a:t>centred</a:t>
            </a:r>
            <a:r>
              <a:rPr lang="en-US" dirty="0" smtClean="0"/>
              <a:t> applications that process user requests and update information in a system database.</a:t>
            </a:r>
          </a:p>
          <a:p>
            <a:r>
              <a:rPr lang="en-US" dirty="0" smtClean="0"/>
              <a:t>Event processing systems</a:t>
            </a:r>
          </a:p>
          <a:p>
            <a:pPr lvl="1"/>
            <a:r>
              <a:rPr lang="en-US" dirty="0" smtClean="0"/>
              <a:t>Applications where system actions depend on interpreting events from the system’s environment.</a:t>
            </a:r>
          </a:p>
          <a:p>
            <a:r>
              <a:rPr lang="en-US" dirty="0" smtClean="0"/>
              <a:t>Language processing systems</a:t>
            </a:r>
          </a:p>
          <a:p>
            <a:pPr lvl="1"/>
            <a:r>
              <a:rPr lang="en-US" dirty="0"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normAutofit fontScale="70000" lnSpcReduction="20000"/>
          </a:bodyPr>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of transaction processing applications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pic>
        <p:nvPicPr>
          <p:cNvPr id="11266" name="Picture 2" descr="Image result for The structure of transaction processing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64802"/>
            <a:ext cx="8143875" cy="1971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Architecture vs. Design</a:t>
            </a:r>
            <a:endParaRPr lang="en-CA"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Content Placeholder 5"/>
          <p:cNvSpPr>
            <a:spLocks noGrp="1"/>
          </p:cNvSpPr>
          <p:nvPr>
            <p:ph idx="1"/>
          </p:nvPr>
        </p:nvSpPr>
        <p:spPr/>
        <p:txBody>
          <a:bodyPr>
            <a:normAutofit fontScale="77500" lnSpcReduction="20000"/>
          </a:bodyPr>
          <a:lstStyle/>
          <a:p>
            <a:r>
              <a:rPr lang="en-CA" dirty="0" smtClean="0"/>
              <a:t>The </a:t>
            </a:r>
            <a:r>
              <a:rPr lang="en-CA" b="1" dirty="0" smtClean="0"/>
              <a:t>architecture</a:t>
            </a:r>
            <a:r>
              <a:rPr lang="en-CA" dirty="0" smtClean="0"/>
              <a:t> of a system is its 'skeleton'. It's the highest level of abstraction of a system. What kind of data storage is present, how do modules interact with each other, what recovery systems are in place. Just like design patterns, there are architectural patterns: MVC, 3-tier layered design, etc.</a:t>
            </a:r>
          </a:p>
          <a:p>
            <a:endParaRPr lang="en-CA" dirty="0"/>
          </a:p>
        </p:txBody>
      </p:sp>
    </p:spTree>
    <p:extLst>
      <p:ext uri="{BB962C8B-B14F-4D97-AF65-F5344CB8AC3E}">
        <p14:creationId xmlns:p14="http://schemas.microsoft.com/office/powerpoint/2010/main" val="4242529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software architecture of an ATM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pic>
        <p:nvPicPr>
          <p:cNvPr id="12290" name="Picture 2" descr="Image result for The software architecture of an ATM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3470"/>
            <a:ext cx="7877175"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fontScale="90000"/>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normAutofit fontScale="62500" lnSpcReduction="20000"/>
          </a:bodyPr>
          <a:lstStyle/>
          <a:p>
            <a:r>
              <a:rPr lang="en-US" dirty="0"/>
              <a:t>Information systems have a generic architecture that can be </a:t>
            </a:r>
            <a:r>
              <a:rPr lang="en-US" dirty="0" smtClean="0"/>
              <a:t>organized </a:t>
            </a:r>
            <a:r>
              <a:rPr lang="en-US" dirty="0"/>
              <a:t>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information system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pic>
        <p:nvPicPr>
          <p:cNvPr id="13314" name="Picture 2" descr="Image result for Layered information syste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093" y="1730375"/>
            <a:ext cx="6143625"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the MHC-PMS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pic>
        <p:nvPicPr>
          <p:cNvPr id="14338" name="Picture 2" descr="Image result for The architecture of the MHC-P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599" y="1667622"/>
            <a:ext cx="606742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Web-based information systems</a:t>
            </a:r>
            <a:endParaRPr lang="en-US" dirty="0"/>
          </a:p>
        </p:txBody>
      </p:sp>
      <p:sp>
        <p:nvSpPr>
          <p:cNvPr id="3" name="Content Placeholder 2"/>
          <p:cNvSpPr>
            <a:spLocks noGrp="1"/>
          </p:cNvSpPr>
          <p:nvPr>
            <p:ph idx="1"/>
          </p:nvPr>
        </p:nvSpPr>
        <p:spPr/>
        <p:txBody>
          <a:bodyPr>
            <a:noAutofit/>
          </a:bodyPr>
          <a:lstStyle/>
          <a:p>
            <a:r>
              <a:rPr lang="en-US" sz="2400" dirty="0" smtClean="0"/>
              <a:t>Information and resource management systems are now usually web-based systems where the user interfaces are implemented using a web browser. </a:t>
            </a:r>
          </a:p>
          <a:p>
            <a:r>
              <a:rPr lang="en-US" sz="2400" dirty="0" smtClean="0"/>
              <a:t>For example, </a:t>
            </a:r>
            <a:r>
              <a:rPr lang="en-US" sz="2400" dirty="0" err="1" smtClean="0"/>
              <a:t>e</a:t>
            </a:r>
            <a:r>
              <a:rPr lang="en-US" sz="2400" dirty="0" smtClean="0"/>
              <a:t>-commerce systems are Internet-based resource management systems that accept electronic orders for goods or services and then arrange delivery of these goods or services to the customer</a:t>
            </a:r>
            <a:r>
              <a:rPr lang="en-US" sz="2400" i="1" dirty="0" smtClean="0"/>
              <a:t>. </a:t>
            </a:r>
          </a:p>
          <a:p>
            <a:r>
              <a:rPr lang="en-US" sz="2400" dirty="0" smtClean="0"/>
              <a:t>In an </a:t>
            </a:r>
            <a:r>
              <a:rPr lang="en-US" sz="2400" dirty="0" err="1" smtClean="0"/>
              <a:t>e</a:t>
            </a:r>
            <a:r>
              <a:rPr lang="en-US" sz="2400" dirty="0" smtClean="0"/>
              <a:t>-commerce system, the application-specific layer includes additional functionality supporting a ‘shopping cart’ in which users can place a number of items in separate transactions, then pay for them all together in a single transaction.</a:t>
            </a:r>
            <a:endParaRPr lang="en-GB" sz="2400" dirty="0" smtClean="0"/>
          </a:p>
          <a:p>
            <a:pPr>
              <a:buNone/>
            </a:pPr>
            <a:endParaRPr lang="en-US" sz="2400"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Reading</a:t>
            </a:r>
            <a:r>
              <a:rPr lang="en-CA" dirty="0" smtClean="0"/>
              <a:t> </a:t>
            </a:r>
            <a:r>
              <a:rPr lang="en-CA" dirty="0" smtClean="0">
                <a:sym typeface="Wingdings" panose="05000000000000000000" pitchFamily="2" charset="2"/>
              </a:rPr>
              <a:t></a:t>
            </a:r>
            <a:endParaRPr lang="en-CA"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Tree>
    <p:extLst>
      <p:ext uri="{BB962C8B-B14F-4D97-AF65-F5344CB8AC3E}">
        <p14:creationId xmlns:p14="http://schemas.microsoft.com/office/powerpoint/2010/main" val="1922686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a language processing system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pic>
        <p:nvPicPr>
          <p:cNvPr id="15362" name="Picture 2" descr="Image result for The architecture of a language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234" y="1892767"/>
            <a:ext cx="6591300" cy="4352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normAutofit fontScale="62500" lnSpcReduction="20000"/>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1497330"/>
            <a:ext cx="8526780" cy="4525963"/>
          </a:xfrm>
        </p:spPr>
        <p:txBody>
          <a:bodyPr>
            <a:noAutofit/>
          </a:bodyPr>
          <a:lstStyle/>
          <a:p>
            <a:pPr fontAlgn="base"/>
            <a:r>
              <a:rPr lang="en-CA" sz="3000" dirty="0" smtClean="0"/>
              <a:t>Software </a:t>
            </a:r>
            <a:r>
              <a:rPr lang="en-CA" sz="3000" b="1" dirty="0"/>
              <a:t>design</a:t>
            </a:r>
            <a:r>
              <a:rPr lang="en-CA" sz="3000" dirty="0"/>
              <a:t> is about designing the individual modules / components. What are the responsibilities, functions, of module x? Of class Y? What can it do, and what not? What design patterns can be used?</a:t>
            </a:r>
          </a:p>
          <a:p>
            <a:pPr fontAlgn="base"/>
            <a:r>
              <a:rPr lang="en-CA" sz="3000" dirty="0"/>
              <a:t>So in short, Software architecture is more about the design of the entire system, while software design emphasizes on module / component / class level.</a:t>
            </a:r>
          </a:p>
          <a:p>
            <a:endParaRPr lang="en-CA" sz="3000"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
        <p:nvSpPr>
          <p:cNvPr id="6" name="Title 1"/>
          <p:cNvSpPr>
            <a:spLocks noGrp="1"/>
          </p:cNvSpPr>
          <p:nvPr>
            <p:ph type="title"/>
          </p:nvPr>
        </p:nvSpPr>
        <p:spPr>
          <a:xfrm>
            <a:off x="457200" y="274638"/>
            <a:ext cx="8229600" cy="1143000"/>
          </a:xfrm>
        </p:spPr>
        <p:txBody>
          <a:bodyPr/>
          <a:lstStyle/>
          <a:p>
            <a:r>
              <a:rPr lang="en-CA" dirty="0" smtClean="0"/>
              <a:t>Architecture vs. Design</a:t>
            </a:r>
            <a:endParaRPr lang="en-CA" dirty="0"/>
          </a:p>
        </p:txBody>
      </p:sp>
    </p:spTree>
    <p:extLst>
      <p:ext uri="{BB962C8B-B14F-4D97-AF65-F5344CB8AC3E}">
        <p14:creationId xmlns:p14="http://schemas.microsoft.com/office/powerpoint/2010/main" val="2429648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noAutofit/>
          </a:bodyPr>
          <a:lstStyle/>
          <a:p>
            <a:r>
              <a:rPr lang="en-US" sz="3600" dirty="0" smtClean="0"/>
              <a:t>A semantic analyzer that uses information from the syntax tree and the symbol table to check the semantic correctness of the input language text.</a:t>
            </a:r>
            <a:r>
              <a:rPr lang="en-GB" sz="3600" dirty="0" smtClean="0"/>
              <a:t> </a:t>
            </a:r>
            <a:endParaRPr lang="en-US" sz="3600" dirty="0" smtClean="0"/>
          </a:p>
          <a:p>
            <a:r>
              <a:rPr lang="en-US" sz="3600" dirty="0" smtClean="0"/>
              <a:t>A code generator that ‘walks’ the syntax tree and generates abstract machine code.</a:t>
            </a:r>
            <a:endParaRPr lang="en-GB" sz="3600" dirty="0" smtClean="0"/>
          </a:p>
          <a:p>
            <a:endParaRPr lang="en-US" sz="3600"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pipe and filter compiler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pic>
        <p:nvPicPr>
          <p:cNvPr id="16386" name="Picture 2" descr="Image result for A pipe and filter compil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69" y="2198595"/>
            <a:ext cx="6962775"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repository architecture for a language processing system</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pic>
        <p:nvPicPr>
          <p:cNvPr id="17410" name="Picture 2" descr="Image result for A repository architecture for a language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363" y="2007254"/>
            <a:ext cx="7305675" cy="4010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53</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normAutofit fontScale="77500" lnSpcReduction="20000"/>
          </a:bodyPr>
          <a:lstStyle/>
          <a:p>
            <a:r>
              <a:rPr lang="en-GB" dirty="0"/>
              <a:t>An early stage of the system design process.</a:t>
            </a:r>
          </a:p>
          <a:p>
            <a:r>
              <a:rPr lang="en-GB" b="1" dirty="0">
                <a:solidFill>
                  <a:srgbClr val="FF0000"/>
                </a:solidFill>
              </a:rPr>
              <a:t>Represents the link between specification and design processes.</a:t>
            </a:r>
          </a:p>
          <a:p>
            <a:r>
              <a:rPr lang="en-GB" dirty="0"/>
              <a:t>Often carried out in parallel with some specification activities.</a:t>
            </a:r>
          </a:p>
          <a:p>
            <a:r>
              <a:rPr lang="en-GB" dirty="0"/>
              <a:t>It involves identifying major system components and their communications.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normAutofit fontScale="90000"/>
          </a:bodyPr>
          <a:lstStyle/>
          <a:p>
            <a:r>
              <a:rPr lang="en-GB" altLang="en-US"/>
              <a:t>Architectural design process</a:t>
            </a:r>
          </a:p>
        </p:txBody>
      </p:sp>
      <p:sp>
        <p:nvSpPr>
          <p:cNvPr id="8195" name="Rectangle 3"/>
          <p:cNvSpPr>
            <a:spLocks noGrp="1" noChangeArrowheads="1"/>
          </p:cNvSpPr>
          <p:nvPr>
            <p:ph type="body" idx="1"/>
          </p:nvPr>
        </p:nvSpPr>
        <p:spPr>
          <a:noFill/>
          <a:ln/>
        </p:spPr>
        <p:txBody>
          <a:bodyPr>
            <a:normAutofit fontScale="62500" lnSpcReduction="20000"/>
          </a:bodyPr>
          <a:lstStyle/>
          <a:p>
            <a:r>
              <a:rPr lang="en-GB" altLang="en-US" b="1">
                <a:solidFill>
                  <a:schemeClr val="accent1"/>
                </a:solidFill>
              </a:rPr>
              <a:t>System structuring</a:t>
            </a:r>
          </a:p>
          <a:p>
            <a:pPr lvl="1"/>
            <a:r>
              <a:rPr lang="en-GB" altLang="en-US"/>
              <a:t>The system is decomposed into several principal sub-systems and communications between these sub-systems are identified</a:t>
            </a:r>
          </a:p>
          <a:p>
            <a:r>
              <a:rPr lang="en-GB" altLang="en-US" b="1">
                <a:solidFill>
                  <a:schemeClr val="accent1"/>
                </a:solidFill>
              </a:rPr>
              <a:t>Control modelling</a:t>
            </a:r>
          </a:p>
          <a:p>
            <a:pPr lvl="1"/>
            <a:r>
              <a:rPr lang="en-GB" altLang="en-US"/>
              <a:t>A model of the control relationships between the different parts of the system is established</a:t>
            </a:r>
          </a:p>
          <a:p>
            <a:r>
              <a:rPr lang="en-GB" altLang="en-US" b="1">
                <a:solidFill>
                  <a:schemeClr val="accent1"/>
                </a:solidFill>
              </a:rPr>
              <a:t>Modular decomposition</a:t>
            </a:r>
          </a:p>
          <a:p>
            <a:pPr lvl="1"/>
            <a:r>
              <a:rPr lang="en-GB" altLang="en-US"/>
              <a:t>The identified sub-systems are decomposed into modules</a:t>
            </a:r>
          </a:p>
        </p:txBody>
      </p:sp>
    </p:spTree>
    <p:extLst>
      <p:ext uri="{BB962C8B-B14F-4D97-AF65-F5344CB8AC3E}">
        <p14:creationId xmlns:p14="http://schemas.microsoft.com/office/powerpoint/2010/main" val="34586192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altLang="en-US"/>
              <a:t>Sub-systems and modules</a:t>
            </a:r>
          </a:p>
        </p:txBody>
      </p:sp>
      <p:sp>
        <p:nvSpPr>
          <p:cNvPr id="9219" name="Rectangle 3"/>
          <p:cNvSpPr>
            <a:spLocks noGrp="1" noChangeArrowheads="1"/>
          </p:cNvSpPr>
          <p:nvPr>
            <p:ph type="body" idx="1"/>
          </p:nvPr>
        </p:nvSpPr>
        <p:spPr>
          <a:xfrm>
            <a:off x="457200" y="1676400"/>
            <a:ext cx="8229600" cy="3962400"/>
          </a:xfrm>
          <a:noFill/>
          <a:ln w="38100">
            <a:solidFill>
              <a:schemeClr val="accent2"/>
            </a:solidFill>
            <a:miter lim="800000"/>
            <a:headEnd/>
            <a:tailEnd/>
          </a:ln>
        </p:spPr>
        <p:txBody>
          <a:bodyPr>
            <a:normAutofit/>
          </a:bodyPr>
          <a:lstStyle/>
          <a:p>
            <a:pPr>
              <a:buFont typeface="Zapf Dingbats" charset="2"/>
              <a:buNone/>
            </a:pPr>
            <a:r>
              <a:rPr lang="en-GB" altLang="en-US" sz="3200" dirty="0"/>
              <a:t>	A </a:t>
            </a:r>
            <a:r>
              <a:rPr lang="en-GB" altLang="en-US" sz="3200" b="1" dirty="0">
                <a:solidFill>
                  <a:schemeClr val="accent2"/>
                </a:solidFill>
              </a:rPr>
              <a:t>sub-system</a:t>
            </a:r>
            <a:r>
              <a:rPr lang="en-GB" altLang="en-US" sz="3200" dirty="0"/>
              <a:t> is a system in its own right whose operation is independent of the services provided by other sub-systems.</a:t>
            </a:r>
          </a:p>
        </p:txBody>
      </p:sp>
      <p:sp>
        <p:nvSpPr>
          <p:cNvPr id="9221" name="Text Box 5"/>
          <p:cNvSpPr txBox="1">
            <a:spLocks noChangeArrowheads="1"/>
          </p:cNvSpPr>
          <p:nvPr/>
        </p:nvSpPr>
        <p:spPr bwMode="auto">
          <a:xfrm>
            <a:off x="2209800" y="3774143"/>
            <a:ext cx="6248400" cy="163121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Zapf Dingbats" charset="2"/>
              <a:buNone/>
            </a:pPr>
            <a:r>
              <a:rPr lang="en-GB" altLang="en-US" sz="2500" dirty="0"/>
              <a:t>A </a:t>
            </a:r>
            <a:r>
              <a:rPr lang="en-GB" altLang="en-US" sz="2500" b="1" dirty="0">
                <a:solidFill>
                  <a:schemeClr val="accent1"/>
                </a:solidFill>
              </a:rPr>
              <a:t>module</a:t>
            </a:r>
            <a:r>
              <a:rPr lang="en-GB" altLang="en-US" sz="2500" dirty="0"/>
              <a:t> is a system component that provides services to other components but would not normally be considered as a separate system</a:t>
            </a:r>
            <a:endParaRPr lang="en-GB" altLang="en-US" sz="2500" dirty="0">
              <a:latin typeface="Times" panose="02020603050405020304" pitchFamily="18" charset="0"/>
            </a:endParaRPr>
          </a:p>
        </p:txBody>
      </p:sp>
    </p:spTree>
    <p:extLst>
      <p:ext uri="{BB962C8B-B14F-4D97-AF65-F5344CB8AC3E}">
        <p14:creationId xmlns:p14="http://schemas.microsoft.com/office/powerpoint/2010/main" val="2493189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2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ctr"/>
            <a:r>
              <a:rPr lang="en-GB" altLang="en-US"/>
              <a:t>System structuring</a:t>
            </a:r>
          </a:p>
        </p:txBody>
      </p:sp>
      <p:sp>
        <p:nvSpPr>
          <p:cNvPr id="11267" name="Rectangle 3"/>
          <p:cNvSpPr>
            <a:spLocks noGrp="1" noChangeArrowheads="1"/>
          </p:cNvSpPr>
          <p:nvPr>
            <p:ph type="body" idx="1"/>
          </p:nvPr>
        </p:nvSpPr>
        <p:spPr>
          <a:noFill/>
          <a:ln/>
        </p:spPr>
        <p:txBody>
          <a:bodyPr>
            <a:normAutofit fontScale="77500" lnSpcReduction="20000"/>
          </a:bodyPr>
          <a:lstStyle/>
          <a:p>
            <a:pPr algn="ctr">
              <a:buFont typeface="Zapf Dingbats" charset="2"/>
              <a:buNone/>
            </a:pPr>
            <a:r>
              <a:rPr lang="en-GB" altLang="en-US" b="1" dirty="0">
                <a:solidFill>
                  <a:srgbClr val="0066FF"/>
                </a:solidFill>
              </a:rPr>
              <a:t>Concerned with decomposing the system into interacting sub-systems</a:t>
            </a:r>
          </a:p>
          <a:p>
            <a:r>
              <a:rPr lang="en-GB" altLang="en-US" dirty="0"/>
              <a:t>The </a:t>
            </a:r>
            <a:r>
              <a:rPr lang="en-GB" altLang="en-US" dirty="0">
                <a:solidFill>
                  <a:srgbClr val="FF0000"/>
                </a:solidFill>
              </a:rPr>
              <a:t>architectural design </a:t>
            </a:r>
            <a:r>
              <a:rPr lang="en-GB" altLang="en-US" dirty="0"/>
              <a:t>is normally expressed as a </a:t>
            </a:r>
            <a:r>
              <a:rPr lang="en-GB" altLang="en-US" u="sng" dirty="0"/>
              <a:t>block diagram</a:t>
            </a:r>
            <a:r>
              <a:rPr lang="en-GB" altLang="en-US" dirty="0"/>
              <a:t> presenting an overview of the system structure</a:t>
            </a:r>
          </a:p>
          <a:p>
            <a:pPr lvl="1"/>
            <a:r>
              <a:rPr lang="en-GB" altLang="en-US" dirty="0">
                <a:solidFill>
                  <a:srgbClr val="FF0000"/>
                </a:solidFill>
              </a:rPr>
              <a:t>(More specific models showing how sub-systems share data, are distributed and interface with each other may also be developed)</a:t>
            </a:r>
          </a:p>
        </p:txBody>
      </p:sp>
    </p:spTree>
    <p:extLst>
      <p:ext uri="{BB962C8B-B14F-4D97-AF65-F5344CB8AC3E}">
        <p14:creationId xmlns:p14="http://schemas.microsoft.com/office/powerpoint/2010/main" val="1455082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4726</TotalTime>
  <Words>3024</Words>
  <Application>Microsoft Office PowerPoint</Application>
  <PresentationFormat>On-screen Show (4:3)</PresentationFormat>
  <Paragraphs>336</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Century Gothic</vt:lpstr>
      <vt:lpstr>Helvetica</vt:lpstr>
      <vt:lpstr>Times</vt:lpstr>
      <vt:lpstr>Times New Roman</vt:lpstr>
      <vt:lpstr>Wingdings</vt:lpstr>
      <vt:lpstr>Zapf Dingbats</vt:lpstr>
      <vt:lpstr>Office Theme</vt:lpstr>
      <vt:lpstr>Chapter 6 – Architectural Design</vt:lpstr>
      <vt:lpstr>Topics covered</vt:lpstr>
      <vt:lpstr>Software architecture</vt:lpstr>
      <vt:lpstr>Architecture vs. Design</vt:lpstr>
      <vt:lpstr>Architecture vs. Design</vt:lpstr>
      <vt:lpstr>Architectural design</vt:lpstr>
      <vt:lpstr>Architectural design process</vt:lpstr>
      <vt:lpstr>Sub-systems and modules</vt:lpstr>
      <vt:lpstr>System structuring</vt:lpstr>
      <vt:lpstr>The architecture of a packing robot control system</vt:lpstr>
      <vt:lpstr>Advantages of explicit architecture</vt:lpstr>
      <vt:lpstr>Architectural design decisions</vt:lpstr>
      <vt:lpstr>Architectural design decisions</vt:lpstr>
      <vt:lpstr>Architectural views</vt:lpstr>
      <vt:lpstr>4 + 1 view model of software architecture</vt:lpstr>
      <vt:lpstr>4 + 1 view model of software architecture</vt:lpstr>
      <vt:lpstr>Architectural patterns</vt:lpstr>
      <vt:lpstr>Architectural patterns</vt:lpstr>
      <vt:lpstr>The Model-View-Controller (MVC) pattern </vt:lpstr>
      <vt:lpstr>The organization of the Model-View-Controller </vt:lpstr>
      <vt:lpstr>Web application architecture using the MVC pattern </vt:lpstr>
      <vt:lpstr>The Layered architecture pattern </vt:lpstr>
      <vt:lpstr>A generic layered architecture </vt:lpstr>
      <vt:lpstr>The architecture of the LIBSYS system </vt:lpstr>
      <vt:lpstr>Key points</vt:lpstr>
      <vt:lpstr>Chapter 6 – Architectural Design</vt:lpstr>
      <vt:lpstr>The Repository pattern </vt:lpstr>
      <vt:lpstr>A repository architecture for an IDE </vt:lpstr>
      <vt:lpstr>The Client–server pattern </vt:lpstr>
      <vt:lpstr>A client–server architecture for a film library </vt:lpstr>
      <vt:lpstr>The pipe and filter pattern </vt:lpstr>
      <vt:lpstr>An example of the pipe and filter architecture </vt:lpstr>
      <vt:lpstr>Reading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Reading </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Sultan Saud Abdullah Alqahtani</cp:lastModifiedBy>
  <cp:revision>25</cp:revision>
  <dcterms:created xsi:type="dcterms:W3CDTF">2010-01-18T20:35:25Z</dcterms:created>
  <dcterms:modified xsi:type="dcterms:W3CDTF">2019-03-18T09:40:18Z</dcterms:modified>
</cp:coreProperties>
</file>