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75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9" r:id="rId13"/>
    <p:sldId id="276" r:id="rId14"/>
    <p:sldId id="277" r:id="rId15"/>
    <p:sldId id="278" r:id="rId16"/>
    <p:sldId id="303" r:id="rId17"/>
    <p:sldId id="279" r:id="rId18"/>
    <p:sldId id="283" r:id="rId19"/>
    <p:sldId id="284" r:id="rId20"/>
    <p:sldId id="285" r:id="rId21"/>
    <p:sldId id="286" r:id="rId22"/>
    <p:sldId id="280" r:id="rId23"/>
    <p:sldId id="281" r:id="rId24"/>
    <p:sldId id="282" r:id="rId25"/>
    <p:sldId id="302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304" r:id="rId36"/>
    <p:sldId id="296" r:id="rId37"/>
    <p:sldId id="297" r:id="rId38"/>
    <p:sldId id="298" r:id="rId39"/>
    <p:sldId id="299" r:id="rId40"/>
    <p:sldId id="300" r:id="rId41"/>
    <p:sldId id="301" r:id="rId42"/>
    <p:sldId id="260" r:id="rId43"/>
    <p:sldId id="30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79" autoAdjust="0"/>
  </p:normalViewPr>
  <p:slideViewPr>
    <p:cSldViewPr>
      <p:cViewPr varScale="1">
        <p:scale>
          <a:sx n="150" d="100"/>
          <a:sy n="150" d="100"/>
        </p:scale>
        <p:origin x="209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6-03-22T10:09:07.5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661 174,'-23'0,"1"0,22-25,-23 25,23-25,-22 25,22-24,-23 24,0 0,23-25,0 25,-22 0,-1 0,23-25,-22 25,-1 0,23-25,-23 25,1 0,22 0,-23-25,23 25,-22 0,22 0,-23 0,0 0,23 0,-22 0,22 0,0 0,-23 0,23 0,-22 0,22 0,-23 25,0-25,23 0,-22 0,22 0,-23 25,23-25,-22 0,22 0,-23 0,23 0,0 25,0-25,-23 0,23 0,0 25,-22-25,22 0,0 24,0-24,0 25,0-25,0 25,0-25,0 25,0 0,0-25,0 25,0-25,0 24,0-24,0 25,0 0,0-25,0 25,0-25,0 25,0-25,0 0,0 25,0-25,0 24,0-24,0 25,0-25,0 25,0 0,0-25,0 25,0-25,0 25,0-25,0 24,0 1,0-25,0 25,0-25,0 25,0-25,0 25,0 0,0-25,0 24,0-24,0 25,0-25,0 25,0 0,0-25,0 25,0-25,0 25,0-25,0 24,0 1,0-25,0 25,0-25,0 25,0-25,0 25,0-25,0 0,0 25,0-25,0 24,0-24,0 25,0-25,0 25,0 0,0-25,0 25,0-25,0 25,0-25,0 24,0 1,0-25,0 25,0-25,0 25,0-25,0 25,0 0,0-25,0 24,0-24,0 25,0-25,0 25,0 0,0-25,0 25,0-25,0 25,0-25,0 24,0 1,0-25,0 25,0-25,0 25,0-25,0 25,0 0,0-25,0 0,0 24,0-24,0 0,22 0,-22 25,23-25,-23 0,0 0,23 0,-23 0,0 0,22 0,-22 0,23 0,-23 0,22 0,-22 0,23 0,-23-25,0 25,23 0,-23 0,22 0,-22 0,0-24,0 24,23 0,-23 0,22 0,-22 0,23-25,-23 25,23 0,-1 0,-22-25,0 25,0-25,0 25,23 0,-23-25,0 25,0-25,0 1,0 24,22 0,-22-25,0 25,23 0,-23-25,0 25,0-25,0 25,23 0,-23-25,0 25,22 0,-22 0,0-25,0 25,23 0,-23-24,0 24,22 0,-22-25,23 25,-23-50,0 50,-23-25,23 25,23 0,-23 0,23-25,-23 25,0-24,0 24,0-25,0 25,0-25,0 25,0-25,0 25,22 0,-22-25,0 25,0-25,0 25,0-24,0 24,23-25,-23 0,22 25,-22-25,23 25,-23-25,0 25,23 0,-23-25,0 25,0-24,0 24,22-25,-22 25,0-25,0 25,0-25,0 25,23-25,-23 25,0-25,0 25,0-24,0 24,0-25,0 0,0 25,0-25,0 25,0-25,0 25,0-25,0 25,0-24,0-1,0 25,0-25,0 25,0-25,0 25,0-25,0 0,0 25,0-24,0 24,0-25,0 25,-23 0,23-25,-22 25,22-25,-23 25,23-25,0 0,-23 25,23-24,-22 24,22-25,-23 25,23-25,-22 25,22-25,-23 25,23-25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6-03-22T10:09:28.756"/>
    </inkml:context>
    <inkml:brush xml:id="br0">
      <inkml:brushProperty name="width" value="0.05292" units="cm"/>
      <inkml:brushProperty name="height" value="0.05292" units="cm"/>
      <inkml:brushProperty name="color" value="#800080"/>
      <inkml:brushProperty name="fitToCurve" value="1"/>
      <inkml:brushProperty name="ignorePressure" value="1"/>
    </inkml:brush>
  </inkml:definitions>
  <inkml:trace contextRef="#ctx0" brushRef="#br0">1167 495,'0'-25,"0"0,0 25,0-24,0 24,-25 0,25-25,0 0,-25 25,25-24,0-1,0 25,-24 0,24-25,-25 25,25-24,-24 24,24-25,0 0,-25 25,25-24,-25 24,25-25,-24 25,24-25,-25 25,25-24,-24 24,-1 0,25-25,-25 25,1 0,24 0,-25 0,25-25,-24 25,-1 0,25 0,-25 0,25 0,-24 0,24-24,-25 24,1 0,24 0,0-25,-25 25,25-25,-25 25,1 0,24 0,-25 0,25 0,-24 0,24 0,-25 0,0 0,25 0,-24 0,24 0,-25 0,25 0,-24 0,-1 0,25 0,-25 0,25 0,0 0,-24 0,-1 0,25 0,0 0,-24 25,-1-25,25 0,-25 0,1 0,24 0,-25 0,25 0,-24 0,-1 0,25 0,-25 0,25 0,-24 0,24 0,-25 0,25 0,-24 0,24 0,0 25,-25-25,25 24,-25-24,25 0,0 25,0-25,0 25,0-25,0 24,0-24,0 0,0 0,0 25,0-25,0 0,0 0,0 25,0-25,0 0,0 24,0-24,0 0,0 0,0 25,0-25,0 0,0 25,0-25,0 0,0 0,0 24,0-24,0 0,0 0,0 0,0 0,0 0,0 25,0-25,0 0,0 0,0 0,0 0,0 0,0 0,0 0,0 0,0 0,0 25,0-25,0 0,0 0,0 0,0 0,0 24,0-24,0 0,0 0,0 0,0 0,0 25,0-25,0 0,0 0,0 0,0 25,0-25,25 0,-25 0,0 0,0 0,0 0,0 0,0 24,0-24,0 25,0-25,0 0,0 0,0 0,0 25,0-25,0 0,25 0,-25 25,0-25,24 0,-24 0,0 0,0 0,0 0,25 0,-25 0,0 0,0 0,0 0,0 0,24 0,-24 0,0 0,0 0,0 0,0 0,25 0,-25 24,25-24,-25 0,24 25,-24-25,25 0,-1 25,-24-25,25 0,-25 0,25 0,-25 0,0 24,24-24,-24 0,25 0,-25 0,0 25,24-25,-24 0,25 0,-25 0,0 25,25-25,-25 0,0 0,24 0,-24 0,0 0,0 24,25-24,-25 0,24 25,-24-25,25 0,-25 25,25-25,-25 0,0 0,24 0,-24 0,0 0,0 0,25 0,-25 24,49-24,-24 0,24 0,-25 25,1 0,0-25,-1 0,-24 0,0 0,0 0,25 0,-25 0,0 0,24 0,-24 0,0 0,25 0,-25 0,25 0,-25 0,0 0,24 0,-24 0,25 0,-25 0,24 0,-24 0,25 0,0 0,-25 0,24 0,-24 0,25 0,-25 0,24 0,1 0,-25 0,25 0,-1 0,1 0,-25-25,0 0,0 25,0-24,-25 24,25-25,0 0,-24 25,24-24,0 24,-25 0,25-25,0 0,-25 25,25-24,0 24,-24-25,24 25,0-25,0 1,0 24,0-25,0 25,0-25,0 25,0-25,0 25,24 0,-24 0,0-24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6-03-22T10:09:49.647"/>
    </inkml:context>
    <inkml:brush xml:id="br0">
      <inkml:brushProperty name="width" value="0.05292" units="cm"/>
      <inkml:brushProperty name="height" value="0.05292" units="cm"/>
      <inkml:brushProperty name="color" value="#339966"/>
      <inkml:brushProperty name="fitToCurve" value="1"/>
      <inkml:brushProperty name="ignorePressure" value="1"/>
    </inkml:brush>
  </inkml:definitions>
  <inkml:trace contextRef="#ctx0" brushRef="#br0">5070 284,'-25'-25,"25"25,-25 0,25-24,-24 24,-1-25,25 25,-25-25,1 1,-1 24,-24 0,49-25,-25 0,25 25,-24 0,24-25,-25 25,0 0,25-24,-24 24,-1 0,25 0,-25 0,25 0,-24 0,24 0,-25 0,25-25,-25 25,1 0,24 0,-25 0,25 0,-25 0,25 0,-24 0,-1 0,25 0,-25 0,25 0,-24 0,24 0,-25 0,1 0,24 0,-25 0,0 0,1 0,-1 0,25 0,-25 0,25 0,-49 0,49 0,-25 0,1 0,-1 0,0 0,25 0,-24 0,-1 0,25 0,-25 0,25 0,-24 0,24 0,-25 0,25 0,-25 0,1 0,24 0,-25 0,25 0,-24 0,24 0,-25 0,0 0,25 0,-24 0,-1 0,25 0,-25 0,25 0,-24 0,24 0,-25 0,25 0,-49 0,49 0,-25 0,0 0,25 0,0 0,-24 0,-1 0,25 0,-25 0,1 0,-1 25,25-25,-25 0,25 0,-49 0,49 0,-24 0,24 0,-25 0,0 0,25 24,-24-24,-1 0,25 0,-25 25,25-25,-24 25,-1-25,0 25,25-1,-49-24,49 25,-25-25,1 25,-1-25,25 24,-25 1,1-25,24 25,0 0,-50-1,26 1,24 0,-25-1,25 1,-49 0,49 0,-49 24,24-24,25-1,-49 1,49 25,-25-50,0 24,25 26,-24-50,24 49,-25-49,0 25,1 0,24-1,-25 1,0-25,25 25,-24-25,24 49,-25-49,0 25,1 0,24-1,-25-24,1 25,-1 25,0-26,1 1,-1 0,25 24,-25-49,1 50,-1-26,0 1,1 0,-1 24,0-49,25 50,-24-26,-26 1,50 25,-24-26,-1 26,0-26,1 1,-1 25,-24-26,24 26,-24-1,24 1,1-26,-26 26,26-1,-1-24,0 24,1-24,-1 24,0 1,25-1,-49-24,24 24,1-24,-1 25,25 24,-24-25,-1-24,0 24,25 26,-24-51,-26 26,50-1,-24 1,-1-26,25 26,0-1,-25-24,1 0,24 24,-25-24,0-1,25 26,-49-25,49-1,-25 26,1-1,24-24,0 24,-25 1,25-25,-25-1,25 26,-24-26,-1 1,25 25,0-1,-24-24,-1-1,0 26,25-25,-24-1,-1 1,25 0,-49 24,49-24,-25 0,0 24,25-24,-49-1,49 26,-25-25,1-1,24 26,0-1,-25 1,25-26,-25 26,25 24,-24-25,24 1,-25-1,25 1,-25-1,25 25,0-24,-24-1,-1 1,25-1,-24 0,24 26,-25-51,25 26,-25-25,25 49,0-50,-24 26,24-25,0 24,0 0,0 1,0-25,0 24,0 0,0 1,0 24,0-49,0-1,-25 26,25-1,-25-24,25 0,0 24,0-24,0 0,0-1,0 26,0-1,0-24,0 24,0-24,0 0,0 24,0 1,0-50,0 24,0 26,0-50,0 25,0-25,0 49,0-49,0 25,0-1,0-24,0 25,-24 0,24-25,0 25,0-25,-25 24,25 1,0 0,-25-1,25 1,0 0,0 0,0-1,0 26,-24-25,24-1,0 26,0-1,0-24,-25 0,25 24,-25 0,25 1,0-25,-24 24,24 0,-25-24,25 0,0 24,-25-24,25 24,0-24,-24 25,24-26,0 1,-25 24,25 1,0-25,0-1,0 51,0-51,0 1,0 24,0 1,0-1,0-24,0 24,0 1,0-25,0 24,0 0,0-24,0 25,0-1,0-24,0 24,0 1,0-26,0 26,0-1,0-24,0 0,0 24,0-24,0 24,0-24,0 24,0-24,0 25,0-26,0 26,0-26,0 1,0 0,0 24,0-49,0 25,0 24,0-24,0 0,0 0,0-1,0 1,0 0,0-1,0 1,0 0,0 0,0 24,0-24,0-1,0 1,25 0,-25 0,24 24,-24-49,0 50,25-1,-25-49,0-25,-49 50,49 0,0-1,0 26,0-1,24 1,1-1,-25 1,25-1,-1-24,1 24,-25 1,25-1,-1-24,-24 24,25-24,0 24,-25-24,0 0,0 0,24 24,26-24,-1 24,-49-24,25 0,-1 24,25-49,-24 25,0-1,24 1,-49 0,49-25,-49 25,25-25,0 24,-1 1,1-25,0 0,-1 0,26 0,-26 0,1 0,24 0,0 0,-24 0,0 0,24 0,0 0,-24 0,24 0,1 0,-26 0,26 0,-1 0,0 0,50 0,-50 25,25-25,0 0,0 24,0-24,0 0,0 0,24 0,-24 0,-24 0,48 0,-24 0,0 0,0 0,0 0,25 0,-25 0,0 0,-1 0,26 0,-25 0,25 0,-25 0,24 0,1 0,-25 0,24 0,1 0,-25 0,24-24,-24 24,25 0,-25 0,25 0,-25 0,24 0,-24-25,0 0,49 1,-49 24,25-25,-25 0,0 0,24 25,-24-24,0-1,0 25,0-25,25 1,-25 24,-25-50,0 25,25 1,-24 24,73-50,-49 50,-25-24,25-1,-25 25,1-25,-1 0,25 1,0-1,-25 0,0 0,1 1,24-1,-25 0,0 1,0-1,1 0,24 25,-50-25,26-24,-1 49,25-25,-49 1,24 24,-24-25,24 0,-25 25,26-25,-26 1,26-1,-26 25,50-49,-49 49,24-25,1-25,24 50,-25-24,0-1,0 0,1 1,-26-1,1 0,49-24,-49 49,24-50,-49 50,25-25,24 1,-24-1,-1 0,1 1,-1-1,-24 25,50-25,-50 25,24-25,-24 1,25-1,-25 25,25-49,-1 24,-24 0,50 0,-26 1,-24-1,25 0,-25 1,25 24,-25-25,24 0,1 0,-25 25,0-24,25-1,-25 0,24 1,1-1,-25 0,25 0,-1-24,-24 24,49 1,-49-26,0 25,0-24,25-1,0 26,-25-1,24-24,1 24,-25 0,0-24,0 49,25-50,-25 26,0-1,24-25,1 26,-25-1,25-24,-1-1,-24 25,0 1,25-26,-25 26,0-1,0-25,0 26,0-26,0 26,0-26,0 25,0 1,0-26,0 25,0 1,0-1,0-49,0 24,0 26,0-26,0 1,0-1,0-24,0 25,0-1,0-24,0 0,0 25,-25-25,25 24,-24 1,24-26,-25 26,25 0,-25-1,25 1,0-1,-24-24,-1 25,25-1,-25 1,25-1,-24 1,-1 0,0-1,25 25,-49-24,49-25,-49 49,49-24,-49-1,49 1,-50-1,50 1,-49-1,24 1,25-25,-49 24,24-24,1 0,-26 0,26 0,-1 24,-24 1,49-25,-49-25,24 49,0-24,1 25,-1-1,0-24,25 25,-49-1,24-24,25 25,-49-1,24-24,25 0,-49 49,24-49,25 0,-49 25,24-26,25 26,-24 0,-1-1,-24-24,24 25,1-1,-26 1,1-25,24 24,-24 1,24-1,-24 1,24-1,-24 26,24-51,-24 26,25 24,-26-49,1 25,24 24,-24-49,24 24,1 26,-1-26,0 26,25-26,-24 1,-1-1,0 26,1-1,-1-25,-24 26,24-51,1 51,-26-26,26 1,-1-1,0 26,-24-26,24 26,1-1,-1-49,-24 24,24 26,0-26,1 1,-26-1,26 1,-25 24,49-24,-50-1,50 26,-49-1,49 0,-49 0,49-24,-50 24,50 0,-49-24,24 24,25-24,-49 49,49-50,-25 26,1-1,-1 0,1 1,24-1,-25 0,0 0,25 25,-24-49,24 49,0-25,-25 1,0-1,25 25,0-25,-49 25,49-25,-25 1,1 24,24-25,0 25,-25-25,25 25,0-49,-25 49,1-25,24 25,-25 0,0-25,25 1,-24 24,24-25,-25 25,0 0,25-25,-24 25,24-25,-25 1,25 24,0-25,-24 25,24-25,-25 25,0-24,25 24,-24 0,24-25,-25 25,25-25,-25 25,25-25,-24 25,-1 0,25-24,0-1,-25 25,25-25,-24 25,24-24,-25 24,25-25,-25 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EC3AB-5295-48A8-9B39-E20A574D5C1B}" type="datetimeFigureOut">
              <a:rPr lang="en-CA" smtClean="0"/>
              <a:t>2019-04-09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FE93-677F-4CBE-B8F1-35431356EB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74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8881AC-E549-48D6-A204-DF536BA6D2D7}" type="slidenum">
              <a:rPr lang="en-US" altLang="en-US" sz="1300"/>
              <a:pPr eaLnBrk="1" hangingPunct="1"/>
              <a:t>3</a:t>
            </a:fld>
            <a:endParaRPr lang="en-US" altLang="en-US" sz="13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96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DD593D-1D61-4A07-B00F-8154846E3E8B}" type="slidenum">
              <a:rPr lang="en-US" altLang="en-US" sz="1300"/>
              <a:pPr eaLnBrk="1" hangingPunct="1"/>
              <a:t>21</a:t>
            </a:fld>
            <a:endParaRPr lang="en-US" altLang="en-US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06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E596EE-42BF-471E-A55F-6CBFDE3C567D}" type="slidenum">
              <a:rPr lang="en-US" altLang="en-US" sz="1300"/>
              <a:pPr eaLnBrk="1" hangingPunct="1"/>
              <a:t>22</a:t>
            </a:fld>
            <a:endParaRPr lang="en-US" altLang="en-US" sz="13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21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DD2391-453C-4746-91EC-49DCE039B1E2}" type="slidenum">
              <a:rPr lang="en-US" altLang="en-US" sz="1300"/>
              <a:pPr eaLnBrk="1" hangingPunct="1"/>
              <a:t>23</a:t>
            </a:fld>
            <a:endParaRPr lang="en-US" altLang="en-US" sz="13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077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27A988-BBD5-4BEC-BEF3-B3951A73F534}" type="slidenum">
              <a:rPr lang="en-US" altLang="en-US" sz="1300"/>
              <a:pPr eaLnBrk="1" hangingPunct="1"/>
              <a:t>24</a:t>
            </a:fld>
            <a:endParaRPr lang="en-US" altLang="en-US" sz="13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45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27A988-BBD5-4BEC-BEF3-B3951A73F534}" type="slidenum">
              <a:rPr lang="en-US" altLang="en-US" sz="1300"/>
              <a:pPr eaLnBrk="1" hangingPunct="1"/>
              <a:t>25</a:t>
            </a:fld>
            <a:endParaRPr lang="en-US" altLang="en-US" sz="13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24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17FC74-9BD9-4EB5-B877-66026B21E91F}" type="slidenum">
              <a:rPr lang="en-US" altLang="en-US" sz="1300"/>
              <a:pPr eaLnBrk="1" hangingPunct="1"/>
              <a:t>26</a:t>
            </a:fld>
            <a:endParaRPr lang="en-US" altLang="en-US" sz="13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36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667BE9-BA7C-4261-99CF-0AFF96624C4E}" type="slidenum">
              <a:rPr lang="en-US" altLang="en-US" sz="1300"/>
              <a:pPr eaLnBrk="1" hangingPunct="1"/>
              <a:t>28</a:t>
            </a:fld>
            <a:endParaRPr lang="en-US" altLang="en-US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</a:rPr>
              <a:t>Dirichlet Principle: Given n boxes and m&gt;n objects, at least one box must contain more than one object. </a:t>
            </a:r>
          </a:p>
          <a:p>
            <a:pPr eaLnBrk="1" hangingPunct="1"/>
            <a:r>
              <a:rPr lang="en-US" altLang="en-US" dirty="0" smtClean="0">
                <a:latin typeface="Arial" charset="0"/>
              </a:rPr>
              <a:t>Example: Lamar elevator: Given Lamar University Library building, if there are 8 people in the elevator at the ground floor, then there exists a floor where two people will get off. (knowing that the Lamar University Library building has 8 floors – including ground floor).</a:t>
            </a:r>
          </a:p>
        </p:txBody>
      </p:sp>
    </p:spTree>
    <p:extLst>
      <p:ext uri="{BB962C8B-B14F-4D97-AF65-F5344CB8AC3E}">
        <p14:creationId xmlns:p14="http://schemas.microsoft.com/office/powerpoint/2010/main" val="3845555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B7DB4B-B4DB-4CE7-A64D-3241973B4DFD}" type="slidenum">
              <a:rPr lang="en-US" altLang="en-US" sz="1300"/>
              <a:pPr eaLnBrk="1" hangingPunct="1"/>
              <a:t>29</a:t>
            </a:fld>
            <a:endParaRPr lang="en-US" altLang="en-US" sz="13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32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4785C6-AE48-4670-BDD6-AC528F0C309A}" type="slidenum">
              <a:rPr lang="en-US" altLang="en-US" sz="1300"/>
              <a:pPr eaLnBrk="1" hangingPunct="1"/>
              <a:t>30</a:t>
            </a:fld>
            <a:endParaRPr lang="en-US" altLang="en-US" sz="13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283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57CF37-24FE-4F57-85D8-DFAE87F54AB8}" type="slidenum">
              <a:rPr lang="en-US" altLang="en-US" sz="1300"/>
              <a:pPr eaLnBrk="1" hangingPunct="1"/>
              <a:t>31</a:t>
            </a:fld>
            <a:endParaRPr lang="en-US" altLang="en-US" sz="13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0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114499-349C-4B9D-BFA3-577A5257ED2D}" type="slidenum">
              <a:rPr lang="en-US" altLang="en-US" sz="1300"/>
              <a:pPr eaLnBrk="1" hangingPunct="1"/>
              <a:t>13</a:t>
            </a:fld>
            <a:endParaRPr lang="en-US" altLang="en-US" sz="13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26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A4EDD66-8609-45CB-8EA1-63244853666F}" type="slidenum">
              <a:rPr lang="en-US" altLang="en-US" sz="1300"/>
              <a:pPr eaLnBrk="1" hangingPunct="1"/>
              <a:t>32</a:t>
            </a:fld>
            <a:endParaRPr lang="en-US" altLang="en-US" sz="13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313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72AC10-4624-4244-82E0-DFEA23A9CBC1}" type="slidenum">
              <a:rPr lang="en-US" altLang="en-US" sz="1300"/>
              <a:pPr eaLnBrk="1" hangingPunct="1"/>
              <a:t>33</a:t>
            </a:fld>
            <a:endParaRPr lang="en-US" altLang="en-US" sz="13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21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FF1DD6-D630-4E46-BF3E-11E186EAEADD}" type="slidenum">
              <a:rPr lang="en-US" altLang="en-US" sz="1300"/>
              <a:pPr eaLnBrk="1" hangingPunct="1"/>
              <a:t>34</a:t>
            </a:fld>
            <a:endParaRPr lang="en-US" altLang="en-US" sz="13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5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FF1DD6-D630-4E46-BF3E-11E186EAEADD}" type="slidenum">
              <a:rPr lang="en-US" altLang="en-US" sz="1300"/>
              <a:pPr eaLnBrk="1" hangingPunct="1"/>
              <a:t>35</a:t>
            </a:fld>
            <a:endParaRPr lang="en-US" altLang="en-US" sz="13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079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D7A27A-DFB5-4B85-9098-7260BF69D116}" type="slidenum">
              <a:rPr lang="en-US" altLang="en-US" sz="1300"/>
              <a:pPr eaLnBrk="1" hangingPunct="1"/>
              <a:t>36</a:t>
            </a:fld>
            <a:endParaRPr lang="en-US" altLang="en-US" sz="13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344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2DA69E-6633-445A-89C8-D7D3E0E7536A}" type="slidenum">
              <a:rPr lang="en-US" altLang="en-US" sz="1300"/>
              <a:pPr eaLnBrk="1" hangingPunct="1"/>
              <a:t>37</a:t>
            </a:fld>
            <a:endParaRPr lang="en-US" altLang="en-US" sz="13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25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65F80F-1842-4D8C-BDC2-FB747B26D79D}" type="slidenum">
              <a:rPr lang="en-US" altLang="en-US" sz="1300"/>
              <a:pPr eaLnBrk="1" hangingPunct="1"/>
              <a:t>38</a:t>
            </a:fld>
            <a:endParaRPr lang="en-US" altLang="en-US" sz="13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64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4D4375-8C42-42FD-B03D-B6942CCBB02C}" type="slidenum">
              <a:rPr lang="en-US" altLang="en-US" sz="1300"/>
              <a:pPr eaLnBrk="1" hangingPunct="1"/>
              <a:t>39</a:t>
            </a:fld>
            <a:endParaRPr lang="en-US" altLang="en-US" sz="13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42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627697-B294-48BB-8760-E3E1F8DEEC89}" type="slidenum">
              <a:rPr lang="en-US" altLang="en-US" sz="1300"/>
              <a:pPr eaLnBrk="1" hangingPunct="1"/>
              <a:t>40</a:t>
            </a:fld>
            <a:endParaRPr lang="en-US" altLang="en-US" sz="13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22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0319DE-331F-4BCD-953A-ACCEDA96D74B}" type="slidenum">
              <a:rPr lang="en-US" altLang="en-US" sz="1300"/>
              <a:pPr eaLnBrk="1" hangingPunct="1"/>
              <a:t>41</a:t>
            </a:fld>
            <a:endParaRPr lang="en-US" altLang="en-US" sz="13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4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560B92-C61A-471C-8268-D6B4C110F256}" type="slidenum">
              <a:rPr lang="en-US" altLang="en-US" sz="1300"/>
              <a:pPr eaLnBrk="1" hangingPunct="1"/>
              <a:t>14</a:t>
            </a:fld>
            <a:endParaRPr lang="en-US" altLang="en-US" sz="13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6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771ED4-68D6-4D16-A090-F3816035D7DA}" type="slidenum">
              <a:rPr lang="en-US" altLang="en-US" sz="1300"/>
              <a:pPr eaLnBrk="1" hangingPunct="1"/>
              <a:t>15</a:t>
            </a:fld>
            <a:endParaRPr lang="en-US" altLang="en-US" sz="13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3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09F189-505F-4F2E-A7DC-E4F55E298F37}" type="slidenum">
              <a:rPr lang="en-US" altLang="en-US" sz="1300"/>
              <a:pPr eaLnBrk="1" hangingPunct="1"/>
              <a:t>16</a:t>
            </a:fld>
            <a:endParaRPr lang="en-US" altLang="en-US" sz="13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55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383006-B72C-428B-95B7-23DD951F37A5}" type="slidenum">
              <a:rPr lang="en-US" altLang="en-US" sz="1300"/>
              <a:pPr eaLnBrk="1" hangingPunct="1"/>
              <a:t>17</a:t>
            </a:fld>
            <a:endParaRPr lang="en-US" altLang="en-US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01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5E451D-5BEF-43D5-B443-6B3F2D3CBE67}" type="slidenum">
              <a:rPr lang="en-US" altLang="en-US" sz="1300"/>
              <a:pPr eaLnBrk="1" hangingPunct="1"/>
              <a:t>18</a:t>
            </a:fld>
            <a:endParaRPr lang="en-US" altLang="en-US" sz="13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16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5F2347-D960-4200-9F9C-78CE7C5F1EB2}" type="slidenum">
              <a:rPr lang="en-US" altLang="en-US" sz="1300"/>
              <a:pPr eaLnBrk="1" hangingPunct="1"/>
              <a:t>19</a:t>
            </a:fld>
            <a:endParaRPr lang="en-US" altLang="en-US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4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534889-36F6-4B15-BCF8-B6647D36AC26}" type="slidenum">
              <a:rPr lang="en-US" altLang="en-US" sz="1300"/>
              <a:pPr eaLnBrk="1" hangingPunct="1"/>
              <a:t>20</a:t>
            </a:fld>
            <a:endParaRPr lang="en-US" altLang="en-US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7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FCC6-35D9-452B-8796-B9C16F785452}" type="datetime1">
              <a:rPr lang="en-US" smtClean="0"/>
              <a:t>4/9/2019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8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2E20-6AC4-4C4B-8C82-6776608492B8}" type="datetime1">
              <a:rPr lang="en-US" smtClean="0"/>
              <a:t>4/9/2019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26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2647-036C-4DCC-9BF8-C69FE04E93B3}" type="datetime1">
              <a:rPr lang="en-US" smtClean="0"/>
              <a:t>4/9/2019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96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EBB-716D-43AA-A142-A22F25B74C79}" type="datetime1">
              <a:rPr lang="en-US" smtClean="0"/>
              <a:t>4/9/2019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03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244D-FCB3-400F-8B7C-A2BA248BD343}" type="datetime1">
              <a:rPr lang="en-US" smtClean="0"/>
              <a:t>4/9/2019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64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F313-3092-47AB-9C7F-D2D37B2FC174}" type="datetime1">
              <a:rPr lang="en-US" smtClean="0"/>
              <a:t>4/9/2019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74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B891-16F3-4ED0-A9AC-3F2F69C95016}" type="datetime1">
              <a:rPr lang="en-US" smtClean="0"/>
              <a:t>4/9/2019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33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61C9-F38A-4E3E-A69F-BE7CDB563A42}" type="datetime1">
              <a:rPr lang="en-US" smtClean="0"/>
              <a:t>4/9/2019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688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5610-A1A3-46CD-87CF-52D5BE5B56C1}" type="datetime1">
              <a:rPr lang="en-US" smtClean="0"/>
              <a:t>4/9/2019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76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1890-1E28-49BA-897A-1974F00DD82E}" type="datetime1">
              <a:rPr lang="en-US" smtClean="0"/>
              <a:t>4/9/2019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3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16F76-D247-46A0-B566-6D6D2489825F}" type="datetime1">
              <a:rPr lang="en-US" smtClean="0"/>
              <a:t>4/9/2019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482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DC688-F746-4D7D-9D24-6668DFD968D3}" type="datetime1">
              <a:rPr lang="en-US" smtClean="0"/>
              <a:t>4/9/2019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38F12-0965-4B2F-8A00-E7FDB4DE1C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80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encs.concordia.ca/~gregb/home/comp354-w2019.html" TargetMode="External"/><Relationship Id="rId2" Type="http://schemas.openxmlformats.org/officeDocument/2006/relationships/hyperlink" Target="mailto:ssalqahtani@imamu.edu.s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alaxy.lamar.edu/~sandrei/CPSC-4360-01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2.xml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Black-Box vs. White-Box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371600" y="3456533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ysClr val="windowText" lastClr="000000">
                    <a:tint val="75000"/>
                  </a:sysClr>
                </a:solidFill>
              </a:rPr>
              <a:t>Instructor </a:t>
            </a:r>
          </a:p>
          <a:p>
            <a:pPr>
              <a:defRPr/>
            </a:pPr>
            <a:r>
              <a:rPr lang="en-US" dirty="0" smtClean="0">
                <a:solidFill>
                  <a:sysClr val="windowText" lastClr="000000">
                    <a:tint val="75000"/>
                  </a:sysClr>
                </a:solidFill>
              </a:rPr>
              <a:t>Dr. Sultan S.  Alqahtani</a:t>
            </a:r>
          </a:p>
          <a:p>
            <a:pPr>
              <a:defRPr/>
            </a:pPr>
            <a:r>
              <a:rPr lang="en-US" dirty="0" smtClean="0">
                <a:solidFill>
                  <a:sysClr val="windowText" lastClr="000000">
                    <a:tint val="75000"/>
                  </a:sysClr>
                </a:solidFill>
                <a:hlinkClick r:id="rId2"/>
              </a:rPr>
              <a:t>ssalqahtani@imamu.edu.sa</a:t>
            </a:r>
            <a:r>
              <a:rPr lang="en-US" dirty="0" smtClean="0">
                <a:solidFill>
                  <a:sysClr val="windowText" lastClr="000000">
                    <a:tint val="75000"/>
                  </a:sysClr>
                </a:solidFill>
              </a:rPr>
              <a:t> </a:t>
            </a:r>
            <a:endParaRPr lang="en-US" dirty="0">
              <a:solidFill>
                <a:sysClr val="windowText" lastClr="000000">
                  <a:tint val="75000"/>
                </a:sys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1727" y="5570656"/>
            <a:ext cx="85205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400" kern="0" dirty="0" smtClean="0">
                <a:solidFill>
                  <a:schemeClr val="bg1">
                    <a:lumMod val="75000"/>
                  </a:schemeClr>
                </a:solidFill>
              </a:rPr>
              <a:t>Note: </a:t>
            </a:r>
            <a:r>
              <a:rPr lang="en-US" altLang="en-US" sz="1400" i="1" kern="0" dirty="0" smtClean="0">
                <a:solidFill>
                  <a:schemeClr val="bg1">
                    <a:lumMod val="75000"/>
                  </a:schemeClr>
                </a:solidFill>
              </a:rPr>
              <a:t>These are a slightly modified version of Lecture 21-24 of Dr. Abdul Rauf Malik., and Software Testing materials from </a:t>
            </a:r>
            <a:r>
              <a:rPr lang="en-CA" sz="1400" i="1" dirty="0">
                <a:solidFill>
                  <a:schemeClr val="bg1">
                    <a:lumMod val="75000"/>
                  </a:schemeClr>
                </a:solidFill>
                <a:hlinkClick r:id="rId3"/>
              </a:rPr>
              <a:t>https://users.encs.concordia.ca/~</a:t>
            </a:r>
            <a:r>
              <a:rPr lang="en-CA" sz="1400" i="1" dirty="0" smtClean="0">
                <a:solidFill>
                  <a:schemeClr val="bg1">
                    <a:lumMod val="75000"/>
                  </a:schemeClr>
                </a:solidFill>
                <a:hlinkClick r:id="rId3"/>
              </a:rPr>
              <a:t>gregb/home/comp354-w2019.html</a:t>
            </a:r>
            <a:r>
              <a:rPr lang="en-CA" sz="1400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CA" sz="1400" i="1" kern="0" dirty="0">
                <a:solidFill>
                  <a:schemeClr val="bg1">
                    <a:lumMod val="75000"/>
                  </a:schemeClr>
                </a:solidFill>
              </a:rPr>
              <a:t>and </a:t>
            </a:r>
            <a:r>
              <a:rPr lang="en-CA" sz="1400" i="1" dirty="0">
                <a:solidFill>
                  <a:schemeClr val="bg1">
                    <a:lumMod val="75000"/>
                  </a:schemeClr>
                </a:solidFill>
                <a:hlinkClick r:id="rId4"/>
              </a:rPr>
              <a:t>http://galaxy.lamar.edu/~sandrei/CPSC-4360-01</a:t>
            </a:r>
            <a:r>
              <a:rPr lang="en-CA" sz="1400" i="1" dirty="0" smtClean="0">
                <a:solidFill>
                  <a:schemeClr val="bg1">
                    <a:lumMod val="75000"/>
                  </a:schemeClr>
                </a:solidFill>
                <a:hlinkClick r:id="rId4"/>
              </a:rPr>
              <a:t>/</a:t>
            </a:r>
            <a:r>
              <a:rPr lang="en-CA" sz="1400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en-US" sz="1400" i="1" kern="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5401-3047-4E28-B363-B98B27E5A02E}" type="datetime1">
              <a:rPr lang="en-US" smtClean="0"/>
              <a:t>4/9/2019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1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White-box vs. Black-box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07288" cy="2805311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Black box testing can detect errors such as </a:t>
            </a:r>
            <a:r>
              <a:rPr lang="en-US" sz="2000" dirty="0" smtClean="0"/>
              <a:t>incorrect functions,  missing functions</a:t>
            </a:r>
          </a:p>
          <a:p>
            <a:pPr lvl="1"/>
            <a:r>
              <a:rPr lang="en-US" sz="1600" dirty="0" smtClean="0"/>
              <a:t>It cannot detect design errors, coding errors, unreachable code, hidden functions</a:t>
            </a:r>
            <a:endParaRPr lang="en-US" sz="2000" dirty="0" smtClean="0"/>
          </a:p>
          <a:p>
            <a:r>
              <a:rPr lang="en-US" sz="2400" dirty="0" smtClean="0"/>
              <a:t>White box testing can detect errors such as </a:t>
            </a:r>
            <a:r>
              <a:rPr lang="en-US" sz="2000" dirty="0" smtClean="0"/>
              <a:t>logic errors, design errors</a:t>
            </a:r>
          </a:p>
          <a:p>
            <a:pPr lvl="1"/>
            <a:r>
              <a:rPr lang="en-US" sz="2000" dirty="0" smtClean="0"/>
              <a:t>It cannot detect whether the program is performing its expected functions, missing functionality.</a:t>
            </a:r>
            <a:endParaRPr lang="en-US" sz="2400" dirty="0" smtClean="0"/>
          </a:p>
          <a:p>
            <a:r>
              <a:rPr lang="en-US" sz="2400" dirty="0" smtClean="0"/>
              <a:t>Both methods of testing are required.</a:t>
            </a:r>
          </a:p>
        </p:txBody>
      </p:sp>
      <p:pic>
        <p:nvPicPr>
          <p:cNvPr id="3074" name="Picture 2" descr="Image result for white box vs black box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365104"/>
            <a:ext cx="4330452" cy="224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0E87-7718-4046-824D-A93E006E2050}" type="datetime1">
              <a:rPr lang="en-US" smtClean="0"/>
              <a:t>4/9/2019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0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865340"/>
              </p:ext>
            </p:extLst>
          </p:nvPr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3600" dirty="0" smtClean="0"/>
                        <a:t>White</a:t>
                      </a:r>
                      <a:r>
                        <a:rPr lang="en-CA" sz="3600" baseline="0" dirty="0" smtClean="0"/>
                        <a:t>-box testing </a:t>
                      </a:r>
                      <a:endParaRPr lang="en-C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600" dirty="0" smtClean="0"/>
                        <a:t>Black</a:t>
                      </a:r>
                      <a:r>
                        <a:rPr lang="en-CA" sz="3600" baseline="0" dirty="0" smtClean="0"/>
                        <a:t>-box testing </a:t>
                      </a:r>
                      <a:endParaRPr lang="en-CA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3600" dirty="0" smtClean="0"/>
                        <a:t>Test</a:t>
                      </a:r>
                      <a:r>
                        <a:rPr lang="en-CA" sz="3600" baseline="0" dirty="0" smtClean="0"/>
                        <a:t> structure </a:t>
                      </a:r>
                      <a:endParaRPr lang="en-C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600" dirty="0" smtClean="0"/>
                        <a:t>Test function</a:t>
                      </a:r>
                      <a:endParaRPr lang="en-CA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3600" dirty="0" smtClean="0"/>
                        <a:t>Find design</a:t>
                      </a:r>
                      <a:r>
                        <a:rPr lang="en-CA" sz="3600" baseline="0" dirty="0" smtClean="0"/>
                        <a:t> and code errors</a:t>
                      </a:r>
                      <a:endParaRPr lang="en-C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600" dirty="0" smtClean="0"/>
                        <a:t>Can find requirements</a:t>
                      </a:r>
                      <a:r>
                        <a:rPr lang="en-CA" sz="3600" baseline="0" dirty="0" smtClean="0"/>
                        <a:t> specification errors </a:t>
                      </a:r>
                      <a:endParaRPr lang="en-CA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3600" dirty="0" smtClean="0"/>
                        <a:t>Can’t find missing functions </a:t>
                      </a:r>
                      <a:endParaRPr lang="en-CA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600" dirty="0" smtClean="0"/>
                        <a:t>Can find missing functions </a:t>
                      </a:r>
                      <a:endParaRPr lang="en-CA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White-box vs. Black-box testing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E32-267D-4A14-A927-B5C793EDC1CD}" type="datetime1">
              <a:rPr lang="en-US" smtClean="0"/>
              <a:t>4/9/2019</a:t>
            </a:fld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3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white box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149081"/>
            <a:ext cx="5400600" cy="216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Structural (White-box) testing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2332856"/>
          </a:xfrm>
        </p:spPr>
        <p:txBody>
          <a:bodyPr>
            <a:noAutofit/>
          </a:bodyPr>
          <a:lstStyle/>
          <a:p>
            <a:r>
              <a:rPr lang="en-US" altLang="en-US" sz="2600" dirty="0"/>
              <a:t>Test Engineers have access to the source code.</a:t>
            </a:r>
          </a:p>
          <a:p>
            <a:r>
              <a:rPr lang="en-US" altLang="en-US" sz="2600" dirty="0"/>
              <a:t>Typical at the Unit Test level as the programmers have knowledge of the internal logic of code</a:t>
            </a:r>
            <a:r>
              <a:rPr lang="en-US" altLang="en-US" sz="2600" dirty="0" smtClean="0"/>
              <a:t>.</a:t>
            </a:r>
          </a:p>
          <a:p>
            <a:r>
              <a:rPr lang="en-US" altLang="en-US" sz="2600" dirty="0"/>
              <a:t>Most of the testing techniques are based on </a:t>
            </a:r>
            <a:r>
              <a:rPr lang="en-US" altLang="en-US" sz="2600" i="1" dirty="0"/>
              <a:t>Control Flow Graph</a:t>
            </a:r>
            <a:r>
              <a:rPr lang="en-US" altLang="en-US" sz="2600" dirty="0"/>
              <a:t> (denoted as CFG) of a code fragment.</a:t>
            </a:r>
          </a:p>
          <a:p>
            <a:endParaRPr lang="en-US" alt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D2F4-18DB-4235-9600-A6EAD98CA986}" type="datetime1">
              <a:rPr lang="en-US" smtClean="0"/>
              <a:t>4/9/2019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2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702AEA-6F09-4980-A693-081741D0317A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66B5E-028B-4ECF-97E5-E86270630B46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Control Flow Graph: Introduction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An abstract representation of a structured program/function/method.</a:t>
            </a:r>
          </a:p>
          <a:p>
            <a:pPr eaLnBrk="1" hangingPunct="1"/>
            <a:r>
              <a:rPr lang="en-US" altLang="en-US" sz="2600" smtClean="0"/>
              <a:t>Consists of two major components:</a:t>
            </a:r>
          </a:p>
          <a:p>
            <a:pPr lvl="1" eaLnBrk="1" hangingPunct="1"/>
            <a:r>
              <a:rPr lang="en-US" altLang="en-US" sz="2200" i="1" smtClean="0"/>
              <a:t>Node</a:t>
            </a:r>
            <a:r>
              <a:rPr lang="en-US" altLang="en-US" sz="2200" smtClean="0"/>
              <a:t>:</a:t>
            </a:r>
          </a:p>
          <a:p>
            <a:pPr lvl="2" eaLnBrk="1" hangingPunct="1"/>
            <a:r>
              <a:rPr lang="en-US" altLang="en-US" sz="2000" smtClean="0"/>
              <a:t>Represents a stretch of sequential code statements with no branches.</a:t>
            </a:r>
          </a:p>
          <a:p>
            <a:pPr lvl="1" eaLnBrk="1" hangingPunct="1"/>
            <a:r>
              <a:rPr lang="en-US" altLang="en-US" sz="2200" i="1" smtClean="0"/>
              <a:t>Directed Edge</a:t>
            </a:r>
            <a:r>
              <a:rPr lang="en-US" altLang="en-US" sz="2200" smtClean="0"/>
              <a:t> (also called </a:t>
            </a:r>
            <a:r>
              <a:rPr lang="en-US" altLang="en-US" sz="2200" i="1" smtClean="0"/>
              <a:t>arc</a:t>
            </a:r>
            <a:r>
              <a:rPr lang="en-US" altLang="en-US" sz="2200" smtClean="0"/>
              <a:t>):</a:t>
            </a:r>
          </a:p>
          <a:p>
            <a:pPr lvl="2" eaLnBrk="1" hangingPunct="1"/>
            <a:r>
              <a:rPr lang="en-US" altLang="en-US" sz="2000" smtClean="0"/>
              <a:t>Represents a branch, alternative path in execution.</a:t>
            </a:r>
          </a:p>
          <a:p>
            <a:pPr eaLnBrk="1" hangingPunct="1"/>
            <a:r>
              <a:rPr lang="en-US" altLang="en-US" sz="2600" smtClean="0"/>
              <a:t>Path:</a:t>
            </a:r>
          </a:p>
          <a:p>
            <a:pPr lvl="1" eaLnBrk="1" hangingPunct="1"/>
            <a:r>
              <a:rPr lang="en-US" altLang="en-US" sz="2200" smtClean="0"/>
              <a:t>A collection of </a:t>
            </a:r>
            <a:r>
              <a:rPr lang="en-US" altLang="en-US" sz="2200" i="1" smtClean="0"/>
              <a:t>Nodes </a:t>
            </a:r>
            <a:r>
              <a:rPr lang="en-US" altLang="en-US" sz="2200" smtClean="0"/>
              <a:t>linked with </a:t>
            </a:r>
            <a:r>
              <a:rPr lang="en-US" altLang="en-US" sz="2200" i="1" smtClean="0"/>
              <a:t>Directed Edges.</a:t>
            </a:r>
            <a:endParaRPr lang="en-US" altLang="en-US" sz="2200" smtClean="0"/>
          </a:p>
        </p:txBody>
      </p:sp>
    </p:spTree>
    <p:extLst>
      <p:ext uri="{BB962C8B-B14F-4D97-AF65-F5344CB8AC3E}">
        <p14:creationId xmlns:p14="http://schemas.microsoft.com/office/powerpoint/2010/main" val="28093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58B9FF-5519-4CEE-911B-D31F1C5CE0F1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4389C-929A-4982-BF22-B09AEC87A468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4876800" y="4038600"/>
            <a:ext cx="3810000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6172200" y="1676400"/>
            <a:ext cx="1755775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Examples</a:t>
            </a: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914400" y="4038600"/>
            <a:ext cx="2667000" cy="2027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47856" rIns="95713" bIns="47856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>
                <a:latin typeface="Courier New" pitchFamily="49" charset="0"/>
                <a:cs typeface="Arial" charset="0"/>
              </a:rPr>
              <a:t>  Statement1;</a:t>
            </a: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Statement2;</a:t>
            </a:r>
          </a:p>
          <a:p>
            <a:endParaRPr lang="en-US" altLang="en-US" sz="1800" b="1">
              <a:latin typeface="Courier New" pitchFamily="49" charset="0"/>
              <a:cs typeface="Arial" charset="0"/>
            </a:endParaRP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if X &lt; 10 then</a:t>
            </a: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   Statement3;</a:t>
            </a:r>
          </a:p>
          <a:p>
            <a:endParaRPr lang="en-US" altLang="en-US" sz="1800" b="1">
              <a:latin typeface="Courier New" pitchFamily="49" charset="0"/>
              <a:cs typeface="Arial" charset="0"/>
            </a:endParaRP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Statement4;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990600" y="1828800"/>
            <a:ext cx="2286000" cy="120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47856" rIns="95713" bIns="47856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>
                <a:latin typeface="Courier New" pitchFamily="49" charset="0"/>
                <a:cs typeface="Arial" charset="0"/>
              </a:rPr>
              <a:t>  Statement1;</a:t>
            </a: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Statement2;</a:t>
            </a: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Statement3;</a:t>
            </a: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Statement4;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6781800" y="22860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1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2299" name="Line 8"/>
          <p:cNvSpPr>
            <a:spLocks noChangeShapeType="1"/>
          </p:cNvSpPr>
          <p:nvPr/>
        </p:nvSpPr>
        <p:spPr bwMode="auto">
          <a:xfrm>
            <a:off x="7086600" y="1828800"/>
            <a:ext cx="3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300" name="Line 9"/>
          <p:cNvSpPr>
            <a:spLocks noChangeShapeType="1"/>
          </p:cNvSpPr>
          <p:nvPr/>
        </p:nvSpPr>
        <p:spPr bwMode="auto">
          <a:xfrm>
            <a:off x="7086600" y="2743200"/>
            <a:ext cx="3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301" name="AutoShape 10"/>
          <p:cNvSpPr>
            <a:spLocks/>
          </p:cNvSpPr>
          <p:nvPr/>
        </p:nvSpPr>
        <p:spPr bwMode="auto">
          <a:xfrm>
            <a:off x="3276600" y="19812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3505200" y="1905000"/>
            <a:ext cx="1905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/>
              <a:t>Can be represented as </a:t>
            </a:r>
            <a:r>
              <a:rPr lang="en-US" altLang="en-US" sz="1600" b="1"/>
              <a:t>one </a:t>
            </a:r>
            <a:r>
              <a:rPr lang="en-US" altLang="en-US" sz="1600"/>
              <a:t>node as there is no branch.</a:t>
            </a:r>
          </a:p>
        </p:txBody>
      </p:sp>
      <p:sp>
        <p:nvSpPr>
          <p:cNvPr id="12303" name="Text Box 12"/>
          <p:cNvSpPr txBox="1">
            <a:spLocks noChangeArrowheads="1"/>
          </p:cNvSpPr>
          <p:nvPr/>
        </p:nvSpPr>
        <p:spPr bwMode="auto">
          <a:xfrm>
            <a:off x="6172200" y="3200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12304" name="AutoShape 13"/>
          <p:cNvSpPr>
            <a:spLocks/>
          </p:cNvSpPr>
          <p:nvPr/>
        </p:nvSpPr>
        <p:spPr bwMode="auto">
          <a:xfrm>
            <a:off x="3581400" y="4114800"/>
            <a:ext cx="228600" cy="457200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5" name="Line 14"/>
          <p:cNvSpPr>
            <a:spLocks noChangeShapeType="1"/>
          </p:cNvSpPr>
          <p:nvPr/>
        </p:nvSpPr>
        <p:spPr bwMode="auto">
          <a:xfrm>
            <a:off x="762000" y="37338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306" name="Text Box 15"/>
          <p:cNvSpPr txBox="1">
            <a:spLocks noChangeArrowheads="1"/>
          </p:cNvSpPr>
          <p:nvPr/>
        </p:nvSpPr>
        <p:spPr bwMode="auto">
          <a:xfrm>
            <a:off x="3886200" y="4114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1</a:t>
            </a:r>
          </a:p>
        </p:txBody>
      </p:sp>
      <p:sp>
        <p:nvSpPr>
          <p:cNvPr id="12307" name="AutoShape 16"/>
          <p:cNvSpPr>
            <a:spLocks/>
          </p:cNvSpPr>
          <p:nvPr/>
        </p:nvSpPr>
        <p:spPr bwMode="auto">
          <a:xfrm>
            <a:off x="3581400" y="48768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Text Box 17"/>
          <p:cNvSpPr txBox="1">
            <a:spLocks noChangeArrowheads="1"/>
          </p:cNvSpPr>
          <p:nvPr/>
        </p:nvSpPr>
        <p:spPr bwMode="auto">
          <a:xfrm>
            <a:off x="3886200" y="4800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2</a:t>
            </a:r>
          </a:p>
        </p:txBody>
      </p:sp>
      <p:sp>
        <p:nvSpPr>
          <p:cNvPr id="12309" name="AutoShape 18"/>
          <p:cNvSpPr>
            <a:spLocks/>
          </p:cNvSpPr>
          <p:nvPr/>
        </p:nvSpPr>
        <p:spPr bwMode="auto">
          <a:xfrm>
            <a:off x="3581400" y="51816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3886200" y="5181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3</a:t>
            </a:r>
          </a:p>
        </p:txBody>
      </p:sp>
      <p:sp>
        <p:nvSpPr>
          <p:cNvPr id="12311" name="AutoShape 20"/>
          <p:cNvSpPr>
            <a:spLocks/>
          </p:cNvSpPr>
          <p:nvPr/>
        </p:nvSpPr>
        <p:spPr bwMode="auto">
          <a:xfrm>
            <a:off x="3581400" y="57150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3886200" y="5715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4</a:t>
            </a:r>
          </a:p>
        </p:txBody>
      </p:sp>
      <p:sp>
        <p:nvSpPr>
          <p:cNvPr id="12313" name="Oval 22"/>
          <p:cNvSpPr>
            <a:spLocks noChangeArrowheads="1"/>
          </p:cNvSpPr>
          <p:nvPr/>
        </p:nvSpPr>
        <p:spPr bwMode="auto">
          <a:xfrm>
            <a:off x="5181600" y="44958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1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2314" name="Line 23"/>
          <p:cNvSpPr>
            <a:spLocks noChangeShapeType="1"/>
          </p:cNvSpPr>
          <p:nvPr/>
        </p:nvSpPr>
        <p:spPr bwMode="auto">
          <a:xfrm>
            <a:off x="4986338" y="422433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315" name="Line 24"/>
          <p:cNvSpPr>
            <a:spLocks noChangeShapeType="1"/>
          </p:cNvSpPr>
          <p:nvPr/>
        </p:nvSpPr>
        <p:spPr bwMode="auto">
          <a:xfrm>
            <a:off x="57912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4953000" y="55626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12317" name="Oval 26"/>
          <p:cNvSpPr>
            <a:spLocks noChangeArrowheads="1"/>
          </p:cNvSpPr>
          <p:nvPr/>
        </p:nvSpPr>
        <p:spPr bwMode="auto">
          <a:xfrm>
            <a:off x="6324600" y="44958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2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2318" name="Oval 27"/>
          <p:cNvSpPr>
            <a:spLocks noChangeArrowheads="1"/>
          </p:cNvSpPr>
          <p:nvPr/>
        </p:nvSpPr>
        <p:spPr bwMode="auto">
          <a:xfrm>
            <a:off x="7467600" y="41910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3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 flipV="1">
            <a:off x="6858000" y="4419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320" name="Oval 29"/>
          <p:cNvSpPr>
            <a:spLocks noChangeArrowheads="1"/>
          </p:cNvSpPr>
          <p:nvPr/>
        </p:nvSpPr>
        <p:spPr bwMode="auto">
          <a:xfrm>
            <a:off x="7467600" y="51816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4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2321" name="Line 30"/>
          <p:cNvSpPr>
            <a:spLocks noChangeShapeType="1"/>
          </p:cNvSpPr>
          <p:nvPr/>
        </p:nvSpPr>
        <p:spPr bwMode="auto">
          <a:xfrm>
            <a:off x="6858000" y="4953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322" name="Line 31"/>
          <p:cNvSpPr>
            <a:spLocks noChangeShapeType="1"/>
          </p:cNvSpPr>
          <p:nvPr/>
        </p:nvSpPr>
        <p:spPr bwMode="auto">
          <a:xfrm>
            <a:off x="77724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323" name="Line 32"/>
          <p:cNvSpPr>
            <a:spLocks noChangeShapeType="1"/>
          </p:cNvSpPr>
          <p:nvPr/>
        </p:nvSpPr>
        <p:spPr bwMode="auto">
          <a:xfrm>
            <a:off x="80772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324" name="Text Box 33"/>
          <p:cNvSpPr txBox="1">
            <a:spLocks noChangeArrowheads="1"/>
          </p:cNvSpPr>
          <p:nvPr/>
        </p:nvSpPr>
        <p:spPr bwMode="auto">
          <a:xfrm>
            <a:off x="70104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2325" name="Text Box 34"/>
          <p:cNvSpPr txBox="1">
            <a:spLocks noChangeArrowheads="1"/>
          </p:cNvSpPr>
          <p:nvPr/>
        </p:nvSpPr>
        <p:spPr bwMode="auto">
          <a:xfrm>
            <a:off x="69342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523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5722CF-EE28-4D3A-ABC3-021F002129BC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22A0D-3900-4FD0-8987-D83E372B987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Examples</a:t>
            </a:r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2667000" cy="129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>
                <a:latin typeface="Courier New" pitchFamily="49" charset="0"/>
                <a:cs typeface="Arial" charset="0"/>
              </a:rPr>
              <a:t>  if X &gt; 0 then</a:t>
            </a: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   Statement1;</a:t>
            </a:r>
            <a:br>
              <a:rPr lang="en-US" altLang="en-US" sz="1800" b="1">
                <a:latin typeface="Courier New" pitchFamily="49" charset="0"/>
                <a:cs typeface="Arial" charset="0"/>
              </a:rPr>
            </a:br>
            <a:r>
              <a:rPr lang="en-US" altLang="en-US" sz="1800" b="1">
                <a:latin typeface="Courier New" pitchFamily="49" charset="0"/>
                <a:cs typeface="Arial" charset="0"/>
              </a:rPr>
              <a:t>  else</a:t>
            </a:r>
            <a:br>
              <a:rPr lang="en-US" altLang="en-US" sz="1800" b="1">
                <a:latin typeface="Courier New" pitchFamily="49" charset="0"/>
                <a:cs typeface="Arial" charset="0"/>
              </a:rPr>
            </a:br>
            <a:r>
              <a:rPr lang="en-US" altLang="en-US" sz="1800" b="1">
                <a:latin typeface="Courier New" pitchFamily="49" charset="0"/>
                <a:cs typeface="Arial" charset="0"/>
              </a:rPr>
              <a:t>     Statement2;</a:t>
            </a:r>
          </a:p>
        </p:txBody>
      </p:sp>
      <p:sp>
        <p:nvSpPr>
          <p:cNvPr id="13319" name="AutoShape 4"/>
          <p:cNvSpPr>
            <a:spLocks/>
          </p:cNvSpPr>
          <p:nvPr/>
        </p:nvSpPr>
        <p:spPr bwMode="auto">
          <a:xfrm>
            <a:off x="3429000" y="19050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3657600" y="1828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1</a:t>
            </a:r>
          </a:p>
        </p:txBody>
      </p:sp>
      <p:sp>
        <p:nvSpPr>
          <p:cNvPr id="13321" name="AutoShape 6"/>
          <p:cNvSpPr>
            <a:spLocks/>
          </p:cNvSpPr>
          <p:nvPr/>
        </p:nvSpPr>
        <p:spPr bwMode="auto">
          <a:xfrm>
            <a:off x="3429000" y="22098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3657600" y="2209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2</a:t>
            </a:r>
          </a:p>
        </p:txBody>
      </p:sp>
      <p:sp>
        <p:nvSpPr>
          <p:cNvPr id="13323" name="AutoShape 8"/>
          <p:cNvSpPr>
            <a:spLocks/>
          </p:cNvSpPr>
          <p:nvPr/>
        </p:nvSpPr>
        <p:spPr bwMode="auto">
          <a:xfrm>
            <a:off x="3429000" y="27432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4" name="Text Box 9"/>
          <p:cNvSpPr txBox="1">
            <a:spLocks noChangeArrowheads="1"/>
          </p:cNvSpPr>
          <p:nvPr/>
        </p:nvSpPr>
        <p:spPr bwMode="auto">
          <a:xfrm>
            <a:off x="3657600" y="2667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3</a:t>
            </a:r>
          </a:p>
        </p:txBody>
      </p:sp>
      <p:sp>
        <p:nvSpPr>
          <p:cNvPr id="13325" name="Rectangle 10"/>
          <p:cNvSpPr>
            <a:spLocks noChangeArrowheads="1"/>
          </p:cNvSpPr>
          <p:nvPr/>
        </p:nvSpPr>
        <p:spPr bwMode="auto">
          <a:xfrm>
            <a:off x="4648200" y="1600200"/>
            <a:ext cx="3810000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6" name="Line 11"/>
          <p:cNvSpPr>
            <a:spLocks noChangeShapeType="1"/>
          </p:cNvSpPr>
          <p:nvPr/>
        </p:nvSpPr>
        <p:spPr bwMode="auto">
          <a:xfrm>
            <a:off x="4800600" y="2362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27" name="Text Box 12"/>
          <p:cNvSpPr txBox="1">
            <a:spLocks noChangeArrowheads="1"/>
          </p:cNvSpPr>
          <p:nvPr/>
        </p:nvSpPr>
        <p:spPr bwMode="auto">
          <a:xfrm>
            <a:off x="4800600" y="3200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13328" name="Oval 13"/>
          <p:cNvSpPr>
            <a:spLocks noChangeArrowheads="1"/>
          </p:cNvSpPr>
          <p:nvPr/>
        </p:nvSpPr>
        <p:spPr bwMode="auto">
          <a:xfrm>
            <a:off x="5181600" y="21336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1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3329" name="Oval 14"/>
          <p:cNvSpPr>
            <a:spLocks noChangeArrowheads="1"/>
          </p:cNvSpPr>
          <p:nvPr/>
        </p:nvSpPr>
        <p:spPr bwMode="auto">
          <a:xfrm>
            <a:off x="6248400" y="18288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2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3330" name="Line 15"/>
          <p:cNvSpPr>
            <a:spLocks noChangeShapeType="1"/>
          </p:cNvSpPr>
          <p:nvPr/>
        </p:nvSpPr>
        <p:spPr bwMode="auto">
          <a:xfrm flipV="1">
            <a:off x="5715000" y="20574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31" name="Oval 16"/>
          <p:cNvSpPr>
            <a:spLocks noChangeArrowheads="1"/>
          </p:cNvSpPr>
          <p:nvPr/>
        </p:nvSpPr>
        <p:spPr bwMode="auto">
          <a:xfrm>
            <a:off x="6324600" y="26670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3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3332" name="Line 17"/>
          <p:cNvSpPr>
            <a:spLocks noChangeShapeType="1"/>
          </p:cNvSpPr>
          <p:nvPr/>
        </p:nvSpPr>
        <p:spPr bwMode="auto">
          <a:xfrm>
            <a:off x="5715000" y="2514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33" name="Line 18"/>
          <p:cNvSpPr>
            <a:spLocks noChangeShapeType="1"/>
          </p:cNvSpPr>
          <p:nvPr/>
        </p:nvSpPr>
        <p:spPr bwMode="auto">
          <a:xfrm>
            <a:off x="6858000" y="1981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34" name="Line 19"/>
          <p:cNvSpPr>
            <a:spLocks noChangeShapeType="1"/>
          </p:cNvSpPr>
          <p:nvPr/>
        </p:nvSpPr>
        <p:spPr bwMode="auto">
          <a:xfrm flipV="1">
            <a:off x="6934200" y="2667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35" name="Text Box 20"/>
          <p:cNvSpPr txBox="1">
            <a:spLocks noChangeArrowheads="1"/>
          </p:cNvSpPr>
          <p:nvPr/>
        </p:nvSpPr>
        <p:spPr bwMode="auto">
          <a:xfrm>
            <a:off x="5867400" y="1828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3336" name="Text Box 21"/>
          <p:cNvSpPr txBox="1">
            <a:spLocks noChangeArrowheads="1"/>
          </p:cNvSpPr>
          <p:nvPr/>
        </p:nvSpPr>
        <p:spPr bwMode="auto">
          <a:xfrm>
            <a:off x="5791200" y="2819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  <p:sp>
        <p:nvSpPr>
          <p:cNvPr id="13337" name="Oval 22"/>
          <p:cNvSpPr>
            <a:spLocks noChangeArrowheads="1"/>
          </p:cNvSpPr>
          <p:nvPr/>
        </p:nvSpPr>
        <p:spPr bwMode="auto">
          <a:xfrm>
            <a:off x="7239000" y="22098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4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3338" name="Line 23"/>
          <p:cNvSpPr>
            <a:spLocks noChangeShapeType="1"/>
          </p:cNvSpPr>
          <p:nvPr/>
        </p:nvSpPr>
        <p:spPr bwMode="auto">
          <a:xfrm>
            <a:off x="784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39" name="Line 24"/>
          <p:cNvSpPr>
            <a:spLocks noChangeShapeType="1"/>
          </p:cNvSpPr>
          <p:nvPr/>
        </p:nvSpPr>
        <p:spPr bwMode="auto">
          <a:xfrm>
            <a:off x="685800" y="37338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340" name="Text Box 25"/>
          <p:cNvSpPr txBox="1">
            <a:spLocks noChangeArrowheads="1"/>
          </p:cNvSpPr>
          <p:nvPr/>
        </p:nvSpPr>
        <p:spPr bwMode="auto">
          <a:xfrm>
            <a:off x="304800" y="61722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Question: Why is there a node </a:t>
            </a:r>
            <a:r>
              <a:rPr lang="en-US" altLang="en-US" sz="1200" b="1"/>
              <a:t>4 </a:t>
            </a:r>
            <a:r>
              <a:rPr lang="en-US" altLang="en-US" sz="1200"/>
              <a:t>in both CFGs?</a:t>
            </a:r>
          </a:p>
        </p:txBody>
      </p:sp>
      <p:sp>
        <p:nvSpPr>
          <p:cNvPr id="13341" name="Text Box 26"/>
          <p:cNvSpPr txBox="1">
            <a:spLocks noChangeArrowheads="1"/>
          </p:cNvSpPr>
          <p:nvPr/>
        </p:nvSpPr>
        <p:spPr bwMode="auto">
          <a:xfrm>
            <a:off x="838200" y="4343400"/>
            <a:ext cx="2667000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while X &lt; 10 {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   Statement1;</a:t>
            </a:r>
            <a:br>
              <a:rPr lang="en-US" altLang="en-US" sz="1800" b="1">
                <a:latin typeface="Courier New" pitchFamily="49" charset="0"/>
                <a:cs typeface="Arial" charset="0"/>
              </a:rPr>
            </a:br>
            <a:r>
              <a:rPr lang="en-US" altLang="en-US" sz="1800" b="1">
                <a:latin typeface="Courier New" pitchFamily="49" charset="0"/>
                <a:cs typeface="Arial" charset="0"/>
              </a:rPr>
              <a:t>     X++; }</a:t>
            </a:r>
          </a:p>
        </p:txBody>
      </p:sp>
      <p:sp>
        <p:nvSpPr>
          <p:cNvPr id="13342" name="AutoShape 27"/>
          <p:cNvSpPr>
            <a:spLocks/>
          </p:cNvSpPr>
          <p:nvPr/>
        </p:nvSpPr>
        <p:spPr bwMode="auto">
          <a:xfrm>
            <a:off x="3505200" y="44958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3" name="Text Box 28"/>
          <p:cNvSpPr txBox="1">
            <a:spLocks noChangeArrowheads="1"/>
          </p:cNvSpPr>
          <p:nvPr/>
        </p:nvSpPr>
        <p:spPr bwMode="auto">
          <a:xfrm>
            <a:off x="3719513" y="441642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1</a:t>
            </a:r>
          </a:p>
        </p:txBody>
      </p:sp>
      <p:sp>
        <p:nvSpPr>
          <p:cNvPr id="13344" name="AutoShape 29"/>
          <p:cNvSpPr>
            <a:spLocks/>
          </p:cNvSpPr>
          <p:nvPr/>
        </p:nvSpPr>
        <p:spPr bwMode="auto">
          <a:xfrm>
            <a:off x="3505200" y="48006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5" name="Text Box 30"/>
          <p:cNvSpPr txBox="1">
            <a:spLocks noChangeArrowheads="1"/>
          </p:cNvSpPr>
          <p:nvPr/>
        </p:nvSpPr>
        <p:spPr bwMode="auto">
          <a:xfrm>
            <a:off x="3733800" y="47529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2</a:t>
            </a:r>
          </a:p>
        </p:txBody>
      </p:sp>
      <p:sp>
        <p:nvSpPr>
          <p:cNvPr id="13346" name="AutoShape 31"/>
          <p:cNvSpPr>
            <a:spLocks/>
          </p:cNvSpPr>
          <p:nvPr/>
        </p:nvSpPr>
        <p:spPr bwMode="auto">
          <a:xfrm>
            <a:off x="3505200" y="51054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7" name="Text Box 32"/>
          <p:cNvSpPr txBox="1">
            <a:spLocks noChangeArrowheads="1"/>
          </p:cNvSpPr>
          <p:nvPr/>
        </p:nvSpPr>
        <p:spPr bwMode="auto">
          <a:xfrm>
            <a:off x="3733800" y="5105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3</a:t>
            </a:r>
          </a:p>
        </p:txBody>
      </p:sp>
      <p:sp>
        <p:nvSpPr>
          <p:cNvPr id="13348" name="Rectangle 33"/>
          <p:cNvSpPr>
            <a:spLocks noChangeArrowheads="1"/>
          </p:cNvSpPr>
          <p:nvPr/>
        </p:nvSpPr>
        <p:spPr bwMode="auto">
          <a:xfrm>
            <a:off x="4648200" y="4038600"/>
            <a:ext cx="3810000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9" name="Line 34"/>
          <p:cNvSpPr>
            <a:spLocks noChangeShapeType="1"/>
          </p:cNvSpPr>
          <p:nvPr/>
        </p:nvSpPr>
        <p:spPr bwMode="auto">
          <a:xfrm>
            <a:off x="4876800" y="4419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50" name="Text Box 35"/>
          <p:cNvSpPr txBox="1">
            <a:spLocks noChangeArrowheads="1"/>
          </p:cNvSpPr>
          <p:nvPr/>
        </p:nvSpPr>
        <p:spPr bwMode="auto">
          <a:xfrm>
            <a:off x="4800600" y="56388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13351" name="Oval 36"/>
          <p:cNvSpPr>
            <a:spLocks noChangeArrowheads="1"/>
          </p:cNvSpPr>
          <p:nvPr/>
        </p:nvSpPr>
        <p:spPr bwMode="auto">
          <a:xfrm>
            <a:off x="4876800" y="46482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1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3352" name="Oval 37"/>
          <p:cNvSpPr>
            <a:spLocks noChangeArrowheads="1"/>
          </p:cNvSpPr>
          <p:nvPr/>
        </p:nvSpPr>
        <p:spPr bwMode="auto">
          <a:xfrm>
            <a:off x="5943600" y="46482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2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3353" name="Line 38"/>
          <p:cNvSpPr>
            <a:spLocks noChangeShapeType="1"/>
          </p:cNvSpPr>
          <p:nvPr/>
        </p:nvSpPr>
        <p:spPr bwMode="auto">
          <a:xfrm flipV="1">
            <a:off x="54864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54" name="Oval 39"/>
          <p:cNvSpPr>
            <a:spLocks noChangeArrowheads="1"/>
          </p:cNvSpPr>
          <p:nvPr/>
        </p:nvSpPr>
        <p:spPr bwMode="auto">
          <a:xfrm>
            <a:off x="6858000" y="46482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3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3355" name="Text Box 40"/>
          <p:cNvSpPr txBox="1">
            <a:spLocks noChangeArrowheads="1"/>
          </p:cNvSpPr>
          <p:nvPr/>
        </p:nvSpPr>
        <p:spPr bwMode="auto">
          <a:xfrm>
            <a:off x="5486400" y="4876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3356" name="Text Box 41"/>
          <p:cNvSpPr txBox="1">
            <a:spLocks noChangeArrowheads="1"/>
          </p:cNvSpPr>
          <p:nvPr/>
        </p:nvSpPr>
        <p:spPr bwMode="auto">
          <a:xfrm>
            <a:off x="5105400" y="4114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  <p:sp>
        <p:nvSpPr>
          <p:cNvPr id="13357" name="Oval 42"/>
          <p:cNvSpPr>
            <a:spLocks noChangeArrowheads="1"/>
          </p:cNvSpPr>
          <p:nvPr/>
        </p:nvSpPr>
        <p:spPr bwMode="auto">
          <a:xfrm>
            <a:off x="7620000" y="46482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4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3358" name="Line 43"/>
          <p:cNvSpPr>
            <a:spLocks noChangeShapeType="1"/>
          </p:cNvSpPr>
          <p:nvPr/>
        </p:nvSpPr>
        <p:spPr bwMode="auto">
          <a:xfrm>
            <a:off x="7924800" y="5105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59" name="Line 44"/>
          <p:cNvSpPr>
            <a:spLocks noChangeShapeType="1"/>
          </p:cNvSpPr>
          <p:nvPr/>
        </p:nvSpPr>
        <p:spPr bwMode="auto">
          <a:xfrm flipV="1">
            <a:off x="65532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360" name="Freeform 45"/>
          <p:cNvSpPr>
            <a:spLocks/>
          </p:cNvSpPr>
          <p:nvPr/>
        </p:nvSpPr>
        <p:spPr bwMode="auto">
          <a:xfrm>
            <a:off x="5170488" y="4267200"/>
            <a:ext cx="2982912" cy="381000"/>
          </a:xfrm>
          <a:custGeom>
            <a:avLst/>
            <a:gdLst>
              <a:gd name="T0" fmla="*/ 2147483647 w 1776"/>
              <a:gd name="T1" fmla="*/ 2147483647 h 240"/>
              <a:gd name="T2" fmla="*/ 2147483647 w 1776"/>
              <a:gd name="T3" fmla="*/ 2147483647 h 240"/>
              <a:gd name="T4" fmla="*/ 2147483647 w 1776"/>
              <a:gd name="T5" fmla="*/ 2147483647 h 240"/>
              <a:gd name="T6" fmla="*/ 2147483647 w 1776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40"/>
              <a:gd name="T14" fmla="*/ 1776 w 177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40">
                <a:moveTo>
                  <a:pt x="55" y="240"/>
                </a:moveTo>
                <a:cubicBezTo>
                  <a:pt x="27" y="160"/>
                  <a:pt x="0" y="83"/>
                  <a:pt x="247" y="48"/>
                </a:cubicBezTo>
                <a:cubicBezTo>
                  <a:pt x="494" y="13"/>
                  <a:pt x="1304" y="0"/>
                  <a:pt x="1540" y="30"/>
                </a:cubicBezTo>
                <a:cubicBezTo>
                  <a:pt x="1776" y="60"/>
                  <a:pt x="1640" y="187"/>
                  <a:pt x="1666" y="2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61" name="Freeform 46"/>
          <p:cNvSpPr>
            <a:spLocks/>
          </p:cNvSpPr>
          <p:nvPr/>
        </p:nvSpPr>
        <p:spPr bwMode="auto">
          <a:xfrm>
            <a:off x="4860925" y="5105400"/>
            <a:ext cx="2609850" cy="458788"/>
          </a:xfrm>
          <a:custGeom>
            <a:avLst/>
            <a:gdLst>
              <a:gd name="T0" fmla="*/ 2147483647 w 1644"/>
              <a:gd name="T1" fmla="*/ 0 h 289"/>
              <a:gd name="T2" fmla="*/ 2147483647 w 1644"/>
              <a:gd name="T3" fmla="*/ 2147483647 h 289"/>
              <a:gd name="T4" fmla="*/ 2147483647 w 1644"/>
              <a:gd name="T5" fmla="*/ 2147483647 h 289"/>
              <a:gd name="T6" fmla="*/ 2147483647 w 1644"/>
              <a:gd name="T7" fmla="*/ 0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644"/>
              <a:gd name="T13" fmla="*/ 0 h 289"/>
              <a:gd name="T14" fmla="*/ 1644 w 1644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4" h="289">
                <a:moveTo>
                  <a:pt x="1450" y="0"/>
                </a:moveTo>
                <a:cubicBezTo>
                  <a:pt x="1448" y="41"/>
                  <a:pt x="1644" y="209"/>
                  <a:pt x="1438" y="249"/>
                </a:cubicBezTo>
                <a:cubicBezTo>
                  <a:pt x="1232" y="289"/>
                  <a:pt x="428" y="281"/>
                  <a:pt x="214" y="240"/>
                </a:cubicBezTo>
                <a:cubicBezTo>
                  <a:pt x="0" y="199"/>
                  <a:pt x="166" y="50"/>
                  <a:pt x="154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46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0F5A89-FE51-4448-A073-53F2C11E7642}" type="datetime1">
              <a:rPr lang="en-US"/>
              <a:pPr>
                <a:defRPr/>
              </a:pPr>
              <a:t>4/9/2019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9A568-3173-4291-B430-9491F5E698F0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Notation Guide for CFG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A CFG should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1 entry arc (known as a directed edge, too).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1 exit arc.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All nodes should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At least 1 entry arc.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At least 1 exit arc.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b="1" dirty="0" smtClean="0"/>
              <a:t>A Logical Node </a:t>
            </a:r>
            <a:r>
              <a:rPr lang="en-US" altLang="en-US" sz="2600" dirty="0" smtClean="0"/>
              <a:t>that does not represent any actual statements</a:t>
            </a:r>
            <a:r>
              <a:rPr lang="en-US" altLang="en-US" sz="2600" b="1" dirty="0" smtClean="0"/>
              <a:t> </a:t>
            </a:r>
            <a:r>
              <a:rPr lang="en-US" altLang="en-US" sz="2600" dirty="0" smtClean="0"/>
              <a:t>can be added as a joining point for several incoming edges.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Represents a logical closure.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Example: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Node 4 in the </a:t>
            </a:r>
            <a:r>
              <a:rPr lang="en-US" altLang="en-US" sz="2000" dirty="0" smtClean="0">
                <a:latin typeface="Courier New" pitchFamily="49" charset="0"/>
              </a:rPr>
              <a:t>if-then-else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example from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21616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D3007BE-1A83-4A96-9A04-61E96EAE0A78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02059D-0463-4A8C-8A4B-3412773944B1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Minimum Element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685800" y="2133600"/>
            <a:ext cx="3352800" cy="316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min = A[0];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I = 1;</a:t>
            </a:r>
          </a:p>
          <a:p>
            <a:pPr>
              <a:lnSpc>
                <a:spcPct val="120000"/>
              </a:lnSpc>
            </a:pPr>
            <a:endParaRPr lang="en-US" altLang="en-US" sz="1800" b="1">
              <a:latin typeface="Courier New" pitchFamily="49" charset="0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while (I &lt; N) {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	if (A[I] &lt; min)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        min = A[I];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     I = I + 1;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print min</a:t>
            </a:r>
          </a:p>
        </p:txBody>
      </p:sp>
      <p:sp>
        <p:nvSpPr>
          <p:cNvPr id="15367" name="AutoShape 4"/>
          <p:cNvSpPr>
            <a:spLocks/>
          </p:cNvSpPr>
          <p:nvPr/>
        </p:nvSpPr>
        <p:spPr bwMode="auto">
          <a:xfrm>
            <a:off x="4038600" y="22860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4267200" y="2362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1</a:t>
            </a:r>
          </a:p>
        </p:txBody>
      </p:sp>
      <p:sp>
        <p:nvSpPr>
          <p:cNvPr id="15369" name="AutoShape 6"/>
          <p:cNvSpPr>
            <a:spLocks/>
          </p:cNvSpPr>
          <p:nvPr/>
        </p:nvSpPr>
        <p:spPr bwMode="auto">
          <a:xfrm>
            <a:off x="4038600" y="32004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4267200" y="3124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2</a:t>
            </a:r>
          </a:p>
        </p:txBody>
      </p:sp>
      <p:sp>
        <p:nvSpPr>
          <p:cNvPr id="15371" name="AutoShape 8"/>
          <p:cNvSpPr>
            <a:spLocks/>
          </p:cNvSpPr>
          <p:nvPr/>
        </p:nvSpPr>
        <p:spPr bwMode="auto">
          <a:xfrm>
            <a:off x="4038600" y="35814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2" name="Text Box 9"/>
          <p:cNvSpPr txBox="1">
            <a:spLocks noChangeArrowheads="1"/>
          </p:cNvSpPr>
          <p:nvPr/>
        </p:nvSpPr>
        <p:spPr bwMode="auto">
          <a:xfrm>
            <a:off x="4267200" y="3581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3</a:t>
            </a:r>
          </a:p>
        </p:txBody>
      </p:sp>
      <p:sp>
        <p:nvSpPr>
          <p:cNvPr id="15373" name="AutoShape 10"/>
          <p:cNvSpPr>
            <a:spLocks/>
          </p:cNvSpPr>
          <p:nvPr/>
        </p:nvSpPr>
        <p:spPr bwMode="auto">
          <a:xfrm>
            <a:off x="4038600" y="39624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4" name="Text Box 11"/>
          <p:cNvSpPr txBox="1">
            <a:spLocks noChangeArrowheads="1"/>
          </p:cNvSpPr>
          <p:nvPr/>
        </p:nvSpPr>
        <p:spPr bwMode="auto">
          <a:xfrm>
            <a:off x="4267200" y="3886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4</a:t>
            </a:r>
          </a:p>
        </p:txBody>
      </p:sp>
      <p:sp>
        <p:nvSpPr>
          <p:cNvPr id="15375" name="AutoShape 12"/>
          <p:cNvSpPr>
            <a:spLocks/>
          </p:cNvSpPr>
          <p:nvPr/>
        </p:nvSpPr>
        <p:spPr bwMode="auto">
          <a:xfrm>
            <a:off x="4038600" y="42672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6" name="Text Box 13"/>
          <p:cNvSpPr txBox="1">
            <a:spLocks noChangeArrowheads="1"/>
          </p:cNvSpPr>
          <p:nvPr/>
        </p:nvSpPr>
        <p:spPr bwMode="auto">
          <a:xfrm>
            <a:off x="4267200" y="4191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5</a:t>
            </a:r>
          </a:p>
        </p:txBody>
      </p:sp>
      <p:sp>
        <p:nvSpPr>
          <p:cNvPr id="15377" name="AutoShape 14"/>
          <p:cNvSpPr>
            <a:spLocks/>
          </p:cNvSpPr>
          <p:nvPr/>
        </p:nvSpPr>
        <p:spPr bwMode="auto">
          <a:xfrm>
            <a:off x="4038600" y="48768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8" name="Text Box 15"/>
          <p:cNvSpPr txBox="1">
            <a:spLocks noChangeArrowheads="1"/>
          </p:cNvSpPr>
          <p:nvPr/>
        </p:nvSpPr>
        <p:spPr bwMode="auto">
          <a:xfrm>
            <a:off x="4267200" y="4800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6</a:t>
            </a:r>
          </a:p>
        </p:txBody>
      </p:sp>
      <p:sp>
        <p:nvSpPr>
          <p:cNvPr id="15379" name="Rectangle 16"/>
          <p:cNvSpPr>
            <a:spLocks noChangeArrowheads="1"/>
          </p:cNvSpPr>
          <p:nvPr/>
        </p:nvSpPr>
        <p:spPr bwMode="auto">
          <a:xfrm>
            <a:off x="4800600" y="1828800"/>
            <a:ext cx="3810000" cy="41878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0" name="Line 17"/>
          <p:cNvSpPr>
            <a:spLocks noChangeShapeType="1"/>
          </p:cNvSpPr>
          <p:nvPr/>
        </p:nvSpPr>
        <p:spPr bwMode="auto">
          <a:xfrm>
            <a:off x="64008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5381" name="Text Box 18"/>
          <p:cNvSpPr txBox="1">
            <a:spLocks noChangeArrowheads="1"/>
          </p:cNvSpPr>
          <p:nvPr/>
        </p:nvSpPr>
        <p:spPr bwMode="auto">
          <a:xfrm>
            <a:off x="6553200" y="5715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15382" name="Oval 19"/>
          <p:cNvSpPr>
            <a:spLocks noChangeArrowheads="1"/>
          </p:cNvSpPr>
          <p:nvPr/>
        </p:nvSpPr>
        <p:spPr bwMode="auto">
          <a:xfrm>
            <a:off x="6096000" y="20574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1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5383" name="Oval 20"/>
          <p:cNvSpPr>
            <a:spLocks noChangeArrowheads="1"/>
          </p:cNvSpPr>
          <p:nvPr/>
        </p:nvSpPr>
        <p:spPr bwMode="auto">
          <a:xfrm>
            <a:off x="6096000" y="28194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2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5384" name="Line 21"/>
          <p:cNvSpPr>
            <a:spLocks noChangeShapeType="1"/>
          </p:cNvSpPr>
          <p:nvPr/>
        </p:nvSpPr>
        <p:spPr bwMode="auto">
          <a:xfrm>
            <a:off x="64008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5385" name="Oval 22"/>
          <p:cNvSpPr>
            <a:spLocks noChangeArrowheads="1"/>
          </p:cNvSpPr>
          <p:nvPr/>
        </p:nvSpPr>
        <p:spPr bwMode="auto">
          <a:xfrm>
            <a:off x="6858000" y="35052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3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5386" name="Text Box 23"/>
          <p:cNvSpPr txBox="1">
            <a:spLocks noChangeArrowheads="1"/>
          </p:cNvSpPr>
          <p:nvPr/>
        </p:nvSpPr>
        <p:spPr bwMode="auto">
          <a:xfrm>
            <a:off x="6858000" y="3200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5387" name="Text Box 24"/>
          <p:cNvSpPr txBox="1">
            <a:spLocks noChangeArrowheads="1"/>
          </p:cNvSpPr>
          <p:nvPr/>
        </p:nvSpPr>
        <p:spPr bwMode="auto">
          <a:xfrm>
            <a:off x="5715000" y="3200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  <p:sp>
        <p:nvSpPr>
          <p:cNvPr id="15388" name="Oval 25"/>
          <p:cNvSpPr>
            <a:spLocks noChangeArrowheads="1"/>
          </p:cNvSpPr>
          <p:nvPr/>
        </p:nvSpPr>
        <p:spPr bwMode="auto">
          <a:xfrm>
            <a:off x="7467600" y="41910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4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5389" name="Line 26"/>
          <p:cNvSpPr>
            <a:spLocks noChangeShapeType="1"/>
          </p:cNvSpPr>
          <p:nvPr/>
        </p:nvSpPr>
        <p:spPr bwMode="auto">
          <a:xfrm>
            <a:off x="6705600" y="3124200"/>
            <a:ext cx="338138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5390" name="Line 27"/>
          <p:cNvSpPr>
            <a:spLocks noChangeShapeType="1"/>
          </p:cNvSpPr>
          <p:nvPr/>
        </p:nvSpPr>
        <p:spPr bwMode="auto">
          <a:xfrm flipH="1">
            <a:off x="6705600" y="3962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5391" name="Oval 28"/>
          <p:cNvSpPr>
            <a:spLocks noChangeArrowheads="1"/>
          </p:cNvSpPr>
          <p:nvPr/>
        </p:nvSpPr>
        <p:spPr bwMode="auto">
          <a:xfrm>
            <a:off x="6400800" y="41910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5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5392" name="Oval 29"/>
          <p:cNvSpPr>
            <a:spLocks noChangeArrowheads="1"/>
          </p:cNvSpPr>
          <p:nvPr/>
        </p:nvSpPr>
        <p:spPr bwMode="auto">
          <a:xfrm>
            <a:off x="5181600" y="48006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6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5393" name="Text Box 30"/>
          <p:cNvSpPr txBox="1">
            <a:spLocks noChangeArrowheads="1"/>
          </p:cNvSpPr>
          <p:nvPr/>
        </p:nvSpPr>
        <p:spPr bwMode="auto">
          <a:xfrm>
            <a:off x="7391400" y="3886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5394" name="Line 31"/>
          <p:cNvSpPr>
            <a:spLocks noChangeShapeType="1"/>
          </p:cNvSpPr>
          <p:nvPr/>
        </p:nvSpPr>
        <p:spPr bwMode="auto">
          <a:xfrm>
            <a:off x="7315200" y="3962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5395" name="Text Box 32"/>
          <p:cNvSpPr txBox="1">
            <a:spLocks noChangeArrowheads="1"/>
          </p:cNvSpPr>
          <p:nvPr/>
        </p:nvSpPr>
        <p:spPr bwMode="auto">
          <a:xfrm>
            <a:off x="6477000" y="3886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  <p:sp>
        <p:nvSpPr>
          <p:cNvPr id="15396" name="Line 33"/>
          <p:cNvSpPr>
            <a:spLocks noChangeShapeType="1"/>
          </p:cNvSpPr>
          <p:nvPr/>
        </p:nvSpPr>
        <p:spPr bwMode="auto">
          <a:xfrm flipH="1">
            <a:off x="5486400" y="3200400"/>
            <a:ext cx="685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5397" name="Line 34"/>
          <p:cNvSpPr>
            <a:spLocks noChangeShapeType="1"/>
          </p:cNvSpPr>
          <p:nvPr/>
        </p:nvSpPr>
        <p:spPr bwMode="auto">
          <a:xfrm>
            <a:off x="54864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5398" name="Text Box 35"/>
          <p:cNvSpPr txBox="1">
            <a:spLocks noChangeArrowheads="1"/>
          </p:cNvSpPr>
          <p:nvPr/>
        </p:nvSpPr>
        <p:spPr bwMode="auto">
          <a:xfrm>
            <a:off x="381000" y="6172200"/>
            <a:ext cx="411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Note: The CFG is </a:t>
            </a:r>
            <a:r>
              <a:rPr lang="en-US" altLang="en-US" sz="1200" b="1"/>
              <a:t>INCOMPLETE</a:t>
            </a:r>
            <a:r>
              <a:rPr lang="en-US" altLang="en-US" sz="1200"/>
              <a:t>. Try to complete it</a:t>
            </a:r>
          </a:p>
        </p:txBody>
      </p:sp>
    </p:spTree>
    <p:extLst>
      <p:ext uri="{BB962C8B-B14F-4D97-AF65-F5344CB8AC3E}">
        <p14:creationId xmlns:p14="http://schemas.microsoft.com/office/powerpoint/2010/main" val="64650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AF8E8C-A4F7-4B9F-B22B-A96CFAF8D8BC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BF458-FE2A-45BA-B44C-7BE525F8477E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Number of Paths through CFG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49879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Given a program, how do we exercise all statements and branches at least once?</a:t>
            </a:r>
          </a:p>
          <a:p>
            <a:pPr eaLnBrk="1" hangingPunct="1"/>
            <a:r>
              <a:rPr lang="en-US" altLang="en-US" smtClean="0"/>
              <a:t>Translating the program into a CFG, an equivalent question is:</a:t>
            </a:r>
          </a:p>
          <a:p>
            <a:pPr lvl="1" eaLnBrk="1" hangingPunct="1"/>
            <a:r>
              <a:rPr lang="en-US" altLang="en-US" smtClean="0"/>
              <a:t>Given a CFG, how do we cover all arcs and nodes at least once?</a:t>
            </a:r>
          </a:p>
          <a:p>
            <a:pPr eaLnBrk="1" hangingPunct="1"/>
            <a:r>
              <a:rPr lang="en-US" altLang="en-US" smtClean="0"/>
              <a:t>Since a path is a trail of nodes linked by arcs, this is similar to ask:</a:t>
            </a:r>
          </a:p>
          <a:p>
            <a:pPr lvl="1" eaLnBrk="1" hangingPunct="1"/>
            <a:r>
              <a:rPr lang="en-US" altLang="en-US" smtClean="0"/>
              <a:t>Given a CFG, what is the set of paths that can cover all arcs and nodes?</a:t>
            </a:r>
          </a:p>
        </p:txBody>
      </p:sp>
    </p:spTree>
    <p:extLst>
      <p:ext uri="{BB962C8B-B14F-4D97-AF65-F5344CB8AC3E}">
        <p14:creationId xmlns:p14="http://schemas.microsoft.com/office/powerpoint/2010/main" val="19948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00AB3C8-771A-4516-96D9-58DFDBD27481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B25DC4-3514-4F4C-9B0D-FB42C96BA261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7414" name="Rectangle 3"/>
          <p:cNvSpPr>
            <a:spLocks noChangeArrowheads="1"/>
          </p:cNvSpPr>
          <p:nvPr/>
        </p:nvSpPr>
        <p:spPr bwMode="auto">
          <a:xfrm>
            <a:off x="914400" y="1676400"/>
            <a:ext cx="1755775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Oval 4"/>
          <p:cNvSpPr>
            <a:spLocks noChangeArrowheads="1"/>
          </p:cNvSpPr>
          <p:nvPr/>
        </p:nvSpPr>
        <p:spPr bwMode="auto">
          <a:xfrm>
            <a:off x="1524000" y="22860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1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7416" name="Line 5"/>
          <p:cNvSpPr>
            <a:spLocks noChangeShapeType="1"/>
          </p:cNvSpPr>
          <p:nvPr/>
        </p:nvSpPr>
        <p:spPr bwMode="auto">
          <a:xfrm>
            <a:off x="1828800" y="1828800"/>
            <a:ext cx="3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17" name="Line 6"/>
          <p:cNvSpPr>
            <a:spLocks noChangeShapeType="1"/>
          </p:cNvSpPr>
          <p:nvPr/>
        </p:nvSpPr>
        <p:spPr bwMode="auto">
          <a:xfrm>
            <a:off x="1828800" y="2743200"/>
            <a:ext cx="3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7418" name="Text Box 7"/>
          <p:cNvSpPr txBox="1">
            <a:spLocks noChangeArrowheads="1"/>
          </p:cNvSpPr>
          <p:nvPr/>
        </p:nvSpPr>
        <p:spPr bwMode="auto">
          <a:xfrm>
            <a:off x="914400" y="3200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grpSp>
        <p:nvGrpSpPr>
          <p:cNvPr id="17419" name="Group 8"/>
          <p:cNvGrpSpPr>
            <a:grpSpLocks/>
          </p:cNvGrpSpPr>
          <p:nvPr/>
        </p:nvGrpSpPr>
        <p:grpSpPr bwMode="auto">
          <a:xfrm>
            <a:off x="4419600" y="1676400"/>
            <a:ext cx="3810000" cy="1825625"/>
            <a:chOff x="3072" y="2544"/>
            <a:chExt cx="2400" cy="1150"/>
          </a:xfrm>
        </p:grpSpPr>
        <p:sp>
          <p:nvSpPr>
            <p:cNvPr id="17440" name="Rectangle 9"/>
            <p:cNvSpPr>
              <a:spLocks noChangeArrowheads="1"/>
            </p:cNvSpPr>
            <p:nvPr/>
          </p:nvSpPr>
          <p:spPr bwMode="auto">
            <a:xfrm>
              <a:off x="3072" y="2544"/>
              <a:ext cx="2400" cy="115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41" name="Oval 10"/>
            <p:cNvSpPr>
              <a:spLocks noChangeArrowheads="1"/>
            </p:cNvSpPr>
            <p:nvPr/>
          </p:nvSpPr>
          <p:spPr bwMode="auto">
            <a:xfrm>
              <a:off x="3264" y="283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42" name="Line 11"/>
            <p:cNvSpPr>
              <a:spLocks noChangeShapeType="1"/>
            </p:cNvSpPr>
            <p:nvPr/>
          </p:nvSpPr>
          <p:spPr bwMode="auto">
            <a:xfrm>
              <a:off x="3141" y="2661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43" name="Line 12"/>
            <p:cNvSpPr>
              <a:spLocks noChangeShapeType="1"/>
            </p:cNvSpPr>
            <p:nvPr/>
          </p:nvSpPr>
          <p:spPr bwMode="auto">
            <a:xfrm>
              <a:off x="3648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44" name="Text Box 13"/>
            <p:cNvSpPr txBox="1">
              <a:spLocks noChangeArrowheads="1"/>
            </p:cNvSpPr>
            <p:nvPr/>
          </p:nvSpPr>
          <p:spPr bwMode="auto">
            <a:xfrm>
              <a:off x="3120" y="3504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17445" name="Oval 14"/>
            <p:cNvSpPr>
              <a:spLocks noChangeArrowheads="1"/>
            </p:cNvSpPr>
            <p:nvPr/>
          </p:nvSpPr>
          <p:spPr bwMode="auto">
            <a:xfrm>
              <a:off x="3984" y="283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46" name="Oval 15"/>
            <p:cNvSpPr>
              <a:spLocks noChangeArrowheads="1"/>
            </p:cNvSpPr>
            <p:nvPr/>
          </p:nvSpPr>
          <p:spPr bwMode="auto">
            <a:xfrm>
              <a:off x="4704" y="2640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47" name="Line 16"/>
            <p:cNvSpPr>
              <a:spLocks noChangeShapeType="1"/>
            </p:cNvSpPr>
            <p:nvPr/>
          </p:nvSpPr>
          <p:spPr bwMode="auto">
            <a:xfrm flipV="1">
              <a:off x="4320" y="2784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48" name="Oval 17"/>
            <p:cNvSpPr>
              <a:spLocks noChangeArrowheads="1"/>
            </p:cNvSpPr>
            <p:nvPr/>
          </p:nvSpPr>
          <p:spPr bwMode="auto">
            <a:xfrm>
              <a:off x="4704" y="3264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49" name="Line 18"/>
            <p:cNvSpPr>
              <a:spLocks noChangeShapeType="1"/>
            </p:cNvSpPr>
            <p:nvPr/>
          </p:nvSpPr>
          <p:spPr bwMode="auto">
            <a:xfrm>
              <a:off x="4320" y="312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50" name="Line 19"/>
            <p:cNvSpPr>
              <a:spLocks noChangeShapeType="1"/>
            </p:cNvSpPr>
            <p:nvPr/>
          </p:nvSpPr>
          <p:spPr bwMode="auto">
            <a:xfrm>
              <a:off x="489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51" name="Line 20"/>
            <p:cNvSpPr>
              <a:spLocks noChangeShapeType="1"/>
            </p:cNvSpPr>
            <p:nvPr/>
          </p:nvSpPr>
          <p:spPr bwMode="auto">
            <a:xfrm>
              <a:off x="5088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52" name="Text Box 21"/>
            <p:cNvSpPr txBox="1">
              <a:spLocks noChangeArrowheads="1"/>
            </p:cNvSpPr>
            <p:nvPr/>
          </p:nvSpPr>
          <p:spPr bwMode="auto">
            <a:xfrm>
              <a:off x="4416" y="264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17453" name="Text Box 22"/>
            <p:cNvSpPr txBox="1">
              <a:spLocks noChangeArrowheads="1"/>
            </p:cNvSpPr>
            <p:nvPr/>
          </p:nvSpPr>
          <p:spPr bwMode="auto">
            <a:xfrm>
              <a:off x="4368" y="32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</p:grpSp>
      <p:sp>
        <p:nvSpPr>
          <p:cNvPr id="977943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762000" y="3581400"/>
            <a:ext cx="3276600" cy="609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 sz="1900" b="1" dirty="0">
                <a:latin typeface="Arial" charset="0"/>
              </a:rPr>
              <a:t>Only </a:t>
            </a:r>
            <a:r>
              <a:rPr lang="en-US" altLang="en-US" sz="1900" dirty="0">
                <a:latin typeface="Arial" charset="0"/>
              </a:rPr>
              <a:t>one path is needed: </a:t>
            </a:r>
          </a:p>
          <a:p>
            <a:pPr marL="669925" lvl="1" indent="-325438">
              <a:lnSpc>
                <a:spcPct val="80000"/>
              </a:lnSpc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en-US" sz="1700" b="1" dirty="0">
                <a:latin typeface="Arial" charset="0"/>
              </a:rPr>
              <a:t>[ 1 ]</a:t>
            </a:r>
          </a:p>
        </p:txBody>
      </p:sp>
      <p:grpSp>
        <p:nvGrpSpPr>
          <p:cNvPr id="17421" name="Group 24"/>
          <p:cNvGrpSpPr>
            <a:grpSpLocks/>
          </p:cNvGrpSpPr>
          <p:nvPr/>
        </p:nvGrpSpPr>
        <p:grpSpPr bwMode="auto">
          <a:xfrm>
            <a:off x="838200" y="4419600"/>
            <a:ext cx="3810000" cy="1676400"/>
            <a:chOff x="3120" y="2496"/>
            <a:chExt cx="2400" cy="1150"/>
          </a:xfrm>
        </p:grpSpPr>
        <p:sp>
          <p:nvSpPr>
            <p:cNvPr id="17426" name="Rectangle 25"/>
            <p:cNvSpPr>
              <a:spLocks noChangeArrowheads="1"/>
            </p:cNvSpPr>
            <p:nvPr/>
          </p:nvSpPr>
          <p:spPr bwMode="auto">
            <a:xfrm>
              <a:off x="3120" y="2496"/>
              <a:ext cx="2400" cy="115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7" name="Line 26"/>
            <p:cNvSpPr>
              <a:spLocks noChangeShapeType="1"/>
            </p:cNvSpPr>
            <p:nvPr/>
          </p:nvSpPr>
          <p:spPr bwMode="auto">
            <a:xfrm>
              <a:off x="3216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28" name="Text Box 27"/>
            <p:cNvSpPr txBox="1">
              <a:spLocks noChangeArrowheads="1"/>
            </p:cNvSpPr>
            <p:nvPr/>
          </p:nvSpPr>
          <p:spPr bwMode="auto">
            <a:xfrm>
              <a:off x="3216" y="3457"/>
              <a:ext cx="38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17429" name="Oval 28"/>
            <p:cNvSpPr>
              <a:spLocks noChangeArrowheads="1"/>
            </p:cNvSpPr>
            <p:nvPr/>
          </p:nvSpPr>
          <p:spPr bwMode="auto">
            <a:xfrm>
              <a:off x="3456" y="2784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30" name="Oval 29"/>
            <p:cNvSpPr>
              <a:spLocks noChangeArrowheads="1"/>
            </p:cNvSpPr>
            <p:nvPr/>
          </p:nvSpPr>
          <p:spPr bwMode="auto">
            <a:xfrm>
              <a:off x="4128" y="259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31" name="Line 30"/>
            <p:cNvSpPr>
              <a:spLocks noChangeShapeType="1"/>
            </p:cNvSpPr>
            <p:nvPr/>
          </p:nvSpPr>
          <p:spPr bwMode="auto">
            <a:xfrm flipV="1">
              <a:off x="3792" y="2736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32" name="Oval 31"/>
            <p:cNvSpPr>
              <a:spLocks noChangeArrowheads="1"/>
            </p:cNvSpPr>
            <p:nvPr/>
          </p:nvSpPr>
          <p:spPr bwMode="auto">
            <a:xfrm>
              <a:off x="4176" y="3120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33" name="Line 32"/>
            <p:cNvSpPr>
              <a:spLocks noChangeShapeType="1"/>
            </p:cNvSpPr>
            <p:nvPr/>
          </p:nvSpPr>
          <p:spPr bwMode="auto">
            <a:xfrm>
              <a:off x="3792" y="30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34" name="Line 33"/>
            <p:cNvSpPr>
              <a:spLocks noChangeShapeType="1"/>
            </p:cNvSpPr>
            <p:nvPr/>
          </p:nvSpPr>
          <p:spPr bwMode="auto">
            <a:xfrm>
              <a:off x="4512" y="268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35" name="Line 34"/>
            <p:cNvSpPr>
              <a:spLocks noChangeShapeType="1"/>
            </p:cNvSpPr>
            <p:nvPr/>
          </p:nvSpPr>
          <p:spPr bwMode="auto">
            <a:xfrm flipV="1">
              <a:off x="4560" y="312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7436" name="Text Box 35"/>
            <p:cNvSpPr txBox="1">
              <a:spLocks noChangeArrowheads="1"/>
            </p:cNvSpPr>
            <p:nvPr/>
          </p:nvSpPr>
          <p:spPr bwMode="auto">
            <a:xfrm>
              <a:off x="3888" y="2592"/>
              <a:ext cx="28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17437" name="Text Box 36"/>
            <p:cNvSpPr txBox="1">
              <a:spLocks noChangeArrowheads="1"/>
            </p:cNvSpPr>
            <p:nvPr/>
          </p:nvSpPr>
          <p:spPr bwMode="auto">
            <a:xfrm>
              <a:off x="3840" y="3216"/>
              <a:ext cx="28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17438" name="Oval 37"/>
            <p:cNvSpPr>
              <a:spLocks noChangeArrowheads="1"/>
            </p:cNvSpPr>
            <p:nvPr/>
          </p:nvSpPr>
          <p:spPr bwMode="auto">
            <a:xfrm>
              <a:off x="4752" y="283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39" name="Line 38"/>
            <p:cNvSpPr>
              <a:spLocks noChangeShapeType="1"/>
            </p:cNvSpPr>
            <p:nvPr/>
          </p:nvSpPr>
          <p:spPr bwMode="auto">
            <a:xfrm>
              <a:off x="5136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977959" name="Rectangle 39"/>
          <p:cNvSpPr>
            <a:spLocks noChangeArrowheads="1"/>
          </p:cNvSpPr>
          <p:nvPr/>
        </p:nvSpPr>
        <p:spPr bwMode="auto">
          <a:xfrm>
            <a:off x="4800600" y="3505200"/>
            <a:ext cx="3429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669925" indent="-32543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 sz="1900" b="1" dirty="0"/>
              <a:t>Two </a:t>
            </a:r>
            <a:r>
              <a:rPr lang="en-US" altLang="en-US" sz="1900" dirty="0"/>
              <a:t>paths are needed: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en-US" sz="1700" b="1" dirty="0"/>
              <a:t>[ 1 – 2 – 4 ]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en-US" sz="1700" b="1" dirty="0"/>
              <a:t>[ 1 – 2 – 3 – 4 ]</a:t>
            </a:r>
          </a:p>
        </p:txBody>
      </p:sp>
      <p:sp>
        <p:nvSpPr>
          <p:cNvPr id="977960" name="Rectangle 40"/>
          <p:cNvSpPr>
            <a:spLocks noChangeArrowheads="1"/>
          </p:cNvSpPr>
          <p:nvPr/>
        </p:nvSpPr>
        <p:spPr bwMode="auto">
          <a:xfrm>
            <a:off x="4724400" y="4953000"/>
            <a:ext cx="3048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669925" indent="-32543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 sz="1900" b="1"/>
              <a:t>Two </a:t>
            </a:r>
            <a:r>
              <a:rPr lang="en-US" altLang="en-US" sz="1900"/>
              <a:t>paths are needed: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en-US" sz="1700" b="1"/>
              <a:t>[ 1 – 2 – 4 ]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en-US" sz="1700" b="1"/>
              <a:t>[ 1 – 3 – 4 ]</a:t>
            </a:r>
          </a:p>
        </p:txBody>
      </p:sp>
      <p:sp>
        <p:nvSpPr>
          <p:cNvPr id="17424" name="Line 41"/>
          <p:cNvSpPr>
            <a:spLocks noChangeShapeType="1"/>
          </p:cNvSpPr>
          <p:nvPr/>
        </p:nvSpPr>
        <p:spPr bwMode="auto">
          <a:xfrm>
            <a:off x="609600" y="4343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425" name="Line 42"/>
          <p:cNvSpPr>
            <a:spLocks noChangeShapeType="1"/>
          </p:cNvSpPr>
          <p:nvPr/>
        </p:nvSpPr>
        <p:spPr bwMode="auto">
          <a:xfrm>
            <a:off x="4114800" y="1524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07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77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7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7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77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77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77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77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Topics covered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Software Testing </a:t>
            </a:r>
          </a:p>
          <a:p>
            <a:r>
              <a:rPr lang="en-CA" dirty="0" smtClean="0"/>
              <a:t>Testing vs. Debugging</a:t>
            </a:r>
          </a:p>
          <a:p>
            <a:r>
              <a:rPr lang="en-CA" dirty="0" smtClean="0"/>
              <a:t>White-box vs. Black-box testing</a:t>
            </a:r>
          </a:p>
          <a:p>
            <a:r>
              <a:rPr lang="en-CA" dirty="0" smtClean="0"/>
              <a:t>Structural Testing</a:t>
            </a:r>
          </a:p>
          <a:p>
            <a:pPr lvl="1"/>
            <a:r>
              <a:rPr lang="en-CA" dirty="0" smtClean="0"/>
              <a:t>Control Flow Graph (CFG)</a:t>
            </a:r>
          </a:p>
          <a:p>
            <a:pPr lvl="1"/>
            <a:r>
              <a:rPr lang="en-CA" dirty="0" smtClean="0"/>
              <a:t>Path Base Testing</a:t>
            </a:r>
          </a:p>
          <a:p>
            <a:r>
              <a:rPr lang="en-CA" dirty="0" smtClean="0"/>
              <a:t>Functional Testing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9622-17A8-4C48-9BD9-843799E8872C}" type="datetime1">
              <a:rPr lang="en-US" smtClean="0"/>
              <a:t>4/9/2019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3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817BFF0-A193-4551-9E6C-922E31372B99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ECA37-10A1-4A4B-9210-03DEA330668D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White Box Testing: Path Based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953000"/>
          </a:xfrm>
        </p:spPr>
        <p:txBody>
          <a:bodyPr/>
          <a:lstStyle/>
          <a:p>
            <a:pPr marL="533400" indent="-533400" eaLnBrk="1" hangingPunct="1"/>
            <a:r>
              <a:rPr lang="en-US" altLang="en-US" sz="2600" smtClean="0"/>
              <a:t>A generalized technique to find out the number of paths needed (known as </a:t>
            </a:r>
            <a:r>
              <a:rPr lang="en-US" altLang="en-US" sz="2600" i="1" smtClean="0"/>
              <a:t>cyclomatic complexity</a:t>
            </a:r>
            <a:r>
              <a:rPr lang="en-US" altLang="en-US" sz="2600" smtClean="0"/>
              <a:t>) to cover all arcs and nodes in CFG.</a:t>
            </a:r>
          </a:p>
          <a:p>
            <a:pPr marL="533400" indent="-533400" eaLnBrk="1" hangingPunct="1"/>
            <a:r>
              <a:rPr lang="en-US" altLang="en-US" sz="2600" smtClean="0"/>
              <a:t>Steps:</a:t>
            </a:r>
          </a:p>
          <a:p>
            <a:pPr marL="952500" lvl="1" indent="-495300" eaLnBrk="1" hangingPunct="1">
              <a:buFont typeface="Wingdings" pitchFamily="2" charset="2"/>
              <a:buAutoNum type="arabicPeriod"/>
            </a:pPr>
            <a:r>
              <a:rPr lang="en-US" altLang="en-US" sz="2200" smtClean="0"/>
              <a:t>Draw the CFG for the code fragment.</a:t>
            </a:r>
          </a:p>
          <a:p>
            <a:pPr marL="952500" lvl="1" indent="-495300" eaLnBrk="1" hangingPunct="1">
              <a:buFont typeface="Wingdings" pitchFamily="2" charset="2"/>
              <a:buAutoNum type="arabicPeriod"/>
            </a:pPr>
            <a:r>
              <a:rPr lang="en-US" altLang="en-US" sz="2200" smtClean="0"/>
              <a:t>Compute the </a:t>
            </a:r>
            <a:r>
              <a:rPr lang="en-US" altLang="en-US" sz="2200" i="1" smtClean="0"/>
              <a:t>cyclomatic complexity number </a:t>
            </a:r>
            <a:r>
              <a:rPr lang="en-US" altLang="en-US" sz="2200" b="1" i="1" smtClean="0"/>
              <a:t>C</a:t>
            </a:r>
            <a:r>
              <a:rPr lang="en-US" altLang="en-US" sz="2200" smtClean="0"/>
              <a:t>, for the CFG.</a:t>
            </a:r>
          </a:p>
          <a:p>
            <a:pPr marL="952500" lvl="1" indent="-495300" eaLnBrk="1" hangingPunct="1">
              <a:buFont typeface="Wingdings" pitchFamily="2" charset="2"/>
              <a:buAutoNum type="arabicPeriod"/>
            </a:pPr>
            <a:r>
              <a:rPr lang="en-US" altLang="en-US" sz="2200" smtClean="0"/>
              <a:t>Find at most </a:t>
            </a:r>
            <a:r>
              <a:rPr lang="en-US" altLang="en-US" sz="2200" b="1" i="1" smtClean="0"/>
              <a:t>C </a:t>
            </a:r>
            <a:r>
              <a:rPr lang="en-US" altLang="en-US" sz="2200" smtClean="0"/>
              <a:t>paths that cover the nodes and arcs in a CFG, also known as </a:t>
            </a:r>
            <a:r>
              <a:rPr lang="en-US" altLang="en-US" sz="2200" b="1" smtClean="0"/>
              <a:t>Basic Paths Set;</a:t>
            </a:r>
          </a:p>
          <a:p>
            <a:pPr marL="952500" lvl="1" indent="-495300" eaLnBrk="1" hangingPunct="1">
              <a:buFont typeface="Wingdings" pitchFamily="2" charset="2"/>
              <a:buAutoNum type="arabicPeriod"/>
            </a:pPr>
            <a:r>
              <a:rPr lang="en-US" altLang="en-US" sz="2200" smtClean="0"/>
              <a:t>Design test cases to force execution along paths in the </a:t>
            </a:r>
            <a:r>
              <a:rPr lang="en-US" altLang="en-US" sz="2200" b="1" smtClean="0"/>
              <a:t>Basic Paths Set.</a:t>
            </a:r>
            <a:endParaRPr lang="en-US" altLang="en-US" sz="2200" smtClean="0"/>
          </a:p>
        </p:txBody>
      </p:sp>
    </p:spTree>
    <p:extLst>
      <p:ext uri="{BB962C8B-B14F-4D97-AF65-F5344CB8AC3E}">
        <p14:creationId xmlns:p14="http://schemas.microsoft.com/office/powerpoint/2010/main" val="2054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8E1C330-DF75-4D0E-A316-7D2F9DDD7C06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78F77C-D99A-4580-B636-4466852DE981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Based Testing: Step 1</a:t>
            </a:r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685800" y="2133600"/>
            <a:ext cx="3352800" cy="316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min = A[0];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I = 1;</a:t>
            </a:r>
          </a:p>
          <a:p>
            <a:pPr>
              <a:lnSpc>
                <a:spcPct val="120000"/>
              </a:lnSpc>
            </a:pPr>
            <a:endParaRPr lang="en-US" altLang="en-US" sz="1800" b="1">
              <a:latin typeface="Courier New" pitchFamily="49" charset="0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while (I &lt; N) {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	if (A[I] &lt; min)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        min = A[I];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     I = I + 1;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print min</a:t>
            </a:r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4876800" y="1676400"/>
            <a:ext cx="3810000" cy="44164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>
            <a:off x="6477000" y="175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465" name="Text Box 6"/>
          <p:cNvSpPr txBox="1">
            <a:spLocks noChangeArrowheads="1"/>
          </p:cNvSpPr>
          <p:nvPr/>
        </p:nvSpPr>
        <p:spPr bwMode="auto">
          <a:xfrm>
            <a:off x="6629400" y="5791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19466" name="Oval 7"/>
          <p:cNvSpPr>
            <a:spLocks noChangeArrowheads="1"/>
          </p:cNvSpPr>
          <p:nvPr/>
        </p:nvSpPr>
        <p:spPr bwMode="auto">
          <a:xfrm>
            <a:off x="6172200" y="21336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1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9467" name="Oval 8"/>
          <p:cNvSpPr>
            <a:spLocks noChangeArrowheads="1"/>
          </p:cNvSpPr>
          <p:nvPr/>
        </p:nvSpPr>
        <p:spPr bwMode="auto">
          <a:xfrm>
            <a:off x="6172200" y="28956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2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9468" name="Line 9"/>
          <p:cNvSpPr>
            <a:spLocks noChangeShapeType="1"/>
          </p:cNvSpPr>
          <p:nvPr/>
        </p:nvSpPr>
        <p:spPr bwMode="auto">
          <a:xfrm>
            <a:off x="64770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469" name="Oval 10"/>
          <p:cNvSpPr>
            <a:spLocks noChangeArrowheads="1"/>
          </p:cNvSpPr>
          <p:nvPr/>
        </p:nvSpPr>
        <p:spPr bwMode="auto">
          <a:xfrm>
            <a:off x="6934200" y="35814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3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9470" name="Text Box 11"/>
          <p:cNvSpPr txBox="1">
            <a:spLocks noChangeArrowheads="1"/>
          </p:cNvSpPr>
          <p:nvPr/>
        </p:nvSpPr>
        <p:spPr bwMode="auto">
          <a:xfrm>
            <a:off x="6934200" y="3276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9471" name="Text Box 12"/>
          <p:cNvSpPr txBox="1">
            <a:spLocks noChangeArrowheads="1"/>
          </p:cNvSpPr>
          <p:nvPr/>
        </p:nvSpPr>
        <p:spPr bwMode="auto">
          <a:xfrm>
            <a:off x="5791200" y="3276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  <p:sp>
        <p:nvSpPr>
          <p:cNvPr id="19472" name="Oval 13"/>
          <p:cNvSpPr>
            <a:spLocks noChangeArrowheads="1"/>
          </p:cNvSpPr>
          <p:nvPr/>
        </p:nvSpPr>
        <p:spPr bwMode="auto">
          <a:xfrm>
            <a:off x="7543800" y="42672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4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9473" name="Line 14"/>
          <p:cNvSpPr>
            <a:spLocks noChangeShapeType="1"/>
          </p:cNvSpPr>
          <p:nvPr/>
        </p:nvSpPr>
        <p:spPr bwMode="auto">
          <a:xfrm>
            <a:off x="6781800" y="3200400"/>
            <a:ext cx="338138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474" name="Line 15"/>
          <p:cNvSpPr>
            <a:spLocks noChangeShapeType="1"/>
          </p:cNvSpPr>
          <p:nvPr/>
        </p:nvSpPr>
        <p:spPr bwMode="auto">
          <a:xfrm flipH="1">
            <a:off x="6781800" y="4038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475" name="Oval 16"/>
          <p:cNvSpPr>
            <a:spLocks noChangeArrowheads="1"/>
          </p:cNvSpPr>
          <p:nvPr/>
        </p:nvSpPr>
        <p:spPr bwMode="auto">
          <a:xfrm>
            <a:off x="6477000" y="42672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5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9476" name="Oval 17"/>
          <p:cNvSpPr>
            <a:spLocks noChangeArrowheads="1"/>
          </p:cNvSpPr>
          <p:nvPr/>
        </p:nvSpPr>
        <p:spPr bwMode="auto">
          <a:xfrm>
            <a:off x="5257800" y="48768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6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9477" name="Text Box 18"/>
          <p:cNvSpPr txBox="1">
            <a:spLocks noChangeArrowheads="1"/>
          </p:cNvSpPr>
          <p:nvPr/>
        </p:nvSpPr>
        <p:spPr bwMode="auto">
          <a:xfrm>
            <a:off x="7467600" y="3962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9478" name="Line 19"/>
          <p:cNvSpPr>
            <a:spLocks noChangeShapeType="1"/>
          </p:cNvSpPr>
          <p:nvPr/>
        </p:nvSpPr>
        <p:spPr bwMode="auto">
          <a:xfrm>
            <a:off x="7391400" y="4038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479" name="Text Box 20"/>
          <p:cNvSpPr txBox="1">
            <a:spLocks noChangeArrowheads="1"/>
          </p:cNvSpPr>
          <p:nvPr/>
        </p:nvSpPr>
        <p:spPr bwMode="auto">
          <a:xfrm>
            <a:off x="6553200" y="3962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  <p:sp>
        <p:nvSpPr>
          <p:cNvPr id="19480" name="Line 21"/>
          <p:cNvSpPr>
            <a:spLocks noChangeShapeType="1"/>
          </p:cNvSpPr>
          <p:nvPr/>
        </p:nvSpPr>
        <p:spPr bwMode="auto">
          <a:xfrm flipH="1">
            <a:off x="5562600" y="3276600"/>
            <a:ext cx="685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481" name="Line 22"/>
          <p:cNvSpPr>
            <a:spLocks noChangeShapeType="1"/>
          </p:cNvSpPr>
          <p:nvPr/>
        </p:nvSpPr>
        <p:spPr bwMode="auto">
          <a:xfrm>
            <a:off x="55626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482" name="Line 23"/>
          <p:cNvSpPr>
            <a:spLocks noChangeShapeType="1"/>
          </p:cNvSpPr>
          <p:nvPr/>
        </p:nvSpPr>
        <p:spPr bwMode="auto">
          <a:xfrm flipH="1" flipV="1">
            <a:off x="70866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483" name="Line 24"/>
          <p:cNvSpPr>
            <a:spLocks noChangeShapeType="1"/>
          </p:cNvSpPr>
          <p:nvPr/>
        </p:nvSpPr>
        <p:spPr bwMode="auto">
          <a:xfrm flipH="1" flipV="1">
            <a:off x="6477000" y="3352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484" name="AutoShape 25"/>
          <p:cNvSpPr>
            <a:spLocks noChangeArrowheads="1"/>
          </p:cNvSpPr>
          <p:nvPr/>
        </p:nvSpPr>
        <p:spPr bwMode="auto">
          <a:xfrm>
            <a:off x="4084638" y="34290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9518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1B260F-FD9D-4CE5-847C-BA435839CFA7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8CDC49-885B-4770-B045-030955B32D0F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Base Testing: Step 2</a:t>
            </a:r>
          </a:p>
        </p:txBody>
      </p:sp>
      <p:grpSp>
        <p:nvGrpSpPr>
          <p:cNvPr id="20486" name="Group 3"/>
          <p:cNvGrpSpPr>
            <a:grpSpLocks/>
          </p:cNvGrpSpPr>
          <p:nvPr/>
        </p:nvGrpSpPr>
        <p:grpSpPr bwMode="auto">
          <a:xfrm>
            <a:off x="457200" y="1600200"/>
            <a:ext cx="3581400" cy="4416425"/>
            <a:chOff x="3072" y="1056"/>
            <a:chExt cx="2400" cy="2782"/>
          </a:xfrm>
        </p:grpSpPr>
        <p:sp>
          <p:nvSpPr>
            <p:cNvPr id="20488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9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490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20491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2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3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494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5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0496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0497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8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499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500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5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501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6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502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0503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504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0505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506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507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0508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048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114800" y="1562472"/>
            <a:ext cx="5029200" cy="25146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en-US" sz="2200" dirty="0" err="1" smtClean="0"/>
              <a:t>Cyclomatic</a:t>
            </a:r>
            <a:r>
              <a:rPr lang="en-US" altLang="en-US" sz="2200" dirty="0" smtClean="0"/>
              <a:t> complexity = </a:t>
            </a:r>
          </a:p>
          <a:p>
            <a:pPr lvl="1" eaLnBrk="1" hangingPunct="1"/>
            <a:r>
              <a:rPr lang="en-US" altLang="en-US" sz="2200" dirty="0" smtClean="0"/>
              <a:t>The number of ‘regions’ in the graph;   OR</a:t>
            </a:r>
          </a:p>
          <a:p>
            <a:pPr lvl="1" eaLnBrk="1" hangingPunct="1"/>
            <a:r>
              <a:rPr lang="en-US" altLang="en-US" sz="2200" dirty="0" smtClean="0"/>
              <a:t>V(G) = P + 1</a:t>
            </a:r>
          </a:p>
          <a:p>
            <a:pPr lvl="2"/>
            <a:r>
              <a:rPr lang="en-US" altLang="en-US" sz="2200" dirty="0" smtClean="0"/>
              <a:t>P is the number of predicates + 1. OR</a:t>
            </a:r>
          </a:p>
          <a:p>
            <a:pPr lvl="1"/>
            <a:r>
              <a:rPr lang="en-US" altLang="en-US" sz="2200" dirty="0" smtClean="0"/>
              <a:t>V(G) = E – N + 2</a:t>
            </a:r>
          </a:p>
          <a:p>
            <a:pPr lvl="2"/>
            <a:r>
              <a:rPr lang="en-US" altLang="en-US" sz="2200" dirty="0" smtClean="0"/>
              <a:t>E number of edges</a:t>
            </a:r>
          </a:p>
          <a:p>
            <a:pPr lvl="2"/>
            <a:r>
              <a:rPr lang="en-US" altLang="en-US" sz="2200" dirty="0" smtClean="0"/>
              <a:t>N number of nodes</a:t>
            </a:r>
          </a:p>
          <a:p>
            <a:pPr lvl="1"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2532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9C750A-D241-426A-A9C7-1A6D98E7679E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7EC85-F7C3-4698-AC01-067490ABBDE5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Base Testing: Step 2</a:t>
            </a:r>
          </a:p>
        </p:txBody>
      </p:sp>
      <p:grpSp>
        <p:nvGrpSpPr>
          <p:cNvPr id="1033" name="Group 3"/>
          <p:cNvGrpSpPr>
            <a:grpSpLocks/>
          </p:cNvGrpSpPr>
          <p:nvPr/>
        </p:nvGrpSpPr>
        <p:grpSpPr bwMode="auto">
          <a:xfrm>
            <a:off x="838200" y="1676400"/>
            <a:ext cx="3810000" cy="4416425"/>
            <a:chOff x="3072" y="1056"/>
            <a:chExt cx="2400" cy="2782"/>
          </a:xfrm>
        </p:grpSpPr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6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37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1038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039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040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41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042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1043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1044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045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46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47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5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048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6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049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1050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51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1052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53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54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55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1034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800600" y="2133600"/>
            <a:ext cx="4191000" cy="3200400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100" b="1" dirty="0" smtClean="0"/>
              <a:t>Region</a:t>
            </a:r>
            <a:r>
              <a:rPr lang="en-US" altLang="en-US" sz="2100" dirty="0" smtClean="0"/>
              <a:t>: Enclosed area in the CFG.</a:t>
            </a:r>
          </a:p>
          <a:p>
            <a:pPr lvl="1" eaLnBrk="1" hangingPunct="1"/>
            <a:r>
              <a:rPr lang="en-US" altLang="en-US" sz="2000" dirty="0" smtClean="0"/>
              <a:t>Do not forget the outermost region.</a:t>
            </a:r>
          </a:p>
          <a:p>
            <a:pPr eaLnBrk="1" hangingPunct="1"/>
            <a:r>
              <a:rPr lang="en-US" altLang="en-US" sz="2100" dirty="0" smtClean="0"/>
              <a:t>In this example:</a:t>
            </a:r>
          </a:p>
          <a:p>
            <a:pPr lvl="1" eaLnBrk="1" hangingPunct="1"/>
            <a:r>
              <a:rPr lang="en-US" altLang="en-US" sz="2000" dirty="0" smtClean="0"/>
              <a:t>3 Regions (see the circles with different colors).</a:t>
            </a:r>
          </a:p>
          <a:p>
            <a:pPr lvl="1" eaLnBrk="1" hangingPunct="1"/>
            <a:r>
              <a:rPr lang="en-US" altLang="en-US" sz="2000" dirty="0" err="1" smtClean="0"/>
              <a:t>Cyclomatic</a:t>
            </a:r>
            <a:r>
              <a:rPr lang="en-US" altLang="en-US" sz="2000" dirty="0" smtClean="0"/>
              <a:t> Complexity = 3</a:t>
            </a:r>
          </a:p>
          <a:p>
            <a:pPr eaLnBrk="1" hangingPunct="1"/>
            <a:r>
              <a:rPr lang="en-US" altLang="en-US" sz="2100" dirty="0" smtClean="0"/>
              <a:t>Alternative way in next slide.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71750" y="3419475"/>
              <a:ext cx="268288" cy="590550"/>
            </p14:xfrm>
          </p:contentPart>
        </mc:Choice>
        <mc:Fallback xmlns="">
          <p:pic>
            <p:nvPicPr>
              <p:cNvPr id="102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2399" y="3410113"/>
                <a:ext cx="286989" cy="609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4825" y="4152900"/>
              <a:ext cx="438150" cy="295275"/>
            </p14:xfrm>
          </p:contentPart>
        </mc:Choice>
        <mc:Fallback xmlns="">
          <p:pic>
            <p:nvPicPr>
              <p:cNvPr id="102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5464" y="4143538"/>
                <a:ext cx="456871" cy="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2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1088" y="1731963"/>
              <a:ext cx="3268662" cy="4010025"/>
            </p14:xfrm>
          </p:contentPart>
        </mc:Choice>
        <mc:Fallback xmlns="">
          <p:pic>
            <p:nvPicPr>
              <p:cNvPr id="102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1728" y="1722603"/>
                <a:ext cx="3287381" cy="40287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29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04FB97E-ACED-4C1A-9AA7-4B22537687DB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55AF5-8132-4B86-AD0F-16E647D281BA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Base Testing: Step 2</a:t>
            </a:r>
          </a:p>
        </p:txBody>
      </p:sp>
      <p:grpSp>
        <p:nvGrpSpPr>
          <p:cNvPr id="21510" name="Group 3"/>
          <p:cNvGrpSpPr>
            <a:grpSpLocks/>
          </p:cNvGrpSpPr>
          <p:nvPr/>
        </p:nvGrpSpPr>
        <p:grpSpPr bwMode="auto">
          <a:xfrm>
            <a:off x="838200" y="1676400"/>
            <a:ext cx="3810000" cy="4416425"/>
            <a:chOff x="3072" y="1056"/>
            <a:chExt cx="2400" cy="2782"/>
          </a:xfrm>
        </p:grpSpPr>
        <p:sp>
          <p:nvSpPr>
            <p:cNvPr id="21512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3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14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21515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16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17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18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19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1520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1521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22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23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24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5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25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6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26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1527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28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1529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30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31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32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511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800600" y="1752600"/>
            <a:ext cx="3962400" cy="43434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en-US" sz="1800" b="1" dirty="0" smtClean="0"/>
              <a:t>Predicates</a:t>
            </a:r>
            <a:r>
              <a:rPr lang="en-US" altLang="en-US" sz="1800" dirty="0" smtClean="0"/>
              <a:t>: </a:t>
            </a:r>
          </a:p>
          <a:p>
            <a:pPr lvl="1" eaLnBrk="1" hangingPunct="1"/>
            <a:r>
              <a:rPr lang="en-US" altLang="en-US" sz="1800" dirty="0" smtClean="0"/>
              <a:t>Nodes with multiple exit arcs.</a:t>
            </a:r>
          </a:p>
          <a:p>
            <a:pPr lvl="1" eaLnBrk="1" hangingPunct="1"/>
            <a:r>
              <a:rPr lang="en-US" altLang="en-US" sz="1800" dirty="0" smtClean="0"/>
              <a:t>Corresponds to branch/conditional statement in program.</a:t>
            </a:r>
          </a:p>
          <a:p>
            <a:pPr eaLnBrk="1" hangingPunct="1"/>
            <a:r>
              <a:rPr lang="en-US" altLang="en-US" sz="1800" dirty="0" smtClean="0"/>
              <a:t>In this example:</a:t>
            </a:r>
          </a:p>
          <a:p>
            <a:pPr lvl="1" eaLnBrk="1" hangingPunct="1"/>
            <a:r>
              <a:rPr lang="en-US" altLang="en-US" sz="1800" dirty="0" smtClean="0"/>
              <a:t>Predicates = 2 </a:t>
            </a:r>
          </a:p>
          <a:p>
            <a:pPr lvl="2" eaLnBrk="1" hangingPunct="1"/>
            <a:r>
              <a:rPr lang="en-US" altLang="en-US" sz="1800" dirty="0" smtClean="0"/>
              <a:t>(Node 2 and 3)</a:t>
            </a:r>
          </a:p>
          <a:p>
            <a:pPr lvl="1" eaLnBrk="1" hangingPunct="1"/>
            <a:r>
              <a:rPr lang="en-US" altLang="en-US" sz="1800" dirty="0" err="1" smtClean="0"/>
              <a:t>Cyclomatic</a:t>
            </a:r>
            <a:r>
              <a:rPr lang="en-US" altLang="en-US" sz="1800" dirty="0" smtClean="0"/>
              <a:t> Complexity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800" dirty="0" smtClean="0"/>
              <a:t>	= 2 + 1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1800" dirty="0" smtClean="0"/>
              <a:t>    = 3</a:t>
            </a:r>
          </a:p>
          <a:p>
            <a:r>
              <a:rPr lang="en-US" altLang="en-US" sz="1800" dirty="0"/>
              <a:t>Alternative way in next slide.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391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B7EE5B1-6063-4BA6-9963-6D3421628B61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55AF5-8132-4B86-AD0F-16E647D281BA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Base Testing: Step 2</a:t>
            </a:r>
          </a:p>
        </p:txBody>
      </p:sp>
      <p:grpSp>
        <p:nvGrpSpPr>
          <p:cNvPr id="21510" name="Group 3"/>
          <p:cNvGrpSpPr>
            <a:grpSpLocks/>
          </p:cNvGrpSpPr>
          <p:nvPr/>
        </p:nvGrpSpPr>
        <p:grpSpPr bwMode="auto">
          <a:xfrm>
            <a:off x="838200" y="1676400"/>
            <a:ext cx="3810000" cy="4416425"/>
            <a:chOff x="3072" y="1056"/>
            <a:chExt cx="2400" cy="2782"/>
          </a:xfrm>
        </p:grpSpPr>
        <p:sp>
          <p:nvSpPr>
            <p:cNvPr id="21512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3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14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21515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 dirty="0">
                  <a:latin typeface="Times" pitchFamily="18" charset="0"/>
                  <a:cs typeface="Arial" charset="0"/>
                </a:rPr>
                <a:t>1</a:t>
              </a:r>
              <a:endParaRPr lang="en-US" altLang="en-US" sz="2500" dirty="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16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/>
            <a:p>
              <a:pPr algn="ctr" defTabSz="958850" eaLnBrk="0" hangingPunct="0"/>
              <a:r>
                <a:rPr lang="en-US" altLang="en-US" sz="2500" b="1" dirty="0">
                  <a:latin typeface="Times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21517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18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/>
            <a:p>
              <a:pPr algn="ctr" defTabSz="958850" eaLnBrk="0" hangingPunct="0"/>
              <a:r>
                <a:rPr lang="en-US" altLang="en-US" sz="2500" b="1" dirty="0">
                  <a:latin typeface="Times" pitchFamily="18" charset="0"/>
                  <a:cs typeface="Arial" charset="0"/>
                </a:rPr>
                <a:t>3</a:t>
              </a:r>
            </a:p>
          </p:txBody>
        </p:sp>
        <p:sp>
          <p:nvSpPr>
            <p:cNvPr id="21519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1520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1521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22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23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24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5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25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6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26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1527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28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1529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30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31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1532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1511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800600" y="1752600"/>
            <a:ext cx="4163888" cy="4343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dirty="0" smtClean="0"/>
              <a:t>Number of nodes and edges</a:t>
            </a:r>
            <a:r>
              <a:rPr lang="en-US" altLang="en-US" sz="2400" dirty="0" smtClean="0"/>
              <a:t>: </a:t>
            </a:r>
          </a:p>
          <a:p>
            <a:pPr lvl="1" eaLnBrk="1" hangingPunct="1"/>
            <a:r>
              <a:rPr lang="en-US" altLang="en-US" sz="2400" dirty="0" smtClean="0"/>
              <a:t>N = 6</a:t>
            </a:r>
          </a:p>
          <a:p>
            <a:pPr lvl="1" eaLnBrk="1" hangingPunct="1"/>
            <a:r>
              <a:rPr lang="en-US" altLang="en-US" sz="2400" dirty="0" smtClean="0"/>
              <a:t>E = 7</a:t>
            </a:r>
          </a:p>
          <a:p>
            <a:pPr eaLnBrk="1" hangingPunct="1"/>
            <a:r>
              <a:rPr lang="en-US" altLang="en-US" sz="2400" dirty="0" smtClean="0"/>
              <a:t>In this example:</a:t>
            </a:r>
          </a:p>
          <a:p>
            <a:pPr lvl="1" eaLnBrk="1" hangingPunct="1"/>
            <a:r>
              <a:rPr lang="en-US" altLang="en-US" sz="2400" dirty="0" err="1" smtClean="0"/>
              <a:t>Cyclomatic</a:t>
            </a:r>
            <a:r>
              <a:rPr lang="en-US" altLang="en-US" sz="2400" dirty="0" smtClean="0"/>
              <a:t> Complexity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 smtClean="0"/>
              <a:t>	= 7 – 6 + 2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400" dirty="0" smtClean="0"/>
              <a:t>    = 3</a:t>
            </a:r>
          </a:p>
        </p:txBody>
      </p:sp>
    </p:spTree>
    <p:extLst>
      <p:ext uri="{BB962C8B-B14F-4D97-AF65-F5344CB8AC3E}">
        <p14:creationId xmlns:p14="http://schemas.microsoft.com/office/powerpoint/2010/main" val="42841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69D725-5A88-4106-91AE-A5EB440BF98C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EC3F36-D4EB-4A92-8B81-AC6F1E518C79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Path Base Testing: Step 3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49879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Independent path: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An </a:t>
            </a:r>
            <a:r>
              <a:rPr lang="en-US" altLang="en-US" sz="2200" b="1" dirty="0" smtClean="0"/>
              <a:t>executable </a:t>
            </a:r>
            <a:r>
              <a:rPr lang="en-US" altLang="en-US" sz="2200" dirty="0" smtClean="0"/>
              <a:t>or</a:t>
            </a:r>
            <a:r>
              <a:rPr lang="en-US" altLang="en-US" sz="2200" b="1" dirty="0" smtClean="0"/>
              <a:t> realizable path</a:t>
            </a:r>
            <a:r>
              <a:rPr lang="en-US" altLang="en-US" sz="2200" dirty="0" smtClean="0"/>
              <a:t> through the graph from the start node to the end node that has not been traversed before.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 smtClean="0"/>
              <a:t>Must </a:t>
            </a:r>
            <a:r>
              <a:rPr lang="en-US" altLang="en-US" sz="2200" dirty="0" smtClean="0"/>
              <a:t>move along </a:t>
            </a:r>
            <a:r>
              <a:rPr lang="en-US" altLang="en-US" sz="2200" b="1" dirty="0" smtClean="0"/>
              <a:t>at least one arc</a:t>
            </a:r>
            <a:r>
              <a:rPr lang="en-US" altLang="en-US" sz="2200" dirty="0" smtClean="0"/>
              <a:t> that has not been yet traversed (an unvisited arc).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The objective is to cover all statements in a program by independent paths.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The number of independent paths to discover &lt;= </a:t>
            </a:r>
            <a:r>
              <a:rPr lang="en-US" altLang="en-US" sz="2600" dirty="0" err="1" smtClean="0">
                <a:sym typeface="Wingdings" pitchFamily="2" charset="2"/>
              </a:rPr>
              <a:t>cyclomatic</a:t>
            </a:r>
            <a:r>
              <a:rPr lang="en-US" altLang="en-US" sz="2600" dirty="0" smtClean="0">
                <a:sym typeface="Wingdings" pitchFamily="2" charset="2"/>
              </a:rPr>
              <a:t> complexity number.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Decide the Basis Path Set: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It is the maximal set of </a:t>
            </a:r>
            <a:r>
              <a:rPr lang="en-US" altLang="en-US" sz="2200" i="1" dirty="0" smtClean="0"/>
              <a:t>independent paths</a:t>
            </a:r>
            <a:r>
              <a:rPr lang="en-US" altLang="en-US" sz="2200" dirty="0" smtClean="0"/>
              <a:t> in the flow graph.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 smtClean="0"/>
              <a:t>NOT </a:t>
            </a:r>
            <a:r>
              <a:rPr lang="en-US" altLang="en-US" sz="2200" dirty="0" smtClean="0"/>
              <a:t>a unique set.</a:t>
            </a:r>
          </a:p>
        </p:txBody>
      </p:sp>
    </p:spTree>
    <p:extLst>
      <p:ext uri="{BB962C8B-B14F-4D97-AF65-F5344CB8AC3E}">
        <p14:creationId xmlns:p14="http://schemas.microsoft.com/office/powerpoint/2010/main" val="1213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763000" cy="3657600"/>
          </a:xfrm>
        </p:spPr>
        <p:txBody>
          <a:bodyPr/>
          <a:lstStyle/>
          <a:p>
            <a:r>
              <a:rPr lang="en-US" altLang="en-US" sz="2400" dirty="0" smtClean="0"/>
              <a:t>1-2-3-5 can be the first independent path; 1-2-4-5 is another; 1-2-3-5-2-4-5 is one more. </a:t>
            </a:r>
          </a:p>
          <a:p>
            <a:r>
              <a:rPr lang="en-US" altLang="en-US" sz="2400" dirty="0" smtClean="0"/>
              <a:t>There are only these 3 independent paths. The basis path set is then having 3 paths.</a:t>
            </a:r>
          </a:p>
          <a:p>
            <a:r>
              <a:rPr lang="en-US" altLang="en-US" sz="2400" dirty="0" smtClean="0"/>
              <a:t>Alternatively, if we had identified 1-2-3-5-2-4-5 as the first independent path, there would be no more independent paths.  </a:t>
            </a:r>
          </a:p>
          <a:p>
            <a:r>
              <a:rPr lang="en-US" altLang="en-US" sz="2400" dirty="0" smtClean="0"/>
              <a:t>The number of independent paths therefore can vary according to the order we identify them. </a:t>
            </a:r>
          </a:p>
          <a:p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4F2B88-CF74-46C7-A43B-40A4D18E7334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CF338-9E57-468A-ADBC-F9564D1699B4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sp>
        <p:nvSpPr>
          <p:cNvPr id="2355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3560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57031" r="34500" b="21094"/>
          <a:stretch>
            <a:fillRect/>
          </a:stretch>
        </p:blipFill>
        <p:spPr bwMode="auto">
          <a:xfrm>
            <a:off x="2895600" y="533400"/>
            <a:ext cx="6019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0013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0A9639-7048-41B2-8C49-07A68A59E905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6E1864-9CA3-417F-8281-39B2B7B619BB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Base Testing: Step 3</a:t>
            </a:r>
          </a:p>
        </p:txBody>
      </p:sp>
      <p:grpSp>
        <p:nvGrpSpPr>
          <p:cNvPr id="24582" name="Group 3"/>
          <p:cNvGrpSpPr>
            <a:grpSpLocks/>
          </p:cNvGrpSpPr>
          <p:nvPr/>
        </p:nvGrpSpPr>
        <p:grpSpPr bwMode="auto">
          <a:xfrm>
            <a:off x="838200" y="1676400"/>
            <a:ext cx="3810000" cy="4416425"/>
            <a:chOff x="3072" y="1056"/>
            <a:chExt cx="2400" cy="2782"/>
          </a:xfrm>
        </p:grpSpPr>
        <p:sp>
          <p:nvSpPr>
            <p:cNvPr id="24587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8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4589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24590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591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592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4593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594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4595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4596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597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4598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4599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5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600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6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601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4602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4603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4604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4605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4606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4607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24583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800600" y="1828800"/>
            <a:ext cx="4343400" cy="3505200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 err="1" smtClean="0"/>
              <a:t>Cyclomatic</a:t>
            </a:r>
            <a:r>
              <a:rPr lang="en-US" altLang="en-US" sz="2400" dirty="0" smtClean="0"/>
              <a:t> complexity = 3.</a:t>
            </a:r>
          </a:p>
          <a:p>
            <a:pPr eaLnBrk="1" hangingPunct="1"/>
            <a:r>
              <a:rPr lang="en-US" altLang="en-US" sz="2400" dirty="0" smtClean="0"/>
              <a:t>Need at most </a:t>
            </a:r>
            <a:r>
              <a:rPr lang="en-US" altLang="en-US" sz="2400" b="1" dirty="0" smtClean="0"/>
              <a:t>3 </a:t>
            </a:r>
            <a:r>
              <a:rPr lang="en-US" altLang="en-US" sz="2400" dirty="0" smtClean="0"/>
              <a:t>independent paths to cover the CFG.</a:t>
            </a:r>
          </a:p>
          <a:p>
            <a:pPr eaLnBrk="1" hangingPunct="1"/>
            <a:r>
              <a:rPr lang="en-US" altLang="en-US" sz="2400" dirty="0" smtClean="0"/>
              <a:t>In this example: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FF3300"/>
                </a:solidFill>
              </a:rPr>
              <a:t>[ 1 – 2 – 6 ]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9900"/>
                </a:solidFill>
              </a:rPr>
              <a:t>[ 1 – 2 – 3 – 5 – 2 – 6 ]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0033CC"/>
                </a:solidFill>
              </a:rPr>
              <a:t>[ 1 – 2 – 3 – 4 – 5 – 2 – 6]</a:t>
            </a:r>
          </a:p>
        </p:txBody>
      </p:sp>
      <p:sp>
        <p:nvSpPr>
          <p:cNvPr id="24584" name="Freeform 26"/>
          <p:cNvSpPr>
            <a:spLocks/>
          </p:cNvSpPr>
          <p:nvPr/>
        </p:nvSpPr>
        <p:spPr bwMode="auto">
          <a:xfrm>
            <a:off x="1271588" y="1771650"/>
            <a:ext cx="1071562" cy="3986213"/>
          </a:xfrm>
          <a:custGeom>
            <a:avLst/>
            <a:gdLst>
              <a:gd name="T0" fmla="*/ 2147483647 w 675"/>
              <a:gd name="T1" fmla="*/ 0 h 2511"/>
              <a:gd name="T2" fmla="*/ 2147483647 w 675"/>
              <a:gd name="T3" fmla="*/ 2147483647 h 2511"/>
              <a:gd name="T4" fmla="*/ 2147483647 w 675"/>
              <a:gd name="T5" fmla="*/ 2147483647 h 2511"/>
              <a:gd name="T6" fmla="*/ 0 w 675"/>
              <a:gd name="T7" fmla="*/ 2147483647 h 2511"/>
              <a:gd name="T8" fmla="*/ 0 60000 65536"/>
              <a:gd name="T9" fmla="*/ 0 60000 65536"/>
              <a:gd name="T10" fmla="*/ 0 60000 65536"/>
              <a:gd name="T11" fmla="*/ 0 60000 65536"/>
              <a:gd name="T12" fmla="*/ 0 w 675"/>
              <a:gd name="T13" fmla="*/ 0 h 2511"/>
              <a:gd name="T14" fmla="*/ 675 w 675"/>
              <a:gd name="T15" fmla="*/ 2511 h 25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5" h="2511">
                <a:moveTo>
                  <a:pt x="639" y="0"/>
                </a:moveTo>
                <a:lnTo>
                  <a:pt x="675" y="747"/>
                </a:lnTo>
                <a:lnTo>
                  <a:pt x="34" y="2071"/>
                </a:lnTo>
                <a:lnTo>
                  <a:pt x="0" y="251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Freeform 27"/>
          <p:cNvSpPr>
            <a:spLocks/>
          </p:cNvSpPr>
          <p:nvPr/>
        </p:nvSpPr>
        <p:spPr bwMode="auto">
          <a:xfrm>
            <a:off x="1447800" y="1757363"/>
            <a:ext cx="1709738" cy="4033837"/>
          </a:xfrm>
          <a:custGeom>
            <a:avLst/>
            <a:gdLst>
              <a:gd name="T0" fmla="*/ 2147483647 w 1077"/>
              <a:gd name="T1" fmla="*/ 0 h 2541"/>
              <a:gd name="T2" fmla="*/ 2147483647 w 1077"/>
              <a:gd name="T3" fmla="*/ 2147483647 h 2541"/>
              <a:gd name="T4" fmla="*/ 2147483647 w 1077"/>
              <a:gd name="T5" fmla="*/ 2147483647 h 2541"/>
              <a:gd name="T6" fmla="*/ 2147483647 w 1077"/>
              <a:gd name="T7" fmla="*/ 2147483647 h 2541"/>
              <a:gd name="T8" fmla="*/ 2147483647 w 1077"/>
              <a:gd name="T9" fmla="*/ 2147483647 h 2541"/>
              <a:gd name="T10" fmla="*/ 2147483647 w 1077"/>
              <a:gd name="T11" fmla="*/ 2147483647 h 2541"/>
              <a:gd name="T12" fmla="*/ 2147483647 w 1077"/>
              <a:gd name="T13" fmla="*/ 2147483647 h 2541"/>
              <a:gd name="T14" fmla="*/ 2147483647 w 1077"/>
              <a:gd name="T15" fmla="*/ 2147483647 h 2541"/>
              <a:gd name="T16" fmla="*/ 0 w 1077"/>
              <a:gd name="T17" fmla="*/ 2147483647 h 25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77"/>
              <a:gd name="T28" fmla="*/ 0 h 2541"/>
              <a:gd name="T29" fmla="*/ 1077 w 1077"/>
              <a:gd name="T30" fmla="*/ 2541 h 25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77" h="2541">
                <a:moveTo>
                  <a:pt x="609" y="0"/>
                </a:moveTo>
                <a:lnTo>
                  <a:pt x="672" y="846"/>
                </a:lnTo>
                <a:lnTo>
                  <a:pt x="1077" y="1305"/>
                </a:lnTo>
                <a:lnTo>
                  <a:pt x="699" y="1584"/>
                </a:lnTo>
                <a:lnTo>
                  <a:pt x="690" y="1593"/>
                </a:lnTo>
                <a:lnTo>
                  <a:pt x="636" y="918"/>
                </a:lnTo>
                <a:lnTo>
                  <a:pt x="573" y="837"/>
                </a:lnTo>
                <a:lnTo>
                  <a:pt x="18" y="2161"/>
                </a:lnTo>
                <a:lnTo>
                  <a:pt x="0" y="2541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Freeform 28"/>
          <p:cNvSpPr>
            <a:spLocks/>
          </p:cNvSpPr>
          <p:nvPr/>
        </p:nvSpPr>
        <p:spPr bwMode="auto">
          <a:xfrm>
            <a:off x="1676400" y="1743075"/>
            <a:ext cx="2209800" cy="4043363"/>
          </a:xfrm>
          <a:custGeom>
            <a:avLst/>
            <a:gdLst>
              <a:gd name="T0" fmla="*/ 2147483647 w 1392"/>
              <a:gd name="T1" fmla="*/ 0 h 2547"/>
              <a:gd name="T2" fmla="*/ 2147483647 w 1392"/>
              <a:gd name="T3" fmla="*/ 2147483647 h 2547"/>
              <a:gd name="T4" fmla="*/ 2147483647 w 1392"/>
              <a:gd name="T5" fmla="*/ 2147483647 h 2547"/>
              <a:gd name="T6" fmla="*/ 2147483647 w 1392"/>
              <a:gd name="T7" fmla="*/ 2147483647 h 2547"/>
              <a:gd name="T8" fmla="*/ 2147483647 w 1392"/>
              <a:gd name="T9" fmla="*/ 2147483647 h 2547"/>
              <a:gd name="T10" fmla="*/ 2147483647 w 1392"/>
              <a:gd name="T11" fmla="*/ 2147483647 h 2547"/>
              <a:gd name="T12" fmla="*/ 2147483647 w 1392"/>
              <a:gd name="T13" fmla="*/ 2147483647 h 2547"/>
              <a:gd name="T14" fmla="*/ 2147483647 w 1392"/>
              <a:gd name="T15" fmla="*/ 2147483647 h 2547"/>
              <a:gd name="T16" fmla="*/ 2147483647 w 1392"/>
              <a:gd name="T17" fmla="*/ 2147483647 h 2547"/>
              <a:gd name="T18" fmla="*/ 0 w 1392"/>
              <a:gd name="T19" fmla="*/ 2147483647 h 25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92"/>
              <a:gd name="T31" fmla="*/ 0 h 2547"/>
              <a:gd name="T32" fmla="*/ 1392 w 1392"/>
              <a:gd name="T33" fmla="*/ 2547 h 254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92" h="2547">
                <a:moveTo>
                  <a:pt x="519" y="0"/>
                </a:moveTo>
                <a:lnTo>
                  <a:pt x="609" y="828"/>
                </a:lnTo>
                <a:lnTo>
                  <a:pt x="1068" y="1341"/>
                </a:lnTo>
                <a:lnTo>
                  <a:pt x="1392" y="1656"/>
                </a:lnTo>
                <a:lnTo>
                  <a:pt x="1356" y="1827"/>
                </a:lnTo>
                <a:lnTo>
                  <a:pt x="438" y="1800"/>
                </a:lnTo>
                <a:lnTo>
                  <a:pt x="438" y="1008"/>
                </a:lnTo>
                <a:lnTo>
                  <a:pt x="420" y="972"/>
                </a:lnTo>
                <a:lnTo>
                  <a:pt x="18" y="2167"/>
                </a:lnTo>
                <a:lnTo>
                  <a:pt x="0" y="2547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3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5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5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  <p:bldP spid="24585" grpId="0" animBg="1"/>
      <p:bldP spid="2458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4D79CFB-73CB-4610-AABF-214A54570196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2C5CB-2E29-45ED-B05A-E625B94E51D1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Base Testing: Step 4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Prepare a test case for each independent path.</a:t>
            </a:r>
          </a:p>
          <a:p>
            <a:pPr eaLnBrk="1" hangingPunct="1"/>
            <a:r>
              <a:rPr lang="en-US" altLang="en-US" sz="2400" smtClean="0"/>
              <a:t>In this example:</a:t>
            </a:r>
          </a:p>
          <a:p>
            <a:pPr lvl="1" eaLnBrk="1" hangingPunct="1"/>
            <a:r>
              <a:rPr lang="en-US" altLang="en-US" sz="2000" smtClean="0"/>
              <a:t>Path: [ 1 – 2 – 6 ]</a:t>
            </a:r>
          </a:p>
          <a:p>
            <a:pPr lvl="2" eaLnBrk="1" hangingPunct="1"/>
            <a:r>
              <a:rPr lang="en-US" altLang="en-US" sz="1800" smtClean="0"/>
              <a:t>Test Case:  A = { 5, …}, N = 1</a:t>
            </a:r>
          </a:p>
          <a:p>
            <a:pPr lvl="2" eaLnBrk="1" hangingPunct="1"/>
            <a:r>
              <a:rPr lang="en-US" altLang="en-US" sz="1800" smtClean="0"/>
              <a:t>Expected Output: 5</a:t>
            </a:r>
          </a:p>
          <a:p>
            <a:pPr lvl="1" eaLnBrk="1" hangingPunct="1"/>
            <a:r>
              <a:rPr lang="en-US" altLang="en-US" sz="2000" smtClean="0"/>
              <a:t>Path: [ 1 – 2 – 3 – 5 – 2 – 6 ]</a:t>
            </a:r>
          </a:p>
          <a:p>
            <a:pPr lvl="2" eaLnBrk="1" hangingPunct="1"/>
            <a:r>
              <a:rPr lang="en-US" altLang="en-US" sz="1800" smtClean="0"/>
              <a:t>Test Case: A = { 5, 9, … }, N = 2</a:t>
            </a:r>
          </a:p>
          <a:p>
            <a:pPr lvl="2" eaLnBrk="1" hangingPunct="1"/>
            <a:r>
              <a:rPr lang="en-US" altLang="en-US" sz="1800" smtClean="0"/>
              <a:t>Expected Output: 5</a:t>
            </a:r>
          </a:p>
          <a:p>
            <a:pPr lvl="1" eaLnBrk="1" hangingPunct="1"/>
            <a:r>
              <a:rPr lang="en-US" altLang="en-US" sz="2000" smtClean="0"/>
              <a:t>Path: [ 1 – 2 – 3 – 4 – 5 – 2 – 6]</a:t>
            </a:r>
          </a:p>
          <a:p>
            <a:pPr lvl="2" eaLnBrk="1" hangingPunct="1"/>
            <a:r>
              <a:rPr lang="en-US" altLang="en-US" sz="1800" smtClean="0"/>
              <a:t>Test Case: A = { 8, 6, … }, N = 2</a:t>
            </a:r>
          </a:p>
          <a:p>
            <a:pPr lvl="2" eaLnBrk="1" hangingPunct="1"/>
            <a:r>
              <a:rPr lang="en-US" altLang="en-US" sz="1800" smtClean="0"/>
              <a:t>Expected Output: 6</a:t>
            </a:r>
          </a:p>
          <a:p>
            <a:pPr eaLnBrk="1" hangingPunct="1"/>
            <a:r>
              <a:rPr lang="en-US" altLang="en-US" sz="2600" smtClean="0"/>
              <a:t>These tests will result a complete decision and statement coverage of the code.</a:t>
            </a:r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304800" y="6172200"/>
            <a:ext cx="7391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Try to verify that the test cases actually force execution along a desired path.</a:t>
            </a:r>
          </a:p>
        </p:txBody>
      </p:sp>
    </p:spTree>
    <p:extLst>
      <p:ext uri="{BB962C8B-B14F-4D97-AF65-F5344CB8AC3E}">
        <p14:creationId xmlns:p14="http://schemas.microsoft.com/office/powerpoint/2010/main" val="20297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3F33BD-CEE3-4CEE-BA50-0288869C4EF1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A2F06-9CDE-4551-ADB7-D9DFD3704DA2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Where are we now?</a:t>
            </a:r>
          </a:p>
        </p:txBody>
      </p:sp>
      <p:grpSp>
        <p:nvGrpSpPr>
          <p:cNvPr id="7174" name="Group 3"/>
          <p:cNvGrpSpPr>
            <a:grpSpLocks/>
          </p:cNvGrpSpPr>
          <p:nvPr/>
        </p:nvGrpSpPr>
        <p:grpSpPr bwMode="auto">
          <a:xfrm>
            <a:off x="990600" y="2057400"/>
            <a:ext cx="1743075" cy="3402013"/>
            <a:chOff x="624" y="1296"/>
            <a:chExt cx="1098" cy="2143"/>
          </a:xfrm>
        </p:grpSpPr>
        <p:sp>
          <p:nvSpPr>
            <p:cNvPr id="7177" name="Text Box 4"/>
            <p:cNvSpPr txBox="1">
              <a:spLocks noChangeArrowheads="1"/>
            </p:cNvSpPr>
            <p:nvPr/>
          </p:nvSpPr>
          <p:spPr bwMode="auto">
            <a:xfrm>
              <a:off x="627" y="1296"/>
              <a:ext cx="1095" cy="415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0" bIns="1828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tx2"/>
                  </a:solidFill>
                </a:rPr>
                <a:t>Requirement</a:t>
              </a:r>
            </a:p>
          </p:txBody>
        </p:sp>
        <p:sp>
          <p:nvSpPr>
            <p:cNvPr id="7178" name="Text Box 5"/>
            <p:cNvSpPr txBox="1">
              <a:spLocks noChangeArrowheads="1"/>
            </p:cNvSpPr>
            <p:nvPr/>
          </p:nvSpPr>
          <p:spPr bwMode="auto">
            <a:xfrm>
              <a:off x="624" y="1728"/>
              <a:ext cx="1095" cy="415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0" bIns="1828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tx2"/>
                  </a:solidFill>
                </a:rPr>
                <a:t>Analysis</a:t>
              </a:r>
            </a:p>
          </p:txBody>
        </p:sp>
        <p:sp>
          <p:nvSpPr>
            <p:cNvPr id="7179" name="Text Box 6"/>
            <p:cNvSpPr txBox="1">
              <a:spLocks noChangeArrowheads="1"/>
            </p:cNvSpPr>
            <p:nvPr/>
          </p:nvSpPr>
          <p:spPr bwMode="auto">
            <a:xfrm>
              <a:off x="624" y="2160"/>
              <a:ext cx="1095" cy="415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0" bIns="1828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tx2"/>
                  </a:solidFill>
                </a:rPr>
                <a:t>Design</a:t>
              </a:r>
            </a:p>
          </p:txBody>
        </p:sp>
        <p:sp>
          <p:nvSpPr>
            <p:cNvPr id="7180" name="Text Box 7"/>
            <p:cNvSpPr txBox="1">
              <a:spLocks noChangeArrowheads="1"/>
            </p:cNvSpPr>
            <p:nvPr/>
          </p:nvSpPr>
          <p:spPr bwMode="auto">
            <a:xfrm>
              <a:off x="624" y="2592"/>
              <a:ext cx="1095" cy="415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0" bIns="1828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tx2"/>
                  </a:solidFill>
                </a:rPr>
                <a:t>Implement</a:t>
              </a:r>
            </a:p>
          </p:txBody>
        </p:sp>
        <p:sp>
          <p:nvSpPr>
            <p:cNvPr id="7181" name="Text Box 8"/>
            <p:cNvSpPr txBox="1">
              <a:spLocks noChangeArrowheads="1"/>
            </p:cNvSpPr>
            <p:nvPr/>
          </p:nvSpPr>
          <p:spPr bwMode="auto">
            <a:xfrm>
              <a:off x="624" y="3024"/>
              <a:ext cx="1095" cy="415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0" bIns="1828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tx2"/>
                  </a:solidFill>
                </a:rPr>
                <a:t>Test</a:t>
              </a:r>
            </a:p>
          </p:txBody>
        </p:sp>
      </p:grpSp>
      <p:sp>
        <p:nvSpPr>
          <p:cNvPr id="7175" name="AutoShape 9"/>
          <p:cNvSpPr>
            <a:spLocks noChangeArrowheads="1"/>
          </p:cNvSpPr>
          <p:nvPr/>
        </p:nvSpPr>
        <p:spPr bwMode="auto">
          <a:xfrm>
            <a:off x="2743200" y="4800600"/>
            <a:ext cx="1066800" cy="609600"/>
          </a:xfrm>
          <a:prstGeom prst="leftArrow">
            <a:avLst>
              <a:gd name="adj1" fmla="val 50000"/>
              <a:gd name="adj2" fmla="val 437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810000" y="4762872"/>
            <a:ext cx="4840288" cy="682352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Evaluating the System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25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BBE0CF-3661-4AD8-8261-EDE9DA9B526A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988CA-FD79-418E-96C1-61E2A64AFE07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Example</a:t>
            </a: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533400" y="1143000"/>
            <a:ext cx="8077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int </a:t>
            </a:r>
            <a:r>
              <a:rPr lang="en-US" altLang="en-US" sz="1900" b="1">
                <a:solidFill>
                  <a:srgbClr val="000000"/>
                </a:solidFill>
                <a:latin typeface="Courier New" pitchFamily="49" charset="0"/>
              </a:rPr>
              <a:t>average </a:t>
            </a: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(int[ ] value, int min, int max, int N)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int i, totalValid, sum, mean;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i = totalValid = sum =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while ( i &lt; N &amp;&amp; value[i] != -999 )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	if (value[i] &gt;= min &amp;&amp; value[i] &lt;= max){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		totalValid += 1; sum += value[i];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	i += 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if (totalValid &gt;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	mean = sum / totalValid;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else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	mean = -999;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return mean;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94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70F682-02F7-4C17-A7BE-5D7FE6555687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73B1F9-08B8-4C33-A454-5DEB98BB964B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1: Draw CFG</a:t>
            </a: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457200" y="1203920"/>
            <a:ext cx="82296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int </a:t>
            </a:r>
            <a:r>
              <a:rPr lang="en-US" altLang="en-US" sz="1900" b="1">
                <a:solidFill>
                  <a:srgbClr val="000000"/>
                </a:solidFill>
                <a:latin typeface="Courier New" pitchFamily="49" charset="0"/>
              </a:rPr>
              <a:t>average </a:t>
            </a: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(int[ ] value, int min, int max, int N)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int i, totalValid, sum, mean;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i = totalValid = sum =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while ( i &lt; N &amp;&amp; value[i] != -999 )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en-US" sz="19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	if (value[i] &gt;= min &amp;&amp; value[i] &lt;= max){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		totalValid += 1; sum += value[i];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	i += 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if (totalValid &gt;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	mean = sum / totalValid;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else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	mean = -999;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return mean;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655" name="AutoShape 4"/>
          <p:cNvSpPr>
            <a:spLocks/>
          </p:cNvSpPr>
          <p:nvPr/>
        </p:nvSpPr>
        <p:spPr bwMode="auto">
          <a:xfrm>
            <a:off x="6324600" y="1737320"/>
            <a:ext cx="228600" cy="381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6" name="Oval 5"/>
          <p:cNvSpPr>
            <a:spLocks noChangeArrowheads="1"/>
          </p:cNvSpPr>
          <p:nvPr/>
        </p:nvSpPr>
        <p:spPr bwMode="auto">
          <a:xfrm>
            <a:off x="6858000" y="173732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1</a:t>
            </a:r>
          </a:p>
        </p:txBody>
      </p:sp>
      <p:sp>
        <p:nvSpPr>
          <p:cNvPr id="27657" name="Oval 6"/>
          <p:cNvSpPr>
            <a:spLocks noChangeArrowheads="1"/>
          </p:cNvSpPr>
          <p:nvPr/>
        </p:nvSpPr>
        <p:spPr bwMode="auto">
          <a:xfrm>
            <a:off x="2133600" y="242312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2</a:t>
            </a:r>
          </a:p>
        </p:txBody>
      </p:sp>
      <p:sp>
        <p:nvSpPr>
          <p:cNvPr id="27658" name="Oval 7"/>
          <p:cNvSpPr>
            <a:spLocks noChangeArrowheads="1"/>
          </p:cNvSpPr>
          <p:nvPr/>
        </p:nvSpPr>
        <p:spPr bwMode="auto">
          <a:xfrm>
            <a:off x="4648200" y="242312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3</a:t>
            </a:r>
          </a:p>
        </p:txBody>
      </p:sp>
      <p:sp>
        <p:nvSpPr>
          <p:cNvPr id="27659" name="Oval 8"/>
          <p:cNvSpPr>
            <a:spLocks noChangeArrowheads="1"/>
          </p:cNvSpPr>
          <p:nvPr/>
        </p:nvSpPr>
        <p:spPr bwMode="auto">
          <a:xfrm>
            <a:off x="3352800" y="254377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4</a:t>
            </a:r>
          </a:p>
        </p:txBody>
      </p:sp>
      <p:sp>
        <p:nvSpPr>
          <p:cNvPr id="27660" name="Oval 9"/>
          <p:cNvSpPr>
            <a:spLocks noChangeArrowheads="1"/>
          </p:cNvSpPr>
          <p:nvPr/>
        </p:nvSpPr>
        <p:spPr bwMode="auto">
          <a:xfrm>
            <a:off x="6172200" y="2527895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5</a:t>
            </a:r>
          </a:p>
        </p:txBody>
      </p:sp>
      <p:sp>
        <p:nvSpPr>
          <p:cNvPr id="27661" name="Oval 10"/>
          <p:cNvSpPr>
            <a:spLocks noChangeArrowheads="1"/>
          </p:cNvSpPr>
          <p:nvPr/>
        </p:nvSpPr>
        <p:spPr bwMode="auto">
          <a:xfrm>
            <a:off x="7467600" y="310892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6</a:t>
            </a:r>
          </a:p>
        </p:txBody>
      </p:sp>
      <p:sp>
        <p:nvSpPr>
          <p:cNvPr id="27662" name="Oval 11"/>
          <p:cNvSpPr>
            <a:spLocks noChangeArrowheads="1"/>
          </p:cNvSpPr>
          <p:nvPr/>
        </p:nvSpPr>
        <p:spPr bwMode="auto">
          <a:xfrm>
            <a:off x="2819400" y="371852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7</a:t>
            </a:r>
          </a:p>
        </p:txBody>
      </p:sp>
      <p:sp>
        <p:nvSpPr>
          <p:cNvPr id="27663" name="Oval 12"/>
          <p:cNvSpPr>
            <a:spLocks noChangeArrowheads="1"/>
          </p:cNvSpPr>
          <p:nvPr/>
        </p:nvSpPr>
        <p:spPr bwMode="auto">
          <a:xfrm>
            <a:off x="5029200" y="470912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9</a:t>
            </a:r>
          </a:p>
        </p:txBody>
      </p:sp>
      <p:sp>
        <p:nvSpPr>
          <p:cNvPr id="27664" name="Oval 13"/>
          <p:cNvSpPr>
            <a:spLocks noChangeArrowheads="1"/>
          </p:cNvSpPr>
          <p:nvPr/>
        </p:nvSpPr>
        <p:spPr bwMode="auto">
          <a:xfrm>
            <a:off x="3733800" y="432812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8</a:t>
            </a:r>
          </a:p>
        </p:txBody>
      </p:sp>
      <p:sp>
        <p:nvSpPr>
          <p:cNvPr id="27665" name="Oval 14"/>
          <p:cNvSpPr>
            <a:spLocks noChangeArrowheads="1"/>
          </p:cNvSpPr>
          <p:nvPr/>
        </p:nvSpPr>
        <p:spPr bwMode="auto">
          <a:xfrm>
            <a:off x="3505200" y="531872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>
                <a:latin typeface="Times" pitchFamily="18" charset="0"/>
              </a:rPr>
              <a:t>10</a:t>
            </a:r>
          </a:p>
        </p:txBody>
      </p:sp>
      <p:sp>
        <p:nvSpPr>
          <p:cNvPr id="27666" name="Oval 15"/>
          <p:cNvSpPr>
            <a:spLocks noChangeArrowheads="1"/>
          </p:cNvSpPr>
          <p:nvPr/>
        </p:nvSpPr>
        <p:spPr bwMode="auto">
          <a:xfrm>
            <a:off x="2667000" y="569972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>
                <a:latin typeface="Times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467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836C26-B4B1-4524-858A-74A80BDCA074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01BBA-097D-4E7E-8888-2AB1D92B458D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1: Draw CFG</a:t>
            </a:r>
          </a:p>
        </p:txBody>
      </p:sp>
      <p:grpSp>
        <p:nvGrpSpPr>
          <p:cNvPr id="28678" name="Group 3"/>
          <p:cNvGrpSpPr>
            <a:grpSpLocks/>
          </p:cNvGrpSpPr>
          <p:nvPr/>
        </p:nvGrpSpPr>
        <p:grpSpPr bwMode="auto">
          <a:xfrm>
            <a:off x="762000" y="1676400"/>
            <a:ext cx="7772400" cy="4343400"/>
            <a:chOff x="480" y="1056"/>
            <a:chExt cx="4896" cy="2736"/>
          </a:xfrm>
        </p:grpSpPr>
        <p:sp>
          <p:nvSpPr>
            <p:cNvPr id="28679" name="Oval 4"/>
            <p:cNvSpPr>
              <a:spLocks noChangeArrowheads="1"/>
            </p:cNvSpPr>
            <p:nvPr/>
          </p:nvSpPr>
          <p:spPr bwMode="auto">
            <a:xfrm>
              <a:off x="864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1</a:t>
              </a:r>
            </a:p>
          </p:txBody>
        </p:sp>
        <p:sp>
          <p:nvSpPr>
            <p:cNvPr id="28680" name="Oval 5"/>
            <p:cNvSpPr>
              <a:spLocks noChangeArrowheads="1"/>
            </p:cNvSpPr>
            <p:nvPr/>
          </p:nvSpPr>
          <p:spPr bwMode="auto">
            <a:xfrm>
              <a:off x="1440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2</a:t>
              </a:r>
            </a:p>
          </p:txBody>
        </p:sp>
        <p:sp>
          <p:nvSpPr>
            <p:cNvPr id="28681" name="Oval 6"/>
            <p:cNvSpPr>
              <a:spLocks noChangeArrowheads="1"/>
            </p:cNvSpPr>
            <p:nvPr/>
          </p:nvSpPr>
          <p:spPr bwMode="auto">
            <a:xfrm>
              <a:off x="2016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3</a:t>
              </a:r>
            </a:p>
          </p:txBody>
        </p:sp>
        <p:sp>
          <p:nvSpPr>
            <p:cNvPr id="28682" name="Oval 7"/>
            <p:cNvSpPr>
              <a:spLocks noChangeArrowheads="1"/>
            </p:cNvSpPr>
            <p:nvPr/>
          </p:nvSpPr>
          <p:spPr bwMode="auto">
            <a:xfrm>
              <a:off x="2592" y="240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4</a:t>
              </a:r>
            </a:p>
          </p:txBody>
        </p:sp>
        <p:sp>
          <p:nvSpPr>
            <p:cNvPr id="28683" name="Oval 8"/>
            <p:cNvSpPr>
              <a:spLocks noChangeArrowheads="1"/>
            </p:cNvSpPr>
            <p:nvPr/>
          </p:nvSpPr>
          <p:spPr bwMode="auto">
            <a:xfrm>
              <a:off x="3168" y="240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5</a:t>
              </a:r>
            </a:p>
          </p:txBody>
        </p:sp>
        <p:sp>
          <p:nvSpPr>
            <p:cNvPr id="28684" name="Oval 9"/>
            <p:cNvSpPr>
              <a:spLocks noChangeArrowheads="1"/>
            </p:cNvSpPr>
            <p:nvPr/>
          </p:nvSpPr>
          <p:spPr bwMode="auto">
            <a:xfrm>
              <a:off x="3744" y="2448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6</a:t>
              </a:r>
            </a:p>
          </p:txBody>
        </p:sp>
        <p:sp>
          <p:nvSpPr>
            <p:cNvPr id="28685" name="Oval 10"/>
            <p:cNvSpPr>
              <a:spLocks noChangeArrowheads="1"/>
            </p:cNvSpPr>
            <p:nvPr/>
          </p:nvSpPr>
          <p:spPr bwMode="auto">
            <a:xfrm>
              <a:off x="2784" y="3264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7</a:t>
              </a:r>
            </a:p>
          </p:txBody>
        </p:sp>
        <p:sp>
          <p:nvSpPr>
            <p:cNvPr id="28686" name="Oval 11"/>
            <p:cNvSpPr>
              <a:spLocks noChangeArrowheads="1"/>
            </p:cNvSpPr>
            <p:nvPr/>
          </p:nvSpPr>
          <p:spPr bwMode="auto">
            <a:xfrm>
              <a:off x="2592" y="1296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9</a:t>
              </a:r>
            </a:p>
          </p:txBody>
        </p:sp>
        <p:sp>
          <p:nvSpPr>
            <p:cNvPr id="28687" name="Oval 12"/>
            <p:cNvSpPr>
              <a:spLocks noChangeArrowheads="1"/>
            </p:cNvSpPr>
            <p:nvPr/>
          </p:nvSpPr>
          <p:spPr bwMode="auto">
            <a:xfrm>
              <a:off x="2016" y="168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8</a:t>
              </a:r>
            </a:p>
          </p:txBody>
        </p:sp>
        <p:sp>
          <p:nvSpPr>
            <p:cNvPr id="28688" name="Oval 13"/>
            <p:cNvSpPr>
              <a:spLocks noChangeArrowheads="1"/>
            </p:cNvSpPr>
            <p:nvPr/>
          </p:nvSpPr>
          <p:spPr bwMode="auto">
            <a:xfrm>
              <a:off x="2640" y="1968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>
                  <a:latin typeface="Times" pitchFamily="18" charset="0"/>
                </a:rPr>
                <a:t>10</a:t>
              </a:r>
            </a:p>
          </p:txBody>
        </p:sp>
        <p:sp>
          <p:nvSpPr>
            <p:cNvPr id="28689" name="Oval 14"/>
            <p:cNvSpPr>
              <a:spLocks noChangeArrowheads="1"/>
            </p:cNvSpPr>
            <p:nvPr/>
          </p:nvSpPr>
          <p:spPr bwMode="auto">
            <a:xfrm>
              <a:off x="3264" y="1632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>
                  <a:latin typeface="Times" pitchFamily="18" charset="0"/>
                </a:rPr>
                <a:t>11</a:t>
              </a:r>
            </a:p>
          </p:txBody>
        </p:sp>
        <p:sp>
          <p:nvSpPr>
            <p:cNvPr id="28690" name="Line 15"/>
            <p:cNvSpPr>
              <a:spLocks noChangeShapeType="1"/>
            </p:cNvSpPr>
            <p:nvPr/>
          </p:nvSpPr>
          <p:spPr bwMode="auto">
            <a:xfrm>
              <a:off x="1104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691" name="Line 16"/>
            <p:cNvSpPr>
              <a:spLocks noChangeShapeType="1"/>
            </p:cNvSpPr>
            <p:nvPr/>
          </p:nvSpPr>
          <p:spPr bwMode="auto">
            <a:xfrm flipH="1">
              <a:off x="3024" y="2688"/>
              <a:ext cx="81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692" name="Line 17"/>
            <p:cNvSpPr>
              <a:spLocks noChangeShapeType="1"/>
            </p:cNvSpPr>
            <p:nvPr/>
          </p:nvSpPr>
          <p:spPr bwMode="auto">
            <a:xfrm>
              <a:off x="1680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693" name="Line 18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694" name="Line 19"/>
            <p:cNvSpPr>
              <a:spLocks noChangeShapeType="1"/>
            </p:cNvSpPr>
            <p:nvPr/>
          </p:nvSpPr>
          <p:spPr bwMode="auto">
            <a:xfrm>
              <a:off x="2832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695" name="Line 20"/>
            <p:cNvSpPr>
              <a:spLocks noChangeShapeType="1"/>
            </p:cNvSpPr>
            <p:nvPr/>
          </p:nvSpPr>
          <p:spPr bwMode="auto">
            <a:xfrm>
              <a:off x="3408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696" name="Line 21"/>
            <p:cNvSpPr>
              <a:spLocks noChangeShapeType="1"/>
            </p:cNvSpPr>
            <p:nvPr/>
          </p:nvSpPr>
          <p:spPr bwMode="auto">
            <a:xfrm flipH="1">
              <a:off x="2928" y="2640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697" name="Line 22"/>
            <p:cNvSpPr>
              <a:spLocks noChangeShapeType="1"/>
            </p:cNvSpPr>
            <p:nvPr/>
          </p:nvSpPr>
          <p:spPr bwMode="auto">
            <a:xfrm>
              <a:off x="2688" y="2640"/>
              <a:ext cx="14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698" name="Line 23"/>
            <p:cNvSpPr>
              <a:spLocks noChangeShapeType="1"/>
            </p:cNvSpPr>
            <p:nvPr/>
          </p:nvSpPr>
          <p:spPr bwMode="auto">
            <a:xfrm flipH="1" flipV="1">
              <a:off x="1632" y="2640"/>
              <a:ext cx="115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699" name="Line 24"/>
            <p:cNvSpPr>
              <a:spLocks noChangeShapeType="1"/>
            </p:cNvSpPr>
            <p:nvPr/>
          </p:nvSpPr>
          <p:spPr bwMode="auto">
            <a:xfrm flipV="1">
              <a:off x="1632" y="1872"/>
              <a:ext cx="38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700" name="Line 25"/>
            <p:cNvSpPr>
              <a:spLocks noChangeShapeType="1"/>
            </p:cNvSpPr>
            <p:nvPr/>
          </p:nvSpPr>
          <p:spPr bwMode="auto">
            <a:xfrm flipV="1">
              <a:off x="2256" y="1440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701" name="Line 26"/>
            <p:cNvSpPr>
              <a:spLocks noChangeShapeType="1"/>
            </p:cNvSpPr>
            <p:nvPr/>
          </p:nvSpPr>
          <p:spPr bwMode="auto">
            <a:xfrm>
              <a:off x="2256" y="1872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702" name="Line 27"/>
            <p:cNvSpPr>
              <a:spLocks noChangeShapeType="1"/>
            </p:cNvSpPr>
            <p:nvPr/>
          </p:nvSpPr>
          <p:spPr bwMode="auto">
            <a:xfrm>
              <a:off x="2832" y="1440"/>
              <a:ext cx="43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703" name="Line 28"/>
            <p:cNvSpPr>
              <a:spLocks noChangeShapeType="1"/>
            </p:cNvSpPr>
            <p:nvPr/>
          </p:nvSpPr>
          <p:spPr bwMode="auto">
            <a:xfrm flipV="1">
              <a:off x="2880" y="1824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704" name="Line 29"/>
            <p:cNvSpPr>
              <a:spLocks noChangeShapeType="1"/>
            </p:cNvSpPr>
            <p:nvPr/>
          </p:nvSpPr>
          <p:spPr bwMode="auto">
            <a:xfrm flipV="1">
              <a:off x="3504" y="177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705" name="Rectangle 30"/>
            <p:cNvSpPr>
              <a:spLocks noChangeArrowheads="1"/>
            </p:cNvSpPr>
            <p:nvPr/>
          </p:nvSpPr>
          <p:spPr bwMode="auto">
            <a:xfrm>
              <a:off x="480" y="1056"/>
              <a:ext cx="4896" cy="2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6" name="Text Box 31"/>
            <p:cNvSpPr txBox="1">
              <a:spLocks noChangeArrowheads="1"/>
            </p:cNvSpPr>
            <p:nvPr/>
          </p:nvSpPr>
          <p:spPr bwMode="auto">
            <a:xfrm>
              <a:off x="4944" y="36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CFG</a:t>
              </a:r>
            </a:p>
          </p:txBody>
        </p:sp>
        <p:sp>
          <p:nvSpPr>
            <p:cNvPr id="28707" name="Text Box 32"/>
            <p:cNvSpPr txBox="1">
              <a:spLocks noChangeArrowheads="1"/>
            </p:cNvSpPr>
            <p:nvPr/>
          </p:nvSpPr>
          <p:spPr bwMode="auto">
            <a:xfrm>
              <a:off x="1680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8708" name="Text Box 33"/>
            <p:cNvSpPr txBox="1">
              <a:spLocks noChangeArrowheads="1"/>
            </p:cNvSpPr>
            <p:nvPr/>
          </p:nvSpPr>
          <p:spPr bwMode="auto">
            <a:xfrm>
              <a:off x="2256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8709" name="Text Box 34"/>
            <p:cNvSpPr txBox="1">
              <a:spLocks noChangeArrowheads="1"/>
            </p:cNvSpPr>
            <p:nvPr/>
          </p:nvSpPr>
          <p:spPr bwMode="auto">
            <a:xfrm>
              <a:off x="2832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8710" name="Text Box 35"/>
            <p:cNvSpPr txBox="1">
              <a:spLocks noChangeArrowheads="1"/>
            </p:cNvSpPr>
            <p:nvPr/>
          </p:nvSpPr>
          <p:spPr bwMode="auto">
            <a:xfrm>
              <a:off x="3408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8711" name="Text Box 36"/>
            <p:cNvSpPr txBox="1">
              <a:spLocks noChangeArrowheads="1"/>
            </p:cNvSpPr>
            <p:nvPr/>
          </p:nvSpPr>
          <p:spPr bwMode="auto">
            <a:xfrm>
              <a:off x="2208" y="13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8712" name="Text Box 37"/>
            <p:cNvSpPr txBox="1">
              <a:spLocks noChangeArrowheads="1"/>
            </p:cNvSpPr>
            <p:nvPr/>
          </p:nvSpPr>
          <p:spPr bwMode="auto">
            <a:xfrm>
              <a:off x="2304" y="177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28713" name="Text Box 38"/>
            <p:cNvSpPr txBox="1">
              <a:spLocks noChangeArrowheads="1"/>
            </p:cNvSpPr>
            <p:nvPr/>
          </p:nvSpPr>
          <p:spPr bwMode="auto">
            <a:xfrm>
              <a:off x="1584" y="201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28714" name="Text Box 39"/>
            <p:cNvSpPr txBox="1">
              <a:spLocks noChangeArrowheads="1"/>
            </p:cNvSpPr>
            <p:nvPr/>
          </p:nvSpPr>
          <p:spPr bwMode="auto">
            <a:xfrm>
              <a:off x="2496" y="28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28715" name="Text Box 40"/>
            <p:cNvSpPr txBox="1">
              <a:spLocks noChangeArrowheads="1"/>
            </p:cNvSpPr>
            <p:nvPr/>
          </p:nvSpPr>
          <p:spPr bwMode="auto">
            <a:xfrm>
              <a:off x="3072" y="28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28716" name="Line 42"/>
            <p:cNvSpPr>
              <a:spLocks noChangeShapeType="1"/>
            </p:cNvSpPr>
            <p:nvPr/>
          </p:nvSpPr>
          <p:spPr bwMode="auto">
            <a:xfrm flipV="1">
              <a:off x="2124" y="192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717" name="Text Box 43"/>
            <p:cNvSpPr txBox="1">
              <a:spLocks noChangeArrowheads="1"/>
            </p:cNvSpPr>
            <p:nvPr/>
          </p:nvSpPr>
          <p:spPr bwMode="auto">
            <a:xfrm>
              <a:off x="2064" y="21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28718" name="Line 44"/>
            <p:cNvSpPr>
              <a:spLocks noChangeShapeType="1"/>
            </p:cNvSpPr>
            <p:nvPr/>
          </p:nvSpPr>
          <p:spPr bwMode="auto">
            <a:xfrm flipV="1">
              <a:off x="576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2837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AD993E-2C6B-4AD6-A2AF-AFB4F8C43E0B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E00A3-58CA-4587-BD3B-15332F694933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Step 2: Find Cyclomatic Complexity</a:t>
            </a:r>
          </a:p>
        </p:txBody>
      </p:sp>
      <p:sp>
        <p:nvSpPr>
          <p:cNvPr id="29702" name="Freeform 3"/>
          <p:cNvSpPr>
            <a:spLocks/>
          </p:cNvSpPr>
          <p:nvPr/>
        </p:nvSpPr>
        <p:spPr bwMode="auto">
          <a:xfrm>
            <a:off x="3733800" y="2514600"/>
            <a:ext cx="1244600" cy="528638"/>
          </a:xfrm>
          <a:custGeom>
            <a:avLst/>
            <a:gdLst>
              <a:gd name="T0" fmla="*/ 2147483647 w 4483"/>
              <a:gd name="T1" fmla="*/ 2147483647 h 2563"/>
              <a:gd name="T2" fmla="*/ 2147483647 w 4483"/>
              <a:gd name="T3" fmla="*/ 2147483647 h 2563"/>
              <a:gd name="T4" fmla="*/ 2147483647 w 4483"/>
              <a:gd name="T5" fmla="*/ 2147483647 h 2563"/>
              <a:gd name="T6" fmla="*/ 2147483647 w 4483"/>
              <a:gd name="T7" fmla="*/ 2147483647 h 2563"/>
              <a:gd name="T8" fmla="*/ 2147483647 w 4483"/>
              <a:gd name="T9" fmla="*/ 2147483647 h 2563"/>
              <a:gd name="T10" fmla="*/ 2147483647 w 4483"/>
              <a:gd name="T11" fmla="*/ 2147483647 h 2563"/>
              <a:gd name="T12" fmla="*/ 2147483647 w 4483"/>
              <a:gd name="T13" fmla="*/ 2147483647 h 2563"/>
              <a:gd name="T14" fmla="*/ 2147483647 w 4483"/>
              <a:gd name="T15" fmla="*/ 2147483647 h 2563"/>
              <a:gd name="T16" fmla="*/ 2147483647 w 4483"/>
              <a:gd name="T17" fmla="*/ 2147483647 h 2563"/>
              <a:gd name="T18" fmla="*/ 2147483647 w 4483"/>
              <a:gd name="T19" fmla="*/ 2147483647 h 2563"/>
              <a:gd name="T20" fmla="*/ 2147483647 w 4483"/>
              <a:gd name="T21" fmla="*/ 2147483647 h 2563"/>
              <a:gd name="T22" fmla="*/ 2147483647 w 4483"/>
              <a:gd name="T23" fmla="*/ 2147483647 h 2563"/>
              <a:gd name="T24" fmla="*/ 2147483647 w 4483"/>
              <a:gd name="T25" fmla="*/ 2147483647 h 2563"/>
              <a:gd name="T26" fmla="*/ 2147483647 w 4483"/>
              <a:gd name="T27" fmla="*/ 2147483647 h 2563"/>
              <a:gd name="T28" fmla="*/ 2147483647 w 4483"/>
              <a:gd name="T29" fmla="*/ 2147483647 h 2563"/>
              <a:gd name="T30" fmla="*/ 2147483647 w 4483"/>
              <a:gd name="T31" fmla="*/ 2147483647 h 2563"/>
              <a:gd name="T32" fmla="*/ 2147483647 w 4483"/>
              <a:gd name="T33" fmla="*/ 2147483647 h 2563"/>
              <a:gd name="T34" fmla="*/ 2147483647 w 4483"/>
              <a:gd name="T35" fmla="*/ 2147483647 h 2563"/>
              <a:gd name="T36" fmla="*/ 2147483647 w 4483"/>
              <a:gd name="T37" fmla="*/ 2147483647 h 2563"/>
              <a:gd name="T38" fmla="*/ 2147483647 w 4483"/>
              <a:gd name="T39" fmla="*/ 2147483647 h 2563"/>
              <a:gd name="T40" fmla="*/ 2147483647 w 4483"/>
              <a:gd name="T41" fmla="*/ 2147483647 h 2563"/>
              <a:gd name="T42" fmla="*/ 2147483647 w 4483"/>
              <a:gd name="T43" fmla="*/ 2147483647 h 2563"/>
              <a:gd name="T44" fmla="*/ 2147483647 w 4483"/>
              <a:gd name="T45" fmla="*/ 2147483647 h 2563"/>
              <a:gd name="T46" fmla="*/ 2147483647 w 4483"/>
              <a:gd name="T47" fmla="*/ 2147483647 h 2563"/>
              <a:gd name="T48" fmla="*/ 2147483647 w 4483"/>
              <a:gd name="T49" fmla="*/ 2147483647 h 2563"/>
              <a:gd name="T50" fmla="*/ 2147483647 w 4483"/>
              <a:gd name="T51" fmla="*/ 2147483647 h 2563"/>
              <a:gd name="T52" fmla="*/ 2147483647 w 4483"/>
              <a:gd name="T53" fmla="*/ 2147483647 h 2563"/>
              <a:gd name="T54" fmla="*/ 2147483647 w 4483"/>
              <a:gd name="T55" fmla="*/ 2147483647 h 2563"/>
              <a:gd name="T56" fmla="*/ 2147483647 w 4483"/>
              <a:gd name="T57" fmla="*/ 2147483647 h 2563"/>
              <a:gd name="T58" fmla="*/ 2147483647 w 4483"/>
              <a:gd name="T59" fmla="*/ 2147483647 h 2563"/>
              <a:gd name="T60" fmla="*/ 2147483647 w 4483"/>
              <a:gd name="T61" fmla="*/ 2147483647 h 2563"/>
              <a:gd name="T62" fmla="*/ 2147483647 w 4483"/>
              <a:gd name="T63" fmla="*/ 2147483647 h 2563"/>
              <a:gd name="T64" fmla="*/ 2147483647 w 4483"/>
              <a:gd name="T65" fmla="*/ 2147483647 h 2563"/>
              <a:gd name="T66" fmla="*/ 2147483647 w 4483"/>
              <a:gd name="T67" fmla="*/ 2147483647 h 2563"/>
              <a:gd name="T68" fmla="*/ 2147483647 w 4483"/>
              <a:gd name="T69" fmla="*/ 2147483647 h 2563"/>
              <a:gd name="T70" fmla="*/ 2147483647 w 4483"/>
              <a:gd name="T71" fmla="*/ 2147483647 h 2563"/>
              <a:gd name="T72" fmla="*/ 2147483647 w 4483"/>
              <a:gd name="T73" fmla="*/ 2147483647 h 2563"/>
              <a:gd name="T74" fmla="*/ 2147483647 w 4483"/>
              <a:gd name="T75" fmla="*/ 2147483647 h 2563"/>
              <a:gd name="T76" fmla="*/ 2147483647 w 4483"/>
              <a:gd name="T77" fmla="*/ 2147483647 h 2563"/>
              <a:gd name="T78" fmla="*/ 2147483647 w 4483"/>
              <a:gd name="T79" fmla="*/ 2147483647 h 2563"/>
              <a:gd name="T80" fmla="*/ 2147483647 w 4483"/>
              <a:gd name="T81" fmla="*/ 2147483647 h 2563"/>
              <a:gd name="T82" fmla="*/ 2147483647 w 4483"/>
              <a:gd name="T83" fmla="*/ 2147483647 h 2563"/>
              <a:gd name="T84" fmla="*/ 2147483647 w 4483"/>
              <a:gd name="T85" fmla="*/ 2147483647 h 2563"/>
              <a:gd name="T86" fmla="*/ 2147483647 w 4483"/>
              <a:gd name="T87" fmla="*/ 2147483647 h 2563"/>
              <a:gd name="T88" fmla="*/ 2147483647 w 4483"/>
              <a:gd name="T89" fmla="*/ 2147483647 h 2563"/>
              <a:gd name="T90" fmla="*/ 2147483647 w 4483"/>
              <a:gd name="T91" fmla="*/ 2147483647 h 2563"/>
              <a:gd name="T92" fmla="*/ 2147483647 w 4483"/>
              <a:gd name="T93" fmla="*/ 2147483647 h 2563"/>
              <a:gd name="T94" fmla="*/ 2147483647 w 4483"/>
              <a:gd name="T95" fmla="*/ 2147483647 h 2563"/>
              <a:gd name="T96" fmla="*/ 2147483647 w 4483"/>
              <a:gd name="T97" fmla="*/ 2147483647 h 2563"/>
              <a:gd name="T98" fmla="*/ 2147483647 w 4483"/>
              <a:gd name="T99" fmla="*/ 2147483647 h 2563"/>
              <a:gd name="T100" fmla="*/ 2147483647 w 4483"/>
              <a:gd name="T101" fmla="*/ 2147483647 h 2563"/>
              <a:gd name="T102" fmla="*/ 2147483647 w 4483"/>
              <a:gd name="T103" fmla="*/ 2147483647 h 2563"/>
              <a:gd name="T104" fmla="*/ 2147483647 w 4483"/>
              <a:gd name="T105" fmla="*/ 2147483647 h 2563"/>
              <a:gd name="T106" fmla="*/ 2147483647 w 4483"/>
              <a:gd name="T107" fmla="*/ 2147483647 h 2563"/>
              <a:gd name="T108" fmla="*/ 2147483647 w 4483"/>
              <a:gd name="T109" fmla="*/ 2147483647 h 2563"/>
              <a:gd name="T110" fmla="*/ 2147483647 w 4483"/>
              <a:gd name="T111" fmla="*/ 2147483647 h 2563"/>
              <a:gd name="T112" fmla="*/ 2147483647 w 4483"/>
              <a:gd name="T113" fmla="*/ 2147483647 h 2563"/>
              <a:gd name="T114" fmla="*/ 2147483647 w 4483"/>
              <a:gd name="T115" fmla="*/ 2147483647 h 2563"/>
              <a:gd name="T116" fmla="*/ 2147483647 w 4483"/>
              <a:gd name="T117" fmla="*/ 2147483647 h 2563"/>
              <a:gd name="T118" fmla="*/ 2147483647 w 4483"/>
              <a:gd name="T119" fmla="*/ 2147483647 h 2563"/>
              <a:gd name="T120" fmla="*/ 2147483647 w 4483"/>
              <a:gd name="T121" fmla="*/ 2147483647 h 2563"/>
              <a:gd name="T122" fmla="*/ 2147483647 w 4483"/>
              <a:gd name="T123" fmla="*/ 2147483647 h 2563"/>
              <a:gd name="T124" fmla="*/ 2147483647 w 4483"/>
              <a:gd name="T125" fmla="*/ 2147483647 h 256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483"/>
              <a:gd name="T190" fmla="*/ 0 h 2563"/>
              <a:gd name="T191" fmla="*/ 4483 w 4483"/>
              <a:gd name="T192" fmla="*/ 2563 h 256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483" h="2563">
                <a:moveTo>
                  <a:pt x="4185" y="655"/>
                </a:moveTo>
                <a:cubicBezTo>
                  <a:pt x="4142" y="590"/>
                  <a:pt x="4096" y="560"/>
                  <a:pt x="4032" y="520"/>
                </a:cubicBezTo>
                <a:cubicBezTo>
                  <a:pt x="3955" y="472"/>
                  <a:pt x="4049" y="508"/>
                  <a:pt x="3978" y="484"/>
                </a:cubicBezTo>
                <a:cubicBezTo>
                  <a:pt x="3973" y="480"/>
                  <a:pt x="3926" y="444"/>
                  <a:pt x="3915" y="439"/>
                </a:cubicBezTo>
                <a:cubicBezTo>
                  <a:pt x="3898" y="431"/>
                  <a:pt x="3877" y="432"/>
                  <a:pt x="3861" y="421"/>
                </a:cubicBezTo>
                <a:cubicBezTo>
                  <a:pt x="3811" y="388"/>
                  <a:pt x="3767" y="361"/>
                  <a:pt x="3708" y="349"/>
                </a:cubicBezTo>
                <a:cubicBezTo>
                  <a:pt x="3580" y="285"/>
                  <a:pt x="3424" y="260"/>
                  <a:pt x="3285" y="232"/>
                </a:cubicBezTo>
                <a:cubicBezTo>
                  <a:pt x="3198" y="215"/>
                  <a:pt x="3108" y="188"/>
                  <a:pt x="3024" y="160"/>
                </a:cubicBezTo>
                <a:cubicBezTo>
                  <a:pt x="2954" y="137"/>
                  <a:pt x="2879" y="130"/>
                  <a:pt x="2808" y="106"/>
                </a:cubicBezTo>
                <a:cubicBezTo>
                  <a:pt x="2754" y="88"/>
                  <a:pt x="2694" y="100"/>
                  <a:pt x="2637" y="97"/>
                </a:cubicBezTo>
                <a:cubicBezTo>
                  <a:pt x="2250" y="0"/>
                  <a:pt x="1837" y="75"/>
                  <a:pt x="1440" y="106"/>
                </a:cubicBezTo>
                <a:cubicBezTo>
                  <a:pt x="1385" y="134"/>
                  <a:pt x="1329" y="163"/>
                  <a:pt x="1269" y="178"/>
                </a:cubicBezTo>
                <a:cubicBezTo>
                  <a:pt x="1228" y="205"/>
                  <a:pt x="1179" y="212"/>
                  <a:pt x="1134" y="232"/>
                </a:cubicBezTo>
                <a:cubicBezTo>
                  <a:pt x="1064" y="264"/>
                  <a:pt x="993" y="307"/>
                  <a:pt x="918" y="322"/>
                </a:cubicBezTo>
                <a:cubicBezTo>
                  <a:pt x="843" y="359"/>
                  <a:pt x="772" y="386"/>
                  <a:pt x="693" y="412"/>
                </a:cubicBezTo>
                <a:cubicBezTo>
                  <a:pt x="683" y="415"/>
                  <a:pt x="676" y="426"/>
                  <a:pt x="666" y="430"/>
                </a:cubicBezTo>
                <a:cubicBezTo>
                  <a:pt x="649" y="438"/>
                  <a:pt x="630" y="442"/>
                  <a:pt x="612" y="448"/>
                </a:cubicBezTo>
                <a:cubicBezTo>
                  <a:pt x="603" y="451"/>
                  <a:pt x="585" y="457"/>
                  <a:pt x="585" y="457"/>
                </a:cubicBezTo>
                <a:cubicBezTo>
                  <a:pt x="576" y="469"/>
                  <a:pt x="569" y="483"/>
                  <a:pt x="558" y="493"/>
                </a:cubicBezTo>
                <a:cubicBezTo>
                  <a:pt x="542" y="507"/>
                  <a:pt x="504" y="529"/>
                  <a:pt x="504" y="529"/>
                </a:cubicBezTo>
                <a:cubicBezTo>
                  <a:pt x="480" y="565"/>
                  <a:pt x="457" y="610"/>
                  <a:pt x="432" y="646"/>
                </a:cubicBezTo>
                <a:cubicBezTo>
                  <a:pt x="425" y="656"/>
                  <a:pt x="412" y="663"/>
                  <a:pt x="405" y="673"/>
                </a:cubicBezTo>
                <a:cubicBezTo>
                  <a:pt x="383" y="704"/>
                  <a:pt x="367" y="742"/>
                  <a:pt x="342" y="772"/>
                </a:cubicBezTo>
                <a:cubicBezTo>
                  <a:pt x="268" y="860"/>
                  <a:pt x="205" y="954"/>
                  <a:pt x="144" y="1051"/>
                </a:cubicBezTo>
                <a:cubicBezTo>
                  <a:pt x="105" y="1114"/>
                  <a:pt x="148" y="1060"/>
                  <a:pt x="108" y="1141"/>
                </a:cubicBezTo>
                <a:cubicBezTo>
                  <a:pt x="87" y="1184"/>
                  <a:pt x="66" y="1225"/>
                  <a:pt x="45" y="1267"/>
                </a:cubicBezTo>
                <a:cubicBezTo>
                  <a:pt x="24" y="1372"/>
                  <a:pt x="0" y="1573"/>
                  <a:pt x="108" y="1645"/>
                </a:cubicBezTo>
                <a:cubicBezTo>
                  <a:pt x="142" y="1714"/>
                  <a:pt x="104" y="1650"/>
                  <a:pt x="171" y="1717"/>
                </a:cubicBezTo>
                <a:cubicBezTo>
                  <a:pt x="220" y="1766"/>
                  <a:pt x="263" y="1829"/>
                  <a:pt x="333" y="1852"/>
                </a:cubicBezTo>
                <a:cubicBezTo>
                  <a:pt x="366" y="1878"/>
                  <a:pt x="392" y="1911"/>
                  <a:pt x="432" y="1924"/>
                </a:cubicBezTo>
                <a:cubicBezTo>
                  <a:pt x="463" y="1947"/>
                  <a:pt x="490" y="1975"/>
                  <a:pt x="522" y="1996"/>
                </a:cubicBezTo>
                <a:cubicBezTo>
                  <a:pt x="553" y="2017"/>
                  <a:pt x="598" y="2029"/>
                  <a:pt x="630" y="2050"/>
                </a:cubicBezTo>
                <a:cubicBezTo>
                  <a:pt x="722" y="2109"/>
                  <a:pt x="625" y="2069"/>
                  <a:pt x="729" y="2104"/>
                </a:cubicBezTo>
                <a:cubicBezTo>
                  <a:pt x="744" y="2116"/>
                  <a:pt x="757" y="2131"/>
                  <a:pt x="774" y="2140"/>
                </a:cubicBezTo>
                <a:cubicBezTo>
                  <a:pt x="811" y="2158"/>
                  <a:pt x="861" y="2157"/>
                  <a:pt x="900" y="2176"/>
                </a:cubicBezTo>
                <a:cubicBezTo>
                  <a:pt x="939" y="2195"/>
                  <a:pt x="975" y="2211"/>
                  <a:pt x="1017" y="2221"/>
                </a:cubicBezTo>
                <a:cubicBezTo>
                  <a:pt x="1105" y="2280"/>
                  <a:pt x="1260" y="2260"/>
                  <a:pt x="1359" y="2266"/>
                </a:cubicBezTo>
                <a:cubicBezTo>
                  <a:pt x="1423" y="2282"/>
                  <a:pt x="1477" y="2317"/>
                  <a:pt x="1539" y="2338"/>
                </a:cubicBezTo>
                <a:cubicBezTo>
                  <a:pt x="1629" y="2368"/>
                  <a:pt x="1717" y="2396"/>
                  <a:pt x="1809" y="2419"/>
                </a:cubicBezTo>
                <a:cubicBezTo>
                  <a:pt x="1840" y="2439"/>
                  <a:pt x="1863" y="2446"/>
                  <a:pt x="1899" y="2455"/>
                </a:cubicBezTo>
                <a:cubicBezTo>
                  <a:pt x="1970" y="2502"/>
                  <a:pt x="2051" y="2493"/>
                  <a:pt x="2133" y="2500"/>
                </a:cubicBezTo>
                <a:cubicBezTo>
                  <a:pt x="2256" y="2511"/>
                  <a:pt x="2379" y="2526"/>
                  <a:pt x="2502" y="2536"/>
                </a:cubicBezTo>
                <a:cubicBezTo>
                  <a:pt x="2571" y="2559"/>
                  <a:pt x="2537" y="2550"/>
                  <a:pt x="2601" y="2563"/>
                </a:cubicBezTo>
                <a:cubicBezTo>
                  <a:pt x="2718" y="2560"/>
                  <a:pt x="2835" y="2559"/>
                  <a:pt x="2952" y="2554"/>
                </a:cubicBezTo>
                <a:cubicBezTo>
                  <a:pt x="3003" y="2552"/>
                  <a:pt x="3050" y="2527"/>
                  <a:pt x="3096" y="2509"/>
                </a:cubicBezTo>
                <a:cubicBezTo>
                  <a:pt x="3114" y="2502"/>
                  <a:pt x="3150" y="2491"/>
                  <a:pt x="3150" y="2491"/>
                </a:cubicBezTo>
                <a:cubicBezTo>
                  <a:pt x="3183" y="2458"/>
                  <a:pt x="3221" y="2438"/>
                  <a:pt x="3258" y="2410"/>
                </a:cubicBezTo>
                <a:cubicBezTo>
                  <a:pt x="3315" y="2367"/>
                  <a:pt x="3370" y="2324"/>
                  <a:pt x="3429" y="2284"/>
                </a:cubicBezTo>
                <a:cubicBezTo>
                  <a:pt x="3480" y="2250"/>
                  <a:pt x="3503" y="2191"/>
                  <a:pt x="3564" y="2176"/>
                </a:cubicBezTo>
                <a:cubicBezTo>
                  <a:pt x="3589" y="2156"/>
                  <a:pt x="3610" y="2132"/>
                  <a:pt x="3636" y="2113"/>
                </a:cubicBezTo>
                <a:cubicBezTo>
                  <a:pt x="3659" y="2096"/>
                  <a:pt x="3701" y="2085"/>
                  <a:pt x="3726" y="2077"/>
                </a:cubicBezTo>
                <a:cubicBezTo>
                  <a:pt x="3755" y="2057"/>
                  <a:pt x="3769" y="2050"/>
                  <a:pt x="3798" y="2023"/>
                </a:cubicBezTo>
                <a:cubicBezTo>
                  <a:pt x="3822" y="2001"/>
                  <a:pt x="3872" y="1932"/>
                  <a:pt x="3906" y="1915"/>
                </a:cubicBezTo>
                <a:cubicBezTo>
                  <a:pt x="3925" y="1905"/>
                  <a:pt x="3952" y="1894"/>
                  <a:pt x="3969" y="1879"/>
                </a:cubicBezTo>
                <a:cubicBezTo>
                  <a:pt x="4009" y="1844"/>
                  <a:pt x="4035" y="1806"/>
                  <a:pt x="4086" y="1789"/>
                </a:cubicBezTo>
                <a:cubicBezTo>
                  <a:pt x="4141" y="1734"/>
                  <a:pt x="4187" y="1674"/>
                  <a:pt x="4230" y="1609"/>
                </a:cubicBezTo>
                <a:cubicBezTo>
                  <a:pt x="4239" y="1595"/>
                  <a:pt x="4255" y="1586"/>
                  <a:pt x="4266" y="1573"/>
                </a:cubicBezTo>
                <a:cubicBezTo>
                  <a:pt x="4289" y="1544"/>
                  <a:pt x="4355" y="1456"/>
                  <a:pt x="4374" y="1420"/>
                </a:cubicBezTo>
                <a:cubicBezTo>
                  <a:pt x="4413" y="1347"/>
                  <a:pt x="4438" y="1256"/>
                  <a:pt x="4464" y="1177"/>
                </a:cubicBezTo>
                <a:cubicBezTo>
                  <a:pt x="4458" y="999"/>
                  <a:pt x="4483" y="890"/>
                  <a:pt x="4392" y="754"/>
                </a:cubicBezTo>
                <a:cubicBezTo>
                  <a:pt x="4360" y="706"/>
                  <a:pt x="4301" y="679"/>
                  <a:pt x="4248" y="664"/>
                </a:cubicBezTo>
                <a:cubicBezTo>
                  <a:pt x="4237" y="661"/>
                  <a:pt x="4185" y="637"/>
                  <a:pt x="4185" y="655"/>
                </a:cubicBezTo>
                <a:close/>
              </a:path>
            </a:pathLst>
          </a:custGeom>
          <a:noFill/>
          <a:ln w="317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3" name="Freeform 4"/>
          <p:cNvSpPr>
            <a:spLocks/>
          </p:cNvSpPr>
          <p:nvPr/>
        </p:nvSpPr>
        <p:spPr bwMode="auto">
          <a:xfrm>
            <a:off x="3279775" y="4256088"/>
            <a:ext cx="823913" cy="687387"/>
          </a:xfrm>
          <a:custGeom>
            <a:avLst/>
            <a:gdLst>
              <a:gd name="T0" fmla="*/ 2147483647 w 519"/>
              <a:gd name="T1" fmla="*/ 2147483647 h 433"/>
              <a:gd name="T2" fmla="*/ 2147483647 w 519"/>
              <a:gd name="T3" fmla="*/ 2147483647 h 433"/>
              <a:gd name="T4" fmla="*/ 2147483647 w 519"/>
              <a:gd name="T5" fmla="*/ 2147483647 h 433"/>
              <a:gd name="T6" fmla="*/ 2147483647 w 519"/>
              <a:gd name="T7" fmla="*/ 2147483647 h 433"/>
              <a:gd name="T8" fmla="*/ 2147483647 w 519"/>
              <a:gd name="T9" fmla="*/ 2147483647 h 433"/>
              <a:gd name="T10" fmla="*/ 2147483647 w 519"/>
              <a:gd name="T11" fmla="*/ 2147483647 h 433"/>
              <a:gd name="T12" fmla="*/ 2147483647 w 519"/>
              <a:gd name="T13" fmla="*/ 2147483647 h 433"/>
              <a:gd name="T14" fmla="*/ 2147483647 w 519"/>
              <a:gd name="T15" fmla="*/ 2147483647 h 433"/>
              <a:gd name="T16" fmla="*/ 2147483647 w 519"/>
              <a:gd name="T17" fmla="*/ 2147483647 h 433"/>
              <a:gd name="T18" fmla="*/ 2147483647 w 519"/>
              <a:gd name="T19" fmla="*/ 2147483647 h 433"/>
              <a:gd name="T20" fmla="*/ 2147483647 w 519"/>
              <a:gd name="T21" fmla="*/ 2147483647 h 433"/>
              <a:gd name="T22" fmla="*/ 2147483647 w 519"/>
              <a:gd name="T23" fmla="*/ 2147483647 h 433"/>
              <a:gd name="T24" fmla="*/ 2147483647 w 519"/>
              <a:gd name="T25" fmla="*/ 2147483647 h 433"/>
              <a:gd name="T26" fmla="*/ 2147483647 w 519"/>
              <a:gd name="T27" fmla="*/ 2147483647 h 433"/>
              <a:gd name="T28" fmla="*/ 2147483647 w 519"/>
              <a:gd name="T29" fmla="*/ 2147483647 h 433"/>
              <a:gd name="T30" fmla="*/ 2147483647 w 519"/>
              <a:gd name="T31" fmla="*/ 2147483647 h 43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19"/>
              <a:gd name="T49" fmla="*/ 0 h 433"/>
              <a:gd name="T50" fmla="*/ 519 w 519"/>
              <a:gd name="T51" fmla="*/ 433 h 43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19" h="433">
                <a:moveTo>
                  <a:pt x="445" y="163"/>
                </a:moveTo>
                <a:cubicBezTo>
                  <a:pt x="427" y="110"/>
                  <a:pt x="450" y="159"/>
                  <a:pt x="409" y="118"/>
                </a:cubicBezTo>
                <a:cubicBezTo>
                  <a:pt x="385" y="94"/>
                  <a:pt x="397" y="82"/>
                  <a:pt x="364" y="64"/>
                </a:cubicBezTo>
                <a:cubicBezTo>
                  <a:pt x="339" y="50"/>
                  <a:pt x="302" y="45"/>
                  <a:pt x="274" y="37"/>
                </a:cubicBezTo>
                <a:cubicBezTo>
                  <a:pt x="234" y="25"/>
                  <a:pt x="197" y="11"/>
                  <a:pt x="157" y="1"/>
                </a:cubicBezTo>
                <a:cubicBezTo>
                  <a:pt x="112" y="4"/>
                  <a:pt x="66" y="0"/>
                  <a:pt x="22" y="10"/>
                </a:cubicBezTo>
                <a:cubicBezTo>
                  <a:pt x="11" y="12"/>
                  <a:pt x="5" y="26"/>
                  <a:pt x="4" y="37"/>
                </a:cubicBezTo>
                <a:cubicBezTo>
                  <a:pt x="0" y="97"/>
                  <a:pt x="3" y="152"/>
                  <a:pt x="49" y="190"/>
                </a:cubicBezTo>
                <a:cubicBezTo>
                  <a:pt x="97" y="230"/>
                  <a:pt x="54" y="190"/>
                  <a:pt x="103" y="217"/>
                </a:cubicBezTo>
                <a:cubicBezTo>
                  <a:pt x="153" y="245"/>
                  <a:pt x="183" y="262"/>
                  <a:pt x="238" y="280"/>
                </a:cubicBezTo>
                <a:cubicBezTo>
                  <a:pt x="259" y="287"/>
                  <a:pt x="271" y="309"/>
                  <a:pt x="292" y="316"/>
                </a:cubicBezTo>
                <a:cubicBezTo>
                  <a:pt x="340" y="332"/>
                  <a:pt x="385" y="360"/>
                  <a:pt x="427" y="388"/>
                </a:cubicBezTo>
                <a:cubicBezTo>
                  <a:pt x="494" y="433"/>
                  <a:pt x="417" y="403"/>
                  <a:pt x="481" y="424"/>
                </a:cubicBezTo>
                <a:cubicBezTo>
                  <a:pt x="519" y="366"/>
                  <a:pt x="513" y="345"/>
                  <a:pt x="499" y="262"/>
                </a:cubicBezTo>
                <a:cubicBezTo>
                  <a:pt x="496" y="243"/>
                  <a:pt x="492" y="224"/>
                  <a:pt x="481" y="208"/>
                </a:cubicBezTo>
                <a:cubicBezTo>
                  <a:pt x="443" y="152"/>
                  <a:pt x="445" y="132"/>
                  <a:pt x="445" y="163"/>
                </a:cubicBezTo>
                <a:close/>
              </a:path>
            </a:pathLst>
          </a:custGeom>
          <a:noFill/>
          <a:ln w="317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4" name="Freeform 5"/>
          <p:cNvSpPr>
            <a:spLocks/>
          </p:cNvSpPr>
          <p:nvPr/>
        </p:nvSpPr>
        <p:spPr bwMode="auto">
          <a:xfrm>
            <a:off x="4486275" y="4191000"/>
            <a:ext cx="355600" cy="642938"/>
          </a:xfrm>
          <a:custGeom>
            <a:avLst/>
            <a:gdLst>
              <a:gd name="T0" fmla="*/ 2147483647 w 224"/>
              <a:gd name="T1" fmla="*/ 2147483647 h 405"/>
              <a:gd name="T2" fmla="*/ 2147483647 w 224"/>
              <a:gd name="T3" fmla="*/ 2147483647 h 405"/>
              <a:gd name="T4" fmla="*/ 2147483647 w 224"/>
              <a:gd name="T5" fmla="*/ 2147483647 h 405"/>
              <a:gd name="T6" fmla="*/ 0 w 224"/>
              <a:gd name="T7" fmla="*/ 2147483647 h 405"/>
              <a:gd name="T8" fmla="*/ 2147483647 w 224"/>
              <a:gd name="T9" fmla="*/ 2147483647 h 405"/>
              <a:gd name="T10" fmla="*/ 2147483647 w 224"/>
              <a:gd name="T11" fmla="*/ 2147483647 h 405"/>
              <a:gd name="T12" fmla="*/ 2147483647 w 224"/>
              <a:gd name="T13" fmla="*/ 2147483647 h 405"/>
              <a:gd name="T14" fmla="*/ 2147483647 w 224"/>
              <a:gd name="T15" fmla="*/ 2147483647 h 405"/>
              <a:gd name="T16" fmla="*/ 2147483647 w 224"/>
              <a:gd name="T17" fmla="*/ 2147483647 h 405"/>
              <a:gd name="T18" fmla="*/ 2147483647 w 224"/>
              <a:gd name="T19" fmla="*/ 2147483647 h 405"/>
              <a:gd name="T20" fmla="*/ 2147483647 w 224"/>
              <a:gd name="T21" fmla="*/ 2147483647 h 405"/>
              <a:gd name="T22" fmla="*/ 2147483647 w 224"/>
              <a:gd name="T23" fmla="*/ 2147483647 h 405"/>
              <a:gd name="T24" fmla="*/ 2147483647 w 224"/>
              <a:gd name="T25" fmla="*/ 2147483647 h 4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4"/>
              <a:gd name="T40" fmla="*/ 0 h 405"/>
              <a:gd name="T41" fmla="*/ 224 w 224"/>
              <a:gd name="T42" fmla="*/ 405 h 4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4" h="405">
                <a:moveTo>
                  <a:pt x="81" y="393"/>
                </a:moveTo>
                <a:cubicBezTo>
                  <a:pt x="51" y="349"/>
                  <a:pt x="42" y="299"/>
                  <a:pt x="27" y="249"/>
                </a:cubicBezTo>
                <a:cubicBezTo>
                  <a:pt x="22" y="231"/>
                  <a:pt x="15" y="213"/>
                  <a:pt x="9" y="195"/>
                </a:cubicBezTo>
                <a:cubicBezTo>
                  <a:pt x="6" y="186"/>
                  <a:pt x="0" y="168"/>
                  <a:pt x="0" y="168"/>
                </a:cubicBezTo>
                <a:cubicBezTo>
                  <a:pt x="18" y="113"/>
                  <a:pt x="27" y="160"/>
                  <a:pt x="45" y="105"/>
                </a:cubicBezTo>
                <a:cubicBezTo>
                  <a:pt x="48" y="84"/>
                  <a:pt x="34" y="49"/>
                  <a:pt x="54" y="42"/>
                </a:cubicBezTo>
                <a:cubicBezTo>
                  <a:pt x="165" y="0"/>
                  <a:pt x="172" y="26"/>
                  <a:pt x="207" y="78"/>
                </a:cubicBezTo>
                <a:cubicBezTo>
                  <a:pt x="224" y="144"/>
                  <a:pt x="218" y="106"/>
                  <a:pt x="207" y="213"/>
                </a:cubicBezTo>
                <a:cubicBezTo>
                  <a:pt x="203" y="246"/>
                  <a:pt x="210" y="286"/>
                  <a:pt x="189" y="312"/>
                </a:cubicBezTo>
                <a:cubicBezTo>
                  <a:pt x="182" y="320"/>
                  <a:pt x="171" y="324"/>
                  <a:pt x="162" y="330"/>
                </a:cubicBezTo>
                <a:cubicBezTo>
                  <a:pt x="114" y="402"/>
                  <a:pt x="177" y="315"/>
                  <a:pt x="117" y="375"/>
                </a:cubicBezTo>
                <a:cubicBezTo>
                  <a:pt x="109" y="383"/>
                  <a:pt x="109" y="397"/>
                  <a:pt x="99" y="402"/>
                </a:cubicBezTo>
                <a:cubicBezTo>
                  <a:pt x="93" y="405"/>
                  <a:pt x="87" y="396"/>
                  <a:pt x="81" y="393"/>
                </a:cubicBezTo>
                <a:close/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5" name="Freeform 6"/>
          <p:cNvSpPr>
            <a:spLocks/>
          </p:cNvSpPr>
          <p:nvPr/>
        </p:nvSpPr>
        <p:spPr bwMode="auto">
          <a:xfrm>
            <a:off x="4876800" y="4267200"/>
            <a:ext cx="911225" cy="781050"/>
          </a:xfrm>
          <a:custGeom>
            <a:avLst/>
            <a:gdLst>
              <a:gd name="T0" fmla="*/ 2147483647 w 574"/>
              <a:gd name="T1" fmla="*/ 2147483647 h 492"/>
              <a:gd name="T2" fmla="*/ 2147483647 w 574"/>
              <a:gd name="T3" fmla="*/ 2147483647 h 492"/>
              <a:gd name="T4" fmla="*/ 2147483647 w 574"/>
              <a:gd name="T5" fmla="*/ 2147483647 h 492"/>
              <a:gd name="T6" fmla="*/ 2147483647 w 574"/>
              <a:gd name="T7" fmla="*/ 2147483647 h 492"/>
              <a:gd name="T8" fmla="*/ 2147483647 w 574"/>
              <a:gd name="T9" fmla="*/ 2147483647 h 492"/>
              <a:gd name="T10" fmla="*/ 2147483647 w 574"/>
              <a:gd name="T11" fmla="*/ 2147483647 h 492"/>
              <a:gd name="T12" fmla="*/ 2147483647 w 574"/>
              <a:gd name="T13" fmla="*/ 2147483647 h 492"/>
              <a:gd name="T14" fmla="*/ 2147483647 w 574"/>
              <a:gd name="T15" fmla="*/ 2147483647 h 492"/>
              <a:gd name="T16" fmla="*/ 2147483647 w 574"/>
              <a:gd name="T17" fmla="*/ 2147483647 h 492"/>
              <a:gd name="T18" fmla="*/ 2147483647 w 574"/>
              <a:gd name="T19" fmla="*/ 2147483647 h 492"/>
              <a:gd name="T20" fmla="*/ 2147483647 w 574"/>
              <a:gd name="T21" fmla="*/ 2147483647 h 492"/>
              <a:gd name="T22" fmla="*/ 2147483647 w 574"/>
              <a:gd name="T23" fmla="*/ 2147483647 h 492"/>
              <a:gd name="T24" fmla="*/ 2147483647 w 574"/>
              <a:gd name="T25" fmla="*/ 2147483647 h 492"/>
              <a:gd name="T26" fmla="*/ 2147483647 w 574"/>
              <a:gd name="T27" fmla="*/ 2147483647 h 492"/>
              <a:gd name="T28" fmla="*/ 2147483647 w 574"/>
              <a:gd name="T29" fmla="*/ 2147483647 h 49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74"/>
              <a:gd name="T46" fmla="*/ 0 h 492"/>
              <a:gd name="T47" fmla="*/ 574 w 574"/>
              <a:gd name="T48" fmla="*/ 492 h 49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74" h="492">
                <a:moveTo>
                  <a:pt x="300" y="79"/>
                </a:moveTo>
                <a:cubicBezTo>
                  <a:pt x="314" y="38"/>
                  <a:pt x="327" y="49"/>
                  <a:pt x="363" y="25"/>
                </a:cubicBezTo>
                <a:cubicBezTo>
                  <a:pt x="495" y="33"/>
                  <a:pt x="574" y="0"/>
                  <a:pt x="525" y="160"/>
                </a:cubicBezTo>
                <a:cubicBezTo>
                  <a:pt x="522" y="170"/>
                  <a:pt x="508" y="174"/>
                  <a:pt x="498" y="178"/>
                </a:cubicBezTo>
                <a:cubicBezTo>
                  <a:pt x="472" y="190"/>
                  <a:pt x="441" y="189"/>
                  <a:pt x="417" y="205"/>
                </a:cubicBezTo>
                <a:cubicBezTo>
                  <a:pt x="390" y="223"/>
                  <a:pt x="363" y="241"/>
                  <a:pt x="336" y="259"/>
                </a:cubicBezTo>
                <a:cubicBezTo>
                  <a:pt x="309" y="277"/>
                  <a:pt x="283" y="289"/>
                  <a:pt x="255" y="304"/>
                </a:cubicBezTo>
                <a:cubicBezTo>
                  <a:pt x="236" y="315"/>
                  <a:pt x="201" y="340"/>
                  <a:pt x="201" y="340"/>
                </a:cubicBezTo>
                <a:cubicBezTo>
                  <a:pt x="190" y="373"/>
                  <a:pt x="151" y="442"/>
                  <a:pt x="129" y="475"/>
                </a:cubicBezTo>
                <a:cubicBezTo>
                  <a:pt x="93" y="472"/>
                  <a:pt x="47" y="492"/>
                  <a:pt x="21" y="466"/>
                </a:cubicBezTo>
                <a:cubicBezTo>
                  <a:pt x="0" y="445"/>
                  <a:pt x="21" y="405"/>
                  <a:pt x="30" y="376"/>
                </a:cubicBezTo>
                <a:cubicBezTo>
                  <a:pt x="42" y="337"/>
                  <a:pt x="78" y="299"/>
                  <a:pt x="111" y="277"/>
                </a:cubicBezTo>
                <a:cubicBezTo>
                  <a:pt x="154" y="147"/>
                  <a:pt x="104" y="310"/>
                  <a:pt x="138" y="151"/>
                </a:cubicBezTo>
                <a:cubicBezTo>
                  <a:pt x="144" y="125"/>
                  <a:pt x="149" y="86"/>
                  <a:pt x="183" y="79"/>
                </a:cubicBezTo>
                <a:cubicBezTo>
                  <a:pt x="284" y="59"/>
                  <a:pt x="267" y="46"/>
                  <a:pt x="300" y="79"/>
                </a:cubicBezTo>
                <a:close/>
              </a:path>
            </a:pathLst>
          </a:custGeom>
          <a:noFill/>
          <a:ln w="317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6" name="Freeform 7"/>
          <p:cNvSpPr>
            <a:spLocks/>
          </p:cNvSpPr>
          <p:nvPr/>
        </p:nvSpPr>
        <p:spPr bwMode="auto">
          <a:xfrm>
            <a:off x="2832100" y="3243263"/>
            <a:ext cx="390525" cy="571500"/>
          </a:xfrm>
          <a:custGeom>
            <a:avLst/>
            <a:gdLst>
              <a:gd name="T0" fmla="*/ 2147483647 w 246"/>
              <a:gd name="T1" fmla="*/ 2147483647 h 360"/>
              <a:gd name="T2" fmla="*/ 2147483647 w 246"/>
              <a:gd name="T3" fmla="*/ 2147483647 h 360"/>
              <a:gd name="T4" fmla="*/ 2147483647 w 246"/>
              <a:gd name="T5" fmla="*/ 2147483647 h 360"/>
              <a:gd name="T6" fmla="*/ 2147483647 w 246"/>
              <a:gd name="T7" fmla="*/ 0 h 360"/>
              <a:gd name="T8" fmla="*/ 2147483647 w 246"/>
              <a:gd name="T9" fmla="*/ 2147483647 h 360"/>
              <a:gd name="T10" fmla="*/ 2147483647 w 246"/>
              <a:gd name="T11" fmla="*/ 2147483647 h 360"/>
              <a:gd name="T12" fmla="*/ 2147483647 w 246"/>
              <a:gd name="T13" fmla="*/ 2147483647 h 360"/>
              <a:gd name="T14" fmla="*/ 2147483647 w 246"/>
              <a:gd name="T15" fmla="*/ 2147483647 h 3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6"/>
              <a:gd name="T25" fmla="*/ 0 h 360"/>
              <a:gd name="T26" fmla="*/ 246 w 246"/>
              <a:gd name="T27" fmla="*/ 360 h 3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6" h="360">
                <a:moveTo>
                  <a:pt x="61" y="270"/>
                </a:moveTo>
                <a:cubicBezTo>
                  <a:pt x="68" y="218"/>
                  <a:pt x="59" y="78"/>
                  <a:pt x="97" y="54"/>
                </a:cubicBezTo>
                <a:cubicBezTo>
                  <a:pt x="113" y="44"/>
                  <a:pt x="133" y="42"/>
                  <a:pt x="151" y="36"/>
                </a:cubicBezTo>
                <a:cubicBezTo>
                  <a:pt x="172" y="29"/>
                  <a:pt x="205" y="0"/>
                  <a:pt x="205" y="0"/>
                </a:cubicBezTo>
                <a:cubicBezTo>
                  <a:pt x="246" y="61"/>
                  <a:pt x="232" y="31"/>
                  <a:pt x="232" y="162"/>
                </a:cubicBezTo>
                <a:cubicBezTo>
                  <a:pt x="232" y="234"/>
                  <a:pt x="237" y="316"/>
                  <a:pt x="160" y="342"/>
                </a:cubicBezTo>
                <a:cubicBezTo>
                  <a:pt x="112" y="339"/>
                  <a:pt x="56" y="360"/>
                  <a:pt x="16" y="333"/>
                </a:cubicBezTo>
                <a:cubicBezTo>
                  <a:pt x="0" y="322"/>
                  <a:pt x="30" y="176"/>
                  <a:pt x="61" y="270"/>
                </a:cubicBezTo>
                <a:close/>
              </a:path>
            </a:pathLst>
          </a:custGeom>
          <a:noFill/>
          <a:ln w="31750">
            <a:solidFill>
              <a:srgbClr val="CC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9707" name="Group 8"/>
          <p:cNvGrpSpPr>
            <a:grpSpLocks/>
          </p:cNvGrpSpPr>
          <p:nvPr/>
        </p:nvGrpSpPr>
        <p:grpSpPr bwMode="auto">
          <a:xfrm>
            <a:off x="762000" y="1676400"/>
            <a:ext cx="7772400" cy="4343400"/>
            <a:chOff x="480" y="1056"/>
            <a:chExt cx="4896" cy="2736"/>
          </a:xfrm>
        </p:grpSpPr>
        <p:sp>
          <p:nvSpPr>
            <p:cNvPr id="29709" name="Oval 9"/>
            <p:cNvSpPr>
              <a:spLocks noChangeArrowheads="1"/>
            </p:cNvSpPr>
            <p:nvPr/>
          </p:nvSpPr>
          <p:spPr bwMode="auto">
            <a:xfrm>
              <a:off x="864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1</a:t>
              </a:r>
            </a:p>
          </p:txBody>
        </p:sp>
        <p:sp>
          <p:nvSpPr>
            <p:cNvPr id="29710" name="Oval 10"/>
            <p:cNvSpPr>
              <a:spLocks noChangeArrowheads="1"/>
            </p:cNvSpPr>
            <p:nvPr/>
          </p:nvSpPr>
          <p:spPr bwMode="auto">
            <a:xfrm>
              <a:off x="1440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2</a:t>
              </a:r>
            </a:p>
          </p:txBody>
        </p:sp>
        <p:sp>
          <p:nvSpPr>
            <p:cNvPr id="29711" name="Oval 11"/>
            <p:cNvSpPr>
              <a:spLocks noChangeArrowheads="1"/>
            </p:cNvSpPr>
            <p:nvPr/>
          </p:nvSpPr>
          <p:spPr bwMode="auto">
            <a:xfrm>
              <a:off x="2016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3</a:t>
              </a:r>
            </a:p>
          </p:txBody>
        </p:sp>
        <p:sp>
          <p:nvSpPr>
            <p:cNvPr id="29712" name="Oval 12"/>
            <p:cNvSpPr>
              <a:spLocks noChangeArrowheads="1"/>
            </p:cNvSpPr>
            <p:nvPr/>
          </p:nvSpPr>
          <p:spPr bwMode="auto">
            <a:xfrm>
              <a:off x="2592" y="240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4</a:t>
              </a:r>
            </a:p>
          </p:txBody>
        </p:sp>
        <p:sp>
          <p:nvSpPr>
            <p:cNvPr id="29713" name="Oval 13"/>
            <p:cNvSpPr>
              <a:spLocks noChangeArrowheads="1"/>
            </p:cNvSpPr>
            <p:nvPr/>
          </p:nvSpPr>
          <p:spPr bwMode="auto">
            <a:xfrm>
              <a:off x="3168" y="240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5</a:t>
              </a:r>
            </a:p>
          </p:txBody>
        </p:sp>
        <p:sp>
          <p:nvSpPr>
            <p:cNvPr id="29714" name="Oval 14"/>
            <p:cNvSpPr>
              <a:spLocks noChangeArrowheads="1"/>
            </p:cNvSpPr>
            <p:nvPr/>
          </p:nvSpPr>
          <p:spPr bwMode="auto">
            <a:xfrm>
              <a:off x="3744" y="2448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6</a:t>
              </a:r>
            </a:p>
          </p:txBody>
        </p:sp>
        <p:sp>
          <p:nvSpPr>
            <p:cNvPr id="29715" name="Oval 15"/>
            <p:cNvSpPr>
              <a:spLocks noChangeArrowheads="1"/>
            </p:cNvSpPr>
            <p:nvPr/>
          </p:nvSpPr>
          <p:spPr bwMode="auto">
            <a:xfrm>
              <a:off x="2784" y="3264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7</a:t>
              </a:r>
            </a:p>
          </p:txBody>
        </p:sp>
        <p:sp>
          <p:nvSpPr>
            <p:cNvPr id="29716" name="Oval 16"/>
            <p:cNvSpPr>
              <a:spLocks noChangeArrowheads="1"/>
            </p:cNvSpPr>
            <p:nvPr/>
          </p:nvSpPr>
          <p:spPr bwMode="auto">
            <a:xfrm>
              <a:off x="2592" y="1296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9</a:t>
              </a:r>
            </a:p>
          </p:txBody>
        </p:sp>
        <p:sp>
          <p:nvSpPr>
            <p:cNvPr id="29717" name="Oval 17"/>
            <p:cNvSpPr>
              <a:spLocks noChangeArrowheads="1"/>
            </p:cNvSpPr>
            <p:nvPr/>
          </p:nvSpPr>
          <p:spPr bwMode="auto">
            <a:xfrm>
              <a:off x="2016" y="168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>
                  <a:latin typeface="Times" pitchFamily="18" charset="0"/>
                </a:rPr>
                <a:t>8</a:t>
              </a:r>
            </a:p>
          </p:txBody>
        </p:sp>
        <p:sp>
          <p:nvSpPr>
            <p:cNvPr id="29718" name="Oval 18"/>
            <p:cNvSpPr>
              <a:spLocks noChangeArrowheads="1"/>
            </p:cNvSpPr>
            <p:nvPr/>
          </p:nvSpPr>
          <p:spPr bwMode="auto">
            <a:xfrm>
              <a:off x="2640" y="1968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>
                  <a:latin typeface="Times" pitchFamily="18" charset="0"/>
                </a:rPr>
                <a:t>10</a:t>
              </a:r>
            </a:p>
          </p:txBody>
        </p:sp>
        <p:sp>
          <p:nvSpPr>
            <p:cNvPr id="29719" name="Oval 19"/>
            <p:cNvSpPr>
              <a:spLocks noChangeArrowheads="1"/>
            </p:cNvSpPr>
            <p:nvPr/>
          </p:nvSpPr>
          <p:spPr bwMode="auto">
            <a:xfrm>
              <a:off x="3264" y="1632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>
                  <a:latin typeface="Times" pitchFamily="18" charset="0"/>
                </a:rPr>
                <a:t>11</a:t>
              </a:r>
            </a:p>
          </p:txBody>
        </p:sp>
        <p:sp>
          <p:nvSpPr>
            <p:cNvPr id="29720" name="Line 20"/>
            <p:cNvSpPr>
              <a:spLocks noChangeShapeType="1"/>
            </p:cNvSpPr>
            <p:nvPr/>
          </p:nvSpPr>
          <p:spPr bwMode="auto">
            <a:xfrm>
              <a:off x="1104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1" name="Line 21"/>
            <p:cNvSpPr>
              <a:spLocks noChangeShapeType="1"/>
            </p:cNvSpPr>
            <p:nvPr/>
          </p:nvSpPr>
          <p:spPr bwMode="auto">
            <a:xfrm flipH="1">
              <a:off x="3024" y="2688"/>
              <a:ext cx="81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2" name="Line 22"/>
            <p:cNvSpPr>
              <a:spLocks noChangeShapeType="1"/>
            </p:cNvSpPr>
            <p:nvPr/>
          </p:nvSpPr>
          <p:spPr bwMode="auto">
            <a:xfrm>
              <a:off x="1680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3" name="Line 23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4" name="Line 24"/>
            <p:cNvSpPr>
              <a:spLocks noChangeShapeType="1"/>
            </p:cNvSpPr>
            <p:nvPr/>
          </p:nvSpPr>
          <p:spPr bwMode="auto">
            <a:xfrm>
              <a:off x="2832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5" name="Line 25"/>
            <p:cNvSpPr>
              <a:spLocks noChangeShapeType="1"/>
            </p:cNvSpPr>
            <p:nvPr/>
          </p:nvSpPr>
          <p:spPr bwMode="auto">
            <a:xfrm>
              <a:off x="3408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6" name="Line 26"/>
            <p:cNvSpPr>
              <a:spLocks noChangeShapeType="1"/>
            </p:cNvSpPr>
            <p:nvPr/>
          </p:nvSpPr>
          <p:spPr bwMode="auto">
            <a:xfrm flipH="1">
              <a:off x="2928" y="2640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7" name="Line 27"/>
            <p:cNvSpPr>
              <a:spLocks noChangeShapeType="1"/>
            </p:cNvSpPr>
            <p:nvPr/>
          </p:nvSpPr>
          <p:spPr bwMode="auto">
            <a:xfrm>
              <a:off x="2688" y="2640"/>
              <a:ext cx="14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8" name="Line 28"/>
            <p:cNvSpPr>
              <a:spLocks noChangeShapeType="1"/>
            </p:cNvSpPr>
            <p:nvPr/>
          </p:nvSpPr>
          <p:spPr bwMode="auto">
            <a:xfrm flipH="1" flipV="1">
              <a:off x="1632" y="2640"/>
              <a:ext cx="115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29" name="Line 29"/>
            <p:cNvSpPr>
              <a:spLocks noChangeShapeType="1"/>
            </p:cNvSpPr>
            <p:nvPr/>
          </p:nvSpPr>
          <p:spPr bwMode="auto">
            <a:xfrm flipV="1">
              <a:off x="1632" y="1872"/>
              <a:ext cx="38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30" name="Line 30"/>
            <p:cNvSpPr>
              <a:spLocks noChangeShapeType="1"/>
            </p:cNvSpPr>
            <p:nvPr/>
          </p:nvSpPr>
          <p:spPr bwMode="auto">
            <a:xfrm flipV="1">
              <a:off x="2256" y="1440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31" name="Line 31"/>
            <p:cNvSpPr>
              <a:spLocks noChangeShapeType="1"/>
            </p:cNvSpPr>
            <p:nvPr/>
          </p:nvSpPr>
          <p:spPr bwMode="auto">
            <a:xfrm>
              <a:off x="2256" y="1872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32" name="Line 32"/>
            <p:cNvSpPr>
              <a:spLocks noChangeShapeType="1"/>
            </p:cNvSpPr>
            <p:nvPr/>
          </p:nvSpPr>
          <p:spPr bwMode="auto">
            <a:xfrm>
              <a:off x="2832" y="1440"/>
              <a:ext cx="43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33" name="Line 33"/>
            <p:cNvSpPr>
              <a:spLocks noChangeShapeType="1"/>
            </p:cNvSpPr>
            <p:nvPr/>
          </p:nvSpPr>
          <p:spPr bwMode="auto">
            <a:xfrm flipV="1">
              <a:off x="2880" y="1824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34" name="Line 34"/>
            <p:cNvSpPr>
              <a:spLocks noChangeShapeType="1"/>
            </p:cNvSpPr>
            <p:nvPr/>
          </p:nvSpPr>
          <p:spPr bwMode="auto">
            <a:xfrm flipV="1">
              <a:off x="3504" y="177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35" name="Rectangle 35"/>
            <p:cNvSpPr>
              <a:spLocks noChangeArrowheads="1"/>
            </p:cNvSpPr>
            <p:nvPr/>
          </p:nvSpPr>
          <p:spPr bwMode="auto">
            <a:xfrm>
              <a:off x="480" y="1056"/>
              <a:ext cx="4896" cy="2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6" name="Text Box 36"/>
            <p:cNvSpPr txBox="1">
              <a:spLocks noChangeArrowheads="1"/>
            </p:cNvSpPr>
            <p:nvPr/>
          </p:nvSpPr>
          <p:spPr bwMode="auto">
            <a:xfrm>
              <a:off x="4944" y="36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CFG</a:t>
              </a:r>
            </a:p>
          </p:txBody>
        </p:sp>
        <p:sp>
          <p:nvSpPr>
            <p:cNvPr id="29737" name="Text Box 37"/>
            <p:cNvSpPr txBox="1">
              <a:spLocks noChangeArrowheads="1"/>
            </p:cNvSpPr>
            <p:nvPr/>
          </p:nvSpPr>
          <p:spPr bwMode="auto">
            <a:xfrm>
              <a:off x="1680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9738" name="Text Box 38"/>
            <p:cNvSpPr txBox="1">
              <a:spLocks noChangeArrowheads="1"/>
            </p:cNvSpPr>
            <p:nvPr/>
          </p:nvSpPr>
          <p:spPr bwMode="auto">
            <a:xfrm>
              <a:off x="2256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9739" name="Text Box 39"/>
            <p:cNvSpPr txBox="1">
              <a:spLocks noChangeArrowheads="1"/>
            </p:cNvSpPr>
            <p:nvPr/>
          </p:nvSpPr>
          <p:spPr bwMode="auto">
            <a:xfrm>
              <a:off x="2832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9740" name="Text Box 40"/>
            <p:cNvSpPr txBox="1">
              <a:spLocks noChangeArrowheads="1"/>
            </p:cNvSpPr>
            <p:nvPr/>
          </p:nvSpPr>
          <p:spPr bwMode="auto">
            <a:xfrm>
              <a:off x="3408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9741" name="Text Box 41"/>
            <p:cNvSpPr txBox="1">
              <a:spLocks noChangeArrowheads="1"/>
            </p:cNvSpPr>
            <p:nvPr/>
          </p:nvSpPr>
          <p:spPr bwMode="auto">
            <a:xfrm>
              <a:off x="2208" y="13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T</a:t>
              </a:r>
            </a:p>
          </p:txBody>
        </p:sp>
        <p:sp>
          <p:nvSpPr>
            <p:cNvPr id="29742" name="Text Box 42"/>
            <p:cNvSpPr txBox="1">
              <a:spLocks noChangeArrowheads="1"/>
            </p:cNvSpPr>
            <p:nvPr/>
          </p:nvSpPr>
          <p:spPr bwMode="auto">
            <a:xfrm>
              <a:off x="2304" y="177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29743" name="Text Box 43"/>
            <p:cNvSpPr txBox="1">
              <a:spLocks noChangeArrowheads="1"/>
            </p:cNvSpPr>
            <p:nvPr/>
          </p:nvSpPr>
          <p:spPr bwMode="auto">
            <a:xfrm>
              <a:off x="1584" y="201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29744" name="Text Box 44"/>
            <p:cNvSpPr txBox="1">
              <a:spLocks noChangeArrowheads="1"/>
            </p:cNvSpPr>
            <p:nvPr/>
          </p:nvSpPr>
          <p:spPr bwMode="auto">
            <a:xfrm>
              <a:off x="2496" y="28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29745" name="Text Box 45"/>
            <p:cNvSpPr txBox="1">
              <a:spLocks noChangeArrowheads="1"/>
            </p:cNvSpPr>
            <p:nvPr/>
          </p:nvSpPr>
          <p:spPr bwMode="auto">
            <a:xfrm>
              <a:off x="3072" y="28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29746" name="Line 47"/>
            <p:cNvSpPr>
              <a:spLocks noChangeShapeType="1"/>
            </p:cNvSpPr>
            <p:nvPr/>
          </p:nvSpPr>
          <p:spPr bwMode="auto">
            <a:xfrm flipV="1">
              <a:off x="2124" y="192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747" name="Text Box 48"/>
            <p:cNvSpPr txBox="1">
              <a:spLocks noChangeArrowheads="1"/>
            </p:cNvSpPr>
            <p:nvPr/>
          </p:nvSpPr>
          <p:spPr bwMode="auto">
            <a:xfrm>
              <a:off x="2064" y="21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itchFamily="49" charset="0"/>
                </a:rPr>
                <a:t>F</a:t>
              </a:r>
            </a:p>
          </p:txBody>
        </p:sp>
        <p:sp>
          <p:nvSpPr>
            <p:cNvPr id="29748" name="Text Box 49"/>
            <p:cNvSpPr txBox="1">
              <a:spLocks noChangeArrowheads="1"/>
            </p:cNvSpPr>
            <p:nvPr/>
          </p:nvSpPr>
          <p:spPr bwMode="auto">
            <a:xfrm>
              <a:off x="576" y="3264"/>
              <a:ext cx="1824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Regions = 6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Cyclomatic Complexity = 6</a:t>
              </a:r>
            </a:p>
          </p:txBody>
        </p:sp>
        <p:sp>
          <p:nvSpPr>
            <p:cNvPr id="29749" name="Line 50"/>
            <p:cNvSpPr>
              <a:spLocks noChangeShapeType="1"/>
            </p:cNvSpPr>
            <p:nvPr/>
          </p:nvSpPr>
          <p:spPr bwMode="auto">
            <a:xfrm flipV="1">
              <a:off x="672" y="254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9708" name="Oval 51"/>
          <p:cNvSpPr>
            <a:spLocks noChangeArrowheads="1"/>
          </p:cNvSpPr>
          <p:nvPr/>
        </p:nvSpPr>
        <p:spPr bwMode="auto">
          <a:xfrm>
            <a:off x="914400" y="1905000"/>
            <a:ext cx="7086600" cy="3733800"/>
          </a:xfrm>
          <a:prstGeom prst="ellips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0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30990C-E7EF-4444-A2B4-1D2C32AFF9A9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F8C891-0358-448F-B192-FFC7CBA58EEF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Step 2: Find Cyclomatic Complexity</a:t>
            </a:r>
          </a:p>
        </p:txBody>
      </p:sp>
      <p:sp>
        <p:nvSpPr>
          <p:cNvPr id="30726" name="Oval 3"/>
          <p:cNvSpPr>
            <a:spLocks noChangeArrowheads="1"/>
          </p:cNvSpPr>
          <p:nvPr/>
        </p:nvSpPr>
        <p:spPr bwMode="auto">
          <a:xfrm>
            <a:off x="1371600" y="38100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1</a:t>
            </a:r>
          </a:p>
        </p:txBody>
      </p:sp>
      <p:sp>
        <p:nvSpPr>
          <p:cNvPr id="30727" name="Oval 4"/>
          <p:cNvSpPr>
            <a:spLocks noChangeArrowheads="1"/>
          </p:cNvSpPr>
          <p:nvPr/>
        </p:nvSpPr>
        <p:spPr bwMode="auto">
          <a:xfrm>
            <a:off x="2286000" y="38100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2</a:t>
            </a:r>
          </a:p>
        </p:txBody>
      </p:sp>
      <p:sp>
        <p:nvSpPr>
          <p:cNvPr id="30728" name="Oval 5"/>
          <p:cNvSpPr>
            <a:spLocks noChangeArrowheads="1"/>
          </p:cNvSpPr>
          <p:nvPr/>
        </p:nvSpPr>
        <p:spPr bwMode="auto">
          <a:xfrm>
            <a:off x="3200400" y="38100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3</a:t>
            </a:r>
          </a:p>
        </p:txBody>
      </p:sp>
      <p:sp>
        <p:nvSpPr>
          <p:cNvPr id="30729" name="Oval 6"/>
          <p:cNvSpPr>
            <a:spLocks noChangeArrowheads="1"/>
          </p:cNvSpPr>
          <p:nvPr/>
        </p:nvSpPr>
        <p:spPr bwMode="auto">
          <a:xfrm>
            <a:off x="4114800" y="3810000"/>
            <a:ext cx="381000" cy="381000"/>
          </a:xfrm>
          <a:prstGeom prst="ellipse">
            <a:avLst/>
          </a:prstGeom>
          <a:solidFill>
            <a:srgbClr val="00FF00">
              <a:alpha val="74901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4</a:t>
            </a:r>
          </a:p>
        </p:txBody>
      </p:sp>
      <p:sp>
        <p:nvSpPr>
          <p:cNvPr id="30730" name="Oval 7"/>
          <p:cNvSpPr>
            <a:spLocks noChangeArrowheads="1"/>
          </p:cNvSpPr>
          <p:nvPr/>
        </p:nvSpPr>
        <p:spPr bwMode="auto">
          <a:xfrm>
            <a:off x="5029200" y="3810000"/>
            <a:ext cx="381000" cy="381000"/>
          </a:xfrm>
          <a:prstGeom prst="ellipse">
            <a:avLst/>
          </a:prstGeom>
          <a:solidFill>
            <a:srgbClr val="00FF00">
              <a:alpha val="74901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5</a:t>
            </a:r>
          </a:p>
        </p:txBody>
      </p:sp>
      <p:sp>
        <p:nvSpPr>
          <p:cNvPr id="30731" name="Oval 8"/>
          <p:cNvSpPr>
            <a:spLocks noChangeArrowheads="1"/>
          </p:cNvSpPr>
          <p:nvPr/>
        </p:nvSpPr>
        <p:spPr bwMode="auto">
          <a:xfrm>
            <a:off x="5943600" y="3886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6</a:t>
            </a:r>
          </a:p>
        </p:txBody>
      </p:sp>
      <p:sp>
        <p:nvSpPr>
          <p:cNvPr id="30732" name="Oval 9"/>
          <p:cNvSpPr>
            <a:spLocks noChangeArrowheads="1"/>
          </p:cNvSpPr>
          <p:nvPr/>
        </p:nvSpPr>
        <p:spPr bwMode="auto">
          <a:xfrm>
            <a:off x="4419600" y="51816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7</a:t>
            </a:r>
          </a:p>
        </p:txBody>
      </p:sp>
      <p:sp>
        <p:nvSpPr>
          <p:cNvPr id="30733" name="Oval 10"/>
          <p:cNvSpPr>
            <a:spLocks noChangeArrowheads="1"/>
          </p:cNvSpPr>
          <p:nvPr/>
        </p:nvSpPr>
        <p:spPr bwMode="auto">
          <a:xfrm>
            <a:off x="4114800" y="20574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9</a:t>
            </a:r>
          </a:p>
        </p:txBody>
      </p:sp>
      <p:sp>
        <p:nvSpPr>
          <p:cNvPr id="30734" name="Oval 11"/>
          <p:cNvSpPr>
            <a:spLocks noChangeArrowheads="1"/>
          </p:cNvSpPr>
          <p:nvPr/>
        </p:nvSpPr>
        <p:spPr bwMode="auto">
          <a:xfrm>
            <a:off x="3200400" y="2667000"/>
            <a:ext cx="381000" cy="381000"/>
          </a:xfrm>
          <a:prstGeom prst="ellipse">
            <a:avLst/>
          </a:prstGeom>
          <a:solidFill>
            <a:srgbClr val="00FF00">
              <a:alpha val="74901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8</a:t>
            </a:r>
          </a:p>
        </p:txBody>
      </p:sp>
      <p:sp>
        <p:nvSpPr>
          <p:cNvPr id="30735" name="Oval 12"/>
          <p:cNvSpPr>
            <a:spLocks noChangeArrowheads="1"/>
          </p:cNvSpPr>
          <p:nvPr/>
        </p:nvSpPr>
        <p:spPr bwMode="auto">
          <a:xfrm>
            <a:off x="4191000" y="3124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>
                <a:latin typeface="Times" pitchFamily="18" charset="0"/>
              </a:rPr>
              <a:t>10</a:t>
            </a:r>
          </a:p>
        </p:txBody>
      </p:sp>
      <p:sp>
        <p:nvSpPr>
          <p:cNvPr id="30736" name="Oval 13"/>
          <p:cNvSpPr>
            <a:spLocks noChangeArrowheads="1"/>
          </p:cNvSpPr>
          <p:nvPr/>
        </p:nvSpPr>
        <p:spPr bwMode="auto">
          <a:xfrm>
            <a:off x="5181600" y="25908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>
                <a:latin typeface="Times" pitchFamily="18" charset="0"/>
              </a:rPr>
              <a:t>11</a:t>
            </a:r>
          </a:p>
        </p:txBody>
      </p:sp>
      <p:sp>
        <p:nvSpPr>
          <p:cNvPr id="30737" name="Line 14"/>
          <p:cNvSpPr>
            <a:spLocks noChangeShapeType="1"/>
          </p:cNvSpPr>
          <p:nvPr/>
        </p:nvSpPr>
        <p:spPr bwMode="auto">
          <a:xfrm>
            <a:off x="1752600" y="4038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38" name="Line 15"/>
          <p:cNvSpPr>
            <a:spLocks noChangeShapeType="1"/>
          </p:cNvSpPr>
          <p:nvPr/>
        </p:nvSpPr>
        <p:spPr bwMode="auto">
          <a:xfrm flipH="1">
            <a:off x="4800600" y="4267200"/>
            <a:ext cx="1295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39" name="Line 16"/>
          <p:cNvSpPr>
            <a:spLocks noChangeShapeType="1"/>
          </p:cNvSpPr>
          <p:nvPr/>
        </p:nvSpPr>
        <p:spPr bwMode="auto">
          <a:xfrm>
            <a:off x="2667000" y="4038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0" name="Line 17"/>
          <p:cNvSpPr>
            <a:spLocks noChangeShapeType="1"/>
          </p:cNvSpPr>
          <p:nvPr/>
        </p:nvSpPr>
        <p:spPr bwMode="auto">
          <a:xfrm>
            <a:off x="3581400" y="4038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1" name="Line 18"/>
          <p:cNvSpPr>
            <a:spLocks noChangeShapeType="1"/>
          </p:cNvSpPr>
          <p:nvPr/>
        </p:nvSpPr>
        <p:spPr bwMode="auto">
          <a:xfrm>
            <a:off x="4495800" y="4038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2" name="Line 19"/>
          <p:cNvSpPr>
            <a:spLocks noChangeShapeType="1"/>
          </p:cNvSpPr>
          <p:nvPr/>
        </p:nvSpPr>
        <p:spPr bwMode="auto">
          <a:xfrm>
            <a:off x="5410200" y="4038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3" name="Line 20"/>
          <p:cNvSpPr>
            <a:spLocks noChangeShapeType="1"/>
          </p:cNvSpPr>
          <p:nvPr/>
        </p:nvSpPr>
        <p:spPr bwMode="auto">
          <a:xfrm flipH="1">
            <a:off x="4648200" y="4191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4" name="Line 21"/>
          <p:cNvSpPr>
            <a:spLocks noChangeShapeType="1"/>
          </p:cNvSpPr>
          <p:nvPr/>
        </p:nvSpPr>
        <p:spPr bwMode="auto">
          <a:xfrm>
            <a:off x="4267200" y="41910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5" name="Line 22"/>
          <p:cNvSpPr>
            <a:spLocks noChangeShapeType="1"/>
          </p:cNvSpPr>
          <p:nvPr/>
        </p:nvSpPr>
        <p:spPr bwMode="auto">
          <a:xfrm flipH="1" flipV="1">
            <a:off x="2590800" y="4191000"/>
            <a:ext cx="18288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6" name="Line 23"/>
          <p:cNvSpPr>
            <a:spLocks noChangeShapeType="1"/>
          </p:cNvSpPr>
          <p:nvPr/>
        </p:nvSpPr>
        <p:spPr bwMode="auto">
          <a:xfrm flipV="1">
            <a:off x="2590800" y="2971800"/>
            <a:ext cx="609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7" name="Line 24"/>
          <p:cNvSpPr>
            <a:spLocks noChangeShapeType="1"/>
          </p:cNvSpPr>
          <p:nvPr/>
        </p:nvSpPr>
        <p:spPr bwMode="auto">
          <a:xfrm flipV="1">
            <a:off x="3581400" y="2286000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8" name="Line 25"/>
          <p:cNvSpPr>
            <a:spLocks noChangeShapeType="1"/>
          </p:cNvSpPr>
          <p:nvPr/>
        </p:nvSpPr>
        <p:spPr bwMode="auto">
          <a:xfrm>
            <a:off x="3581400" y="29718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9" name="Line 26"/>
          <p:cNvSpPr>
            <a:spLocks noChangeShapeType="1"/>
          </p:cNvSpPr>
          <p:nvPr/>
        </p:nvSpPr>
        <p:spPr bwMode="auto">
          <a:xfrm>
            <a:off x="4495800" y="22860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50" name="Line 27"/>
          <p:cNvSpPr>
            <a:spLocks noChangeShapeType="1"/>
          </p:cNvSpPr>
          <p:nvPr/>
        </p:nvSpPr>
        <p:spPr bwMode="auto">
          <a:xfrm flipV="1">
            <a:off x="4572000" y="2895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51" name="Line 28"/>
          <p:cNvSpPr>
            <a:spLocks noChangeShapeType="1"/>
          </p:cNvSpPr>
          <p:nvPr/>
        </p:nvSpPr>
        <p:spPr bwMode="auto">
          <a:xfrm flipV="1">
            <a:off x="5562600" y="2819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52" name="Rectangle 29"/>
          <p:cNvSpPr>
            <a:spLocks noChangeArrowheads="1"/>
          </p:cNvSpPr>
          <p:nvPr/>
        </p:nvSpPr>
        <p:spPr bwMode="auto">
          <a:xfrm>
            <a:off x="762000" y="1676400"/>
            <a:ext cx="7772400" cy="434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53" name="Text Box 30"/>
          <p:cNvSpPr txBox="1">
            <a:spLocks noChangeArrowheads="1"/>
          </p:cNvSpPr>
          <p:nvPr/>
        </p:nvSpPr>
        <p:spPr bwMode="auto">
          <a:xfrm>
            <a:off x="7848600" y="57150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CFG</a:t>
            </a:r>
          </a:p>
        </p:txBody>
      </p:sp>
      <p:sp>
        <p:nvSpPr>
          <p:cNvPr id="30754" name="Text Box 31"/>
          <p:cNvSpPr txBox="1">
            <a:spLocks noChangeArrowheads="1"/>
          </p:cNvSpPr>
          <p:nvPr/>
        </p:nvSpPr>
        <p:spPr bwMode="auto">
          <a:xfrm>
            <a:off x="26670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T</a:t>
            </a:r>
          </a:p>
        </p:txBody>
      </p:sp>
      <p:sp>
        <p:nvSpPr>
          <p:cNvPr id="30755" name="Text Box 32"/>
          <p:cNvSpPr txBox="1">
            <a:spLocks noChangeArrowheads="1"/>
          </p:cNvSpPr>
          <p:nvPr/>
        </p:nvSpPr>
        <p:spPr bwMode="auto">
          <a:xfrm>
            <a:off x="35814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T</a:t>
            </a:r>
          </a:p>
        </p:txBody>
      </p:sp>
      <p:sp>
        <p:nvSpPr>
          <p:cNvPr id="30756" name="Text Box 33"/>
          <p:cNvSpPr txBox="1">
            <a:spLocks noChangeArrowheads="1"/>
          </p:cNvSpPr>
          <p:nvPr/>
        </p:nvSpPr>
        <p:spPr bwMode="auto">
          <a:xfrm>
            <a:off x="44958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T</a:t>
            </a:r>
          </a:p>
        </p:txBody>
      </p:sp>
      <p:sp>
        <p:nvSpPr>
          <p:cNvPr id="30757" name="Text Box 34"/>
          <p:cNvSpPr txBox="1">
            <a:spLocks noChangeArrowheads="1"/>
          </p:cNvSpPr>
          <p:nvPr/>
        </p:nvSpPr>
        <p:spPr bwMode="auto">
          <a:xfrm>
            <a:off x="54102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T</a:t>
            </a:r>
          </a:p>
        </p:txBody>
      </p:sp>
      <p:sp>
        <p:nvSpPr>
          <p:cNvPr id="30758" name="Text Box 35"/>
          <p:cNvSpPr txBox="1">
            <a:spLocks noChangeArrowheads="1"/>
          </p:cNvSpPr>
          <p:nvPr/>
        </p:nvSpPr>
        <p:spPr bwMode="auto">
          <a:xfrm>
            <a:off x="3505200" y="2209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T</a:t>
            </a:r>
          </a:p>
        </p:txBody>
      </p:sp>
      <p:sp>
        <p:nvSpPr>
          <p:cNvPr id="30759" name="Text Box 36"/>
          <p:cNvSpPr txBox="1">
            <a:spLocks noChangeArrowheads="1"/>
          </p:cNvSpPr>
          <p:nvPr/>
        </p:nvSpPr>
        <p:spPr bwMode="auto">
          <a:xfrm>
            <a:off x="3657600" y="2819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F</a:t>
            </a:r>
          </a:p>
        </p:txBody>
      </p:sp>
      <p:sp>
        <p:nvSpPr>
          <p:cNvPr id="30760" name="Text Box 37"/>
          <p:cNvSpPr txBox="1">
            <a:spLocks noChangeArrowheads="1"/>
          </p:cNvSpPr>
          <p:nvPr/>
        </p:nvSpPr>
        <p:spPr bwMode="auto">
          <a:xfrm>
            <a:off x="2514600" y="3200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F</a:t>
            </a:r>
          </a:p>
        </p:txBody>
      </p:sp>
      <p:sp>
        <p:nvSpPr>
          <p:cNvPr id="30761" name="Text Box 38"/>
          <p:cNvSpPr txBox="1">
            <a:spLocks noChangeArrowheads="1"/>
          </p:cNvSpPr>
          <p:nvPr/>
        </p:nvSpPr>
        <p:spPr bwMode="auto">
          <a:xfrm>
            <a:off x="3962400" y="4495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F</a:t>
            </a:r>
          </a:p>
        </p:txBody>
      </p:sp>
      <p:sp>
        <p:nvSpPr>
          <p:cNvPr id="30762" name="Text Box 39"/>
          <p:cNvSpPr txBox="1">
            <a:spLocks noChangeArrowheads="1"/>
          </p:cNvSpPr>
          <p:nvPr/>
        </p:nvSpPr>
        <p:spPr bwMode="auto">
          <a:xfrm>
            <a:off x="4876800" y="4572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F</a:t>
            </a:r>
          </a:p>
        </p:txBody>
      </p:sp>
      <p:sp>
        <p:nvSpPr>
          <p:cNvPr id="30763" name="Line 41"/>
          <p:cNvSpPr>
            <a:spLocks noChangeShapeType="1"/>
          </p:cNvSpPr>
          <p:nvPr/>
        </p:nvSpPr>
        <p:spPr bwMode="auto">
          <a:xfrm flipV="1">
            <a:off x="3371850" y="3048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64" name="Text Box 42"/>
          <p:cNvSpPr txBox="1">
            <a:spLocks noChangeArrowheads="1"/>
          </p:cNvSpPr>
          <p:nvPr/>
        </p:nvSpPr>
        <p:spPr bwMode="auto">
          <a:xfrm>
            <a:off x="32766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F</a:t>
            </a:r>
          </a:p>
        </p:txBody>
      </p:sp>
      <p:sp>
        <p:nvSpPr>
          <p:cNvPr id="30765" name="Text Box 43"/>
          <p:cNvSpPr txBox="1">
            <a:spLocks noChangeArrowheads="1"/>
          </p:cNvSpPr>
          <p:nvPr/>
        </p:nvSpPr>
        <p:spPr bwMode="auto">
          <a:xfrm>
            <a:off x="914400" y="4648200"/>
            <a:ext cx="2286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Predicates = 5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Cyclomatic Complexity</a:t>
            </a:r>
            <a:br>
              <a:rPr lang="en-US" altLang="en-US" sz="1600"/>
            </a:br>
            <a:r>
              <a:rPr lang="en-US" altLang="en-US" sz="1600"/>
              <a:t>= 5 + 1</a:t>
            </a:r>
            <a:br>
              <a:rPr lang="en-US" altLang="en-US" sz="1600"/>
            </a:br>
            <a:r>
              <a:rPr lang="en-US" altLang="en-US" sz="1600"/>
              <a:t>= 6</a:t>
            </a:r>
          </a:p>
        </p:txBody>
      </p:sp>
      <p:sp>
        <p:nvSpPr>
          <p:cNvPr id="30766" name="Line 44"/>
          <p:cNvSpPr>
            <a:spLocks noChangeShapeType="1"/>
          </p:cNvSpPr>
          <p:nvPr/>
        </p:nvSpPr>
        <p:spPr bwMode="auto">
          <a:xfrm flipV="1">
            <a:off x="990600" y="4038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30990C-E7EF-4444-A2B4-1D2C32AFF9A9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F8C891-0358-448F-B192-FFC7CBA58EEF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Step 2: Find Cyclomatic Complexity</a:t>
            </a:r>
          </a:p>
        </p:txBody>
      </p:sp>
      <p:sp>
        <p:nvSpPr>
          <p:cNvPr id="30726" name="Oval 3"/>
          <p:cNvSpPr>
            <a:spLocks noChangeArrowheads="1"/>
          </p:cNvSpPr>
          <p:nvPr/>
        </p:nvSpPr>
        <p:spPr bwMode="auto">
          <a:xfrm>
            <a:off x="1371600" y="38100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1</a:t>
            </a:r>
          </a:p>
        </p:txBody>
      </p:sp>
      <p:sp>
        <p:nvSpPr>
          <p:cNvPr id="30727" name="Oval 4"/>
          <p:cNvSpPr>
            <a:spLocks noChangeArrowheads="1"/>
          </p:cNvSpPr>
          <p:nvPr/>
        </p:nvSpPr>
        <p:spPr bwMode="auto">
          <a:xfrm>
            <a:off x="2286000" y="38100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eaLnBrk="0" hangingPunct="0"/>
            <a:r>
              <a:rPr lang="en-US" altLang="en-US" sz="2400">
                <a:latin typeface="Times" pitchFamily="18" charset="0"/>
              </a:rPr>
              <a:t>2</a:t>
            </a:r>
          </a:p>
        </p:txBody>
      </p:sp>
      <p:sp>
        <p:nvSpPr>
          <p:cNvPr id="30728" name="Oval 5"/>
          <p:cNvSpPr>
            <a:spLocks noChangeArrowheads="1"/>
          </p:cNvSpPr>
          <p:nvPr/>
        </p:nvSpPr>
        <p:spPr bwMode="auto">
          <a:xfrm>
            <a:off x="3200400" y="38100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eaLnBrk="0" hangingPunct="0"/>
            <a:r>
              <a:rPr lang="en-US" altLang="en-US" sz="2400">
                <a:latin typeface="Times" pitchFamily="18" charset="0"/>
              </a:rPr>
              <a:t>3</a:t>
            </a:r>
          </a:p>
        </p:txBody>
      </p:sp>
      <p:sp>
        <p:nvSpPr>
          <p:cNvPr id="30729" name="Oval 6"/>
          <p:cNvSpPr>
            <a:spLocks noChangeArrowheads="1"/>
          </p:cNvSpPr>
          <p:nvPr/>
        </p:nvSpPr>
        <p:spPr bwMode="auto">
          <a:xfrm>
            <a:off x="4114800" y="38100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eaLnBrk="0" hangingPunct="0"/>
            <a:r>
              <a:rPr lang="en-US" altLang="en-US" sz="2400" dirty="0">
                <a:latin typeface="Times" pitchFamily="18" charset="0"/>
              </a:rPr>
              <a:t>4</a:t>
            </a:r>
          </a:p>
        </p:txBody>
      </p:sp>
      <p:sp>
        <p:nvSpPr>
          <p:cNvPr id="30730" name="Oval 7"/>
          <p:cNvSpPr>
            <a:spLocks noChangeArrowheads="1"/>
          </p:cNvSpPr>
          <p:nvPr/>
        </p:nvSpPr>
        <p:spPr bwMode="auto">
          <a:xfrm>
            <a:off x="5029200" y="38100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eaLnBrk="0" hangingPunct="0"/>
            <a:r>
              <a:rPr lang="en-US" altLang="en-US" sz="2400">
                <a:latin typeface="Times" pitchFamily="18" charset="0"/>
              </a:rPr>
              <a:t>5</a:t>
            </a:r>
          </a:p>
        </p:txBody>
      </p:sp>
      <p:sp>
        <p:nvSpPr>
          <p:cNvPr id="30731" name="Oval 8"/>
          <p:cNvSpPr>
            <a:spLocks noChangeArrowheads="1"/>
          </p:cNvSpPr>
          <p:nvPr/>
        </p:nvSpPr>
        <p:spPr bwMode="auto">
          <a:xfrm>
            <a:off x="5943600" y="3886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dirty="0">
                <a:latin typeface="Times" pitchFamily="18" charset="0"/>
              </a:rPr>
              <a:t>6</a:t>
            </a:r>
          </a:p>
        </p:txBody>
      </p:sp>
      <p:sp>
        <p:nvSpPr>
          <p:cNvPr id="30732" name="Oval 9"/>
          <p:cNvSpPr>
            <a:spLocks noChangeArrowheads="1"/>
          </p:cNvSpPr>
          <p:nvPr/>
        </p:nvSpPr>
        <p:spPr bwMode="auto">
          <a:xfrm>
            <a:off x="4419600" y="51816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7</a:t>
            </a:r>
          </a:p>
        </p:txBody>
      </p:sp>
      <p:sp>
        <p:nvSpPr>
          <p:cNvPr id="30733" name="Oval 10"/>
          <p:cNvSpPr>
            <a:spLocks noChangeArrowheads="1"/>
          </p:cNvSpPr>
          <p:nvPr/>
        </p:nvSpPr>
        <p:spPr bwMode="auto">
          <a:xfrm>
            <a:off x="4114800" y="20574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9</a:t>
            </a:r>
          </a:p>
        </p:txBody>
      </p:sp>
      <p:sp>
        <p:nvSpPr>
          <p:cNvPr id="30734" name="Oval 11"/>
          <p:cNvSpPr>
            <a:spLocks noChangeArrowheads="1"/>
          </p:cNvSpPr>
          <p:nvPr/>
        </p:nvSpPr>
        <p:spPr bwMode="auto">
          <a:xfrm>
            <a:off x="3200400" y="26670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eaLnBrk="0" hangingPunct="0"/>
            <a:r>
              <a:rPr lang="en-US" altLang="en-US" sz="2400">
                <a:latin typeface="Times" pitchFamily="18" charset="0"/>
              </a:rPr>
              <a:t>8</a:t>
            </a:r>
          </a:p>
        </p:txBody>
      </p:sp>
      <p:sp>
        <p:nvSpPr>
          <p:cNvPr id="30735" name="Oval 12"/>
          <p:cNvSpPr>
            <a:spLocks noChangeArrowheads="1"/>
          </p:cNvSpPr>
          <p:nvPr/>
        </p:nvSpPr>
        <p:spPr bwMode="auto">
          <a:xfrm>
            <a:off x="4191000" y="3124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>
                <a:latin typeface="Times" pitchFamily="18" charset="0"/>
              </a:rPr>
              <a:t>10</a:t>
            </a:r>
          </a:p>
        </p:txBody>
      </p:sp>
      <p:sp>
        <p:nvSpPr>
          <p:cNvPr id="30736" name="Oval 13"/>
          <p:cNvSpPr>
            <a:spLocks noChangeArrowheads="1"/>
          </p:cNvSpPr>
          <p:nvPr/>
        </p:nvSpPr>
        <p:spPr bwMode="auto">
          <a:xfrm>
            <a:off x="5181600" y="25908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>
                <a:latin typeface="Times" pitchFamily="18" charset="0"/>
              </a:rPr>
              <a:t>11</a:t>
            </a:r>
          </a:p>
        </p:txBody>
      </p:sp>
      <p:sp>
        <p:nvSpPr>
          <p:cNvPr id="30737" name="Line 14"/>
          <p:cNvSpPr>
            <a:spLocks noChangeShapeType="1"/>
          </p:cNvSpPr>
          <p:nvPr/>
        </p:nvSpPr>
        <p:spPr bwMode="auto">
          <a:xfrm>
            <a:off x="1752600" y="4038600"/>
            <a:ext cx="533400" cy="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38" name="Line 15"/>
          <p:cNvSpPr>
            <a:spLocks noChangeShapeType="1"/>
          </p:cNvSpPr>
          <p:nvPr/>
        </p:nvSpPr>
        <p:spPr bwMode="auto">
          <a:xfrm flipH="1">
            <a:off x="4800600" y="4267200"/>
            <a:ext cx="1295400" cy="106680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39" name="Line 16"/>
          <p:cNvSpPr>
            <a:spLocks noChangeShapeType="1"/>
          </p:cNvSpPr>
          <p:nvPr/>
        </p:nvSpPr>
        <p:spPr bwMode="auto">
          <a:xfrm>
            <a:off x="2667000" y="4038600"/>
            <a:ext cx="533400" cy="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0" name="Line 17"/>
          <p:cNvSpPr>
            <a:spLocks noChangeShapeType="1"/>
          </p:cNvSpPr>
          <p:nvPr/>
        </p:nvSpPr>
        <p:spPr bwMode="auto">
          <a:xfrm>
            <a:off x="3581400" y="4038600"/>
            <a:ext cx="533400" cy="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1" name="Line 18"/>
          <p:cNvSpPr>
            <a:spLocks noChangeShapeType="1"/>
          </p:cNvSpPr>
          <p:nvPr/>
        </p:nvSpPr>
        <p:spPr bwMode="auto">
          <a:xfrm>
            <a:off x="4495800" y="4038600"/>
            <a:ext cx="533400" cy="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2" name="Line 19"/>
          <p:cNvSpPr>
            <a:spLocks noChangeShapeType="1"/>
          </p:cNvSpPr>
          <p:nvPr/>
        </p:nvSpPr>
        <p:spPr bwMode="auto">
          <a:xfrm>
            <a:off x="5410200" y="4038600"/>
            <a:ext cx="533400" cy="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3" name="Line 20"/>
          <p:cNvSpPr>
            <a:spLocks noChangeShapeType="1"/>
          </p:cNvSpPr>
          <p:nvPr/>
        </p:nvSpPr>
        <p:spPr bwMode="auto">
          <a:xfrm flipH="1">
            <a:off x="4648200" y="4191000"/>
            <a:ext cx="533400" cy="99060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4" name="Line 21"/>
          <p:cNvSpPr>
            <a:spLocks noChangeShapeType="1"/>
          </p:cNvSpPr>
          <p:nvPr/>
        </p:nvSpPr>
        <p:spPr bwMode="auto">
          <a:xfrm>
            <a:off x="4267200" y="4191000"/>
            <a:ext cx="228600" cy="99060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5" name="Line 22"/>
          <p:cNvSpPr>
            <a:spLocks noChangeShapeType="1"/>
          </p:cNvSpPr>
          <p:nvPr/>
        </p:nvSpPr>
        <p:spPr bwMode="auto">
          <a:xfrm flipH="1" flipV="1">
            <a:off x="2590800" y="4191000"/>
            <a:ext cx="1828800" cy="121920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6" name="Line 23"/>
          <p:cNvSpPr>
            <a:spLocks noChangeShapeType="1"/>
          </p:cNvSpPr>
          <p:nvPr/>
        </p:nvSpPr>
        <p:spPr bwMode="auto">
          <a:xfrm flipV="1">
            <a:off x="2590800" y="2971800"/>
            <a:ext cx="609600" cy="83820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7" name="Line 24"/>
          <p:cNvSpPr>
            <a:spLocks noChangeShapeType="1"/>
          </p:cNvSpPr>
          <p:nvPr/>
        </p:nvSpPr>
        <p:spPr bwMode="auto">
          <a:xfrm flipV="1">
            <a:off x="3581400" y="2286000"/>
            <a:ext cx="533400" cy="45720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8" name="Line 25"/>
          <p:cNvSpPr>
            <a:spLocks noChangeShapeType="1"/>
          </p:cNvSpPr>
          <p:nvPr/>
        </p:nvSpPr>
        <p:spPr bwMode="auto">
          <a:xfrm>
            <a:off x="3581400" y="2971800"/>
            <a:ext cx="609600" cy="30480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49" name="Line 26"/>
          <p:cNvSpPr>
            <a:spLocks noChangeShapeType="1"/>
          </p:cNvSpPr>
          <p:nvPr/>
        </p:nvSpPr>
        <p:spPr bwMode="auto">
          <a:xfrm>
            <a:off x="4495800" y="2286000"/>
            <a:ext cx="685800" cy="38100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50" name="Line 27"/>
          <p:cNvSpPr>
            <a:spLocks noChangeShapeType="1"/>
          </p:cNvSpPr>
          <p:nvPr/>
        </p:nvSpPr>
        <p:spPr bwMode="auto">
          <a:xfrm flipV="1">
            <a:off x="4572000" y="2895600"/>
            <a:ext cx="609600" cy="38100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51" name="Line 28"/>
          <p:cNvSpPr>
            <a:spLocks noChangeShapeType="1"/>
          </p:cNvSpPr>
          <p:nvPr/>
        </p:nvSpPr>
        <p:spPr bwMode="auto">
          <a:xfrm flipV="1">
            <a:off x="5562600" y="2819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52" name="Rectangle 29"/>
          <p:cNvSpPr>
            <a:spLocks noChangeArrowheads="1"/>
          </p:cNvSpPr>
          <p:nvPr/>
        </p:nvSpPr>
        <p:spPr bwMode="auto">
          <a:xfrm>
            <a:off x="762000" y="1676400"/>
            <a:ext cx="7772400" cy="434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53" name="Text Box 30"/>
          <p:cNvSpPr txBox="1">
            <a:spLocks noChangeArrowheads="1"/>
          </p:cNvSpPr>
          <p:nvPr/>
        </p:nvSpPr>
        <p:spPr bwMode="auto">
          <a:xfrm>
            <a:off x="7848600" y="57150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CFG</a:t>
            </a:r>
          </a:p>
        </p:txBody>
      </p:sp>
      <p:sp>
        <p:nvSpPr>
          <p:cNvPr id="30754" name="Text Box 31"/>
          <p:cNvSpPr txBox="1">
            <a:spLocks noChangeArrowheads="1"/>
          </p:cNvSpPr>
          <p:nvPr/>
        </p:nvSpPr>
        <p:spPr bwMode="auto">
          <a:xfrm>
            <a:off x="26670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T</a:t>
            </a:r>
          </a:p>
        </p:txBody>
      </p:sp>
      <p:sp>
        <p:nvSpPr>
          <p:cNvPr id="30755" name="Text Box 32"/>
          <p:cNvSpPr txBox="1">
            <a:spLocks noChangeArrowheads="1"/>
          </p:cNvSpPr>
          <p:nvPr/>
        </p:nvSpPr>
        <p:spPr bwMode="auto">
          <a:xfrm>
            <a:off x="35814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T</a:t>
            </a:r>
          </a:p>
        </p:txBody>
      </p:sp>
      <p:sp>
        <p:nvSpPr>
          <p:cNvPr id="30756" name="Text Box 33"/>
          <p:cNvSpPr txBox="1">
            <a:spLocks noChangeArrowheads="1"/>
          </p:cNvSpPr>
          <p:nvPr/>
        </p:nvSpPr>
        <p:spPr bwMode="auto">
          <a:xfrm>
            <a:off x="44958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T</a:t>
            </a:r>
          </a:p>
        </p:txBody>
      </p:sp>
      <p:sp>
        <p:nvSpPr>
          <p:cNvPr id="30757" name="Text Box 34"/>
          <p:cNvSpPr txBox="1">
            <a:spLocks noChangeArrowheads="1"/>
          </p:cNvSpPr>
          <p:nvPr/>
        </p:nvSpPr>
        <p:spPr bwMode="auto">
          <a:xfrm>
            <a:off x="54102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T</a:t>
            </a:r>
          </a:p>
        </p:txBody>
      </p:sp>
      <p:sp>
        <p:nvSpPr>
          <p:cNvPr id="30758" name="Text Box 35"/>
          <p:cNvSpPr txBox="1">
            <a:spLocks noChangeArrowheads="1"/>
          </p:cNvSpPr>
          <p:nvPr/>
        </p:nvSpPr>
        <p:spPr bwMode="auto">
          <a:xfrm>
            <a:off x="3505200" y="2209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T</a:t>
            </a:r>
          </a:p>
        </p:txBody>
      </p:sp>
      <p:sp>
        <p:nvSpPr>
          <p:cNvPr id="30759" name="Text Box 36"/>
          <p:cNvSpPr txBox="1">
            <a:spLocks noChangeArrowheads="1"/>
          </p:cNvSpPr>
          <p:nvPr/>
        </p:nvSpPr>
        <p:spPr bwMode="auto">
          <a:xfrm>
            <a:off x="3657600" y="2819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F</a:t>
            </a:r>
          </a:p>
        </p:txBody>
      </p:sp>
      <p:sp>
        <p:nvSpPr>
          <p:cNvPr id="30760" name="Text Box 37"/>
          <p:cNvSpPr txBox="1">
            <a:spLocks noChangeArrowheads="1"/>
          </p:cNvSpPr>
          <p:nvPr/>
        </p:nvSpPr>
        <p:spPr bwMode="auto">
          <a:xfrm>
            <a:off x="2514600" y="3200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F</a:t>
            </a:r>
          </a:p>
        </p:txBody>
      </p:sp>
      <p:sp>
        <p:nvSpPr>
          <p:cNvPr id="30761" name="Text Box 38"/>
          <p:cNvSpPr txBox="1">
            <a:spLocks noChangeArrowheads="1"/>
          </p:cNvSpPr>
          <p:nvPr/>
        </p:nvSpPr>
        <p:spPr bwMode="auto">
          <a:xfrm>
            <a:off x="3962400" y="4495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F</a:t>
            </a:r>
          </a:p>
        </p:txBody>
      </p:sp>
      <p:sp>
        <p:nvSpPr>
          <p:cNvPr id="30762" name="Text Box 39"/>
          <p:cNvSpPr txBox="1">
            <a:spLocks noChangeArrowheads="1"/>
          </p:cNvSpPr>
          <p:nvPr/>
        </p:nvSpPr>
        <p:spPr bwMode="auto">
          <a:xfrm>
            <a:off x="4876800" y="4572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F</a:t>
            </a:r>
          </a:p>
        </p:txBody>
      </p:sp>
      <p:sp>
        <p:nvSpPr>
          <p:cNvPr id="30763" name="Line 41"/>
          <p:cNvSpPr>
            <a:spLocks noChangeShapeType="1"/>
          </p:cNvSpPr>
          <p:nvPr/>
        </p:nvSpPr>
        <p:spPr bwMode="auto">
          <a:xfrm flipV="1">
            <a:off x="3371850" y="3048000"/>
            <a:ext cx="0" cy="76200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764" name="Text Box 42"/>
          <p:cNvSpPr txBox="1">
            <a:spLocks noChangeArrowheads="1"/>
          </p:cNvSpPr>
          <p:nvPr/>
        </p:nvSpPr>
        <p:spPr bwMode="auto">
          <a:xfrm>
            <a:off x="32766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itchFamily="49" charset="0"/>
              </a:rPr>
              <a:t>F</a:t>
            </a:r>
          </a:p>
        </p:txBody>
      </p:sp>
      <p:sp>
        <p:nvSpPr>
          <p:cNvPr id="30765" name="Text Box 43"/>
          <p:cNvSpPr txBox="1">
            <a:spLocks noChangeArrowheads="1"/>
          </p:cNvSpPr>
          <p:nvPr/>
        </p:nvSpPr>
        <p:spPr bwMode="auto">
          <a:xfrm>
            <a:off x="914400" y="4509120"/>
            <a:ext cx="2286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rgbClr val="7030A0"/>
                </a:solidFill>
              </a:rPr>
              <a:t>N = 11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dirty="0" smtClean="0">
                <a:solidFill>
                  <a:srgbClr val="00B050"/>
                </a:solidFill>
              </a:rPr>
              <a:t>E = 15</a:t>
            </a:r>
            <a:endParaRPr lang="en-US" altLang="en-US" sz="1600" b="1" dirty="0">
              <a:solidFill>
                <a:srgbClr val="00B05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 err="1"/>
              <a:t>Cyclomatic</a:t>
            </a:r>
            <a:r>
              <a:rPr lang="en-US" altLang="en-US" sz="1600" dirty="0"/>
              <a:t> Complexity</a:t>
            </a:r>
            <a:br>
              <a:rPr lang="en-US" altLang="en-US" sz="1600" dirty="0"/>
            </a:br>
            <a:r>
              <a:rPr lang="en-US" altLang="en-US" sz="1600" dirty="0"/>
              <a:t>= </a:t>
            </a:r>
            <a:r>
              <a:rPr lang="en-US" altLang="en-US" sz="1600" dirty="0" smtClean="0"/>
              <a:t>15 – 11 + 2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>= 6</a:t>
            </a:r>
          </a:p>
        </p:txBody>
      </p:sp>
      <p:sp>
        <p:nvSpPr>
          <p:cNvPr id="30766" name="Line 44"/>
          <p:cNvSpPr>
            <a:spLocks noChangeShapeType="1"/>
          </p:cNvSpPr>
          <p:nvPr/>
        </p:nvSpPr>
        <p:spPr bwMode="auto">
          <a:xfrm flipV="1">
            <a:off x="990600" y="4038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90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2D2064-1984-498A-9EF1-40F27A7E6ACF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64866-AD73-44F2-A686-4029D6A24047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3: Find Basic Path Set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8392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Find at most 6 independent paths.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Usually, simpler path  == easier to find a test case.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However, some of the simpler paths are not possible (not realizable):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Example: [ 1 – 2 – 8 – 9 – 11 ].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700" smtClean="0"/>
              <a:t>Not Realizable (i.e., impossible in execution).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700" smtClean="0"/>
              <a:t>Verify this by tracing the code.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Basic Path Set: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[ 1 – 2 – 8 – 10 – 11 ].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[ 1 – 2 – 3 – 8 – 10 – 11 ].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[ 1 – 2 – 3 – 4 – 7 – 2 – 8 – 10 – 11 ].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[ 1 – 2 – 3 – 4 – 5 – 7 – 2 – 8 – 10 – 11 ].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[ 1 – ( 2 – 3 – 4 – 5 – 6 – 7 ) – 2 – 8 – 9 – 11 ].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In the last case, ( … ) represents possible repetition.</a:t>
            </a:r>
          </a:p>
        </p:txBody>
      </p:sp>
    </p:spTree>
    <p:extLst>
      <p:ext uri="{BB962C8B-B14F-4D97-AF65-F5344CB8AC3E}">
        <p14:creationId xmlns:p14="http://schemas.microsoft.com/office/powerpoint/2010/main" val="83748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7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7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15F247-62C5-478E-8CBC-AE95A21F98B3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832D6-D225-483C-A4BF-1FC442ECE34F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4: Derive Test Cases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4191000" cy="36576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Path: </a:t>
            </a:r>
          </a:p>
          <a:p>
            <a:pPr lvl="1" eaLnBrk="1" hangingPunct="1"/>
            <a:r>
              <a:rPr lang="en-US" altLang="en-US" sz="2400" smtClean="0"/>
              <a:t>[ 1 – 2 – 8 – 10 – 11 ]</a:t>
            </a:r>
          </a:p>
          <a:p>
            <a:pPr eaLnBrk="1" hangingPunct="1"/>
            <a:r>
              <a:rPr lang="en-US" altLang="en-US" sz="2600" smtClean="0"/>
              <a:t>Test Case:</a:t>
            </a:r>
          </a:p>
          <a:p>
            <a:pPr lvl="1" eaLnBrk="1" hangingPunct="1"/>
            <a:r>
              <a:rPr lang="en-US" altLang="en-US" sz="2000" smtClean="0">
                <a:latin typeface="Courier New" pitchFamily="49" charset="0"/>
              </a:rPr>
              <a:t>value = {…}</a:t>
            </a:r>
            <a:r>
              <a:rPr lang="en-US" altLang="en-US" sz="2400" smtClean="0">
                <a:solidFill>
                  <a:srgbClr val="0033CC"/>
                </a:solidFill>
              </a:rPr>
              <a:t> </a:t>
            </a:r>
            <a:r>
              <a:rPr lang="en-US" altLang="en-US" sz="2400" smtClean="0"/>
              <a:t>irrelevant.</a:t>
            </a:r>
          </a:p>
          <a:p>
            <a:pPr lvl="1" eaLnBrk="1" hangingPunct="1"/>
            <a:r>
              <a:rPr lang="en-US" altLang="en-US" sz="2000" smtClean="0">
                <a:latin typeface="Courier New" pitchFamily="49" charset="0"/>
              </a:rPr>
              <a:t>N = 0</a:t>
            </a:r>
          </a:p>
          <a:p>
            <a:pPr lvl="1" eaLnBrk="1" hangingPunct="1"/>
            <a:r>
              <a:rPr lang="en-US" altLang="en-US" sz="2000" smtClean="0">
                <a:latin typeface="Courier New" pitchFamily="49" charset="0"/>
              </a:rPr>
              <a:t>min, max</a:t>
            </a:r>
            <a:r>
              <a:rPr lang="en-US" altLang="en-US" sz="2400" smtClean="0"/>
              <a:t> irrelevant.</a:t>
            </a:r>
          </a:p>
          <a:p>
            <a:pPr eaLnBrk="1" hangingPunct="1"/>
            <a:r>
              <a:rPr lang="en-US" altLang="en-US" sz="2600" smtClean="0"/>
              <a:t>Expected Output:</a:t>
            </a:r>
          </a:p>
          <a:p>
            <a:pPr lvl="1" eaLnBrk="1" hangingPunct="1"/>
            <a:r>
              <a:rPr lang="en-US" altLang="en-US" sz="2000" smtClean="0">
                <a:latin typeface="Courier New" pitchFamily="49" charset="0"/>
              </a:rPr>
              <a:t>average = -999</a:t>
            </a: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4648200" y="1905000"/>
            <a:ext cx="40386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</a:t>
            </a:r>
            <a:b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... i =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en-US" sz="1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while (i &lt; N &amp;&amp;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         value[i] != -999)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	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if (totalValid &gt;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	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else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	mean = -999;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en-US" sz="1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return mean;</a:t>
            </a:r>
          </a:p>
        </p:txBody>
      </p:sp>
      <p:sp>
        <p:nvSpPr>
          <p:cNvPr id="32776" name="Oval 5"/>
          <p:cNvSpPr>
            <a:spLocks noChangeArrowheads="1"/>
          </p:cNvSpPr>
          <p:nvPr/>
        </p:nvSpPr>
        <p:spPr bwMode="auto">
          <a:xfrm>
            <a:off x="6629400" y="2209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1</a:t>
            </a:r>
          </a:p>
        </p:txBody>
      </p:sp>
      <p:sp>
        <p:nvSpPr>
          <p:cNvPr id="32777" name="Oval 6"/>
          <p:cNvSpPr>
            <a:spLocks noChangeArrowheads="1"/>
          </p:cNvSpPr>
          <p:nvPr/>
        </p:nvSpPr>
        <p:spPr bwMode="auto">
          <a:xfrm>
            <a:off x="72390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2</a:t>
            </a:r>
          </a:p>
        </p:txBody>
      </p:sp>
      <p:sp>
        <p:nvSpPr>
          <p:cNvPr id="32778" name="Oval 7"/>
          <p:cNvSpPr>
            <a:spLocks noChangeArrowheads="1"/>
          </p:cNvSpPr>
          <p:nvPr/>
        </p:nvSpPr>
        <p:spPr bwMode="auto">
          <a:xfrm>
            <a:off x="7696200" y="3886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8</a:t>
            </a:r>
          </a:p>
        </p:txBody>
      </p:sp>
      <p:sp>
        <p:nvSpPr>
          <p:cNvPr id="32779" name="Oval 8"/>
          <p:cNvSpPr>
            <a:spLocks noChangeArrowheads="1"/>
          </p:cNvSpPr>
          <p:nvPr/>
        </p:nvSpPr>
        <p:spPr bwMode="auto">
          <a:xfrm>
            <a:off x="7467600" y="4648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>
                <a:latin typeface="Times" pitchFamily="18" charset="0"/>
              </a:rPr>
              <a:t>10</a:t>
            </a:r>
          </a:p>
        </p:txBody>
      </p:sp>
      <p:sp>
        <p:nvSpPr>
          <p:cNvPr id="32780" name="Oval 9"/>
          <p:cNvSpPr>
            <a:spLocks noChangeArrowheads="1"/>
          </p:cNvSpPr>
          <p:nvPr/>
        </p:nvSpPr>
        <p:spPr bwMode="auto">
          <a:xfrm>
            <a:off x="6858000" y="51816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>
                <a:latin typeface="Times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269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B9982B-FFC7-4744-B525-9A78C708029F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EF68B-1370-4177-8324-4E5C234E96EF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4: Derive Test Cases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4267200" cy="365760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Path: </a:t>
            </a:r>
          </a:p>
          <a:p>
            <a:pPr lvl="1" eaLnBrk="1" hangingPunct="1"/>
            <a:r>
              <a:rPr lang="en-US" altLang="en-US" sz="2400" smtClean="0"/>
              <a:t>[ 1 – 2 – 3 – 8 – 10 – 11 ]</a:t>
            </a:r>
          </a:p>
          <a:p>
            <a:pPr eaLnBrk="1" hangingPunct="1"/>
            <a:r>
              <a:rPr lang="en-US" altLang="en-US" sz="2600" smtClean="0"/>
              <a:t>Test Case:</a:t>
            </a:r>
          </a:p>
          <a:p>
            <a:pPr lvl="1" eaLnBrk="1" hangingPunct="1"/>
            <a:r>
              <a:rPr lang="en-US" altLang="en-US" sz="2000" smtClean="0">
                <a:latin typeface="Courier New" pitchFamily="49" charset="0"/>
              </a:rPr>
              <a:t>value = {-999}</a:t>
            </a:r>
            <a:r>
              <a:rPr lang="en-US" altLang="en-US" sz="2400" smtClean="0"/>
              <a:t> </a:t>
            </a:r>
          </a:p>
          <a:p>
            <a:pPr lvl="1" eaLnBrk="1" hangingPunct="1"/>
            <a:r>
              <a:rPr lang="en-US" altLang="en-US" sz="2000" smtClean="0">
                <a:latin typeface="Courier New" pitchFamily="49" charset="0"/>
              </a:rPr>
              <a:t>N = 1</a:t>
            </a:r>
            <a:r>
              <a:rPr lang="en-US" altLang="en-US" sz="2400" smtClean="0"/>
              <a:t> </a:t>
            </a:r>
          </a:p>
          <a:p>
            <a:pPr lvl="1" eaLnBrk="1" hangingPunct="1"/>
            <a:r>
              <a:rPr lang="en-US" altLang="en-US" sz="2000" smtClean="0">
                <a:latin typeface="Courier New" pitchFamily="49" charset="0"/>
              </a:rPr>
              <a:t>min, max</a:t>
            </a:r>
            <a:r>
              <a:rPr lang="en-US" altLang="en-US" sz="2400" smtClean="0"/>
              <a:t> irrelevant</a:t>
            </a:r>
          </a:p>
          <a:p>
            <a:pPr eaLnBrk="1" hangingPunct="1"/>
            <a:r>
              <a:rPr lang="en-US" altLang="en-US" sz="2600" smtClean="0"/>
              <a:t>Expected Output:</a:t>
            </a:r>
          </a:p>
          <a:p>
            <a:pPr lvl="1" eaLnBrk="1" hangingPunct="1"/>
            <a:r>
              <a:rPr lang="en-US" altLang="en-US" sz="2000" smtClean="0">
                <a:latin typeface="Courier New" pitchFamily="49" charset="0"/>
              </a:rPr>
              <a:t>average = -999</a:t>
            </a:r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4724400" y="2057400"/>
            <a:ext cx="40386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  <a:t>	</a:t>
            </a:r>
            <a:br>
              <a:rPr lang="en-US" altLang="en-US" sz="19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... i =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en-US" sz="1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while (i &lt; N &amp;&amp;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         value[i] != -999)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	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if (totalValid &gt;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	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else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	mean = -999;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en-US" sz="170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itchFamily="49" charset="0"/>
              </a:rPr>
              <a:t>	return mean;</a:t>
            </a:r>
          </a:p>
        </p:txBody>
      </p:sp>
      <p:sp>
        <p:nvSpPr>
          <p:cNvPr id="33800" name="Oval 5"/>
          <p:cNvSpPr>
            <a:spLocks noChangeArrowheads="1"/>
          </p:cNvSpPr>
          <p:nvPr/>
        </p:nvSpPr>
        <p:spPr bwMode="auto">
          <a:xfrm>
            <a:off x="6629400" y="2209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1</a:t>
            </a:r>
          </a:p>
        </p:txBody>
      </p:sp>
      <p:sp>
        <p:nvSpPr>
          <p:cNvPr id="33801" name="Oval 6"/>
          <p:cNvSpPr>
            <a:spLocks noChangeArrowheads="1"/>
          </p:cNvSpPr>
          <p:nvPr/>
        </p:nvSpPr>
        <p:spPr bwMode="auto">
          <a:xfrm>
            <a:off x="72390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2</a:t>
            </a:r>
          </a:p>
        </p:txBody>
      </p:sp>
      <p:sp>
        <p:nvSpPr>
          <p:cNvPr id="33802" name="Oval 7"/>
          <p:cNvSpPr>
            <a:spLocks noChangeArrowheads="1"/>
          </p:cNvSpPr>
          <p:nvPr/>
        </p:nvSpPr>
        <p:spPr bwMode="auto">
          <a:xfrm>
            <a:off x="7696200" y="3886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8</a:t>
            </a:r>
          </a:p>
        </p:txBody>
      </p:sp>
      <p:sp>
        <p:nvSpPr>
          <p:cNvPr id="33803" name="Oval 8"/>
          <p:cNvSpPr>
            <a:spLocks noChangeArrowheads="1"/>
          </p:cNvSpPr>
          <p:nvPr/>
        </p:nvSpPr>
        <p:spPr bwMode="auto">
          <a:xfrm>
            <a:off x="7467600" y="4648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>
                <a:latin typeface="Times" pitchFamily="18" charset="0"/>
              </a:rPr>
              <a:t>10</a:t>
            </a:r>
          </a:p>
        </p:txBody>
      </p:sp>
      <p:sp>
        <p:nvSpPr>
          <p:cNvPr id="33804" name="Oval 9"/>
          <p:cNvSpPr>
            <a:spLocks noChangeArrowheads="1"/>
          </p:cNvSpPr>
          <p:nvPr/>
        </p:nvSpPr>
        <p:spPr bwMode="auto">
          <a:xfrm>
            <a:off x="6858000" y="51816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>
                <a:latin typeface="Times" pitchFamily="18" charset="0"/>
              </a:rPr>
              <a:t>11</a:t>
            </a:r>
          </a:p>
        </p:txBody>
      </p:sp>
      <p:sp>
        <p:nvSpPr>
          <p:cNvPr id="33805" name="Oval 10"/>
          <p:cNvSpPr>
            <a:spLocks noChangeArrowheads="1"/>
          </p:cNvSpPr>
          <p:nvPr/>
        </p:nvSpPr>
        <p:spPr bwMode="auto">
          <a:xfrm>
            <a:off x="8229600" y="30480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Times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8971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DE18ADB-891D-47F8-A24D-7E0C3E9174D3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F3D2E-E08F-45C1-8271-4774CD37FD50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4: Derive Test Cases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Path: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[ 1 – 2 – 3 – 4 – 7 – 2 – 8 – 10 – 11 ]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Test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A single value in the </a:t>
            </a:r>
            <a:r>
              <a:rPr lang="en-US" altLang="en-US" sz="2000" smtClean="0">
                <a:latin typeface="Courier New" pitchFamily="49" charset="0"/>
              </a:rPr>
              <a:t>value[ ]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array which is smaller than </a:t>
            </a:r>
            <a:r>
              <a:rPr lang="en-US" altLang="en-US" sz="2000" i="1" smtClean="0"/>
              <a:t>min.</a:t>
            </a:r>
            <a:endParaRPr lang="en-US" alt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latin typeface="Courier New" pitchFamily="49" charset="0"/>
              </a:rPr>
              <a:t>value = { 25 }, N = 1, min = 30, max</a:t>
            </a:r>
            <a:r>
              <a:rPr lang="en-US" altLang="en-US" sz="2000" smtClean="0"/>
              <a:t> irrelevant.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Expected Output: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latin typeface="Courier New" pitchFamily="49" charset="0"/>
              </a:rPr>
              <a:t>average = -999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Path: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[ 1 – 2 – 3 – 4 – 5 – 7 – 2 – 8 – 10 – 11 ]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Test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A single value in the </a:t>
            </a:r>
            <a:r>
              <a:rPr lang="en-US" altLang="en-US" sz="2000" smtClean="0">
                <a:latin typeface="Courier New" pitchFamily="49" charset="0"/>
              </a:rPr>
              <a:t>value[ ]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array which is larger than </a:t>
            </a:r>
            <a:r>
              <a:rPr lang="en-US" altLang="en-US" sz="2000" i="1" smtClean="0"/>
              <a:t>max.</a:t>
            </a:r>
            <a:endParaRPr lang="en-US" alt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latin typeface="Courier New" pitchFamily="49" charset="0"/>
              </a:rPr>
              <a:t>value = { 99 }, N = 1, max = 90, min</a:t>
            </a:r>
            <a:r>
              <a:rPr lang="en-US" altLang="en-US" sz="2000" smtClean="0"/>
              <a:t> irrelevant.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Expected Output: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latin typeface="Courier New" pitchFamily="49" charset="0"/>
              </a:rPr>
              <a:t>average = -999</a:t>
            </a:r>
          </a:p>
        </p:txBody>
      </p:sp>
      <p:sp>
        <p:nvSpPr>
          <p:cNvPr id="34823" name="Line 4"/>
          <p:cNvSpPr>
            <a:spLocks noChangeShapeType="1"/>
          </p:cNvSpPr>
          <p:nvPr/>
        </p:nvSpPr>
        <p:spPr bwMode="auto">
          <a:xfrm>
            <a:off x="457200" y="3810000"/>
            <a:ext cx="800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67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Software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“Testing is the process of executing a program with the intention of finding errors.” – </a:t>
            </a:r>
            <a:r>
              <a:rPr lang="en-CA" dirty="0" smtClean="0"/>
              <a:t>Myers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CA35-FED7-41AA-BB3E-AFD85EE2BFF9}" type="datetime1">
              <a:rPr lang="en-US" smtClean="0"/>
              <a:t>4/9/2019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21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B7C510-021B-46A2-89DC-5C2D128585EB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69044-DCF5-451D-B479-CC70A8C32A7B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4: Derive Test Cases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534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Path: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[ 1 –  2 – 3 – 4 – 5 – 6 – 7  – 2 – 8 – 9 – 11 ]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Test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A single valid value in the </a:t>
            </a:r>
            <a:r>
              <a:rPr lang="en-US" altLang="en-US" sz="2000" smtClean="0">
                <a:latin typeface="Courier New" pitchFamily="49" charset="0"/>
              </a:rPr>
              <a:t>value[ ]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array.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latin typeface="Courier New" pitchFamily="49" charset="0"/>
              </a:rPr>
              <a:t>value = { 25 }, N = 1, min = 0, max = 100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Expected Output: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latin typeface="Courier New" pitchFamily="49" charset="0"/>
              </a:rPr>
              <a:t>average = 25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Path: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[ 1 – 2 – 3 – 4 – 5 – 6 – 7 – 2 – 3 – 4 – 5 – 6 – 7 – 2 – 8 – 9 – 11 ]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Test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Multiple valid values in the </a:t>
            </a:r>
            <a:r>
              <a:rPr lang="en-US" altLang="en-US" sz="2000" smtClean="0">
                <a:latin typeface="Courier New" pitchFamily="49" charset="0"/>
              </a:rPr>
              <a:t>value[ ]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array.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latin typeface="Courier New" pitchFamily="49" charset="0"/>
              </a:rPr>
              <a:t>value = { 25, 75 }, N = 2, min = 0, max = 100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smtClean="0"/>
              <a:t>Expected Output: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>
                <a:latin typeface="Courier New" pitchFamily="49" charset="0"/>
              </a:rPr>
              <a:t>average = 50</a:t>
            </a:r>
          </a:p>
        </p:txBody>
      </p:sp>
      <p:sp>
        <p:nvSpPr>
          <p:cNvPr id="35847" name="Text Box 4"/>
          <p:cNvSpPr txBox="1">
            <a:spLocks noChangeArrowheads="1"/>
          </p:cNvSpPr>
          <p:nvPr/>
        </p:nvSpPr>
        <p:spPr bwMode="auto">
          <a:xfrm>
            <a:off x="533400" y="3505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OR</a:t>
            </a:r>
          </a:p>
        </p:txBody>
      </p:sp>
      <p:sp>
        <p:nvSpPr>
          <p:cNvPr id="35848" name="Line 5"/>
          <p:cNvSpPr>
            <a:spLocks noChangeShapeType="1"/>
          </p:cNvSpPr>
          <p:nvPr/>
        </p:nvSpPr>
        <p:spPr bwMode="auto">
          <a:xfrm>
            <a:off x="1295400" y="37338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27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5655431-69DE-45DA-87E9-8DBBBDE844E3}" type="datetime1">
              <a:rPr lang="en-US" smtClean="0"/>
              <a:t>4/9/2019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0D793-A211-4A91-A5C2-BF712192DF9B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Summary: Path Base White Box Testing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8355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600" smtClean="0"/>
              <a:t>A simple test that:</a:t>
            </a:r>
          </a:p>
          <a:p>
            <a:pPr lvl="1" eaLnBrk="1" hangingPunct="1"/>
            <a:r>
              <a:rPr lang="en-US" altLang="en-US" sz="2200" smtClean="0"/>
              <a:t>Cover all statements.</a:t>
            </a:r>
          </a:p>
          <a:p>
            <a:pPr lvl="1" eaLnBrk="1" hangingPunct="1"/>
            <a:r>
              <a:rPr lang="en-US" altLang="en-US" sz="2200" smtClean="0"/>
              <a:t>Exercise all decisions (conditions).</a:t>
            </a:r>
          </a:p>
          <a:p>
            <a:pPr eaLnBrk="1" hangingPunct="1"/>
            <a:r>
              <a:rPr lang="en-US" altLang="en-US" sz="2600" smtClean="0"/>
              <a:t>The cyclomatic complexity is an </a:t>
            </a:r>
            <a:r>
              <a:rPr lang="en-US" altLang="en-US" sz="2600" b="1" smtClean="0"/>
              <a:t>upperbound </a:t>
            </a:r>
            <a:r>
              <a:rPr lang="en-US" altLang="en-US" sz="2600" smtClean="0"/>
              <a:t>of the independent paths needed to cover the CFG.</a:t>
            </a:r>
          </a:p>
          <a:p>
            <a:pPr lvl="1" eaLnBrk="1" hangingPunct="1"/>
            <a:r>
              <a:rPr lang="en-US" altLang="en-US" sz="2200" smtClean="0"/>
              <a:t>If more paths are needed, then either cyclomatic complexity is wrong, or the paths chosen are incorrect.</a:t>
            </a:r>
          </a:p>
          <a:p>
            <a:pPr eaLnBrk="1" hangingPunct="1"/>
            <a:r>
              <a:rPr lang="en-US" altLang="en-US" sz="2600" smtClean="0"/>
              <a:t>Although picking a complicated path that covers more than one unvisited edge is possible all times, it is not encouraged:</a:t>
            </a:r>
          </a:p>
          <a:p>
            <a:pPr lvl="1" eaLnBrk="1" hangingPunct="1"/>
            <a:r>
              <a:rPr lang="en-US" altLang="en-US" sz="2200" smtClean="0"/>
              <a:t>May be hard to design the test case.</a:t>
            </a:r>
          </a:p>
        </p:txBody>
      </p:sp>
    </p:spTree>
    <p:extLst>
      <p:ext uri="{BB962C8B-B14F-4D97-AF65-F5344CB8AC3E}">
        <p14:creationId xmlns:p14="http://schemas.microsoft.com/office/powerpoint/2010/main" val="7756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17032"/>
            <a:ext cx="5472608" cy="290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(Black-box)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231839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Tests that validate business requirements (what the system is supposed to do)</a:t>
            </a:r>
          </a:p>
          <a:p>
            <a:r>
              <a:rPr lang="en-US" altLang="en-US" sz="2800"/>
              <a:t>Test Engineers have no access to the source code or documentation of internal working</a:t>
            </a:r>
            <a:r>
              <a:rPr lang="en-US" altLang="en-US" sz="2800" smtClean="0"/>
              <a:t>.</a:t>
            </a:r>
            <a:endParaRPr lang="en-US" sz="2800" dirty="0" smtClean="0"/>
          </a:p>
          <a:p>
            <a:r>
              <a:rPr lang="en-US" sz="2800" dirty="0" smtClean="0"/>
              <a:t>Test cases are derived from the requirements specification of the software. No knowledge of internal program structure is used.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B5BB-EDBA-455D-886F-F01A58971F61}" type="datetime1">
              <a:rPr lang="en-US" smtClean="0"/>
              <a:t>4/9/2019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74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Question?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2EBB-716D-43AA-A142-A22F25B74C79}" type="datetime1">
              <a:rPr lang="en-US" smtClean="0"/>
              <a:t>4/9/2019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414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Software errors, faults, failures and incidents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r>
              <a:rPr lang="en-CA" sz="2100" dirty="0" smtClean="0"/>
              <a:t>An </a:t>
            </a:r>
            <a:r>
              <a:rPr lang="en-CA" sz="2100" b="1" dirty="0"/>
              <a:t>error</a:t>
            </a:r>
            <a:r>
              <a:rPr lang="en-CA" sz="2100" dirty="0"/>
              <a:t> (or mistake) is something people make. It is a slip-up or inappropriate decision by a software developer (or other project member) that leads to the introduction of a fault or defect. </a:t>
            </a:r>
            <a:endParaRPr lang="en-CA" sz="2100" dirty="0" smtClean="0"/>
          </a:p>
          <a:p>
            <a:r>
              <a:rPr lang="en-CA" sz="2100" dirty="0" smtClean="0"/>
              <a:t>A </a:t>
            </a:r>
            <a:r>
              <a:rPr lang="en-CA" sz="2100" b="1" dirty="0"/>
              <a:t>fault</a:t>
            </a:r>
            <a:r>
              <a:rPr lang="en-CA" sz="2100" dirty="0"/>
              <a:t> (defect, bug) is the result of an error: inaccurate requirements text, erroneous design, buggy source code etc. It is a flaw in any aspect of the system that contributes, or may potentially contribute, to the occurrence of one or more failures. </a:t>
            </a:r>
            <a:endParaRPr lang="en-CA" sz="2100" dirty="0" smtClean="0"/>
          </a:p>
          <a:p>
            <a:r>
              <a:rPr lang="en-CA" sz="2100" dirty="0" smtClean="0"/>
              <a:t> </a:t>
            </a:r>
            <a:r>
              <a:rPr lang="en-CA" sz="2100" dirty="0"/>
              <a:t>A </a:t>
            </a:r>
            <a:r>
              <a:rPr lang="en-CA" sz="2100" b="1" dirty="0"/>
              <a:t>failure</a:t>
            </a:r>
            <a:r>
              <a:rPr lang="en-CA" sz="2100" dirty="0"/>
              <a:t> (incident) is </a:t>
            </a:r>
            <a:r>
              <a:rPr lang="en-CA" sz="2100" dirty="0" smtClean="0"/>
              <a:t>the </a:t>
            </a:r>
            <a:r>
              <a:rPr lang="en-CA" sz="2100" dirty="0"/>
              <a:t>program’s actual incorrect or missing behavior. It occurs when a fault executes. A fault won’t yield a failure without the conditions that trigger it. </a:t>
            </a:r>
            <a:endParaRPr lang="en-CA" sz="2100" dirty="0" smtClean="0"/>
          </a:p>
          <a:p>
            <a:r>
              <a:rPr lang="en-CA" sz="2100" dirty="0" smtClean="0"/>
              <a:t> </a:t>
            </a:r>
            <a:r>
              <a:rPr lang="en-CA" sz="2100" dirty="0"/>
              <a:t>An </a:t>
            </a:r>
            <a:r>
              <a:rPr lang="en-CA" sz="2100" b="1" dirty="0"/>
              <a:t>incident</a:t>
            </a:r>
            <a:r>
              <a:rPr lang="en-CA" sz="2100" dirty="0"/>
              <a:t> is a characteristic of a failure that helps you recognize that the program has failed.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939-19DD-411F-865F-76F9E1AEB883}" type="datetime1">
              <a:rPr lang="en-US" smtClean="0"/>
              <a:t>4/9/2019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1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 vs. Debugging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Testing is concerned with confirming the presence of </a:t>
            </a:r>
            <a:r>
              <a:rPr lang="en-CA" dirty="0" smtClean="0"/>
              <a:t>faults</a:t>
            </a:r>
          </a:p>
          <a:p>
            <a:r>
              <a:rPr lang="en-CA" dirty="0"/>
              <a:t>Debugging is concerned with locating and repairing these faults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C0F-CE97-4440-B398-20BC99ABA1D7}" type="datetime1">
              <a:rPr lang="en-US" smtClean="0"/>
              <a:t>4/9/2019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2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 Cases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en-CA" sz="2500" dirty="0"/>
              <a:t>Work product (artifact) of software </a:t>
            </a:r>
            <a:r>
              <a:rPr lang="en-CA" sz="2500" dirty="0" smtClean="0"/>
              <a:t>development</a:t>
            </a:r>
          </a:p>
          <a:p>
            <a:r>
              <a:rPr lang="en-CA" sz="2500" dirty="0"/>
              <a:t>A </a:t>
            </a:r>
            <a:r>
              <a:rPr lang="en-CA" sz="2500" b="1" dirty="0"/>
              <a:t>good test case </a:t>
            </a:r>
            <a:r>
              <a:rPr lang="en-CA" sz="2500" dirty="0"/>
              <a:t>is one that has a high probability of finding an as-yet-undiscovered bug</a:t>
            </a:r>
            <a:r>
              <a:rPr lang="en-CA" sz="2500" dirty="0" smtClean="0"/>
              <a:t>.</a:t>
            </a:r>
          </a:p>
          <a:p>
            <a:r>
              <a:rPr lang="en-CA" sz="2500" dirty="0"/>
              <a:t>Each test case consists of the following (ideally): </a:t>
            </a:r>
            <a:endParaRPr lang="en-CA" sz="2500" dirty="0" smtClean="0"/>
          </a:p>
          <a:p>
            <a:pPr lvl="1"/>
            <a:r>
              <a:rPr lang="en-CA" sz="2500" dirty="0" smtClean="0"/>
              <a:t>Identifier </a:t>
            </a:r>
          </a:p>
          <a:p>
            <a:pPr lvl="1"/>
            <a:r>
              <a:rPr lang="en-CA" sz="2500" dirty="0" smtClean="0"/>
              <a:t>Statement </a:t>
            </a:r>
            <a:r>
              <a:rPr lang="en-CA" sz="2500" dirty="0"/>
              <a:t>of purpose </a:t>
            </a:r>
          </a:p>
          <a:p>
            <a:pPr lvl="1"/>
            <a:r>
              <a:rPr lang="en-CA" sz="2500" dirty="0" smtClean="0"/>
              <a:t>Preconditions </a:t>
            </a:r>
          </a:p>
          <a:p>
            <a:pPr lvl="1"/>
            <a:r>
              <a:rPr lang="en-CA" sz="2500" dirty="0" smtClean="0"/>
              <a:t>Inputs </a:t>
            </a:r>
            <a:r>
              <a:rPr lang="en-CA" sz="2500" dirty="0"/>
              <a:t>and expected </a:t>
            </a:r>
            <a:r>
              <a:rPr lang="en-CA" sz="2500" dirty="0" smtClean="0"/>
              <a:t>outputs</a:t>
            </a:r>
          </a:p>
          <a:p>
            <a:pPr lvl="1"/>
            <a:r>
              <a:rPr lang="en-CA" sz="2500" dirty="0" smtClean="0"/>
              <a:t>Expected post-conditions</a:t>
            </a:r>
          </a:p>
          <a:p>
            <a:pPr lvl="1"/>
            <a:r>
              <a:rPr lang="en-CA" sz="2500" dirty="0" smtClean="0"/>
              <a:t>Execution </a:t>
            </a:r>
            <a:r>
              <a:rPr lang="en-CA" sz="2500" dirty="0"/>
              <a:t>history (date, tester, version,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C412-F1AC-48DE-9F95-BC4BA28F55D6}" type="datetime1">
              <a:rPr lang="en-US" smtClean="0"/>
              <a:t>4/9/2019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51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Approaches to derive test </a:t>
            </a:r>
            <a:r>
              <a:rPr lang="en-CA" dirty="0" smtClean="0"/>
              <a:t>cases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Structural (white-box) </a:t>
            </a:r>
          </a:p>
          <a:p>
            <a:pPr lvl="1"/>
            <a:r>
              <a:rPr lang="en-CA" dirty="0"/>
              <a:t>Derived from code documentation</a:t>
            </a:r>
          </a:p>
          <a:p>
            <a:pPr lvl="1"/>
            <a:r>
              <a:rPr lang="en-CA" dirty="0"/>
              <a:t>Test coverage </a:t>
            </a:r>
            <a:r>
              <a:rPr lang="en-CA" dirty="0" smtClean="0"/>
              <a:t>metrics</a:t>
            </a:r>
            <a:endParaRPr lang="en-CA" b="1" dirty="0" smtClean="0"/>
          </a:p>
          <a:p>
            <a:r>
              <a:rPr lang="en-CA" b="1" dirty="0" smtClean="0"/>
              <a:t>Functional </a:t>
            </a:r>
            <a:r>
              <a:rPr lang="en-CA" b="1" dirty="0"/>
              <a:t>(</a:t>
            </a:r>
            <a:r>
              <a:rPr lang="en-CA" b="1" dirty="0" smtClean="0"/>
              <a:t>black-box)</a:t>
            </a:r>
          </a:p>
          <a:p>
            <a:pPr lvl="1"/>
            <a:r>
              <a:rPr lang="en-CA" dirty="0" smtClean="0"/>
              <a:t>Derived </a:t>
            </a:r>
            <a:r>
              <a:rPr lang="en-CA" dirty="0"/>
              <a:t>from </a:t>
            </a:r>
            <a:r>
              <a:rPr lang="en-CA" dirty="0" smtClean="0"/>
              <a:t>specs</a:t>
            </a:r>
          </a:p>
          <a:p>
            <a:pPr lvl="1"/>
            <a:r>
              <a:rPr lang="en-CA" dirty="0" smtClean="0"/>
              <a:t>Reusable </a:t>
            </a:r>
            <a:r>
              <a:rPr lang="en-CA" dirty="0"/>
              <a:t>even if code </a:t>
            </a:r>
            <a:r>
              <a:rPr lang="en-CA" dirty="0" smtClean="0"/>
              <a:t>changes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9C5E-AD38-4100-B15D-A10D19AA9350}" type="datetime1">
              <a:rPr lang="en-US" smtClean="0"/>
              <a:t>4/9/2019</a:t>
            </a:fld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9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Dimensions of Testing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772816"/>
            <a:ext cx="66103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F7A8-F2A4-403D-847B-54E34C796668}" type="datetime1">
              <a:rPr lang="en-US" smtClean="0"/>
              <a:t>4/9/2019</a:t>
            </a:fld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8F12-0965-4B2F-8A00-E7FDB4DE1C2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3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2751</Words>
  <Application>Microsoft Office PowerPoint</Application>
  <PresentationFormat>On-screen Show (4:3)</PresentationFormat>
  <Paragraphs>724</Paragraphs>
  <Slides>43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Century Gothic</vt:lpstr>
      <vt:lpstr>Courier New</vt:lpstr>
      <vt:lpstr>Times</vt:lpstr>
      <vt:lpstr>Wingdings</vt:lpstr>
      <vt:lpstr>Office Theme</vt:lpstr>
      <vt:lpstr>Black-Box vs. White-Box Testing</vt:lpstr>
      <vt:lpstr>Topics covered </vt:lpstr>
      <vt:lpstr>Where are we now?</vt:lpstr>
      <vt:lpstr>Software Testing</vt:lpstr>
      <vt:lpstr>Software errors, faults, failures and incidents</vt:lpstr>
      <vt:lpstr>Testing vs. Debugging</vt:lpstr>
      <vt:lpstr>Test Cases </vt:lpstr>
      <vt:lpstr>Approaches to derive test cases</vt:lpstr>
      <vt:lpstr>Dimensions of Testing</vt:lpstr>
      <vt:lpstr>White-box vs. Black-box testing</vt:lpstr>
      <vt:lpstr>White-box vs. Black-box testing</vt:lpstr>
      <vt:lpstr>Structural (White-box) testing </vt:lpstr>
      <vt:lpstr>Control Flow Graph: Introduction</vt:lpstr>
      <vt:lpstr>Simple Examples</vt:lpstr>
      <vt:lpstr>More Examples</vt:lpstr>
      <vt:lpstr>Notation Guide for CFG</vt:lpstr>
      <vt:lpstr>Example: Minimum Element</vt:lpstr>
      <vt:lpstr>Number of Paths through CFG</vt:lpstr>
      <vt:lpstr>Example</vt:lpstr>
      <vt:lpstr>White Box Testing: Path Based</vt:lpstr>
      <vt:lpstr>Path Based Testing: Step 1</vt:lpstr>
      <vt:lpstr>Path Base Testing: Step 2</vt:lpstr>
      <vt:lpstr>Path Base Testing: Step 2</vt:lpstr>
      <vt:lpstr>Path Base Testing: Step 2</vt:lpstr>
      <vt:lpstr>Path Base Testing: Step 2</vt:lpstr>
      <vt:lpstr>Path Base Testing: Step 3</vt:lpstr>
      <vt:lpstr>Example</vt:lpstr>
      <vt:lpstr>Path Base Testing: Step 3</vt:lpstr>
      <vt:lpstr>Path Base Testing: Step 4</vt:lpstr>
      <vt:lpstr>Another Example</vt:lpstr>
      <vt:lpstr>Step 1: Draw CFG</vt:lpstr>
      <vt:lpstr>Step 1: Draw CFG</vt:lpstr>
      <vt:lpstr>Step 2: Find Cyclomatic Complexity</vt:lpstr>
      <vt:lpstr>Step 2: Find Cyclomatic Complexity</vt:lpstr>
      <vt:lpstr>Step 2: Find Cyclomatic Complexity</vt:lpstr>
      <vt:lpstr>Step 3: Find Basic Path Set</vt:lpstr>
      <vt:lpstr>Step 4: Derive Test Cases</vt:lpstr>
      <vt:lpstr>Step 4: Derive Test Cases</vt:lpstr>
      <vt:lpstr>Step 4: Derive Test Cases</vt:lpstr>
      <vt:lpstr>Step 4: Derive Test Cases</vt:lpstr>
      <vt:lpstr>Summary: Path Base White Box Testing</vt:lpstr>
      <vt:lpstr>Functional (Black-box) testing</vt:lpstr>
      <vt:lpstr>Question?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Black-Box vs. White-Box Testing</dc:title>
  <dc:creator>TechyGeek</dc:creator>
  <cp:lastModifiedBy>Sultan Alqahtani</cp:lastModifiedBy>
  <cp:revision>30</cp:revision>
  <dcterms:created xsi:type="dcterms:W3CDTF">2019-04-06T16:12:08Z</dcterms:created>
  <dcterms:modified xsi:type="dcterms:W3CDTF">2019-04-09T18:12:15Z</dcterms:modified>
</cp:coreProperties>
</file>