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1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2F0"/>
    <a:srgbClr val="FF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650-4834-427C-A527-E222AC913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FD9B5-5256-486C-9D24-CC99FEF5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A82-9585-4275-A08C-32F3E24C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1E7F-0DFB-4419-943D-52854A46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FE34-2F7F-40A1-A2E6-B7A3068A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55BC-82A4-4CFB-A8D5-F86B9B31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67E0-563B-4A25-BAE3-38172F36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2439-FBBB-466B-A78C-E2053B3E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71B0-8C34-4EBE-90A5-8C1ACEFC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0BE5-A287-41CE-B8A4-9276A41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DD35-F89A-4FAB-90E1-E3CC0DE57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BF1A-F3A7-456F-A3FB-47C1B98E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B2B4-CD9E-4F64-8310-E267F9A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1A60-CB3C-4C97-8157-DF58B673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5DB8-CE1E-4725-B54F-D12F425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050-2513-4A16-B499-27DEAD8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58C-F92D-4B23-BAB8-74AC1A54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DA7C-D671-497B-B170-E04EBAEE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447C-A064-4086-96C7-3AA51520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1165-D7C8-4E05-A29A-5BA1A426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DA4E-FA45-42BD-A9BB-6A823869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AE48-7253-41B6-8C33-368C63A6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F0C2-69FB-4BDE-9D65-160C0A5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26DC-E5B2-405F-A3B7-812AAFD4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5EF7-A044-49ED-B1AB-062D594F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A3D7-80D4-4F84-9AB3-C4E4B7D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3F42-BC87-422D-9542-928F9312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163D5-F3C7-4BC0-A805-BDE7F39F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934B-068A-4EEE-9752-95BC1758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5F62-8F72-4B43-879A-A24D815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AD91-AF5D-4CA5-94C7-3559616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9086-22BD-4B08-8CF4-AFFA0AAA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F189-0DEC-4749-8BC3-3C0C43C1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40F0-908F-4C6B-8B43-CEFFFA68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8887-64B8-4150-AF39-21E5B6DB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1DE6-7EAD-49FB-A060-D10E8D32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6323-9467-4244-BE8E-C8631366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F649-8C03-45D9-8850-637AACAF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0DF97-8BB9-44BE-976D-3FDE9DB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841-9E47-460A-A8CF-0AD673B2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2A122-7558-417E-8A9A-EB4C47F1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F8126-19B5-40E7-8150-24EB8775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2D9A-15C6-4A2D-8B86-634874CA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C5674-16A8-48C5-9B3B-4C9DA170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7C82-D6FD-4037-AC66-10C4266F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825F-FAE5-46DA-B374-9A577316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7A3-F471-4D17-B6F8-E5CC4840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C077-4689-4912-89EC-A1D82CF3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E3D2-84CA-4846-B353-B1B424F3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44D2-69A9-4EBE-8A8B-EB54C68C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A26C-D586-4421-BD4B-9C2135F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52D5-C9C0-4139-AA43-F97EE3D3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B98-9E34-46E9-AFDC-5F09C8CA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42789-F630-4330-96EE-F696359CD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284A-E442-4D10-8C27-26BC8BF4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8D86-6476-488D-9E01-CC79ED18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7867-32CA-4214-9C81-D432BB9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D028-4204-4155-BD43-2D8395A1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CA399-11E1-42DC-A329-020ADFD1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FDB13-DEE7-4B5A-B101-02C9B725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8323-B5D8-4513-9B91-B515DB06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5A26-10CC-4517-AF70-8C52C6C1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3DD4-6847-4F52-A360-B648DC92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A8A-18EC-4212-8A50-F6D01D5FA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Registers and 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29EEC-53C6-4C0A-8501-057DE325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Dr. Sultan S. </a:t>
            </a:r>
            <a:r>
              <a:rPr lang="en-US" dirty="0" err="1"/>
              <a:t>Alqahtani</a:t>
            </a:r>
            <a:endParaRPr lang="en-US" dirty="0"/>
          </a:p>
          <a:p>
            <a:r>
              <a:rPr lang="en-US" dirty="0"/>
              <a:t>CS106 Digital Logic</a:t>
            </a:r>
          </a:p>
        </p:txBody>
      </p:sp>
    </p:spTree>
    <p:extLst>
      <p:ext uri="{BB962C8B-B14F-4D97-AF65-F5344CB8AC3E}">
        <p14:creationId xmlns:p14="http://schemas.microsoft.com/office/powerpoint/2010/main" val="36568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Timing for a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5415143"/>
            <a:ext cx="10515600" cy="1260579"/>
          </a:xfrm>
        </p:spPr>
        <p:txBody>
          <a:bodyPr/>
          <a:lstStyle/>
          <a:p>
            <a:r>
              <a:rPr lang="en-CA" dirty="0"/>
              <a:t>The pattern in successive flip-flops moves to the right with each clock cycle to shift the pattern into and out of the register.</a:t>
            </a:r>
          </a:p>
          <a:p>
            <a:endParaRPr lang="en-CA" dirty="0"/>
          </a:p>
        </p:txBody>
      </p:sp>
      <p:sp>
        <p:nvSpPr>
          <p:cNvPr id="4" name="object 2"/>
          <p:cNvSpPr/>
          <p:nvPr/>
        </p:nvSpPr>
        <p:spPr>
          <a:xfrm>
            <a:off x="8985260" y="1479550"/>
            <a:ext cx="12700" cy="389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8070860" y="1479550"/>
            <a:ext cx="127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498860" y="1479550"/>
            <a:ext cx="12700" cy="389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413260" y="1479550"/>
            <a:ext cx="12700" cy="389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327660" y="1479550"/>
            <a:ext cx="12700" cy="3898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242047" y="1479550"/>
            <a:ext cx="12700" cy="389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156447" y="1479550"/>
            <a:ext cx="12700" cy="389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004172" y="38417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12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8004172" y="39433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37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004172" y="38925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87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042285" y="38417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080385" y="3841750"/>
            <a:ext cx="114300" cy="165100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258060" y="32988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918585" y="4527550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918585" y="46291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918585" y="45783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956685" y="45275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994785" y="45275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172447" y="3984625"/>
            <a:ext cx="803287" cy="612774"/>
          </a:xfrm>
          <a:custGeom>
            <a:avLst/>
            <a:gdLst/>
            <a:ahLst/>
            <a:cxnLst/>
            <a:rect l="l" t="t" r="r" b="b"/>
            <a:pathLst>
              <a:path w="803287" h="612775">
                <a:moveTo>
                  <a:pt x="0" y="0"/>
                </a:moveTo>
                <a:lnTo>
                  <a:pt x="0" y="38100"/>
                </a:lnTo>
                <a:lnTo>
                  <a:pt x="765187" y="612775"/>
                </a:lnTo>
                <a:lnTo>
                  <a:pt x="803287" y="612775"/>
                </a:lnTo>
                <a:lnTo>
                  <a:pt x="803287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346585" y="33845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4">
                <a:moveTo>
                  <a:pt x="0" y="101600"/>
                </a:moveTo>
                <a:lnTo>
                  <a:pt x="187325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346585" y="3486150"/>
            <a:ext cx="190500" cy="63500"/>
          </a:xfrm>
          <a:custGeom>
            <a:avLst/>
            <a:gdLst/>
            <a:ahLst/>
            <a:cxnLst/>
            <a:rect l="l" t="t" r="r" b="b"/>
            <a:pathLst>
              <a:path w="190500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00" y="63500"/>
                </a:lnTo>
                <a:lnTo>
                  <a:pt x="190500" y="603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346585" y="3435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384685" y="3384550"/>
            <a:ext cx="41275" cy="53974"/>
          </a:xfrm>
          <a:custGeom>
            <a:avLst/>
            <a:gdLst/>
            <a:ahLst/>
            <a:cxnLst/>
            <a:rect l="l" t="t" r="r" b="b"/>
            <a:pathLst>
              <a:path w="41275" h="53974">
                <a:moveTo>
                  <a:pt x="0" y="50800"/>
                </a:moveTo>
                <a:lnTo>
                  <a:pt x="0" y="53975"/>
                </a:lnTo>
                <a:lnTo>
                  <a:pt x="3162" y="53975"/>
                </a:lnTo>
                <a:lnTo>
                  <a:pt x="41275" y="3175"/>
                </a:lnTo>
                <a:lnTo>
                  <a:pt x="41275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422785" y="33845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099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3600460" y="28416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4">
                <a:moveTo>
                  <a:pt x="0" y="0"/>
                </a:moveTo>
                <a:lnTo>
                  <a:pt x="0" y="38100"/>
                </a:lnTo>
                <a:lnTo>
                  <a:pt x="765162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260972" y="40703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599"/>
                </a:moveTo>
                <a:lnTo>
                  <a:pt x="187325" y="161924"/>
                </a:lnTo>
                <a:lnTo>
                  <a:pt x="76212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260972" y="41719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260972" y="4121150"/>
            <a:ext cx="41287" cy="53974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799"/>
                </a:moveTo>
                <a:lnTo>
                  <a:pt x="0" y="53974"/>
                </a:lnTo>
                <a:lnTo>
                  <a:pt x="3187" y="53974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299085" y="4070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337185" y="40703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12" y="165099"/>
                </a:lnTo>
                <a:lnTo>
                  <a:pt x="114300" y="165099"/>
                </a:lnTo>
                <a:lnTo>
                  <a:pt x="114300" y="1619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514860" y="3527425"/>
            <a:ext cx="803262" cy="612775"/>
          </a:xfrm>
          <a:custGeom>
            <a:avLst/>
            <a:gdLst/>
            <a:ahLst/>
            <a:cxnLst/>
            <a:rect l="l" t="t" r="r" b="b"/>
            <a:pathLst>
              <a:path w="803262" h="612775">
                <a:moveTo>
                  <a:pt x="0" y="0"/>
                </a:moveTo>
                <a:lnTo>
                  <a:pt x="0" y="38100"/>
                </a:lnTo>
                <a:lnTo>
                  <a:pt x="765174" y="612775"/>
                </a:lnTo>
                <a:lnTo>
                  <a:pt x="803262" y="612775"/>
                </a:lnTo>
                <a:lnTo>
                  <a:pt x="803262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175385" y="47561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175385" y="48577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175372" y="48069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213472" y="47561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251585" y="47561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5429260" y="4213225"/>
            <a:ext cx="803275" cy="612775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047210" y="1485900"/>
            <a:ext cx="6629400" cy="457200"/>
          </a:xfrm>
          <a:custGeom>
            <a:avLst/>
            <a:gdLst/>
            <a:ahLst/>
            <a:cxnLst/>
            <a:rect l="l" t="t" r="r" b="b"/>
            <a:pathLst>
              <a:path w="6629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2286000" y="457200"/>
                </a:lnTo>
                <a:lnTo>
                  <a:pt x="2286000" y="0"/>
                </a:lnTo>
                <a:lnTo>
                  <a:pt x="2743200" y="0"/>
                </a:lnTo>
                <a:lnTo>
                  <a:pt x="2743200" y="457200"/>
                </a:lnTo>
                <a:lnTo>
                  <a:pt x="3200400" y="457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457200"/>
                </a:lnTo>
                <a:lnTo>
                  <a:pt x="4114800" y="457200"/>
                </a:lnTo>
                <a:lnTo>
                  <a:pt x="4114800" y="0"/>
                </a:lnTo>
                <a:lnTo>
                  <a:pt x="4572000" y="0"/>
                </a:lnTo>
                <a:lnTo>
                  <a:pt x="4572000" y="457200"/>
                </a:lnTo>
                <a:lnTo>
                  <a:pt x="5029200" y="457200"/>
                </a:lnTo>
                <a:lnTo>
                  <a:pt x="5029200" y="0"/>
                </a:lnTo>
                <a:lnTo>
                  <a:pt x="5486400" y="0"/>
                </a:lnTo>
                <a:lnTo>
                  <a:pt x="548640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6400800" y="0"/>
                </a:lnTo>
                <a:lnTo>
                  <a:pt x="6400800" y="457200"/>
                </a:lnTo>
                <a:lnTo>
                  <a:pt x="6629400" y="457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2514603" y="1549400"/>
            <a:ext cx="548005" cy="305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49554" marR="12700" indent="-9525" algn="just">
              <a:lnSpc>
                <a:spcPct val="250000"/>
              </a:lnSpc>
              <a:spcBef>
                <a:spcPts val="25"/>
              </a:spcBef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A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B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2742410" y="4981575"/>
            <a:ext cx="32004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4" name="object 43"/>
          <p:cNvSpPr/>
          <p:nvPr/>
        </p:nvSpPr>
        <p:spPr>
          <a:xfrm>
            <a:off x="34599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3504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3459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4599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3504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3751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44196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3751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3751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4196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289547" y="1600200"/>
            <a:ext cx="88912" cy="133350"/>
          </a:xfrm>
          <a:custGeom>
            <a:avLst/>
            <a:gdLst/>
            <a:ahLst/>
            <a:cxnLst/>
            <a:rect l="l" t="t" r="r" b="b"/>
            <a:pathLst>
              <a:path w="88912" h="133350">
                <a:moveTo>
                  <a:pt x="0" y="133350"/>
                </a:moveTo>
                <a:lnTo>
                  <a:pt x="88912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533399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0"/>
                </a:moveTo>
                <a:lnTo>
                  <a:pt x="0" y="3175"/>
                </a:lnTo>
                <a:lnTo>
                  <a:pt x="44462" y="136525"/>
                </a:lnTo>
                <a:lnTo>
                  <a:pt x="47637" y="136525"/>
                </a:lnTo>
                <a:lnTo>
                  <a:pt x="47637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289547" y="1735138"/>
            <a:ext cx="92087" cy="0"/>
          </a:xfrm>
          <a:custGeom>
            <a:avLst/>
            <a:gdLst/>
            <a:ahLst/>
            <a:cxnLst/>
            <a:rect l="l" t="t" r="r" b="b"/>
            <a:pathLst>
              <a:path w="92087">
                <a:moveTo>
                  <a:pt x="0" y="0"/>
                </a:moveTo>
                <a:lnTo>
                  <a:pt x="920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2895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87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3339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6203960" y="1600200"/>
            <a:ext cx="88887" cy="133350"/>
          </a:xfrm>
          <a:custGeom>
            <a:avLst/>
            <a:gdLst/>
            <a:ahLst/>
            <a:cxnLst/>
            <a:rect l="l" t="t" r="r" b="b"/>
            <a:pathLst>
              <a:path w="88887" h="133350">
                <a:moveTo>
                  <a:pt x="0" y="133350"/>
                </a:moveTo>
                <a:lnTo>
                  <a:pt x="88887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6248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37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6203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62039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62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6248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118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1628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1183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7118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7162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3048010" y="28575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571500" y="457200"/>
                </a:lnTo>
                <a:lnTo>
                  <a:pt x="571500" y="0"/>
                </a:lnTo>
                <a:lnTo>
                  <a:pt x="4229087" y="0"/>
                </a:lnTo>
                <a:lnTo>
                  <a:pt x="4229087" y="457200"/>
                </a:lnTo>
                <a:lnTo>
                  <a:pt x="6057900" y="457200"/>
                </a:lnTo>
                <a:lnTo>
                  <a:pt x="60579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80327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77197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327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327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80771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3048010" y="35433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1485900" y="457200"/>
                </a:lnTo>
                <a:lnTo>
                  <a:pt x="1485900" y="0"/>
                </a:lnTo>
                <a:lnTo>
                  <a:pt x="5143487" y="0"/>
                </a:lnTo>
                <a:lnTo>
                  <a:pt x="5143487" y="457200"/>
                </a:lnTo>
                <a:lnTo>
                  <a:pt x="6629387" y="457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3048010" y="42291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400287" y="457200"/>
                </a:lnTo>
                <a:lnTo>
                  <a:pt x="2400287" y="0"/>
                </a:lnTo>
                <a:lnTo>
                  <a:pt x="6057899" y="0"/>
                </a:lnTo>
                <a:lnTo>
                  <a:pt x="6057900" y="457200"/>
                </a:lnTo>
                <a:lnTo>
                  <a:pt x="6629387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3048010" y="49149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3314699" y="457200"/>
                </a:lnTo>
                <a:lnTo>
                  <a:pt x="3314699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3048010" y="21717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28587" y="457200"/>
                </a:lnTo>
                <a:lnTo>
                  <a:pt x="228587" y="0"/>
                </a:lnTo>
                <a:lnTo>
                  <a:pt x="3886200" y="0"/>
                </a:lnTo>
                <a:lnTo>
                  <a:pt x="3886200" y="457200"/>
                </a:lnTo>
                <a:lnTo>
                  <a:pt x="5372100" y="457200"/>
                </a:lnTo>
                <a:lnTo>
                  <a:pt x="53721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35401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35401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35401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35940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87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36195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3492497" y="2159000"/>
            <a:ext cx="114312" cy="555625"/>
          </a:xfrm>
          <a:custGeom>
            <a:avLst/>
            <a:gdLst/>
            <a:ahLst/>
            <a:cxnLst/>
            <a:rect l="l" t="t" r="r" b="b"/>
            <a:pathLst>
              <a:path w="114312" h="555625">
                <a:moveTo>
                  <a:pt x="0" y="0"/>
                </a:moveTo>
                <a:lnTo>
                  <a:pt x="0" y="25400"/>
                </a:lnTo>
                <a:lnTo>
                  <a:pt x="88912" y="555625"/>
                </a:lnTo>
                <a:lnTo>
                  <a:pt x="114312" y="555625"/>
                </a:lnTo>
                <a:lnTo>
                  <a:pt x="114312" y="530225"/>
                </a:lnTo>
                <a:lnTo>
                  <a:pt x="25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197735" y="31496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71977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197735" y="31591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72517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72771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71501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44545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4454535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454535" y="2701925"/>
            <a:ext cx="57137" cy="9525"/>
          </a:xfrm>
          <a:custGeom>
            <a:avLst/>
            <a:gdLst/>
            <a:ahLst/>
            <a:cxnLst/>
            <a:rect l="l" t="t" r="r" b="b"/>
            <a:pathLst>
              <a:path w="57137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37" y="3175"/>
                </a:lnTo>
                <a:lnTo>
                  <a:pt x="57137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5085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62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533910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4406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887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5368922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87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5368922" y="2708275"/>
            <a:ext cx="82562" cy="152400"/>
          </a:xfrm>
          <a:custGeom>
            <a:avLst/>
            <a:gdLst/>
            <a:ahLst/>
            <a:cxnLst/>
            <a:rect l="l" t="t" r="r" b="b"/>
            <a:pathLst>
              <a:path w="82562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62" y="152400"/>
                </a:lnTo>
                <a:lnTo>
                  <a:pt x="82562" y="1492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5368922" y="27019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87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54229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5448297" y="2692400"/>
            <a:ext cx="31762" cy="168275"/>
          </a:xfrm>
          <a:custGeom>
            <a:avLst/>
            <a:gdLst/>
            <a:ahLst/>
            <a:cxnLst/>
            <a:rect l="l" t="t" r="r" b="b"/>
            <a:pathLst>
              <a:path w="31762" h="168275">
                <a:moveTo>
                  <a:pt x="0" y="165100"/>
                </a:moveTo>
                <a:lnTo>
                  <a:pt x="0" y="168275"/>
                </a:lnTo>
                <a:lnTo>
                  <a:pt x="3187" y="168275"/>
                </a:lnTo>
                <a:lnTo>
                  <a:pt x="31762" y="3175"/>
                </a:lnTo>
                <a:lnTo>
                  <a:pt x="31762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53213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6283322" y="2692400"/>
            <a:ext cx="107962" cy="165100"/>
          </a:xfrm>
          <a:custGeom>
            <a:avLst/>
            <a:gdLst/>
            <a:ahLst/>
            <a:cxnLst/>
            <a:rect l="l" t="t" r="r" b="b"/>
            <a:pathLst>
              <a:path w="107962" h="165100">
                <a:moveTo>
                  <a:pt x="0" y="15875"/>
                </a:moveTo>
                <a:lnTo>
                  <a:pt x="79387" y="165100"/>
                </a:lnTo>
                <a:lnTo>
                  <a:pt x="107962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6283322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87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62833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63372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63627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6235697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8112135" y="31496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1121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112122" y="31591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661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81915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62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80645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6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908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463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46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90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26535" y="26924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265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62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26522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4" y="9525"/>
                </a:lnTo>
                <a:lnTo>
                  <a:pt x="57149" y="3175"/>
                </a:lnTo>
                <a:lnTo>
                  <a:pt x="57149" y="0"/>
                </a:lnTo>
                <a:lnTo>
                  <a:pt x="53974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80510" y="2692400"/>
            <a:ext cx="57137" cy="12700"/>
          </a:xfrm>
          <a:custGeom>
            <a:avLst/>
            <a:gdLst/>
            <a:ahLst/>
            <a:cxnLst/>
            <a:rect l="l" t="t" r="r" b="b"/>
            <a:pathLst>
              <a:path w="57137" h="12700">
                <a:moveTo>
                  <a:pt x="0" y="9525"/>
                </a:moveTo>
                <a:lnTo>
                  <a:pt x="0" y="12700"/>
                </a:lnTo>
                <a:lnTo>
                  <a:pt x="3174" y="12700"/>
                </a:lnTo>
                <a:lnTo>
                  <a:pt x="57137" y="3175"/>
                </a:lnTo>
                <a:lnTo>
                  <a:pt x="57137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05897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4" y="16827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78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5060" y="5099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1506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16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1506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1346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2710" y="5099050"/>
            <a:ext cx="133337" cy="88900"/>
          </a:xfrm>
          <a:custGeom>
            <a:avLst/>
            <a:gdLst/>
            <a:ahLst/>
            <a:cxnLst/>
            <a:rect l="l" t="t" r="r" b="b"/>
            <a:pathLst>
              <a:path w="133337" h="88900">
                <a:moveTo>
                  <a:pt x="0" y="44450"/>
                </a:moveTo>
                <a:lnTo>
                  <a:pt x="133337" y="8890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271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62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97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6271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37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971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549903" y="5010150"/>
            <a:ext cx="267335" cy="276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700" i="1" baseline="7716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pd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71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Timing for a shift register</a:t>
            </a:r>
          </a:p>
        </p:txBody>
      </p:sp>
      <p:sp>
        <p:nvSpPr>
          <p:cNvPr id="4" name="object 2"/>
          <p:cNvSpPr/>
          <p:nvPr/>
        </p:nvSpPr>
        <p:spPr>
          <a:xfrm>
            <a:off x="8985260" y="1479550"/>
            <a:ext cx="12700" cy="389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8070860" y="1479550"/>
            <a:ext cx="127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498860" y="1479550"/>
            <a:ext cx="12700" cy="389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413260" y="1479550"/>
            <a:ext cx="12700" cy="389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327660" y="1479550"/>
            <a:ext cx="12700" cy="3898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242047" y="1479550"/>
            <a:ext cx="12700" cy="389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156447" y="1479550"/>
            <a:ext cx="12700" cy="389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004172" y="38417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12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8004172" y="39433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37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004172" y="38925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87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042285" y="38417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080385" y="3841750"/>
            <a:ext cx="114300" cy="165100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258060" y="32988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918585" y="4527550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918585" y="46291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918585" y="45783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956685" y="45275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994785" y="45275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172447" y="3984625"/>
            <a:ext cx="803287" cy="612774"/>
          </a:xfrm>
          <a:custGeom>
            <a:avLst/>
            <a:gdLst/>
            <a:ahLst/>
            <a:cxnLst/>
            <a:rect l="l" t="t" r="r" b="b"/>
            <a:pathLst>
              <a:path w="803287" h="612775">
                <a:moveTo>
                  <a:pt x="0" y="0"/>
                </a:moveTo>
                <a:lnTo>
                  <a:pt x="0" y="38100"/>
                </a:lnTo>
                <a:lnTo>
                  <a:pt x="765187" y="612775"/>
                </a:lnTo>
                <a:lnTo>
                  <a:pt x="803287" y="612775"/>
                </a:lnTo>
                <a:lnTo>
                  <a:pt x="803287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346585" y="33845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4">
                <a:moveTo>
                  <a:pt x="0" y="101600"/>
                </a:moveTo>
                <a:lnTo>
                  <a:pt x="187325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346585" y="3486150"/>
            <a:ext cx="190500" cy="63500"/>
          </a:xfrm>
          <a:custGeom>
            <a:avLst/>
            <a:gdLst/>
            <a:ahLst/>
            <a:cxnLst/>
            <a:rect l="l" t="t" r="r" b="b"/>
            <a:pathLst>
              <a:path w="190500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00" y="63500"/>
                </a:lnTo>
                <a:lnTo>
                  <a:pt x="190500" y="603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346585" y="3435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384685" y="3384550"/>
            <a:ext cx="41275" cy="53974"/>
          </a:xfrm>
          <a:custGeom>
            <a:avLst/>
            <a:gdLst/>
            <a:ahLst/>
            <a:cxnLst/>
            <a:rect l="l" t="t" r="r" b="b"/>
            <a:pathLst>
              <a:path w="41275" h="53974">
                <a:moveTo>
                  <a:pt x="0" y="50800"/>
                </a:moveTo>
                <a:lnTo>
                  <a:pt x="0" y="53975"/>
                </a:lnTo>
                <a:lnTo>
                  <a:pt x="3162" y="53975"/>
                </a:lnTo>
                <a:lnTo>
                  <a:pt x="41275" y="3175"/>
                </a:lnTo>
                <a:lnTo>
                  <a:pt x="41275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422785" y="33845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099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3600460" y="28416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4">
                <a:moveTo>
                  <a:pt x="0" y="0"/>
                </a:moveTo>
                <a:lnTo>
                  <a:pt x="0" y="38100"/>
                </a:lnTo>
                <a:lnTo>
                  <a:pt x="765162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260972" y="40703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599"/>
                </a:moveTo>
                <a:lnTo>
                  <a:pt x="187325" y="161924"/>
                </a:lnTo>
                <a:lnTo>
                  <a:pt x="76212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260972" y="41719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260972" y="4121150"/>
            <a:ext cx="41287" cy="53974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799"/>
                </a:moveTo>
                <a:lnTo>
                  <a:pt x="0" y="53974"/>
                </a:lnTo>
                <a:lnTo>
                  <a:pt x="3187" y="53974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299085" y="4070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337185" y="40703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12" y="165099"/>
                </a:lnTo>
                <a:lnTo>
                  <a:pt x="114300" y="165099"/>
                </a:lnTo>
                <a:lnTo>
                  <a:pt x="114300" y="1619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514860" y="3527425"/>
            <a:ext cx="803262" cy="612775"/>
          </a:xfrm>
          <a:custGeom>
            <a:avLst/>
            <a:gdLst/>
            <a:ahLst/>
            <a:cxnLst/>
            <a:rect l="l" t="t" r="r" b="b"/>
            <a:pathLst>
              <a:path w="803262" h="612775">
                <a:moveTo>
                  <a:pt x="0" y="0"/>
                </a:moveTo>
                <a:lnTo>
                  <a:pt x="0" y="38100"/>
                </a:lnTo>
                <a:lnTo>
                  <a:pt x="765174" y="612775"/>
                </a:lnTo>
                <a:lnTo>
                  <a:pt x="803262" y="612775"/>
                </a:lnTo>
                <a:lnTo>
                  <a:pt x="803262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175385" y="47561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175385" y="48577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175372" y="48069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213472" y="47561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251585" y="47561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5429260" y="4213225"/>
            <a:ext cx="803275" cy="612775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047210" y="1485900"/>
            <a:ext cx="6629400" cy="457200"/>
          </a:xfrm>
          <a:custGeom>
            <a:avLst/>
            <a:gdLst/>
            <a:ahLst/>
            <a:cxnLst/>
            <a:rect l="l" t="t" r="r" b="b"/>
            <a:pathLst>
              <a:path w="6629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2286000" y="457200"/>
                </a:lnTo>
                <a:lnTo>
                  <a:pt x="2286000" y="0"/>
                </a:lnTo>
                <a:lnTo>
                  <a:pt x="2743200" y="0"/>
                </a:lnTo>
                <a:lnTo>
                  <a:pt x="2743200" y="457200"/>
                </a:lnTo>
                <a:lnTo>
                  <a:pt x="3200400" y="457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457200"/>
                </a:lnTo>
                <a:lnTo>
                  <a:pt x="4114800" y="457200"/>
                </a:lnTo>
                <a:lnTo>
                  <a:pt x="4114800" y="0"/>
                </a:lnTo>
                <a:lnTo>
                  <a:pt x="4572000" y="0"/>
                </a:lnTo>
                <a:lnTo>
                  <a:pt x="4572000" y="457200"/>
                </a:lnTo>
                <a:lnTo>
                  <a:pt x="5029200" y="457200"/>
                </a:lnTo>
                <a:lnTo>
                  <a:pt x="5029200" y="0"/>
                </a:lnTo>
                <a:lnTo>
                  <a:pt x="5486400" y="0"/>
                </a:lnTo>
                <a:lnTo>
                  <a:pt x="548640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6400800" y="0"/>
                </a:lnTo>
                <a:lnTo>
                  <a:pt x="6400800" y="457200"/>
                </a:lnTo>
                <a:lnTo>
                  <a:pt x="6629400" y="457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2514603" y="1549400"/>
            <a:ext cx="548005" cy="305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49554" marR="12700" indent="-9525" algn="just">
              <a:lnSpc>
                <a:spcPct val="250000"/>
              </a:lnSpc>
              <a:spcBef>
                <a:spcPts val="25"/>
              </a:spcBef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A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B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2742410" y="4981575"/>
            <a:ext cx="32004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4" name="object 43"/>
          <p:cNvSpPr/>
          <p:nvPr/>
        </p:nvSpPr>
        <p:spPr>
          <a:xfrm>
            <a:off x="34599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3504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3459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4599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3504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3751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44196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3751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3751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4196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289547" y="1600200"/>
            <a:ext cx="88912" cy="133350"/>
          </a:xfrm>
          <a:custGeom>
            <a:avLst/>
            <a:gdLst/>
            <a:ahLst/>
            <a:cxnLst/>
            <a:rect l="l" t="t" r="r" b="b"/>
            <a:pathLst>
              <a:path w="88912" h="133350">
                <a:moveTo>
                  <a:pt x="0" y="133350"/>
                </a:moveTo>
                <a:lnTo>
                  <a:pt x="88912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533399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0"/>
                </a:moveTo>
                <a:lnTo>
                  <a:pt x="0" y="3175"/>
                </a:lnTo>
                <a:lnTo>
                  <a:pt x="44462" y="136525"/>
                </a:lnTo>
                <a:lnTo>
                  <a:pt x="47637" y="136525"/>
                </a:lnTo>
                <a:lnTo>
                  <a:pt x="47637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289547" y="1735138"/>
            <a:ext cx="92087" cy="0"/>
          </a:xfrm>
          <a:custGeom>
            <a:avLst/>
            <a:gdLst/>
            <a:ahLst/>
            <a:cxnLst/>
            <a:rect l="l" t="t" r="r" b="b"/>
            <a:pathLst>
              <a:path w="92087">
                <a:moveTo>
                  <a:pt x="0" y="0"/>
                </a:moveTo>
                <a:lnTo>
                  <a:pt x="920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2895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87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3339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6203960" y="1600200"/>
            <a:ext cx="88887" cy="133350"/>
          </a:xfrm>
          <a:custGeom>
            <a:avLst/>
            <a:gdLst/>
            <a:ahLst/>
            <a:cxnLst/>
            <a:rect l="l" t="t" r="r" b="b"/>
            <a:pathLst>
              <a:path w="88887" h="133350">
                <a:moveTo>
                  <a:pt x="0" y="133350"/>
                </a:moveTo>
                <a:lnTo>
                  <a:pt x="88887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6248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37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6203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62039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62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6248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118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1628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1183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7118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7162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3048010" y="28575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571500" y="457200"/>
                </a:lnTo>
                <a:lnTo>
                  <a:pt x="571500" y="0"/>
                </a:lnTo>
                <a:lnTo>
                  <a:pt x="4229087" y="0"/>
                </a:lnTo>
                <a:lnTo>
                  <a:pt x="4229087" y="457200"/>
                </a:lnTo>
                <a:lnTo>
                  <a:pt x="6057900" y="457200"/>
                </a:lnTo>
                <a:lnTo>
                  <a:pt x="60579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80327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77197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327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327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80771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3048010" y="35433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1485900" y="457200"/>
                </a:lnTo>
                <a:lnTo>
                  <a:pt x="1485900" y="0"/>
                </a:lnTo>
                <a:lnTo>
                  <a:pt x="5143487" y="0"/>
                </a:lnTo>
                <a:lnTo>
                  <a:pt x="5143487" y="457200"/>
                </a:lnTo>
                <a:lnTo>
                  <a:pt x="6629387" y="457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3048010" y="42291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400287" y="457200"/>
                </a:lnTo>
                <a:lnTo>
                  <a:pt x="2400287" y="0"/>
                </a:lnTo>
                <a:lnTo>
                  <a:pt x="6057899" y="0"/>
                </a:lnTo>
                <a:lnTo>
                  <a:pt x="6057900" y="457200"/>
                </a:lnTo>
                <a:lnTo>
                  <a:pt x="6629387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3048010" y="49149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3314699" y="457200"/>
                </a:lnTo>
                <a:lnTo>
                  <a:pt x="3314699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3048010" y="21717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28587" y="457200"/>
                </a:lnTo>
                <a:lnTo>
                  <a:pt x="228587" y="0"/>
                </a:lnTo>
                <a:lnTo>
                  <a:pt x="3886200" y="0"/>
                </a:lnTo>
                <a:lnTo>
                  <a:pt x="3886200" y="457200"/>
                </a:lnTo>
                <a:lnTo>
                  <a:pt x="5372100" y="457200"/>
                </a:lnTo>
                <a:lnTo>
                  <a:pt x="53721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35401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35401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35401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35940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87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36195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3492497" y="2159000"/>
            <a:ext cx="114312" cy="555625"/>
          </a:xfrm>
          <a:custGeom>
            <a:avLst/>
            <a:gdLst/>
            <a:ahLst/>
            <a:cxnLst/>
            <a:rect l="l" t="t" r="r" b="b"/>
            <a:pathLst>
              <a:path w="114312" h="555625">
                <a:moveTo>
                  <a:pt x="0" y="0"/>
                </a:moveTo>
                <a:lnTo>
                  <a:pt x="0" y="25400"/>
                </a:lnTo>
                <a:lnTo>
                  <a:pt x="88912" y="555625"/>
                </a:lnTo>
                <a:lnTo>
                  <a:pt x="114312" y="555625"/>
                </a:lnTo>
                <a:lnTo>
                  <a:pt x="114312" y="530225"/>
                </a:lnTo>
                <a:lnTo>
                  <a:pt x="25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197735" y="31496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71977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197735" y="31591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72517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72771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71501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44545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4454535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454535" y="2701925"/>
            <a:ext cx="57137" cy="9525"/>
          </a:xfrm>
          <a:custGeom>
            <a:avLst/>
            <a:gdLst/>
            <a:ahLst/>
            <a:cxnLst/>
            <a:rect l="l" t="t" r="r" b="b"/>
            <a:pathLst>
              <a:path w="57137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37" y="3175"/>
                </a:lnTo>
                <a:lnTo>
                  <a:pt x="57137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5085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62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533910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4406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887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5368922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87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5368922" y="2708275"/>
            <a:ext cx="82562" cy="152400"/>
          </a:xfrm>
          <a:custGeom>
            <a:avLst/>
            <a:gdLst/>
            <a:ahLst/>
            <a:cxnLst/>
            <a:rect l="l" t="t" r="r" b="b"/>
            <a:pathLst>
              <a:path w="82562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62" y="152400"/>
                </a:lnTo>
                <a:lnTo>
                  <a:pt x="82562" y="1492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5368922" y="27019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87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54229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5448297" y="2692400"/>
            <a:ext cx="31762" cy="168275"/>
          </a:xfrm>
          <a:custGeom>
            <a:avLst/>
            <a:gdLst/>
            <a:ahLst/>
            <a:cxnLst/>
            <a:rect l="l" t="t" r="r" b="b"/>
            <a:pathLst>
              <a:path w="31762" h="168275">
                <a:moveTo>
                  <a:pt x="0" y="165100"/>
                </a:moveTo>
                <a:lnTo>
                  <a:pt x="0" y="168275"/>
                </a:lnTo>
                <a:lnTo>
                  <a:pt x="3187" y="168275"/>
                </a:lnTo>
                <a:lnTo>
                  <a:pt x="31762" y="3175"/>
                </a:lnTo>
                <a:lnTo>
                  <a:pt x="31762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53213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6283322" y="2692400"/>
            <a:ext cx="107962" cy="165100"/>
          </a:xfrm>
          <a:custGeom>
            <a:avLst/>
            <a:gdLst/>
            <a:ahLst/>
            <a:cxnLst/>
            <a:rect l="l" t="t" r="r" b="b"/>
            <a:pathLst>
              <a:path w="107962" h="165100">
                <a:moveTo>
                  <a:pt x="0" y="15875"/>
                </a:moveTo>
                <a:lnTo>
                  <a:pt x="79387" y="165100"/>
                </a:lnTo>
                <a:lnTo>
                  <a:pt x="107962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6283322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87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62833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63372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63627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6235697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8112135" y="31496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1121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112122" y="31591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661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81915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62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80645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6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908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463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46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90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26535" y="26924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265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62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26522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4" y="9525"/>
                </a:lnTo>
                <a:lnTo>
                  <a:pt x="57149" y="3175"/>
                </a:lnTo>
                <a:lnTo>
                  <a:pt x="57149" y="0"/>
                </a:lnTo>
                <a:lnTo>
                  <a:pt x="53974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80510" y="2692400"/>
            <a:ext cx="57137" cy="12700"/>
          </a:xfrm>
          <a:custGeom>
            <a:avLst/>
            <a:gdLst/>
            <a:ahLst/>
            <a:cxnLst/>
            <a:rect l="l" t="t" r="r" b="b"/>
            <a:pathLst>
              <a:path w="57137" h="12700">
                <a:moveTo>
                  <a:pt x="0" y="9525"/>
                </a:moveTo>
                <a:lnTo>
                  <a:pt x="0" y="12700"/>
                </a:lnTo>
                <a:lnTo>
                  <a:pt x="3174" y="12700"/>
                </a:lnTo>
                <a:lnTo>
                  <a:pt x="57137" y="3175"/>
                </a:lnTo>
                <a:lnTo>
                  <a:pt x="57137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05897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4" y="16827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78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5060" y="5099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1506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16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1506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1346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2710" y="5099050"/>
            <a:ext cx="133337" cy="88900"/>
          </a:xfrm>
          <a:custGeom>
            <a:avLst/>
            <a:gdLst/>
            <a:ahLst/>
            <a:cxnLst/>
            <a:rect l="l" t="t" r="r" b="b"/>
            <a:pathLst>
              <a:path w="133337" h="88900">
                <a:moveTo>
                  <a:pt x="0" y="44450"/>
                </a:moveTo>
                <a:lnTo>
                  <a:pt x="133337" y="8890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271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62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97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6271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37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971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549903" y="5010150"/>
            <a:ext cx="267335" cy="276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700" i="1" baseline="7716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pd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8" name="object 15"/>
          <p:cNvSpPr/>
          <p:nvPr/>
        </p:nvSpPr>
        <p:spPr>
          <a:xfrm>
            <a:off x="9095443" y="4530932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16"/>
          <p:cNvSpPr/>
          <p:nvPr/>
        </p:nvSpPr>
        <p:spPr>
          <a:xfrm>
            <a:off x="9095443" y="4632532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17"/>
          <p:cNvSpPr/>
          <p:nvPr/>
        </p:nvSpPr>
        <p:spPr>
          <a:xfrm>
            <a:off x="9095443" y="4581732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18"/>
          <p:cNvSpPr/>
          <p:nvPr/>
        </p:nvSpPr>
        <p:spPr>
          <a:xfrm>
            <a:off x="9133543" y="4530932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2" name="object 19"/>
          <p:cNvSpPr/>
          <p:nvPr/>
        </p:nvSpPr>
        <p:spPr>
          <a:xfrm>
            <a:off x="9171643" y="4530932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139"/>
          <p:cNvSpPr/>
          <p:nvPr/>
        </p:nvSpPr>
        <p:spPr>
          <a:xfrm>
            <a:off x="6875318" y="4397582"/>
            <a:ext cx="3429000" cy="2171700"/>
          </a:xfrm>
          <a:custGeom>
            <a:avLst/>
            <a:gdLst/>
            <a:ahLst/>
            <a:cxnLst/>
            <a:rect l="l" t="t" r="r" b="b"/>
            <a:pathLst>
              <a:path w="3429000" h="2171700">
                <a:moveTo>
                  <a:pt x="3429000" y="2171700"/>
                </a:moveTo>
                <a:lnTo>
                  <a:pt x="3429000" y="0"/>
                </a:lnTo>
                <a:lnTo>
                  <a:pt x="0" y="0"/>
                </a:lnTo>
                <a:lnTo>
                  <a:pt x="0" y="2171700"/>
                </a:lnTo>
                <a:lnTo>
                  <a:pt x="3429000" y="2171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6" name="object 140"/>
          <p:cNvSpPr/>
          <p:nvPr/>
        </p:nvSpPr>
        <p:spPr>
          <a:xfrm>
            <a:off x="9764568" y="6261307"/>
            <a:ext cx="196850" cy="139700"/>
          </a:xfrm>
          <a:custGeom>
            <a:avLst/>
            <a:gdLst/>
            <a:ahLst/>
            <a:cxnLst/>
            <a:rect l="l" t="t" r="r" b="b"/>
            <a:pathLst>
              <a:path w="196850" h="139700">
                <a:moveTo>
                  <a:pt x="0" y="114300"/>
                </a:moveTo>
                <a:lnTo>
                  <a:pt x="196849" y="139700"/>
                </a:lnTo>
                <a:lnTo>
                  <a:pt x="57149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141"/>
          <p:cNvSpPr/>
          <p:nvPr/>
        </p:nvSpPr>
        <p:spPr>
          <a:xfrm>
            <a:off x="9764568" y="637560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49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8" name="object 142"/>
          <p:cNvSpPr/>
          <p:nvPr/>
        </p:nvSpPr>
        <p:spPr>
          <a:xfrm>
            <a:off x="9764568" y="6318457"/>
            <a:ext cx="31750" cy="60325"/>
          </a:xfrm>
          <a:custGeom>
            <a:avLst/>
            <a:gdLst/>
            <a:ahLst/>
            <a:cxnLst/>
            <a:rect l="l" t="t" r="r" b="b"/>
            <a:pathLst>
              <a:path w="31750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143"/>
          <p:cNvSpPr/>
          <p:nvPr/>
        </p:nvSpPr>
        <p:spPr>
          <a:xfrm>
            <a:off x="9793143" y="6261307"/>
            <a:ext cx="31750" cy="60325"/>
          </a:xfrm>
          <a:custGeom>
            <a:avLst/>
            <a:gdLst/>
            <a:ahLst/>
            <a:cxnLst/>
            <a:rect l="l" t="t" r="r" b="b"/>
            <a:pathLst>
              <a:path w="31750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0" name="object 144"/>
          <p:cNvSpPr/>
          <p:nvPr/>
        </p:nvSpPr>
        <p:spPr>
          <a:xfrm>
            <a:off x="9821718" y="626130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74" y="142875"/>
                </a:lnTo>
                <a:lnTo>
                  <a:pt x="142874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1" name="object 145"/>
          <p:cNvSpPr/>
          <p:nvPr/>
        </p:nvSpPr>
        <p:spPr>
          <a:xfrm>
            <a:off x="7884968" y="535325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2" name="object 146"/>
          <p:cNvSpPr txBox="1"/>
          <p:nvPr/>
        </p:nvSpPr>
        <p:spPr>
          <a:xfrm>
            <a:off x="6957868" y="4407107"/>
            <a:ext cx="5213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47"/>
          <p:cNvSpPr txBox="1"/>
          <p:nvPr/>
        </p:nvSpPr>
        <p:spPr>
          <a:xfrm>
            <a:off x="7745268" y="4407107"/>
            <a:ext cx="168402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701040" algn="l"/>
                <a:tab pos="1386840" algn="l"/>
              </a:tabLst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A	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B	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154" name="object 148"/>
          <p:cNvSpPr/>
          <p:nvPr/>
        </p:nvSpPr>
        <p:spPr>
          <a:xfrm>
            <a:off x="6868968" y="4743657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149"/>
          <p:cNvSpPr txBox="1"/>
          <p:nvPr/>
        </p:nvSpPr>
        <p:spPr>
          <a:xfrm>
            <a:off x="71420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6" name="object 150"/>
          <p:cNvSpPr txBox="1"/>
          <p:nvPr/>
        </p:nvSpPr>
        <p:spPr>
          <a:xfrm>
            <a:off x="78278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7" name="object 151"/>
          <p:cNvSpPr txBox="1"/>
          <p:nvPr/>
        </p:nvSpPr>
        <p:spPr>
          <a:xfrm>
            <a:off x="85136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2"/>
          <p:cNvSpPr txBox="1"/>
          <p:nvPr/>
        </p:nvSpPr>
        <p:spPr>
          <a:xfrm>
            <a:off x="91994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9" name="object 153"/>
          <p:cNvSpPr txBox="1"/>
          <p:nvPr/>
        </p:nvSpPr>
        <p:spPr>
          <a:xfrm>
            <a:off x="71420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54"/>
          <p:cNvSpPr txBox="1"/>
          <p:nvPr/>
        </p:nvSpPr>
        <p:spPr>
          <a:xfrm>
            <a:off x="78278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1" name="object 155"/>
          <p:cNvSpPr txBox="1"/>
          <p:nvPr/>
        </p:nvSpPr>
        <p:spPr>
          <a:xfrm>
            <a:off x="85136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56"/>
          <p:cNvSpPr txBox="1"/>
          <p:nvPr/>
        </p:nvSpPr>
        <p:spPr>
          <a:xfrm>
            <a:off x="91994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57"/>
          <p:cNvSpPr/>
          <p:nvPr/>
        </p:nvSpPr>
        <p:spPr>
          <a:xfrm>
            <a:off x="6862618" y="440075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4" name="object 158"/>
          <p:cNvSpPr/>
          <p:nvPr/>
        </p:nvSpPr>
        <p:spPr>
          <a:xfrm>
            <a:off x="6862618" y="657245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5" name="object 159"/>
          <p:cNvSpPr txBox="1"/>
          <p:nvPr/>
        </p:nvSpPr>
        <p:spPr>
          <a:xfrm>
            <a:off x="9809018" y="4426157"/>
            <a:ext cx="319405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166" name="object 162"/>
          <p:cNvSpPr txBox="1"/>
          <p:nvPr/>
        </p:nvSpPr>
        <p:spPr>
          <a:xfrm>
            <a:off x="71420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3"/>
          <p:cNvSpPr txBox="1"/>
          <p:nvPr/>
        </p:nvSpPr>
        <p:spPr>
          <a:xfrm>
            <a:off x="78278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8" name="object 164"/>
          <p:cNvSpPr txBox="1"/>
          <p:nvPr/>
        </p:nvSpPr>
        <p:spPr>
          <a:xfrm>
            <a:off x="85136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9" name="object 165"/>
          <p:cNvSpPr txBox="1"/>
          <p:nvPr/>
        </p:nvSpPr>
        <p:spPr>
          <a:xfrm>
            <a:off x="91994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0" name="object 166"/>
          <p:cNvSpPr txBox="1"/>
          <p:nvPr/>
        </p:nvSpPr>
        <p:spPr>
          <a:xfrm>
            <a:off x="9892361" y="625495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60"/>
          <p:cNvSpPr txBox="1"/>
          <p:nvPr/>
        </p:nvSpPr>
        <p:spPr>
          <a:xfrm>
            <a:off x="9891568" y="4883357"/>
            <a:ext cx="153035" cy="1313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9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6400800" y="3505200"/>
            <a:ext cx="1524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69423"/>
            <a:ext cx="10515600" cy="492826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198813" algn="l"/>
                <a:tab pos="4054475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33"/>
                </a:solidFill>
              </a:rPr>
              <a:t>shift register</a:t>
            </a:r>
            <a:r>
              <a:rPr lang="en-US" altLang="en-US" dirty="0"/>
              <a:t> “shifts” its output once every clock cycle.</a:t>
            </a: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>
                <a:solidFill>
                  <a:srgbClr val="3333FF"/>
                </a:solidFill>
              </a:rPr>
              <a:t>SI</a:t>
            </a:r>
            <a:r>
              <a:rPr lang="en-US" altLang="en-US" dirty="0"/>
              <a:t> is an input that supplies a new bit to shift “into”</a:t>
            </a:r>
            <a:r>
              <a:rPr lang="en-US" altLang="en-US" i="1" dirty="0"/>
              <a:t> </a:t>
            </a:r>
            <a:r>
              <a:rPr lang="en-US" altLang="en-US" dirty="0"/>
              <a:t>the register. For example, if on some positive clock edge we have:</a:t>
            </a:r>
          </a:p>
          <a:p>
            <a:pPr>
              <a:spcBef>
                <a:spcPct val="70000"/>
              </a:spcBef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SI = </a:t>
            </a:r>
            <a:r>
              <a:rPr lang="en-US" altLang="en-US" dirty="0">
                <a:solidFill>
                  <a:srgbClr val="FF33CC"/>
                </a:solidFill>
              </a:rPr>
              <a:t>1</a:t>
            </a:r>
            <a:endParaRPr lang="en-US" altLang="en-US" dirty="0"/>
          </a:p>
          <a:p>
            <a:pPr>
              <a:spcBef>
                <a:spcPct val="0"/>
              </a:spcBef>
              <a:spcAft>
                <a:spcPct val="50000"/>
              </a:spcAft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Q</a:t>
            </a:r>
            <a:r>
              <a:rPr lang="en-US" altLang="en-US" baseline="-25000" dirty="0"/>
              <a:t>0</a:t>
            </a:r>
            <a:r>
              <a:rPr lang="en-US" altLang="en-US" dirty="0"/>
              <a:t>-Q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3333FF"/>
                </a:solidFill>
              </a:rPr>
              <a:t>011</a:t>
            </a:r>
            <a:r>
              <a:rPr lang="en-US" altLang="en-US" dirty="0">
                <a:solidFill>
                  <a:srgbClr val="FF0033"/>
                </a:solidFill>
              </a:rPr>
              <a:t>0</a:t>
            </a:r>
            <a:endParaRPr lang="en-US" altLang="en-US" dirty="0"/>
          </a:p>
          <a:p>
            <a:pPr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then the next state will be:</a:t>
            </a:r>
          </a:p>
          <a:p>
            <a:pPr>
              <a:spcBef>
                <a:spcPct val="70000"/>
              </a:spcBef>
              <a:spcAft>
                <a:spcPct val="50000"/>
              </a:spcAft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Q</a:t>
            </a:r>
            <a:r>
              <a:rPr lang="en-US" altLang="en-US" baseline="-25000" dirty="0"/>
              <a:t>0</a:t>
            </a:r>
            <a:r>
              <a:rPr lang="en-US" altLang="en-US" dirty="0"/>
              <a:t>-Q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FF33CC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011</a:t>
            </a:r>
            <a:endParaRPr lang="en-US" altLang="en-US" dirty="0">
              <a:solidFill>
                <a:schemeClr val="accent2"/>
              </a:solidFill>
            </a:endParaRPr>
          </a:p>
          <a:p>
            <a:pPr>
              <a:tabLst>
                <a:tab pos="3198813" algn="l"/>
                <a:tab pos="4054475" algn="l"/>
              </a:tabLst>
            </a:pPr>
            <a:r>
              <a:rPr lang="en-US" altLang="en-US" dirty="0"/>
              <a:t>The current Q</a:t>
            </a:r>
            <a:r>
              <a:rPr lang="en-US" altLang="en-US" baseline="-25000" dirty="0"/>
              <a:t>3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33"/>
                </a:solidFill>
              </a:rPr>
              <a:t>0</a:t>
            </a:r>
            <a:r>
              <a:rPr lang="en-US" altLang="en-US" dirty="0"/>
              <a:t> in this example) will be lost on the next cycle.</a:t>
            </a: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 registers</a:t>
            </a:r>
          </a:p>
        </p:txBody>
      </p: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2992581" y="2173184"/>
            <a:ext cx="5177642" cy="1615045"/>
            <a:chOff x="1152" y="864"/>
            <a:chExt cx="3456" cy="1098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1152" y="864"/>
            <a:ext cx="3391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Bitmap Image" r:id="rId3" imgW="5380952" imgH="1743318" progId="Paint.Picture">
                    <p:embed/>
                  </p:oleObj>
                </mc:Choice>
                <mc:Fallback>
                  <p:oleObj name="Bitmap Image" r:id="rId3" imgW="5380952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3391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1584" y="864"/>
              <a:ext cx="3024" cy="76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564534" y="2244214"/>
            <a:ext cx="1826373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80000"/>
              </a:spcBef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0</a:t>
            </a:r>
            <a:r>
              <a:rPr lang="en-US" altLang="en-US" sz="1600"/>
              <a:t>(t+1)	= SI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1</a:t>
            </a:r>
            <a:r>
              <a:rPr lang="en-US" altLang="en-US" sz="1600"/>
              <a:t>(t+1)	= Q</a:t>
            </a:r>
            <a:r>
              <a:rPr lang="en-US" altLang="en-US" sz="1600" baseline="-25000"/>
              <a:t>0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2</a:t>
            </a:r>
            <a:r>
              <a:rPr lang="en-US" altLang="en-US" sz="1600"/>
              <a:t>(t+1)	= Q</a:t>
            </a:r>
            <a:r>
              <a:rPr lang="en-US" altLang="en-US" sz="1600" baseline="-25000"/>
              <a:t>1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3</a:t>
            </a:r>
            <a:r>
              <a:rPr lang="en-US" altLang="en-US" sz="1600"/>
              <a:t>(t+1)	= Q</a:t>
            </a:r>
            <a:r>
              <a:rPr lang="en-US" altLang="en-US" sz="1600" baseline="-25000"/>
              <a:t>2</a:t>
            </a:r>
            <a:r>
              <a:rPr lang="en-US" altLang="en-US" sz="160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351178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 direction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950" y="2339438"/>
            <a:ext cx="10515600" cy="4300661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/>
              <a:t>The circuit and example make it look like the register shifts “right.”</a:t>
            </a:r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/>
              <a:t>But it really depends on your interpretation of the bits. If you consider Q3 to be the most significant bit instead, then the register is shifting in the </a:t>
            </a:r>
            <a:r>
              <a:rPr lang="en-US" altLang="en-US" i="1" dirty="0"/>
              <a:t>opposite</a:t>
            </a:r>
            <a:r>
              <a:rPr lang="en-US" altLang="en-US" dirty="0"/>
              <a:t> direction!</a:t>
            </a:r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2065317" y="1501240"/>
            <a:ext cx="5486400" cy="1743075"/>
            <a:chOff x="1152" y="864"/>
            <a:chExt cx="3456" cy="1098"/>
          </a:xfrm>
        </p:grpSpPr>
        <p:graphicFrame>
          <p:nvGraphicFramePr>
            <p:cNvPr id="7172" name="Object 5"/>
            <p:cNvGraphicFramePr>
              <a:graphicFrameLocks noChangeAspect="1"/>
            </p:cNvGraphicFramePr>
            <p:nvPr/>
          </p:nvGraphicFramePr>
          <p:xfrm>
            <a:off x="1152" y="864"/>
            <a:ext cx="3391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Bitmap Image" r:id="rId3" imgW="5380952" imgH="1743318" progId="Paint.Picture">
                    <p:embed/>
                  </p:oleObj>
                </mc:Choice>
                <mc:Fallback>
                  <p:oleObj name="Bitmap Image" r:id="rId3" imgW="5380952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3391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3024" cy="76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8085118" y="1577440"/>
            <a:ext cx="1617663" cy="1089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80000"/>
              </a:spcBef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0</a:t>
            </a:r>
            <a:r>
              <a:rPr lang="en-US" altLang="en-US" sz="1600"/>
              <a:t>(t+1)	= SI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1</a:t>
            </a:r>
            <a:r>
              <a:rPr lang="en-US" altLang="en-US" sz="1600"/>
              <a:t>(t+1)	= Q</a:t>
            </a:r>
            <a:r>
              <a:rPr lang="en-US" altLang="en-US" sz="1600" baseline="-25000"/>
              <a:t>0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2</a:t>
            </a:r>
            <a:r>
              <a:rPr lang="en-US" altLang="en-US" sz="1600"/>
              <a:t>(t+1)	= Q</a:t>
            </a:r>
            <a:r>
              <a:rPr lang="en-US" altLang="en-US" sz="1600" baseline="-25000"/>
              <a:t>1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3</a:t>
            </a:r>
            <a:r>
              <a:rPr lang="en-US" altLang="en-US" sz="1600"/>
              <a:t>(t+1)	= Q</a:t>
            </a:r>
            <a:r>
              <a:rPr lang="en-US" altLang="en-US" sz="1600" baseline="-25000"/>
              <a:t>2</a:t>
            </a:r>
            <a:r>
              <a:rPr lang="en-US" altLang="en-US" sz="1600"/>
              <a:t>(t)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4191000" y="3352800"/>
          <a:ext cx="38623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5" imgW="3855240" imgH="811080" progId="Word.Document.8">
                  <p:embed/>
                </p:oleObj>
              </mc:Choice>
              <mc:Fallback>
                <p:oleObj name="Document" r:id="rId5" imgW="3855240" imgH="811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38623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30222"/>
              </p:ext>
            </p:extLst>
          </p:nvPr>
        </p:nvGraphicFramePr>
        <p:xfrm>
          <a:off x="4141912" y="4801590"/>
          <a:ext cx="3862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7" imgW="3864600" imgH="790560" progId="Word.Document.8">
                  <p:embed/>
                </p:oleObj>
              </mc:Choice>
              <mc:Fallback>
                <p:oleObj name="Document" r:id="rId7" imgW="3864600" imgH="790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912" y="4801590"/>
                        <a:ext cx="3862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58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of a basic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Multiplication and division by powers of 2</a:t>
            </a:r>
            <a:r>
              <a:rPr lang="en-CA" dirty="0"/>
              <a:t>, because this just requires a shift of the binary number (like multiplication or division by 10 in decimal)</a:t>
            </a:r>
          </a:p>
          <a:p>
            <a:r>
              <a:rPr lang="en-CA" dirty="0"/>
              <a:t>Example: decimal 3 x 4 = 12 becomes 11 x 100 = 1100 in binary. The arithmetic logic unit (ALU) of a computer processor uses a shift register for this purpose.</a:t>
            </a:r>
          </a:p>
          <a:p>
            <a:r>
              <a:rPr lang="en-CA" dirty="0"/>
              <a:t>The ‘sense’ of a shift — left or right — is usually based on its effect on binary numbers written in the usual way. </a:t>
            </a:r>
          </a:p>
          <a:p>
            <a:pPr lvl="1"/>
            <a:r>
              <a:rPr lang="en-CA" dirty="0"/>
              <a:t>To multiply 3x4, take 0011, </a:t>
            </a:r>
            <a:r>
              <a:rPr lang="en-CA" b="1" dirty="0">
                <a:solidFill>
                  <a:srgbClr val="FF66FF"/>
                </a:solidFill>
              </a:rPr>
              <a:t>shift left </a:t>
            </a:r>
            <a:r>
              <a:rPr lang="en-CA" dirty="0"/>
              <a:t>by 2, get 1100 (12).</a:t>
            </a:r>
          </a:p>
          <a:p>
            <a:pPr lvl="1"/>
            <a:r>
              <a:rPr lang="en-CA" dirty="0"/>
              <a:t>To divide 27 by 8, take 00011011, </a:t>
            </a:r>
            <a:r>
              <a:rPr lang="en-CA" b="1" dirty="0">
                <a:solidFill>
                  <a:srgbClr val="FF66FF"/>
                </a:solidFill>
              </a:rPr>
              <a:t>shift right </a:t>
            </a:r>
            <a:r>
              <a:rPr lang="en-CA" dirty="0"/>
              <a:t>by 3, get 00000011 (3) (we lose the fraction).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8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counter is a register capable of incrementing and/or decrementing its contents</a:t>
            </a:r>
          </a:p>
          <a:p>
            <a:r>
              <a:rPr lang="en-CA" dirty="0"/>
              <a:t>Counters are a specific type of sequential circuit</a:t>
            </a:r>
          </a:p>
          <a:p>
            <a:r>
              <a:rPr lang="en-CA" dirty="0"/>
              <a:t>Counters are available in two types: </a:t>
            </a:r>
          </a:p>
          <a:p>
            <a:pPr marL="457200" lvl="1" indent="0">
              <a:buNone/>
            </a:pPr>
            <a:r>
              <a:rPr lang="en-CA" dirty="0"/>
              <a:t>– Synchronous Counters </a:t>
            </a:r>
          </a:p>
          <a:p>
            <a:pPr marL="457200" lvl="1" indent="0">
              <a:buNone/>
            </a:pPr>
            <a:r>
              <a:rPr lang="en-CA" dirty="0"/>
              <a:t>– Ripple Counters</a:t>
            </a:r>
          </a:p>
          <a:p>
            <a:r>
              <a:rPr lang="en-CA" dirty="0">
                <a:solidFill>
                  <a:srgbClr val="1832F0"/>
                </a:solidFill>
              </a:rPr>
              <a:t>Synchronous Counters</a:t>
            </a:r>
            <a:r>
              <a:rPr lang="en-CA" dirty="0"/>
              <a:t>: </a:t>
            </a:r>
          </a:p>
          <a:p>
            <a:pPr marL="457200" lvl="1" indent="0">
              <a:buNone/>
            </a:pPr>
            <a:r>
              <a:rPr lang="en-CA" dirty="0"/>
              <a:t>– A common clock signal is connected to the C input of each flip-flop</a:t>
            </a:r>
          </a:p>
        </p:txBody>
      </p:sp>
    </p:spTree>
    <p:extLst>
      <p:ext uri="{BB962C8B-B14F-4D97-AF65-F5344CB8AC3E}">
        <p14:creationId xmlns:p14="http://schemas.microsoft.com/office/powerpoint/2010/main" val="45291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 of counters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Counters can act as simple clocks to keep track of “time.”</a:t>
            </a:r>
          </a:p>
          <a:p>
            <a:r>
              <a:rPr lang="en-US" altLang="en-US" dirty="0"/>
              <a:t>You may need to record how many times something has happened.</a:t>
            </a:r>
          </a:p>
          <a:p>
            <a:pPr lvl="1"/>
            <a:r>
              <a:rPr lang="en-US" altLang="en-US" dirty="0"/>
              <a:t>How many bits have been sent or received?</a:t>
            </a:r>
          </a:p>
          <a:p>
            <a:pPr lvl="1"/>
            <a:r>
              <a:rPr lang="en-US" altLang="en-US" dirty="0"/>
              <a:t>How many steps have been performed in some computation?</a:t>
            </a:r>
          </a:p>
          <a:p>
            <a:r>
              <a:rPr lang="en-US" altLang="en-US" dirty="0"/>
              <a:t>All processors contain a </a:t>
            </a:r>
            <a:r>
              <a:rPr lang="en-US" altLang="en-US" dirty="0">
                <a:solidFill>
                  <a:srgbClr val="FF0033"/>
                </a:solidFill>
              </a:rPr>
              <a:t>program counter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0033"/>
                </a:solidFill>
              </a:rPr>
              <a:t>PC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Programs consist of a list of instructions that are to be executed one after another (for the most part).</a:t>
            </a:r>
          </a:p>
          <a:p>
            <a:pPr lvl="1"/>
            <a:r>
              <a:rPr lang="en-US" altLang="en-US" dirty="0"/>
              <a:t>The PC keeps track of the instruction currently being executed.</a:t>
            </a:r>
          </a:p>
          <a:p>
            <a:pPr lvl="1"/>
            <a:r>
              <a:rPr lang="en-US" altLang="en-US" dirty="0"/>
              <a:t>The PC increments once on each clock cycle, and the next program instruction is then executed.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1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2-bit Up/Down counter </a:t>
            </a:r>
          </a:p>
          <a:p>
            <a:pPr marL="457200" lvl="1" indent="0">
              <a:buNone/>
            </a:pPr>
            <a:r>
              <a:rPr lang="en-CA" dirty="0"/>
              <a:t>– Counter outputs will be 00, 01, 10 and 11 </a:t>
            </a:r>
          </a:p>
          <a:p>
            <a:pPr marL="457200" lvl="1" indent="0">
              <a:buNone/>
            </a:pPr>
            <a:r>
              <a:rPr lang="en-CA" dirty="0"/>
              <a:t>– There is a single input, X. </a:t>
            </a:r>
          </a:p>
          <a:p>
            <a:pPr marL="457200" lvl="1" indent="0">
              <a:buNone/>
            </a:pPr>
            <a:r>
              <a:rPr lang="en-CA" dirty="0"/>
              <a:t>	&gt; X= 0, the counter counts up </a:t>
            </a:r>
          </a:p>
          <a:p>
            <a:pPr marL="457200" lvl="1" indent="0">
              <a:buNone/>
            </a:pPr>
            <a:r>
              <a:rPr lang="en-CA" dirty="0"/>
              <a:t>	&gt; X= 1, the counter counts down </a:t>
            </a:r>
          </a:p>
          <a:p>
            <a:r>
              <a:rPr lang="en-CA" dirty="0"/>
              <a:t>•We’ll need two flip-flops again. Here are the four possible states: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240977" y="4621480"/>
            <a:ext cx="2400300" cy="2057400"/>
            <a:chOff x="2024" y="1824"/>
            <a:chExt cx="1512" cy="129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024" y="1825"/>
              <a:ext cx="336" cy="336"/>
              <a:chOff x="689" y="1209"/>
              <a:chExt cx="336" cy="336"/>
            </a:xfrm>
          </p:grpSpPr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/>
                  <a:t>00</a:t>
                </a:r>
              </a:p>
            </p:txBody>
          </p:sp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93" y="1824"/>
              <a:ext cx="336" cy="344"/>
              <a:chOff x="655" y="1824"/>
              <a:chExt cx="336" cy="3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01</a:t>
                </a: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200" y="2784"/>
              <a:ext cx="336" cy="336"/>
              <a:chOff x="1616" y="1200"/>
              <a:chExt cx="336" cy="336"/>
            </a:xfrm>
          </p:grpSpPr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024" y="2768"/>
              <a:ext cx="336" cy="336"/>
              <a:chOff x="1607" y="1824"/>
              <a:chExt cx="336" cy="336"/>
            </a:xfrm>
          </p:grpSpPr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11</a:t>
                </a: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48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complete state diagram and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Here’s the complete state diagram and state table for this circuit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03813" y="3406239"/>
            <a:ext cx="2686050" cy="2424113"/>
            <a:chOff x="3600" y="2304"/>
            <a:chExt cx="1692" cy="1527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704" y="2401"/>
              <a:ext cx="336" cy="336"/>
              <a:chOff x="689" y="1209"/>
              <a:chExt cx="336" cy="336"/>
            </a:xfrm>
          </p:grpSpPr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00</a:t>
                </a:r>
              </a:p>
            </p:txBody>
          </p:sp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873" y="2400"/>
              <a:ext cx="336" cy="344"/>
              <a:chOff x="655" y="1824"/>
              <a:chExt cx="336" cy="336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01</a:t>
                </a:r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4880" y="3360"/>
              <a:ext cx="336" cy="336"/>
              <a:chOff x="1616" y="1200"/>
              <a:chExt cx="336" cy="336"/>
            </a:xfrm>
          </p:grpSpPr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3704" y="3344"/>
              <a:ext cx="336" cy="336"/>
              <a:chOff x="1607" y="1824"/>
              <a:chExt cx="336" cy="336"/>
            </a:xfrm>
          </p:grpSpPr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11</a:t>
                </a:r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048" y="2304"/>
              <a:ext cx="840" cy="231"/>
              <a:chOff x="4048" y="2304"/>
              <a:chExt cx="840" cy="231"/>
            </a:xfrm>
          </p:grpSpPr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4048" y="2517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4368" y="230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5088" y="2736"/>
              <a:ext cx="204" cy="624"/>
              <a:chOff x="3648" y="1776"/>
              <a:chExt cx="204" cy="624"/>
            </a:xfrm>
          </p:grpSpPr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 rot="5400000">
                <a:off x="3336" y="208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4032" y="3575"/>
              <a:ext cx="845" cy="256"/>
              <a:chOff x="4032" y="3575"/>
              <a:chExt cx="845" cy="256"/>
            </a:xfrm>
          </p:grpSpPr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rot="10800000" flipV="1">
                <a:off x="4032" y="3575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4368" y="36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4800" y="2736"/>
              <a:ext cx="192" cy="624"/>
              <a:chOff x="4800" y="2736"/>
              <a:chExt cx="192" cy="624"/>
            </a:xfrm>
          </p:grpSpPr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rot="-5400000">
                <a:off x="4680" y="30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3600" y="2728"/>
              <a:ext cx="208" cy="624"/>
              <a:chOff x="3600" y="2728"/>
              <a:chExt cx="208" cy="624"/>
            </a:xfrm>
          </p:grpSpPr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3600" y="292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rot="-5400000">
                <a:off x="3496" y="304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3921" y="2736"/>
              <a:ext cx="196" cy="624"/>
              <a:chOff x="3921" y="2736"/>
              <a:chExt cx="196" cy="624"/>
            </a:xfrm>
          </p:grpSpPr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rot="5400000">
                <a:off x="3609" y="30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Text Box 34"/>
              <p:cNvSpPr txBox="1">
                <a:spLocks noChangeArrowheads="1"/>
              </p:cNvSpPr>
              <p:nvPr/>
            </p:nvSpPr>
            <p:spPr bwMode="auto">
              <a:xfrm>
                <a:off x="3936" y="2928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4037" y="2611"/>
              <a:ext cx="845" cy="260"/>
              <a:chOff x="4037" y="2611"/>
              <a:chExt cx="845" cy="260"/>
            </a:xfrm>
          </p:grpSpPr>
          <p:sp>
            <p:nvSpPr>
              <p:cNvPr id="19" name="Line 36"/>
              <p:cNvSpPr>
                <a:spLocks noChangeShapeType="1"/>
              </p:cNvSpPr>
              <p:nvPr/>
            </p:nvSpPr>
            <p:spPr bwMode="auto">
              <a:xfrm rot="10800000" flipV="1">
                <a:off x="4037" y="2611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4368" y="264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4048" y="3264"/>
              <a:ext cx="840" cy="231"/>
              <a:chOff x="4048" y="3264"/>
              <a:chExt cx="840" cy="231"/>
            </a:xfrm>
          </p:grpSpPr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4048" y="3481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Text Box 40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</p:grp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53900"/>
              </p:ext>
            </p:extLst>
          </p:nvPr>
        </p:nvGraphicFramePr>
        <p:xfrm>
          <a:off x="5656613" y="3101439"/>
          <a:ext cx="40719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4075560" imgH="3124080" progId="Word.Document.8">
                  <p:embed/>
                </p:oleObj>
              </mc:Choice>
              <mc:Fallback>
                <p:oleObj name="Document" r:id="rId3" imgW="4075560" imgH="312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613" y="3101439"/>
                        <a:ext cx="4071938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3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 flip-flop inputs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use D flip-flops, then the D inputs will just be the same as the desired next states</a:t>
            </a:r>
          </a:p>
          <a:p>
            <a:r>
              <a:rPr lang="en-CA" dirty="0"/>
              <a:t>Equations for the D flip-flop inputs are shown at the right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53349"/>
              </p:ext>
            </p:extLst>
          </p:nvPr>
        </p:nvGraphicFramePr>
        <p:xfrm>
          <a:off x="2239488" y="3754582"/>
          <a:ext cx="40719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3" imgW="4075560" imgH="3133800" progId="Word.Document.8">
                  <p:embed/>
                </p:oleObj>
              </mc:Choice>
              <mc:Fallback>
                <p:oleObj name="Document" r:id="rId3" imgW="4075560" imgH="313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88" y="3754582"/>
                        <a:ext cx="4071938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207757"/>
              </p:ext>
            </p:extLst>
          </p:nvPr>
        </p:nvGraphicFramePr>
        <p:xfrm>
          <a:off x="6963888" y="3449782"/>
          <a:ext cx="267335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5" imgW="2677680" imgH="1356480" progId="Word.Document.8">
                  <p:embed/>
                </p:oleObj>
              </mc:Choice>
              <mc:Fallback>
                <p:oleObj name="Document" r:id="rId5" imgW="2677680" imgH="1356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888" y="3449782"/>
                        <a:ext cx="267335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677009"/>
              </p:ext>
            </p:extLst>
          </p:nvPr>
        </p:nvGraphicFramePr>
        <p:xfrm>
          <a:off x="6952013" y="5072743"/>
          <a:ext cx="26812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7" imgW="2709720" imgH="1435680" progId="Word.Document.8">
                  <p:embed/>
                </p:oleObj>
              </mc:Choice>
              <mc:Fallback>
                <p:oleObj name="Document" r:id="rId7" imgW="2709720" imgH="1435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013" y="5072743"/>
                        <a:ext cx="26812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9558646" y="3905972"/>
            <a:ext cx="202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33FF"/>
                </a:solidFill>
              </a:rPr>
              <a:t>D</a:t>
            </a:r>
            <a:r>
              <a:rPr lang="en-US" altLang="en-US" baseline="-25000" dirty="0">
                <a:solidFill>
                  <a:srgbClr val="3333FF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 = Q</a:t>
            </a:r>
            <a:r>
              <a:rPr lang="en-US" altLang="en-US" baseline="-25000" dirty="0">
                <a:solidFill>
                  <a:srgbClr val="3333FF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 </a:t>
            </a:r>
            <a:r>
              <a:rPr lang="en-US" altLang="en-US" dirty="0">
                <a:solidFill>
                  <a:srgbClr val="3333FF"/>
                </a:solidFill>
              </a:rPr>
              <a:t>Q</a:t>
            </a:r>
            <a:r>
              <a:rPr lang="en-US" altLang="en-US" baseline="-25000" dirty="0">
                <a:solidFill>
                  <a:srgbClr val="3333FF"/>
                </a:solidFill>
              </a:rPr>
              <a:t>0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 X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9925792" y="5501244"/>
            <a:ext cx="103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33CC"/>
                </a:solidFill>
              </a:rPr>
              <a:t>D</a:t>
            </a:r>
            <a:r>
              <a:rPr lang="en-US" altLang="en-US" baseline="-25000">
                <a:solidFill>
                  <a:srgbClr val="FF33CC"/>
                </a:solidFill>
              </a:rPr>
              <a:t>0</a:t>
            </a:r>
            <a:r>
              <a:rPr lang="en-US" altLang="en-US">
                <a:solidFill>
                  <a:srgbClr val="FF33CC"/>
                </a:solidFill>
              </a:rPr>
              <a:t> = Q</a:t>
            </a:r>
            <a:r>
              <a:rPr lang="en-US" altLang="en-US" baseline="-25000">
                <a:solidFill>
                  <a:srgbClr val="FF33CC"/>
                </a:solidFill>
              </a:rPr>
              <a:t>0</a:t>
            </a:r>
            <a:r>
              <a:rPr lang="en-US" altLang="en-US">
                <a:solidFill>
                  <a:srgbClr val="FF33CC"/>
                </a:solidFill>
              </a:rPr>
              <a:t>’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C81F-C888-4C37-8F43-9077D75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7FA-0456-4532-AFAB-C7FCA72D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Registers</a:t>
            </a:r>
          </a:p>
          <a:p>
            <a:pPr lvl="1"/>
            <a:r>
              <a:rPr lang="en-US" sz="2800" dirty="0"/>
              <a:t>1-bit and 4-bit registers</a:t>
            </a:r>
          </a:p>
          <a:p>
            <a:r>
              <a:rPr lang="en-US" sz="3200" dirty="0"/>
              <a:t>Shift Registers</a:t>
            </a:r>
          </a:p>
          <a:p>
            <a:pPr lvl="1"/>
            <a:r>
              <a:rPr lang="en-US" sz="2800" dirty="0"/>
              <a:t>Timing for shift registers</a:t>
            </a:r>
          </a:p>
          <a:p>
            <a:r>
              <a:rPr lang="en-US" sz="3200" dirty="0"/>
              <a:t>Counters</a:t>
            </a:r>
          </a:p>
          <a:p>
            <a:pPr lvl="1"/>
            <a:r>
              <a:rPr lang="en-US" sz="2800" dirty="0"/>
              <a:t>Up/Down counters</a:t>
            </a:r>
          </a:p>
          <a:p>
            <a:r>
              <a:rPr lang="en-US" sz="3200" dirty="0"/>
              <a:t>Other Counters</a:t>
            </a:r>
          </a:p>
          <a:p>
            <a:r>
              <a:rPr lang="en-US" sz="3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5800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JK flip-flop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we use JK flip-flops instead, then we have to compute the JK inputs for each flip-flop.</a:t>
            </a:r>
          </a:p>
          <a:p>
            <a:r>
              <a:rPr lang="en-US" altLang="en-US" dirty="0"/>
              <a:t>Look at the present and desired next state, and use the excitation table on the right.</a:t>
            </a:r>
          </a:p>
          <a:p>
            <a:endParaRPr lang="en-CA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48580"/>
              </p:ext>
            </p:extLst>
          </p:nvPr>
        </p:nvGraphicFramePr>
        <p:xfrm>
          <a:off x="1504208" y="3643745"/>
          <a:ext cx="69119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6920280" imgH="3082680" progId="Word.Document.8">
                  <p:embed/>
                </p:oleObj>
              </mc:Choice>
              <mc:Fallback>
                <p:oleObj name="Document" r:id="rId3" imgW="6920280" imgH="3082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08" y="3643745"/>
                        <a:ext cx="6911975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94081"/>
              </p:ext>
            </p:extLst>
          </p:nvPr>
        </p:nvGraphicFramePr>
        <p:xfrm>
          <a:off x="8732322" y="3657599"/>
          <a:ext cx="28321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5" imgW="2847240" imgH="1695600" progId="Word.Document.8">
                  <p:embed/>
                </p:oleObj>
              </mc:Choice>
              <mc:Fallback>
                <p:oleObj name="Document" r:id="rId5" imgW="2847240" imgH="169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322" y="3657599"/>
                        <a:ext cx="28321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35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JK flip-flop input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577" y="4491636"/>
            <a:ext cx="10515600" cy="2491056"/>
          </a:xfrm>
        </p:spPr>
        <p:txBody>
          <a:bodyPr>
            <a:normAutofit lnSpcReduction="10000"/>
          </a:bodyPr>
          <a:lstStyle/>
          <a:p>
            <a:pPr>
              <a:tabLst>
                <a:tab pos="2857500" algn="l"/>
              </a:tabLst>
            </a:pPr>
            <a:r>
              <a:rPr lang="en-US" altLang="en-US" dirty="0"/>
              <a:t>We can then find equations for all four flip-flop inputs, in terms of the present state and inputs. Here, it turns out J</a:t>
            </a:r>
            <a:r>
              <a:rPr lang="en-US" altLang="en-US" baseline="-25000" dirty="0"/>
              <a:t>1</a:t>
            </a:r>
            <a:r>
              <a:rPr lang="en-US" altLang="en-US" dirty="0"/>
              <a:t> = K</a:t>
            </a:r>
            <a:r>
              <a:rPr lang="en-US" altLang="en-US" baseline="-25000" dirty="0"/>
              <a:t>1</a:t>
            </a:r>
            <a:r>
              <a:rPr lang="en-US" altLang="en-US" dirty="0"/>
              <a:t> and J</a:t>
            </a:r>
            <a:r>
              <a:rPr lang="en-US" altLang="en-US" baseline="-25000" dirty="0"/>
              <a:t>0</a:t>
            </a:r>
            <a:r>
              <a:rPr lang="en-US" altLang="en-US" dirty="0"/>
              <a:t> = K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  <a:buFontTx/>
              <a:buNone/>
              <a:tabLst>
                <a:tab pos="2857500" algn="l"/>
              </a:tabLst>
            </a:pPr>
            <a:r>
              <a:rPr lang="en-US" altLang="en-US" dirty="0"/>
              <a:t>		J</a:t>
            </a:r>
            <a:r>
              <a:rPr lang="en-US" altLang="en-US" baseline="-25000" dirty="0"/>
              <a:t>1</a:t>
            </a:r>
            <a:r>
              <a:rPr lang="en-US" altLang="en-US" dirty="0"/>
              <a:t> = K</a:t>
            </a:r>
            <a:r>
              <a:rPr lang="en-US" altLang="en-US" baseline="-25000" dirty="0"/>
              <a:t>1</a:t>
            </a:r>
            <a:r>
              <a:rPr lang="en-US" altLang="en-US" dirty="0"/>
              <a:t> = Q</a:t>
            </a:r>
            <a:r>
              <a:rPr lang="en-US" altLang="en-US" baseline="-25000" dirty="0"/>
              <a:t>0</a:t>
            </a:r>
            <a:r>
              <a:rPr lang="en-US" altLang="en-US" dirty="0"/>
              <a:t>’ X + Q</a:t>
            </a:r>
            <a:r>
              <a:rPr lang="en-US" altLang="en-US" baseline="-25000" dirty="0"/>
              <a:t>0</a:t>
            </a:r>
            <a:r>
              <a:rPr lang="en-US" altLang="en-US" dirty="0"/>
              <a:t> X’</a:t>
            </a:r>
          </a:p>
          <a:p>
            <a:pPr>
              <a:spcAft>
                <a:spcPct val="50000"/>
              </a:spcAft>
              <a:buFontTx/>
              <a:buNone/>
              <a:tabLst>
                <a:tab pos="2857500" algn="l"/>
              </a:tabLst>
            </a:pPr>
            <a:r>
              <a:rPr lang="en-US" altLang="en-US" dirty="0"/>
              <a:t>		J</a:t>
            </a:r>
            <a:r>
              <a:rPr lang="en-US" altLang="en-US" baseline="-25000" dirty="0"/>
              <a:t>0</a:t>
            </a:r>
            <a:r>
              <a:rPr lang="en-US" altLang="en-US" dirty="0"/>
              <a:t> = K</a:t>
            </a:r>
            <a:r>
              <a:rPr lang="en-US" altLang="en-US" baseline="-25000" dirty="0"/>
              <a:t>0</a:t>
            </a:r>
            <a:r>
              <a:rPr lang="en-US" altLang="en-US" dirty="0"/>
              <a:t> = 1</a:t>
            </a:r>
          </a:p>
          <a:p>
            <a:endParaRPr lang="en-CA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36381"/>
              </p:ext>
            </p:extLst>
          </p:nvPr>
        </p:nvGraphicFramePr>
        <p:xfrm>
          <a:off x="2343150" y="1430338"/>
          <a:ext cx="6967538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6977520" imgH="3083040" progId="Word.Document.8">
                  <p:embed/>
                </p:oleObj>
              </mc:Choice>
              <mc:Fallback>
                <p:oleObj name="Document" r:id="rId3" imgW="6977520" imgH="308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30338"/>
                        <a:ext cx="6967538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15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4271124"/>
            <a:ext cx="5694898" cy="2599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620"/>
                <a:ext cx="10515600" cy="4351338"/>
              </a:xfrm>
            </p:spPr>
            <p:txBody>
              <a:bodyPr/>
              <a:lstStyle/>
              <a:p>
                <a:r>
                  <a:rPr lang="en-CA" dirty="0"/>
                  <a:t>The examples shown so far have all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states, and used n flip-flops. But sometimes you may have unused, leftover states</a:t>
                </a:r>
              </a:p>
              <a:p>
                <a:r>
                  <a:rPr lang="en-CA" dirty="0"/>
                  <a:t>For example, here is a state table and diagram for a counter that repeatedly counts from 0 (000) to 5 (101)</a:t>
                </a:r>
              </a:p>
              <a:p>
                <a:r>
                  <a:rPr lang="en-CA" dirty="0"/>
                  <a:t>What should we put in the table for the two unused states?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620"/>
                <a:ext cx="10515600" cy="4351338"/>
              </a:xfrm>
              <a:blipFill rotWithShape="0">
                <a:blip r:embed="rId3"/>
                <a:stretch>
                  <a:fillRect l="-1043" t="-2521" r="-2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Unused states can be don’t cares…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1564368"/>
            <a:ext cx="10515600" cy="4351338"/>
          </a:xfrm>
        </p:spPr>
        <p:txBody>
          <a:bodyPr/>
          <a:lstStyle/>
          <a:p>
            <a:r>
              <a:rPr lang="en-CA" dirty="0"/>
              <a:t>To get the </a:t>
            </a:r>
            <a:r>
              <a:rPr lang="en-CA" i="1" dirty="0"/>
              <a:t>simplest</a:t>
            </a:r>
            <a:r>
              <a:rPr lang="en-CA" dirty="0"/>
              <a:t> possible circuit, you can fill in don’t cares for the next states. This will also result in don’t cares for the flip-flop inputs, which can simplify the hardware </a:t>
            </a:r>
          </a:p>
          <a:p>
            <a:r>
              <a:rPr lang="en-CA" dirty="0"/>
              <a:t>If the circuit somehow ends up in one of the unused states (110 or 111), its behavior will depend on exactly what the don’t cares were filled in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89" y="4094257"/>
            <a:ext cx="5917931" cy="27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20" y="4054743"/>
            <a:ext cx="3281548" cy="2717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…or maybe you do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get the safest possible circuit, you can explicitly fill in next states for the unused states 110 and 111 </a:t>
            </a:r>
          </a:p>
          <a:p>
            <a:r>
              <a:rPr lang="en-CA" dirty="0"/>
              <a:t>This guarantees that even if the circuit somehow enters an unused state, it will eventually end up in a valid state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rgbClr val="FF0000"/>
                </a:solidFill>
              </a:rPr>
              <a:t>self-starting counter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93" y="3610098"/>
            <a:ext cx="2527873" cy="31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1925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4-bit Counter with Serial Gating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09" y="490660"/>
            <a:ext cx="71151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301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4-bit Counter with Parallel 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6537" b="14826"/>
          <a:stretch/>
        </p:blipFill>
        <p:spPr>
          <a:xfrm>
            <a:off x="4224710" y="490661"/>
            <a:ext cx="4515530" cy="4924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37" y="798645"/>
            <a:ext cx="2323790" cy="4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02" y="1208376"/>
            <a:ext cx="7600950" cy="543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4-bit Binary Counter with Parallel Load</a:t>
            </a:r>
          </a:p>
        </p:txBody>
      </p:sp>
    </p:spTree>
    <p:extLst>
      <p:ext uri="{BB962C8B-B14F-4D97-AF65-F5344CB8AC3E}">
        <p14:creationId xmlns:p14="http://schemas.microsoft.com/office/powerpoint/2010/main" val="116325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Counters serve many purposes in sequential logic design.</a:t>
            </a:r>
          </a:p>
          <a:p>
            <a:r>
              <a:rPr lang="en-US" altLang="en-US" dirty="0"/>
              <a:t>There are lots of variations on the basic counter.</a:t>
            </a:r>
          </a:p>
          <a:p>
            <a:pPr lvl="1"/>
            <a:r>
              <a:rPr lang="en-US" altLang="en-US" dirty="0"/>
              <a:t>Some can increment or decrement.</a:t>
            </a:r>
          </a:p>
          <a:p>
            <a:pPr lvl="1"/>
            <a:r>
              <a:rPr lang="en-US" altLang="en-US" dirty="0"/>
              <a:t>An enable signal can be added.</a:t>
            </a:r>
          </a:p>
          <a:p>
            <a:pPr lvl="1"/>
            <a:r>
              <a:rPr lang="en-US" altLang="en-US" dirty="0"/>
              <a:t>The counter’s value may be explicitly set.</a:t>
            </a:r>
          </a:p>
          <a:p>
            <a:r>
              <a:rPr lang="en-US" altLang="en-US" dirty="0"/>
              <a:t>There are also several ways to make counters.</a:t>
            </a:r>
          </a:p>
          <a:p>
            <a:pPr lvl="1"/>
            <a:r>
              <a:rPr lang="en-US" altLang="en-US" dirty="0"/>
              <a:t>You can follow the sequential design principles to build counters from scratch.</a:t>
            </a:r>
          </a:p>
          <a:p>
            <a:pPr lvl="1"/>
            <a:r>
              <a:rPr lang="en-US" altLang="en-US" dirty="0"/>
              <a:t>You could also modify or combine existing counter devices.</a:t>
            </a:r>
          </a:p>
        </p:txBody>
      </p:sp>
    </p:spTree>
    <p:extLst>
      <p:ext uri="{BB962C8B-B14F-4D97-AF65-F5344CB8AC3E}">
        <p14:creationId xmlns:p14="http://schemas.microsoft.com/office/powerpoint/2010/main" val="42026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538-E6A3-4887-A91B-636B6C0C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A5BA-26DB-402A-B191-41D7ACA9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register is a memory device that can be used to store more than one bit of information.</a:t>
            </a:r>
          </a:p>
          <a:p>
            <a:r>
              <a:rPr lang="en-US" sz="3200" dirty="0"/>
              <a:t>A register is a circuit capable of storing data. In general, an n-bit register consists of n FFs, together with some other logic that allows simple processing of the stored data. </a:t>
            </a:r>
          </a:p>
          <a:p>
            <a:r>
              <a:rPr lang="en-US" sz="3200" dirty="0"/>
              <a:t>A register is a generalization of a flip-flop. Where a flip-flop stores one bit, a register stores several bits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49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9FFC-D81D-425F-9472-CA5A5AE8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F92B-C44A-4321-90BD-F5C74AAB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main operations on a register are the same as for any storage devices, namely:</a:t>
            </a:r>
          </a:p>
          <a:p>
            <a:pPr lvl="1"/>
            <a:r>
              <a:rPr lang="en-US" altLang="en-US" sz="2800" dirty="0"/>
              <a:t>Load or Store: Put new data into the register</a:t>
            </a:r>
          </a:p>
          <a:p>
            <a:pPr lvl="1"/>
            <a:r>
              <a:rPr lang="en-US" altLang="en-US" sz="2800" dirty="0"/>
              <a:t>Read: Retrieve the data stored in the register (usually without changing the stored data).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74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B2FA-6FDD-47A0-9FB0-3851C49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FD6F0-F3F6-4F37-BF07-EC4C23B4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409"/>
            <a:ext cx="375285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8D039-2200-4FFA-88BC-D3980087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25" y="1985962"/>
            <a:ext cx="7286625" cy="288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0AFD6-330A-4186-B2CD-59FF65CE60DA}"/>
              </a:ext>
            </a:extLst>
          </p:cNvPr>
          <p:cNvSpPr txBox="1"/>
          <p:nvPr/>
        </p:nvSpPr>
        <p:spPr>
          <a:xfrm>
            <a:off x="1991207" y="4938159"/>
            <a:ext cx="14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Flip-Flop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66E6-26B5-42D3-B5C4-30D4D081CEC6}"/>
              </a:ext>
            </a:extLst>
          </p:cNvPr>
          <p:cNvSpPr txBox="1"/>
          <p:nvPr/>
        </p:nvSpPr>
        <p:spPr>
          <a:xfrm>
            <a:off x="7641218" y="4938159"/>
            <a:ext cx="16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1-bit register</a:t>
            </a:r>
          </a:p>
        </p:txBody>
      </p:sp>
    </p:spTree>
    <p:extLst>
      <p:ext uri="{BB962C8B-B14F-4D97-AF65-F5344CB8AC3E}">
        <p14:creationId xmlns:p14="http://schemas.microsoft.com/office/powerpoint/2010/main" val="26631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0D9A1-A7AC-4BD1-8356-3A8093CA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98" y="632930"/>
            <a:ext cx="2458902" cy="6225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DB702-4013-4195-820E-75C5B4C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4-bit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2D301-FD24-473C-B3E6-606F5628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1" y="1462871"/>
            <a:ext cx="5143500" cy="51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0247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transfer of new information into a register is referred to as </a:t>
            </a:r>
            <a:r>
              <a:rPr lang="en-US" altLang="en-US" dirty="0">
                <a:solidFill>
                  <a:srgbClr val="FF0000"/>
                </a:solidFill>
              </a:rPr>
              <a:t>Loading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term </a:t>
            </a:r>
            <a:r>
              <a:rPr lang="en-US" altLang="en-US" dirty="0">
                <a:solidFill>
                  <a:srgbClr val="FF0000"/>
                </a:solidFill>
              </a:rPr>
              <a:t>Parallel Loading </a:t>
            </a:r>
            <a:r>
              <a:rPr lang="en-US" altLang="en-US" dirty="0"/>
              <a:t>is used if all the input bits are transferred into the register simultaneously, with the common clock pulse.</a:t>
            </a:r>
          </a:p>
          <a:p>
            <a:r>
              <a:rPr lang="en-US" altLang="en-US" dirty="0"/>
              <a:t>In most digital systems, a </a:t>
            </a:r>
            <a:r>
              <a:rPr lang="en-US" altLang="en-US" dirty="0">
                <a:solidFill>
                  <a:srgbClr val="FF0000"/>
                </a:solidFill>
              </a:rPr>
              <a:t>master clock generator</a:t>
            </a:r>
            <a:r>
              <a:rPr lang="en-US" altLang="en-US" dirty="0"/>
              <a:t> supplies clock pulses to all parts of the system, just as the heart that supplies a constant beat to all parts in the human system.</a:t>
            </a:r>
          </a:p>
          <a:p>
            <a:r>
              <a:rPr lang="en-US" altLang="en-US" dirty="0"/>
              <a:t>Because of this fact, the input values in the register are loaded when a clock pulse arrives.</a:t>
            </a:r>
          </a:p>
          <a:p>
            <a:r>
              <a:rPr lang="en-US" altLang="en-US" dirty="0"/>
              <a:t>This implies that, whenever a clock pulse arrives, it would load the register with new values, thus overwriting the previously stored register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50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en-CA" dirty="0"/>
              <a:t>A basic shift register is simply a chain of D flip-flops with a common clock.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Each flip-flop transfers its D input to its Q output at a clock transition.</a:t>
            </a:r>
          </a:p>
          <a:p>
            <a:pPr lvl="1"/>
            <a:r>
              <a:rPr lang="en-CA" dirty="0"/>
              <a:t>The effect is to transfer data along the register, one flip-flop per clock cycle.</a:t>
            </a:r>
          </a:p>
          <a:p>
            <a:pPr lvl="1"/>
            <a:r>
              <a:rPr lang="en-CA" dirty="0"/>
              <a:t>This type of register is called a serial input-serial output (SISO).</a:t>
            </a:r>
          </a:p>
          <a:p>
            <a:endParaRPr lang="en-CA" dirty="0"/>
          </a:p>
        </p:txBody>
      </p:sp>
      <p:sp>
        <p:nvSpPr>
          <p:cNvPr id="56" name="object 4"/>
          <p:cNvSpPr/>
          <p:nvPr/>
        </p:nvSpPr>
        <p:spPr>
          <a:xfrm>
            <a:off x="22691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"/>
          <p:cNvSpPr/>
          <p:nvPr/>
        </p:nvSpPr>
        <p:spPr>
          <a:xfrm>
            <a:off x="22691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6"/>
          <p:cNvSpPr txBox="1"/>
          <p:nvPr/>
        </p:nvSpPr>
        <p:spPr>
          <a:xfrm>
            <a:off x="23135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36407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8"/>
          <p:cNvSpPr/>
          <p:nvPr/>
        </p:nvSpPr>
        <p:spPr>
          <a:xfrm>
            <a:off x="36407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9"/>
          <p:cNvSpPr txBox="1"/>
          <p:nvPr/>
        </p:nvSpPr>
        <p:spPr>
          <a:xfrm>
            <a:off x="36851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10"/>
          <p:cNvSpPr/>
          <p:nvPr/>
        </p:nvSpPr>
        <p:spPr>
          <a:xfrm>
            <a:off x="50123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11"/>
          <p:cNvSpPr/>
          <p:nvPr/>
        </p:nvSpPr>
        <p:spPr>
          <a:xfrm>
            <a:off x="50123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12"/>
          <p:cNvSpPr txBox="1"/>
          <p:nvPr/>
        </p:nvSpPr>
        <p:spPr>
          <a:xfrm>
            <a:off x="50567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13"/>
          <p:cNvSpPr/>
          <p:nvPr/>
        </p:nvSpPr>
        <p:spPr>
          <a:xfrm>
            <a:off x="6383930" y="2900755"/>
            <a:ext cx="571499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499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14"/>
          <p:cNvSpPr/>
          <p:nvPr/>
        </p:nvSpPr>
        <p:spPr>
          <a:xfrm>
            <a:off x="63839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15"/>
          <p:cNvSpPr txBox="1"/>
          <p:nvPr/>
        </p:nvSpPr>
        <p:spPr>
          <a:xfrm>
            <a:off x="64283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16"/>
          <p:cNvSpPr/>
          <p:nvPr/>
        </p:nvSpPr>
        <p:spPr>
          <a:xfrm>
            <a:off x="34819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17"/>
          <p:cNvSpPr/>
          <p:nvPr/>
        </p:nvSpPr>
        <p:spPr>
          <a:xfrm>
            <a:off x="3481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18"/>
          <p:cNvSpPr/>
          <p:nvPr/>
        </p:nvSpPr>
        <p:spPr>
          <a:xfrm>
            <a:off x="34835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19"/>
          <p:cNvSpPr/>
          <p:nvPr/>
        </p:nvSpPr>
        <p:spPr>
          <a:xfrm>
            <a:off x="3481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20"/>
          <p:cNvSpPr/>
          <p:nvPr/>
        </p:nvSpPr>
        <p:spPr>
          <a:xfrm>
            <a:off x="2827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21"/>
          <p:cNvSpPr/>
          <p:nvPr/>
        </p:nvSpPr>
        <p:spPr>
          <a:xfrm>
            <a:off x="48543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22"/>
          <p:cNvSpPr/>
          <p:nvPr/>
        </p:nvSpPr>
        <p:spPr>
          <a:xfrm>
            <a:off x="48543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62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23"/>
          <p:cNvSpPr/>
          <p:nvPr/>
        </p:nvSpPr>
        <p:spPr>
          <a:xfrm>
            <a:off x="48559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24"/>
          <p:cNvSpPr/>
          <p:nvPr/>
        </p:nvSpPr>
        <p:spPr>
          <a:xfrm>
            <a:off x="48543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25"/>
          <p:cNvSpPr/>
          <p:nvPr/>
        </p:nvSpPr>
        <p:spPr>
          <a:xfrm>
            <a:off x="42003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62259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6225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62275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29"/>
          <p:cNvSpPr/>
          <p:nvPr/>
        </p:nvSpPr>
        <p:spPr>
          <a:xfrm>
            <a:off x="6225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30"/>
          <p:cNvSpPr/>
          <p:nvPr/>
        </p:nvSpPr>
        <p:spPr>
          <a:xfrm>
            <a:off x="5571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31"/>
          <p:cNvSpPr/>
          <p:nvPr/>
        </p:nvSpPr>
        <p:spPr>
          <a:xfrm>
            <a:off x="2111167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32"/>
          <p:cNvSpPr/>
          <p:nvPr/>
        </p:nvSpPr>
        <p:spPr>
          <a:xfrm>
            <a:off x="21111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87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33"/>
          <p:cNvSpPr/>
          <p:nvPr/>
        </p:nvSpPr>
        <p:spPr>
          <a:xfrm>
            <a:off x="21127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34"/>
          <p:cNvSpPr/>
          <p:nvPr/>
        </p:nvSpPr>
        <p:spPr>
          <a:xfrm>
            <a:off x="2111167" y="2961080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37" y="57150"/>
                </a:lnTo>
                <a:lnTo>
                  <a:pt x="161937" y="5397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35"/>
          <p:cNvSpPr/>
          <p:nvPr/>
        </p:nvSpPr>
        <p:spPr>
          <a:xfrm>
            <a:off x="1800017" y="3015055"/>
            <a:ext cx="323862" cy="0"/>
          </a:xfrm>
          <a:custGeom>
            <a:avLst/>
            <a:gdLst/>
            <a:ahLst/>
            <a:cxnLst/>
            <a:rect l="l" t="t" r="r" b="b"/>
            <a:pathLst>
              <a:path w="323862">
                <a:moveTo>
                  <a:pt x="0" y="0"/>
                </a:moveTo>
                <a:lnTo>
                  <a:pt x="32386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36"/>
          <p:cNvSpPr/>
          <p:nvPr/>
        </p:nvSpPr>
        <p:spPr>
          <a:xfrm>
            <a:off x="72546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37"/>
          <p:cNvSpPr/>
          <p:nvPr/>
        </p:nvSpPr>
        <p:spPr>
          <a:xfrm>
            <a:off x="7254680" y="3015055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12" y="3175"/>
                </a:lnTo>
                <a:lnTo>
                  <a:pt x="161912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38"/>
          <p:cNvSpPr/>
          <p:nvPr/>
        </p:nvSpPr>
        <p:spPr>
          <a:xfrm>
            <a:off x="72562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39"/>
          <p:cNvSpPr/>
          <p:nvPr/>
        </p:nvSpPr>
        <p:spPr>
          <a:xfrm>
            <a:off x="7254680" y="2961080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0"/>
                </a:moveTo>
                <a:lnTo>
                  <a:pt x="0" y="3175"/>
                </a:lnTo>
                <a:lnTo>
                  <a:pt x="158737" y="57150"/>
                </a:lnTo>
                <a:lnTo>
                  <a:pt x="161912" y="57150"/>
                </a:lnTo>
                <a:lnTo>
                  <a:pt x="161912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40"/>
          <p:cNvSpPr/>
          <p:nvPr/>
        </p:nvSpPr>
        <p:spPr>
          <a:xfrm>
            <a:off x="6943530" y="301505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41"/>
          <p:cNvSpPr/>
          <p:nvPr/>
        </p:nvSpPr>
        <p:spPr>
          <a:xfrm>
            <a:off x="1812730" y="3357955"/>
            <a:ext cx="4571987" cy="685800"/>
          </a:xfrm>
          <a:custGeom>
            <a:avLst/>
            <a:gdLst/>
            <a:ahLst/>
            <a:cxnLst/>
            <a:rect l="l" t="t" r="r" b="b"/>
            <a:pathLst>
              <a:path w="4571987" h="685800">
                <a:moveTo>
                  <a:pt x="4571987" y="0"/>
                </a:moveTo>
                <a:lnTo>
                  <a:pt x="4343387" y="0"/>
                </a:lnTo>
                <a:lnTo>
                  <a:pt x="4343387" y="68580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42"/>
          <p:cNvSpPr/>
          <p:nvPr/>
        </p:nvSpPr>
        <p:spPr>
          <a:xfrm>
            <a:off x="4784530" y="3357955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43"/>
          <p:cNvSpPr/>
          <p:nvPr/>
        </p:nvSpPr>
        <p:spPr>
          <a:xfrm>
            <a:off x="34129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44"/>
          <p:cNvSpPr/>
          <p:nvPr/>
        </p:nvSpPr>
        <p:spPr>
          <a:xfrm>
            <a:off x="20413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45"/>
          <p:cNvSpPr txBox="1"/>
          <p:nvPr/>
        </p:nvSpPr>
        <p:spPr>
          <a:xfrm>
            <a:off x="451262" y="2781375"/>
            <a:ext cx="129441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serial input</a:t>
            </a:r>
            <a:endParaRPr lang="en-CA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3335" marR="12700" indent="-1270">
              <a:lnSpc>
                <a:spcPts val="1800"/>
              </a:lnSpc>
            </a:pPr>
            <a:r>
              <a:rPr lang="en-CA" dirty="0">
                <a:solidFill>
                  <a:srgbClr val="FF0000"/>
                </a:solidFill>
                <a:latin typeface="Arial"/>
                <a:cs typeface="Arial"/>
              </a:rPr>
              <a:t>01001110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8" name="object 46"/>
          <p:cNvSpPr txBox="1"/>
          <p:nvPr/>
        </p:nvSpPr>
        <p:spPr>
          <a:xfrm>
            <a:off x="7514230" y="2781375"/>
            <a:ext cx="66230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7F00FF"/>
                </a:solidFill>
                <a:latin typeface="Arial"/>
                <a:cs typeface="Arial"/>
              </a:rPr>
              <a:t>serial 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48"/>
          <p:cNvSpPr txBox="1"/>
          <p:nvPr/>
        </p:nvSpPr>
        <p:spPr>
          <a:xfrm>
            <a:off x="24604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49"/>
          <p:cNvSpPr txBox="1"/>
          <p:nvPr/>
        </p:nvSpPr>
        <p:spPr>
          <a:xfrm>
            <a:off x="38383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50"/>
          <p:cNvSpPr txBox="1"/>
          <p:nvPr/>
        </p:nvSpPr>
        <p:spPr>
          <a:xfrm>
            <a:off x="52099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51"/>
          <p:cNvSpPr txBox="1"/>
          <p:nvPr/>
        </p:nvSpPr>
        <p:spPr>
          <a:xfrm>
            <a:off x="65752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52"/>
          <p:cNvSpPr/>
          <p:nvPr/>
        </p:nvSpPr>
        <p:spPr>
          <a:xfrm>
            <a:off x="4749972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53"/>
          <p:cNvSpPr/>
          <p:nvPr/>
        </p:nvSpPr>
        <p:spPr>
          <a:xfrm>
            <a:off x="33791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54"/>
          <p:cNvSpPr/>
          <p:nvPr/>
        </p:nvSpPr>
        <p:spPr>
          <a:xfrm>
            <a:off x="20075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45"/>
          <p:cNvSpPr txBox="1"/>
          <p:nvPr/>
        </p:nvSpPr>
        <p:spPr>
          <a:xfrm>
            <a:off x="1151906" y="3931303"/>
            <a:ext cx="785516" cy="2369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lang="en-CA" dirty="0">
                <a:latin typeface="Arial"/>
                <a:cs typeface="Arial"/>
              </a:rPr>
              <a:t>c</a:t>
            </a:r>
            <a:r>
              <a:rPr lang="en-CA" sz="1800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55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en-CA" dirty="0"/>
              <a:t>A basic shift register is simply a chain of D flip-flops with a common clock.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object 4"/>
          <p:cNvSpPr/>
          <p:nvPr/>
        </p:nvSpPr>
        <p:spPr>
          <a:xfrm>
            <a:off x="22691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91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35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07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7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51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23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23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67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3930" y="2900755"/>
            <a:ext cx="571499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499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39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83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19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1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35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1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7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3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43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62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59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43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03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59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5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75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5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71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1167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11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87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27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1167" y="2961080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37" y="57150"/>
                </a:lnTo>
                <a:lnTo>
                  <a:pt x="161937" y="5397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0017" y="3015055"/>
            <a:ext cx="323862" cy="0"/>
          </a:xfrm>
          <a:custGeom>
            <a:avLst/>
            <a:gdLst/>
            <a:ahLst/>
            <a:cxnLst/>
            <a:rect l="l" t="t" r="r" b="b"/>
            <a:pathLst>
              <a:path w="323862">
                <a:moveTo>
                  <a:pt x="0" y="0"/>
                </a:moveTo>
                <a:lnTo>
                  <a:pt x="32386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46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4680" y="3015055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12" y="3175"/>
                </a:lnTo>
                <a:lnTo>
                  <a:pt x="161912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62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4680" y="2961080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0"/>
                </a:moveTo>
                <a:lnTo>
                  <a:pt x="0" y="3175"/>
                </a:lnTo>
                <a:lnTo>
                  <a:pt x="158737" y="57150"/>
                </a:lnTo>
                <a:lnTo>
                  <a:pt x="161912" y="57150"/>
                </a:lnTo>
                <a:lnTo>
                  <a:pt x="161912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43530" y="301505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2730" y="3357955"/>
            <a:ext cx="4571987" cy="685800"/>
          </a:xfrm>
          <a:custGeom>
            <a:avLst/>
            <a:gdLst/>
            <a:ahLst/>
            <a:cxnLst/>
            <a:rect l="l" t="t" r="r" b="b"/>
            <a:pathLst>
              <a:path w="4571987" h="685800">
                <a:moveTo>
                  <a:pt x="4571987" y="0"/>
                </a:moveTo>
                <a:lnTo>
                  <a:pt x="4343387" y="0"/>
                </a:lnTo>
                <a:lnTo>
                  <a:pt x="4343387" y="68580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4530" y="3357955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129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13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1262" y="2781375"/>
            <a:ext cx="129441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serial input</a:t>
            </a:r>
            <a:endParaRPr lang="en-CA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3335" marR="12700" indent="-1270">
              <a:lnSpc>
                <a:spcPts val="1800"/>
              </a:lnSpc>
            </a:pPr>
            <a:r>
              <a:rPr lang="en-CA" dirty="0">
                <a:solidFill>
                  <a:srgbClr val="FF0000"/>
                </a:solidFill>
                <a:latin typeface="Arial"/>
                <a:cs typeface="Arial"/>
              </a:rPr>
              <a:t>01001110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14230" y="2781375"/>
            <a:ext cx="66230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7F00FF"/>
                </a:solidFill>
                <a:latin typeface="Arial"/>
                <a:cs typeface="Arial"/>
              </a:rPr>
              <a:t>serial 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24604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9"/>
          <p:cNvSpPr txBox="1"/>
          <p:nvPr/>
        </p:nvSpPr>
        <p:spPr>
          <a:xfrm>
            <a:off x="38383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50"/>
          <p:cNvSpPr txBox="1"/>
          <p:nvPr/>
        </p:nvSpPr>
        <p:spPr>
          <a:xfrm>
            <a:off x="52099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1"/>
          <p:cNvSpPr txBox="1"/>
          <p:nvPr/>
        </p:nvSpPr>
        <p:spPr>
          <a:xfrm>
            <a:off x="65752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4749972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3"/>
          <p:cNvSpPr/>
          <p:nvPr/>
        </p:nvSpPr>
        <p:spPr>
          <a:xfrm>
            <a:off x="33791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4"/>
          <p:cNvSpPr/>
          <p:nvPr/>
        </p:nvSpPr>
        <p:spPr>
          <a:xfrm>
            <a:off x="20075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45"/>
          <p:cNvSpPr txBox="1"/>
          <p:nvPr/>
        </p:nvSpPr>
        <p:spPr>
          <a:xfrm>
            <a:off x="1151906" y="3931303"/>
            <a:ext cx="785516" cy="2369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lang="en-CA" dirty="0">
                <a:latin typeface="Arial"/>
                <a:cs typeface="Arial"/>
              </a:rPr>
              <a:t>c</a:t>
            </a:r>
            <a:r>
              <a:rPr lang="en-CA" sz="1800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5015" y="4364281"/>
            <a:ext cx="7600206" cy="234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1594">
              <a:lnSpc>
                <a:spcPct val="111100"/>
              </a:lnSpc>
            </a:pPr>
            <a:r>
              <a:rPr lang="en-CA" sz="2400" dirty="0">
                <a:latin typeface="+mj-lt"/>
                <a:cs typeface="Arial"/>
              </a:rPr>
              <a:t>The table shows the contents of the register after successive clock transitions.  The assumption is that the register is initially clear.</a:t>
            </a:r>
          </a:p>
          <a:p>
            <a:pPr marL="298450" marR="61594" indent="-285750">
              <a:lnSpc>
                <a:spcPct val="111100"/>
              </a:lnSpc>
              <a:buFont typeface="Arial" pitchFamily="34" charset="0"/>
              <a:buChar char="•"/>
            </a:pPr>
            <a:r>
              <a:rPr lang="en-CA" sz="2000" dirty="0">
                <a:latin typeface="+mj-lt"/>
                <a:cs typeface="Arial"/>
              </a:rPr>
              <a:t>The number of clock pulses needed to fill the register is equal to the number of flip-flops used to make the register. This is a 4 bit register.</a:t>
            </a:r>
          </a:p>
        </p:txBody>
      </p:sp>
      <p:sp>
        <p:nvSpPr>
          <p:cNvPr id="56" name="object 55"/>
          <p:cNvSpPr/>
          <p:nvPr/>
        </p:nvSpPr>
        <p:spPr>
          <a:xfrm>
            <a:off x="8273801" y="3467597"/>
            <a:ext cx="3429000" cy="3200400"/>
          </a:xfrm>
          <a:custGeom>
            <a:avLst/>
            <a:gdLst/>
            <a:ahLst/>
            <a:cxnLst/>
            <a:rect l="l" t="t" r="r" b="b"/>
            <a:pathLst>
              <a:path w="3429000" h="3200400">
                <a:moveTo>
                  <a:pt x="3429000" y="3200400"/>
                </a:moveTo>
                <a:lnTo>
                  <a:pt x="3429000" y="0"/>
                </a:lnTo>
                <a:lnTo>
                  <a:pt x="0" y="0"/>
                </a:lnTo>
                <a:lnTo>
                  <a:pt x="0" y="3200400"/>
                </a:lnTo>
                <a:lnTo>
                  <a:pt x="3429000" y="3200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11163064" y="6356847"/>
            <a:ext cx="196837" cy="139700"/>
          </a:xfrm>
          <a:custGeom>
            <a:avLst/>
            <a:gdLst/>
            <a:ahLst/>
            <a:cxnLst/>
            <a:rect l="l" t="t" r="r" b="b"/>
            <a:pathLst>
              <a:path w="196837" h="139700">
                <a:moveTo>
                  <a:pt x="0" y="114300"/>
                </a:moveTo>
                <a:lnTo>
                  <a:pt x="196837" y="139700"/>
                </a:lnTo>
                <a:lnTo>
                  <a:pt x="57137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11163064" y="647114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37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11163064" y="641399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11191639" y="635684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62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11220201" y="6356847"/>
            <a:ext cx="142887" cy="142875"/>
          </a:xfrm>
          <a:custGeom>
            <a:avLst/>
            <a:gdLst/>
            <a:ahLst/>
            <a:cxnLst/>
            <a:rect l="l" t="t" r="r" b="b"/>
            <a:pathLst>
              <a:path w="142887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87" y="142875"/>
                </a:lnTo>
                <a:lnTo>
                  <a:pt x="142887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9283451" y="544879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11163064" y="5328147"/>
            <a:ext cx="196837" cy="139700"/>
          </a:xfrm>
          <a:custGeom>
            <a:avLst/>
            <a:gdLst/>
            <a:ahLst/>
            <a:cxnLst/>
            <a:rect l="l" t="t" r="r" b="b"/>
            <a:pathLst>
              <a:path w="196837" h="139700">
                <a:moveTo>
                  <a:pt x="0" y="114300"/>
                </a:moveTo>
                <a:lnTo>
                  <a:pt x="196837" y="139700"/>
                </a:lnTo>
                <a:lnTo>
                  <a:pt x="57137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11163064" y="544244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37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11163064" y="538529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11191639" y="532814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62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11220201" y="5328147"/>
            <a:ext cx="142887" cy="142875"/>
          </a:xfrm>
          <a:custGeom>
            <a:avLst/>
            <a:gdLst/>
            <a:ahLst/>
            <a:cxnLst/>
            <a:rect l="l" t="t" r="r" b="b"/>
            <a:pathLst>
              <a:path w="142887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87" y="142875"/>
                </a:lnTo>
                <a:lnTo>
                  <a:pt x="142887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9283451" y="442009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1101" y="666799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96014" y="6423522"/>
            <a:ext cx="126987" cy="187325"/>
          </a:xfrm>
          <a:custGeom>
            <a:avLst/>
            <a:gdLst/>
            <a:ahLst/>
            <a:cxnLst/>
            <a:rect l="l" t="t" r="r" b="b"/>
            <a:pathLst>
              <a:path w="126987" h="187325">
                <a:moveTo>
                  <a:pt x="0" y="0"/>
                </a:moveTo>
                <a:lnTo>
                  <a:pt x="63500" y="187324"/>
                </a:lnTo>
                <a:lnTo>
                  <a:pt x="126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96014" y="6423522"/>
            <a:ext cx="66675" cy="190500"/>
          </a:xfrm>
          <a:custGeom>
            <a:avLst/>
            <a:gdLst/>
            <a:ahLst/>
            <a:cxnLst/>
            <a:rect l="l" t="t" r="r" b="b"/>
            <a:pathLst>
              <a:path w="66675" h="190500">
                <a:moveTo>
                  <a:pt x="0" y="0"/>
                </a:moveTo>
                <a:lnTo>
                  <a:pt x="0" y="3174"/>
                </a:lnTo>
                <a:lnTo>
                  <a:pt x="63500" y="190499"/>
                </a:lnTo>
                <a:lnTo>
                  <a:pt x="66675" y="190499"/>
                </a:lnTo>
                <a:lnTo>
                  <a:pt x="66675" y="1873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96014" y="6425110"/>
            <a:ext cx="130162" cy="0"/>
          </a:xfrm>
          <a:custGeom>
            <a:avLst/>
            <a:gdLst/>
            <a:ahLst/>
            <a:cxnLst/>
            <a:rect l="l" t="t" r="r" b="b"/>
            <a:pathLst>
              <a:path w="130162">
                <a:moveTo>
                  <a:pt x="0" y="0"/>
                </a:moveTo>
                <a:lnTo>
                  <a:pt x="130162" y="0"/>
                </a:lnTo>
              </a:path>
            </a:pathLst>
          </a:custGeom>
          <a:ln w="3175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59514" y="6423522"/>
            <a:ext cx="66662" cy="190500"/>
          </a:xfrm>
          <a:custGeom>
            <a:avLst/>
            <a:gdLst/>
            <a:ahLst/>
            <a:cxnLst/>
            <a:rect l="l" t="t" r="r" b="b"/>
            <a:pathLst>
              <a:path w="66662" h="190500">
                <a:moveTo>
                  <a:pt x="0" y="187324"/>
                </a:moveTo>
                <a:lnTo>
                  <a:pt x="0" y="190499"/>
                </a:lnTo>
                <a:lnTo>
                  <a:pt x="3175" y="190499"/>
                </a:lnTo>
                <a:lnTo>
                  <a:pt x="66662" y="3174"/>
                </a:lnTo>
                <a:lnTo>
                  <a:pt x="66662" y="0"/>
                </a:lnTo>
                <a:lnTo>
                  <a:pt x="63487" y="0"/>
                </a:lnTo>
                <a:lnTo>
                  <a:pt x="0" y="187324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59514" y="3962897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0"/>
                </a:moveTo>
                <a:lnTo>
                  <a:pt x="0" y="2479675"/>
                </a:lnTo>
              </a:path>
            </a:pathLst>
          </a:custGeom>
          <a:ln w="38100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45214" y="4559797"/>
            <a:ext cx="228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994407" y="4610241"/>
            <a:ext cx="285115" cy="127063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94C"/>
                </a:solidFill>
                <a:latin typeface="Arial"/>
                <a:cs typeface="Arial"/>
              </a:rPr>
              <a:t>clock pulses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405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2263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121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5979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2837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01" y="3480297"/>
            <a:ext cx="3428996" cy="2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1399</Words>
  <Application>Microsoft Office PowerPoint</Application>
  <PresentationFormat>Widescreen</PresentationFormat>
  <Paragraphs>248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Comic Sans MS</vt:lpstr>
      <vt:lpstr>Times New Roman</vt:lpstr>
      <vt:lpstr>Office Theme</vt:lpstr>
      <vt:lpstr>Bitmap Image</vt:lpstr>
      <vt:lpstr>Document</vt:lpstr>
      <vt:lpstr>Registers and Counters</vt:lpstr>
      <vt:lpstr>Content</vt:lpstr>
      <vt:lpstr>Registers</vt:lpstr>
      <vt:lpstr>Registers</vt:lpstr>
      <vt:lpstr>1-bit register</vt:lpstr>
      <vt:lpstr>4-bit register</vt:lpstr>
      <vt:lpstr>Cont. </vt:lpstr>
      <vt:lpstr>Shift Register</vt:lpstr>
      <vt:lpstr>Shift Register</vt:lpstr>
      <vt:lpstr>Timing for a shift register</vt:lpstr>
      <vt:lpstr>Timing for a shift register</vt:lpstr>
      <vt:lpstr>Shift registers</vt:lpstr>
      <vt:lpstr>Shift direction</vt:lpstr>
      <vt:lpstr>Application of a basic shift register</vt:lpstr>
      <vt:lpstr>Counters</vt:lpstr>
      <vt:lpstr>Benefits of counters</vt:lpstr>
      <vt:lpstr>PowerPoint Presentation</vt:lpstr>
      <vt:lpstr>The complete state diagram and table </vt:lpstr>
      <vt:lpstr>D flip-flop inputs </vt:lpstr>
      <vt:lpstr>JK flip-flop inputs</vt:lpstr>
      <vt:lpstr>JK flip-flop input equations</vt:lpstr>
      <vt:lpstr>Unused states</vt:lpstr>
      <vt:lpstr>Unused states can be don’t cares…</vt:lpstr>
      <vt:lpstr>…or maybe you do care</vt:lpstr>
      <vt:lpstr>4-bit Counter with Serial Gating</vt:lpstr>
      <vt:lpstr>4-bit Counter with Parallel Gating</vt:lpstr>
      <vt:lpstr>4-bit Binary Counter with Parallel Load</vt:lpstr>
      <vt:lpstr>Summary of Counters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Counters</dc:title>
  <dc:creator>SONY</dc:creator>
  <cp:lastModifiedBy>SONY</cp:lastModifiedBy>
  <cp:revision>13</cp:revision>
  <dcterms:created xsi:type="dcterms:W3CDTF">2019-07-20T16:25:05Z</dcterms:created>
  <dcterms:modified xsi:type="dcterms:W3CDTF">2019-07-21T18:11:50Z</dcterms:modified>
</cp:coreProperties>
</file>