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0"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7" r:id="rId27"/>
    <p:sldId id="288" r:id="rId28"/>
    <p:sldId id="289" r:id="rId29"/>
    <p:sldId id="290" r:id="rId30"/>
    <p:sldId id="291" r:id="rId31"/>
    <p:sldId id="292" r:id="rId32"/>
    <p:sldId id="351" r:id="rId33"/>
    <p:sldId id="295" r:id="rId34"/>
    <p:sldId id="296" r:id="rId35"/>
    <p:sldId id="297" r:id="rId36"/>
    <p:sldId id="298" r:id="rId37"/>
    <p:sldId id="299" r:id="rId38"/>
    <p:sldId id="300" r:id="rId39"/>
    <p:sldId id="301" r:id="rId40"/>
    <p:sldId id="302" r:id="rId41"/>
    <p:sldId id="304" r:id="rId42"/>
    <p:sldId id="303"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5" r:id="rId64"/>
    <p:sldId id="326" r:id="rId65"/>
    <p:sldId id="327" r:id="rId66"/>
    <p:sldId id="334" r:id="rId67"/>
    <p:sldId id="328" r:id="rId68"/>
    <p:sldId id="329" r:id="rId69"/>
    <p:sldId id="330" r:id="rId70"/>
    <p:sldId id="331" r:id="rId71"/>
    <p:sldId id="332" r:id="rId72"/>
    <p:sldId id="341" r:id="rId73"/>
    <p:sldId id="342" r:id="rId74"/>
    <p:sldId id="336" r:id="rId75"/>
    <p:sldId id="343" r:id="rId76"/>
    <p:sldId id="344" r:id="rId77"/>
    <p:sldId id="345" r:id="rId78"/>
    <p:sldId id="346" r:id="rId79"/>
    <p:sldId id="347" r:id="rId80"/>
    <p:sldId id="348" r:id="rId81"/>
    <p:sldId id="337" r:id="rId82"/>
    <p:sldId id="349" r:id="rId83"/>
    <p:sldId id="350" r:id="rId84"/>
    <p:sldId id="338" r:id="rId85"/>
    <p:sldId id="340" r:id="rId86"/>
    <p:sldId id="339"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1832F0"/>
    <a:srgbClr val="0066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1" d="100"/>
          <a:sy n="81" d="100"/>
        </p:scale>
        <p:origin x="114" y="18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022650-4834-427C-A527-E222AC9136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3E9FD9B5-5256-486C-9D24-CC99FEF5C5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4A43BA82-9585-4275-A08C-32F3E24CC885}"/>
              </a:ext>
            </a:extLst>
          </p:cNvPr>
          <p:cNvSpPr>
            <a:spLocks noGrp="1"/>
          </p:cNvSpPr>
          <p:nvPr>
            <p:ph type="dt" sz="half" idx="10"/>
          </p:nvPr>
        </p:nvSpPr>
        <p:spPr/>
        <p:txBody>
          <a:bodyPr/>
          <a:lstStyle/>
          <a:p>
            <a:fld id="{8CE62417-84E5-4A58-8223-BAF15DAC8247}" type="datetimeFigureOut">
              <a:rPr lang="en-US" smtClean="0"/>
              <a:t>7/6/2019</a:t>
            </a:fld>
            <a:endParaRPr lang="en-US" dirty="0"/>
          </a:p>
        </p:txBody>
      </p:sp>
      <p:sp>
        <p:nvSpPr>
          <p:cNvPr id="5" name="Footer Placeholder 4">
            <a:extLst>
              <a:ext uri="{FF2B5EF4-FFF2-40B4-BE49-F238E27FC236}">
                <a16:creationId xmlns:a16="http://schemas.microsoft.com/office/drawing/2014/main" xmlns="" id="{0F8C1E7F-0DFB-4419-943D-52854A46F1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47AEFE34-2F7F-40A1-A2E6-B7A3068A188A}"/>
              </a:ext>
            </a:extLst>
          </p:cNvPr>
          <p:cNvSpPr>
            <a:spLocks noGrp="1"/>
          </p:cNvSpPr>
          <p:nvPr>
            <p:ph type="sldNum" sz="quarter" idx="12"/>
          </p:nvPr>
        </p:nvSpPr>
        <p:spPr/>
        <p:txBody>
          <a:bodyPr/>
          <a:lstStyle/>
          <a:p>
            <a:fld id="{609B84E7-C791-4A73-89FF-BE36018AB111}" type="slidenum">
              <a:rPr lang="en-US" smtClean="0"/>
              <a:t>‹#›</a:t>
            </a:fld>
            <a:endParaRPr lang="en-US" dirty="0"/>
          </a:p>
        </p:txBody>
      </p:sp>
    </p:spTree>
    <p:extLst>
      <p:ext uri="{BB962C8B-B14F-4D97-AF65-F5344CB8AC3E}">
        <p14:creationId xmlns:p14="http://schemas.microsoft.com/office/powerpoint/2010/main" val="3785962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8855BC-82A4-4CFB-A8D5-F86B9B3101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E40A67E0-563B-4A25-BAE3-38172F3602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BDC2439-FBBB-466B-A78C-E2053B3E0D7E}"/>
              </a:ext>
            </a:extLst>
          </p:cNvPr>
          <p:cNvSpPr>
            <a:spLocks noGrp="1"/>
          </p:cNvSpPr>
          <p:nvPr>
            <p:ph type="dt" sz="half" idx="10"/>
          </p:nvPr>
        </p:nvSpPr>
        <p:spPr/>
        <p:txBody>
          <a:bodyPr/>
          <a:lstStyle/>
          <a:p>
            <a:fld id="{8CE62417-84E5-4A58-8223-BAF15DAC8247}" type="datetimeFigureOut">
              <a:rPr lang="en-US" smtClean="0"/>
              <a:t>7/6/2019</a:t>
            </a:fld>
            <a:endParaRPr lang="en-US" dirty="0"/>
          </a:p>
        </p:txBody>
      </p:sp>
      <p:sp>
        <p:nvSpPr>
          <p:cNvPr id="5" name="Footer Placeholder 4">
            <a:extLst>
              <a:ext uri="{FF2B5EF4-FFF2-40B4-BE49-F238E27FC236}">
                <a16:creationId xmlns:a16="http://schemas.microsoft.com/office/drawing/2014/main" xmlns="" id="{108771B0-8C34-4EBE-90A5-8C1ACEFCF06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43FC0BE5-A287-41CE-B8A4-9276A41B8DA7}"/>
              </a:ext>
            </a:extLst>
          </p:cNvPr>
          <p:cNvSpPr>
            <a:spLocks noGrp="1"/>
          </p:cNvSpPr>
          <p:nvPr>
            <p:ph type="sldNum" sz="quarter" idx="12"/>
          </p:nvPr>
        </p:nvSpPr>
        <p:spPr/>
        <p:txBody>
          <a:bodyPr/>
          <a:lstStyle/>
          <a:p>
            <a:fld id="{609B84E7-C791-4A73-89FF-BE36018AB111}" type="slidenum">
              <a:rPr lang="en-US" smtClean="0"/>
              <a:t>‹#›</a:t>
            </a:fld>
            <a:endParaRPr lang="en-US" dirty="0"/>
          </a:p>
        </p:txBody>
      </p:sp>
    </p:spTree>
    <p:extLst>
      <p:ext uri="{BB962C8B-B14F-4D97-AF65-F5344CB8AC3E}">
        <p14:creationId xmlns:p14="http://schemas.microsoft.com/office/powerpoint/2010/main" val="3250959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559DD35-F89A-4FAB-90E1-E3CC0DE57E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D302BF1A-F3A7-456F-A3FB-47C1B98E45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507B2B4-CD9E-4F64-8310-E267F9A30640}"/>
              </a:ext>
            </a:extLst>
          </p:cNvPr>
          <p:cNvSpPr>
            <a:spLocks noGrp="1"/>
          </p:cNvSpPr>
          <p:nvPr>
            <p:ph type="dt" sz="half" idx="10"/>
          </p:nvPr>
        </p:nvSpPr>
        <p:spPr/>
        <p:txBody>
          <a:bodyPr/>
          <a:lstStyle/>
          <a:p>
            <a:fld id="{8CE62417-84E5-4A58-8223-BAF15DAC8247}" type="datetimeFigureOut">
              <a:rPr lang="en-US" smtClean="0"/>
              <a:t>7/6/2019</a:t>
            </a:fld>
            <a:endParaRPr lang="en-US" dirty="0"/>
          </a:p>
        </p:txBody>
      </p:sp>
      <p:sp>
        <p:nvSpPr>
          <p:cNvPr id="5" name="Footer Placeholder 4">
            <a:extLst>
              <a:ext uri="{FF2B5EF4-FFF2-40B4-BE49-F238E27FC236}">
                <a16:creationId xmlns:a16="http://schemas.microsoft.com/office/drawing/2014/main" xmlns="" id="{00D41A60-CB3C-4C97-8157-DF58B6736DB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00255DB8-CE1E-4725-B54F-D12F42526AFF}"/>
              </a:ext>
            </a:extLst>
          </p:cNvPr>
          <p:cNvSpPr>
            <a:spLocks noGrp="1"/>
          </p:cNvSpPr>
          <p:nvPr>
            <p:ph type="sldNum" sz="quarter" idx="12"/>
          </p:nvPr>
        </p:nvSpPr>
        <p:spPr/>
        <p:txBody>
          <a:bodyPr/>
          <a:lstStyle/>
          <a:p>
            <a:fld id="{609B84E7-C791-4A73-89FF-BE36018AB111}" type="slidenum">
              <a:rPr lang="en-US" smtClean="0"/>
              <a:t>‹#›</a:t>
            </a:fld>
            <a:endParaRPr lang="en-US" dirty="0"/>
          </a:p>
        </p:txBody>
      </p:sp>
    </p:spTree>
    <p:extLst>
      <p:ext uri="{BB962C8B-B14F-4D97-AF65-F5344CB8AC3E}">
        <p14:creationId xmlns:p14="http://schemas.microsoft.com/office/powerpoint/2010/main" val="2410664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C56050-2513-4A16-B499-27DEAD829C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3C4058C-F92D-4B23-BAB8-74AC1A54BA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725DA7C-D671-497B-B170-E04EBAEEC315}"/>
              </a:ext>
            </a:extLst>
          </p:cNvPr>
          <p:cNvSpPr>
            <a:spLocks noGrp="1"/>
          </p:cNvSpPr>
          <p:nvPr>
            <p:ph type="dt" sz="half" idx="10"/>
          </p:nvPr>
        </p:nvSpPr>
        <p:spPr/>
        <p:txBody>
          <a:bodyPr/>
          <a:lstStyle/>
          <a:p>
            <a:fld id="{8CE62417-84E5-4A58-8223-BAF15DAC8247}" type="datetimeFigureOut">
              <a:rPr lang="en-US" smtClean="0"/>
              <a:t>7/6/2019</a:t>
            </a:fld>
            <a:endParaRPr lang="en-US" dirty="0"/>
          </a:p>
        </p:txBody>
      </p:sp>
      <p:sp>
        <p:nvSpPr>
          <p:cNvPr id="5" name="Footer Placeholder 4">
            <a:extLst>
              <a:ext uri="{FF2B5EF4-FFF2-40B4-BE49-F238E27FC236}">
                <a16:creationId xmlns:a16="http://schemas.microsoft.com/office/drawing/2014/main" xmlns="" id="{BD54447C-A064-4086-96C7-3AA5152098B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3ED01165-D7C8-4E05-A29A-5BA1A426F121}"/>
              </a:ext>
            </a:extLst>
          </p:cNvPr>
          <p:cNvSpPr>
            <a:spLocks noGrp="1"/>
          </p:cNvSpPr>
          <p:nvPr>
            <p:ph type="sldNum" sz="quarter" idx="12"/>
          </p:nvPr>
        </p:nvSpPr>
        <p:spPr/>
        <p:txBody>
          <a:bodyPr/>
          <a:lstStyle/>
          <a:p>
            <a:fld id="{609B84E7-C791-4A73-89FF-BE36018AB111}" type="slidenum">
              <a:rPr lang="en-US" smtClean="0"/>
              <a:t>‹#›</a:t>
            </a:fld>
            <a:endParaRPr lang="en-US" dirty="0"/>
          </a:p>
        </p:txBody>
      </p:sp>
    </p:spTree>
    <p:extLst>
      <p:ext uri="{BB962C8B-B14F-4D97-AF65-F5344CB8AC3E}">
        <p14:creationId xmlns:p14="http://schemas.microsoft.com/office/powerpoint/2010/main" val="605750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83DA4E-FA45-42BD-A9BB-6A82386975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2CBAE48-7253-41B6-8C33-368C63A64F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846F0C2-69FB-4BDE-9D65-160C0A54BCC1}"/>
              </a:ext>
            </a:extLst>
          </p:cNvPr>
          <p:cNvSpPr>
            <a:spLocks noGrp="1"/>
          </p:cNvSpPr>
          <p:nvPr>
            <p:ph type="dt" sz="half" idx="10"/>
          </p:nvPr>
        </p:nvSpPr>
        <p:spPr/>
        <p:txBody>
          <a:bodyPr/>
          <a:lstStyle/>
          <a:p>
            <a:fld id="{8CE62417-84E5-4A58-8223-BAF15DAC8247}" type="datetimeFigureOut">
              <a:rPr lang="en-US" smtClean="0"/>
              <a:t>7/6/2019</a:t>
            </a:fld>
            <a:endParaRPr lang="en-US" dirty="0"/>
          </a:p>
        </p:txBody>
      </p:sp>
      <p:sp>
        <p:nvSpPr>
          <p:cNvPr id="5" name="Footer Placeholder 4">
            <a:extLst>
              <a:ext uri="{FF2B5EF4-FFF2-40B4-BE49-F238E27FC236}">
                <a16:creationId xmlns:a16="http://schemas.microsoft.com/office/drawing/2014/main" xmlns="" id="{DD6526DC-E5B2-405F-A3B7-812AAFD4D7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5BA5EF7-A044-49ED-B1AB-062D594FF032}"/>
              </a:ext>
            </a:extLst>
          </p:cNvPr>
          <p:cNvSpPr>
            <a:spLocks noGrp="1"/>
          </p:cNvSpPr>
          <p:nvPr>
            <p:ph type="sldNum" sz="quarter" idx="12"/>
          </p:nvPr>
        </p:nvSpPr>
        <p:spPr/>
        <p:txBody>
          <a:bodyPr/>
          <a:lstStyle/>
          <a:p>
            <a:fld id="{609B84E7-C791-4A73-89FF-BE36018AB111}" type="slidenum">
              <a:rPr lang="en-US" smtClean="0"/>
              <a:t>‹#›</a:t>
            </a:fld>
            <a:endParaRPr lang="en-US" dirty="0"/>
          </a:p>
        </p:txBody>
      </p:sp>
    </p:spTree>
    <p:extLst>
      <p:ext uri="{BB962C8B-B14F-4D97-AF65-F5344CB8AC3E}">
        <p14:creationId xmlns:p14="http://schemas.microsoft.com/office/powerpoint/2010/main" val="325261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3EA3D7-80D4-4F84-9AB3-C4E4B7D0D4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7A63F42-BC87-422D-9542-928F93127D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F61163D5-F3C7-4BC0-A805-BDE7F39F28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2D1D934B-068A-4EEE-9752-95BC17587094}"/>
              </a:ext>
            </a:extLst>
          </p:cNvPr>
          <p:cNvSpPr>
            <a:spLocks noGrp="1"/>
          </p:cNvSpPr>
          <p:nvPr>
            <p:ph type="dt" sz="half" idx="10"/>
          </p:nvPr>
        </p:nvSpPr>
        <p:spPr/>
        <p:txBody>
          <a:bodyPr/>
          <a:lstStyle/>
          <a:p>
            <a:fld id="{8CE62417-84E5-4A58-8223-BAF15DAC8247}" type="datetimeFigureOut">
              <a:rPr lang="en-US" smtClean="0"/>
              <a:t>7/6/2019</a:t>
            </a:fld>
            <a:endParaRPr lang="en-US" dirty="0"/>
          </a:p>
        </p:txBody>
      </p:sp>
      <p:sp>
        <p:nvSpPr>
          <p:cNvPr id="6" name="Footer Placeholder 5">
            <a:extLst>
              <a:ext uri="{FF2B5EF4-FFF2-40B4-BE49-F238E27FC236}">
                <a16:creationId xmlns:a16="http://schemas.microsoft.com/office/drawing/2014/main" xmlns="" id="{16AB5F62-8F72-4B43-879A-A24D81597E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5ACAD91-AF5D-4CA5-94C7-35596161985F}"/>
              </a:ext>
            </a:extLst>
          </p:cNvPr>
          <p:cNvSpPr>
            <a:spLocks noGrp="1"/>
          </p:cNvSpPr>
          <p:nvPr>
            <p:ph type="sldNum" sz="quarter" idx="12"/>
          </p:nvPr>
        </p:nvSpPr>
        <p:spPr/>
        <p:txBody>
          <a:bodyPr/>
          <a:lstStyle/>
          <a:p>
            <a:fld id="{609B84E7-C791-4A73-89FF-BE36018AB111}" type="slidenum">
              <a:rPr lang="en-US" smtClean="0"/>
              <a:t>‹#›</a:t>
            </a:fld>
            <a:endParaRPr lang="en-US" dirty="0"/>
          </a:p>
        </p:txBody>
      </p:sp>
    </p:spTree>
    <p:extLst>
      <p:ext uri="{BB962C8B-B14F-4D97-AF65-F5344CB8AC3E}">
        <p14:creationId xmlns:p14="http://schemas.microsoft.com/office/powerpoint/2010/main" val="2763020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9D9086-22BD-4B08-8CF4-AFFA0AAACD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EAA8F189-0DEC-4749-8BC3-3C0C43C160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D4540F0-908F-4C6B-8B43-CEFFFA685B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ABD58887-64B8-4150-AF39-21E5B6DBF5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5191DE6-7EAD-49FB-A060-D10E8D32A0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276D6323-9467-4244-BE8E-C8631366BEDC}"/>
              </a:ext>
            </a:extLst>
          </p:cNvPr>
          <p:cNvSpPr>
            <a:spLocks noGrp="1"/>
          </p:cNvSpPr>
          <p:nvPr>
            <p:ph type="dt" sz="half" idx="10"/>
          </p:nvPr>
        </p:nvSpPr>
        <p:spPr/>
        <p:txBody>
          <a:bodyPr/>
          <a:lstStyle/>
          <a:p>
            <a:fld id="{8CE62417-84E5-4A58-8223-BAF15DAC8247}" type="datetimeFigureOut">
              <a:rPr lang="en-US" smtClean="0"/>
              <a:t>7/6/2019</a:t>
            </a:fld>
            <a:endParaRPr lang="en-US" dirty="0"/>
          </a:p>
        </p:txBody>
      </p:sp>
      <p:sp>
        <p:nvSpPr>
          <p:cNvPr id="8" name="Footer Placeholder 7">
            <a:extLst>
              <a:ext uri="{FF2B5EF4-FFF2-40B4-BE49-F238E27FC236}">
                <a16:creationId xmlns:a16="http://schemas.microsoft.com/office/drawing/2014/main" xmlns="" id="{7BB5F649-8C03-45D9-8850-637AACAF75C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0970DF97-8BB9-44BE-976D-3FDE9DB00FA2}"/>
              </a:ext>
            </a:extLst>
          </p:cNvPr>
          <p:cNvSpPr>
            <a:spLocks noGrp="1"/>
          </p:cNvSpPr>
          <p:nvPr>
            <p:ph type="sldNum" sz="quarter" idx="12"/>
          </p:nvPr>
        </p:nvSpPr>
        <p:spPr/>
        <p:txBody>
          <a:bodyPr/>
          <a:lstStyle/>
          <a:p>
            <a:fld id="{609B84E7-C791-4A73-89FF-BE36018AB111}" type="slidenum">
              <a:rPr lang="en-US" smtClean="0"/>
              <a:t>‹#›</a:t>
            </a:fld>
            <a:endParaRPr lang="en-US" dirty="0"/>
          </a:p>
        </p:txBody>
      </p:sp>
    </p:spTree>
    <p:extLst>
      <p:ext uri="{BB962C8B-B14F-4D97-AF65-F5344CB8AC3E}">
        <p14:creationId xmlns:p14="http://schemas.microsoft.com/office/powerpoint/2010/main" val="3281414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76D841-9E47-460A-A8CF-0AD673B2B9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F832A122-7558-417E-8A9A-EB4C47F12611}"/>
              </a:ext>
            </a:extLst>
          </p:cNvPr>
          <p:cNvSpPr>
            <a:spLocks noGrp="1"/>
          </p:cNvSpPr>
          <p:nvPr>
            <p:ph type="dt" sz="half" idx="10"/>
          </p:nvPr>
        </p:nvSpPr>
        <p:spPr/>
        <p:txBody>
          <a:bodyPr/>
          <a:lstStyle/>
          <a:p>
            <a:fld id="{8CE62417-84E5-4A58-8223-BAF15DAC8247}" type="datetimeFigureOut">
              <a:rPr lang="en-US" smtClean="0"/>
              <a:t>7/6/2019</a:t>
            </a:fld>
            <a:endParaRPr lang="en-US" dirty="0"/>
          </a:p>
        </p:txBody>
      </p:sp>
      <p:sp>
        <p:nvSpPr>
          <p:cNvPr id="4" name="Footer Placeholder 3">
            <a:extLst>
              <a:ext uri="{FF2B5EF4-FFF2-40B4-BE49-F238E27FC236}">
                <a16:creationId xmlns:a16="http://schemas.microsoft.com/office/drawing/2014/main" xmlns="" id="{25DF8126-19B5-40E7-8150-24EB8775D28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36E32D9A-15C6-4A2D-8B86-634874CA0FB9}"/>
              </a:ext>
            </a:extLst>
          </p:cNvPr>
          <p:cNvSpPr>
            <a:spLocks noGrp="1"/>
          </p:cNvSpPr>
          <p:nvPr>
            <p:ph type="sldNum" sz="quarter" idx="12"/>
          </p:nvPr>
        </p:nvSpPr>
        <p:spPr/>
        <p:txBody>
          <a:bodyPr/>
          <a:lstStyle/>
          <a:p>
            <a:fld id="{609B84E7-C791-4A73-89FF-BE36018AB111}" type="slidenum">
              <a:rPr lang="en-US" smtClean="0"/>
              <a:t>‹#›</a:t>
            </a:fld>
            <a:endParaRPr lang="en-US" dirty="0"/>
          </a:p>
        </p:txBody>
      </p:sp>
    </p:spTree>
    <p:extLst>
      <p:ext uri="{BB962C8B-B14F-4D97-AF65-F5344CB8AC3E}">
        <p14:creationId xmlns:p14="http://schemas.microsoft.com/office/powerpoint/2010/main" val="3121528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91C5674-16A8-48C5-9B3B-4C9DA170F916}"/>
              </a:ext>
            </a:extLst>
          </p:cNvPr>
          <p:cNvSpPr>
            <a:spLocks noGrp="1"/>
          </p:cNvSpPr>
          <p:nvPr>
            <p:ph type="dt" sz="half" idx="10"/>
          </p:nvPr>
        </p:nvSpPr>
        <p:spPr/>
        <p:txBody>
          <a:bodyPr/>
          <a:lstStyle/>
          <a:p>
            <a:fld id="{8CE62417-84E5-4A58-8223-BAF15DAC8247}" type="datetimeFigureOut">
              <a:rPr lang="en-US" smtClean="0"/>
              <a:t>7/6/2019</a:t>
            </a:fld>
            <a:endParaRPr lang="en-US" dirty="0"/>
          </a:p>
        </p:txBody>
      </p:sp>
      <p:sp>
        <p:nvSpPr>
          <p:cNvPr id="3" name="Footer Placeholder 2">
            <a:extLst>
              <a:ext uri="{FF2B5EF4-FFF2-40B4-BE49-F238E27FC236}">
                <a16:creationId xmlns:a16="http://schemas.microsoft.com/office/drawing/2014/main" xmlns="" id="{11657C82-D6FD-4037-AC66-10C4266F2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55D4825F-FAE5-46DA-B374-9A577316AF45}"/>
              </a:ext>
            </a:extLst>
          </p:cNvPr>
          <p:cNvSpPr>
            <a:spLocks noGrp="1"/>
          </p:cNvSpPr>
          <p:nvPr>
            <p:ph type="sldNum" sz="quarter" idx="12"/>
          </p:nvPr>
        </p:nvSpPr>
        <p:spPr/>
        <p:txBody>
          <a:bodyPr/>
          <a:lstStyle/>
          <a:p>
            <a:fld id="{609B84E7-C791-4A73-89FF-BE36018AB111}" type="slidenum">
              <a:rPr lang="en-US" smtClean="0"/>
              <a:t>‹#›</a:t>
            </a:fld>
            <a:endParaRPr lang="en-US" dirty="0"/>
          </a:p>
        </p:txBody>
      </p:sp>
    </p:spTree>
    <p:extLst>
      <p:ext uri="{BB962C8B-B14F-4D97-AF65-F5344CB8AC3E}">
        <p14:creationId xmlns:p14="http://schemas.microsoft.com/office/powerpoint/2010/main" val="4022888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4687A3-F471-4D17-B6F8-E5CC4840FF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6D1C077-4689-4912-89EC-A1D82CF313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AA92E3D2-84CA-4846-B353-B1B424F322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D9A44D2-69A9-4EBE-8A8B-EB54C68C2D44}"/>
              </a:ext>
            </a:extLst>
          </p:cNvPr>
          <p:cNvSpPr>
            <a:spLocks noGrp="1"/>
          </p:cNvSpPr>
          <p:nvPr>
            <p:ph type="dt" sz="half" idx="10"/>
          </p:nvPr>
        </p:nvSpPr>
        <p:spPr/>
        <p:txBody>
          <a:bodyPr/>
          <a:lstStyle/>
          <a:p>
            <a:fld id="{8CE62417-84E5-4A58-8223-BAF15DAC8247}" type="datetimeFigureOut">
              <a:rPr lang="en-US" smtClean="0"/>
              <a:t>7/6/2019</a:t>
            </a:fld>
            <a:endParaRPr lang="en-US" dirty="0"/>
          </a:p>
        </p:txBody>
      </p:sp>
      <p:sp>
        <p:nvSpPr>
          <p:cNvPr id="6" name="Footer Placeholder 5">
            <a:extLst>
              <a:ext uri="{FF2B5EF4-FFF2-40B4-BE49-F238E27FC236}">
                <a16:creationId xmlns:a16="http://schemas.microsoft.com/office/drawing/2014/main" xmlns="" id="{40CAA26C-D586-4421-BD4B-9C2135F4EEF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B75F52D5-C9C0-4139-AA43-F97EE3D3B127}"/>
              </a:ext>
            </a:extLst>
          </p:cNvPr>
          <p:cNvSpPr>
            <a:spLocks noGrp="1"/>
          </p:cNvSpPr>
          <p:nvPr>
            <p:ph type="sldNum" sz="quarter" idx="12"/>
          </p:nvPr>
        </p:nvSpPr>
        <p:spPr/>
        <p:txBody>
          <a:bodyPr/>
          <a:lstStyle/>
          <a:p>
            <a:fld id="{609B84E7-C791-4A73-89FF-BE36018AB111}" type="slidenum">
              <a:rPr lang="en-US" smtClean="0"/>
              <a:t>‹#›</a:t>
            </a:fld>
            <a:endParaRPr lang="en-US" dirty="0"/>
          </a:p>
        </p:txBody>
      </p:sp>
    </p:spTree>
    <p:extLst>
      <p:ext uri="{BB962C8B-B14F-4D97-AF65-F5344CB8AC3E}">
        <p14:creationId xmlns:p14="http://schemas.microsoft.com/office/powerpoint/2010/main" val="169908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C5FB98-9E34-46E9-AFDC-5F09C8CAED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EF842789-F630-4330-96EE-F696359CD8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xmlns="" id="{2907284A-E442-4D10-8C27-26BC8BF40B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EA58D86-6476-488D-9E01-CC79ED18C874}"/>
              </a:ext>
            </a:extLst>
          </p:cNvPr>
          <p:cNvSpPr>
            <a:spLocks noGrp="1"/>
          </p:cNvSpPr>
          <p:nvPr>
            <p:ph type="dt" sz="half" idx="10"/>
          </p:nvPr>
        </p:nvSpPr>
        <p:spPr/>
        <p:txBody>
          <a:bodyPr/>
          <a:lstStyle/>
          <a:p>
            <a:fld id="{8CE62417-84E5-4A58-8223-BAF15DAC8247}" type="datetimeFigureOut">
              <a:rPr lang="en-US" smtClean="0"/>
              <a:t>7/6/2019</a:t>
            </a:fld>
            <a:endParaRPr lang="en-US" dirty="0"/>
          </a:p>
        </p:txBody>
      </p:sp>
      <p:sp>
        <p:nvSpPr>
          <p:cNvPr id="6" name="Footer Placeholder 5">
            <a:extLst>
              <a:ext uri="{FF2B5EF4-FFF2-40B4-BE49-F238E27FC236}">
                <a16:creationId xmlns:a16="http://schemas.microsoft.com/office/drawing/2014/main" xmlns="" id="{B0E07867-32CA-4214-9C81-D432BB906C6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78E6D028-4204-4155-BD43-2D8395A1B2CC}"/>
              </a:ext>
            </a:extLst>
          </p:cNvPr>
          <p:cNvSpPr>
            <a:spLocks noGrp="1"/>
          </p:cNvSpPr>
          <p:nvPr>
            <p:ph type="sldNum" sz="quarter" idx="12"/>
          </p:nvPr>
        </p:nvSpPr>
        <p:spPr/>
        <p:txBody>
          <a:bodyPr/>
          <a:lstStyle/>
          <a:p>
            <a:fld id="{609B84E7-C791-4A73-89FF-BE36018AB111}" type="slidenum">
              <a:rPr lang="en-US" smtClean="0"/>
              <a:t>‹#›</a:t>
            </a:fld>
            <a:endParaRPr lang="en-US" dirty="0"/>
          </a:p>
        </p:txBody>
      </p:sp>
    </p:spTree>
    <p:extLst>
      <p:ext uri="{BB962C8B-B14F-4D97-AF65-F5344CB8AC3E}">
        <p14:creationId xmlns:p14="http://schemas.microsoft.com/office/powerpoint/2010/main" val="889224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D9CA399-11E1-42DC-A329-020ADFD129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BCEFDB13-DEE7-4B5A-B101-02C9B7253E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8558323-B5D8-4513-9B91-B515DB0681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E62417-84E5-4A58-8223-BAF15DAC8247}" type="datetimeFigureOut">
              <a:rPr lang="en-US" smtClean="0"/>
              <a:t>7/6/2019</a:t>
            </a:fld>
            <a:endParaRPr lang="en-US" dirty="0"/>
          </a:p>
        </p:txBody>
      </p:sp>
      <p:sp>
        <p:nvSpPr>
          <p:cNvPr id="5" name="Footer Placeholder 4">
            <a:extLst>
              <a:ext uri="{FF2B5EF4-FFF2-40B4-BE49-F238E27FC236}">
                <a16:creationId xmlns:a16="http://schemas.microsoft.com/office/drawing/2014/main" xmlns="" id="{2D665A26-10CC-4517-AF70-8C52C6C156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085D3DD4-6847-4F52-A360-B648DC9256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9B84E7-C791-4A73-89FF-BE36018AB111}" type="slidenum">
              <a:rPr lang="en-US" smtClean="0"/>
              <a:t>‹#›</a:t>
            </a:fld>
            <a:endParaRPr lang="en-US" dirty="0"/>
          </a:p>
        </p:txBody>
      </p:sp>
    </p:spTree>
    <p:extLst>
      <p:ext uri="{BB962C8B-B14F-4D97-AF65-F5344CB8AC3E}">
        <p14:creationId xmlns:p14="http://schemas.microsoft.com/office/powerpoint/2010/main" val="1834685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7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644A8A-18EC-4212-8A50-F6D01D5FAEF8}"/>
              </a:ext>
            </a:extLst>
          </p:cNvPr>
          <p:cNvSpPr>
            <a:spLocks noGrp="1"/>
          </p:cNvSpPr>
          <p:nvPr>
            <p:ph type="ctrTitle"/>
          </p:nvPr>
        </p:nvSpPr>
        <p:spPr/>
        <p:txBody>
          <a:bodyPr/>
          <a:lstStyle/>
          <a:p>
            <a:r>
              <a:rPr lang="en-US" dirty="0"/>
              <a:t>Combinational Logic</a:t>
            </a:r>
          </a:p>
        </p:txBody>
      </p:sp>
      <p:sp>
        <p:nvSpPr>
          <p:cNvPr id="3" name="Subtitle 2">
            <a:extLst>
              <a:ext uri="{FF2B5EF4-FFF2-40B4-BE49-F238E27FC236}">
                <a16:creationId xmlns:a16="http://schemas.microsoft.com/office/drawing/2014/main" xmlns="" id="{F1029EEC-53C6-4C0A-8501-057DE325AF51}"/>
              </a:ext>
            </a:extLst>
          </p:cNvPr>
          <p:cNvSpPr>
            <a:spLocks noGrp="1"/>
          </p:cNvSpPr>
          <p:nvPr>
            <p:ph type="subTitle" idx="1"/>
          </p:nvPr>
        </p:nvSpPr>
        <p:spPr/>
        <p:txBody>
          <a:bodyPr/>
          <a:lstStyle/>
          <a:p>
            <a:r>
              <a:rPr lang="en-US" dirty="0"/>
              <a:t>Prepared By Dr. Sultan S. </a:t>
            </a:r>
            <a:r>
              <a:rPr lang="en-US" dirty="0" err="1"/>
              <a:t>Alqahtani</a:t>
            </a:r>
            <a:endParaRPr lang="en-US" dirty="0"/>
          </a:p>
          <a:p>
            <a:r>
              <a:rPr lang="en-US" dirty="0"/>
              <a:t>CS106 Digital Logic</a:t>
            </a:r>
          </a:p>
        </p:txBody>
      </p:sp>
    </p:spTree>
    <p:extLst>
      <p:ext uri="{BB962C8B-B14F-4D97-AF65-F5344CB8AC3E}">
        <p14:creationId xmlns:p14="http://schemas.microsoft.com/office/powerpoint/2010/main" val="3656866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20A915B-405A-4250-8475-78F64C1071FE}"/>
              </a:ext>
            </a:extLst>
          </p:cNvPr>
          <p:cNvSpPr>
            <a:spLocks noGrp="1"/>
          </p:cNvSpPr>
          <p:nvPr>
            <p:ph idx="1"/>
          </p:nvPr>
        </p:nvSpPr>
        <p:spPr>
          <a:xfrm>
            <a:off x="838200" y="1825625"/>
            <a:ext cx="10515600" cy="4351338"/>
          </a:xfrm>
        </p:spPr>
        <p:txBody>
          <a:bodyPr>
            <a:normAutofit/>
          </a:bodyPr>
          <a:lstStyle/>
          <a:p>
            <a:r>
              <a:rPr lang="en-US" dirty="0"/>
              <a:t>Make sure you understand the problem</a:t>
            </a:r>
          </a:p>
          <a:p>
            <a:pPr marL="457200" lvl="1" indent="0">
              <a:buNone/>
            </a:pPr>
            <a:r>
              <a:rPr lang="en-US" dirty="0"/>
              <a:t>– Inputs A and B will be 00, 01, 10, or 11 (0, 1, 2 or 3 in decimal)</a:t>
            </a:r>
          </a:p>
          <a:p>
            <a:pPr lvl="1">
              <a:buFontTx/>
              <a:buChar char="-"/>
            </a:pPr>
            <a:r>
              <a:rPr lang="en-US" dirty="0"/>
              <a:t>For any inputs A and B, exactly one of the three outputs will be 1</a:t>
            </a:r>
          </a:p>
          <a:p>
            <a:r>
              <a:rPr lang="en-US" dirty="0"/>
              <a:t>Two 2-bit numbers means a total of four inputs</a:t>
            </a:r>
          </a:p>
          <a:p>
            <a:pPr marL="457200" lvl="1" indent="0">
              <a:buNone/>
            </a:pPr>
            <a:r>
              <a:rPr lang="en-US" sz="3200" dirty="0"/>
              <a:t>– </a:t>
            </a:r>
            <a:r>
              <a:rPr lang="en-US" dirty="0"/>
              <a:t>We should name each of them</a:t>
            </a:r>
          </a:p>
          <a:p>
            <a:pPr marL="457200" lvl="1" indent="0">
              <a:buNone/>
            </a:pPr>
            <a:r>
              <a:rPr lang="en-US" sz="3200" dirty="0"/>
              <a:t>– </a:t>
            </a:r>
            <a:r>
              <a:rPr lang="en-US" dirty="0"/>
              <a:t>Let’s say the first number consists of digits A1 and A0 from left to right, and the second number is B1 and B0</a:t>
            </a:r>
          </a:p>
          <a:p>
            <a:r>
              <a:rPr lang="en-US" dirty="0"/>
              <a:t>The problem specifies three outputs: G, E and L</a:t>
            </a:r>
          </a:p>
        </p:txBody>
      </p:sp>
      <p:sp>
        <p:nvSpPr>
          <p:cNvPr id="4" name="Title 1">
            <a:extLst>
              <a:ext uri="{FF2B5EF4-FFF2-40B4-BE49-F238E27FC236}">
                <a16:creationId xmlns:a16="http://schemas.microsoft.com/office/drawing/2014/main" xmlns="" id="{F0427A7C-69F3-4EE0-8C5B-A38BE775C530}"/>
              </a:ext>
            </a:extLst>
          </p:cNvPr>
          <p:cNvSpPr>
            <a:spLocks noGrp="1"/>
          </p:cNvSpPr>
          <p:nvPr>
            <p:ph type="title"/>
          </p:nvPr>
        </p:nvSpPr>
        <p:spPr>
          <a:xfrm>
            <a:off x="838199" y="365125"/>
            <a:ext cx="10878879" cy="1325563"/>
          </a:xfrm>
        </p:spPr>
        <p:txBody>
          <a:bodyPr/>
          <a:lstStyle/>
          <a:p>
            <a:r>
              <a:rPr lang="en-US" dirty="0"/>
              <a:t>Comparing 2-bit Numbers: </a:t>
            </a:r>
            <a:r>
              <a:rPr lang="en-US" dirty="0">
                <a:solidFill>
                  <a:srgbClr val="FF0000"/>
                </a:solidFill>
              </a:rPr>
              <a:t>Specification</a:t>
            </a:r>
            <a:r>
              <a:rPr lang="en-US" dirty="0"/>
              <a:t> </a:t>
            </a:r>
          </a:p>
        </p:txBody>
      </p:sp>
      <p:pic>
        <p:nvPicPr>
          <p:cNvPr id="6" name="Picture 5">
            <a:extLst>
              <a:ext uri="{FF2B5EF4-FFF2-40B4-BE49-F238E27FC236}">
                <a16:creationId xmlns:a16="http://schemas.microsoft.com/office/drawing/2014/main" xmlns="" id="{1BA22D8F-17EA-4F2D-A6B9-6DA707A60B5D}"/>
              </a:ext>
            </a:extLst>
          </p:cNvPr>
          <p:cNvPicPr>
            <a:picLocks noChangeAspect="1"/>
          </p:cNvPicPr>
          <p:nvPr/>
        </p:nvPicPr>
        <p:blipFill>
          <a:blip r:embed="rId2"/>
          <a:stretch>
            <a:fillRect/>
          </a:stretch>
        </p:blipFill>
        <p:spPr>
          <a:xfrm>
            <a:off x="9534302" y="4589166"/>
            <a:ext cx="2228850" cy="2124075"/>
          </a:xfrm>
          <a:prstGeom prst="rect">
            <a:avLst/>
          </a:prstGeom>
        </p:spPr>
      </p:pic>
    </p:spTree>
    <p:extLst>
      <p:ext uri="{BB962C8B-B14F-4D97-AF65-F5344CB8AC3E}">
        <p14:creationId xmlns:p14="http://schemas.microsoft.com/office/powerpoint/2010/main" val="3726513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049EB13-DBFB-47D0-A8F8-2F7FEE1F4FAA}"/>
              </a:ext>
            </a:extLst>
          </p:cNvPr>
          <p:cNvSpPr>
            <a:spLocks noGrp="1"/>
          </p:cNvSpPr>
          <p:nvPr>
            <p:ph idx="1"/>
          </p:nvPr>
        </p:nvSpPr>
        <p:spPr>
          <a:xfrm>
            <a:off x="838199" y="1825625"/>
            <a:ext cx="6423837" cy="4351338"/>
          </a:xfrm>
        </p:spPr>
        <p:txBody>
          <a:bodyPr>
            <a:normAutofit fontScale="85000" lnSpcReduction="10000"/>
          </a:bodyPr>
          <a:lstStyle/>
          <a:p>
            <a:r>
              <a:rPr lang="en-US" dirty="0"/>
              <a:t>For this problem, it’s probably easiest to start with a truth table. This way, we can explicitly show the relationship (&gt;, =, &lt;) between inputs</a:t>
            </a:r>
          </a:p>
          <a:p>
            <a:r>
              <a:rPr lang="en-US" dirty="0"/>
              <a:t>A four-input function has a sixteen-row truth table</a:t>
            </a:r>
          </a:p>
          <a:p>
            <a:r>
              <a:rPr lang="en-US" dirty="0"/>
              <a:t>It’s usually clearest to put the truth table rows in binary numeric order; in this case, from 0000 to 1111 for A1, A0, B1 and B0</a:t>
            </a:r>
          </a:p>
          <a:p>
            <a:r>
              <a:rPr lang="en-US" dirty="0"/>
              <a:t>Example: 01 &lt; 10, so the sixth row of the truth table (corresponding to inputs A=01 and B=10) shows that output L=1, while G and E are both 0.</a:t>
            </a:r>
          </a:p>
        </p:txBody>
      </p:sp>
      <p:sp>
        <p:nvSpPr>
          <p:cNvPr id="5" name="Title 1">
            <a:extLst>
              <a:ext uri="{FF2B5EF4-FFF2-40B4-BE49-F238E27FC236}">
                <a16:creationId xmlns:a16="http://schemas.microsoft.com/office/drawing/2014/main" xmlns="" id="{9D1B353E-A04A-4E92-A1FA-3DB63B595AA0}"/>
              </a:ext>
            </a:extLst>
          </p:cNvPr>
          <p:cNvSpPr>
            <a:spLocks noGrp="1"/>
          </p:cNvSpPr>
          <p:nvPr>
            <p:ph type="title"/>
          </p:nvPr>
        </p:nvSpPr>
        <p:spPr>
          <a:xfrm>
            <a:off x="838199" y="365125"/>
            <a:ext cx="10878879" cy="1325563"/>
          </a:xfrm>
        </p:spPr>
        <p:txBody>
          <a:bodyPr/>
          <a:lstStyle/>
          <a:p>
            <a:r>
              <a:rPr lang="en-US" dirty="0"/>
              <a:t>Comparing 2-bit Numbers: </a:t>
            </a:r>
            <a:r>
              <a:rPr lang="en-US" dirty="0">
                <a:solidFill>
                  <a:srgbClr val="FF0000"/>
                </a:solidFill>
              </a:rPr>
              <a:t>Formulation</a:t>
            </a:r>
            <a:r>
              <a:rPr lang="en-US" dirty="0"/>
              <a:t> </a:t>
            </a:r>
          </a:p>
        </p:txBody>
      </p:sp>
      <p:pic>
        <p:nvPicPr>
          <p:cNvPr id="6" name="Picture 5">
            <a:extLst>
              <a:ext uri="{FF2B5EF4-FFF2-40B4-BE49-F238E27FC236}">
                <a16:creationId xmlns:a16="http://schemas.microsoft.com/office/drawing/2014/main" xmlns="" id="{DB18C283-FE2B-4662-8FC4-D1CA25FF0BDE}"/>
              </a:ext>
            </a:extLst>
          </p:cNvPr>
          <p:cNvPicPr>
            <a:picLocks noChangeAspect="1"/>
          </p:cNvPicPr>
          <p:nvPr/>
        </p:nvPicPr>
        <p:blipFill>
          <a:blip r:embed="rId2"/>
          <a:stretch>
            <a:fillRect/>
          </a:stretch>
        </p:blipFill>
        <p:spPr>
          <a:xfrm>
            <a:off x="7645252" y="1690688"/>
            <a:ext cx="3238500" cy="4695825"/>
          </a:xfrm>
          <a:prstGeom prst="rect">
            <a:avLst/>
          </a:prstGeom>
        </p:spPr>
      </p:pic>
    </p:spTree>
    <p:extLst>
      <p:ext uri="{BB962C8B-B14F-4D97-AF65-F5344CB8AC3E}">
        <p14:creationId xmlns:p14="http://schemas.microsoft.com/office/powerpoint/2010/main" val="1256397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9D1B353E-A04A-4E92-A1FA-3DB63B595AA0}"/>
              </a:ext>
            </a:extLst>
          </p:cNvPr>
          <p:cNvSpPr>
            <a:spLocks noGrp="1"/>
          </p:cNvSpPr>
          <p:nvPr>
            <p:ph type="title"/>
          </p:nvPr>
        </p:nvSpPr>
        <p:spPr>
          <a:xfrm>
            <a:off x="838199" y="365125"/>
            <a:ext cx="10878879" cy="1325563"/>
          </a:xfrm>
        </p:spPr>
        <p:txBody>
          <a:bodyPr/>
          <a:lstStyle/>
          <a:p>
            <a:r>
              <a:rPr lang="en-US" dirty="0"/>
              <a:t>Comparing 2-bit Numbers: </a:t>
            </a:r>
            <a:r>
              <a:rPr lang="en-US" dirty="0">
                <a:solidFill>
                  <a:srgbClr val="FF0000"/>
                </a:solidFill>
              </a:rPr>
              <a:t>Formulation</a:t>
            </a:r>
            <a:r>
              <a:rPr lang="en-US" dirty="0"/>
              <a:t> </a:t>
            </a:r>
          </a:p>
        </p:txBody>
      </p:sp>
      <p:pic>
        <p:nvPicPr>
          <p:cNvPr id="7" name="Picture 6">
            <a:extLst>
              <a:ext uri="{FF2B5EF4-FFF2-40B4-BE49-F238E27FC236}">
                <a16:creationId xmlns:a16="http://schemas.microsoft.com/office/drawing/2014/main" xmlns="" id="{746D4CF8-05C3-4864-AC81-70CFFB896D4F}"/>
              </a:ext>
            </a:extLst>
          </p:cNvPr>
          <p:cNvPicPr>
            <a:picLocks noChangeAspect="1"/>
          </p:cNvPicPr>
          <p:nvPr/>
        </p:nvPicPr>
        <p:blipFill>
          <a:blip r:embed="rId2"/>
          <a:stretch>
            <a:fillRect/>
          </a:stretch>
        </p:blipFill>
        <p:spPr>
          <a:xfrm>
            <a:off x="4222677" y="1565754"/>
            <a:ext cx="3257550" cy="4619625"/>
          </a:xfrm>
          <a:prstGeom prst="rect">
            <a:avLst/>
          </a:prstGeom>
        </p:spPr>
      </p:pic>
    </p:spTree>
    <p:extLst>
      <p:ext uri="{BB962C8B-B14F-4D97-AF65-F5344CB8AC3E}">
        <p14:creationId xmlns:p14="http://schemas.microsoft.com/office/powerpoint/2010/main" val="751257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20A915B-405A-4250-8475-78F64C1071FE}"/>
              </a:ext>
            </a:extLst>
          </p:cNvPr>
          <p:cNvSpPr>
            <a:spLocks noGrp="1"/>
          </p:cNvSpPr>
          <p:nvPr>
            <p:ph idx="1"/>
          </p:nvPr>
        </p:nvSpPr>
        <p:spPr>
          <a:xfrm>
            <a:off x="838200" y="1825625"/>
            <a:ext cx="10515600" cy="4351338"/>
          </a:xfrm>
        </p:spPr>
        <p:txBody>
          <a:bodyPr>
            <a:normAutofit/>
          </a:bodyPr>
          <a:lstStyle/>
          <a:p>
            <a:r>
              <a:rPr lang="en-US" dirty="0"/>
              <a:t>Let’s use K-maps. There are three functions (each with the same inputs A1 A0 B1 B0), so we need three K-maps</a:t>
            </a:r>
          </a:p>
        </p:txBody>
      </p:sp>
      <p:sp>
        <p:nvSpPr>
          <p:cNvPr id="4" name="Title 1">
            <a:extLst>
              <a:ext uri="{FF2B5EF4-FFF2-40B4-BE49-F238E27FC236}">
                <a16:creationId xmlns:a16="http://schemas.microsoft.com/office/drawing/2014/main" xmlns="" id="{F0427A7C-69F3-4EE0-8C5B-A38BE775C530}"/>
              </a:ext>
            </a:extLst>
          </p:cNvPr>
          <p:cNvSpPr>
            <a:spLocks noGrp="1"/>
          </p:cNvSpPr>
          <p:nvPr>
            <p:ph type="title"/>
          </p:nvPr>
        </p:nvSpPr>
        <p:spPr>
          <a:xfrm>
            <a:off x="838199" y="365125"/>
            <a:ext cx="10878879" cy="1325563"/>
          </a:xfrm>
        </p:spPr>
        <p:txBody>
          <a:bodyPr/>
          <a:lstStyle/>
          <a:p>
            <a:r>
              <a:rPr lang="en-US" dirty="0"/>
              <a:t>Comparing 2-bit Numbers: </a:t>
            </a:r>
            <a:r>
              <a:rPr lang="en-US" dirty="0">
                <a:solidFill>
                  <a:srgbClr val="FF0000"/>
                </a:solidFill>
              </a:rPr>
              <a:t>Optimization</a:t>
            </a:r>
            <a:r>
              <a:rPr lang="en-US" dirty="0"/>
              <a:t> </a:t>
            </a:r>
          </a:p>
        </p:txBody>
      </p:sp>
      <p:sp>
        <p:nvSpPr>
          <p:cNvPr id="2" name="Rectangle 1">
            <a:extLst>
              <a:ext uri="{FF2B5EF4-FFF2-40B4-BE49-F238E27FC236}">
                <a16:creationId xmlns:a16="http://schemas.microsoft.com/office/drawing/2014/main" xmlns="" id="{79753955-6D40-4A0E-8E9D-EA659F82B108}"/>
              </a:ext>
            </a:extLst>
          </p:cNvPr>
          <p:cNvSpPr/>
          <p:nvPr/>
        </p:nvSpPr>
        <p:spPr>
          <a:xfrm>
            <a:off x="1467293" y="3604437"/>
            <a:ext cx="2434856" cy="165867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xmlns="" id="{A0647BB7-E9A6-4820-BE88-F357ACE1CC60}"/>
              </a:ext>
            </a:extLst>
          </p:cNvPr>
          <p:cNvCxnSpPr>
            <a:stCxn id="2" idx="0"/>
            <a:endCxn id="2" idx="2"/>
          </p:cNvCxnSpPr>
          <p:nvPr/>
        </p:nvCxnSpPr>
        <p:spPr>
          <a:xfrm>
            <a:off x="2684721" y="3604437"/>
            <a:ext cx="0" cy="16586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6EEB0674-7190-446E-AEED-B3145DBFE767}"/>
              </a:ext>
            </a:extLst>
          </p:cNvPr>
          <p:cNvCxnSpPr>
            <a:cxnSpLocks/>
            <a:stCxn id="2" idx="1"/>
            <a:endCxn id="2" idx="3"/>
          </p:cNvCxnSpPr>
          <p:nvPr/>
        </p:nvCxnSpPr>
        <p:spPr>
          <a:xfrm>
            <a:off x="1467293" y="4433777"/>
            <a:ext cx="24348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0A1CDAEB-5E05-4BA5-9869-478D36D6B31A}"/>
              </a:ext>
            </a:extLst>
          </p:cNvPr>
          <p:cNvCxnSpPr>
            <a:cxnSpLocks/>
          </p:cNvCxnSpPr>
          <p:nvPr/>
        </p:nvCxnSpPr>
        <p:spPr>
          <a:xfrm flipV="1">
            <a:off x="2094613" y="3604437"/>
            <a:ext cx="1" cy="16586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B3711E4B-7C27-4F5A-AD46-443D9457B6B2}"/>
              </a:ext>
            </a:extLst>
          </p:cNvPr>
          <p:cNvCxnSpPr>
            <a:cxnSpLocks/>
          </p:cNvCxnSpPr>
          <p:nvPr/>
        </p:nvCxnSpPr>
        <p:spPr>
          <a:xfrm flipV="1">
            <a:off x="3274828" y="3604437"/>
            <a:ext cx="1" cy="16586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27F8C801-C848-4328-850D-495AB4F884EB}"/>
              </a:ext>
            </a:extLst>
          </p:cNvPr>
          <p:cNvCxnSpPr>
            <a:cxnSpLocks/>
          </p:cNvCxnSpPr>
          <p:nvPr/>
        </p:nvCxnSpPr>
        <p:spPr>
          <a:xfrm flipH="1">
            <a:off x="1467294" y="4033193"/>
            <a:ext cx="2434855"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489B2FE1-DC23-4DEC-891E-744162B88589}"/>
              </a:ext>
            </a:extLst>
          </p:cNvPr>
          <p:cNvCxnSpPr>
            <a:cxnSpLocks/>
          </p:cNvCxnSpPr>
          <p:nvPr/>
        </p:nvCxnSpPr>
        <p:spPr>
          <a:xfrm flipH="1">
            <a:off x="1467294" y="4834360"/>
            <a:ext cx="2434855"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DAEDD0FA-828A-430A-A5C6-7E8B4323E9F1}"/>
              </a:ext>
            </a:extLst>
          </p:cNvPr>
          <p:cNvCxnSpPr>
            <a:cxnSpLocks/>
          </p:cNvCxnSpPr>
          <p:nvPr/>
        </p:nvCxnSpPr>
        <p:spPr>
          <a:xfrm flipH="1" flipV="1">
            <a:off x="1044622" y="3244334"/>
            <a:ext cx="422672" cy="36010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xmlns="" id="{A085CE5B-FFDD-4E53-8E66-F0BCC02352A7}"/>
              </a:ext>
            </a:extLst>
          </p:cNvPr>
          <p:cNvSpPr/>
          <p:nvPr/>
        </p:nvSpPr>
        <p:spPr>
          <a:xfrm rot="2445155">
            <a:off x="827513" y="2982140"/>
            <a:ext cx="790601" cy="369332"/>
          </a:xfrm>
          <a:prstGeom prst="rect">
            <a:avLst/>
          </a:prstGeom>
        </p:spPr>
        <p:txBody>
          <a:bodyPr wrap="none">
            <a:spAutoFit/>
          </a:bodyPr>
          <a:lstStyle/>
          <a:p>
            <a:r>
              <a:rPr lang="en-US" dirty="0"/>
              <a:t>B1 B0</a:t>
            </a:r>
          </a:p>
        </p:txBody>
      </p:sp>
      <p:sp>
        <p:nvSpPr>
          <p:cNvPr id="22" name="Rectangle 21">
            <a:extLst>
              <a:ext uri="{FF2B5EF4-FFF2-40B4-BE49-F238E27FC236}">
                <a16:creationId xmlns:a16="http://schemas.microsoft.com/office/drawing/2014/main" xmlns="" id="{707A2A1A-8454-43DF-91D5-F9006478926A}"/>
              </a:ext>
            </a:extLst>
          </p:cNvPr>
          <p:cNvSpPr/>
          <p:nvPr/>
        </p:nvSpPr>
        <p:spPr>
          <a:xfrm rot="2418778">
            <a:off x="560516" y="3286535"/>
            <a:ext cx="904415" cy="369332"/>
          </a:xfrm>
          <a:prstGeom prst="rect">
            <a:avLst/>
          </a:prstGeom>
        </p:spPr>
        <p:txBody>
          <a:bodyPr wrap="none">
            <a:spAutoFit/>
          </a:bodyPr>
          <a:lstStyle/>
          <a:p>
            <a:r>
              <a:rPr lang="en-US" dirty="0"/>
              <a:t>A1 A0 </a:t>
            </a:r>
          </a:p>
        </p:txBody>
      </p:sp>
      <p:sp>
        <p:nvSpPr>
          <p:cNvPr id="24" name="Rectangle 23">
            <a:extLst>
              <a:ext uri="{FF2B5EF4-FFF2-40B4-BE49-F238E27FC236}">
                <a16:creationId xmlns:a16="http://schemas.microsoft.com/office/drawing/2014/main" xmlns="" id="{AAEAE651-45CB-42BF-B216-C2CF416E3CA4}"/>
              </a:ext>
            </a:extLst>
          </p:cNvPr>
          <p:cNvSpPr/>
          <p:nvPr/>
        </p:nvSpPr>
        <p:spPr>
          <a:xfrm>
            <a:off x="1670232" y="4030987"/>
            <a:ext cx="288862" cy="369332"/>
          </a:xfrm>
          <a:prstGeom prst="rect">
            <a:avLst/>
          </a:prstGeom>
        </p:spPr>
        <p:txBody>
          <a:bodyPr wrap="none">
            <a:spAutoFit/>
          </a:bodyPr>
          <a:lstStyle/>
          <a:p>
            <a:r>
              <a:rPr lang="en-US" dirty="0"/>
              <a:t>1</a:t>
            </a:r>
          </a:p>
        </p:txBody>
      </p:sp>
      <p:sp>
        <p:nvSpPr>
          <p:cNvPr id="25" name="Rectangle 24">
            <a:extLst>
              <a:ext uri="{FF2B5EF4-FFF2-40B4-BE49-F238E27FC236}">
                <a16:creationId xmlns:a16="http://schemas.microsoft.com/office/drawing/2014/main" xmlns="" id="{91DDF3C0-6ADD-464C-9F58-B85C9DCCCEB5}"/>
              </a:ext>
            </a:extLst>
          </p:cNvPr>
          <p:cNvSpPr/>
          <p:nvPr/>
        </p:nvSpPr>
        <p:spPr>
          <a:xfrm>
            <a:off x="1673774" y="4502363"/>
            <a:ext cx="288862" cy="369332"/>
          </a:xfrm>
          <a:prstGeom prst="rect">
            <a:avLst/>
          </a:prstGeom>
        </p:spPr>
        <p:txBody>
          <a:bodyPr wrap="none">
            <a:spAutoFit/>
          </a:bodyPr>
          <a:lstStyle/>
          <a:p>
            <a:r>
              <a:rPr lang="en-US" dirty="0"/>
              <a:t>1</a:t>
            </a:r>
          </a:p>
        </p:txBody>
      </p:sp>
      <p:sp>
        <p:nvSpPr>
          <p:cNvPr id="26" name="Rectangle 25">
            <a:extLst>
              <a:ext uri="{FF2B5EF4-FFF2-40B4-BE49-F238E27FC236}">
                <a16:creationId xmlns:a16="http://schemas.microsoft.com/office/drawing/2014/main" xmlns="" id="{E11EDFC0-5187-4553-8CD7-0E33DE5E2D39}"/>
              </a:ext>
            </a:extLst>
          </p:cNvPr>
          <p:cNvSpPr/>
          <p:nvPr/>
        </p:nvSpPr>
        <p:spPr>
          <a:xfrm>
            <a:off x="1687948" y="4899316"/>
            <a:ext cx="288862" cy="369332"/>
          </a:xfrm>
          <a:prstGeom prst="rect">
            <a:avLst/>
          </a:prstGeom>
        </p:spPr>
        <p:txBody>
          <a:bodyPr wrap="none">
            <a:spAutoFit/>
          </a:bodyPr>
          <a:lstStyle/>
          <a:p>
            <a:r>
              <a:rPr lang="en-US" dirty="0"/>
              <a:t>1</a:t>
            </a:r>
          </a:p>
        </p:txBody>
      </p:sp>
      <p:sp>
        <p:nvSpPr>
          <p:cNvPr id="27" name="Rectangle 26">
            <a:extLst>
              <a:ext uri="{FF2B5EF4-FFF2-40B4-BE49-F238E27FC236}">
                <a16:creationId xmlns:a16="http://schemas.microsoft.com/office/drawing/2014/main" xmlns="" id="{EF62AE2C-FA00-47D5-B63B-2721FF8A2913}"/>
              </a:ext>
            </a:extLst>
          </p:cNvPr>
          <p:cNvSpPr/>
          <p:nvPr/>
        </p:nvSpPr>
        <p:spPr>
          <a:xfrm>
            <a:off x="2201862" y="4913489"/>
            <a:ext cx="288862" cy="369332"/>
          </a:xfrm>
          <a:prstGeom prst="rect">
            <a:avLst/>
          </a:prstGeom>
        </p:spPr>
        <p:txBody>
          <a:bodyPr wrap="none">
            <a:spAutoFit/>
          </a:bodyPr>
          <a:lstStyle/>
          <a:p>
            <a:r>
              <a:rPr lang="en-US" dirty="0"/>
              <a:t>1</a:t>
            </a:r>
          </a:p>
        </p:txBody>
      </p:sp>
      <p:sp>
        <p:nvSpPr>
          <p:cNvPr id="28" name="Rectangle 27">
            <a:extLst>
              <a:ext uri="{FF2B5EF4-FFF2-40B4-BE49-F238E27FC236}">
                <a16:creationId xmlns:a16="http://schemas.microsoft.com/office/drawing/2014/main" xmlns="" id="{73CE8F49-1ADA-4CC4-A4F7-43504BBAD043}"/>
              </a:ext>
            </a:extLst>
          </p:cNvPr>
          <p:cNvSpPr/>
          <p:nvPr/>
        </p:nvSpPr>
        <p:spPr>
          <a:xfrm>
            <a:off x="2226668" y="4512991"/>
            <a:ext cx="288862" cy="369332"/>
          </a:xfrm>
          <a:prstGeom prst="rect">
            <a:avLst/>
          </a:prstGeom>
        </p:spPr>
        <p:txBody>
          <a:bodyPr wrap="none">
            <a:spAutoFit/>
          </a:bodyPr>
          <a:lstStyle/>
          <a:p>
            <a:r>
              <a:rPr lang="en-US" dirty="0"/>
              <a:t>1</a:t>
            </a:r>
          </a:p>
        </p:txBody>
      </p:sp>
      <p:sp>
        <p:nvSpPr>
          <p:cNvPr id="29" name="Rectangle 28">
            <a:extLst>
              <a:ext uri="{FF2B5EF4-FFF2-40B4-BE49-F238E27FC236}">
                <a16:creationId xmlns:a16="http://schemas.microsoft.com/office/drawing/2014/main" xmlns="" id="{A3527359-DDE8-4AA7-BC30-8E35F16DA5F8}"/>
              </a:ext>
            </a:extLst>
          </p:cNvPr>
          <p:cNvSpPr/>
          <p:nvPr/>
        </p:nvSpPr>
        <p:spPr>
          <a:xfrm>
            <a:off x="3442330" y="4452734"/>
            <a:ext cx="288862" cy="369332"/>
          </a:xfrm>
          <a:prstGeom prst="rect">
            <a:avLst/>
          </a:prstGeom>
        </p:spPr>
        <p:txBody>
          <a:bodyPr wrap="none">
            <a:spAutoFit/>
          </a:bodyPr>
          <a:lstStyle/>
          <a:p>
            <a:r>
              <a:rPr lang="en-US" dirty="0"/>
              <a:t>1</a:t>
            </a:r>
          </a:p>
        </p:txBody>
      </p:sp>
      <p:sp>
        <p:nvSpPr>
          <p:cNvPr id="30" name="Rectangle 29">
            <a:extLst>
              <a:ext uri="{FF2B5EF4-FFF2-40B4-BE49-F238E27FC236}">
                <a16:creationId xmlns:a16="http://schemas.microsoft.com/office/drawing/2014/main" xmlns="" id="{C9CAACF1-53A6-463A-9A9D-D6CCDE784736}"/>
              </a:ext>
            </a:extLst>
          </p:cNvPr>
          <p:cNvSpPr/>
          <p:nvPr/>
        </p:nvSpPr>
        <p:spPr>
          <a:xfrm>
            <a:off x="1582198" y="3260986"/>
            <a:ext cx="434734" cy="338554"/>
          </a:xfrm>
          <a:prstGeom prst="rect">
            <a:avLst/>
          </a:prstGeom>
        </p:spPr>
        <p:txBody>
          <a:bodyPr wrap="none">
            <a:spAutoFit/>
          </a:bodyPr>
          <a:lstStyle/>
          <a:p>
            <a:r>
              <a:rPr lang="en-US" sz="1600" dirty="0"/>
              <a:t>00</a:t>
            </a:r>
          </a:p>
        </p:txBody>
      </p:sp>
      <p:sp>
        <p:nvSpPr>
          <p:cNvPr id="31" name="Rectangle 30">
            <a:extLst>
              <a:ext uri="{FF2B5EF4-FFF2-40B4-BE49-F238E27FC236}">
                <a16:creationId xmlns:a16="http://schemas.microsoft.com/office/drawing/2014/main" xmlns="" id="{A41E34A6-DA24-4127-82AC-0A1F9E7EE892}"/>
              </a:ext>
            </a:extLst>
          </p:cNvPr>
          <p:cNvSpPr/>
          <p:nvPr/>
        </p:nvSpPr>
        <p:spPr>
          <a:xfrm>
            <a:off x="2128828" y="3260986"/>
            <a:ext cx="434734" cy="338554"/>
          </a:xfrm>
          <a:prstGeom prst="rect">
            <a:avLst/>
          </a:prstGeom>
        </p:spPr>
        <p:txBody>
          <a:bodyPr wrap="square">
            <a:spAutoFit/>
          </a:bodyPr>
          <a:lstStyle/>
          <a:p>
            <a:r>
              <a:rPr lang="en-US" sz="1600" dirty="0"/>
              <a:t>01</a:t>
            </a:r>
          </a:p>
        </p:txBody>
      </p:sp>
      <p:sp>
        <p:nvSpPr>
          <p:cNvPr id="32" name="Rectangle 31">
            <a:extLst>
              <a:ext uri="{FF2B5EF4-FFF2-40B4-BE49-F238E27FC236}">
                <a16:creationId xmlns:a16="http://schemas.microsoft.com/office/drawing/2014/main" xmlns="" id="{788FD91B-1D8F-4D6E-91AD-F722700348E0}"/>
              </a:ext>
            </a:extLst>
          </p:cNvPr>
          <p:cNvSpPr/>
          <p:nvPr/>
        </p:nvSpPr>
        <p:spPr>
          <a:xfrm>
            <a:off x="2742448" y="3273956"/>
            <a:ext cx="370614" cy="338554"/>
          </a:xfrm>
          <a:prstGeom prst="rect">
            <a:avLst/>
          </a:prstGeom>
        </p:spPr>
        <p:txBody>
          <a:bodyPr wrap="none">
            <a:spAutoFit/>
          </a:bodyPr>
          <a:lstStyle/>
          <a:p>
            <a:r>
              <a:rPr lang="en-US" sz="1600" dirty="0"/>
              <a:t>11</a:t>
            </a:r>
          </a:p>
        </p:txBody>
      </p:sp>
      <p:sp>
        <p:nvSpPr>
          <p:cNvPr id="33" name="Rectangle 32">
            <a:extLst>
              <a:ext uri="{FF2B5EF4-FFF2-40B4-BE49-F238E27FC236}">
                <a16:creationId xmlns:a16="http://schemas.microsoft.com/office/drawing/2014/main" xmlns="" id="{A8EA80BC-11D4-42AD-870F-84E5B63D5A38}"/>
              </a:ext>
            </a:extLst>
          </p:cNvPr>
          <p:cNvSpPr/>
          <p:nvPr/>
        </p:nvSpPr>
        <p:spPr>
          <a:xfrm>
            <a:off x="3333799" y="3274658"/>
            <a:ext cx="402674" cy="338554"/>
          </a:xfrm>
          <a:prstGeom prst="rect">
            <a:avLst/>
          </a:prstGeom>
        </p:spPr>
        <p:txBody>
          <a:bodyPr wrap="none">
            <a:spAutoFit/>
          </a:bodyPr>
          <a:lstStyle/>
          <a:p>
            <a:r>
              <a:rPr lang="en-US" sz="1600" dirty="0"/>
              <a:t>10</a:t>
            </a:r>
          </a:p>
        </p:txBody>
      </p:sp>
      <p:sp>
        <p:nvSpPr>
          <p:cNvPr id="34" name="Rectangle 33">
            <a:extLst>
              <a:ext uri="{FF2B5EF4-FFF2-40B4-BE49-F238E27FC236}">
                <a16:creationId xmlns:a16="http://schemas.microsoft.com/office/drawing/2014/main" xmlns="" id="{52748DD1-F435-47C0-B410-18507C780E85}"/>
              </a:ext>
            </a:extLst>
          </p:cNvPr>
          <p:cNvSpPr/>
          <p:nvPr/>
        </p:nvSpPr>
        <p:spPr>
          <a:xfrm>
            <a:off x="1032559" y="3709233"/>
            <a:ext cx="434734" cy="338554"/>
          </a:xfrm>
          <a:prstGeom prst="rect">
            <a:avLst/>
          </a:prstGeom>
        </p:spPr>
        <p:txBody>
          <a:bodyPr wrap="none">
            <a:spAutoFit/>
          </a:bodyPr>
          <a:lstStyle/>
          <a:p>
            <a:r>
              <a:rPr lang="en-US" sz="1600" dirty="0"/>
              <a:t>00</a:t>
            </a:r>
          </a:p>
        </p:txBody>
      </p:sp>
      <p:sp>
        <p:nvSpPr>
          <p:cNvPr id="35" name="Rectangle 34">
            <a:extLst>
              <a:ext uri="{FF2B5EF4-FFF2-40B4-BE49-F238E27FC236}">
                <a16:creationId xmlns:a16="http://schemas.microsoft.com/office/drawing/2014/main" xmlns="" id="{B000635B-E6C6-42AD-B33E-6C610467D60C}"/>
              </a:ext>
            </a:extLst>
          </p:cNvPr>
          <p:cNvSpPr/>
          <p:nvPr/>
        </p:nvSpPr>
        <p:spPr>
          <a:xfrm>
            <a:off x="1027842" y="4043666"/>
            <a:ext cx="402674" cy="338554"/>
          </a:xfrm>
          <a:prstGeom prst="rect">
            <a:avLst/>
          </a:prstGeom>
        </p:spPr>
        <p:txBody>
          <a:bodyPr wrap="none">
            <a:spAutoFit/>
          </a:bodyPr>
          <a:lstStyle/>
          <a:p>
            <a:r>
              <a:rPr lang="en-US" sz="1600" dirty="0"/>
              <a:t>01</a:t>
            </a:r>
          </a:p>
        </p:txBody>
      </p:sp>
      <p:sp>
        <p:nvSpPr>
          <p:cNvPr id="36" name="Rectangle 35">
            <a:extLst>
              <a:ext uri="{FF2B5EF4-FFF2-40B4-BE49-F238E27FC236}">
                <a16:creationId xmlns:a16="http://schemas.microsoft.com/office/drawing/2014/main" xmlns="" id="{AF4AD5D8-7C53-41CD-AA5B-1062E156CDBD}"/>
              </a:ext>
            </a:extLst>
          </p:cNvPr>
          <p:cNvSpPr/>
          <p:nvPr/>
        </p:nvSpPr>
        <p:spPr>
          <a:xfrm>
            <a:off x="1038997" y="4455782"/>
            <a:ext cx="370614" cy="338554"/>
          </a:xfrm>
          <a:prstGeom prst="rect">
            <a:avLst/>
          </a:prstGeom>
        </p:spPr>
        <p:txBody>
          <a:bodyPr wrap="none">
            <a:spAutoFit/>
          </a:bodyPr>
          <a:lstStyle/>
          <a:p>
            <a:r>
              <a:rPr lang="en-US" sz="1600" dirty="0"/>
              <a:t>11</a:t>
            </a:r>
          </a:p>
        </p:txBody>
      </p:sp>
      <p:sp>
        <p:nvSpPr>
          <p:cNvPr id="37" name="Rectangle 36">
            <a:extLst>
              <a:ext uri="{FF2B5EF4-FFF2-40B4-BE49-F238E27FC236}">
                <a16:creationId xmlns:a16="http://schemas.microsoft.com/office/drawing/2014/main" xmlns="" id="{0A63589D-272B-4A2F-ACC2-B49D6710931B}"/>
              </a:ext>
            </a:extLst>
          </p:cNvPr>
          <p:cNvSpPr/>
          <p:nvPr/>
        </p:nvSpPr>
        <p:spPr>
          <a:xfrm>
            <a:off x="1025940" y="4866294"/>
            <a:ext cx="402674" cy="338554"/>
          </a:xfrm>
          <a:prstGeom prst="rect">
            <a:avLst/>
          </a:prstGeom>
        </p:spPr>
        <p:txBody>
          <a:bodyPr wrap="none">
            <a:spAutoFit/>
          </a:bodyPr>
          <a:lstStyle/>
          <a:p>
            <a:r>
              <a:rPr lang="en-US" sz="1600" dirty="0"/>
              <a:t>10</a:t>
            </a:r>
          </a:p>
        </p:txBody>
      </p:sp>
      <p:sp>
        <p:nvSpPr>
          <p:cNvPr id="38" name="Rectangle 37">
            <a:extLst>
              <a:ext uri="{FF2B5EF4-FFF2-40B4-BE49-F238E27FC236}">
                <a16:creationId xmlns:a16="http://schemas.microsoft.com/office/drawing/2014/main" xmlns="" id="{D5CE4167-36E3-4B40-ADBF-50AD77CC99B6}"/>
              </a:ext>
            </a:extLst>
          </p:cNvPr>
          <p:cNvSpPr/>
          <p:nvPr/>
        </p:nvSpPr>
        <p:spPr>
          <a:xfrm>
            <a:off x="1477014" y="5525521"/>
            <a:ext cx="2404826" cy="369332"/>
          </a:xfrm>
          <a:prstGeom prst="rect">
            <a:avLst/>
          </a:prstGeom>
        </p:spPr>
        <p:txBody>
          <a:bodyPr wrap="none">
            <a:spAutoFit/>
          </a:bodyPr>
          <a:lstStyle/>
          <a:p>
            <a:r>
              <a:rPr lang="en-US" dirty="0">
                <a:solidFill>
                  <a:srgbClr val="00B050"/>
                </a:solidFill>
              </a:rPr>
              <a:t>G(A1 ,A0, B1 ,B0) = ?</a:t>
            </a:r>
          </a:p>
        </p:txBody>
      </p:sp>
      <p:sp>
        <p:nvSpPr>
          <p:cNvPr id="39" name="Rectangle 38">
            <a:extLst>
              <a:ext uri="{FF2B5EF4-FFF2-40B4-BE49-F238E27FC236}">
                <a16:creationId xmlns:a16="http://schemas.microsoft.com/office/drawing/2014/main" xmlns="" id="{0737C574-8A7F-41D2-9FA7-370481D215F2}"/>
              </a:ext>
            </a:extLst>
          </p:cNvPr>
          <p:cNvSpPr/>
          <p:nvPr/>
        </p:nvSpPr>
        <p:spPr>
          <a:xfrm>
            <a:off x="1661834" y="3662758"/>
            <a:ext cx="325730" cy="369332"/>
          </a:xfrm>
          <a:prstGeom prst="rect">
            <a:avLst/>
          </a:prstGeom>
        </p:spPr>
        <p:txBody>
          <a:bodyPr wrap="none">
            <a:spAutoFit/>
          </a:bodyPr>
          <a:lstStyle/>
          <a:p>
            <a:r>
              <a:rPr lang="en-US" dirty="0"/>
              <a:t>0</a:t>
            </a:r>
          </a:p>
        </p:txBody>
      </p:sp>
      <p:sp>
        <p:nvSpPr>
          <p:cNvPr id="40" name="Rectangle 39">
            <a:extLst>
              <a:ext uri="{FF2B5EF4-FFF2-40B4-BE49-F238E27FC236}">
                <a16:creationId xmlns:a16="http://schemas.microsoft.com/office/drawing/2014/main" xmlns="" id="{3DB7B761-FBB6-465C-B26D-0BA0E05F71AA}"/>
              </a:ext>
            </a:extLst>
          </p:cNvPr>
          <p:cNvSpPr/>
          <p:nvPr/>
        </p:nvSpPr>
        <p:spPr>
          <a:xfrm>
            <a:off x="2207643" y="3666302"/>
            <a:ext cx="325730" cy="369332"/>
          </a:xfrm>
          <a:prstGeom prst="rect">
            <a:avLst/>
          </a:prstGeom>
        </p:spPr>
        <p:txBody>
          <a:bodyPr wrap="none">
            <a:spAutoFit/>
          </a:bodyPr>
          <a:lstStyle/>
          <a:p>
            <a:r>
              <a:rPr lang="en-US" dirty="0"/>
              <a:t>0</a:t>
            </a:r>
          </a:p>
        </p:txBody>
      </p:sp>
      <p:sp>
        <p:nvSpPr>
          <p:cNvPr id="41" name="Rectangle 40">
            <a:extLst>
              <a:ext uri="{FF2B5EF4-FFF2-40B4-BE49-F238E27FC236}">
                <a16:creationId xmlns:a16="http://schemas.microsoft.com/office/drawing/2014/main" xmlns="" id="{1A049681-5047-4663-8402-D7686C1C0ED8}"/>
              </a:ext>
            </a:extLst>
          </p:cNvPr>
          <p:cNvSpPr/>
          <p:nvPr/>
        </p:nvSpPr>
        <p:spPr>
          <a:xfrm>
            <a:off x="2214734" y="4045526"/>
            <a:ext cx="325730" cy="369332"/>
          </a:xfrm>
          <a:prstGeom prst="rect">
            <a:avLst/>
          </a:prstGeom>
        </p:spPr>
        <p:txBody>
          <a:bodyPr wrap="none">
            <a:spAutoFit/>
          </a:bodyPr>
          <a:lstStyle/>
          <a:p>
            <a:r>
              <a:rPr lang="en-US" dirty="0"/>
              <a:t>0</a:t>
            </a:r>
          </a:p>
        </p:txBody>
      </p:sp>
      <p:sp>
        <p:nvSpPr>
          <p:cNvPr id="42" name="Rectangle 41">
            <a:extLst>
              <a:ext uri="{FF2B5EF4-FFF2-40B4-BE49-F238E27FC236}">
                <a16:creationId xmlns:a16="http://schemas.microsoft.com/office/drawing/2014/main" xmlns="" id="{141B31A7-EA13-4011-BDD5-B49BAA1DB2C3}"/>
              </a:ext>
            </a:extLst>
          </p:cNvPr>
          <p:cNvSpPr/>
          <p:nvPr/>
        </p:nvSpPr>
        <p:spPr>
          <a:xfrm>
            <a:off x="2806620" y="3680474"/>
            <a:ext cx="325730" cy="369332"/>
          </a:xfrm>
          <a:prstGeom prst="rect">
            <a:avLst/>
          </a:prstGeom>
        </p:spPr>
        <p:txBody>
          <a:bodyPr wrap="none">
            <a:spAutoFit/>
          </a:bodyPr>
          <a:lstStyle/>
          <a:p>
            <a:r>
              <a:rPr lang="en-US" dirty="0"/>
              <a:t>0</a:t>
            </a:r>
          </a:p>
        </p:txBody>
      </p:sp>
      <p:sp>
        <p:nvSpPr>
          <p:cNvPr id="43" name="Rectangle 42">
            <a:extLst>
              <a:ext uri="{FF2B5EF4-FFF2-40B4-BE49-F238E27FC236}">
                <a16:creationId xmlns:a16="http://schemas.microsoft.com/office/drawing/2014/main" xmlns="" id="{7AA284A2-4905-4F1E-B47B-CD874B2C34E2}"/>
              </a:ext>
            </a:extLst>
          </p:cNvPr>
          <p:cNvSpPr/>
          <p:nvPr/>
        </p:nvSpPr>
        <p:spPr>
          <a:xfrm>
            <a:off x="3405592" y="3684018"/>
            <a:ext cx="325730" cy="369332"/>
          </a:xfrm>
          <a:prstGeom prst="rect">
            <a:avLst/>
          </a:prstGeom>
        </p:spPr>
        <p:txBody>
          <a:bodyPr wrap="none">
            <a:spAutoFit/>
          </a:bodyPr>
          <a:lstStyle/>
          <a:p>
            <a:r>
              <a:rPr lang="en-US" dirty="0"/>
              <a:t>0</a:t>
            </a:r>
          </a:p>
        </p:txBody>
      </p:sp>
      <p:sp>
        <p:nvSpPr>
          <p:cNvPr id="44" name="Rectangle 43">
            <a:extLst>
              <a:ext uri="{FF2B5EF4-FFF2-40B4-BE49-F238E27FC236}">
                <a16:creationId xmlns:a16="http://schemas.microsoft.com/office/drawing/2014/main" xmlns="" id="{4A3BE586-2717-4574-91C4-33B018047AC9}"/>
              </a:ext>
            </a:extLst>
          </p:cNvPr>
          <p:cNvSpPr/>
          <p:nvPr/>
        </p:nvSpPr>
        <p:spPr>
          <a:xfrm>
            <a:off x="3409134" y="4070335"/>
            <a:ext cx="325730" cy="369332"/>
          </a:xfrm>
          <a:prstGeom prst="rect">
            <a:avLst/>
          </a:prstGeom>
        </p:spPr>
        <p:txBody>
          <a:bodyPr wrap="none">
            <a:spAutoFit/>
          </a:bodyPr>
          <a:lstStyle/>
          <a:p>
            <a:r>
              <a:rPr lang="en-US" dirty="0"/>
              <a:t>0</a:t>
            </a:r>
          </a:p>
        </p:txBody>
      </p:sp>
      <p:sp>
        <p:nvSpPr>
          <p:cNvPr id="45" name="Rectangle 44">
            <a:extLst>
              <a:ext uri="{FF2B5EF4-FFF2-40B4-BE49-F238E27FC236}">
                <a16:creationId xmlns:a16="http://schemas.microsoft.com/office/drawing/2014/main" xmlns="" id="{29FDF758-D501-4057-BE41-E35D65B60229}"/>
              </a:ext>
            </a:extLst>
          </p:cNvPr>
          <p:cNvSpPr/>
          <p:nvPr/>
        </p:nvSpPr>
        <p:spPr>
          <a:xfrm>
            <a:off x="2795991" y="4063247"/>
            <a:ext cx="325730" cy="369332"/>
          </a:xfrm>
          <a:prstGeom prst="rect">
            <a:avLst/>
          </a:prstGeom>
        </p:spPr>
        <p:txBody>
          <a:bodyPr wrap="none">
            <a:spAutoFit/>
          </a:bodyPr>
          <a:lstStyle/>
          <a:p>
            <a:r>
              <a:rPr lang="en-US" dirty="0"/>
              <a:t>0</a:t>
            </a:r>
          </a:p>
        </p:txBody>
      </p:sp>
      <p:sp>
        <p:nvSpPr>
          <p:cNvPr id="46" name="Rectangle 45">
            <a:extLst>
              <a:ext uri="{FF2B5EF4-FFF2-40B4-BE49-F238E27FC236}">
                <a16:creationId xmlns:a16="http://schemas.microsoft.com/office/drawing/2014/main" xmlns="" id="{37C55B8F-B7B5-497E-B581-702BE03793D0}"/>
              </a:ext>
            </a:extLst>
          </p:cNvPr>
          <p:cNvSpPr/>
          <p:nvPr/>
        </p:nvSpPr>
        <p:spPr>
          <a:xfrm>
            <a:off x="3423307" y="4924489"/>
            <a:ext cx="325730" cy="369332"/>
          </a:xfrm>
          <a:prstGeom prst="rect">
            <a:avLst/>
          </a:prstGeom>
        </p:spPr>
        <p:txBody>
          <a:bodyPr wrap="none">
            <a:spAutoFit/>
          </a:bodyPr>
          <a:lstStyle/>
          <a:p>
            <a:r>
              <a:rPr lang="en-US" dirty="0"/>
              <a:t>0</a:t>
            </a:r>
          </a:p>
        </p:txBody>
      </p:sp>
      <p:sp>
        <p:nvSpPr>
          <p:cNvPr id="47" name="Rectangle 46">
            <a:extLst>
              <a:ext uri="{FF2B5EF4-FFF2-40B4-BE49-F238E27FC236}">
                <a16:creationId xmlns:a16="http://schemas.microsoft.com/office/drawing/2014/main" xmlns="" id="{BDED1A77-8CCA-4DA3-8D44-60D45888C972}"/>
              </a:ext>
            </a:extLst>
          </p:cNvPr>
          <p:cNvSpPr/>
          <p:nvPr/>
        </p:nvSpPr>
        <p:spPr>
          <a:xfrm>
            <a:off x="2820794" y="4896131"/>
            <a:ext cx="325730" cy="369332"/>
          </a:xfrm>
          <a:prstGeom prst="rect">
            <a:avLst/>
          </a:prstGeom>
        </p:spPr>
        <p:txBody>
          <a:bodyPr wrap="none">
            <a:spAutoFit/>
          </a:bodyPr>
          <a:lstStyle/>
          <a:p>
            <a:r>
              <a:rPr lang="en-US" dirty="0"/>
              <a:t>0</a:t>
            </a:r>
          </a:p>
        </p:txBody>
      </p:sp>
      <p:sp>
        <p:nvSpPr>
          <p:cNvPr id="48" name="Rectangle 47">
            <a:extLst>
              <a:ext uri="{FF2B5EF4-FFF2-40B4-BE49-F238E27FC236}">
                <a16:creationId xmlns:a16="http://schemas.microsoft.com/office/drawing/2014/main" xmlns="" id="{9881F8FC-212C-4D04-A2DB-C58BF3E63087}"/>
              </a:ext>
            </a:extLst>
          </p:cNvPr>
          <p:cNvSpPr/>
          <p:nvPr/>
        </p:nvSpPr>
        <p:spPr>
          <a:xfrm>
            <a:off x="2824337" y="4463734"/>
            <a:ext cx="325730" cy="369332"/>
          </a:xfrm>
          <a:prstGeom prst="rect">
            <a:avLst/>
          </a:prstGeom>
        </p:spPr>
        <p:txBody>
          <a:bodyPr wrap="none">
            <a:spAutoFit/>
          </a:bodyPr>
          <a:lstStyle/>
          <a:p>
            <a:r>
              <a:rPr lang="en-US" dirty="0"/>
              <a:t>0</a:t>
            </a:r>
          </a:p>
        </p:txBody>
      </p:sp>
      <p:sp>
        <p:nvSpPr>
          <p:cNvPr id="49" name="Rectangle 48">
            <a:extLst>
              <a:ext uri="{FF2B5EF4-FFF2-40B4-BE49-F238E27FC236}">
                <a16:creationId xmlns:a16="http://schemas.microsoft.com/office/drawing/2014/main" xmlns="" id="{9B7282B9-EB42-4C4E-9D8D-415E576C88F3}"/>
              </a:ext>
            </a:extLst>
          </p:cNvPr>
          <p:cNvSpPr/>
          <p:nvPr/>
        </p:nvSpPr>
        <p:spPr>
          <a:xfrm>
            <a:off x="5319832" y="3565455"/>
            <a:ext cx="2434856" cy="165867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xmlns="" id="{57E4EAD7-A1B1-4D39-9876-80082D769DAB}"/>
              </a:ext>
            </a:extLst>
          </p:cNvPr>
          <p:cNvCxnSpPr>
            <a:stCxn id="49" idx="0"/>
            <a:endCxn id="49" idx="2"/>
          </p:cNvCxnSpPr>
          <p:nvPr/>
        </p:nvCxnSpPr>
        <p:spPr>
          <a:xfrm>
            <a:off x="6537260" y="3565455"/>
            <a:ext cx="0" cy="16586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C1DFFD0F-1714-421E-AC1E-82D8E362BF3E}"/>
              </a:ext>
            </a:extLst>
          </p:cNvPr>
          <p:cNvCxnSpPr>
            <a:cxnSpLocks/>
            <a:stCxn id="49" idx="1"/>
            <a:endCxn id="49" idx="3"/>
          </p:cNvCxnSpPr>
          <p:nvPr/>
        </p:nvCxnSpPr>
        <p:spPr>
          <a:xfrm>
            <a:off x="5319832" y="4394795"/>
            <a:ext cx="24348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ED9E3D6C-53E2-4EED-9EEF-0BF36FD813E0}"/>
              </a:ext>
            </a:extLst>
          </p:cNvPr>
          <p:cNvCxnSpPr>
            <a:cxnSpLocks/>
          </p:cNvCxnSpPr>
          <p:nvPr/>
        </p:nvCxnSpPr>
        <p:spPr>
          <a:xfrm flipV="1">
            <a:off x="5947152" y="3565455"/>
            <a:ext cx="1" cy="16586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DC89DE24-88F0-4D6E-9C65-8D813C83C5E1}"/>
              </a:ext>
            </a:extLst>
          </p:cNvPr>
          <p:cNvCxnSpPr>
            <a:cxnSpLocks/>
          </p:cNvCxnSpPr>
          <p:nvPr/>
        </p:nvCxnSpPr>
        <p:spPr>
          <a:xfrm flipV="1">
            <a:off x="7127367" y="3565455"/>
            <a:ext cx="1" cy="16586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A0DD8B6C-7EBD-4BB6-938F-F4BA4D8331C7}"/>
              </a:ext>
            </a:extLst>
          </p:cNvPr>
          <p:cNvCxnSpPr>
            <a:cxnSpLocks/>
          </p:cNvCxnSpPr>
          <p:nvPr/>
        </p:nvCxnSpPr>
        <p:spPr>
          <a:xfrm flipH="1">
            <a:off x="5319833" y="3994211"/>
            <a:ext cx="2434855"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FA78859B-713A-4EF6-AD3F-D9ED61BFEE69}"/>
              </a:ext>
            </a:extLst>
          </p:cNvPr>
          <p:cNvCxnSpPr>
            <a:cxnSpLocks/>
          </p:cNvCxnSpPr>
          <p:nvPr/>
        </p:nvCxnSpPr>
        <p:spPr>
          <a:xfrm flipH="1">
            <a:off x="5319833" y="4795378"/>
            <a:ext cx="2434855"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C17484D3-9DCA-4E11-97F3-9D1A0A2F0A5E}"/>
              </a:ext>
            </a:extLst>
          </p:cNvPr>
          <p:cNvCxnSpPr>
            <a:cxnSpLocks/>
          </p:cNvCxnSpPr>
          <p:nvPr/>
        </p:nvCxnSpPr>
        <p:spPr>
          <a:xfrm flipH="1" flipV="1">
            <a:off x="4897161" y="3205352"/>
            <a:ext cx="422672" cy="36010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57" name="Rectangle 56">
            <a:extLst>
              <a:ext uri="{FF2B5EF4-FFF2-40B4-BE49-F238E27FC236}">
                <a16:creationId xmlns:a16="http://schemas.microsoft.com/office/drawing/2014/main" xmlns="" id="{E468C335-85D2-42AD-A06A-47DA194B58F4}"/>
              </a:ext>
            </a:extLst>
          </p:cNvPr>
          <p:cNvSpPr/>
          <p:nvPr/>
        </p:nvSpPr>
        <p:spPr>
          <a:xfrm rot="2445155">
            <a:off x="4680052" y="2943158"/>
            <a:ext cx="790601" cy="369332"/>
          </a:xfrm>
          <a:prstGeom prst="rect">
            <a:avLst/>
          </a:prstGeom>
        </p:spPr>
        <p:txBody>
          <a:bodyPr wrap="none">
            <a:spAutoFit/>
          </a:bodyPr>
          <a:lstStyle/>
          <a:p>
            <a:r>
              <a:rPr lang="en-US" dirty="0"/>
              <a:t>B1 B0</a:t>
            </a:r>
          </a:p>
        </p:txBody>
      </p:sp>
      <p:sp>
        <p:nvSpPr>
          <p:cNvPr id="58" name="Rectangle 57">
            <a:extLst>
              <a:ext uri="{FF2B5EF4-FFF2-40B4-BE49-F238E27FC236}">
                <a16:creationId xmlns:a16="http://schemas.microsoft.com/office/drawing/2014/main" xmlns="" id="{105F3459-99EE-47FB-AC39-D914DE5C1BC5}"/>
              </a:ext>
            </a:extLst>
          </p:cNvPr>
          <p:cNvSpPr/>
          <p:nvPr/>
        </p:nvSpPr>
        <p:spPr>
          <a:xfrm rot="2418778">
            <a:off x="4413055" y="3247553"/>
            <a:ext cx="904415" cy="369332"/>
          </a:xfrm>
          <a:prstGeom prst="rect">
            <a:avLst/>
          </a:prstGeom>
        </p:spPr>
        <p:txBody>
          <a:bodyPr wrap="none">
            <a:spAutoFit/>
          </a:bodyPr>
          <a:lstStyle/>
          <a:p>
            <a:r>
              <a:rPr lang="en-US" dirty="0"/>
              <a:t>A1 A0 </a:t>
            </a:r>
          </a:p>
        </p:txBody>
      </p:sp>
      <p:sp>
        <p:nvSpPr>
          <p:cNvPr id="65" name="Rectangle 64">
            <a:extLst>
              <a:ext uri="{FF2B5EF4-FFF2-40B4-BE49-F238E27FC236}">
                <a16:creationId xmlns:a16="http://schemas.microsoft.com/office/drawing/2014/main" xmlns="" id="{391C0966-6165-42FA-A487-4A3C09485FA4}"/>
              </a:ext>
            </a:extLst>
          </p:cNvPr>
          <p:cNvSpPr/>
          <p:nvPr/>
        </p:nvSpPr>
        <p:spPr>
          <a:xfrm>
            <a:off x="5434737" y="3222004"/>
            <a:ext cx="434734" cy="338554"/>
          </a:xfrm>
          <a:prstGeom prst="rect">
            <a:avLst/>
          </a:prstGeom>
        </p:spPr>
        <p:txBody>
          <a:bodyPr wrap="none">
            <a:spAutoFit/>
          </a:bodyPr>
          <a:lstStyle/>
          <a:p>
            <a:r>
              <a:rPr lang="en-US" sz="1600" dirty="0"/>
              <a:t>00</a:t>
            </a:r>
          </a:p>
        </p:txBody>
      </p:sp>
      <p:sp>
        <p:nvSpPr>
          <p:cNvPr id="66" name="Rectangle 65">
            <a:extLst>
              <a:ext uri="{FF2B5EF4-FFF2-40B4-BE49-F238E27FC236}">
                <a16:creationId xmlns:a16="http://schemas.microsoft.com/office/drawing/2014/main" xmlns="" id="{01D36851-0E81-4688-A044-91DFC31976BD}"/>
              </a:ext>
            </a:extLst>
          </p:cNvPr>
          <p:cNvSpPr/>
          <p:nvPr/>
        </p:nvSpPr>
        <p:spPr>
          <a:xfrm>
            <a:off x="5981367" y="3222004"/>
            <a:ext cx="434734" cy="338554"/>
          </a:xfrm>
          <a:prstGeom prst="rect">
            <a:avLst/>
          </a:prstGeom>
        </p:spPr>
        <p:txBody>
          <a:bodyPr wrap="square">
            <a:spAutoFit/>
          </a:bodyPr>
          <a:lstStyle/>
          <a:p>
            <a:r>
              <a:rPr lang="en-US" sz="1600" dirty="0"/>
              <a:t>01</a:t>
            </a:r>
          </a:p>
        </p:txBody>
      </p:sp>
      <p:sp>
        <p:nvSpPr>
          <p:cNvPr id="67" name="Rectangle 66">
            <a:extLst>
              <a:ext uri="{FF2B5EF4-FFF2-40B4-BE49-F238E27FC236}">
                <a16:creationId xmlns:a16="http://schemas.microsoft.com/office/drawing/2014/main" xmlns="" id="{2B2F2DFC-B6D3-4C7E-9DB9-AA0BD2E81914}"/>
              </a:ext>
            </a:extLst>
          </p:cNvPr>
          <p:cNvSpPr/>
          <p:nvPr/>
        </p:nvSpPr>
        <p:spPr>
          <a:xfrm>
            <a:off x="6594987" y="3234974"/>
            <a:ext cx="370614" cy="338554"/>
          </a:xfrm>
          <a:prstGeom prst="rect">
            <a:avLst/>
          </a:prstGeom>
        </p:spPr>
        <p:txBody>
          <a:bodyPr wrap="none">
            <a:spAutoFit/>
          </a:bodyPr>
          <a:lstStyle/>
          <a:p>
            <a:r>
              <a:rPr lang="en-US" sz="1600" dirty="0"/>
              <a:t>11</a:t>
            </a:r>
          </a:p>
        </p:txBody>
      </p:sp>
      <p:sp>
        <p:nvSpPr>
          <p:cNvPr id="68" name="Rectangle 67">
            <a:extLst>
              <a:ext uri="{FF2B5EF4-FFF2-40B4-BE49-F238E27FC236}">
                <a16:creationId xmlns:a16="http://schemas.microsoft.com/office/drawing/2014/main" xmlns="" id="{F758C1C4-B183-49CA-A8D9-9FD45D9B8B63}"/>
              </a:ext>
            </a:extLst>
          </p:cNvPr>
          <p:cNvSpPr/>
          <p:nvPr/>
        </p:nvSpPr>
        <p:spPr>
          <a:xfrm>
            <a:off x="7186338" y="3235676"/>
            <a:ext cx="402674" cy="338554"/>
          </a:xfrm>
          <a:prstGeom prst="rect">
            <a:avLst/>
          </a:prstGeom>
        </p:spPr>
        <p:txBody>
          <a:bodyPr wrap="none">
            <a:spAutoFit/>
          </a:bodyPr>
          <a:lstStyle/>
          <a:p>
            <a:r>
              <a:rPr lang="en-US" sz="1600" dirty="0"/>
              <a:t>10</a:t>
            </a:r>
          </a:p>
        </p:txBody>
      </p:sp>
      <p:sp>
        <p:nvSpPr>
          <p:cNvPr id="69" name="Rectangle 68">
            <a:extLst>
              <a:ext uri="{FF2B5EF4-FFF2-40B4-BE49-F238E27FC236}">
                <a16:creationId xmlns:a16="http://schemas.microsoft.com/office/drawing/2014/main" xmlns="" id="{5298D668-18AE-4D9F-A59A-5592F3039339}"/>
              </a:ext>
            </a:extLst>
          </p:cNvPr>
          <p:cNvSpPr/>
          <p:nvPr/>
        </p:nvSpPr>
        <p:spPr>
          <a:xfrm>
            <a:off x="4885098" y="3670251"/>
            <a:ext cx="434734" cy="338554"/>
          </a:xfrm>
          <a:prstGeom prst="rect">
            <a:avLst/>
          </a:prstGeom>
        </p:spPr>
        <p:txBody>
          <a:bodyPr wrap="none">
            <a:spAutoFit/>
          </a:bodyPr>
          <a:lstStyle/>
          <a:p>
            <a:r>
              <a:rPr lang="en-US" sz="1600" dirty="0"/>
              <a:t>00</a:t>
            </a:r>
          </a:p>
        </p:txBody>
      </p:sp>
      <p:sp>
        <p:nvSpPr>
          <p:cNvPr id="70" name="Rectangle 69">
            <a:extLst>
              <a:ext uri="{FF2B5EF4-FFF2-40B4-BE49-F238E27FC236}">
                <a16:creationId xmlns:a16="http://schemas.microsoft.com/office/drawing/2014/main" xmlns="" id="{F86E2210-226C-4BE1-A126-7BF84B0DFD43}"/>
              </a:ext>
            </a:extLst>
          </p:cNvPr>
          <p:cNvSpPr/>
          <p:nvPr/>
        </p:nvSpPr>
        <p:spPr>
          <a:xfrm>
            <a:off x="4880381" y="4004684"/>
            <a:ext cx="402674" cy="338554"/>
          </a:xfrm>
          <a:prstGeom prst="rect">
            <a:avLst/>
          </a:prstGeom>
        </p:spPr>
        <p:txBody>
          <a:bodyPr wrap="none">
            <a:spAutoFit/>
          </a:bodyPr>
          <a:lstStyle/>
          <a:p>
            <a:r>
              <a:rPr lang="en-US" sz="1600" dirty="0"/>
              <a:t>01</a:t>
            </a:r>
          </a:p>
        </p:txBody>
      </p:sp>
      <p:sp>
        <p:nvSpPr>
          <p:cNvPr id="71" name="Rectangle 70">
            <a:extLst>
              <a:ext uri="{FF2B5EF4-FFF2-40B4-BE49-F238E27FC236}">
                <a16:creationId xmlns:a16="http://schemas.microsoft.com/office/drawing/2014/main" xmlns="" id="{8FBEF4D2-EC3D-4F0B-B975-097961F1CA34}"/>
              </a:ext>
            </a:extLst>
          </p:cNvPr>
          <p:cNvSpPr/>
          <p:nvPr/>
        </p:nvSpPr>
        <p:spPr>
          <a:xfrm>
            <a:off x="4891536" y="4416800"/>
            <a:ext cx="370614" cy="338554"/>
          </a:xfrm>
          <a:prstGeom prst="rect">
            <a:avLst/>
          </a:prstGeom>
        </p:spPr>
        <p:txBody>
          <a:bodyPr wrap="none">
            <a:spAutoFit/>
          </a:bodyPr>
          <a:lstStyle/>
          <a:p>
            <a:r>
              <a:rPr lang="en-US" sz="1600" dirty="0"/>
              <a:t>11</a:t>
            </a:r>
          </a:p>
        </p:txBody>
      </p:sp>
      <p:sp>
        <p:nvSpPr>
          <p:cNvPr id="72" name="Rectangle 71">
            <a:extLst>
              <a:ext uri="{FF2B5EF4-FFF2-40B4-BE49-F238E27FC236}">
                <a16:creationId xmlns:a16="http://schemas.microsoft.com/office/drawing/2014/main" xmlns="" id="{49561D0D-200B-425F-A68A-6D01C9BBF337}"/>
              </a:ext>
            </a:extLst>
          </p:cNvPr>
          <p:cNvSpPr/>
          <p:nvPr/>
        </p:nvSpPr>
        <p:spPr>
          <a:xfrm>
            <a:off x="4878479" y="4827312"/>
            <a:ext cx="402674" cy="338554"/>
          </a:xfrm>
          <a:prstGeom prst="rect">
            <a:avLst/>
          </a:prstGeom>
        </p:spPr>
        <p:txBody>
          <a:bodyPr wrap="none">
            <a:spAutoFit/>
          </a:bodyPr>
          <a:lstStyle/>
          <a:p>
            <a:r>
              <a:rPr lang="en-US" sz="1600" dirty="0"/>
              <a:t>10</a:t>
            </a:r>
          </a:p>
        </p:txBody>
      </p:sp>
      <p:sp>
        <p:nvSpPr>
          <p:cNvPr id="73" name="Rectangle 72">
            <a:extLst>
              <a:ext uri="{FF2B5EF4-FFF2-40B4-BE49-F238E27FC236}">
                <a16:creationId xmlns:a16="http://schemas.microsoft.com/office/drawing/2014/main" xmlns="" id="{967C13F3-2521-4EBC-815D-02D62AC0F65F}"/>
              </a:ext>
            </a:extLst>
          </p:cNvPr>
          <p:cNvSpPr/>
          <p:nvPr/>
        </p:nvSpPr>
        <p:spPr>
          <a:xfrm>
            <a:off x="5329553" y="5486539"/>
            <a:ext cx="2404826" cy="369332"/>
          </a:xfrm>
          <a:prstGeom prst="rect">
            <a:avLst/>
          </a:prstGeom>
        </p:spPr>
        <p:txBody>
          <a:bodyPr wrap="none">
            <a:spAutoFit/>
          </a:bodyPr>
          <a:lstStyle/>
          <a:p>
            <a:r>
              <a:rPr lang="en-US" dirty="0">
                <a:solidFill>
                  <a:srgbClr val="00B0F0"/>
                </a:solidFill>
              </a:rPr>
              <a:t>E(A1 ,A0, B1 ,B0) = ?</a:t>
            </a:r>
          </a:p>
        </p:txBody>
      </p:sp>
      <p:sp>
        <p:nvSpPr>
          <p:cNvPr id="84" name="Rectangle 83">
            <a:extLst>
              <a:ext uri="{FF2B5EF4-FFF2-40B4-BE49-F238E27FC236}">
                <a16:creationId xmlns:a16="http://schemas.microsoft.com/office/drawing/2014/main" xmlns="" id="{C6A0E0DB-AF93-415E-B7AD-04E62F8196A4}"/>
              </a:ext>
            </a:extLst>
          </p:cNvPr>
          <p:cNvSpPr/>
          <p:nvPr/>
        </p:nvSpPr>
        <p:spPr>
          <a:xfrm>
            <a:off x="8927820" y="3579628"/>
            <a:ext cx="2434856" cy="165867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xmlns="" id="{9325F841-385F-47F0-966F-575145A24281}"/>
              </a:ext>
            </a:extLst>
          </p:cNvPr>
          <p:cNvCxnSpPr>
            <a:stCxn id="84" idx="0"/>
            <a:endCxn id="84" idx="2"/>
          </p:cNvCxnSpPr>
          <p:nvPr/>
        </p:nvCxnSpPr>
        <p:spPr>
          <a:xfrm>
            <a:off x="10145248" y="3579628"/>
            <a:ext cx="0" cy="16586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FF23117C-6CF4-495E-8EE7-F9241300E2F3}"/>
              </a:ext>
            </a:extLst>
          </p:cNvPr>
          <p:cNvCxnSpPr>
            <a:cxnSpLocks/>
            <a:stCxn id="84" idx="1"/>
            <a:endCxn id="84" idx="3"/>
          </p:cNvCxnSpPr>
          <p:nvPr/>
        </p:nvCxnSpPr>
        <p:spPr>
          <a:xfrm>
            <a:off x="8927820" y="4408968"/>
            <a:ext cx="24348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A95926AB-D051-492E-99EB-EBACEE821412}"/>
              </a:ext>
            </a:extLst>
          </p:cNvPr>
          <p:cNvCxnSpPr>
            <a:cxnSpLocks/>
          </p:cNvCxnSpPr>
          <p:nvPr/>
        </p:nvCxnSpPr>
        <p:spPr>
          <a:xfrm flipV="1">
            <a:off x="9555140" y="3579628"/>
            <a:ext cx="1" cy="16586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xmlns="" id="{4FB5D698-4AAB-4B88-BC16-EEEE0ADD50DB}"/>
              </a:ext>
            </a:extLst>
          </p:cNvPr>
          <p:cNvCxnSpPr>
            <a:cxnSpLocks/>
          </p:cNvCxnSpPr>
          <p:nvPr/>
        </p:nvCxnSpPr>
        <p:spPr>
          <a:xfrm flipV="1">
            <a:off x="10735355" y="3579628"/>
            <a:ext cx="1" cy="16586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xmlns="" id="{9698C383-065E-481A-A635-F7C4D2EDAC0F}"/>
              </a:ext>
            </a:extLst>
          </p:cNvPr>
          <p:cNvCxnSpPr>
            <a:cxnSpLocks/>
          </p:cNvCxnSpPr>
          <p:nvPr/>
        </p:nvCxnSpPr>
        <p:spPr>
          <a:xfrm flipH="1">
            <a:off x="8927821" y="4008384"/>
            <a:ext cx="2434855"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725321F2-DAC1-4F85-AFCE-9A1364D5C1AE}"/>
              </a:ext>
            </a:extLst>
          </p:cNvPr>
          <p:cNvCxnSpPr>
            <a:cxnSpLocks/>
          </p:cNvCxnSpPr>
          <p:nvPr/>
        </p:nvCxnSpPr>
        <p:spPr>
          <a:xfrm flipH="1">
            <a:off x="8927821" y="4809551"/>
            <a:ext cx="2434855"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xmlns="" id="{7D34B2CD-438C-4A6D-BBBB-D666D2824561}"/>
              </a:ext>
            </a:extLst>
          </p:cNvPr>
          <p:cNvCxnSpPr>
            <a:cxnSpLocks/>
          </p:cNvCxnSpPr>
          <p:nvPr/>
        </p:nvCxnSpPr>
        <p:spPr>
          <a:xfrm flipH="1" flipV="1">
            <a:off x="8505149" y="3219525"/>
            <a:ext cx="422672" cy="36010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92" name="Rectangle 91">
            <a:extLst>
              <a:ext uri="{FF2B5EF4-FFF2-40B4-BE49-F238E27FC236}">
                <a16:creationId xmlns:a16="http://schemas.microsoft.com/office/drawing/2014/main" xmlns="" id="{6CB0CBB1-B380-4B62-8E7E-2572234DBA59}"/>
              </a:ext>
            </a:extLst>
          </p:cNvPr>
          <p:cNvSpPr/>
          <p:nvPr/>
        </p:nvSpPr>
        <p:spPr>
          <a:xfrm rot="2445155">
            <a:off x="8288040" y="2957331"/>
            <a:ext cx="790601" cy="369332"/>
          </a:xfrm>
          <a:prstGeom prst="rect">
            <a:avLst/>
          </a:prstGeom>
        </p:spPr>
        <p:txBody>
          <a:bodyPr wrap="none">
            <a:spAutoFit/>
          </a:bodyPr>
          <a:lstStyle/>
          <a:p>
            <a:r>
              <a:rPr lang="en-US" dirty="0"/>
              <a:t>B1 B0</a:t>
            </a:r>
          </a:p>
        </p:txBody>
      </p:sp>
      <p:sp>
        <p:nvSpPr>
          <p:cNvPr id="93" name="Rectangle 92">
            <a:extLst>
              <a:ext uri="{FF2B5EF4-FFF2-40B4-BE49-F238E27FC236}">
                <a16:creationId xmlns:a16="http://schemas.microsoft.com/office/drawing/2014/main" xmlns="" id="{0D144ABF-7679-4858-BBBA-4077D8395D66}"/>
              </a:ext>
            </a:extLst>
          </p:cNvPr>
          <p:cNvSpPr/>
          <p:nvPr/>
        </p:nvSpPr>
        <p:spPr>
          <a:xfrm rot="2418778">
            <a:off x="8021043" y="3261726"/>
            <a:ext cx="904415" cy="369332"/>
          </a:xfrm>
          <a:prstGeom prst="rect">
            <a:avLst/>
          </a:prstGeom>
        </p:spPr>
        <p:txBody>
          <a:bodyPr wrap="none">
            <a:spAutoFit/>
          </a:bodyPr>
          <a:lstStyle/>
          <a:p>
            <a:r>
              <a:rPr lang="en-US" dirty="0"/>
              <a:t>A1 A0 </a:t>
            </a:r>
          </a:p>
        </p:txBody>
      </p:sp>
      <p:sp>
        <p:nvSpPr>
          <p:cNvPr id="100" name="Rectangle 99">
            <a:extLst>
              <a:ext uri="{FF2B5EF4-FFF2-40B4-BE49-F238E27FC236}">
                <a16:creationId xmlns:a16="http://schemas.microsoft.com/office/drawing/2014/main" xmlns="" id="{AE7BE676-8E2F-41C3-9EEE-FEC7EF3089EE}"/>
              </a:ext>
            </a:extLst>
          </p:cNvPr>
          <p:cNvSpPr/>
          <p:nvPr/>
        </p:nvSpPr>
        <p:spPr>
          <a:xfrm>
            <a:off x="9042725" y="3236177"/>
            <a:ext cx="434734" cy="338554"/>
          </a:xfrm>
          <a:prstGeom prst="rect">
            <a:avLst/>
          </a:prstGeom>
        </p:spPr>
        <p:txBody>
          <a:bodyPr wrap="none">
            <a:spAutoFit/>
          </a:bodyPr>
          <a:lstStyle/>
          <a:p>
            <a:r>
              <a:rPr lang="en-US" sz="1600" dirty="0"/>
              <a:t>00</a:t>
            </a:r>
          </a:p>
        </p:txBody>
      </p:sp>
      <p:sp>
        <p:nvSpPr>
          <p:cNvPr id="101" name="Rectangle 100">
            <a:extLst>
              <a:ext uri="{FF2B5EF4-FFF2-40B4-BE49-F238E27FC236}">
                <a16:creationId xmlns:a16="http://schemas.microsoft.com/office/drawing/2014/main" xmlns="" id="{67098C12-493C-4809-BBEA-7AA4CE3EA144}"/>
              </a:ext>
            </a:extLst>
          </p:cNvPr>
          <p:cNvSpPr/>
          <p:nvPr/>
        </p:nvSpPr>
        <p:spPr>
          <a:xfrm>
            <a:off x="9589355" y="3236177"/>
            <a:ext cx="434734" cy="338554"/>
          </a:xfrm>
          <a:prstGeom prst="rect">
            <a:avLst/>
          </a:prstGeom>
        </p:spPr>
        <p:txBody>
          <a:bodyPr wrap="square">
            <a:spAutoFit/>
          </a:bodyPr>
          <a:lstStyle/>
          <a:p>
            <a:r>
              <a:rPr lang="en-US" sz="1600" dirty="0"/>
              <a:t>01</a:t>
            </a:r>
          </a:p>
        </p:txBody>
      </p:sp>
      <p:sp>
        <p:nvSpPr>
          <p:cNvPr id="102" name="Rectangle 101">
            <a:extLst>
              <a:ext uri="{FF2B5EF4-FFF2-40B4-BE49-F238E27FC236}">
                <a16:creationId xmlns:a16="http://schemas.microsoft.com/office/drawing/2014/main" xmlns="" id="{C9B580B9-C680-4ED0-A108-F61EE69F1188}"/>
              </a:ext>
            </a:extLst>
          </p:cNvPr>
          <p:cNvSpPr/>
          <p:nvPr/>
        </p:nvSpPr>
        <p:spPr>
          <a:xfrm>
            <a:off x="10202975" y="3249147"/>
            <a:ext cx="370614" cy="338554"/>
          </a:xfrm>
          <a:prstGeom prst="rect">
            <a:avLst/>
          </a:prstGeom>
        </p:spPr>
        <p:txBody>
          <a:bodyPr wrap="none">
            <a:spAutoFit/>
          </a:bodyPr>
          <a:lstStyle/>
          <a:p>
            <a:r>
              <a:rPr lang="en-US" sz="1600" dirty="0"/>
              <a:t>11</a:t>
            </a:r>
          </a:p>
        </p:txBody>
      </p:sp>
      <p:sp>
        <p:nvSpPr>
          <p:cNvPr id="103" name="Rectangle 102">
            <a:extLst>
              <a:ext uri="{FF2B5EF4-FFF2-40B4-BE49-F238E27FC236}">
                <a16:creationId xmlns:a16="http://schemas.microsoft.com/office/drawing/2014/main" xmlns="" id="{DEB7E662-877D-49B4-BB78-214B19BCAC8F}"/>
              </a:ext>
            </a:extLst>
          </p:cNvPr>
          <p:cNvSpPr/>
          <p:nvPr/>
        </p:nvSpPr>
        <p:spPr>
          <a:xfrm>
            <a:off x="10794326" y="3249849"/>
            <a:ext cx="402674" cy="338554"/>
          </a:xfrm>
          <a:prstGeom prst="rect">
            <a:avLst/>
          </a:prstGeom>
        </p:spPr>
        <p:txBody>
          <a:bodyPr wrap="none">
            <a:spAutoFit/>
          </a:bodyPr>
          <a:lstStyle/>
          <a:p>
            <a:r>
              <a:rPr lang="en-US" sz="1600" dirty="0"/>
              <a:t>10</a:t>
            </a:r>
          </a:p>
        </p:txBody>
      </p:sp>
      <p:sp>
        <p:nvSpPr>
          <p:cNvPr id="104" name="Rectangle 103">
            <a:extLst>
              <a:ext uri="{FF2B5EF4-FFF2-40B4-BE49-F238E27FC236}">
                <a16:creationId xmlns:a16="http://schemas.microsoft.com/office/drawing/2014/main" xmlns="" id="{0D4CB235-74FD-4088-ADE4-C2D219D5A295}"/>
              </a:ext>
            </a:extLst>
          </p:cNvPr>
          <p:cNvSpPr/>
          <p:nvPr/>
        </p:nvSpPr>
        <p:spPr>
          <a:xfrm>
            <a:off x="8493086" y="3684424"/>
            <a:ext cx="434734" cy="338554"/>
          </a:xfrm>
          <a:prstGeom prst="rect">
            <a:avLst/>
          </a:prstGeom>
        </p:spPr>
        <p:txBody>
          <a:bodyPr wrap="none">
            <a:spAutoFit/>
          </a:bodyPr>
          <a:lstStyle/>
          <a:p>
            <a:r>
              <a:rPr lang="en-US" sz="1600" dirty="0"/>
              <a:t>00</a:t>
            </a:r>
          </a:p>
        </p:txBody>
      </p:sp>
      <p:sp>
        <p:nvSpPr>
          <p:cNvPr id="105" name="Rectangle 104">
            <a:extLst>
              <a:ext uri="{FF2B5EF4-FFF2-40B4-BE49-F238E27FC236}">
                <a16:creationId xmlns:a16="http://schemas.microsoft.com/office/drawing/2014/main" xmlns="" id="{08FD8DB0-16BE-47CD-BC9E-F05A5D2B394C}"/>
              </a:ext>
            </a:extLst>
          </p:cNvPr>
          <p:cNvSpPr/>
          <p:nvPr/>
        </p:nvSpPr>
        <p:spPr>
          <a:xfrm>
            <a:off x="8488369" y="4018857"/>
            <a:ext cx="402674" cy="338554"/>
          </a:xfrm>
          <a:prstGeom prst="rect">
            <a:avLst/>
          </a:prstGeom>
        </p:spPr>
        <p:txBody>
          <a:bodyPr wrap="none">
            <a:spAutoFit/>
          </a:bodyPr>
          <a:lstStyle/>
          <a:p>
            <a:r>
              <a:rPr lang="en-US" sz="1600" dirty="0"/>
              <a:t>01</a:t>
            </a:r>
          </a:p>
        </p:txBody>
      </p:sp>
      <p:sp>
        <p:nvSpPr>
          <p:cNvPr id="106" name="Rectangle 105">
            <a:extLst>
              <a:ext uri="{FF2B5EF4-FFF2-40B4-BE49-F238E27FC236}">
                <a16:creationId xmlns:a16="http://schemas.microsoft.com/office/drawing/2014/main" xmlns="" id="{A9F63A1A-63B6-4507-9443-589C718C8CE8}"/>
              </a:ext>
            </a:extLst>
          </p:cNvPr>
          <p:cNvSpPr/>
          <p:nvPr/>
        </p:nvSpPr>
        <p:spPr>
          <a:xfrm>
            <a:off x="8499524" y="4430973"/>
            <a:ext cx="370614" cy="338554"/>
          </a:xfrm>
          <a:prstGeom prst="rect">
            <a:avLst/>
          </a:prstGeom>
        </p:spPr>
        <p:txBody>
          <a:bodyPr wrap="none">
            <a:spAutoFit/>
          </a:bodyPr>
          <a:lstStyle/>
          <a:p>
            <a:r>
              <a:rPr lang="en-US" sz="1600" dirty="0"/>
              <a:t>11</a:t>
            </a:r>
          </a:p>
        </p:txBody>
      </p:sp>
      <p:sp>
        <p:nvSpPr>
          <p:cNvPr id="107" name="Rectangle 106">
            <a:extLst>
              <a:ext uri="{FF2B5EF4-FFF2-40B4-BE49-F238E27FC236}">
                <a16:creationId xmlns:a16="http://schemas.microsoft.com/office/drawing/2014/main" xmlns="" id="{2A683A78-318F-43F0-9EC4-DB71C2CF7546}"/>
              </a:ext>
            </a:extLst>
          </p:cNvPr>
          <p:cNvSpPr/>
          <p:nvPr/>
        </p:nvSpPr>
        <p:spPr>
          <a:xfrm>
            <a:off x="8486467" y="4841485"/>
            <a:ext cx="402674" cy="338554"/>
          </a:xfrm>
          <a:prstGeom prst="rect">
            <a:avLst/>
          </a:prstGeom>
        </p:spPr>
        <p:txBody>
          <a:bodyPr wrap="none">
            <a:spAutoFit/>
          </a:bodyPr>
          <a:lstStyle/>
          <a:p>
            <a:r>
              <a:rPr lang="en-US" sz="1600" dirty="0"/>
              <a:t>10</a:t>
            </a:r>
          </a:p>
        </p:txBody>
      </p:sp>
      <p:sp>
        <p:nvSpPr>
          <p:cNvPr id="108" name="Rectangle 107">
            <a:extLst>
              <a:ext uri="{FF2B5EF4-FFF2-40B4-BE49-F238E27FC236}">
                <a16:creationId xmlns:a16="http://schemas.microsoft.com/office/drawing/2014/main" xmlns="" id="{4E1451CE-7D8F-4FF9-B6CC-D7CD460DB14E}"/>
              </a:ext>
            </a:extLst>
          </p:cNvPr>
          <p:cNvSpPr/>
          <p:nvPr/>
        </p:nvSpPr>
        <p:spPr>
          <a:xfrm>
            <a:off x="8937541" y="5500712"/>
            <a:ext cx="2404826" cy="369332"/>
          </a:xfrm>
          <a:prstGeom prst="rect">
            <a:avLst/>
          </a:prstGeom>
        </p:spPr>
        <p:txBody>
          <a:bodyPr wrap="none">
            <a:spAutoFit/>
          </a:bodyPr>
          <a:lstStyle/>
          <a:p>
            <a:r>
              <a:rPr lang="en-US" dirty="0">
                <a:solidFill>
                  <a:srgbClr val="7030A0"/>
                </a:solidFill>
              </a:rPr>
              <a:t>L(A1 ,A0, B1 ,B0) = ?</a:t>
            </a:r>
          </a:p>
        </p:txBody>
      </p:sp>
    </p:spTree>
    <p:extLst>
      <p:ext uri="{BB962C8B-B14F-4D97-AF65-F5344CB8AC3E}">
        <p14:creationId xmlns:p14="http://schemas.microsoft.com/office/powerpoint/2010/main" val="3810136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638DB0A-DF2B-4BD9-95E8-39ACAD699F9B}"/>
              </a:ext>
            </a:extLst>
          </p:cNvPr>
          <p:cNvSpPr>
            <a:spLocks noGrp="1"/>
          </p:cNvSpPr>
          <p:nvPr>
            <p:ph idx="1"/>
          </p:nvPr>
        </p:nvSpPr>
        <p:spPr>
          <a:xfrm>
            <a:off x="474921" y="1825625"/>
            <a:ext cx="10878879" cy="1449203"/>
          </a:xfrm>
        </p:spPr>
        <p:txBody>
          <a:bodyPr>
            <a:normAutofit lnSpcReduction="10000"/>
          </a:bodyPr>
          <a:lstStyle/>
          <a:p>
            <a:r>
              <a:rPr lang="pt-BR" dirty="0"/>
              <a:t>G = A1 A0 B0’ + A0 B1’ B0’ + A1 B1’</a:t>
            </a:r>
          </a:p>
          <a:p>
            <a:r>
              <a:rPr lang="pt-BR" dirty="0"/>
              <a:t>E = A1’ A0’ B1’ B0’ + A1’ A0 B1’ B0 + A1 A0 B1 B0 + A1 A0’ B1 B0’</a:t>
            </a:r>
          </a:p>
          <a:p>
            <a:r>
              <a:rPr lang="pt-BR" dirty="0"/>
              <a:t>L = A1’ A0’ B0 + A0’ B1 B0 + A1’ B1</a:t>
            </a:r>
            <a:endParaRPr lang="en-US" dirty="0"/>
          </a:p>
        </p:txBody>
      </p:sp>
      <p:sp>
        <p:nvSpPr>
          <p:cNvPr id="4" name="Title 1">
            <a:extLst>
              <a:ext uri="{FF2B5EF4-FFF2-40B4-BE49-F238E27FC236}">
                <a16:creationId xmlns:a16="http://schemas.microsoft.com/office/drawing/2014/main" xmlns="" id="{253F8A5A-367E-433E-B01D-0815107A4E72}"/>
              </a:ext>
            </a:extLst>
          </p:cNvPr>
          <p:cNvSpPr>
            <a:spLocks noGrp="1"/>
          </p:cNvSpPr>
          <p:nvPr>
            <p:ph type="title"/>
          </p:nvPr>
        </p:nvSpPr>
        <p:spPr>
          <a:xfrm>
            <a:off x="838199" y="365125"/>
            <a:ext cx="10878879" cy="1325563"/>
          </a:xfrm>
        </p:spPr>
        <p:txBody>
          <a:bodyPr/>
          <a:lstStyle/>
          <a:p>
            <a:r>
              <a:rPr lang="en-US" dirty="0"/>
              <a:t>Comparing 2-bit Numbers: </a:t>
            </a:r>
            <a:r>
              <a:rPr lang="en-US" dirty="0">
                <a:solidFill>
                  <a:srgbClr val="FF0000"/>
                </a:solidFill>
              </a:rPr>
              <a:t>Optimization</a:t>
            </a:r>
            <a:r>
              <a:rPr lang="en-US" dirty="0"/>
              <a:t> </a:t>
            </a:r>
          </a:p>
        </p:txBody>
      </p:sp>
      <p:pic>
        <p:nvPicPr>
          <p:cNvPr id="5" name="Picture 4">
            <a:extLst>
              <a:ext uri="{FF2B5EF4-FFF2-40B4-BE49-F238E27FC236}">
                <a16:creationId xmlns:a16="http://schemas.microsoft.com/office/drawing/2014/main" xmlns="" id="{FD609823-DF0D-40AB-A149-0D678369A628}"/>
              </a:ext>
            </a:extLst>
          </p:cNvPr>
          <p:cNvPicPr>
            <a:picLocks noChangeAspect="1"/>
          </p:cNvPicPr>
          <p:nvPr/>
        </p:nvPicPr>
        <p:blipFill>
          <a:blip r:embed="rId2"/>
          <a:stretch>
            <a:fillRect/>
          </a:stretch>
        </p:blipFill>
        <p:spPr>
          <a:xfrm>
            <a:off x="474921" y="3828778"/>
            <a:ext cx="3601060" cy="2560278"/>
          </a:xfrm>
          <a:prstGeom prst="rect">
            <a:avLst/>
          </a:prstGeom>
        </p:spPr>
      </p:pic>
      <p:pic>
        <p:nvPicPr>
          <p:cNvPr id="6" name="Picture 5">
            <a:extLst>
              <a:ext uri="{FF2B5EF4-FFF2-40B4-BE49-F238E27FC236}">
                <a16:creationId xmlns:a16="http://schemas.microsoft.com/office/drawing/2014/main" xmlns="" id="{BFD00A91-5194-420F-85C9-411BFAB17487}"/>
              </a:ext>
            </a:extLst>
          </p:cNvPr>
          <p:cNvPicPr>
            <a:picLocks noChangeAspect="1"/>
          </p:cNvPicPr>
          <p:nvPr/>
        </p:nvPicPr>
        <p:blipFill>
          <a:blip r:embed="rId3"/>
          <a:stretch>
            <a:fillRect/>
          </a:stretch>
        </p:blipFill>
        <p:spPr>
          <a:xfrm>
            <a:off x="4237427" y="3932597"/>
            <a:ext cx="3717146" cy="2560278"/>
          </a:xfrm>
          <a:prstGeom prst="rect">
            <a:avLst/>
          </a:prstGeom>
        </p:spPr>
      </p:pic>
      <p:pic>
        <p:nvPicPr>
          <p:cNvPr id="7" name="Picture 6">
            <a:extLst>
              <a:ext uri="{FF2B5EF4-FFF2-40B4-BE49-F238E27FC236}">
                <a16:creationId xmlns:a16="http://schemas.microsoft.com/office/drawing/2014/main" xmlns="" id="{308D374E-9DC7-4798-9F3B-3FAF555C5F16}"/>
              </a:ext>
            </a:extLst>
          </p:cNvPr>
          <p:cNvPicPr>
            <a:picLocks noChangeAspect="1"/>
          </p:cNvPicPr>
          <p:nvPr/>
        </p:nvPicPr>
        <p:blipFill>
          <a:blip r:embed="rId4"/>
          <a:stretch>
            <a:fillRect/>
          </a:stretch>
        </p:blipFill>
        <p:spPr>
          <a:xfrm>
            <a:off x="8358963" y="2987551"/>
            <a:ext cx="2994837" cy="3870449"/>
          </a:xfrm>
          <a:prstGeom prst="rect">
            <a:avLst/>
          </a:prstGeom>
        </p:spPr>
      </p:pic>
    </p:spTree>
    <p:extLst>
      <p:ext uri="{BB962C8B-B14F-4D97-AF65-F5344CB8AC3E}">
        <p14:creationId xmlns:p14="http://schemas.microsoft.com/office/powerpoint/2010/main" val="1901086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78FC27-9EB6-4478-AC45-BCB7A0F5B293}"/>
              </a:ext>
            </a:extLst>
          </p:cNvPr>
          <p:cNvSpPr>
            <a:spLocks noGrp="1"/>
          </p:cNvSpPr>
          <p:nvPr>
            <p:ph type="title"/>
          </p:nvPr>
        </p:nvSpPr>
        <p:spPr>
          <a:xfrm>
            <a:off x="801098" y="1396289"/>
            <a:ext cx="6387102" cy="1325563"/>
          </a:xfrm>
        </p:spPr>
        <p:txBody>
          <a:bodyPr>
            <a:normAutofit/>
          </a:bodyPr>
          <a:lstStyle/>
          <a:p>
            <a:r>
              <a:rPr lang="en-US"/>
              <a:t>Technology Mapping</a:t>
            </a:r>
            <a:endParaRPr lang="en-US" dirty="0"/>
          </a:p>
        </p:txBody>
      </p:sp>
      <p:sp>
        <p:nvSpPr>
          <p:cNvPr id="3" name="Content Placeholder 2">
            <a:extLst>
              <a:ext uri="{FF2B5EF4-FFF2-40B4-BE49-F238E27FC236}">
                <a16:creationId xmlns:a16="http://schemas.microsoft.com/office/drawing/2014/main" xmlns="" id="{76BB4401-4EAD-4366-87FE-E5378D2F18CF}"/>
              </a:ext>
            </a:extLst>
          </p:cNvPr>
          <p:cNvSpPr>
            <a:spLocks noGrp="1"/>
          </p:cNvSpPr>
          <p:nvPr>
            <p:ph idx="1"/>
          </p:nvPr>
        </p:nvSpPr>
        <p:spPr>
          <a:xfrm>
            <a:off x="805542" y="2871982"/>
            <a:ext cx="6382657" cy="3181684"/>
          </a:xfrm>
        </p:spPr>
        <p:txBody>
          <a:bodyPr anchor="t">
            <a:normAutofit/>
          </a:bodyPr>
          <a:lstStyle/>
          <a:p>
            <a:r>
              <a:rPr lang="en-US" sz="1800"/>
              <a:t>NAND gate implementation </a:t>
            </a:r>
          </a:p>
          <a:p>
            <a:pPr lvl="1"/>
            <a:r>
              <a:rPr lang="en-US" sz="1800"/>
              <a:t>Goal: use only NAND gates to implement the circuits </a:t>
            </a:r>
          </a:p>
          <a:p>
            <a:r>
              <a:rPr lang="en-US" sz="1800"/>
              <a:t>NOR gate implementation</a:t>
            </a:r>
          </a:p>
          <a:p>
            <a:pPr lvl="1"/>
            <a:r>
              <a:rPr lang="en-US" sz="1800"/>
              <a:t>Goal: use only NOR gates to implement the circuits</a:t>
            </a:r>
          </a:p>
        </p:txBody>
      </p:sp>
      <p:sp>
        <p:nvSpPr>
          <p:cNvPr id="17" name="Rectangle 9">
            <a:extLst>
              <a:ext uri="{FF2B5EF4-FFF2-40B4-BE49-F238E27FC236}">
                <a16:creationId xmlns:a16="http://schemas.microsoft.com/office/drawing/2014/main" xmlns="" id="{61445B8C-D724-4F73-AB77-3CCE4E822C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34655" y="20963"/>
            <a:ext cx="4657345" cy="6816065"/>
          </a:xfrm>
          <a:prstGeom prst="rect">
            <a:avLst/>
          </a:prstGeom>
          <a:solidFill>
            <a:schemeClr val="bg1">
              <a:lumMod val="95000"/>
              <a:lumOff val="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xmlns="" id="{C626846D-0345-40CC-B949-CDCD12795A23}"/>
              </a:ext>
            </a:extLst>
          </p:cNvPr>
          <p:cNvPicPr>
            <a:picLocks noChangeAspect="1"/>
          </p:cNvPicPr>
          <p:nvPr/>
        </p:nvPicPr>
        <p:blipFill>
          <a:blip r:embed="rId2"/>
          <a:stretch>
            <a:fillRect/>
          </a:stretch>
        </p:blipFill>
        <p:spPr>
          <a:xfrm>
            <a:off x="7873882" y="373862"/>
            <a:ext cx="3996386" cy="2717542"/>
          </a:xfrm>
          <a:prstGeom prst="rect">
            <a:avLst/>
          </a:prstGeom>
        </p:spPr>
      </p:pic>
      <p:cxnSp>
        <p:nvCxnSpPr>
          <p:cNvPr id="12" name="Straight Connector 11">
            <a:extLst>
              <a:ext uri="{FF2B5EF4-FFF2-40B4-BE49-F238E27FC236}">
                <a16:creationId xmlns:a16="http://schemas.microsoft.com/office/drawing/2014/main" xmlns="" id="{99905336-A7CD-4C75-9E77-C704674F404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073347" y="3429000"/>
            <a:ext cx="1597456" cy="0"/>
          </a:xfrm>
          <a:prstGeom prst="line">
            <a:avLst/>
          </a:prstGeom>
          <a:ln w="508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xmlns="" id="{E161B1D6-9E01-4714-99E6-4D2CD00B3D83}"/>
              </a:ext>
            </a:extLst>
          </p:cNvPr>
          <p:cNvPicPr>
            <a:picLocks noChangeAspect="1"/>
          </p:cNvPicPr>
          <p:nvPr/>
        </p:nvPicPr>
        <p:blipFill>
          <a:blip r:embed="rId3"/>
          <a:stretch>
            <a:fillRect/>
          </a:stretch>
        </p:blipFill>
        <p:spPr>
          <a:xfrm>
            <a:off x="7981004" y="3735414"/>
            <a:ext cx="3782141" cy="2779874"/>
          </a:xfrm>
          <a:prstGeom prst="rect">
            <a:avLst/>
          </a:prstGeom>
        </p:spPr>
      </p:pic>
    </p:spTree>
    <p:extLst>
      <p:ext uri="{BB962C8B-B14F-4D97-AF65-F5344CB8AC3E}">
        <p14:creationId xmlns:p14="http://schemas.microsoft.com/office/powerpoint/2010/main" val="126158945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CC1227-8F8D-4EBF-97A3-C1BED19B58C7}"/>
              </a:ext>
            </a:extLst>
          </p:cNvPr>
          <p:cNvSpPr>
            <a:spLocks noGrp="1"/>
          </p:cNvSpPr>
          <p:nvPr>
            <p:ph type="title"/>
          </p:nvPr>
        </p:nvSpPr>
        <p:spPr>
          <a:xfrm>
            <a:off x="838200" y="365125"/>
            <a:ext cx="10515600" cy="1325563"/>
          </a:xfrm>
        </p:spPr>
        <p:txBody>
          <a:bodyPr>
            <a:normAutofit/>
          </a:bodyPr>
          <a:lstStyle/>
          <a:p>
            <a:r>
              <a:rPr lang="en-US"/>
              <a:t>Verification – circuits Analysis</a:t>
            </a:r>
          </a:p>
        </p:txBody>
      </p:sp>
      <p:sp>
        <p:nvSpPr>
          <p:cNvPr id="3" name="Content Placeholder 2">
            <a:extLst>
              <a:ext uri="{FF2B5EF4-FFF2-40B4-BE49-F238E27FC236}">
                <a16:creationId xmlns:a16="http://schemas.microsoft.com/office/drawing/2014/main" xmlns="" id="{45D153B0-1720-4DDE-B696-997F90B53D49}"/>
              </a:ext>
            </a:extLst>
          </p:cNvPr>
          <p:cNvSpPr>
            <a:spLocks noGrp="1"/>
          </p:cNvSpPr>
          <p:nvPr>
            <p:ph idx="1"/>
          </p:nvPr>
        </p:nvSpPr>
        <p:spPr>
          <a:xfrm>
            <a:off x="838200" y="1825625"/>
            <a:ext cx="3797807" cy="4351338"/>
          </a:xfrm>
        </p:spPr>
        <p:txBody>
          <a:bodyPr>
            <a:normAutofit/>
          </a:bodyPr>
          <a:lstStyle/>
          <a:p>
            <a:r>
              <a:rPr lang="en-US" sz="1900"/>
              <a:t>Circuit analysis involves figuring out what some circuit does</a:t>
            </a:r>
          </a:p>
          <a:p>
            <a:pPr marL="457200" lvl="1" indent="0">
              <a:buNone/>
            </a:pPr>
            <a:r>
              <a:rPr lang="en-US" sz="1900"/>
              <a:t>– Every circuit computes some function, which can be described with Boolean expressions or truth tables</a:t>
            </a:r>
          </a:p>
          <a:p>
            <a:pPr marL="457200" lvl="1" indent="0">
              <a:buNone/>
            </a:pPr>
            <a:r>
              <a:rPr lang="en-US" sz="1900"/>
              <a:t>– So, the goal is to find an expression or truth table for the circuit</a:t>
            </a:r>
          </a:p>
          <a:p>
            <a:r>
              <a:rPr lang="en-US" sz="1900"/>
              <a:t>The first thing to do is to figure out what the inputs and outputs of the overall circuit are</a:t>
            </a:r>
          </a:p>
        </p:txBody>
      </p:sp>
      <p:pic>
        <p:nvPicPr>
          <p:cNvPr id="6" name="Picture 5">
            <a:extLst>
              <a:ext uri="{FF2B5EF4-FFF2-40B4-BE49-F238E27FC236}">
                <a16:creationId xmlns:a16="http://schemas.microsoft.com/office/drawing/2014/main" xmlns="" id="{0E662B72-615E-4C80-B305-8E5B9229C997}"/>
              </a:ext>
            </a:extLst>
          </p:cNvPr>
          <p:cNvPicPr>
            <a:picLocks noChangeAspect="1"/>
          </p:cNvPicPr>
          <p:nvPr/>
        </p:nvPicPr>
        <p:blipFill>
          <a:blip r:embed="rId2"/>
          <a:stretch>
            <a:fillRect/>
          </a:stretch>
        </p:blipFill>
        <p:spPr>
          <a:xfrm>
            <a:off x="5116974" y="1690688"/>
            <a:ext cx="6987260" cy="3552644"/>
          </a:xfrm>
          <a:prstGeom prst="rect">
            <a:avLst/>
          </a:prstGeom>
        </p:spPr>
      </p:pic>
    </p:spTree>
    <p:extLst>
      <p:ext uri="{BB962C8B-B14F-4D97-AF65-F5344CB8AC3E}">
        <p14:creationId xmlns:p14="http://schemas.microsoft.com/office/powerpoint/2010/main" val="1729930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CC1227-8F8D-4EBF-97A3-C1BED19B58C7}"/>
              </a:ext>
            </a:extLst>
          </p:cNvPr>
          <p:cNvSpPr>
            <a:spLocks noGrp="1"/>
          </p:cNvSpPr>
          <p:nvPr>
            <p:ph type="title"/>
          </p:nvPr>
        </p:nvSpPr>
        <p:spPr>
          <a:xfrm>
            <a:off x="838200" y="365125"/>
            <a:ext cx="10515600" cy="1325563"/>
          </a:xfrm>
        </p:spPr>
        <p:txBody>
          <a:bodyPr>
            <a:normAutofit/>
          </a:bodyPr>
          <a:lstStyle/>
          <a:p>
            <a:r>
              <a:rPr lang="en-US"/>
              <a:t>Verification – circuits Analysis</a:t>
            </a:r>
          </a:p>
        </p:txBody>
      </p:sp>
      <p:sp>
        <p:nvSpPr>
          <p:cNvPr id="3" name="Content Placeholder 2">
            <a:extLst>
              <a:ext uri="{FF2B5EF4-FFF2-40B4-BE49-F238E27FC236}">
                <a16:creationId xmlns:a16="http://schemas.microsoft.com/office/drawing/2014/main" xmlns="" id="{45D153B0-1720-4DDE-B696-997F90B53D49}"/>
              </a:ext>
            </a:extLst>
          </p:cNvPr>
          <p:cNvSpPr>
            <a:spLocks noGrp="1"/>
          </p:cNvSpPr>
          <p:nvPr>
            <p:ph idx="1"/>
          </p:nvPr>
        </p:nvSpPr>
        <p:spPr>
          <a:xfrm>
            <a:off x="838200" y="1825625"/>
            <a:ext cx="10411047" cy="4351338"/>
          </a:xfrm>
        </p:spPr>
        <p:txBody>
          <a:bodyPr>
            <a:normAutofit/>
          </a:bodyPr>
          <a:lstStyle/>
          <a:p>
            <a:r>
              <a:rPr lang="en-US" dirty="0"/>
              <a:t>Write expressions for the outputs of each individual gate, based on that gate’s inputs</a:t>
            </a:r>
          </a:p>
          <a:p>
            <a:pPr marL="457200" lvl="1" indent="0">
              <a:buNone/>
            </a:pPr>
            <a:r>
              <a:rPr lang="en-US" dirty="0"/>
              <a:t>– Start from the inputs and work towards the outputs</a:t>
            </a:r>
          </a:p>
          <a:p>
            <a:pPr marL="457200" lvl="1" indent="0">
              <a:buNone/>
            </a:pPr>
            <a:r>
              <a:rPr lang="en-US" dirty="0"/>
              <a:t>– It might help to do some algebraic simplification along the way</a:t>
            </a:r>
            <a:endParaRPr lang="en-US" sz="1500" dirty="0"/>
          </a:p>
        </p:txBody>
      </p:sp>
      <p:pic>
        <p:nvPicPr>
          <p:cNvPr id="4" name="Picture 3">
            <a:extLst>
              <a:ext uri="{FF2B5EF4-FFF2-40B4-BE49-F238E27FC236}">
                <a16:creationId xmlns:a16="http://schemas.microsoft.com/office/drawing/2014/main" xmlns="" id="{83DCA135-F689-4422-9091-70CD914FA6C4}"/>
              </a:ext>
            </a:extLst>
          </p:cNvPr>
          <p:cNvPicPr>
            <a:picLocks noChangeAspect="1"/>
          </p:cNvPicPr>
          <p:nvPr/>
        </p:nvPicPr>
        <p:blipFill>
          <a:blip r:embed="rId2"/>
          <a:stretch>
            <a:fillRect/>
          </a:stretch>
        </p:blipFill>
        <p:spPr>
          <a:xfrm>
            <a:off x="2509506" y="3902075"/>
            <a:ext cx="7059796" cy="2883280"/>
          </a:xfrm>
          <a:prstGeom prst="rect">
            <a:avLst/>
          </a:prstGeom>
        </p:spPr>
      </p:pic>
    </p:spTree>
    <p:extLst>
      <p:ext uri="{BB962C8B-B14F-4D97-AF65-F5344CB8AC3E}">
        <p14:creationId xmlns:p14="http://schemas.microsoft.com/office/powerpoint/2010/main" val="1625511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CC1227-8F8D-4EBF-97A3-C1BED19B58C7}"/>
              </a:ext>
            </a:extLst>
          </p:cNvPr>
          <p:cNvSpPr>
            <a:spLocks noGrp="1"/>
          </p:cNvSpPr>
          <p:nvPr>
            <p:ph type="title"/>
          </p:nvPr>
        </p:nvSpPr>
        <p:spPr>
          <a:xfrm>
            <a:off x="838200" y="365125"/>
            <a:ext cx="10515600" cy="1325563"/>
          </a:xfrm>
        </p:spPr>
        <p:txBody>
          <a:bodyPr>
            <a:normAutofit/>
          </a:bodyPr>
          <a:lstStyle/>
          <a:p>
            <a:r>
              <a:rPr lang="en-US" dirty="0"/>
              <a:t>Verification – circuits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45D153B0-1720-4DDE-B696-997F90B53D49}"/>
                  </a:ext>
                </a:extLst>
              </p:cNvPr>
              <p:cNvSpPr>
                <a:spLocks noGrp="1"/>
              </p:cNvSpPr>
              <p:nvPr>
                <p:ph idx="1"/>
              </p:nvPr>
            </p:nvSpPr>
            <p:spPr>
              <a:xfrm>
                <a:off x="838200" y="1825625"/>
                <a:ext cx="10411047" cy="4351338"/>
              </a:xfrm>
            </p:spPr>
            <p:txBody>
              <a:bodyPr>
                <a:normAutofit/>
              </a:bodyPr>
              <a:lstStyle/>
              <a:p>
                <a:r>
                  <a:rPr lang="en-US" dirty="0"/>
                  <a:t>It’s also possible to find a truth table directly from the circuit.</a:t>
                </a:r>
              </a:p>
              <a:p>
                <a:r>
                  <a:rPr lang="en-US" dirty="0"/>
                  <a:t>Once you know the number of inputs and outputs, list all the possible input combinations in your truth table</a:t>
                </a:r>
              </a:p>
              <a:p>
                <a:pPr marL="457200" lvl="1" indent="0">
                  <a:buNone/>
                </a:pPr>
                <a:r>
                  <a:rPr lang="en-US" dirty="0"/>
                  <a:t>– A circuit with n inputs should have a truth table with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2</m:t>
                        </m:r>
                      </m:e>
                      <m:sup>
                        <m:r>
                          <a:rPr lang="en-US" b="0" i="1" dirty="0" smtClean="0">
                            <a:latin typeface="Cambria Math" panose="02040503050406030204" pitchFamily="18" charset="0"/>
                          </a:rPr>
                          <m:t>𝑛</m:t>
                        </m:r>
                      </m:sup>
                    </m:sSup>
                  </m:oMath>
                </a14:m>
                <a:r>
                  <a:rPr lang="en-US" dirty="0"/>
                  <a:t> rows</a:t>
                </a:r>
                <a:endParaRPr lang="en-US" sz="1100" dirty="0"/>
              </a:p>
            </p:txBody>
          </p:sp>
        </mc:Choice>
        <mc:Fallback xmlns="">
          <p:sp>
            <p:nvSpPr>
              <p:cNvPr id="3" name="Content Placeholder 2">
                <a:extLst>
                  <a:ext uri="{FF2B5EF4-FFF2-40B4-BE49-F238E27FC236}">
                    <a16:creationId xmlns:a16="http://schemas.microsoft.com/office/drawing/2014/main" id="{45D153B0-1720-4DDE-B696-997F90B53D49}"/>
                  </a:ext>
                </a:extLst>
              </p:cNvPr>
              <p:cNvSpPr>
                <a:spLocks noGrp="1" noRot="1" noChangeAspect="1" noMove="1" noResize="1" noEditPoints="1" noAdjustHandles="1" noChangeArrowheads="1" noChangeShapeType="1" noTextEdit="1"/>
              </p:cNvSpPr>
              <p:nvPr>
                <p:ph idx="1"/>
              </p:nvPr>
            </p:nvSpPr>
            <p:spPr>
              <a:xfrm>
                <a:off x="838200" y="1825625"/>
                <a:ext cx="10411047" cy="4351338"/>
              </a:xfrm>
              <a:blipFill>
                <a:blip r:embed="rId2"/>
                <a:stretch>
                  <a:fillRect l="-1054" t="-2381" r="-187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xmlns="" id="{A1E3C033-E168-465B-981D-768BD9131C9C}"/>
              </a:ext>
            </a:extLst>
          </p:cNvPr>
          <p:cNvPicPr>
            <a:picLocks noChangeAspect="1"/>
          </p:cNvPicPr>
          <p:nvPr/>
        </p:nvPicPr>
        <p:blipFill>
          <a:blip r:embed="rId3"/>
          <a:stretch>
            <a:fillRect/>
          </a:stretch>
        </p:blipFill>
        <p:spPr>
          <a:xfrm>
            <a:off x="2609960" y="4068061"/>
            <a:ext cx="6867525" cy="2752725"/>
          </a:xfrm>
          <a:prstGeom prst="rect">
            <a:avLst/>
          </a:prstGeom>
        </p:spPr>
      </p:pic>
    </p:spTree>
    <p:extLst>
      <p:ext uri="{BB962C8B-B14F-4D97-AF65-F5344CB8AC3E}">
        <p14:creationId xmlns:p14="http://schemas.microsoft.com/office/powerpoint/2010/main" val="3159436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AC1C196-F7EE-493E-9A43-ABEA6FCBB264}"/>
              </a:ext>
            </a:extLst>
          </p:cNvPr>
          <p:cNvSpPr>
            <a:spLocks noGrp="1"/>
          </p:cNvSpPr>
          <p:nvPr>
            <p:ph idx="1"/>
          </p:nvPr>
        </p:nvSpPr>
        <p:spPr/>
        <p:txBody>
          <a:bodyPr/>
          <a:lstStyle/>
          <a:p>
            <a:r>
              <a:rPr lang="en-US" dirty="0"/>
              <a:t>You can simulate the circuit by hand to find the output for each possible combination of inputs</a:t>
            </a:r>
          </a:p>
        </p:txBody>
      </p:sp>
      <p:sp>
        <p:nvSpPr>
          <p:cNvPr id="4" name="Title 1">
            <a:extLst>
              <a:ext uri="{FF2B5EF4-FFF2-40B4-BE49-F238E27FC236}">
                <a16:creationId xmlns:a16="http://schemas.microsoft.com/office/drawing/2014/main" xmlns="" id="{6D281192-A9B1-4EEB-A277-90977D6E6482}"/>
              </a:ext>
            </a:extLst>
          </p:cNvPr>
          <p:cNvSpPr>
            <a:spLocks noGrp="1"/>
          </p:cNvSpPr>
          <p:nvPr>
            <p:ph type="title"/>
          </p:nvPr>
        </p:nvSpPr>
        <p:spPr>
          <a:xfrm>
            <a:off x="838200" y="365125"/>
            <a:ext cx="10515600" cy="1325563"/>
          </a:xfrm>
        </p:spPr>
        <p:txBody>
          <a:bodyPr>
            <a:normAutofit/>
          </a:bodyPr>
          <a:lstStyle/>
          <a:p>
            <a:r>
              <a:rPr lang="en-US" dirty="0"/>
              <a:t>Verification – circuits Analysis</a:t>
            </a:r>
          </a:p>
        </p:txBody>
      </p:sp>
      <p:pic>
        <p:nvPicPr>
          <p:cNvPr id="5" name="Picture 4">
            <a:extLst>
              <a:ext uri="{FF2B5EF4-FFF2-40B4-BE49-F238E27FC236}">
                <a16:creationId xmlns:a16="http://schemas.microsoft.com/office/drawing/2014/main" xmlns="" id="{10C5EB94-375D-4A6A-A9DD-EBED3FDB32DD}"/>
              </a:ext>
            </a:extLst>
          </p:cNvPr>
          <p:cNvPicPr>
            <a:picLocks noChangeAspect="1"/>
          </p:cNvPicPr>
          <p:nvPr/>
        </p:nvPicPr>
        <p:blipFill>
          <a:blip r:embed="rId2"/>
          <a:stretch>
            <a:fillRect/>
          </a:stretch>
        </p:blipFill>
        <p:spPr>
          <a:xfrm>
            <a:off x="2428875" y="2798799"/>
            <a:ext cx="7334250" cy="2876550"/>
          </a:xfrm>
          <a:prstGeom prst="rect">
            <a:avLst/>
          </a:prstGeom>
        </p:spPr>
      </p:pic>
    </p:spTree>
    <p:extLst>
      <p:ext uri="{BB962C8B-B14F-4D97-AF65-F5344CB8AC3E}">
        <p14:creationId xmlns:p14="http://schemas.microsoft.com/office/powerpoint/2010/main" val="1626072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FC59E9-4C90-43EE-8CDC-052ACB316D08}"/>
              </a:ext>
            </a:extLst>
          </p:cNvPr>
          <p:cNvSpPr>
            <a:spLocks noGrp="1"/>
          </p:cNvSpPr>
          <p:nvPr>
            <p:ph type="title"/>
          </p:nvPr>
        </p:nvSpPr>
        <p:spPr>
          <a:xfrm>
            <a:off x="838200" y="365125"/>
            <a:ext cx="10515600" cy="1325563"/>
          </a:xfrm>
        </p:spPr>
        <p:txBody>
          <a:bodyPr/>
          <a:lstStyle/>
          <a:p>
            <a:r>
              <a:rPr lang="en-US"/>
              <a:t>Introduction</a:t>
            </a:r>
            <a:endParaRPr lang="en-US" dirty="0"/>
          </a:p>
        </p:txBody>
      </p:sp>
      <p:sp>
        <p:nvSpPr>
          <p:cNvPr id="3" name="Content Placeholder 2">
            <a:extLst>
              <a:ext uri="{FF2B5EF4-FFF2-40B4-BE49-F238E27FC236}">
                <a16:creationId xmlns:a16="http://schemas.microsoft.com/office/drawing/2014/main" xmlns="" id="{380934C8-BDC4-4185-82A4-9657E66F53CB}"/>
              </a:ext>
            </a:extLst>
          </p:cNvPr>
          <p:cNvSpPr>
            <a:spLocks noGrp="1"/>
          </p:cNvSpPr>
          <p:nvPr>
            <p:ph idx="1"/>
          </p:nvPr>
        </p:nvSpPr>
        <p:spPr>
          <a:xfrm>
            <a:off x="838200" y="1825625"/>
            <a:ext cx="10515600" cy="4351338"/>
          </a:xfrm>
        </p:spPr>
        <p:txBody>
          <a:bodyPr>
            <a:normAutofit fontScale="92500"/>
          </a:bodyPr>
          <a:lstStyle/>
          <a:p>
            <a:r>
              <a:rPr lang="en-US" sz="3600"/>
              <a:t>We have learned all the prerequisite material:</a:t>
            </a:r>
          </a:p>
          <a:p>
            <a:pPr marL="457200" lvl="1" indent="0">
              <a:buNone/>
            </a:pPr>
            <a:r>
              <a:rPr lang="en-US" sz="3200"/>
              <a:t>– Truth tables and Boolean expressions describe functions</a:t>
            </a:r>
          </a:p>
          <a:p>
            <a:pPr marL="457200" lvl="1" indent="0">
              <a:buNone/>
            </a:pPr>
            <a:r>
              <a:rPr lang="en-US" sz="3200"/>
              <a:t>– Expressions can be converted into hardware circuits</a:t>
            </a:r>
          </a:p>
          <a:p>
            <a:pPr marL="457200" lvl="1" indent="0">
              <a:buNone/>
            </a:pPr>
            <a:r>
              <a:rPr lang="en-US" sz="3200"/>
              <a:t>– Boolean algebra and K-maps help simplify expressions and circuits</a:t>
            </a:r>
          </a:p>
          <a:p>
            <a:r>
              <a:rPr lang="en-US" sz="3600"/>
              <a:t>Now, let us put all of these foundations to good use, to analyze and design some larger circuits</a:t>
            </a:r>
            <a:endParaRPr lang="en-US" sz="3600" dirty="0"/>
          </a:p>
        </p:txBody>
      </p:sp>
    </p:spTree>
    <p:extLst>
      <p:ext uri="{BB962C8B-B14F-4D97-AF65-F5344CB8AC3E}">
        <p14:creationId xmlns:p14="http://schemas.microsoft.com/office/powerpoint/2010/main" val="4128558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AC1C196-F7EE-493E-9A43-ABEA6FCBB264}"/>
              </a:ext>
            </a:extLst>
          </p:cNvPr>
          <p:cNvSpPr>
            <a:spLocks noGrp="1"/>
          </p:cNvSpPr>
          <p:nvPr>
            <p:ph idx="1"/>
          </p:nvPr>
        </p:nvSpPr>
        <p:spPr/>
        <p:txBody>
          <a:bodyPr/>
          <a:lstStyle/>
          <a:p>
            <a:r>
              <a:rPr lang="en-US" dirty="0"/>
              <a:t>Doing the same thing for all the other input combinations yields the complete truth table</a:t>
            </a:r>
          </a:p>
          <a:p>
            <a:r>
              <a:rPr lang="en-US" dirty="0"/>
              <a:t>This is simple, but tedious</a:t>
            </a:r>
          </a:p>
        </p:txBody>
      </p:sp>
      <p:sp>
        <p:nvSpPr>
          <p:cNvPr id="4" name="Title 1">
            <a:extLst>
              <a:ext uri="{FF2B5EF4-FFF2-40B4-BE49-F238E27FC236}">
                <a16:creationId xmlns:a16="http://schemas.microsoft.com/office/drawing/2014/main" xmlns="" id="{6D281192-A9B1-4EEB-A277-90977D6E6482}"/>
              </a:ext>
            </a:extLst>
          </p:cNvPr>
          <p:cNvSpPr>
            <a:spLocks noGrp="1"/>
          </p:cNvSpPr>
          <p:nvPr>
            <p:ph type="title"/>
          </p:nvPr>
        </p:nvSpPr>
        <p:spPr>
          <a:xfrm>
            <a:off x="838200" y="365125"/>
            <a:ext cx="10515600" cy="1325563"/>
          </a:xfrm>
        </p:spPr>
        <p:txBody>
          <a:bodyPr>
            <a:normAutofit/>
          </a:bodyPr>
          <a:lstStyle/>
          <a:p>
            <a:r>
              <a:rPr lang="en-US" dirty="0"/>
              <a:t>Verification – circuits Analysis</a:t>
            </a:r>
          </a:p>
        </p:txBody>
      </p:sp>
      <p:pic>
        <p:nvPicPr>
          <p:cNvPr id="2" name="Picture 1">
            <a:extLst>
              <a:ext uri="{FF2B5EF4-FFF2-40B4-BE49-F238E27FC236}">
                <a16:creationId xmlns:a16="http://schemas.microsoft.com/office/drawing/2014/main" xmlns="" id="{A95C1823-5B13-4897-A8F0-EDA001CE5198}"/>
              </a:ext>
            </a:extLst>
          </p:cNvPr>
          <p:cNvPicPr>
            <a:picLocks noChangeAspect="1"/>
          </p:cNvPicPr>
          <p:nvPr/>
        </p:nvPicPr>
        <p:blipFill>
          <a:blip r:embed="rId2"/>
          <a:stretch>
            <a:fillRect/>
          </a:stretch>
        </p:blipFill>
        <p:spPr>
          <a:xfrm>
            <a:off x="2586037" y="3235325"/>
            <a:ext cx="7019925" cy="3076575"/>
          </a:xfrm>
          <a:prstGeom prst="rect">
            <a:avLst/>
          </a:prstGeom>
        </p:spPr>
      </p:pic>
    </p:spTree>
    <p:extLst>
      <p:ext uri="{BB962C8B-B14F-4D97-AF65-F5344CB8AC3E}">
        <p14:creationId xmlns:p14="http://schemas.microsoft.com/office/powerpoint/2010/main" val="1390573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AC1C196-F7EE-493E-9A43-ABEA6FCBB264}"/>
              </a:ext>
            </a:extLst>
          </p:cNvPr>
          <p:cNvSpPr>
            <a:spLocks noGrp="1"/>
          </p:cNvSpPr>
          <p:nvPr>
            <p:ph idx="1"/>
          </p:nvPr>
        </p:nvSpPr>
        <p:spPr/>
        <p:txBody>
          <a:bodyPr/>
          <a:lstStyle/>
          <a:p>
            <a:r>
              <a:rPr lang="en-US" dirty="0"/>
              <a:t>Remember that if you already have a Boolean expression, you can use that to easily make a truth table</a:t>
            </a:r>
          </a:p>
          <a:p>
            <a:r>
              <a:rPr lang="en-US" dirty="0"/>
              <a:t>For example, since we already found that the circuit computes the function f(</a:t>
            </a:r>
            <a:r>
              <a:rPr lang="en-US" dirty="0" err="1"/>
              <a:t>x,y,z</a:t>
            </a:r>
            <a:r>
              <a:rPr lang="en-US" dirty="0"/>
              <a:t>) = </a:t>
            </a:r>
            <a:r>
              <a:rPr lang="en-US" dirty="0" err="1"/>
              <a:t>xz</a:t>
            </a:r>
            <a:r>
              <a:rPr lang="en-US" dirty="0"/>
              <a:t> + </a:t>
            </a:r>
            <a:r>
              <a:rPr lang="en-US" dirty="0" err="1"/>
              <a:t>y’z</a:t>
            </a:r>
            <a:r>
              <a:rPr lang="en-US" dirty="0"/>
              <a:t> + </a:t>
            </a:r>
            <a:r>
              <a:rPr lang="en-US" dirty="0" err="1"/>
              <a:t>x’yz</a:t>
            </a:r>
            <a:r>
              <a:rPr lang="en-US" dirty="0"/>
              <a:t>’, we can use that to fill in a table:</a:t>
            </a:r>
          </a:p>
        </p:txBody>
      </p:sp>
      <p:sp>
        <p:nvSpPr>
          <p:cNvPr id="4" name="Title 1">
            <a:extLst>
              <a:ext uri="{FF2B5EF4-FFF2-40B4-BE49-F238E27FC236}">
                <a16:creationId xmlns:a16="http://schemas.microsoft.com/office/drawing/2014/main" xmlns="" id="{6D281192-A9B1-4EEB-A277-90977D6E6482}"/>
              </a:ext>
            </a:extLst>
          </p:cNvPr>
          <p:cNvSpPr>
            <a:spLocks noGrp="1"/>
          </p:cNvSpPr>
          <p:nvPr>
            <p:ph type="title"/>
          </p:nvPr>
        </p:nvSpPr>
        <p:spPr>
          <a:xfrm>
            <a:off x="838200" y="365125"/>
            <a:ext cx="10515600" cy="1325563"/>
          </a:xfrm>
        </p:spPr>
        <p:txBody>
          <a:bodyPr>
            <a:normAutofit/>
          </a:bodyPr>
          <a:lstStyle/>
          <a:p>
            <a:r>
              <a:rPr lang="en-US" dirty="0"/>
              <a:t>Verification – circuits Analysis</a:t>
            </a:r>
          </a:p>
        </p:txBody>
      </p:sp>
      <p:pic>
        <p:nvPicPr>
          <p:cNvPr id="5" name="Picture 4">
            <a:extLst>
              <a:ext uri="{FF2B5EF4-FFF2-40B4-BE49-F238E27FC236}">
                <a16:creationId xmlns:a16="http://schemas.microsoft.com/office/drawing/2014/main" xmlns="" id="{F765D934-299A-4CC2-A17D-E3BB9E6A2BBD}"/>
              </a:ext>
            </a:extLst>
          </p:cNvPr>
          <p:cNvPicPr>
            <a:picLocks noChangeAspect="1"/>
          </p:cNvPicPr>
          <p:nvPr/>
        </p:nvPicPr>
        <p:blipFill>
          <a:blip r:embed="rId2"/>
          <a:stretch>
            <a:fillRect/>
          </a:stretch>
        </p:blipFill>
        <p:spPr>
          <a:xfrm>
            <a:off x="4537111" y="3878114"/>
            <a:ext cx="3819525" cy="2695575"/>
          </a:xfrm>
          <a:prstGeom prst="rect">
            <a:avLst/>
          </a:prstGeom>
        </p:spPr>
      </p:pic>
    </p:spTree>
    <p:extLst>
      <p:ext uri="{BB962C8B-B14F-4D97-AF65-F5344CB8AC3E}">
        <p14:creationId xmlns:p14="http://schemas.microsoft.com/office/powerpoint/2010/main" val="2506724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B725E36-D441-4906-B979-314990CAC7DF}"/>
              </a:ext>
            </a:extLst>
          </p:cNvPr>
          <p:cNvSpPr>
            <a:spLocks noGrp="1"/>
          </p:cNvSpPr>
          <p:nvPr>
            <p:ph idx="1"/>
          </p:nvPr>
        </p:nvSpPr>
        <p:spPr/>
        <p:txBody>
          <a:bodyPr>
            <a:normAutofit fontScale="92500" lnSpcReduction="20000"/>
          </a:bodyPr>
          <a:lstStyle/>
          <a:p>
            <a:r>
              <a:rPr lang="en-US" dirty="0"/>
              <a:t>The opposite is also true: it’s easy to come up with an expression if you already have a truth table</a:t>
            </a:r>
          </a:p>
          <a:p>
            <a:r>
              <a:rPr lang="en-US" dirty="0"/>
              <a:t>Convert a truth table into a sum of </a:t>
            </a:r>
            <a:r>
              <a:rPr lang="en-US" dirty="0" err="1"/>
              <a:t>minterms</a:t>
            </a:r>
            <a:r>
              <a:rPr lang="en-US" dirty="0"/>
              <a:t> expression</a:t>
            </a:r>
          </a:p>
          <a:p>
            <a:endParaRPr lang="en-US" dirty="0"/>
          </a:p>
          <a:p>
            <a:endParaRPr lang="en-US" dirty="0"/>
          </a:p>
          <a:p>
            <a:endParaRPr lang="en-US" dirty="0"/>
          </a:p>
          <a:p>
            <a:endParaRPr lang="en-US" dirty="0"/>
          </a:p>
          <a:p>
            <a:endParaRPr lang="en-US" dirty="0"/>
          </a:p>
          <a:p>
            <a:endParaRPr lang="en-US" dirty="0"/>
          </a:p>
          <a:p>
            <a:r>
              <a:rPr lang="en-US" dirty="0"/>
              <a:t>You can then simplify this sum of </a:t>
            </a:r>
            <a:r>
              <a:rPr lang="en-US" dirty="0" err="1"/>
              <a:t>minterms</a:t>
            </a:r>
            <a:r>
              <a:rPr lang="en-US" dirty="0"/>
              <a:t> if desired—using a K-map, for example</a:t>
            </a:r>
          </a:p>
        </p:txBody>
      </p:sp>
      <p:pic>
        <p:nvPicPr>
          <p:cNvPr id="4" name="Picture 3">
            <a:extLst>
              <a:ext uri="{FF2B5EF4-FFF2-40B4-BE49-F238E27FC236}">
                <a16:creationId xmlns:a16="http://schemas.microsoft.com/office/drawing/2014/main" xmlns="" id="{7AD0777A-E0EA-4606-B83D-A7D777C907AD}"/>
              </a:ext>
            </a:extLst>
          </p:cNvPr>
          <p:cNvPicPr>
            <a:picLocks noChangeAspect="1"/>
          </p:cNvPicPr>
          <p:nvPr/>
        </p:nvPicPr>
        <p:blipFill>
          <a:blip r:embed="rId2"/>
          <a:stretch>
            <a:fillRect/>
          </a:stretch>
        </p:blipFill>
        <p:spPr>
          <a:xfrm>
            <a:off x="3423681" y="2854063"/>
            <a:ext cx="4941481" cy="2409842"/>
          </a:xfrm>
          <a:prstGeom prst="rect">
            <a:avLst/>
          </a:prstGeom>
        </p:spPr>
      </p:pic>
      <p:sp>
        <p:nvSpPr>
          <p:cNvPr id="5" name="Title 1">
            <a:extLst>
              <a:ext uri="{FF2B5EF4-FFF2-40B4-BE49-F238E27FC236}">
                <a16:creationId xmlns:a16="http://schemas.microsoft.com/office/drawing/2014/main" xmlns="" id="{10E1D7AD-DFC5-418E-AF92-191A4A390A02}"/>
              </a:ext>
            </a:extLst>
          </p:cNvPr>
          <p:cNvSpPr>
            <a:spLocks noGrp="1"/>
          </p:cNvSpPr>
          <p:nvPr>
            <p:ph type="title"/>
          </p:nvPr>
        </p:nvSpPr>
        <p:spPr>
          <a:xfrm>
            <a:off x="838200" y="365125"/>
            <a:ext cx="10515600" cy="1325563"/>
          </a:xfrm>
        </p:spPr>
        <p:txBody>
          <a:bodyPr>
            <a:normAutofit/>
          </a:bodyPr>
          <a:lstStyle/>
          <a:p>
            <a:r>
              <a:rPr lang="en-US" dirty="0"/>
              <a:t>Verification – circuits Analysis</a:t>
            </a:r>
          </a:p>
        </p:txBody>
      </p:sp>
    </p:spTree>
    <p:extLst>
      <p:ext uri="{BB962C8B-B14F-4D97-AF65-F5344CB8AC3E}">
        <p14:creationId xmlns:p14="http://schemas.microsoft.com/office/powerpoint/2010/main" val="1700029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867D4867-5BA7-4462-B2F6-A23F4A622A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AE393F3-7C62-4053-8DD2-7088545C5CFD}"/>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Circuits Analysis Summary </a:t>
            </a:r>
          </a:p>
        </p:txBody>
      </p:sp>
      <p:sp>
        <p:nvSpPr>
          <p:cNvPr id="3" name="Content Placeholder 2">
            <a:extLst>
              <a:ext uri="{FF2B5EF4-FFF2-40B4-BE49-F238E27FC236}">
                <a16:creationId xmlns:a16="http://schemas.microsoft.com/office/drawing/2014/main" xmlns="" id="{B4B07189-360E-4AFA-A745-678335E783AC}"/>
              </a:ext>
            </a:extLst>
          </p:cNvPr>
          <p:cNvSpPr>
            <a:spLocks noGrp="1"/>
          </p:cNvSpPr>
          <p:nvPr>
            <p:ph idx="1"/>
          </p:nvPr>
        </p:nvSpPr>
        <p:spPr>
          <a:xfrm>
            <a:off x="643468" y="2638044"/>
            <a:ext cx="3363974" cy="3415622"/>
          </a:xfrm>
        </p:spPr>
        <p:txBody>
          <a:bodyPr>
            <a:normAutofit/>
          </a:bodyPr>
          <a:lstStyle/>
          <a:p>
            <a:r>
              <a:rPr lang="en-US" sz="2000">
                <a:solidFill>
                  <a:schemeClr val="bg1"/>
                </a:solidFill>
              </a:rPr>
              <a:t>After finding the circuit inputs and outputs, you can come up with either an expression or a truth table to describe what the circuit does</a:t>
            </a:r>
          </a:p>
          <a:p>
            <a:r>
              <a:rPr lang="en-US" sz="2000">
                <a:solidFill>
                  <a:schemeClr val="bg1"/>
                </a:solidFill>
              </a:rPr>
              <a:t>You can easily convert between expressions and truth tables</a:t>
            </a:r>
          </a:p>
        </p:txBody>
      </p:sp>
      <p:pic>
        <p:nvPicPr>
          <p:cNvPr id="4" name="Picture 3">
            <a:extLst>
              <a:ext uri="{FF2B5EF4-FFF2-40B4-BE49-F238E27FC236}">
                <a16:creationId xmlns:a16="http://schemas.microsoft.com/office/drawing/2014/main" xmlns="" id="{A573BF91-FC97-4F3B-8E63-925FEED4BD40}"/>
              </a:ext>
            </a:extLst>
          </p:cNvPr>
          <p:cNvPicPr>
            <a:picLocks noChangeAspect="1"/>
          </p:cNvPicPr>
          <p:nvPr/>
        </p:nvPicPr>
        <p:blipFill>
          <a:blip r:embed="rId2"/>
          <a:stretch>
            <a:fillRect/>
          </a:stretch>
        </p:blipFill>
        <p:spPr>
          <a:xfrm>
            <a:off x="5297763" y="1582725"/>
            <a:ext cx="6250769" cy="3531683"/>
          </a:xfrm>
          <a:prstGeom prst="rect">
            <a:avLst/>
          </a:prstGeom>
        </p:spPr>
      </p:pic>
    </p:spTree>
    <p:extLst>
      <p:ext uri="{BB962C8B-B14F-4D97-AF65-F5344CB8AC3E}">
        <p14:creationId xmlns:p14="http://schemas.microsoft.com/office/powerpoint/2010/main" val="2887841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 Examples (Reading)</a:t>
            </a:r>
          </a:p>
        </p:txBody>
      </p:sp>
      <p:sp>
        <p:nvSpPr>
          <p:cNvPr id="3" name="Content Placeholder 2"/>
          <p:cNvSpPr>
            <a:spLocks noGrp="1"/>
          </p:cNvSpPr>
          <p:nvPr>
            <p:ph idx="1"/>
          </p:nvPr>
        </p:nvSpPr>
        <p:spPr/>
        <p:txBody>
          <a:bodyPr/>
          <a:lstStyle/>
          <a:p>
            <a:r>
              <a:rPr lang="en-US" dirty="0"/>
              <a:t>BCD-to-Excess-3 Code Converter</a:t>
            </a:r>
          </a:p>
          <a:p>
            <a:r>
              <a:rPr lang="en-US" dirty="0"/>
              <a:t>4-Bit Equality Comparator</a:t>
            </a:r>
          </a:p>
        </p:txBody>
      </p:sp>
    </p:spTree>
    <p:extLst>
      <p:ext uri="{BB962C8B-B14F-4D97-AF65-F5344CB8AC3E}">
        <p14:creationId xmlns:p14="http://schemas.microsoft.com/office/powerpoint/2010/main" val="1376638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BCD-to-Excess-3 Code Converter</a:t>
            </a:r>
          </a:p>
        </p:txBody>
      </p:sp>
      <p:sp>
        <p:nvSpPr>
          <p:cNvPr id="3" name="Content Placeholder 2"/>
          <p:cNvSpPr>
            <a:spLocks noGrp="1"/>
          </p:cNvSpPr>
          <p:nvPr>
            <p:ph idx="1"/>
          </p:nvPr>
        </p:nvSpPr>
        <p:spPr/>
        <p:txBody>
          <a:bodyPr>
            <a:normAutofit/>
          </a:bodyPr>
          <a:lstStyle/>
          <a:p>
            <a:r>
              <a:rPr lang="en-CA" dirty="0"/>
              <a:t>The excess-3 code for a decimal digit is the binary combination corresponding to the decimal digit plus 3. For example, the excess-3 code for decimal digit 5 is the binary combination for 5 + 3 = 8, which is 1000.</a:t>
            </a:r>
          </a:p>
          <a:p>
            <a:r>
              <a:rPr lang="en-CA" dirty="0"/>
              <a:t>Each BCD digit is four bits with the bits, from most significant to least significant, labeled A, B, C, D. Each excess-3 digit is four bits, with the bits, from most significant to least significant, labeled W, X, Y, Z.</a:t>
            </a:r>
          </a:p>
        </p:txBody>
      </p:sp>
    </p:spTree>
    <p:extLst>
      <p:ext uri="{BB962C8B-B14F-4D97-AF65-F5344CB8AC3E}">
        <p14:creationId xmlns:p14="http://schemas.microsoft.com/office/powerpoint/2010/main" val="3112866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BCD-to-Excess-3 Code Converter - </a:t>
            </a:r>
            <a:r>
              <a:rPr lang="en-CA" dirty="0">
                <a:solidFill>
                  <a:srgbClr val="FF0000"/>
                </a:solidFill>
              </a:rPr>
              <a:t>Specification</a:t>
            </a:r>
          </a:p>
        </p:txBody>
      </p:sp>
      <p:pic>
        <p:nvPicPr>
          <p:cNvPr id="5" name="Picture 4"/>
          <p:cNvPicPr>
            <a:picLocks noChangeAspect="1"/>
          </p:cNvPicPr>
          <p:nvPr/>
        </p:nvPicPr>
        <p:blipFill>
          <a:blip r:embed="rId2"/>
          <a:stretch>
            <a:fillRect/>
          </a:stretch>
        </p:blipFill>
        <p:spPr>
          <a:xfrm>
            <a:off x="2876550" y="2514600"/>
            <a:ext cx="6438900" cy="1828800"/>
          </a:xfrm>
          <a:prstGeom prst="rect">
            <a:avLst/>
          </a:prstGeom>
        </p:spPr>
      </p:pic>
    </p:spTree>
    <p:extLst>
      <p:ext uri="{BB962C8B-B14F-4D97-AF65-F5344CB8AC3E}">
        <p14:creationId xmlns:p14="http://schemas.microsoft.com/office/powerpoint/2010/main" val="1926470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BCD-to-Excess-3 Code Converter – </a:t>
            </a:r>
            <a:r>
              <a:rPr lang="en-CA" dirty="0">
                <a:solidFill>
                  <a:srgbClr val="FF0000"/>
                </a:solidFill>
              </a:rPr>
              <a:t>Formulation</a:t>
            </a:r>
          </a:p>
        </p:txBody>
      </p:sp>
      <p:pic>
        <p:nvPicPr>
          <p:cNvPr id="3" name="Picture 2"/>
          <p:cNvPicPr>
            <a:picLocks noChangeAspect="1"/>
          </p:cNvPicPr>
          <p:nvPr/>
        </p:nvPicPr>
        <p:blipFill>
          <a:blip r:embed="rId2"/>
          <a:stretch>
            <a:fillRect/>
          </a:stretch>
        </p:blipFill>
        <p:spPr>
          <a:xfrm>
            <a:off x="2826513" y="1724644"/>
            <a:ext cx="6562725" cy="4762500"/>
          </a:xfrm>
          <a:prstGeom prst="rect">
            <a:avLst/>
          </a:prstGeom>
        </p:spPr>
      </p:pic>
    </p:spTree>
    <p:extLst>
      <p:ext uri="{BB962C8B-B14F-4D97-AF65-F5344CB8AC3E}">
        <p14:creationId xmlns:p14="http://schemas.microsoft.com/office/powerpoint/2010/main" val="34158160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BCD-to-Excess-3 Code Converter – </a:t>
            </a:r>
            <a:r>
              <a:rPr lang="en-CA" dirty="0">
                <a:solidFill>
                  <a:srgbClr val="FF0000"/>
                </a:solidFill>
              </a:rPr>
              <a:t>Optimization</a:t>
            </a:r>
          </a:p>
        </p:txBody>
      </p:sp>
      <p:pic>
        <p:nvPicPr>
          <p:cNvPr id="4" name="Picture 3"/>
          <p:cNvPicPr>
            <a:picLocks noChangeAspect="1"/>
          </p:cNvPicPr>
          <p:nvPr/>
        </p:nvPicPr>
        <p:blipFill>
          <a:blip r:embed="rId2"/>
          <a:stretch>
            <a:fillRect/>
          </a:stretch>
        </p:blipFill>
        <p:spPr>
          <a:xfrm>
            <a:off x="4144487" y="1574750"/>
            <a:ext cx="4794663" cy="4875654"/>
          </a:xfrm>
          <a:prstGeom prst="rect">
            <a:avLst/>
          </a:prstGeom>
        </p:spPr>
      </p:pic>
    </p:spTree>
    <p:extLst>
      <p:ext uri="{BB962C8B-B14F-4D97-AF65-F5344CB8AC3E}">
        <p14:creationId xmlns:p14="http://schemas.microsoft.com/office/powerpoint/2010/main" val="2380427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BCD-to-Excess-3 Code Converter – </a:t>
            </a:r>
            <a:r>
              <a:rPr lang="en-CA" dirty="0">
                <a:solidFill>
                  <a:srgbClr val="FF0000"/>
                </a:solidFill>
              </a:rPr>
              <a:t>Optimization</a:t>
            </a:r>
          </a:p>
        </p:txBody>
      </p:sp>
      <p:pic>
        <p:nvPicPr>
          <p:cNvPr id="3" name="Picture 2"/>
          <p:cNvPicPr>
            <a:picLocks noChangeAspect="1"/>
          </p:cNvPicPr>
          <p:nvPr/>
        </p:nvPicPr>
        <p:blipFill>
          <a:blip r:embed="rId2"/>
          <a:stretch>
            <a:fillRect/>
          </a:stretch>
        </p:blipFill>
        <p:spPr>
          <a:xfrm>
            <a:off x="3114489" y="1893680"/>
            <a:ext cx="6105525" cy="4448175"/>
          </a:xfrm>
          <a:prstGeom prst="rect">
            <a:avLst/>
          </a:prstGeom>
        </p:spPr>
      </p:pic>
    </p:spTree>
    <p:extLst>
      <p:ext uri="{BB962C8B-B14F-4D97-AF65-F5344CB8AC3E}">
        <p14:creationId xmlns:p14="http://schemas.microsoft.com/office/powerpoint/2010/main" val="2860639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FC59E9-4C90-43EE-8CDC-052ACB316D0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xmlns="" id="{380934C8-BDC4-4185-82A4-9657E66F53CB}"/>
              </a:ext>
            </a:extLst>
          </p:cNvPr>
          <p:cNvSpPr>
            <a:spLocks noGrp="1"/>
          </p:cNvSpPr>
          <p:nvPr>
            <p:ph idx="1"/>
          </p:nvPr>
        </p:nvSpPr>
        <p:spPr/>
        <p:txBody>
          <a:bodyPr>
            <a:normAutofit/>
          </a:bodyPr>
          <a:lstStyle/>
          <a:p>
            <a:r>
              <a:rPr lang="en-US" dirty="0"/>
              <a:t>Logic circuits for digital systems may be</a:t>
            </a:r>
          </a:p>
          <a:p>
            <a:pPr marL="457200" lvl="1" indent="0">
              <a:buNone/>
            </a:pPr>
            <a:r>
              <a:rPr lang="en-US" dirty="0"/>
              <a:t>– Combinational</a:t>
            </a:r>
          </a:p>
          <a:p>
            <a:pPr marL="457200" lvl="1" indent="0">
              <a:buNone/>
            </a:pPr>
            <a:r>
              <a:rPr lang="en-US" dirty="0"/>
              <a:t>– Sequential</a:t>
            </a:r>
          </a:p>
          <a:p>
            <a:r>
              <a:rPr lang="en-US" dirty="0"/>
              <a:t>A </a:t>
            </a:r>
            <a:r>
              <a:rPr lang="en-US" dirty="0">
                <a:solidFill>
                  <a:srgbClr val="FF0000"/>
                </a:solidFill>
              </a:rPr>
              <a:t>combinational</a:t>
            </a:r>
            <a:r>
              <a:rPr lang="en-US" dirty="0"/>
              <a:t> circuit consists of logic gates whose outputs at any time are determined by the current input values, i.e., it has no memory elements</a:t>
            </a:r>
          </a:p>
          <a:p>
            <a:r>
              <a:rPr lang="en-US" dirty="0"/>
              <a:t>A </a:t>
            </a:r>
            <a:r>
              <a:rPr lang="en-US" dirty="0">
                <a:solidFill>
                  <a:srgbClr val="FF0000"/>
                </a:solidFill>
              </a:rPr>
              <a:t>sequential</a:t>
            </a:r>
            <a:r>
              <a:rPr lang="en-US" dirty="0"/>
              <a:t> circuit consists of logic gates whose outputs at any time are determined by the current input values as well as the past input values, i.e., it has memory elements</a:t>
            </a:r>
            <a:endParaRPr lang="en-US" sz="3600" dirty="0"/>
          </a:p>
        </p:txBody>
      </p:sp>
    </p:spTree>
    <p:extLst>
      <p:ext uri="{BB962C8B-B14F-4D97-AF65-F5344CB8AC3E}">
        <p14:creationId xmlns:p14="http://schemas.microsoft.com/office/powerpoint/2010/main" val="8069214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BCD-to-Seven-Segment Decoder</a:t>
            </a:r>
          </a:p>
        </p:txBody>
      </p:sp>
      <p:sp>
        <p:nvSpPr>
          <p:cNvPr id="3" name="Content Placeholder 2"/>
          <p:cNvSpPr>
            <a:spLocks noGrp="1"/>
          </p:cNvSpPr>
          <p:nvPr>
            <p:ph idx="1"/>
          </p:nvPr>
        </p:nvSpPr>
        <p:spPr>
          <a:xfrm>
            <a:off x="648194" y="1481245"/>
            <a:ext cx="11239005" cy="4351338"/>
          </a:xfrm>
        </p:spPr>
        <p:txBody>
          <a:bodyPr>
            <a:normAutofit/>
          </a:bodyPr>
          <a:lstStyle/>
          <a:p>
            <a:pPr marL="0" indent="0">
              <a:buNone/>
            </a:pPr>
            <a:r>
              <a:rPr lang="en-CA" sz="2500" dirty="0"/>
              <a:t>Digital readouts found in many consumer electronic products often use Light Emitting Diodes (LEDs). Each digit of the readout is formed from seven LED segments. Each segment can be illuminated by a digital signal. A BCD-to-seven segment decoder is a combinational circuit that accepts a decimal digit in BCD and generates the appropriate outputs for the segments of the display for the decimal digit. The seven outputs of the decoder (</a:t>
            </a:r>
            <a:r>
              <a:rPr lang="en-CA" sz="2500" dirty="0" err="1"/>
              <a:t>a,b,c,d,e,f,g</a:t>
            </a:r>
            <a:r>
              <a:rPr lang="en-CA" sz="2500" dirty="0"/>
              <a:t>) select the corresponding segments in the display. BCD-to-seven-segment decoder has four inputs, A, B, C, and D for the BCD digit and seven outputs, a through g, for controlling the segments.</a:t>
            </a:r>
          </a:p>
        </p:txBody>
      </p:sp>
      <p:pic>
        <p:nvPicPr>
          <p:cNvPr id="4" name="Picture 3"/>
          <p:cNvPicPr>
            <a:picLocks noChangeAspect="1"/>
          </p:cNvPicPr>
          <p:nvPr/>
        </p:nvPicPr>
        <p:blipFill>
          <a:blip r:embed="rId2"/>
          <a:stretch>
            <a:fillRect/>
          </a:stretch>
        </p:blipFill>
        <p:spPr>
          <a:xfrm>
            <a:off x="2815006" y="4655127"/>
            <a:ext cx="7412633" cy="1911927"/>
          </a:xfrm>
          <a:prstGeom prst="rect">
            <a:avLst/>
          </a:prstGeom>
        </p:spPr>
      </p:pic>
      <p:sp>
        <p:nvSpPr>
          <p:cNvPr id="5" name="Rectangle 4"/>
          <p:cNvSpPr/>
          <p:nvPr/>
        </p:nvSpPr>
        <p:spPr>
          <a:xfrm>
            <a:off x="9791503" y="641267"/>
            <a:ext cx="1808508" cy="646331"/>
          </a:xfrm>
          <a:prstGeom prst="rect">
            <a:avLst/>
          </a:prstGeom>
        </p:spPr>
        <p:txBody>
          <a:bodyPr wrap="none">
            <a:spAutoFit/>
          </a:bodyPr>
          <a:lstStyle/>
          <a:p>
            <a:r>
              <a:rPr lang="en-CA" sz="3600" b="1" dirty="0">
                <a:solidFill>
                  <a:srgbClr val="FF0000"/>
                </a:solidFill>
              </a:rPr>
              <a:t>H.W </a:t>
            </a:r>
            <a:r>
              <a:rPr lang="en-CA" sz="3600" b="1" dirty="0">
                <a:solidFill>
                  <a:srgbClr val="FF0000"/>
                </a:solidFill>
                <a:sym typeface="Wingdings" panose="05000000000000000000" pitchFamily="2" charset="2"/>
              </a:rPr>
              <a:t></a:t>
            </a:r>
            <a:endParaRPr lang="en-CA" sz="3600" b="1" dirty="0">
              <a:solidFill>
                <a:srgbClr val="FF0000"/>
              </a:solidFill>
            </a:endParaRPr>
          </a:p>
        </p:txBody>
      </p:sp>
    </p:spTree>
    <p:extLst>
      <p:ext uri="{BB962C8B-B14F-4D97-AF65-F5344CB8AC3E}">
        <p14:creationId xmlns:p14="http://schemas.microsoft.com/office/powerpoint/2010/main" val="378789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89F35E-AC71-4114-8F36-8704BEBA7846}"/>
              </a:ext>
            </a:extLst>
          </p:cNvPr>
          <p:cNvSpPr>
            <a:spLocks noGrp="1"/>
          </p:cNvSpPr>
          <p:nvPr>
            <p:ph type="title"/>
          </p:nvPr>
        </p:nvSpPr>
        <p:spPr/>
        <p:txBody>
          <a:bodyPr/>
          <a:lstStyle/>
          <a:p>
            <a:r>
              <a:rPr lang="en-US" dirty="0"/>
              <a:t>Half Adder and Full Adders</a:t>
            </a:r>
          </a:p>
        </p:txBody>
      </p:sp>
      <p:sp>
        <p:nvSpPr>
          <p:cNvPr id="4" name="Text Placeholder 3">
            <a:extLst>
              <a:ext uri="{FF2B5EF4-FFF2-40B4-BE49-F238E27FC236}">
                <a16:creationId xmlns:a16="http://schemas.microsoft.com/office/drawing/2014/main" xmlns="" id="{A4D6AEB6-A2E1-4B6F-8C5C-CF67EBE0504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57054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Before we start</a:t>
            </a:r>
            <a:endParaRPr lang="en-CA" dirty="0"/>
          </a:p>
        </p:txBody>
      </p:sp>
      <p:pic>
        <p:nvPicPr>
          <p:cNvPr id="1026" name="Picture 2" descr="Image result for alu cp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173" y="1626919"/>
            <a:ext cx="8044675" cy="4725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6500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B96C65B-9BB4-4446-AAA8-C53A4287D2C3}"/>
              </a:ext>
            </a:extLst>
          </p:cNvPr>
          <p:cNvSpPr>
            <a:spLocks noGrp="1"/>
          </p:cNvSpPr>
          <p:nvPr>
            <p:ph type="title"/>
          </p:nvPr>
        </p:nvSpPr>
        <p:spPr>
          <a:xfrm>
            <a:off x="838200" y="365125"/>
            <a:ext cx="10515600" cy="1325563"/>
          </a:xfrm>
        </p:spPr>
        <p:txBody>
          <a:bodyPr/>
          <a:lstStyle/>
          <a:p>
            <a:r>
              <a:rPr lang="en-US"/>
              <a:t>Binary Addition by Hand</a:t>
            </a:r>
            <a:endParaRPr lang="en-US" dirty="0"/>
          </a:p>
        </p:txBody>
      </p:sp>
      <p:sp>
        <p:nvSpPr>
          <p:cNvPr id="5" name="Content Placeholder 4">
            <a:extLst>
              <a:ext uri="{FF2B5EF4-FFF2-40B4-BE49-F238E27FC236}">
                <a16:creationId xmlns:a16="http://schemas.microsoft.com/office/drawing/2014/main" xmlns="" id="{34E3C391-A7A0-4279-88E7-413EFC57B441}"/>
              </a:ext>
            </a:extLst>
          </p:cNvPr>
          <p:cNvSpPr>
            <a:spLocks noGrp="1"/>
          </p:cNvSpPr>
          <p:nvPr>
            <p:ph idx="1"/>
          </p:nvPr>
        </p:nvSpPr>
        <p:spPr>
          <a:xfrm>
            <a:off x="838200" y="1825625"/>
            <a:ext cx="5257800" cy="4351338"/>
          </a:xfrm>
        </p:spPr>
        <p:txBody>
          <a:bodyPr/>
          <a:lstStyle/>
          <a:p>
            <a:r>
              <a:rPr lang="en-US" dirty="0"/>
              <a:t>You can add two binary numbers one column at a time starting from the right, just as you add two decimal numbers</a:t>
            </a:r>
          </a:p>
          <a:p>
            <a:r>
              <a:rPr lang="en-US" dirty="0"/>
              <a:t>But remember that it’s binary. For example, 1 + 1 = 10 and you have to carry!</a:t>
            </a:r>
          </a:p>
        </p:txBody>
      </p:sp>
      <p:pic>
        <p:nvPicPr>
          <p:cNvPr id="6" name="Picture 5">
            <a:extLst>
              <a:ext uri="{FF2B5EF4-FFF2-40B4-BE49-F238E27FC236}">
                <a16:creationId xmlns:a16="http://schemas.microsoft.com/office/drawing/2014/main" xmlns="" id="{1DB51061-3993-4D5D-B1E5-A024AE2F8A09}"/>
              </a:ext>
            </a:extLst>
          </p:cNvPr>
          <p:cNvPicPr>
            <a:picLocks noChangeAspect="1"/>
          </p:cNvPicPr>
          <p:nvPr/>
        </p:nvPicPr>
        <p:blipFill>
          <a:blip r:embed="rId2"/>
          <a:stretch>
            <a:fillRect/>
          </a:stretch>
        </p:blipFill>
        <p:spPr>
          <a:xfrm>
            <a:off x="5917653" y="1934369"/>
            <a:ext cx="5267325" cy="4133850"/>
          </a:xfrm>
          <a:prstGeom prst="rect">
            <a:avLst/>
          </a:prstGeom>
        </p:spPr>
      </p:pic>
    </p:spTree>
    <p:extLst>
      <p:ext uri="{BB962C8B-B14F-4D97-AF65-F5344CB8AC3E}">
        <p14:creationId xmlns:p14="http://schemas.microsoft.com/office/powerpoint/2010/main" val="29535533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85D103-50C7-4688-B4AC-5697BD199572}"/>
              </a:ext>
            </a:extLst>
          </p:cNvPr>
          <p:cNvSpPr>
            <a:spLocks noGrp="1"/>
          </p:cNvSpPr>
          <p:nvPr>
            <p:ph type="title"/>
          </p:nvPr>
        </p:nvSpPr>
        <p:spPr/>
        <p:txBody>
          <a:bodyPr/>
          <a:lstStyle/>
          <a:p>
            <a:r>
              <a:rPr lang="en-US" dirty="0"/>
              <a:t>Adding Two Bits </a:t>
            </a:r>
          </a:p>
        </p:txBody>
      </p:sp>
      <p:sp>
        <p:nvSpPr>
          <p:cNvPr id="3" name="Content Placeholder 2">
            <a:extLst>
              <a:ext uri="{FF2B5EF4-FFF2-40B4-BE49-F238E27FC236}">
                <a16:creationId xmlns:a16="http://schemas.microsoft.com/office/drawing/2014/main" xmlns="" id="{8FBDB247-3433-4782-B6A7-DFEB37A341CE}"/>
              </a:ext>
            </a:extLst>
          </p:cNvPr>
          <p:cNvSpPr>
            <a:spLocks noGrp="1"/>
          </p:cNvSpPr>
          <p:nvPr>
            <p:ph idx="1"/>
          </p:nvPr>
        </p:nvSpPr>
        <p:spPr>
          <a:xfrm>
            <a:off x="838200" y="1655501"/>
            <a:ext cx="10515600" cy="4351338"/>
          </a:xfrm>
        </p:spPr>
        <p:txBody>
          <a:bodyPr>
            <a:normAutofit/>
          </a:bodyPr>
          <a:lstStyle/>
          <a:p>
            <a:r>
              <a:rPr lang="en-US" sz="2400" dirty="0"/>
              <a:t>A hardware adder by copying the human addition algorithm</a:t>
            </a:r>
          </a:p>
          <a:p>
            <a:r>
              <a:rPr lang="en-US" sz="2400" dirty="0">
                <a:solidFill>
                  <a:srgbClr val="FF0000"/>
                </a:solidFill>
              </a:rPr>
              <a:t>Half adder</a:t>
            </a:r>
            <a:r>
              <a:rPr lang="en-US" sz="2400" dirty="0"/>
              <a:t>: Adds two bits and produces a two-bit result: a </a:t>
            </a:r>
            <a:r>
              <a:rPr lang="en-US" sz="2400" dirty="0">
                <a:solidFill>
                  <a:srgbClr val="FF0000"/>
                </a:solidFill>
              </a:rPr>
              <a:t>sum</a:t>
            </a:r>
            <a:r>
              <a:rPr lang="en-US" sz="2400" dirty="0"/>
              <a:t> (the right bit) and a </a:t>
            </a:r>
            <a:r>
              <a:rPr lang="en-US" sz="2400" dirty="0">
                <a:solidFill>
                  <a:srgbClr val="FF0000"/>
                </a:solidFill>
              </a:rPr>
              <a:t>carry out </a:t>
            </a:r>
            <a:r>
              <a:rPr lang="en-US" sz="2400" dirty="0"/>
              <a:t>(the left bit) </a:t>
            </a:r>
          </a:p>
          <a:p>
            <a:r>
              <a:rPr lang="en-US" sz="2400" dirty="0"/>
              <a:t>Here are truth tables, equations, circuit and block symbol</a:t>
            </a:r>
          </a:p>
        </p:txBody>
      </p:sp>
      <p:pic>
        <p:nvPicPr>
          <p:cNvPr id="4" name="Picture 3">
            <a:extLst>
              <a:ext uri="{FF2B5EF4-FFF2-40B4-BE49-F238E27FC236}">
                <a16:creationId xmlns:a16="http://schemas.microsoft.com/office/drawing/2014/main" xmlns="" id="{2074C269-60D2-47A1-B906-A06E506BDEAF}"/>
              </a:ext>
            </a:extLst>
          </p:cNvPr>
          <p:cNvPicPr>
            <a:picLocks noChangeAspect="1"/>
          </p:cNvPicPr>
          <p:nvPr/>
        </p:nvPicPr>
        <p:blipFill>
          <a:blip r:embed="rId2"/>
          <a:stretch>
            <a:fillRect/>
          </a:stretch>
        </p:blipFill>
        <p:spPr>
          <a:xfrm>
            <a:off x="1671902" y="3327992"/>
            <a:ext cx="8438885" cy="3397880"/>
          </a:xfrm>
          <a:prstGeom prst="rect">
            <a:avLst/>
          </a:prstGeom>
        </p:spPr>
      </p:pic>
    </p:spTree>
    <p:extLst>
      <p:ext uri="{BB962C8B-B14F-4D97-AF65-F5344CB8AC3E}">
        <p14:creationId xmlns:p14="http://schemas.microsoft.com/office/powerpoint/2010/main" val="620322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106533-EF85-4380-9DBF-E7EED53C29A1}"/>
              </a:ext>
            </a:extLst>
          </p:cNvPr>
          <p:cNvSpPr>
            <a:spLocks noGrp="1"/>
          </p:cNvSpPr>
          <p:nvPr>
            <p:ph type="title"/>
          </p:nvPr>
        </p:nvSpPr>
        <p:spPr>
          <a:xfrm>
            <a:off x="648929" y="629266"/>
            <a:ext cx="5447071" cy="1676603"/>
          </a:xfrm>
        </p:spPr>
        <p:txBody>
          <a:bodyPr>
            <a:normAutofit/>
          </a:bodyPr>
          <a:lstStyle/>
          <a:p>
            <a:r>
              <a:rPr lang="en-US" dirty="0"/>
              <a:t>Adding Three Bits</a:t>
            </a:r>
          </a:p>
        </p:txBody>
      </p:sp>
      <p:sp>
        <p:nvSpPr>
          <p:cNvPr id="3" name="Content Placeholder 2">
            <a:extLst>
              <a:ext uri="{FF2B5EF4-FFF2-40B4-BE49-F238E27FC236}">
                <a16:creationId xmlns:a16="http://schemas.microsoft.com/office/drawing/2014/main" xmlns="" id="{BC7C9715-218B-4C1F-B461-9F66A6848539}"/>
              </a:ext>
            </a:extLst>
          </p:cNvPr>
          <p:cNvSpPr>
            <a:spLocks noGrp="1"/>
          </p:cNvSpPr>
          <p:nvPr>
            <p:ph idx="1"/>
          </p:nvPr>
        </p:nvSpPr>
        <p:spPr>
          <a:xfrm>
            <a:off x="648931" y="2438400"/>
            <a:ext cx="3651466" cy="3785419"/>
          </a:xfrm>
        </p:spPr>
        <p:txBody>
          <a:bodyPr>
            <a:normAutofit/>
          </a:bodyPr>
          <a:lstStyle/>
          <a:p>
            <a:r>
              <a:rPr lang="en-US" sz="3200" dirty="0"/>
              <a:t>But what we really need to do is add </a:t>
            </a:r>
            <a:r>
              <a:rPr lang="en-US" sz="3200" i="1" dirty="0"/>
              <a:t>three</a:t>
            </a:r>
            <a:r>
              <a:rPr lang="en-US" sz="3200" dirty="0"/>
              <a:t> bits: the augend and addend, and the </a:t>
            </a:r>
            <a:r>
              <a:rPr lang="en-US" sz="3200" i="1" dirty="0"/>
              <a:t>carry in </a:t>
            </a:r>
            <a:r>
              <a:rPr lang="en-US" sz="3200" dirty="0"/>
              <a:t>from the right.</a:t>
            </a:r>
          </a:p>
        </p:txBody>
      </p:sp>
      <p:pic>
        <p:nvPicPr>
          <p:cNvPr id="4" name="Picture 3">
            <a:extLst>
              <a:ext uri="{FF2B5EF4-FFF2-40B4-BE49-F238E27FC236}">
                <a16:creationId xmlns:a16="http://schemas.microsoft.com/office/drawing/2014/main" xmlns="" id="{03693D23-F996-49A0-B0B3-16C874510633}"/>
              </a:ext>
            </a:extLst>
          </p:cNvPr>
          <p:cNvPicPr>
            <a:picLocks noChangeAspect="1"/>
          </p:cNvPicPr>
          <p:nvPr/>
        </p:nvPicPr>
        <p:blipFill rotWithShape="1">
          <a:blip r:embed="rId2"/>
          <a:srcRect l="1550" r="26" b="2"/>
          <a:stretch/>
        </p:blipFill>
        <p:spPr>
          <a:xfrm>
            <a:off x="4639056" y="10"/>
            <a:ext cx="7552944" cy="6857990"/>
          </a:xfrm>
          <a:prstGeom prst="rect">
            <a:avLst/>
          </a:prstGeom>
          <a:effectLst/>
        </p:spPr>
      </p:pic>
    </p:spTree>
    <p:extLst>
      <p:ext uri="{BB962C8B-B14F-4D97-AF65-F5344CB8AC3E}">
        <p14:creationId xmlns:p14="http://schemas.microsoft.com/office/powerpoint/2010/main" val="20581981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DA631D-3527-43C0-8528-7B4EF2A13E6F}"/>
              </a:ext>
            </a:extLst>
          </p:cNvPr>
          <p:cNvSpPr>
            <a:spLocks noGrp="1"/>
          </p:cNvSpPr>
          <p:nvPr>
            <p:ph type="title"/>
          </p:nvPr>
        </p:nvSpPr>
        <p:spPr/>
        <p:txBody>
          <a:bodyPr/>
          <a:lstStyle/>
          <a:p>
            <a:r>
              <a:rPr lang="en-US" dirty="0"/>
              <a:t>Full Adder </a:t>
            </a:r>
          </a:p>
        </p:txBody>
      </p:sp>
      <p:sp>
        <p:nvSpPr>
          <p:cNvPr id="3" name="Content Placeholder 2">
            <a:extLst>
              <a:ext uri="{FF2B5EF4-FFF2-40B4-BE49-F238E27FC236}">
                <a16:creationId xmlns:a16="http://schemas.microsoft.com/office/drawing/2014/main" xmlns="" id="{C2D80FF1-05AC-4E71-AA5D-82E140A4A260}"/>
              </a:ext>
            </a:extLst>
          </p:cNvPr>
          <p:cNvSpPr>
            <a:spLocks noGrp="1"/>
          </p:cNvSpPr>
          <p:nvPr>
            <p:ph idx="1"/>
          </p:nvPr>
        </p:nvSpPr>
        <p:spPr>
          <a:xfrm>
            <a:off x="838200" y="1825625"/>
            <a:ext cx="10515600" cy="1936750"/>
          </a:xfrm>
        </p:spPr>
        <p:txBody>
          <a:bodyPr>
            <a:normAutofit fontScale="92500" lnSpcReduction="10000"/>
          </a:bodyPr>
          <a:lstStyle/>
          <a:p>
            <a:r>
              <a:rPr lang="en-US" dirty="0">
                <a:solidFill>
                  <a:srgbClr val="FF0000"/>
                </a:solidFill>
              </a:rPr>
              <a:t>Full adder</a:t>
            </a:r>
            <a:r>
              <a:rPr lang="en-US" dirty="0"/>
              <a:t>: Three bits of input, two-bit output consisting of a sum and a carry out</a:t>
            </a:r>
          </a:p>
          <a:p>
            <a:r>
              <a:rPr lang="en-US" dirty="0"/>
              <a:t>Using Boolean algebra, we get the equations shown here</a:t>
            </a:r>
          </a:p>
          <a:p>
            <a:pPr lvl="1"/>
            <a:r>
              <a:rPr lang="en-US" dirty="0"/>
              <a:t>XOR operations simplify the equations a bit</a:t>
            </a:r>
          </a:p>
          <a:p>
            <a:pPr lvl="1"/>
            <a:r>
              <a:rPr lang="en-US" dirty="0"/>
              <a:t>We used algebra because you can’t easily derive XORs from K-maps</a:t>
            </a:r>
          </a:p>
        </p:txBody>
      </p:sp>
      <p:pic>
        <p:nvPicPr>
          <p:cNvPr id="4" name="Picture 3">
            <a:extLst>
              <a:ext uri="{FF2B5EF4-FFF2-40B4-BE49-F238E27FC236}">
                <a16:creationId xmlns:a16="http://schemas.microsoft.com/office/drawing/2014/main" xmlns="" id="{61DF9682-BDE5-49CE-AC34-0870AD2C7ED7}"/>
              </a:ext>
            </a:extLst>
          </p:cNvPr>
          <p:cNvPicPr>
            <a:picLocks noChangeAspect="1"/>
          </p:cNvPicPr>
          <p:nvPr/>
        </p:nvPicPr>
        <p:blipFill>
          <a:blip r:embed="rId2"/>
          <a:stretch>
            <a:fillRect/>
          </a:stretch>
        </p:blipFill>
        <p:spPr>
          <a:xfrm>
            <a:off x="2019300" y="3762375"/>
            <a:ext cx="8153400" cy="3095625"/>
          </a:xfrm>
          <a:prstGeom prst="rect">
            <a:avLst/>
          </a:prstGeom>
        </p:spPr>
      </p:pic>
      <p:sp>
        <p:nvSpPr>
          <p:cNvPr id="5" name="Rectangle 4">
            <a:extLst>
              <a:ext uri="{FF2B5EF4-FFF2-40B4-BE49-F238E27FC236}">
                <a16:creationId xmlns:a16="http://schemas.microsoft.com/office/drawing/2014/main" xmlns="" id="{AF4BC432-42BC-4140-99EF-DC517D440720}"/>
              </a:ext>
            </a:extLst>
          </p:cNvPr>
          <p:cNvSpPr/>
          <p:nvPr/>
        </p:nvSpPr>
        <p:spPr>
          <a:xfrm>
            <a:off x="5677784" y="4986670"/>
            <a:ext cx="1446028" cy="3615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A6EA9D7A-C2BF-4C85-9106-BFC3B44202E8}"/>
              </a:ext>
            </a:extLst>
          </p:cNvPr>
          <p:cNvSpPr/>
          <p:nvPr/>
        </p:nvSpPr>
        <p:spPr>
          <a:xfrm>
            <a:off x="5681327" y="6329926"/>
            <a:ext cx="1952850" cy="3615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57720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96B6F6-3B3C-4BC7-AB13-550990D6BC72}"/>
              </a:ext>
            </a:extLst>
          </p:cNvPr>
          <p:cNvSpPr>
            <a:spLocks noGrp="1"/>
          </p:cNvSpPr>
          <p:nvPr>
            <p:ph type="title"/>
          </p:nvPr>
        </p:nvSpPr>
        <p:spPr/>
        <p:txBody>
          <a:bodyPr/>
          <a:lstStyle/>
          <a:p>
            <a:r>
              <a:rPr lang="en-US" dirty="0"/>
              <a:t>Full Adder Circuit</a:t>
            </a:r>
          </a:p>
        </p:txBody>
      </p:sp>
      <p:sp>
        <p:nvSpPr>
          <p:cNvPr id="3" name="Content Placeholder 2">
            <a:extLst>
              <a:ext uri="{FF2B5EF4-FFF2-40B4-BE49-F238E27FC236}">
                <a16:creationId xmlns:a16="http://schemas.microsoft.com/office/drawing/2014/main" xmlns="" id="{E665303E-71A0-4126-B0AC-EC4C17DE3E3D}"/>
              </a:ext>
            </a:extLst>
          </p:cNvPr>
          <p:cNvSpPr>
            <a:spLocks noGrp="1"/>
          </p:cNvSpPr>
          <p:nvPr>
            <p:ph idx="1"/>
          </p:nvPr>
        </p:nvSpPr>
        <p:spPr/>
        <p:txBody>
          <a:bodyPr/>
          <a:lstStyle/>
          <a:p>
            <a:r>
              <a:rPr lang="en-US" dirty="0"/>
              <a:t>These things are called half adders and full adders because you can build a full adder by putting together two half adders!</a:t>
            </a:r>
          </a:p>
        </p:txBody>
      </p:sp>
      <p:pic>
        <p:nvPicPr>
          <p:cNvPr id="4" name="Picture 3">
            <a:extLst>
              <a:ext uri="{FF2B5EF4-FFF2-40B4-BE49-F238E27FC236}">
                <a16:creationId xmlns:a16="http://schemas.microsoft.com/office/drawing/2014/main" xmlns="" id="{89A74DDE-95D1-4035-8A18-594A7636747A}"/>
              </a:ext>
            </a:extLst>
          </p:cNvPr>
          <p:cNvPicPr>
            <a:picLocks noChangeAspect="1"/>
          </p:cNvPicPr>
          <p:nvPr/>
        </p:nvPicPr>
        <p:blipFill>
          <a:blip r:embed="rId2"/>
          <a:stretch>
            <a:fillRect/>
          </a:stretch>
        </p:blipFill>
        <p:spPr>
          <a:xfrm>
            <a:off x="3125163" y="2676749"/>
            <a:ext cx="6002374" cy="4109817"/>
          </a:xfrm>
          <a:prstGeom prst="rect">
            <a:avLst/>
          </a:prstGeom>
        </p:spPr>
      </p:pic>
    </p:spTree>
    <p:extLst>
      <p:ext uri="{BB962C8B-B14F-4D97-AF65-F5344CB8AC3E}">
        <p14:creationId xmlns:p14="http://schemas.microsoft.com/office/powerpoint/2010/main" val="5459434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500385-35F7-4670-9377-FFA14B9595C4}"/>
              </a:ext>
            </a:extLst>
          </p:cNvPr>
          <p:cNvSpPr>
            <a:spLocks noGrp="1"/>
          </p:cNvSpPr>
          <p:nvPr>
            <p:ph type="title"/>
          </p:nvPr>
        </p:nvSpPr>
        <p:spPr/>
        <p:txBody>
          <a:bodyPr/>
          <a:lstStyle/>
          <a:p>
            <a:r>
              <a:rPr lang="en-US" dirty="0"/>
              <a:t>A 4-bit Adder</a:t>
            </a:r>
          </a:p>
        </p:txBody>
      </p:sp>
      <p:sp>
        <p:nvSpPr>
          <p:cNvPr id="3" name="Content Placeholder 2">
            <a:extLst>
              <a:ext uri="{FF2B5EF4-FFF2-40B4-BE49-F238E27FC236}">
                <a16:creationId xmlns:a16="http://schemas.microsoft.com/office/drawing/2014/main" xmlns="" id="{4C77EDDB-E15D-4851-A0E0-0095E6D6F23B}"/>
              </a:ext>
            </a:extLst>
          </p:cNvPr>
          <p:cNvSpPr>
            <a:spLocks noGrp="1"/>
          </p:cNvSpPr>
          <p:nvPr>
            <p:ph idx="1"/>
          </p:nvPr>
        </p:nvSpPr>
        <p:spPr/>
        <p:txBody>
          <a:bodyPr/>
          <a:lstStyle/>
          <a:p>
            <a:r>
              <a:rPr lang="en-US" dirty="0"/>
              <a:t>Four full adders together make a 4-bit adder</a:t>
            </a:r>
          </a:p>
          <a:p>
            <a:r>
              <a:rPr lang="en-US" dirty="0"/>
              <a:t>There are nine total inputs:</a:t>
            </a:r>
          </a:p>
          <a:p>
            <a:pPr marL="457200" lvl="1" indent="0">
              <a:buNone/>
            </a:pPr>
            <a:r>
              <a:rPr lang="en-US" dirty="0"/>
              <a:t>-Two 4-bit numbers, A3 A2 A1 A0 and B3 B2 B1 B0</a:t>
            </a:r>
          </a:p>
          <a:p>
            <a:pPr marL="457200" lvl="1" indent="0">
              <a:buNone/>
            </a:pPr>
            <a:r>
              <a:rPr lang="en-US" dirty="0"/>
              <a:t>-An initial carry in, CI</a:t>
            </a:r>
          </a:p>
          <a:p>
            <a:r>
              <a:rPr lang="en-US" dirty="0"/>
              <a:t>The five outputs are:</a:t>
            </a:r>
          </a:p>
          <a:p>
            <a:pPr marL="457200" lvl="1" indent="0">
              <a:buNone/>
            </a:pPr>
            <a:r>
              <a:rPr lang="en-US" dirty="0"/>
              <a:t>– A 4-bit sum, S3 S2 S1 S0</a:t>
            </a:r>
          </a:p>
          <a:p>
            <a:pPr marL="457200" lvl="1" indent="0">
              <a:buNone/>
            </a:pPr>
            <a:r>
              <a:rPr lang="en-US" dirty="0"/>
              <a:t>– A carry out, CO</a:t>
            </a:r>
          </a:p>
        </p:txBody>
      </p:sp>
      <p:pic>
        <p:nvPicPr>
          <p:cNvPr id="4" name="Picture 3">
            <a:extLst>
              <a:ext uri="{FF2B5EF4-FFF2-40B4-BE49-F238E27FC236}">
                <a16:creationId xmlns:a16="http://schemas.microsoft.com/office/drawing/2014/main" xmlns="" id="{73C43FC7-CA6F-430F-8F98-EE08F3326F71}"/>
              </a:ext>
            </a:extLst>
          </p:cNvPr>
          <p:cNvPicPr>
            <a:picLocks noChangeAspect="1"/>
          </p:cNvPicPr>
          <p:nvPr/>
        </p:nvPicPr>
        <p:blipFill>
          <a:blip r:embed="rId2"/>
          <a:stretch>
            <a:fillRect/>
          </a:stretch>
        </p:blipFill>
        <p:spPr>
          <a:xfrm>
            <a:off x="9106453" y="1825624"/>
            <a:ext cx="2300600" cy="3556603"/>
          </a:xfrm>
          <a:prstGeom prst="rect">
            <a:avLst/>
          </a:prstGeom>
        </p:spPr>
      </p:pic>
      <p:pic>
        <p:nvPicPr>
          <p:cNvPr id="6" name="Picture 5">
            <a:extLst>
              <a:ext uri="{FF2B5EF4-FFF2-40B4-BE49-F238E27FC236}">
                <a16:creationId xmlns:a16="http://schemas.microsoft.com/office/drawing/2014/main" xmlns="" id="{E8DB0796-E7AC-4E4C-B309-3C945869DCAD}"/>
              </a:ext>
            </a:extLst>
          </p:cNvPr>
          <p:cNvPicPr>
            <a:picLocks noChangeAspect="1"/>
          </p:cNvPicPr>
          <p:nvPr/>
        </p:nvPicPr>
        <p:blipFill>
          <a:blip r:embed="rId3"/>
          <a:stretch>
            <a:fillRect/>
          </a:stretch>
        </p:blipFill>
        <p:spPr>
          <a:xfrm>
            <a:off x="2177005" y="4936633"/>
            <a:ext cx="7467600" cy="1685925"/>
          </a:xfrm>
          <a:prstGeom prst="rect">
            <a:avLst/>
          </a:prstGeom>
        </p:spPr>
      </p:pic>
    </p:spTree>
    <p:extLst>
      <p:ext uri="{BB962C8B-B14F-4D97-AF65-F5344CB8AC3E}">
        <p14:creationId xmlns:p14="http://schemas.microsoft.com/office/powerpoint/2010/main" val="38107785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8F1216-C8BC-4742-8B80-693E6D2C0AD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xmlns="" id="{44D84013-1415-4430-A1F4-10C29FDE0B2D}"/>
              </a:ext>
            </a:extLst>
          </p:cNvPr>
          <p:cNvSpPr>
            <a:spLocks noGrp="1"/>
          </p:cNvSpPr>
          <p:nvPr>
            <p:ph idx="1"/>
          </p:nvPr>
        </p:nvSpPr>
        <p:spPr/>
        <p:txBody>
          <a:bodyPr/>
          <a:lstStyle/>
          <a:p>
            <a:r>
              <a:rPr lang="en-US" dirty="0"/>
              <a:t>Imagine designing a nine-input adder without this hierarchical structure— you’d have a 512-row truth table with five outputs!</a:t>
            </a:r>
          </a:p>
          <a:p>
            <a:endParaRPr lang="en-US" dirty="0"/>
          </a:p>
        </p:txBody>
      </p:sp>
    </p:spTree>
    <p:extLst>
      <p:ext uri="{BB962C8B-B14F-4D97-AF65-F5344CB8AC3E}">
        <p14:creationId xmlns:p14="http://schemas.microsoft.com/office/powerpoint/2010/main" val="1497277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4CFCEB-71B7-4F82-B8FE-D1A69586B344}"/>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Combinational Circuits</a:t>
            </a:r>
          </a:p>
        </p:txBody>
      </p:sp>
      <p:pic>
        <p:nvPicPr>
          <p:cNvPr id="4" name="Picture 3" descr="A screenshot of a cell phone&#10;&#10;Description automatically generated">
            <a:extLst>
              <a:ext uri="{FF2B5EF4-FFF2-40B4-BE49-F238E27FC236}">
                <a16:creationId xmlns:a16="http://schemas.microsoft.com/office/drawing/2014/main" xmlns="" id="{8FE7C529-8A2B-488E-9AA6-AEB360483CB2}"/>
              </a:ext>
            </a:extLst>
          </p:cNvPr>
          <p:cNvPicPr>
            <a:picLocks noChangeAspect="1"/>
          </p:cNvPicPr>
          <p:nvPr/>
        </p:nvPicPr>
        <p:blipFill rotWithShape="1">
          <a:blip r:embed="rId2"/>
          <a:srcRect l="22534" r="-1" b="21004"/>
          <a:stretch/>
        </p:blipFill>
        <p:spPr>
          <a:xfrm>
            <a:off x="2668769" y="1832147"/>
            <a:ext cx="7249633" cy="2180892"/>
          </a:xfrm>
          <a:prstGeom prst="rect">
            <a:avLst/>
          </a:prstGeom>
        </p:spPr>
      </p:pic>
      <p:sp>
        <p:nvSpPr>
          <p:cNvPr id="3" name="Content Placeholder 2">
            <a:extLst>
              <a:ext uri="{FF2B5EF4-FFF2-40B4-BE49-F238E27FC236}">
                <a16:creationId xmlns:a16="http://schemas.microsoft.com/office/drawing/2014/main" xmlns="" id="{5D4DA55C-2AFB-46CC-AE3F-5A026CE05F44}"/>
              </a:ext>
            </a:extLst>
          </p:cNvPr>
          <p:cNvSpPr>
            <a:spLocks noGrp="1"/>
          </p:cNvSpPr>
          <p:nvPr>
            <p:ph idx="1"/>
          </p:nvPr>
        </p:nvSpPr>
        <p:spPr>
          <a:xfrm>
            <a:off x="838200" y="3763926"/>
            <a:ext cx="10515600" cy="2413036"/>
          </a:xfrm>
        </p:spPr>
        <p:txBody>
          <a:bodyPr>
            <a:normAutofit fontScale="92500" lnSpcReduction="10000"/>
          </a:bodyPr>
          <a:lstStyle/>
          <a:p>
            <a:r>
              <a:rPr lang="en-US" dirty="0"/>
              <a:t>Each input and output variable is a binary variable</a:t>
            </a:r>
          </a:p>
          <a:p>
            <a:r>
              <a:rPr lang="en-US" dirty="0"/>
              <a:t>2^n possible binary input combinations</a:t>
            </a:r>
          </a:p>
          <a:p>
            <a:r>
              <a:rPr lang="en-US" dirty="0"/>
              <a:t>One possible binary value at the output for each input combination</a:t>
            </a:r>
          </a:p>
          <a:p>
            <a:r>
              <a:rPr lang="en-US" dirty="0"/>
              <a:t>A truth table or m Boolean functions can be used to specify input-output relation</a:t>
            </a:r>
          </a:p>
        </p:txBody>
      </p:sp>
    </p:spTree>
    <p:extLst>
      <p:ext uri="{BB962C8B-B14F-4D97-AF65-F5344CB8AC3E}">
        <p14:creationId xmlns:p14="http://schemas.microsoft.com/office/powerpoint/2010/main" val="2967528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AB45A142-4255-493C-8284-5D566C121B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0F88491-9DF1-4A17-8318-55F03BB50569}"/>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An example of 4-bit addition</a:t>
            </a:r>
          </a:p>
        </p:txBody>
      </p:sp>
      <p:sp>
        <p:nvSpPr>
          <p:cNvPr id="3" name="Content Placeholder 2">
            <a:extLst>
              <a:ext uri="{FF2B5EF4-FFF2-40B4-BE49-F238E27FC236}">
                <a16:creationId xmlns:a16="http://schemas.microsoft.com/office/drawing/2014/main" xmlns="" id="{A59E4B78-BC2C-4596-8C8B-E98398D4402F}"/>
              </a:ext>
            </a:extLst>
          </p:cNvPr>
          <p:cNvSpPr>
            <a:spLocks noGrp="1"/>
          </p:cNvSpPr>
          <p:nvPr>
            <p:ph idx="1"/>
          </p:nvPr>
        </p:nvSpPr>
        <p:spPr>
          <a:xfrm>
            <a:off x="674237" y="4170501"/>
            <a:ext cx="3657600" cy="1525597"/>
          </a:xfrm>
        </p:spPr>
        <p:txBody>
          <a:bodyPr vert="horz" lIns="91440" tIns="45720" rIns="91440" bIns="45720" rtlCol="0">
            <a:normAutofit/>
          </a:bodyPr>
          <a:lstStyle/>
          <a:p>
            <a:pPr marL="0" indent="0" algn="ctr">
              <a:buNone/>
            </a:pPr>
            <a:r>
              <a:rPr lang="en-US" sz="2000" kern="1200">
                <a:solidFill>
                  <a:srgbClr val="FFFFFF"/>
                </a:solidFill>
                <a:latin typeface="+mn-lt"/>
                <a:ea typeface="+mn-ea"/>
                <a:cs typeface="+mn-cs"/>
              </a:rPr>
              <a:t>Let’s try our initial example: A=1011 (eleven), B=1110 (fourteen)</a:t>
            </a:r>
          </a:p>
        </p:txBody>
      </p:sp>
      <p:cxnSp>
        <p:nvCxnSpPr>
          <p:cNvPr id="11" name="Straight Connector 10">
            <a:extLst>
              <a:ext uri="{FF2B5EF4-FFF2-40B4-BE49-F238E27FC236}">
                <a16:creationId xmlns:a16="http://schemas.microsoft.com/office/drawing/2014/main" xmlns="" id="{38FB9660-F42F-4313-BBC4-47C007FE484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xmlns="" id="{FEC8D8C7-D789-43B2-B51D-3598E47A8630}"/>
              </a:ext>
            </a:extLst>
          </p:cNvPr>
          <p:cNvPicPr>
            <a:picLocks noChangeAspect="1"/>
          </p:cNvPicPr>
          <p:nvPr/>
        </p:nvPicPr>
        <p:blipFill>
          <a:blip r:embed="rId2"/>
          <a:stretch>
            <a:fillRect/>
          </a:stretch>
        </p:blipFill>
        <p:spPr>
          <a:xfrm>
            <a:off x="4765639" y="1358987"/>
            <a:ext cx="7281017" cy="4659849"/>
          </a:xfrm>
          <a:prstGeom prst="rect">
            <a:avLst/>
          </a:prstGeom>
        </p:spPr>
      </p:pic>
    </p:spTree>
    <p:extLst>
      <p:ext uri="{BB962C8B-B14F-4D97-AF65-F5344CB8AC3E}">
        <p14:creationId xmlns:p14="http://schemas.microsoft.com/office/powerpoint/2010/main" val="12666056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ADF136-F13B-404B-B2DB-BD9AA160C675}"/>
              </a:ext>
            </a:extLst>
          </p:cNvPr>
          <p:cNvSpPr>
            <a:spLocks noGrp="1"/>
          </p:cNvSpPr>
          <p:nvPr>
            <p:ph type="title"/>
          </p:nvPr>
        </p:nvSpPr>
        <p:spPr/>
        <p:txBody>
          <a:bodyPr/>
          <a:lstStyle/>
          <a:p>
            <a:r>
              <a:rPr lang="en-US" dirty="0"/>
              <a:t>Overflow</a:t>
            </a:r>
          </a:p>
        </p:txBody>
      </p:sp>
      <p:sp>
        <p:nvSpPr>
          <p:cNvPr id="3" name="Content Placeholder 2">
            <a:extLst>
              <a:ext uri="{FF2B5EF4-FFF2-40B4-BE49-F238E27FC236}">
                <a16:creationId xmlns:a16="http://schemas.microsoft.com/office/drawing/2014/main" xmlns="" id="{F2503636-BB0C-40A7-B0FD-483E3E48D2A6}"/>
              </a:ext>
            </a:extLst>
          </p:cNvPr>
          <p:cNvSpPr>
            <a:spLocks noGrp="1"/>
          </p:cNvSpPr>
          <p:nvPr>
            <p:ph idx="1"/>
          </p:nvPr>
        </p:nvSpPr>
        <p:spPr/>
        <p:txBody>
          <a:bodyPr/>
          <a:lstStyle/>
          <a:p>
            <a:r>
              <a:rPr lang="en-US" dirty="0"/>
              <a:t>In this case, note that the answer (11001) is five bits long, while the inputs were each only four bits (1011 and 1110). This is called </a:t>
            </a:r>
            <a:r>
              <a:rPr lang="en-US" dirty="0">
                <a:solidFill>
                  <a:srgbClr val="FF0000"/>
                </a:solidFill>
              </a:rPr>
              <a:t>overflow</a:t>
            </a:r>
          </a:p>
          <a:p>
            <a:r>
              <a:rPr lang="en-US" dirty="0"/>
              <a:t>Although the answer 11001 is correct, we cannot use that answer in any subsequent computations with this 4-bit adder</a:t>
            </a:r>
          </a:p>
          <a:p>
            <a:r>
              <a:rPr lang="en-US" dirty="0"/>
              <a:t>For </a:t>
            </a:r>
            <a:r>
              <a:rPr lang="en-US" b="1" dirty="0"/>
              <a:t>unsigned addition</a:t>
            </a:r>
            <a:r>
              <a:rPr lang="en-US" dirty="0"/>
              <a:t>, overflow occurs when the carry out is 1</a:t>
            </a:r>
            <a:endParaRPr lang="en-US" dirty="0">
              <a:solidFill>
                <a:srgbClr val="FF0000"/>
              </a:solidFill>
            </a:endParaRPr>
          </a:p>
        </p:txBody>
      </p:sp>
    </p:spTree>
    <p:extLst>
      <p:ext uri="{BB962C8B-B14F-4D97-AF65-F5344CB8AC3E}">
        <p14:creationId xmlns:p14="http://schemas.microsoft.com/office/powerpoint/2010/main" val="29590033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7E5ADD-2AE6-42A5-AC12-0105A86F6124}"/>
              </a:ext>
            </a:extLst>
          </p:cNvPr>
          <p:cNvSpPr>
            <a:spLocks noGrp="1"/>
          </p:cNvSpPr>
          <p:nvPr>
            <p:ph type="title"/>
          </p:nvPr>
        </p:nvSpPr>
        <p:spPr/>
        <p:txBody>
          <a:bodyPr/>
          <a:lstStyle/>
          <a:p>
            <a:r>
              <a:rPr lang="en-US" dirty="0"/>
              <a:t>Another example</a:t>
            </a:r>
          </a:p>
        </p:txBody>
      </p:sp>
      <p:sp>
        <p:nvSpPr>
          <p:cNvPr id="4" name="Rectangle 61">
            <a:extLst>
              <a:ext uri="{FF2B5EF4-FFF2-40B4-BE49-F238E27FC236}">
                <a16:creationId xmlns:a16="http://schemas.microsoft.com/office/drawing/2014/main" xmlns="" id="{172A7348-6F1D-49F8-980F-866E9260FA62}"/>
              </a:ext>
            </a:extLst>
          </p:cNvPr>
          <p:cNvSpPr>
            <a:spLocks noChangeArrowheads="1"/>
          </p:cNvSpPr>
          <p:nvPr/>
        </p:nvSpPr>
        <p:spPr bwMode="auto">
          <a:xfrm>
            <a:off x="3810000" y="1690688"/>
            <a:ext cx="457200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r" rtl="1">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1800" b="1" dirty="0">
                <a:latin typeface="Comic Sans MS" panose="030F0702030302020204" pitchFamily="66" charset="0"/>
              </a:rPr>
              <a:t>Input carry 	C</a:t>
            </a:r>
            <a:r>
              <a:rPr lang="en-US" altLang="en-US" sz="1800" b="1" baseline="-25000" dirty="0">
                <a:latin typeface="Comic Sans MS" panose="030F0702030302020204" pitchFamily="66" charset="0"/>
              </a:rPr>
              <a:t>i</a:t>
            </a:r>
            <a:r>
              <a:rPr lang="en-US" altLang="en-US" sz="1800" b="1" dirty="0">
                <a:latin typeface="Comic Sans MS" panose="030F0702030302020204" pitchFamily="66" charset="0"/>
              </a:rPr>
              <a:t>	1 1 1 0</a:t>
            </a:r>
          </a:p>
          <a:p>
            <a:pPr algn="l" rtl="0" eaLnBrk="1" hangingPunct="1">
              <a:spcBef>
                <a:spcPct val="0"/>
              </a:spcBef>
              <a:buClrTx/>
              <a:buSzTx/>
              <a:buFontTx/>
              <a:buNone/>
            </a:pPr>
            <a:r>
              <a:rPr lang="en-US" altLang="en-US" sz="1800" b="1" dirty="0">
                <a:latin typeface="Comic Sans MS" panose="030F0702030302020204" pitchFamily="66" charset="0"/>
              </a:rPr>
              <a:t>Augend		A</a:t>
            </a:r>
            <a:r>
              <a:rPr lang="en-US" altLang="en-US" sz="1800" b="1" baseline="-25000" dirty="0">
                <a:latin typeface="Comic Sans MS" panose="030F0702030302020204" pitchFamily="66" charset="0"/>
              </a:rPr>
              <a:t>i</a:t>
            </a:r>
            <a:r>
              <a:rPr lang="en-US" altLang="en-US" sz="1800" b="1" dirty="0">
                <a:latin typeface="Comic Sans MS" panose="030F0702030302020204" pitchFamily="66" charset="0"/>
              </a:rPr>
              <a:t>	0 1 0 1</a:t>
            </a:r>
          </a:p>
          <a:p>
            <a:pPr algn="l" rtl="0" eaLnBrk="1" hangingPunct="1">
              <a:spcBef>
                <a:spcPct val="0"/>
              </a:spcBef>
              <a:buClrTx/>
              <a:buSzTx/>
              <a:buFontTx/>
              <a:buNone/>
            </a:pPr>
            <a:r>
              <a:rPr lang="en-US" altLang="en-US" sz="1800" b="1" u="sng" dirty="0">
                <a:latin typeface="Comic Sans MS" panose="030F0702030302020204" pitchFamily="66" charset="0"/>
              </a:rPr>
              <a:t>Addend		B</a:t>
            </a:r>
            <a:r>
              <a:rPr lang="en-US" altLang="en-US" sz="1800" b="1" u="sng" baseline="-25000" dirty="0">
                <a:latin typeface="Comic Sans MS" panose="030F0702030302020204" pitchFamily="66" charset="0"/>
              </a:rPr>
              <a:t>i</a:t>
            </a:r>
            <a:r>
              <a:rPr lang="en-US" altLang="en-US" sz="1800" b="1" u="sng" dirty="0">
                <a:latin typeface="Comic Sans MS" panose="030F0702030302020204" pitchFamily="66" charset="0"/>
              </a:rPr>
              <a:t>	0 1 1 1</a:t>
            </a:r>
          </a:p>
          <a:p>
            <a:pPr algn="l" rtl="0" eaLnBrk="1" hangingPunct="1">
              <a:spcBef>
                <a:spcPct val="0"/>
              </a:spcBef>
              <a:buClrTx/>
              <a:buSzTx/>
              <a:buFontTx/>
              <a:buNone/>
            </a:pPr>
            <a:r>
              <a:rPr lang="en-US" altLang="en-US" sz="1800" b="1" dirty="0">
                <a:latin typeface="Comic Sans MS" panose="030F0702030302020204" pitchFamily="66" charset="0"/>
              </a:rPr>
              <a:t>Sum		S</a:t>
            </a:r>
            <a:r>
              <a:rPr lang="en-US" altLang="en-US" sz="1800" b="1" baseline="-25000" dirty="0">
                <a:latin typeface="Comic Sans MS" panose="030F0702030302020204" pitchFamily="66" charset="0"/>
              </a:rPr>
              <a:t>i</a:t>
            </a:r>
            <a:r>
              <a:rPr lang="en-US" altLang="en-US" sz="1800" b="1" dirty="0">
                <a:latin typeface="Comic Sans MS" panose="030F0702030302020204" pitchFamily="66" charset="0"/>
              </a:rPr>
              <a:t>	1 1 0 0</a:t>
            </a:r>
          </a:p>
          <a:p>
            <a:pPr algn="l" rtl="0" eaLnBrk="1" hangingPunct="1">
              <a:spcBef>
                <a:spcPct val="0"/>
              </a:spcBef>
              <a:buClrTx/>
              <a:buSzTx/>
              <a:buFontTx/>
              <a:buNone/>
            </a:pPr>
            <a:r>
              <a:rPr lang="en-US" altLang="en-US" sz="1800" b="1" dirty="0">
                <a:latin typeface="Comic Sans MS" panose="030F0702030302020204" pitchFamily="66" charset="0"/>
              </a:rPr>
              <a:t>Output carry	C</a:t>
            </a:r>
            <a:r>
              <a:rPr lang="en-US" altLang="en-US" sz="1800" b="1" baseline="-25000" dirty="0">
                <a:latin typeface="Comic Sans MS" panose="030F0702030302020204" pitchFamily="66" charset="0"/>
              </a:rPr>
              <a:t>i+1</a:t>
            </a:r>
            <a:r>
              <a:rPr lang="en-US" altLang="en-US" sz="1800" b="1" dirty="0">
                <a:latin typeface="Comic Sans MS" panose="030F0702030302020204" pitchFamily="66" charset="0"/>
              </a:rPr>
              <a:t>	0 1 1 1</a:t>
            </a:r>
          </a:p>
        </p:txBody>
      </p:sp>
      <p:pic>
        <p:nvPicPr>
          <p:cNvPr id="5" name="Picture 57" descr="AACFLOS0">
            <a:extLst>
              <a:ext uri="{FF2B5EF4-FFF2-40B4-BE49-F238E27FC236}">
                <a16:creationId xmlns:a16="http://schemas.microsoft.com/office/drawing/2014/main" xmlns="" id="{34CD1033-B5BA-4E65-A4D6-BE0F73E8C7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732"/>
          <a:stretch/>
        </p:blipFill>
        <p:spPr bwMode="auto">
          <a:xfrm>
            <a:off x="2099469" y="3429000"/>
            <a:ext cx="7993062" cy="2801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98037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739F2E-AFBE-44C7-A658-B4508F793D49}"/>
              </a:ext>
            </a:extLst>
          </p:cNvPr>
          <p:cNvSpPr>
            <a:spLocks noGrp="1"/>
          </p:cNvSpPr>
          <p:nvPr>
            <p:ph type="title"/>
          </p:nvPr>
        </p:nvSpPr>
        <p:spPr/>
        <p:txBody>
          <a:bodyPr/>
          <a:lstStyle/>
          <a:p>
            <a:r>
              <a:rPr lang="en-US" dirty="0"/>
              <a:t>Making a subtraction circuit </a:t>
            </a:r>
          </a:p>
        </p:txBody>
      </p:sp>
      <p:sp>
        <p:nvSpPr>
          <p:cNvPr id="3" name="Content Placeholder 2">
            <a:extLst>
              <a:ext uri="{FF2B5EF4-FFF2-40B4-BE49-F238E27FC236}">
                <a16:creationId xmlns:a16="http://schemas.microsoft.com/office/drawing/2014/main" xmlns="" id="{1FCFBF70-8E7C-4F06-91BE-BB780F42094B}"/>
              </a:ext>
            </a:extLst>
          </p:cNvPr>
          <p:cNvSpPr>
            <a:spLocks noGrp="1"/>
          </p:cNvSpPr>
          <p:nvPr>
            <p:ph idx="1"/>
          </p:nvPr>
        </p:nvSpPr>
        <p:spPr/>
        <p:txBody>
          <a:bodyPr/>
          <a:lstStyle/>
          <a:p>
            <a:r>
              <a:rPr lang="en-US" dirty="0"/>
              <a:t>We could build a subtraction circuit directly, similar to the way we made unsigned adders</a:t>
            </a:r>
          </a:p>
          <a:p>
            <a:r>
              <a:rPr lang="en-US" dirty="0"/>
              <a:t>However, by using two’s complement we can convert any subtraction problem into an addition problem. Algebraically,</a:t>
            </a:r>
          </a:p>
          <a:p>
            <a:pPr marL="3657600" lvl="8" indent="0">
              <a:buNone/>
            </a:pPr>
            <a:r>
              <a:rPr lang="en-US" sz="2400" dirty="0"/>
              <a:t>A - B = A + (-B)</a:t>
            </a:r>
          </a:p>
          <a:p>
            <a:r>
              <a:rPr lang="en-US" dirty="0"/>
              <a:t>So to subtract B from A, we can instead add the negation of B to A</a:t>
            </a:r>
          </a:p>
          <a:p>
            <a:r>
              <a:rPr lang="en-US" dirty="0"/>
              <a:t>This way we can re-use the unsigned adder hardware</a:t>
            </a:r>
          </a:p>
        </p:txBody>
      </p:sp>
    </p:spTree>
    <p:extLst>
      <p:ext uri="{BB962C8B-B14F-4D97-AF65-F5344CB8AC3E}">
        <p14:creationId xmlns:p14="http://schemas.microsoft.com/office/powerpoint/2010/main" val="23346197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F5B8BC-44F5-4800-9BA0-D55F4A1555DA}"/>
              </a:ext>
            </a:extLst>
          </p:cNvPr>
          <p:cNvSpPr>
            <a:spLocks noGrp="1"/>
          </p:cNvSpPr>
          <p:nvPr>
            <p:ph type="title"/>
          </p:nvPr>
        </p:nvSpPr>
        <p:spPr/>
        <p:txBody>
          <a:bodyPr/>
          <a:lstStyle/>
          <a:p>
            <a:r>
              <a:rPr lang="en-US" dirty="0"/>
              <a:t>A two’s complement subtraction circuit</a:t>
            </a:r>
          </a:p>
        </p:txBody>
      </p:sp>
      <p:pic>
        <p:nvPicPr>
          <p:cNvPr id="4" name="Picture 3">
            <a:extLst>
              <a:ext uri="{FF2B5EF4-FFF2-40B4-BE49-F238E27FC236}">
                <a16:creationId xmlns:a16="http://schemas.microsoft.com/office/drawing/2014/main" xmlns="" id="{9C4EC5EA-11EF-442E-90A6-664056B380E5}"/>
              </a:ext>
            </a:extLst>
          </p:cNvPr>
          <p:cNvPicPr>
            <a:picLocks noChangeAspect="1"/>
          </p:cNvPicPr>
          <p:nvPr/>
        </p:nvPicPr>
        <p:blipFill>
          <a:blip r:embed="rId2"/>
          <a:stretch>
            <a:fillRect/>
          </a:stretch>
        </p:blipFill>
        <p:spPr>
          <a:xfrm>
            <a:off x="2627451" y="3925120"/>
            <a:ext cx="6435525" cy="2188251"/>
          </a:xfrm>
          <a:prstGeom prst="rect">
            <a:avLst/>
          </a:prstGeom>
        </p:spPr>
      </p:pic>
      <p:sp>
        <p:nvSpPr>
          <p:cNvPr id="3" name="Content Placeholder 2">
            <a:extLst>
              <a:ext uri="{FF2B5EF4-FFF2-40B4-BE49-F238E27FC236}">
                <a16:creationId xmlns:a16="http://schemas.microsoft.com/office/drawing/2014/main" xmlns="" id="{8FCAF1F7-CA77-44B6-80B0-BD1EC29D50D7}"/>
              </a:ext>
            </a:extLst>
          </p:cNvPr>
          <p:cNvSpPr>
            <a:spLocks noGrp="1"/>
          </p:cNvSpPr>
          <p:nvPr>
            <p:ph idx="1"/>
          </p:nvPr>
        </p:nvSpPr>
        <p:spPr>
          <a:xfrm>
            <a:off x="838200" y="1825624"/>
            <a:ext cx="10515600" cy="4818243"/>
          </a:xfrm>
        </p:spPr>
        <p:txBody>
          <a:bodyPr>
            <a:normAutofit/>
          </a:bodyPr>
          <a:lstStyle/>
          <a:p>
            <a:r>
              <a:rPr lang="en-US" dirty="0"/>
              <a:t>To find A - B with an adder, we’ll need to:</a:t>
            </a:r>
          </a:p>
          <a:p>
            <a:pPr marL="457200" lvl="1" indent="0">
              <a:buNone/>
            </a:pPr>
            <a:r>
              <a:rPr lang="en-US" dirty="0"/>
              <a:t>– Complement each bit of B</a:t>
            </a:r>
          </a:p>
          <a:p>
            <a:pPr marL="457200" lvl="1" indent="0">
              <a:buNone/>
            </a:pPr>
            <a:r>
              <a:rPr lang="en-US" dirty="0"/>
              <a:t>– Set the adder’s carry in to 1</a:t>
            </a:r>
          </a:p>
          <a:p>
            <a:r>
              <a:rPr lang="en-US" dirty="0"/>
              <a:t>The net result is A + B’ + 1, where B’ + 1 is the two’s complement negation of B</a:t>
            </a:r>
          </a:p>
          <a:p>
            <a:endParaRPr lang="en-US" dirty="0"/>
          </a:p>
          <a:p>
            <a:endParaRPr lang="en-US" dirty="0"/>
          </a:p>
          <a:p>
            <a:endParaRPr lang="en-US" dirty="0"/>
          </a:p>
          <a:p>
            <a:endParaRPr lang="en-US" dirty="0"/>
          </a:p>
          <a:p>
            <a:r>
              <a:rPr lang="en-US" dirty="0"/>
              <a:t>Remember that A3, B3 and S3 here are actually sign bits</a:t>
            </a:r>
          </a:p>
        </p:txBody>
      </p:sp>
    </p:spTree>
    <p:extLst>
      <p:ext uri="{BB962C8B-B14F-4D97-AF65-F5344CB8AC3E}">
        <p14:creationId xmlns:p14="http://schemas.microsoft.com/office/powerpoint/2010/main" val="31936482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63E344-1F07-40E9-95C8-DA8DCD64D7F6}"/>
              </a:ext>
            </a:extLst>
          </p:cNvPr>
          <p:cNvSpPr>
            <a:spLocks noGrp="1"/>
          </p:cNvSpPr>
          <p:nvPr>
            <p:ph type="title"/>
          </p:nvPr>
        </p:nvSpPr>
        <p:spPr>
          <a:xfrm>
            <a:off x="838200" y="365125"/>
            <a:ext cx="10515600" cy="1325563"/>
          </a:xfrm>
        </p:spPr>
        <p:txBody>
          <a:bodyPr/>
          <a:lstStyle/>
          <a:p>
            <a:r>
              <a:rPr lang="en-US" dirty="0"/>
              <a:t>Small differences </a:t>
            </a:r>
          </a:p>
        </p:txBody>
      </p:sp>
      <p:pic>
        <p:nvPicPr>
          <p:cNvPr id="4" name="Picture 3">
            <a:extLst>
              <a:ext uri="{FF2B5EF4-FFF2-40B4-BE49-F238E27FC236}">
                <a16:creationId xmlns:a16="http://schemas.microsoft.com/office/drawing/2014/main" xmlns="" id="{3DCA5C14-1212-4AD9-AC40-EA0977FA155D}"/>
              </a:ext>
            </a:extLst>
          </p:cNvPr>
          <p:cNvPicPr>
            <a:picLocks noChangeAspect="1"/>
          </p:cNvPicPr>
          <p:nvPr/>
        </p:nvPicPr>
        <p:blipFill>
          <a:blip r:embed="rId2"/>
          <a:stretch>
            <a:fillRect/>
          </a:stretch>
        </p:blipFill>
        <p:spPr>
          <a:xfrm>
            <a:off x="2556055" y="3128429"/>
            <a:ext cx="6756187" cy="2473722"/>
          </a:xfrm>
          <a:prstGeom prst="rect">
            <a:avLst/>
          </a:prstGeom>
        </p:spPr>
      </p:pic>
      <p:sp>
        <p:nvSpPr>
          <p:cNvPr id="3" name="Content Placeholder 2">
            <a:extLst>
              <a:ext uri="{FF2B5EF4-FFF2-40B4-BE49-F238E27FC236}">
                <a16:creationId xmlns:a16="http://schemas.microsoft.com/office/drawing/2014/main" xmlns="" id="{488A8E47-ED68-46F3-8C41-38F1E98389FD}"/>
              </a:ext>
            </a:extLst>
          </p:cNvPr>
          <p:cNvSpPr>
            <a:spLocks noGrp="1"/>
          </p:cNvSpPr>
          <p:nvPr>
            <p:ph idx="1"/>
          </p:nvPr>
        </p:nvSpPr>
        <p:spPr>
          <a:xfrm>
            <a:off x="838200" y="1825624"/>
            <a:ext cx="10515600" cy="4841393"/>
          </a:xfrm>
        </p:spPr>
        <p:txBody>
          <a:bodyPr>
            <a:normAutofit fontScale="92500" lnSpcReduction="10000"/>
          </a:bodyPr>
          <a:lstStyle/>
          <a:p>
            <a:r>
              <a:rPr lang="en-US" dirty="0"/>
              <a:t>The only differences between the adder and subtractor circuits are:</a:t>
            </a:r>
          </a:p>
          <a:p>
            <a:pPr marL="457200" lvl="1" indent="0">
              <a:buNone/>
            </a:pPr>
            <a:r>
              <a:rPr lang="en-US" dirty="0"/>
              <a:t>- The subtractor has to negate B3 B2 B1 B0</a:t>
            </a:r>
          </a:p>
          <a:p>
            <a:pPr lvl="1">
              <a:buFontTx/>
              <a:buChar char="-"/>
            </a:pPr>
            <a:r>
              <a:rPr lang="en-US" dirty="0"/>
              <a:t>The subtractor sets the initial carry in to 1, instead of 0</a:t>
            </a:r>
          </a:p>
          <a:p>
            <a:pPr lvl="1">
              <a:buFontTx/>
              <a:buChar char="-"/>
            </a:pPr>
            <a:endParaRPr lang="en-US" dirty="0"/>
          </a:p>
          <a:p>
            <a:pPr lvl="1">
              <a:buFontTx/>
              <a:buChar char="-"/>
            </a:pPr>
            <a:endParaRPr lang="en-US" dirty="0"/>
          </a:p>
          <a:p>
            <a:pPr lvl="1">
              <a:buFontTx/>
              <a:buChar char="-"/>
            </a:pPr>
            <a:endParaRPr lang="en-US" dirty="0"/>
          </a:p>
          <a:p>
            <a:pPr lvl="1">
              <a:buFontTx/>
              <a:buChar char="-"/>
            </a:pPr>
            <a:endParaRPr lang="en-US" dirty="0"/>
          </a:p>
          <a:p>
            <a:pPr lvl="1">
              <a:buFontTx/>
              <a:buChar char="-"/>
            </a:pPr>
            <a:endParaRPr lang="en-US" dirty="0"/>
          </a:p>
          <a:p>
            <a:pPr lvl="1">
              <a:buFontTx/>
              <a:buChar char="-"/>
            </a:pPr>
            <a:endParaRPr lang="en-US" dirty="0"/>
          </a:p>
          <a:p>
            <a:pPr lvl="1">
              <a:buFontTx/>
              <a:buChar char="-"/>
            </a:pPr>
            <a:endParaRPr lang="en-US" dirty="0"/>
          </a:p>
          <a:p>
            <a:r>
              <a:rPr lang="en-US" dirty="0"/>
              <a:t>Not too hard to make one circuit that does both addition and subtraction</a:t>
            </a:r>
          </a:p>
          <a:p>
            <a:pPr lvl="1">
              <a:buFontTx/>
              <a:buChar char="-"/>
            </a:pPr>
            <a:endParaRPr lang="en-US" dirty="0"/>
          </a:p>
        </p:txBody>
      </p:sp>
    </p:spTree>
    <p:extLst>
      <p:ext uri="{BB962C8B-B14F-4D97-AF65-F5344CB8AC3E}">
        <p14:creationId xmlns:p14="http://schemas.microsoft.com/office/powerpoint/2010/main" val="28186040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BD3376-EFC4-4AC8-B15F-76F4305E5B98}"/>
              </a:ext>
            </a:extLst>
          </p:cNvPr>
          <p:cNvSpPr>
            <a:spLocks noGrp="1"/>
          </p:cNvSpPr>
          <p:nvPr>
            <p:ph type="title"/>
          </p:nvPr>
        </p:nvSpPr>
        <p:spPr/>
        <p:txBody>
          <a:bodyPr/>
          <a:lstStyle/>
          <a:p>
            <a:r>
              <a:rPr lang="en-US" dirty="0"/>
              <a:t>An Adder-Subtractor Circuit </a:t>
            </a:r>
          </a:p>
        </p:txBody>
      </p:sp>
      <p:sp>
        <p:nvSpPr>
          <p:cNvPr id="3" name="Content Placeholder 2">
            <a:extLst>
              <a:ext uri="{FF2B5EF4-FFF2-40B4-BE49-F238E27FC236}">
                <a16:creationId xmlns:a16="http://schemas.microsoft.com/office/drawing/2014/main" xmlns="" id="{AE96CD3C-AED3-49B4-A2A0-0FC795EF804F}"/>
              </a:ext>
            </a:extLst>
          </p:cNvPr>
          <p:cNvSpPr>
            <a:spLocks noGrp="1"/>
          </p:cNvSpPr>
          <p:nvPr>
            <p:ph idx="1"/>
          </p:nvPr>
        </p:nvSpPr>
        <p:spPr>
          <a:xfrm>
            <a:off x="838200" y="1474744"/>
            <a:ext cx="10515600" cy="2289179"/>
          </a:xfrm>
        </p:spPr>
        <p:txBody>
          <a:bodyPr>
            <a:normAutofit/>
          </a:bodyPr>
          <a:lstStyle/>
          <a:p>
            <a:r>
              <a:rPr lang="en-US" sz="2000" dirty="0"/>
              <a:t>XOR gates let us selectively complement the B input</a:t>
            </a:r>
          </a:p>
          <a:p>
            <a:pPr marL="0" indent="0">
              <a:buNone/>
            </a:pPr>
            <a:r>
              <a:rPr lang="en-US" sz="2000" dirty="0"/>
              <a:t>			 X ⊕ 0 = X 	X ⊕ 1 = X’</a:t>
            </a:r>
          </a:p>
          <a:p>
            <a:r>
              <a:rPr lang="en-US" sz="2000" dirty="0"/>
              <a:t>When </a:t>
            </a:r>
            <a:r>
              <a:rPr lang="en-US" sz="2000" dirty="0">
                <a:solidFill>
                  <a:srgbClr val="1832F0"/>
                </a:solidFill>
              </a:rPr>
              <a:t>Sub = 0</a:t>
            </a:r>
            <a:r>
              <a:rPr lang="en-US" sz="2000" dirty="0"/>
              <a:t>, the XOR gates output B3 B2 B1 B0 and the carry in is 0. The adder output will be A + B + 0, or just A + B</a:t>
            </a:r>
          </a:p>
          <a:p>
            <a:r>
              <a:rPr lang="en-US" sz="2000" dirty="0"/>
              <a:t>When </a:t>
            </a:r>
            <a:r>
              <a:rPr lang="en-US" sz="2000" dirty="0">
                <a:solidFill>
                  <a:srgbClr val="1832F0"/>
                </a:solidFill>
              </a:rPr>
              <a:t>Sub = 1</a:t>
            </a:r>
            <a:r>
              <a:rPr lang="en-US" sz="2000" dirty="0"/>
              <a:t>, the XOR gates output B3’ B2’ B1’ B0’ and the carry in is 1. Thus, the adder output will be a two’s complement subtraction, A - B</a:t>
            </a:r>
          </a:p>
        </p:txBody>
      </p:sp>
      <p:pic>
        <p:nvPicPr>
          <p:cNvPr id="4" name="Picture 3">
            <a:extLst>
              <a:ext uri="{FF2B5EF4-FFF2-40B4-BE49-F238E27FC236}">
                <a16:creationId xmlns:a16="http://schemas.microsoft.com/office/drawing/2014/main" xmlns="" id="{2AE8010F-D5FA-4FE6-96D1-5256E8DE0220}"/>
              </a:ext>
            </a:extLst>
          </p:cNvPr>
          <p:cNvPicPr>
            <a:picLocks noChangeAspect="1"/>
          </p:cNvPicPr>
          <p:nvPr/>
        </p:nvPicPr>
        <p:blipFill>
          <a:blip r:embed="rId2"/>
          <a:stretch>
            <a:fillRect/>
          </a:stretch>
        </p:blipFill>
        <p:spPr>
          <a:xfrm>
            <a:off x="2305050" y="3696042"/>
            <a:ext cx="7581900" cy="3038475"/>
          </a:xfrm>
          <a:prstGeom prst="rect">
            <a:avLst/>
          </a:prstGeom>
        </p:spPr>
      </p:pic>
      <p:sp>
        <p:nvSpPr>
          <p:cNvPr id="5" name="Rectangle 4">
            <a:extLst>
              <a:ext uri="{FF2B5EF4-FFF2-40B4-BE49-F238E27FC236}">
                <a16:creationId xmlns:a16="http://schemas.microsoft.com/office/drawing/2014/main" xmlns="" id="{4EFC4B3B-D1F9-42BD-93C1-15F7328F903E}"/>
              </a:ext>
            </a:extLst>
          </p:cNvPr>
          <p:cNvSpPr/>
          <p:nvPr/>
        </p:nvSpPr>
        <p:spPr>
          <a:xfrm>
            <a:off x="9408405" y="4541273"/>
            <a:ext cx="2627652" cy="1731936"/>
          </a:xfrm>
          <a:prstGeom prst="rect">
            <a:avLst/>
          </a:prstGeom>
          <a:solidFill>
            <a:schemeClr val="tx1"/>
          </a:solidFill>
        </p:spPr>
        <p:txBody>
          <a:bodyPr vert="horz" lIns="91440" tIns="45720" rIns="91440" bIns="45720" rtlCol="0">
            <a:normAutofit fontScale="92500" lnSpcReduction="10000"/>
          </a:bodyPr>
          <a:lstStyle/>
          <a:p>
            <a:pPr marL="228600" indent="-228600">
              <a:lnSpc>
                <a:spcPct val="90000"/>
              </a:lnSpc>
              <a:spcBef>
                <a:spcPts val="1000"/>
              </a:spcBef>
              <a:buFont typeface="Arial" panose="020B0604020202020204" pitchFamily="34" charset="0"/>
              <a:buChar char="•"/>
            </a:pPr>
            <a:r>
              <a:rPr lang="en-US" altLang="zh-TW" dirty="0">
                <a:solidFill>
                  <a:schemeClr val="bg1"/>
                </a:solidFill>
              </a:rPr>
              <a:t>When Sub=0, the circuit is an adder. We have B⊕0=B. The output is A plus B.</a:t>
            </a:r>
          </a:p>
          <a:p>
            <a:pPr marL="228600" indent="-228600">
              <a:lnSpc>
                <a:spcPct val="90000"/>
              </a:lnSpc>
              <a:spcBef>
                <a:spcPts val="1000"/>
              </a:spcBef>
              <a:buFont typeface="Arial" panose="020B0604020202020204" pitchFamily="34" charset="0"/>
              <a:buChar char="•"/>
            </a:pPr>
            <a:r>
              <a:rPr lang="en-US" altLang="zh-TW" dirty="0">
                <a:solidFill>
                  <a:schemeClr val="bg1"/>
                </a:solidFill>
              </a:rPr>
              <a:t>When Sub=1, the circuit becomes a subtractor</a:t>
            </a:r>
            <a:endParaRPr lang="en-US" dirty="0">
              <a:solidFill>
                <a:schemeClr val="bg1"/>
              </a:solidFill>
            </a:endParaRPr>
          </a:p>
        </p:txBody>
      </p:sp>
    </p:spTree>
    <p:extLst>
      <p:ext uri="{BB962C8B-B14F-4D97-AF65-F5344CB8AC3E}">
        <p14:creationId xmlns:p14="http://schemas.microsoft.com/office/powerpoint/2010/main" val="49158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C08886D-5595-432C-A2DB-0A13019578A4}"/>
              </a:ext>
            </a:extLst>
          </p:cNvPr>
          <p:cNvSpPr>
            <a:spLocks noGrp="1"/>
          </p:cNvSpPr>
          <p:nvPr>
            <p:ph type="title"/>
          </p:nvPr>
        </p:nvSpPr>
        <p:spPr/>
        <p:txBody>
          <a:bodyPr/>
          <a:lstStyle/>
          <a:p>
            <a:r>
              <a:rPr lang="en-US" dirty="0"/>
              <a:t>Decoding and Encoding</a:t>
            </a:r>
          </a:p>
        </p:txBody>
      </p:sp>
      <p:sp>
        <p:nvSpPr>
          <p:cNvPr id="5" name="Text Placeholder 4">
            <a:extLst>
              <a:ext uri="{FF2B5EF4-FFF2-40B4-BE49-F238E27FC236}">
                <a16:creationId xmlns:a16="http://schemas.microsoft.com/office/drawing/2014/main" xmlns="" id="{62A79B29-78D2-47E3-98BC-B26F700E2BE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274665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F032B15-6000-4AA6-A1BE-75003B988648}"/>
              </a:ext>
            </a:extLst>
          </p:cNvPr>
          <p:cNvSpPr>
            <a:spLocks noGrp="1"/>
          </p:cNvSpPr>
          <p:nvPr>
            <p:ph type="title"/>
          </p:nvPr>
        </p:nvSpPr>
        <p:spPr/>
        <p:txBody>
          <a:bodyPr/>
          <a:lstStyle/>
          <a:p>
            <a:r>
              <a:rPr lang="en-US" dirty="0"/>
              <a:t>Decoding</a:t>
            </a:r>
          </a:p>
        </p:txBody>
      </p:sp>
      <p:sp>
        <p:nvSpPr>
          <p:cNvPr id="5" name="Content Placeholder 4">
            <a:extLst>
              <a:ext uri="{FF2B5EF4-FFF2-40B4-BE49-F238E27FC236}">
                <a16:creationId xmlns:a16="http://schemas.microsoft.com/office/drawing/2014/main" xmlns="" id="{21092A35-A232-44EF-9A8E-1B310C1C9669}"/>
              </a:ext>
            </a:extLst>
          </p:cNvPr>
          <p:cNvSpPr>
            <a:spLocks noGrp="1"/>
          </p:cNvSpPr>
          <p:nvPr>
            <p:ph idx="1"/>
          </p:nvPr>
        </p:nvSpPr>
        <p:spPr/>
        <p:txBody>
          <a:bodyPr/>
          <a:lstStyle/>
          <a:p>
            <a:r>
              <a:rPr lang="en-US" altLang="en-US" dirty="0">
                <a:solidFill>
                  <a:schemeClr val="accent2"/>
                </a:solidFill>
                <a:latin typeface="Comic Sans MS" panose="030F0702030302020204" pitchFamily="66" charset="0"/>
              </a:rPr>
              <a:t>Decoding</a:t>
            </a:r>
            <a:r>
              <a:rPr lang="en-US" altLang="en-US" dirty="0">
                <a:latin typeface="Comic Sans MS" panose="030F0702030302020204" pitchFamily="66" charset="0"/>
              </a:rPr>
              <a:t> is the conversion of an </a:t>
            </a:r>
            <a:r>
              <a:rPr lang="en-US" altLang="en-US" i="1" dirty="0">
                <a:latin typeface="Comic Sans MS" panose="030F0702030302020204" pitchFamily="66" charset="0"/>
              </a:rPr>
              <a:t>n</a:t>
            </a:r>
            <a:r>
              <a:rPr lang="en-US" altLang="en-US" dirty="0">
                <a:latin typeface="Comic Sans MS" panose="030F0702030302020204" pitchFamily="66" charset="0"/>
              </a:rPr>
              <a:t>-bit input code to an </a:t>
            </a:r>
            <a:r>
              <a:rPr lang="en-US" altLang="en-US" i="1" dirty="0">
                <a:latin typeface="Comic Sans MS" panose="030F0702030302020204" pitchFamily="66" charset="0"/>
              </a:rPr>
              <a:t>m</a:t>
            </a:r>
            <a:r>
              <a:rPr lang="en-US" altLang="en-US" dirty="0">
                <a:latin typeface="Comic Sans MS" panose="030F0702030302020204" pitchFamily="66" charset="0"/>
              </a:rPr>
              <a:t>-bit output code with n </a:t>
            </a:r>
            <a:r>
              <a:rPr lang="en-US" altLang="en-US" dirty="0">
                <a:latin typeface="Symbol" panose="05050102010706020507" pitchFamily="18" charset="2"/>
              </a:rPr>
              <a:t>£</a:t>
            </a:r>
            <a:r>
              <a:rPr lang="en-US" altLang="en-US" dirty="0">
                <a:latin typeface="Comic Sans MS" panose="030F0702030302020204" pitchFamily="66" charset="0"/>
              </a:rPr>
              <a:t> m </a:t>
            </a:r>
            <a:r>
              <a:rPr lang="en-US" altLang="en-US" dirty="0">
                <a:latin typeface="Symbol" panose="05050102010706020507" pitchFamily="18" charset="2"/>
              </a:rPr>
              <a:t>£</a:t>
            </a:r>
            <a:r>
              <a:rPr lang="en-US" altLang="en-US" dirty="0">
                <a:latin typeface="Comic Sans MS" panose="030F0702030302020204" pitchFamily="66" charset="0"/>
              </a:rPr>
              <a:t> 2</a:t>
            </a:r>
            <a:r>
              <a:rPr lang="en-US" altLang="en-US" i="1" baseline="30000" dirty="0">
                <a:latin typeface="Comic Sans MS" panose="030F0702030302020204" pitchFamily="66" charset="0"/>
              </a:rPr>
              <a:t>n</a:t>
            </a:r>
            <a:r>
              <a:rPr lang="en-US" altLang="en-US" dirty="0">
                <a:latin typeface="Comic Sans MS" panose="030F0702030302020204" pitchFamily="66" charset="0"/>
              </a:rPr>
              <a:t> such that each valid code word produces a unique output code</a:t>
            </a:r>
          </a:p>
          <a:p>
            <a:r>
              <a:rPr lang="en-US" altLang="en-US" dirty="0">
                <a:latin typeface="Comic Sans MS" panose="030F0702030302020204" pitchFamily="66" charset="0"/>
              </a:rPr>
              <a:t>Circuits that perform decoding are called </a:t>
            </a:r>
            <a:r>
              <a:rPr lang="en-US" altLang="en-US" dirty="0">
                <a:solidFill>
                  <a:schemeClr val="accent2"/>
                </a:solidFill>
                <a:latin typeface="Comic Sans MS" panose="030F0702030302020204" pitchFamily="66" charset="0"/>
              </a:rPr>
              <a:t>decoders</a:t>
            </a:r>
          </a:p>
          <a:p>
            <a:pPr marL="0" indent="0">
              <a:buNone/>
            </a:pPr>
            <a:endParaRPr lang="en-US" dirty="0"/>
          </a:p>
        </p:txBody>
      </p:sp>
    </p:spTree>
    <p:extLst>
      <p:ext uri="{BB962C8B-B14F-4D97-AF65-F5344CB8AC3E}">
        <p14:creationId xmlns:p14="http://schemas.microsoft.com/office/powerpoint/2010/main" val="23256002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EBB871-C9CA-4DE2-84B4-DEEF5641D228}"/>
              </a:ext>
            </a:extLst>
          </p:cNvPr>
          <p:cNvSpPr>
            <a:spLocks noGrp="1"/>
          </p:cNvSpPr>
          <p:nvPr>
            <p:ph type="title"/>
          </p:nvPr>
        </p:nvSpPr>
        <p:spPr/>
        <p:txBody>
          <a:bodyPr/>
          <a:lstStyle/>
          <a:p>
            <a:r>
              <a:rPr lang="en-US" dirty="0"/>
              <a:t>What is a decoder?</a:t>
            </a:r>
          </a:p>
        </p:txBody>
      </p:sp>
      <p:sp>
        <p:nvSpPr>
          <p:cNvPr id="3" name="Content Placeholder 2">
            <a:extLst>
              <a:ext uri="{FF2B5EF4-FFF2-40B4-BE49-F238E27FC236}">
                <a16:creationId xmlns:a16="http://schemas.microsoft.com/office/drawing/2014/main" xmlns="" id="{FABDF19B-06A1-4836-A910-DC8EF98FBFC7}"/>
              </a:ext>
            </a:extLst>
          </p:cNvPr>
          <p:cNvSpPr>
            <a:spLocks noGrp="1"/>
          </p:cNvSpPr>
          <p:nvPr>
            <p:ph idx="1"/>
          </p:nvPr>
        </p:nvSpPr>
        <p:spPr>
          <a:xfrm>
            <a:off x="838200" y="3965501"/>
            <a:ext cx="10515600" cy="2647950"/>
          </a:xfrm>
        </p:spPr>
        <p:txBody>
          <a:bodyPr>
            <a:normAutofit/>
          </a:bodyPr>
          <a:lstStyle/>
          <a:p>
            <a:r>
              <a:rPr lang="en-US" dirty="0"/>
              <a:t>Decoder: A combinational circuit with an n-bit binary code applied to its inputs and m-bit binary code appearing at the outputs </a:t>
            </a:r>
          </a:p>
          <a:p>
            <a:pPr marL="457200" lvl="1" indent="0">
              <a:buNone/>
            </a:pPr>
            <a:r>
              <a:rPr lang="en-US" dirty="0"/>
              <a:t>– n ≤ m ≤ 2^n </a:t>
            </a:r>
          </a:p>
          <a:p>
            <a:pPr marL="457200" lvl="1" indent="0">
              <a:buNone/>
            </a:pPr>
            <a:r>
              <a:rPr lang="en-US" dirty="0"/>
              <a:t>– Detect which of the 2^n combinations is represented at the inputs</a:t>
            </a:r>
          </a:p>
          <a:p>
            <a:pPr marL="457200" lvl="1" indent="0">
              <a:buNone/>
            </a:pPr>
            <a:r>
              <a:rPr lang="en-US" dirty="0"/>
              <a:t> – Produce m outputs, only one of which is “1”</a:t>
            </a:r>
          </a:p>
        </p:txBody>
      </p:sp>
      <p:pic>
        <p:nvPicPr>
          <p:cNvPr id="4" name="Picture 3">
            <a:extLst>
              <a:ext uri="{FF2B5EF4-FFF2-40B4-BE49-F238E27FC236}">
                <a16:creationId xmlns:a16="http://schemas.microsoft.com/office/drawing/2014/main" xmlns="" id="{C32F8F33-70F9-4D49-A880-985990964FE3}"/>
              </a:ext>
            </a:extLst>
          </p:cNvPr>
          <p:cNvPicPr>
            <a:picLocks noChangeAspect="1"/>
          </p:cNvPicPr>
          <p:nvPr/>
        </p:nvPicPr>
        <p:blipFill>
          <a:blip r:embed="rId2"/>
          <a:stretch>
            <a:fillRect/>
          </a:stretch>
        </p:blipFill>
        <p:spPr>
          <a:xfrm>
            <a:off x="2674974" y="1275687"/>
            <a:ext cx="6629400" cy="2647950"/>
          </a:xfrm>
          <a:prstGeom prst="rect">
            <a:avLst/>
          </a:prstGeom>
        </p:spPr>
      </p:pic>
    </p:spTree>
    <p:extLst>
      <p:ext uri="{BB962C8B-B14F-4D97-AF65-F5344CB8AC3E}">
        <p14:creationId xmlns:p14="http://schemas.microsoft.com/office/powerpoint/2010/main" val="1900811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2C346D-2D47-4DCC-ACFF-1993267663BC}"/>
              </a:ext>
            </a:extLst>
          </p:cNvPr>
          <p:cNvSpPr>
            <a:spLocks noGrp="1"/>
          </p:cNvSpPr>
          <p:nvPr>
            <p:ph type="title"/>
          </p:nvPr>
        </p:nvSpPr>
        <p:spPr/>
        <p:txBody>
          <a:bodyPr/>
          <a:lstStyle/>
          <a:p>
            <a:r>
              <a:rPr lang="en-US" dirty="0"/>
              <a:t>Design Hierarchy</a:t>
            </a:r>
          </a:p>
        </p:txBody>
      </p:sp>
      <p:sp>
        <p:nvSpPr>
          <p:cNvPr id="3" name="Content Placeholder 2">
            <a:extLst>
              <a:ext uri="{FF2B5EF4-FFF2-40B4-BE49-F238E27FC236}">
                <a16:creationId xmlns:a16="http://schemas.microsoft.com/office/drawing/2014/main" xmlns="" id="{B823A9C2-85AC-483E-858D-A6DD9BAB7B3D}"/>
              </a:ext>
            </a:extLst>
          </p:cNvPr>
          <p:cNvSpPr>
            <a:spLocks noGrp="1"/>
          </p:cNvSpPr>
          <p:nvPr>
            <p:ph idx="1"/>
          </p:nvPr>
        </p:nvSpPr>
        <p:spPr/>
        <p:txBody>
          <a:bodyPr>
            <a:normAutofit fontScale="92500" lnSpcReduction="10000"/>
          </a:bodyPr>
          <a:lstStyle/>
          <a:p>
            <a:r>
              <a:rPr lang="en-US" dirty="0"/>
              <a:t>A single very large-scale integrated (VLSI) </a:t>
            </a:r>
            <a:r>
              <a:rPr lang="en-US" dirty="0" err="1"/>
              <a:t>processos</a:t>
            </a:r>
            <a:r>
              <a:rPr lang="en-US" dirty="0"/>
              <a:t> circuit contains several tens of millions of gates!</a:t>
            </a:r>
          </a:p>
          <a:p>
            <a:r>
              <a:rPr lang="en-US" dirty="0"/>
              <a:t>Imagine interconnecting these gates to form the processor</a:t>
            </a:r>
          </a:p>
          <a:p>
            <a:r>
              <a:rPr lang="en-US" dirty="0"/>
              <a:t>No complex circuit can be designed simply by interconnecting gates one at a time</a:t>
            </a:r>
          </a:p>
          <a:p>
            <a:r>
              <a:rPr lang="en-US" dirty="0">
                <a:solidFill>
                  <a:srgbClr val="FF0000"/>
                </a:solidFill>
              </a:rPr>
              <a:t>Divide and Conquer </a:t>
            </a:r>
            <a:r>
              <a:rPr lang="en-US" dirty="0"/>
              <a:t>approach is used to deal with the complexity</a:t>
            </a:r>
          </a:p>
          <a:p>
            <a:pPr marL="457200" lvl="1" indent="0">
              <a:buNone/>
            </a:pPr>
            <a:r>
              <a:rPr lang="en-US" dirty="0"/>
              <a:t>– Break up the circuit into pieces (blocks)</a:t>
            </a:r>
          </a:p>
          <a:p>
            <a:pPr marL="457200" lvl="1" indent="0">
              <a:buNone/>
            </a:pPr>
            <a:r>
              <a:rPr lang="en-US" dirty="0"/>
              <a:t>– Define the functions and the interfaces of each block such that the</a:t>
            </a:r>
          </a:p>
          <a:p>
            <a:pPr marL="457200" lvl="1" indent="0">
              <a:buNone/>
            </a:pPr>
            <a:r>
              <a:rPr lang="en-US" dirty="0"/>
              <a:t>circuit formed by interconnecting the blocks obeys the original circuit specification</a:t>
            </a:r>
          </a:p>
          <a:p>
            <a:pPr marL="457200" lvl="1" indent="0">
              <a:buNone/>
            </a:pPr>
            <a:r>
              <a:rPr lang="en-US" dirty="0"/>
              <a:t>– If a block is still too large and complex to be designed as a single entity, it can be broken into smaller blocks</a:t>
            </a:r>
          </a:p>
        </p:txBody>
      </p:sp>
    </p:spTree>
    <p:extLst>
      <p:ext uri="{BB962C8B-B14F-4D97-AF65-F5344CB8AC3E}">
        <p14:creationId xmlns:p14="http://schemas.microsoft.com/office/powerpoint/2010/main" val="13087276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911EAC-0091-47FD-9FF2-DE61FA4997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B1AC09C2-DE87-4C19-BC49-450DA1BDEC0D}"/>
              </a:ext>
            </a:extLst>
          </p:cNvPr>
          <p:cNvSpPr>
            <a:spLocks noGrp="1"/>
          </p:cNvSpPr>
          <p:nvPr>
            <p:ph idx="1"/>
          </p:nvPr>
        </p:nvSpPr>
        <p:spPr/>
        <p:txBody>
          <a:bodyPr/>
          <a:lstStyle/>
          <a:p>
            <a:r>
              <a:rPr lang="en-US" altLang="en-US" dirty="0">
                <a:latin typeface="Comic Sans MS" panose="030F0702030302020204" pitchFamily="66" charset="0"/>
              </a:rPr>
              <a:t>Decoders are important combinational circuits.</a:t>
            </a:r>
          </a:p>
          <a:p>
            <a:r>
              <a:rPr lang="en-US" altLang="en-US" dirty="0">
                <a:latin typeface="Comic Sans MS" panose="030F0702030302020204" pitchFamily="66" charset="0"/>
              </a:rPr>
              <a:t>Among other things, they are useful in selecting a memory location according a binary value placed on the address lines of a memory bus.</a:t>
            </a:r>
          </a:p>
          <a:p>
            <a:r>
              <a:rPr lang="en-US" altLang="en-US" dirty="0">
                <a:latin typeface="Comic Sans MS" panose="030F0702030302020204" pitchFamily="66" charset="0"/>
              </a:rPr>
              <a:t>Address decoders with </a:t>
            </a:r>
            <a:r>
              <a:rPr lang="en-US" altLang="en-US" i="1" dirty="0">
                <a:latin typeface="Comic Sans MS" panose="030F0702030302020204" pitchFamily="66" charset="0"/>
              </a:rPr>
              <a:t>n</a:t>
            </a:r>
            <a:r>
              <a:rPr lang="en-US" altLang="en-US" dirty="0">
                <a:latin typeface="Comic Sans MS" panose="030F0702030302020204" pitchFamily="66" charset="0"/>
              </a:rPr>
              <a:t> inputs can select any of 2</a:t>
            </a:r>
            <a:r>
              <a:rPr lang="en-US" altLang="en-US" i="1" baseline="40000" dirty="0">
                <a:latin typeface="Comic Sans MS" panose="030F0702030302020204" pitchFamily="66" charset="0"/>
              </a:rPr>
              <a:t>n</a:t>
            </a:r>
            <a:r>
              <a:rPr lang="en-US" altLang="en-US" dirty="0">
                <a:latin typeface="Comic Sans MS" panose="030F0702030302020204" pitchFamily="66" charset="0"/>
              </a:rPr>
              <a:t> locations. </a:t>
            </a:r>
          </a:p>
          <a:p>
            <a:endParaRPr lang="en-US" dirty="0"/>
          </a:p>
        </p:txBody>
      </p:sp>
    </p:spTree>
    <p:extLst>
      <p:ext uri="{BB962C8B-B14F-4D97-AF65-F5344CB8AC3E}">
        <p14:creationId xmlns:p14="http://schemas.microsoft.com/office/powerpoint/2010/main" val="11595361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1509C1-9860-48AE-9C87-44B603379416}"/>
              </a:ext>
            </a:extLst>
          </p:cNvPr>
          <p:cNvSpPr>
            <a:spLocks noGrp="1"/>
          </p:cNvSpPr>
          <p:nvPr>
            <p:ph type="title"/>
          </p:nvPr>
        </p:nvSpPr>
        <p:spPr/>
        <p:txBody>
          <a:bodyPr/>
          <a:lstStyle/>
          <a:p>
            <a:r>
              <a:rPr lang="en-US" dirty="0"/>
              <a:t>1-to-2 (Line) Decoder</a:t>
            </a:r>
          </a:p>
        </p:txBody>
      </p:sp>
      <p:pic>
        <p:nvPicPr>
          <p:cNvPr id="4" name="Picture 3">
            <a:extLst>
              <a:ext uri="{FF2B5EF4-FFF2-40B4-BE49-F238E27FC236}">
                <a16:creationId xmlns:a16="http://schemas.microsoft.com/office/drawing/2014/main" xmlns="" id="{82AA964F-561B-4F7E-838A-18747AF044DD}"/>
              </a:ext>
            </a:extLst>
          </p:cNvPr>
          <p:cNvPicPr>
            <a:picLocks noChangeAspect="1"/>
          </p:cNvPicPr>
          <p:nvPr/>
        </p:nvPicPr>
        <p:blipFill>
          <a:blip r:embed="rId2"/>
          <a:stretch>
            <a:fillRect/>
          </a:stretch>
        </p:blipFill>
        <p:spPr>
          <a:xfrm>
            <a:off x="1391717" y="2128837"/>
            <a:ext cx="8571915" cy="3461735"/>
          </a:xfrm>
          <a:prstGeom prst="rect">
            <a:avLst/>
          </a:prstGeom>
        </p:spPr>
      </p:pic>
    </p:spTree>
    <p:extLst>
      <p:ext uri="{BB962C8B-B14F-4D97-AF65-F5344CB8AC3E}">
        <p14:creationId xmlns:p14="http://schemas.microsoft.com/office/powerpoint/2010/main" val="329103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D31BB9-5938-4DC4-A5BF-0347C87A2FD1}"/>
              </a:ext>
            </a:extLst>
          </p:cNvPr>
          <p:cNvSpPr>
            <a:spLocks noGrp="1"/>
          </p:cNvSpPr>
          <p:nvPr>
            <p:ph type="title"/>
          </p:nvPr>
        </p:nvSpPr>
        <p:spPr/>
        <p:txBody>
          <a:bodyPr/>
          <a:lstStyle/>
          <a:p>
            <a:r>
              <a:rPr lang="en-US" dirty="0"/>
              <a:t>2-to-4 Decoder</a:t>
            </a:r>
          </a:p>
        </p:txBody>
      </p:sp>
      <p:sp>
        <p:nvSpPr>
          <p:cNvPr id="3" name="Content Placeholder 2">
            <a:extLst>
              <a:ext uri="{FF2B5EF4-FFF2-40B4-BE49-F238E27FC236}">
                <a16:creationId xmlns:a16="http://schemas.microsoft.com/office/drawing/2014/main" xmlns="" id="{087D6585-DA97-4E33-BE1D-A796B3BA55CE}"/>
              </a:ext>
            </a:extLst>
          </p:cNvPr>
          <p:cNvSpPr>
            <a:spLocks noGrp="1"/>
          </p:cNvSpPr>
          <p:nvPr>
            <p:ph idx="1"/>
          </p:nvPr>
        </p:nvSpPr>
        <p:spPr>
          <a:xfrm>
            <a:off x="838200" y="1825625"/>
            <a:ext cx="10515600" cy="4667250"/>
          </a:xfrm>
        </p:spPr>
        <p:txBody>
          <a:bodyPr>
            <a:normAutofit fontScale="92500" lnSpcReduction="10000"/>
          </a:bodyPr>
          <a:lstStyle/>
          <a:p>
            <a:r>
              <a:rPr lang="en-US" dirty="0"/>
              <a:t>A 2-to-4 decoder operates according to the following truth table</a:t>
            </a:r>
          </a:p>
          <a:p>
            <a:pPr marL="457200" lvl="1" indent="0">
              <a:buNone/>
            </a:pPr>
            <a:r>
              <a:rPr lang="en-US" dirty="0"/>
              <a:t>-The 2-bit input is called S1S0, and the four outputs are Q0-Q3 </a:t>
            </a:r>
          </a:p>
          <a:p>
            <a:pPr marL="457200" lvl="1" indent="0">
              <a:buNone/>
            </a:pPr>
            <a:r>
              <a:rPr lang="en-US" dirty="0"/>
              <a:t>– If the input is the binary number </a:t>
            </a:r>
            <a:r>
              <a:rPr lang="en-US" dirty="0" err="1"/>
              <a:t>i</a:t>
            </a:r>
            <a:r>
              <a:rPr lang="en-US" dirty="0"/>
              <a:t>, then output Qi is uniquely true</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r>
              <a:rPr lang="en-US" dirty="0"/>
              <a:t>For instance, if the input S1 S0 = 10 (decimal 2), then output Q2 is true, and Q0, Q1, Q3 are all false</a:t>
            </a:r>
          </a:p>
          <a:p>
            <a:r>
              <a:rPr lang="en-US" dirty="0"/>
              <a:t>This circuit “decodes” a binary number into a “one-of-four” code</a:t>
            </a:r>
          </a:p>
        </p:txBody>
      </p:sp>
      <p:pic>
        <p:nvPicPr>
          <p:cNvPr id="4" name="Picture 3">
            <a:extLst>
              <a:ext uri="{FF2B5EF4-FFF2-40B4-BE49-F238E27FC236}">
                <a16:creationId xmlns:a16="http://schemas.microsoft.com/office/drawing/2014/main" xmlns="" id="{4B5605C2-7726-472A-B780-CFAFA1E96647}"/>
              </a:ext>
            </a:extLst>
          </p:cNvPr>
          <p:cNvPicPr>
            <a:picLocks noChangeAspect="1"/>
          </p:cNvPicPr>
          <p:nvPr/>
        </p:nvPicPr>
        <p:blipFill>
          <a:blip r:embed="rId2"/>
          <a:stretch>
            <a:fillRect/>
          </a:stretch>
        </p:blipFill>
        <p:spPr>
          <a:xfrm>
            <a:off x="4300537" y="3014321"/>
            <a:ext cx="3590925" cy="1724025"/>
          </a:xfrm>
          <a:prstGeom prst="rect">
            <a:avLst/>
          </a:prstGeom>
        </p:spPr>
      </p:pic>
    </p:spTree>
    <p:extLst>
      <p:ext uri="{BB962C8B-B14F-4D97-AF65-F5344CB8AC3E}">
        <p14:creationId xmlns:p14="http://schemas.microsoft.com/office/powerpoint/2010/main" val="17223421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155D4E-4E10-453A-A824-1F111AF91B6C}"/>
              </a:ext>
            </a:extLst>
          </p:cNvPr>
          <p:cNvSpPr>
            <a:spLocks noGrp="1"/>
          </p:cNvSpPr>
          <p:nvPr>
            <p:ph type="title"/>
          </p:nvPr>
        </p:nvSpPr>
        <p:spPr/>
        <p:txBody>
          <a:bodyPr/>
          <a:lstStyle/>
          <a:p>
            <a:r>
              <a:rPr lang="en-US" dirty="0"/>
              <a:t>How can you build 2-to-4 decoder?</a:t>
            </a:r>
          </a:p>
        </p:txBody>
      </p:sp>
      <p:sp>
        <p:nvSpPr>
          <p:cNvPr id="3" name="Content Placeholder 2">
            <a:extLst>
              <a:ext uri="{FF2B5EF4-FFF2-40B4-BE49-F238E27FC236}">
                <a16:creationId xmlns:a16="http://schemas.microsoft.com/office/drawing/2014/main" xmlns="" id="{BE5C705C-6090-492B-B9EB-4EDBE29153E2}"/>
              </a:ext>
            </a:extLst>
          </p:cNvPr>
          <p:cNvSpPr>
            <a:spLocks noGrp="1"/>
          </p:cNvSpPr>
          <p:nvPr>
            <p:ph idx="1"/>
          </p:nvPr>
        </p:nvSpPr>
        <p:spPr>
          <a:xfrm>
            <a:off x="838200" y="1551008"/>
            <a:ext cx="10515600" cy="5092860"/>
          </a:xfrm>
        </p:spPr>
        <p:txBody>
          <a:bodyPr>
            <a:normAutofit fontScale="92500" lnSpcReduction="10000"/>
          </a:bodyPr>
          <a:lstStyle/>
          <a:p>
            <a:r>
              <a:rPr lang="en-US" dirty="0"/>
              <a:t>Follow the design procedures from last time! We have a truth table, so we can write equations for each of the four outputs (Q0-Q3)</a:t>
            </a:r>
          </a:p>
          <a:p>
            <a:endParaRPr lang="en-US" dirty="0"/>
          </a:p>
          <a:p>
            <a:endParaRPr lang="en-US" dirty="0"/>
          </a:p>
          <a:p>
            <a:endParaRPr lang="en-US" dirty="0"/>
          </a:p>
          <a:p>
            <a:endParaRPr lang="en-US" dirty="0"/>
          </a:p>
          <a:p>
            <a:r>
              <a:rPr lang="en-US" dirty="0"/>
              <a:t>In this case there’s not much to be simplified. Here are the equations:</a:t>
            </a:r>
          </a:p>
          <a:p>
            <a:pPr marL="3657600" lvl="8" indent="0">
              <a:buNone/>
            </a:pPr>
            <a:r>
              <a:rPr lang="en-US" dirty="0"/>
              <a:t>Q0 = S1’ S0’ </a:t>
            </a:r>
          </a:p>
          <a:p>
            <a:pPr marL="3657600" lvl="8" indent="0">
              <a:buNone/>
            </a:pPr>
            <a:r>
              <a:rPr lang="en-US" dirty="0"/>
              <a:t>Q1 = S1’ S0</a:t>
            </a:r>
          </a:p>
          <a:p>
            <a:pPr marL="3657600" lvl="8" indent="0">
              <a:buNone/>
            </a:pPr>
            <a:r>
              <a:rPr lang="en-US" dirty="0"/>
              <a:t>Q2 = S1 S0’</a:t>
            </a:r>
          </a:p>
          <a:p>
            <a:pPr marL="2743200" lvl="6" indent="0">
              <a:buNone/>
            </a:pPr>
            <a:r>
              <a:rPr lang="en-US" dirty="0"/>
              <a:t>	Q3 = S1 S0</a:t>
            </a:r>
          </a:p>
        </p:txBody>
      </p:sp>
      <p:pic>
        <p:nvPicPr>
          <p:cNvPr id="4" name="Picture 3">
            <a:extLst>
              <a:ext uri="{FF2B5EF4-FFF2-40B4-BE49-F238E27FC236}">
                <a16:creationId xmlns:a16="http://schemas.microsoft.com/office/drawing/2014/main" xmlns="" id="{E64050D3-BBE6-4148-AB1F-36AD4A8476AC}"/>
              </a:ext>
            </a:extLst>
          </p:cNvPr>
          <p:cNvPicPr>
            <a:picLocks noChangeAspect="1"/>
          </p:cNvPicPr>
          <p:nvPr/>
        </p:nvPicPr>
        <p:blipFill>
          <a:blip r:embed="rId2"/>
          <a:stretch>
            <a:fillRect/>
          </a:stretch>
        </p:blipFill>
        <p:spPr>
          <a:xfrm>
            <a:off x="4300537" y="2373413"/>
            <a:ext cx="3590925" cy="1724025"/>
          </a:xfrm>
          <a:prstGeom prst="rect">
            <a:avLst/>
          </a:prstGeom>
        </p:spPr>
      </p:pic>
    </p:spTree>
    <p:extLst>
      <p:ext uri="{BB962C8B-B14F-4D97-AF65-F5344CB8AC3E}">
        <p14:creationId xmlns:p14="http://schemas.microsoft.com/office/powerpoint/2010/main" val="20576759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21635D-5FEB-4EE3-B17F-7D9EF03836BD}"/>
              </a:ext>
            </a:extLst>
          </p:cNvPr>
          <p:cNvSpPr>
            <a:spLocks noGrp="1"/>
          </p:cNvSpPr>
          <p:nvPr>
            <p:ph type="title"/>
          </p:nvPr>
        </p:nvSpPr>
        <p:spPr/>
        <p:txBody>
          <a:bodyPr/>
          <a:lstStyle/>
          <a:p>
            <a:r>
              <a:rPr lang="en-US" dirty="0"/>
              <a:t>2-to-4 Decoder</a:t>
            </a:r>
          </a:p>
        </p:txBody>
      </p:sp>
      <p:pic>
        <p:nvPicPr>
          <p:cNvPr id="5" name="Picture 4">
            <a:extLst>
              <a:ext uri="{FF2B5EF4-FFF2-40B4-BE49-F238E27FC236}">
                <a16:creationId xmlns:a16="http://schemas.microsoft.com/office/drawing/2014/main" xmlns="" id="{0D59A786-56CD-4271-B049-2AB30C1C545C}"/>
              </a:ext>
            </a:extLst>
          </p:cNvPr>
          <p:cNvPicPr>
            <a:picLocks noChangeAspect="1"/>
          </p:cNvPicPr>
          <p:nvPr/>
        </p:nvPicPr>
        <p:blipFill>
          <a:blip r:embed="rId2"/>
          <a:stretch>
            <a:fillRect/>
          </a:stretch>
        </p:blipFill>
        <p:spPr>
          <a:xfrm>
            <a:off x="2066925" y="1690688"/>
            <a:ext cx="8058150" cy="3924300"/>
          </a:xfrm>
          <a:prstGeom prst="rect">
            <a:avLst/>
          </a:prstGeom>
        </p:spPr>
      </p:pic>
    </p:spTree>
    <p:extLst>
      <p:ext uri="{BB962C8B-B14F-4D97-AF65-F5344CB8AC3E}">
        <p14:creationId xmlns:p14="http://schemas.microsoft.com/office/powerpoint/2010/main" val="9426828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49D831-88A3-48F8-B115-EAB84A316DE4}"/>
              </a:ext>
            </a:extLst>
          </p:cNvPr>
          <p:cNvSpPr>
            <a:spLocks noGrp="1"/>
          </p:cNvSpPr>
          <p:nvPr>
            <p:ph type="title"/>
          </p:nvPr>
        </p:nvSpPr>
        <p:spPr/>
        <p:txBody>
          <a:bodyPr/>
          <a:lstStyle/>
          <a:p>
            <a:r>
              <a:rPr lang="en-US" dirty="0"/>
              <a:t>Enable Inputs</a:t>
            </a:r>
          </a:p>
        </p:txBody>
      </p:sp>
      <p:sp>
        <p:nvSpPr>
          <p:cNvPr id="3" name="Content Placeholder 2">
            <a:extLst>
              <a:ext uri="{FF2B5EF4-FFF2-40B4-BE49-F238E27FC236}">
                <a16:creationId xmlns:a16="http://schemas.microsoft.com/office/drawing/2014/main" xmlns="" id="{4543208E-F02D-4150-BEB6-761185D151AA}"/>
              </a:ext>
            </a:extLst>
          </p:cNvPr>
          <p:cNvSpPr>
            <a:spLocks noGrp="1"/>
          </p:cNvSpPr>
          <p:nvPr>
            <p:ph idx="1"/>
          </p:nvPr>
        </p:nvSpPr>
        <p:spPr>
          <a:xfrm>
            <a:off x="838201" y="1825625"/>
            <a:ext cx="6546448" cy="4351338"/>
          </a:xfrm>
        </p:spPr>
        <p:txBody>
          <a:bodyPr>
            <a:normAutofit lnSpcReduction="10000"/>
          </a:bodyPr>
          <a:lstStyle/>
          <a:p>
            <a:r>
              <a:rPr lang="en-US" dirty="0"/>
              <a:t>Many devices have an additional enable input, which is used to “activate” or “deactivate” the device</a:t>
            </a:r>
          </a:p>
          <a:p>
            <a:r>
              <a:rPr lang="en-US" dirty="0"/>
              <a:t>For a decoder, </a:t>
            </a:r>
          </a:p>
          <a:p>
            <a:pPr marL="457200" lvl="1" indent="0">
              <a:buNone/>
            </a:pPr>
            <a:r>
              <a:rPr lang="en-US" dirty="0"/>
              <a:t>– EN=1 activates the decoder, so it behaves as specified earlier. Exactly one of the outputs will be 1 </a:t>
            </a:r>
          </a:p>
          <a:p>
            <a:pPr marL="457200" lvl="1" indent="0">
              <a:buNone/>
            </a:pPr>
            <a:r>
              <a:rPr lang="en-US" dirty="0"/>
              <a:t>– EN=0 “deactivates” the decoder. By convention, that means all of the decoder’s outputs are 0 </a:t>
            </a:r>
          </a:p>
          <a:p>
            <a:r>
              <a:rPr lang="en-US" dirty="0"/>
              <a:t>We can include this additional input in the decoder’s truth table:</a:t>
            </a:r>
          </a:p>
        </p:txBody>
      </p:sp>
      <p:pic>
        <p:nvPicPr>
          <p:cNvPr id="4" name="Picture 3">
            <a:extLst>
              <a:ext uri="{FF2B5EF4-FFF2-40B4-BE49-F238E27FC236}">
                <a16:creationId xmlns:a16="http://schemas.microsoft.com/office/drawing/2014/main" xmlns="" id="{86B80AD3-C000-438B-AD2B-38B32101EADC}"/>
              </a:ext>
            </a:extLst>
          </p:cNvPr>
          <p:cNvPicPr>
            <a:picLocks noChangeAspect="1"/>
          </p:cNvPicPr>
          <p:nvPr/>
        </p:nvPicPr>
        <p:blipFill>
          <a:blip r:embed="rId2"/>
          <a:stretch>
            <a:fillRect/>
          </a:stretch>
        </p:blipFill>
        <p:spPr>
          <a:xfrm>
            <a:off x="7384649" y="2484672"/>
            <a:ext cx="4114800" cy="2505075"/>
          </a:xfrm>
          <a:prstGeom prst="rect">
            <a:avLst/>
          </a:prstGeom>
        </p:spPr>
      </p:pic>
    </p:spTree>
    <p:extLst>
      <p:ext uri="{BB962C8B-B14F-4D97-AF65-F5344CB8AC3E}">
        <p14:creationId xmlns:p14="http://schemas.microsoft.com/office/powerpoint/2010/main" val="33294985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A80791-8870-4E96-BBE8-332A9AE598C0}"/>
              </a:ext>
            </a:extLst>
          </p:cNvPr>
          <p:cNvSpPr>
            <a:spLocks noGrp="1"/>
          </p:cNvSpPr>
          <p:nvPr>
            <p:ph type="title"/>
          </p:nvPr>
        </p:nvSpPr>
        <p:spPr/>
        <p:txBody>
          <a:bodyPr/>
          <a:lstStyle/>
          <a:p>
            <a:r>
              <a:rPr lang="en-US" dirty="0"/>
              <a:t>An aside: abbreviation truth tables</a:t>
            </a:r>
          </a:p>
        </p:txBody>
      </p:sp>
      <p:sp>
        <p:nvSpPr>
          <p:cNvPr id="3" name="Content Placeholder 2">
            <a:extLst>
              <a:ext uri="{FF2B5EF4-FFF2-40B4-BE49-F238E27FC236}">
                <a16:creationId xmlns:a16="http://schemas.microsoft.com/office/drawing/2014/main" xmlns="" id="{FE5DC7E3-688C-4B48-A87E-8BAA42686A87}"/>
              </a:ext>
            </a:extLst>
          </p:cNvPr>
          <p:cNvSpPr>
            <a:spLocks noGrp="1"/>
          </p:cNvSpPr>
          <p:nvPr>
            <p:ph idx="1"/>
          </p:nvPr>
        </p:nvSpPr>
        <p:spPr>
          <a:xfrm>
            <a:off x="838200" y="1825625"/>
            <a:ext cx="4329223" cy="4351338"/>
          </a:xfrm>
        </p:spPr>
        <p:txBody>
          <a:bodyPr/>
          <a:lstStyle/>
          <a:p>
            <a:r>
              <a:rPr lang="en-US" dirty="0"/>
              <a:t>In this table, note that whenever EN=0, the outputs are always 0, regardless of inputs S1 and S0.</a:t>
            </a:r>
          </a:p>
          <a:p>
            <a:endParaRPr lang="en-US" dirty="0"/>
          </a:p>
          <a:p>
            <a:r>
              <a:rPr lang="en-US" dirty="0"/>
              <a:t>We can abbreviate the table by writing x’s in the input columns for S1 and S0 </a:t>
            </a:r>
          </a:p>
        </p:txBody>
      </p:sp>
      <p:pic>
        <p:nvPicPr>
          <p:cNvPr id="4" name="Picture 3">
            <a:extLst>
              <a:ext uri="{FF2B5EF4-FFF2-40B4-BE49-F238E27FC236}">
                <a16:creationId xmlns:a16="http://schemas.microsoft.com/office/drawing/2014/main" xmlns="" id="{F7D8A0F8-419B-4E24-A96B-E5E2FBA0C177}"/>
              </a:ext>
            </a:extLst>
          </p:cNvPr>
          <p:cNvPicPr>
            <a:picLocks noChangeAspect="1"/>
          </p:cNvPicPr>
          <p:nvPr/>
        </p:nvPicPr>
        <p:blipFill>
          <a:blip r:embed="rId2"/>
          <a:stretch>
            <a:fillRect/>
          </a:stretch>
        </p:blipFill>
        <p:spPr>
          <a:xfrm>
            <a:off x="6166886" y="1324306"/>
            <a:ext cx="3790950" cy="5038725"/>
          </a:xfrm>
          <a:prstGeom prst="rect">
            <a:avLst/>
          </a:prstGeom>
        </p:spPr>
      </p:pic>
    </p:spTree>
    <p:extLst>
      <p:ext uri="{BB962C8B-B14F-4D97-AF65-F5344CB8AC3E}">
        <p14:creationId xmlns:p14="http://schemas.microsoft.com/office/powerpoint/2010/main" val="40932747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287262-C6F7-42F0-95B4-AC13550F8ADD}"/>
              </a:ext>
            </a:extLst>
          </p:cNvPr>
          <p:cNvSpPr>
            <a:spLocks noGrp="1"/>
          </p:cNvSpPr>
          <p:nvPr>
            <p:ph type="title"/>
          </p:nvPr>
        </p:nvSpPr>
        <p:spPr/>
        <p:txBody>
          <a:bodyPr/>
          <a:lstStyle/>
          <a:p>
            <a:r>
              <a:rPr lang="en-US" dirty="0"/>
              <a:t>Blocks and Abstraction</a:t>
            </a:r>
          </a:p>
        </p:txBody>
      </p:sp>
      <p:sp>
        <p:nvSpPr>
          <p:cNvPr id="3" name="Content Placeholder 2">
            <a:extLst>
              <a:ext uri="{FF2B5EF4-FFF2-40B4-BE49-F238E27FC236}">
                <a16:creationId xmlns:a16="http://schemas.microsoft.com/office/drawing/2014/main" xmlns="" id="{70D2873E-27CB-4841-BFA3-89AD4D7FC5B7}"/>
              </a:ext>
            </a:extLst>
          </p:cNvPr>
          <p:cNvSpPr>
            <a:spLocks noGrp="1"/>
          </p:cNvSpPr>
          <p:nvPr>
            <p:ph idx="1"/>
          </p:nvPr>
        </p:nvSpPr>
        <p:spPr>
          <a:xfrm>
            <a:off x="838200" y="1825624"/>
            <a:ext cx="10515600" cy="4798459"/>
          </a:xfrm>
        </p:spPr>
        <p:txBody>
          <a:bodyPr>
            <a:normAutofit fontScale="85000" lnSpcReduction="20000"/>
          </a:bodyPr>
          <a:lstStyle/>
          <a:p>
            <a:r>
              <a:rPr lang="en-US" dirty="0"/>
              <a:t>Decoders are common enough that we want to encapsulate them and treat them as an individual entity</a:t>
            </a:r>
          </a:p>
          <a:p>
            <a:r>
              <a:rPr lang="en-US" dirty="0">
                <a:solidFill>
                  <a:srgbClr val="FF0000"/>
                </a:solidFill>
              </a:rPr>
              <a:t>Block diagrams </a:t>
            </a:r>
            <a:r>
              <a:rPr lang="en-US" dirty="0"/>
              <a:t>for 2-to-4 decoders are shown here. The </a:t>
            </a:r>
            <a:r>
              <a:rPr lang="en-US" i="1" dirty="0"/>
              <a:t>names</a:t>
            </a:r>
            <a:r>
              <a:rPr lang="en-US" dirty="0"/>
              <a:t> of the inputs and outputs, not their order, is what matters.</a:t>
            </a:r>
          </a:p>
          <a:p>
            <a:endParaRPr lang="en-US" dirty="0"/>
          </a:p>
          <a:p>
            <a:endParaRPr lang="en-US" dirty="0"/>
          </a:p>
          <a:p>
            <a:endParaRPr lang="en-US" dirty="0"/>
          </a:p>
          <a:p>
            <a:endParaRPr lang="en-US" dirty="0"/>
          </a:p>
          <a:p>
            <a:r>
              <a:rPr lang="en-US" dirty="0"/>
              <a:t>A decoder block provides abstraction: </a:t>
            </a:r>
          </a:p>
          <a:p>
            <a:pPr marL="457200" lvl="1" indent="0">
              <a:buNone/>
            </a:pPr>
            <a:r>
              <a:rPr lang="en-US" dirty="0"/>
              <a:t>– You can use the decoder as long as you know its truth table or equations, without knowing exactly what’s inside</a:t>
            </a:r>
          </a:p>
          <a:p>
            <a:pPr marL="457200" lvl="1" indent="0">
              <a:buNone/>
            </a:pPr>
            <a:r>
              <a:rPr lang="en-US" dirty="0"/>
              <a:t>– It makes diagrams simpler by hiding the internal circuitry</a:t>
            </a:r>
          </a:p>
          <a:p>
            <a:pPr marL="457200" lvl="1" indent="0">
              <a:buNone/>
            </a:pPr>
            <a:r>
              <a:rPr lang="en-US" dirty="0"/>
              <a:t>– It simplifies hardware reuse. You don’t have to keep rebuilding the decoder from scratch every time you need it </a:t>
            </a:r>
          </a:p>
          <a:p>
            <a:r>
              <a:rPr lang="en-US" dirty="0"/>
              <a:t>These blocks are like functions in programming!</a:t>
            </a:r>
          </a:p>
        </p:txBody>
      </p:sp>
      <p:pic>
        <p:nvPicPr>
          <p:cNvPr id="4" name="Picture 3">
            <a:extLst>
              <a:ext uri="{FF2B5EF4-FFF2-40B4-BE49-F238E27FC236}">
                <a16:creationId xmlns:a16="http://schemas.microsoft.com/office/drawing/2014/main" xmlns="" id="{F40F12E2-4E5A-4630-BE81-5F583A863AFB}"/>
              </a:ext>
            </a:extLst>
          </p:cNvPr>
          <p:cNvPicPr>
            <a:picLocks noChangeAspect="1"/>
          </p:cNvPicPr>
          <p:nvPr/>
        </p:nvPicPr>
        <p:blipFill>
          <a:blip r:embed="rId2"/>
          <a:stretch>
            <a:fillRect/>
          </a:stretch>
        </p:blipFill>
        <p:spPr>
          <a:xfrm>
            <a:off x="3281362" y="3055542"/>
            <a:ext cx="5629275" cy="1257300"/>
          </a:xfrm>
          <a:prstGeom prst="rect">
            <a:avLst/>
          </a:prstGeom>
        </p:spPr>
      </p:pic>
    </p:spTree>
    <p:extLst>
      <p:ext uri="{BB962C8B-B14F-4D97-AF65-F5344CB8AC3E}">
        <p14:creationId xmlns:p14="http://schemas.microsoft.com/office/powerpoint/2010/main" val="8159411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8B5DAC-70CC-4898-AFB9-837CC7AC76DA}"/>
              </a:ext>
            </a:extLst>
          </p:cNvPr>
          <p:cNvSpPr>
            <a:spLocks noGrp="1"/>
          </p:cNvSpPr>
          <p:nvPr>
            <p:ph type="title"/>
          </p:nvPr>
        </p:nvSpPr>
        <p:spPr/>
        <p:txBody>
          <a:bodyPr/>
          <a:lstStyle/>
          <a:p>
            <a:r>
              <a:rPr lang="en-US" dirty="0"/>
              <a:t>3-to-8 decoder</a:t>
            </a:r>
          </a:p>
        </p:txBody>
      </p:sp>
      <p:sp>
        <p:nvSpPr>
          <p:cNvPr id="3" name="Content Placeholder 2">
            <a:extLst>
              <a:ext uri="{FF2B5EF4-FFF2-40B4-BE49-F238E27FC236}">
                <a16:creationId xmlns:a16="http://schemas.microsoft.com/office/drawing/2014/main" xmlns="" id="{86454C18-86BE-41E6-BAA4-3BCC7EBC6232}"/>
              </a:ext>
            </a:extLst>
          </p:cNvPr>
          <p:cNvSpPr>
            <a:spLocks noGrp="1"/>
          </p:cNvSpPr>
          <p:nvPr>
            <p:ph idx="1"/>
          </p:nvPr>
        </p:nvSpPr>
        <p:spPr>
          <a:xfrm>
            <a:off x="838200" y="1584916"/>
            <a:ext cx="9836888" cy="2678740"/>
          </a:xfrm>
        </p:spPr>
        <p:txBody>
          <a:bodyPr>
            <a:normAutofit/>
          </a:bodyPr>
          <a:lstStyle/>
          <a:p>
            <a:r>
              <a:rPr lang="en-US" dirty="0"/>
              <a:t>Larger decoders are similar. Here is a 3-to-8 decoder</a:t>
            </a:r>
          </a:p>
          <a:p>
            <a:pPr marL="457200" lvl="1" indent="0">
              <a:buNone/>
            </a:pPr>
            <a:r>
              <a:rPr lang="en-US" dirty="0"/>
              <a:t>– The block symbol is on the right </a:t>
            </a:r>
          </a:p>
          <a:p>
            <a:pPr marL="457200" lvl="1" indent="0">
              <a:buNone/>
            </a:pPr>
            <a:r>
              <a:rPr lang="en-US" dirty="0"/>
              <a:t>– A truth table (without EN) is below</a:t>
            </a:r>
          </a:p>
          <a:p>
            <a:pPr marL="457200" lvl="1" indent="0">
              <a:buNone/>
            </a:pPr>
            <a:r>
              <a:rPr lang="en-US" dirty="0"/>
              <a:t> – Output equations are at the bottom right </a:t>
            </a:r>
          </a:p>
          <a:p>
            <a:r>
              <a:rPr lang="en-US" dirty="0"/>
              <a:t> Again, only one output is true for any input combination</a:t>
            </a:r>
          </a:p>
        </p:txBody>
      </p:sp>
      <p:pic>
        <p:nvPicPr>
          <p:cNvPr id="4" name="Picture 3">
            <a:extLst>
              <a:ext uri="{FF2B5EF4-FFF2-40B4-BE49-F238E27FC236}">
                <a16:creationId xmlns:a16="http://schemas.microsoft.com/office/drawing/2014/main" xmlns="" id="{1AB48534-A235-462E-B4B9-A45048E5BD1B}"/>
              </a:ext>
            </a:extLst>
          </p:cNvPr>
          <p:cNvPicPr>
            <a:picLocks noChangeAspect="1"/>
          </p:cNvPicPr>
          <p:nvPr/>
        </p:nvPicPr>
        <p:blipFill>
          <a:blip r:embed="rId2"/>
          <a:stretch>
            <a:fillRect/>
          </a:stretch>
        </p:blipFill>
        <p:spPr>
          <a:xfrm>
            <a:off x="10281462" y="1499852"/>
            <a:ext cx="1581150" cy="2114550"/>
          </a:xfrm>
          <a:prstGeom prst="rect">
            <a:avLst/>
          </a:prstGeom>
        </p:spPr>
      </p:pic>
      <p:pic>
        <p:nvPicPr>
          <p:cNvPr id="5" name="Picture 4">
            <a:extLst>
              <a:ext uri="{FF2B5EF4-FFF2-40B4-BE49-F238E27FC236}">
                <a16:creationId xmlns:a16="http://schemas.microsoft.com/office/drawing/2014/main" xmlns="" id="{9DB52C19-AF3E-4F39-95A7-517346D2D444}"/>
              </a:ext>
            </a:extLst>
          </p:cNvPr>
          <p:cNvPicPr>
            <a:picLocks noChangeAspect="1"/>
          </p:cNvPicPr>
          <p:nvPr/>
        </p:nvPicPr>
        <p:blipFill>
          <a:blip r:embed="rId3"/>
          <a:stretch>
            <a:fillRect/>
          </a:stretch>
        </p:blipFill>
        <p:spPr>
          <a:xfrm>
            <a:off x="2416692" y="3834403"/>
            <a:ext cx="7981950" cy="2781300"/>
          </a:xfrm>
          <a:prstGeom prst="rect">
            <a:avLst/>
          </a:prstGeom>
        </p:spPr>
      </p:pic>
    </p:spTree>
    <p:extLst>
      <p:ext uri="{BB962C8B-B14F-4D97-AF65-F5344CB8AC3E}">
        <p14:creationId xmlns:p14="http://schemas.microsoft.com/office/powerpoint/2010/main" val="42894255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C55301-F585-4AFC-AD42-CEC5EE18A152}"/>
              </a:ext>
            </a:extLst>
          </p:cNvPr>
          <p:cNvSpPr>
            <a:spLocks noGrp="1"/>
          </p:cNvSpPr>
          <p:nvPr>
            <p:ph type="title"/>
          </p:nvPr>
        </p:nvSpPr>
        <p:spPr/>
        <p:txBody>
          <a:bodyPr/>
          <a:lstStyle/>
          <a:p>
            <a:r>
              <a:rPr lang="en-US" dirty="0"/>
              <a:t>So what good is a decoder?</a:t>
            </a:r>
          </a:p>
        </p:txBody>
      </p:sp>
      <p:sp>
        <p:nvSpPr>
          <p:cNvPr id="3" name="Content Placeholder 2">
            <a:extLst>
              <a:ext uri="{FF2B5EF4-FFF2-40B4-BE49-F238E27FC236}">
                <a16:creationId xmlns:a16="http://schemas.microsoft.com/office/drawing/2014/main" xmlns="" id="{2E5BF615-A72E-4668-AA33-F0C9FC0DB7F5}"/>
              </a:ext>
            </a:extLst>
          </p:cNvPr>
          <p:cNvSpPr>
            <a:spLocks noGrp="1"/>
          </p:cNvSpPr>
          <p:nvPr>
            <p:ph idx="1"/>
          </p:nvPr>
        </p:nvSpPr>
        <p:spPr>
          <a:xfrm>
            <a:off x="542264" y="1605516"/>
            <a:ext cx="11621386" cy="5007935"/>
          </a:xfrm>
        </p:spPr>
        <p:txBody>
          <a:bodyPr>
            <a:normAutofit lnSpcReduction="10000"/>
          </a:bodyPr>
          <a:lstStyle/>
          <a:p>
            <a:r>
              <a:rPr lang="en-US" dirty="0"/>
              <a:t>Do the truth table and equations look familiar?</a:t>
            </a:r>
          </a:p>
          <a:p>
            <a:endParaRPr lang="en-US" dirty="0"/>
          </a:p>
          <a:p>
            <a:endParaRPr lang="en-US" dirty="0"/>
          </a:p>
          <a:p>
            <a:endParaRPr lang="en-US" dirty="0"/>
          </a:p>
          <a:p>
            <a:endParaRPr lang="en-US" dirty="0"/>
          </a:p>
          <a:p>
            <a:r>
              <a:rPr lang="en-US" dirty="0"/>
              <a:t>Decoders are sometimes called </a:t>
            </a:r>
            <a:r>
              <a:rPr lang="en-US" dirty="0" err="1">
                <a:solidFill>
                  <a:srgbClr val="FF0000"/>
                </a:solidFill>
              </a:rPr>
              <a:t>minterm</a:t>
            </a:r>
            <a:r>
              <a:rPr lang="en-US" dirty="0">
                <a:solidFill>
                  <a:srgbClr val="FF0000"/>
                </a:solidFill>
              </a:rPr>
              <a:t> generators </a:t>
            </a:r>
          </a:p>
          <a:p>
            <a:pPr marL="457200" lvl="1" indent="0">
              <a:buNone/>
            </a:pPr>
            <a:r>
              <a:rPr lang="en-US" dirty="0"/>
              <a:t>– For each of the input combinations, exactly one output is true</a:t>
            </a:r>
          </a:p>
          <a:p>
            <a:pPr marL="457200" lvl="1" indent="0">
              <a:buNone/>
            </a:pPr>
            <a:r>
              <a:rPr lang="en-US" dirty="0"/>
              <a:t>– Each output equation contains all of the input variables </a:t>
            </a:r>
          </a:p>
          <a:p>
            <a:pPr marL="457200" lvl="1" indent="0">
              <a:buNone/>
            </a:pPr>
            <a:r>
              <a:rPr lang="en-US" dirty="0"/>
              <a:t>– These properties hold for all sizes of decoders</a:t>
            </a:r>
          </a:p>
          <a:p>
            <a:r>
              <a:rPr lang="en-US" dirty="0"/>
              <a:t>Arbitrary functions can be implemented with decoders. If a sum of </a:t>
            </a:r>
            <a:r>
              <a:rPr lang="en-US" dirty="0" err="1"/>
              <a:t>minterms</a:t>
            </a:r>
            <a:r>
              <a:rPr lang="en-US" dirty="0"/>
              <a:t> equation for a function is given, a decoder (a </a:t>
            </a:r>
            <a:r>
              <a:rPr lang="en-US" dirty="0" err="1"/>
              <a:t>minterm</a:t>
            </a:r>
            <a:r>
              <a:rPr lang="en-US" dirty="0"/>
              <a:t> generator) is used to implement that function</a:t>
            </a:r>
          </a:p>
        </p:txBody>
      </p:sp>
      <p:pic>
        <p:nvPicPr>
          <p:cNvPr id="4" name="Picture 3">
            <a:extLst>
              <a:ext uri="{FF2B5EF4-FFF2-40B4-BE49-F238E27FC236}">
                <a16:creationId xmlns:a16="http://schemas.microsoft.com/office/drawing/2014/main" xmlns="" id="{B31F560F-ACDB-4047-B549-52C5901C2B6A}"/>
              </a:ext>
            </a:extLst>
          </p:cNvPr>
          <p:cNvPicPr>
            <a:picLocks noChangeAspect="1"/>
          </p:cNvPicPr>
          <p:nvPr/>
        </p:nvPicPr>
        <p:blipFill>
          <a:blip r:embed="rId2"/>
          <a:stretch>
            <a:fillRect/>
          </a:stretch>
        </p:blipFill>
        <p:spPr>
          <a:xfrm>
            <a:off x="2996834" y="2059947"/>
            <a:ext cx="5581650" cy="1781175"/>
          </a:xfrm>
          <a:prstGeom prst="rect">
            <a:avLst/>
          </a:prstGeom>
        </p:spPr>
      </p:pic>
    </p:spTree>
    <p:extLst>
      <p:ext uri="{BB962C8B-B14F-4D97-AF65-F5344CB8AC3E}">
        <p14:creationId xmlns:p14="http://schemas.microsoft.com/office/powerpoint/2010/main" val="3552594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xmlns="" id="{AB45A142-4255-493C-8284-5D566C121B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6DC93C0-480D-4507-A21C-4A9961EBE9EA}"/>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Divide and Conqure</a:t>
            </a:r>
          </a:p>
        </p:txBody>
      </p:sp>
      <p:cxnSp>
        <p:nvCxnSpPr>
          <p:cNvPr id="15" name="Straight Connector 11">
            <a:extLst>
              <a:ext uri="{FF2B5EF4-FFF2-40B4-BE49-F238E27FC236}">
                <a16:creationId xmlns:a16="http://schemas.microsoft.com/office/drawing/2014/main" xmlns="" id="{38FB9660-F42F-4313-BBC4-47C007FE484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6" name="Content Placeholder 3">
            <a:extLst>
              <a:ext uri="{FF2B5EF4-FFF2-40B4-BE49-F238E27FC236}">
                <a16:creationId xmlns:a16="http://schemas.microsoft.com/office/drawing/2014/main" xmlns="" id="{ED581190-7479-4640-9C8C-9CE5147BEEE8}"/>
              </a:ext>
            </a:extLst>
          </p:cNvPr>
          <p:cNvPicPr>
            <a:picLocks noGrp="1" noChangeAspect="1"/>
          </p:cNvPicPr>
          <p:nvPr>
            <p:ph idx="1"/>
          </p:nvPr>
        </p:nvPicPr>
        <p:blipFill>
          <a:blip r:embed="rId2"/>
          <a:stretch>
            <a:fillRect/>
          </a:stretch>
        </p:blipFill>
        <p:spPr>
          <a:xfrm>
            <a:off x="5336326" y="492573"/>
            <a:ext cx="6188536" cy="5880796"/>
          </a:xfrm>
          <a:prstGeom prst="rect">
            <a:avLst/>
          </a:prstGeom>
        </p:spPr>
      </p:pic>
    </p:spTree>
    <p:extLst>
      <p:ext uri="{BB962C8B-B14F-4D97-AF65-F5344CB8AC3E}">
        <p14:creationId xmlns:p14="http://schemas.microsoft.com/office/powerpoint/2010/main" val="28675048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6E4E31-1AB3-4634-B71E-37F93FBB6364}"/>
              </a:ext>
            </a:extLst>
          </p:cNvPr>
          <p:cNvSpPr>
            <a:spLocks noGrp="1"/>
          </p:cNvSpPr>
          <p:nvPr>
            <p:ph type="title"/>
          </p:nvPr>
        </p:nvSpPr>
        <p:spPr/>
        <p:txBody>
          <a:bodyPr/>
          <a:lstStyle/>
          <a:p>
            <a:r>
              <a:rPr lang="en-US" dirty="0"/>
              <a:t>Design example: Addition</a:t>
            </a:r>
          </a:p>
        </p:txBody>
      </p:sp>
      <p:sp>
        <p:nvSpPr>
          <p:cNvPr id="3" name="Content Placeholder 2">
            <a:extLst>
              <a:ext uri="{FF2B5EF4-FFF2-40B4-BE49-F238E27FC236}">
                <a16:creationId xmlns:a16="http://schemas.microsoft.com/office/drawing/2014/main" xmlns="" id="{D9DE4131-315A-4014-B627-5C16588A89A6}"/>
              </a:ext>
            </a:extLst>
          </p:cNvPr>
          <p:cNvSpPr>
            <a:spLocks noGrp="1"/>
          </p:cNvSpPr>
          <p:nvPr>
            <p:ph idx="1"/>
          </p:nvPr>
        </p:nvSpPr>
        <p:spPr>
          <a:xfrm>
            <a:off x="838199" y="1765005"/>
            <a:ext cx="10910777" cy="2317897"/>
          </a:xfrm>
        </p:spPr>
        <p:txBody>
          <a:bodyPr>
            <a:normAutofit fontScale="92500"/>
          </a:bodyPr>
          <a:lstStyle/>
          <a:p>
            <a:r>
              <a:rPr lang="en-US" dirty="0"/>
              <a:t>Let’s make a circuit that adds three 1-bit inputs X, Y and Z</a:t>
            </a:r>
          </a:p>
          <a:p>
            <a:r>
              <a:rPr lang="en-US" dirty="0"/>
              <a:t>We will need two bits to represent the total; let’s call them C and S, for “carry” and “sum.” Note that C and S are two separate functions of the same inputs X, Y and Z </a:t>
            </a:r>
          </a:p>
          <a:p>
            <a:r>
              <a:rPr lang="en-US" dirty="0"/>
              <a:t>Here are a truth table and sum-of-</a:t>
            </a:r>
            <a:r>
              <a:rPr lang="en-US" dirty="0" err="1"/>
              <a:t>minterms</a:t>
            </a:r>
            <a:r>
              <a:rPr lang="en-US" dirty="0"/>
              <a:t> equations for C and S</a:t>
            </a:r>
          </a:p>
        </p:txBody>
      </p:sp>
      <p:pic>
        <p:nvPicPr>
          <p:cNvPr id="4" name="Picture 3">
            <a:extLst>
              <a:ext uri="{FF2B5EF4-FFF2-40B4-BE49-F238E27FC236}">
                <a16:creationId xmlns:a16="http://schemas.microsoft.com/office/drawing/2014/main" xmlns="" id="{E023AFB9-B2B6-4CEB-88D1-0D4B28CF63A8}"/>
              </a:ext>
            </a:extLst>
          </p:cNvPr>
          <p:cNvPicPr>
            <a:picLocks noChangeAspect="1"/>
          </p:cNvPicPr>
          <p:nvPr/>
        </p:nvPicPr>
        <p:blipFill>
          <a:blip r:embed="rId2"/>
          <a:stretch>
            <a:fillRect/>
          </a:stretch>
        </p:blipFill>
        <p:spPr>
          <a:xfrm>
            <a:off x="2224087" y="3930617"/>
            <a:ext cx="7743825" cy="2867025"/>
          </a:xfrm>
          <a:prstGeom prst="rect">
            <a:avLst/>
          </a:prstGeom>
        </p:spPr>
      </p:pic>
    </p:spTree>
    <p:extLst>
      <p:ext uri="{BB962C8B-B14F-4D97-AF65-F5344CB8AC3E}">
        <p14:creationId xmlns:p14="http://schemas.microsoft.com/office/powerpoint/2010/main" val="7494395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185B6D-ABA5-4272-8AD2-94E72D48FF19}"/>
              </a:ext>
            </a:extLst>
          </p:cNvPr>
          <p:cNvSpPr>
            <a:spLocks noGrp="1"/>
          </p:cNvSpPr>
          <p:nvPr>
            <p:ph type="title"/>
          </p:nvPr>
        </p:nvSpPr>
        <p:spPr/>
        <p:txBody>
          <a:bodyPr/>
          <a:lstStyle/>
          <a:p>
            <a:r>
              <a:rPr lang="en-US" dirty="0"/>
              <a:t>Decoder-based Adder</a:t>
            </a:r>
          </a:p>
        </p:txBody>
      </p:sp>
      <p:sp>
        <p:nvSpPr>
          <p:cNvPr id="3" name="Content Placeholder 2">
            <a:extLst>
              <a:ext uri="{FF2B5EF4-FFF2-40B4-BE49-F238E27FC236}">
                <a16:creationId xmlns:a16="http://schemas.microsoft.com/office/drawing/2014/main" xmlns="" id="{4EA1CC89-7C91-431D-AB2C-0FDCD0CC43D9}"/>
              </a:ext>
            </a:extLst>
          </p:cNvPr>
          <p:cNvSpPr>
            <a:spLocks noGrp="1"/>
          </p:cNvSpPr>
          <p:nvPr>
            <p:ph idx="1"/>
          </p:nvPr>
        </p:nvSpPr>
        <p:spPr/>
        <p:txBody>
          <a:bodyPr/>
          <a:lstStyle/>
          <a:p>
            <a:r>
              <a:rPr lang="en-US" dirty="0"/>
              <a:t>Here, two 3-to-8 decoders implement C and S as sums of </a:t>
            </a:r>
            <a:r>
              <a:rPr lang="en-US" dirty="0" err="1"/>
              <a:t>minterms</a:t>
            </a:r>
            <a:r>
              <a:rPr lang="en-US" dirty="0"/>
              <a:t>.</a:t>
            </a:r>
          </a:p>
        </p:txBody>
      </p:sp>
      <p:pic>
        <p:nvPicPr>
          <p:cNvPr id="4" name="Picture 3">
            <a:extLst>
              <a:ext uri="{FF2B5EF4-FFF2-40B4-BE49-F238E27FC236}">
                <a16:creationId xmlns:a16="http://schemas.microsoft.com/office/drawing/2014/main" xmlns="" id="{EB38AC30-F6DD-4DAF-87C7-C0D6584A8210}"/>
              </a:ext>
            </a:extLst>
          </p:cNvPr>
          <p:cNvPicPr>
            <a:picLocks noChangeAspect="1"/>
          </p:cNvPicPr>
          <p:nvPr/>
        </p:nvPicPr>
        <p:blipFill>
          <a:blip r:embed="rId2"/>
          <a:stretch>
            <a:fillRect/>
          </a:stretch>
        </p:blipFill>
        <p:spPr>
          <a:xfrm>
            <a:off x="3581400" y="2391993"/>
            <a:ext cx="5029200" cy="4200525"/>
          </a:xfrm>
          <a:prstGeom prst="rect">
            <a:avLst/>
          </a:prstGeom>
        </p:spPr>
      </p:pic>
    </p:spTree>
    <p:extLst>
      <p:ext uri="{BB962C8B-B14F-4D97-AF65-F5344CB8AC3E}">
        <p14:creationId xmlns:p14="http://schemas.microsoft.com/office/powerpoint/2010/main" val="7550156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19EB0A-1BC4-461E-927B-9219A3DDB5EC}"/>
              </a:ext>
            </a:extLst>
          </p:cNvPr>
          <p:cNvSpPr>
            <a:spLocks noGrp="1"/>
          </p:cNvSpPr>
          <p:nvPr>
            <p:ph type="title"/>
          </p:nvPr>
        </p:nvSpPr>
        <p:spPr/>
        <p:txBody>
          <a:bodyPr/>
          <a:lstStyle/>
          <a:p>
            <a:r>
              <a:rPr lang="en-US" dirty="0"/>
              <a:t>Using just one decoder</a:t>
            </a:r>
          </a:p>
        </p:txBody>
      </p:sp>
      <p:sp>
        <p:nvSpPr>
          <p:cNvPr id="3" name="Content Placeholder 2">
            <a:extLst>
              <a:ext uri="{FF2B5EF4-FFF2-40B4-BE49-F238E27FC236}">
                <a16:creationId xmlns:a16="http://schemas.microsoft.com/office/drawing/2014/main" xmlns="" id="{C160494E-AFE2-4B45-8428-6FF1B14E8203}"/>
              </a:ext>
            </a:extLst>
          </p:cNvPr>
          <p:cNvSpPr>
            <a:spLocks noGrp="1"/>
          </p:cNvSpPr>
          <p:nvPr>
            <p:ph idx="1"/>
          </p:nvPr>
        </p:nvSpPr>
        <p:spPr/>
        <p:txBody>
          <a:bodyPr/>
          <a:lstStyle/>
          <a:p>
            <a:r>
              <a:rPr lang="en-US" dirty="0"/>
              <a:t>Since the two functions C and S both have the same inputs, we could use just one decoder instead of two.</a:t>
            </a:r>
          </a:p>
        </p:txBody>
      </p:sp>
      <p:pic>
        <p:nvPicPr>
          <p:cNvPr id="4" name="Picture 3">
            <a:extLst>
              <a:ext uri="{FF2B5EF4-FFF2-40B4-BE49-F238E27FC236}">
                <a16:creationId xmlns:a16="http://schemas.microsoft.com/office/drawing/2014/main" xmlns="" id="{7E6D2E5E-D73D-428B-A710-B7C7366FB114}"/>
              </a:ext>
            </a:extLst>
          </p:cNvPr>
          <p:cNvPicPr>
            <a:picLocks noChangeAspect="1"/>
          </p:cNvPicPr>
          <p:nvPr/>
        </p:nvPicPr>
        <p:blipFill>
          <a:blip r:embed="rId2"/>
          <a:stretch>
            <a:fillRect/>
          </a:stretch>
        </p:blipFill>
        <p:spPr>
          <a:xfrm>
            <a:off x="3419475" y="3219007"/>
            <a:ext cx="5353050" cy="2057400"/>
          </a:xfrm>
          <a:prstGeom prst="rect">
            <a:avLst/>
          </a:prstGeom>
        </p:spPr>
      </p:pic>
    </p:spTree>
    <p:extLst>
      <p:ext uri="{BB962C8B-B14F-4D97-AF65-F5344CB8AC3E}">
        <p14:creationId xmlns:p14="http://schemas.microsoft.com/office/powerpoint/2010/main" val="37996731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7B1F6-455E-4D52-8A04-0167225053D4}"/>
              </a:ext>
            </a:extLst>
          </p:cNvPr>
          <p:cNvSpPr>
            <a:spLocks noGrp="1"/>
          </p:cNvSpPr>
          <p:nvPr>
            <p:ph type="title"/>
          </p:nvPr>
        </p:nvSpPr>
        <p:spPr/>
        <p:txBody>
          <a:bodyPr/>
          <a:lstStyle/>
          <a:p>
            <a:r>
              <a:rPr lang="en-US" dirty="0"/>
              <a:t>Building a 3-to-8 decoder</a:t>
            </a:r>
          </a:p>
        </p:txBody>
      </p:sp>
      <p:sp>
        <p:nvSpPr>
          <p:cNvPr id="3" name="Content Placeholder 2">
            <a:extLst>
              <a:ext uri="{FF2B5EF4-FFF2-40B4-BE49-F238E27FC236}">
                <a16:creationId xmlns:a16="http://schemas.microsoft.com/office/drawing/2014/main" xmlns="" id="{70ABA73D-127E-4278-9B62-BE843AD3F730}"/>
              </a:ext>
            </a:extLst>
          </p:cNvPr>
          <p:cNvSpPr>
            <a:spLocks noGrp="1"/>
          </p:cNvSpPr>
          <p:nvPr>
            <p:ph idx="1"/>
          </p:nvPr>
        </p:nvSpPr>
        <p:spPr>
          <a:xfrm>
            <a:off x="838199" y="1469985"/>
            <a:ext cx="10761921" cy="2644815"/>
          </a:xfrm>
        </p:spPr>
        <p:txBody>
          <a:bodyPr>
            <a:normAutofit fontScale="92500"/>
          </a:bodyPr>
          <a:lstStyle/>
          <a:p>
            <a:r>
              <a:rPr lang="en-US" dirty="0"/>
              <a:t>You could build a 3-to-8 decoder directly from the truth table and equations below, just like how we built the 2-to-4 decoder </a:t>
            </a:r>
          </a:p>
          <a:p>
            <a:r>
              <a:rPr lang="en-US" dirty="0"/>
              <a:t>Another way to design a decoder is to break it into smaller pieces </a:t>
            </a:r>
          </a:p>
          <a:p>
            <a:r>
              <a:rPr lang="en-US" dirty="0"/>
              <a:t>Notice some patterns in the table below: </a:t>
            </a:r>
          </a:p>
          <a:p>
            <a:pPr marL="457200" lvl="1" indent="0">
              <a:buNone/>
            </a:pPr>
            <a:r>
              <a:rPr lang="en-US" dirty="0"/>
              <a:t>– When </a:t>
            </a:r>
            <a:r>
              <a:rPr lang="en-US" dirty="0">
                <a:solidFill>
                  <a:srgbClr val="FF66FF"/>
                </a:solidFill>
              </a:rPr>
              <a:t>S2 = 0</a:t>
            </a:r>
            <a:r>
              <a:rPr lang="en-US" dirty="0"/>
              <a:t>, outputs </a:t>
            </a:r>
            <a:r>
              <a:rPr lang="en-US" dirty="0">
                <a:solidFill>
                  <a:srgbClr val="FF66FF"/>
                </a:solidFill>
              </a:rPr>
              <a:t>Q0-Q3</a:t>
            </a:r>
            <a:r>
              <a:rPr lang="en-US" dirty="0"/>
              <a:t> are generated as in a 2-to-4 decoder </a:t>
            </a:r>
          </a:p>
          <a:p>
            <a:pPr marL="457200" lvl="1" indent="0">
              <a:buNone/>
            </a:pPr>
            <a:r>
              <a:rPr lang="en-US" dirty="0"/>
              <a:t>- When </a:t>
            </a:r>
            <a:r>
              <a:rPr lang="en-US" dirty="0">
                <a:solidFill>
                  <a:srgbClr val="1832F0"/>
                </a:solidFill>
              </a:rPr>
              <a:t>S2 = 1</a:t>
            </a:r>
            <a:r>
              <a:rPr lang="en-US" dirty="0"/>
              <a:t>, outputs </a:t>
            </a:r>
            <a:r>
              <a:rPr lang="en-US" dirty="0">
                <a:solidFill>
                  <a:srgbClr val="1832F0"/>
                </a:solidFill>
              </a:rPr>
              <a:t>Q4-Q7</a:t>
            </a:r>
            <a:r>
              <a:rPr lang="en-US" dirty="0"/>
              <a:t> are generated as in a 2-to-4 decoder</a:t>
            </a:r>
          </a:p>
        </p:txBody>
      </p:sp>
      <p:pic>
        <p:nvPicPr>
          <p:cNvPr id="4" name="Picture 3">
            <a:extLst>
              <a:ext uri="{FF2B5EF4-FFF2-40B4-BE49-F238E27FC236}">
                <a16:creationId xmlns:a16="http://schemas.microsoft.com/office/drawing/2014/main" xmlns="" id="{F8F6108D-5BA2-49E6-847D-9815A02B6C4C}"/>
              </a:ext>
            </a:extLst>
          </p:cNvPr>
          <p:cNvPicPr>
            <a:picLocks noChangeAspect="1"/>
          </p:cNvPicPr>
          <p:nvPr/>
        </p:nvPicPr>
        <p:blipFill>
          <a:blip r:embed="rId2"/>
          <a:stretch>
            <a:fillRect/>
          </a:stretch>
        </p:blipFill>
        <p:spPr>
          <a:xfrm>
            <a:off x="2153495" y="4045350"/>
            <a:ext cx="8324850" cy="2743200"/>
          </a:xfrm>
          <a:prstGeom prst="rect">
            <a:avLst/>
          </a:prstGeom>
        </p:spPr>
      </p:pic>
    </p:spTree>
    <p:extLst>
      <p:ext uri="{BB962C8B-B14F-4D97-AF65-F5344CB8AC3E}">
        <p14:creationId xmlns:p14="http://schemas.microsoft.com/office/powerpoint/2010/main" val="1448653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11D83B-CE79-4FAF-8ABC-5A845FE1070C}"/>
              </a:ext>
            </a:extLst>
          </p:cNvPr>
          <p:cNvSpPr>
            <a:spLocks noGrp="1"/>
          </p:cNvSpPr>
          <p:nvPr>
            <p:ph type="title"/>
          </p:nvPr>
        </p:nvSpPr>
        <p:spPr/>
        <p:txBody>
          <a:bodyPr/>
          <a:lstStyle/>
          <a:p>
            <a:r>
              <a:rPr lang="en-US" dirty="0"/>
              <a:t>Decoder Expansion</a:t>
            </a:r>
          </a:p>
        </p:txBody>
      </p:sp>
      <p:sp>
        <p:nvSpPr>
          <p:cNvPr id="3" name="Content Placeholder 2">
            <a:extLst>
              <a:ext uri="{FF2B5EF4-FFF2-40B4-BE49-F238E27FC236}">
                <a16:creationId xmlns:a16="http://schemas.microsoft.com/office/drawing/2014/main" xmlns="" id="{1D0DB1AC-8DC0-4B57-9235-0637502C016B}"/>
              </a:ext>
            </a:extLst>
          </p:cNvPr>
          <p:cNvSpPr>
            <a:spLocks noGrp="1"/>
          </p:cNvSpPr>
          <p:nvPr>
            <p:ph idx="1"/>
          </p:nvPr>
        </p:nvSpPr>
        <p:spPr/>
        <p:txBody>
          <a:bodyPr/>
          <a:lstStyle/>
          <a:p>
            <a:r>
              <a:rPr lang="en-US" dirty="0"/>
              <a:t>You can use enable inputs to string decoders together. Here’s a 3-to-8 decoder constructed from two 2-to-4 decoders:</a:t>
            </a:r>
          </a:p>
        </p:txBody>
      </p:sp>
      <p:pic>
        <p:nvPicPr>
          <p:cNvPr id="5" name="Picture 4">
            <a:extLst>
              <a:ext uri="{FF2B5EF4-FFF2-40B4-BE49-F238E27FC236}">
                <a16:creationId xmlns:a16="http://schemas.microsoft.com/office/drawing/2014/main" xmlns="" id="{7FD5F04F-5EC1-40DF-91D7-2D2E92E68BDF}"/>
              </a:ext>
            </a:extLst>
          </p:cNvPr>
          <p:cNvPicPr>
            <a:picLocks noChangeAspect="1"/>
          </p:cNvPicPr>
          <p:nvPr/>
        </p:nvPicPr>
        <p:blipFill>
          <a:blip r:embed="rId2"/>
          <a:stretch>
            <a:fillRect/>
          </a:stretch>
        </p:blipFill>
        <p:spPr>
          <a:xfrm>
            <a:off x="6656467" y="3429000"/>
            <a:ext cx="3971925" cy="2228850"/>
          </a:xfrm>
          <a:prstGeom prst="rect">
            <a:avLst/>
          </a:prstGeom>
        </p:spPr>
      </p:pic>
      <p:pic>
        <p:nvPicPr>
          <p:cNvPr id="6" name="Picture 5">
            <a:extLst>
              <a:ext uri="{FF2B5EF4-FFF2-40B4-BE49-F238E27FC236}">
                <a16:creationId xmlns:a16="http://schemas.microsoft.com/office/drawing/2014/main" xmlns="" id="{AFD0D4F4-034F-4F6B-903E-51C0D654A2FA}"/>
              </a:ext>
            </a:extLst>
          </p:cNvPr>
          <p:cNvPicPr>
            <a:picLocks noChangeAspect="1"/>
          </p:cNvPicPr>
          <p:nvPr/>
        </p:nvPicPr>
        <p:blipFill>
          <a:blip r:embed="rId3"/>
          <a:stretch>
            <a:fillRect/>
          </a:stretch>
        </p:blipFill>
        <p:spPr>
          <a:xfrm>
            <a:off x="1563608" y="3429000"/>
            <a:ext cx="5219700" cy="2505075"/>
          </a:xfrm>
          <a:prstGeom prst="rect">
            <a:avLst/>
          </a:prstGeom>
        </p:spPr>
      </p:pic>
    </p:spTree>
    <p:extLst>
      <p:ext uri="{BB962C8B-B14F-4D97-AF65-F5344CB8AC3E}">
        <p14:creationId xmlns:p14="http://schemas.microsoft.com/office/powerpoint/2010/main" val="22766449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89C231-7CAE-4530-AD8D-44A6FB1878BD}"/>
              </a:ext>
            </a:extLst>
          </p:cNvPr>
          <p:cNvSpPr>
            <a:spLocks noGrp="1"/>
          </p:cNvSpPr>
          <p:nvPr>
            <p:ph type="title"/>
          </p:nvPr>
        </p:nvSpPr>
        <p:spPr/>
        <p:txBody>
          <a:bodyPr/>
          <a:lstStyle/>
          <a:p>
            <a:r>
              <a:rPr lang="en-US" dirty="0"/>
              <a:t>4-to-16-line Decoder</a:t>
            </a:r>
          </a:p>
        </p:txBody>
      </p:sp>
      <p:pic>
        <p:nvPicPr>
          <p:cNvPr id="4" name="Picture 11" descr="AACFLPD0">
            <a:extLst>
              <a:ext uri="{FF2B5EF4-FFF2-40B4-BE49-F238E27FC236}">
                <a16:creationId xmlns:a16="http://schemas.microsoft.com/office/drawing/2014/main" xmlns="" id="{7985DAA5-1418-4519-A937-3766F7CC14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2544" y="1880929"/>
            <a:ext cx="7046912" cy="427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38645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Problem </a:t>
            </a:r>
          </a:p>
        </p:txBody>
      </p:sp>
      <p:sp>
        <p:nvSpPr>
          <p:cNvPr id="4" name="Content Placeholder 3"/>
          <p:cNvSpPr txBox="1">
            <a:spLocks noGrp="1"/>
          </p:cNvSpPr>
          <p:nvPr>
            <p:ph idx="1"/>
          </p:nvPr>
        </p:nvSpPr>
        <p:spPr>
          <a:xfrm>
            <a:off x="838200" y="1599996"/>
            <a:ext cx="10515600" cy="867930"/>
          </a:xfrm>
          <a:prstGeom prst="rect">
            <a:avLst/>
          </a:prstGeom>
          <a:noFill/>
        </p:spPr>
        <p:txBody>
          <a:bodyPr wrap="square" rtlCol="0">
            <a:spAutoFit/>
          </a:bodyPr>
          <a:lstStyle/>
          <a:p>
            <a:r>
              <a:rPr lang="en-CA" dirty="0"/>
              <a:t>We need 4x16 decoder. You have OLNY 2X4 decoders. How you are going to design that?</a:t>
            </a:r>
          </a:p>
        </p:txBody>
      </p:sp>
      <p:pic>
        <p:nvPicPr>
          <p:cNvPr id="5" name="Picture 4"/>
          <p:cNvPicPr>
            <a:picLocks noChangeAspect="1"/>
          </p:cNvPicPr>
          <p:nvPr/>
        </p:nvPicPr>
        <p:blipFill>
          <a:blip r:embed="rId2"/>
          <a:stretch>
            <a:fillRect/>
          </a:stretch>
        </p:blipFill>
        <p:spPr>
          <a:xfrm>
            <a:off x="3502540" y="2529075"/>
            <a:ext cx="5400675" cy="4257675"/>
          </a:xfrm>
          <a:prstGeom prst="rect">
            <a:avLst/>
          </a:prstGeom>
        </p:spPr>
      </p:pic>
    </p:spTree>
    <p:extLst>
      <p:ext uri="{BB962C8B-B14F-4D97-AF65-F5344CB8AC3E}">
        <p14:creationId xmlns:p14="http://schemas.microsoft.com/office/powerpoint/2010/main" val="847504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34D029-E261-4611-8292-DEE3BFA52125}"/>
              </a:ext>
            </a:extLst>
          </p:cNvPr>
          <p:cNvSpPr>
            <a:spLocks noGrp="1"/>
          </p:cNvSpPr>
          <p:nvPr>
            <p:ph type="title"/>
          </p:nvPr>
        </p:nvSpPr>
        <p:spPr/>
        <p:txBody>
          <a:bodyPr/>
          <a:lstStyle/>
          <a:p>
            <a:r>
              <a:rPr lang="en-US" dirty="0"/>
              <a:t>Encoding</a:t>
            </a:r>
          </a:p>
        </p:txBody>
      </p:sp>
      <p:sp>
        <p:nvSpPr>
          <p:cNvPr id="3" name="Content Placeholder 2">
            <a:extLst>
              <a:ext uri="{FF2B5EF4-FFF2-40B4-BE49-F238E27FC236}">
                <a16:creationId xmlns:a16="http://schemas.microsoft.com/office/drawing/2014/main" xmlns="" id="{19B0B048-95E3-407F-884F-F89CA950E7F2}"/>
              </a:ext>
            </a:extLst>
          </p:cNvPr>
          <p:cNvSpPr>
            <a:spLocks noGrp="1"/>
          </p:cNvSpPr>
          <p:nvPr>
            <p:ph idx="1"/>
          </p:nvPr>
        </p:nvSpPr>
        <p:spPr/>
        <p:txBody>
          <a:bodyPr/>
          <a:lstStyle/>
          <a:p>
            <a:r>
              <a:rPr lang="en-US" altLang="en-US" dirty="0">
                <a:solidFill>
                  <a:schemeClr val="accent2"/>
                </a:solidFill>
                <a:latin typeface="Comic Sans MS" panose="030F0702030302020204" pitchFamily="66" charset="0"/>
              </a:rPr>
              <a:t>Encoding</a:t>
            </a:r>
            <a:r>
              <a:rPr lang="en-US" altLang="en-US" dirty="0">
                <a:latin typeface="Comic Sans MS" panose="030F0702030302020204" pitchFamily="66" charset="0"/>
              </a:rPr>
              <a:t> is the opposite of decoding - the conversion of an </a:t>
            </a:r>
            <a:r>
              <a:rPr lang="en-US" altLang="en-US" i="1" dirty="0">
                <a:latin typeface="Comic Sans MS" panose="030F0702030302020204" pitchFamily="66" charset="0"/>
              </a:rPr>
              <a:t>m</a:t>
            </a:r>
            <a:r>
              <a:rPr lang="en-US" altLang="en-US" dirty="0">
                <a:latin typeface="Comic Sans MS" panose="030F0702030302020204" pitchFamily="66" charset="0"/>
              </a:rPr>
              <a:t>-bit input code to a </a:t>
            </a:r>
            <a:r>
              <a:rPr lang="en-US" altLang="en-US" i="1" dirty="0">
                <a:latin typeface="Comic Sans MS" panose="030F0702030302020204" pitchFamily="66" charset="0"/>
              </a:rPr>
              <a:t>n</a:t>
            </a:r>
            <a:r>
              <a:rPr lang="en-US" altLang="en-US" dirty="0">
                <a:latin typeface="Comic Sans MS" panose="030F0702030302020204" pitchFamily="66" charset="0"/>
              </a:rPr>
              <a:t>-bit output code with </a:t>
            </a:r>
            <a:r>
              <a:rPr lang="en-US" altLang="en-US" i="1" dirty="0">
                <a:latin typeface="Comic Sans MS" panose="030F0702030302020204" pitchFamily="66" charset="0"/>
              </a:rPr>
              <a:t>n </a:t>
            </a:r>
            <a:r>
              <a:rPr lang="en-US" altLang="en-US" dirty="0">
                <a:latin typeface="Comic Sans MS" panose="030F0702030302020204" pitchFamily="66" charset="0"/>
              </a:rPr>
              <a:t>≤ m ≤2</a:t>
            </a:r>
            <a:r>
              <a:rPr lang="en-US" altLang="en-US" i="1" baseline="30000" dirty="0">
                <a:latin typeface="Comic Sans MS" panose="030F0702030302020204" pitchFamily="66" charset="0"/>
              </a:rPr>
              <a:t>n  </a:t>
            </a:r>
            <a:r>
              <a:rPr lang="en-US" altLang="en-US" dirty="0">
                <a:latin typeface="Comic Sans MS" panose="030F0702030302020204" pitchFamily="66" charset="0"/>
              </a:rPr>
              <a:t>such that each valid code word produces a unique output code</a:t>
            </a:r>
          </a:p>
          <a:p>
            <a:r>
              <a:rPr lang="en-US" altLang="en-US" dirty="0">
                <a:latin typeface="Comic Sans MS" panose="030F0702030302020204" pitchFamily="66" charset="0"/>
              </a:rPr>
              <a:t>Circuits that perform encoding are called </a:t>
            </a:r>
            <a:r>
              <a:rPr lang="en-US" altLang="en-US" dirty="0">
                <a:solidFill>
                  <a:schemeClr val="accent2"/>
                </a:solidFill>
                <a:latin typeface="Comic Sans MS" panose="030F0702030302020204" pitchFamily="66" charset="0"/>
              </a:rPr>
              <a:t>encoders</a:t>
            </a:r>
          </a:p>
          <a:p>
            <a:r>
              <a:rPr lang="en-US" altLang="en-US" dirty="0">
                <a:latin typeface="Comic Sans MS" panose="030F0702030302020204" pitchFamily="66" charset="0"/>
              </a:rPr>
              <a:t>An encoder has 2</a:t>
            </a:r>
            <a:r>
              <a:rPr lang="en-US" altLang="en-US" i="1" baseline="30000" dirty="0">
                <a:latin typeface="Comic Sans MS" panose="030F0702030302020204" pitchFamily="66" charset="0"/>
              </a:rPr>
              <a:t>n</a:t>
            </a:r>
            <a:r>
              <a:rPr lang="en-US" altLang="en-US" dirty="0">
                <a:latin typeface="Comic Sans MS" panose="030F0702030302020204" pitchFamily="66" charset="0"/>
              </a:rPr>
              <a:t> (or fewer) input lines and </a:t>
            </a:r>
            <a:r>
              <a:rPr lang="en-US" altLang="en-US" i="1" dirty="0">
                <a:latin typeface="Comic Sans MS" panose="030F0702030302020204" pitchFamily="66" charset="0"/>
              </a:rPr>
              <a:t>n</a:t>
            </a:r>
            <a:r>
              <a:rPr lang="en-US" altLang="en-US" dirty="0">
                <a:latin typeface="Comic Sans MS" panose="030F0702030302020204" pitchFamily="66" charset="0"/>
              </a:rPr>
              <a:t> output lines which generate the binary code corresponding to the input values</a:t>
            </a:r>
          </a:p>
          <a:p>
            <a:r>
              <a:rPr lang="en-US" altLang="en-US" dirty="0">
                <a:latin typeface="Comic Sans MS" panose="030F0702030302020204" pitchFamily="66" charset="0"/>
              </a:rPr>
              <a:t>Typically,  an encoder converts a code containing exactly one bit that is 1 to a binary code corresponding to the position in which the 1 appears.</a:t>
            </a:r>
          </a:p>
          <a:p>
            <a:endParaRPr lang="en-US" altLang="en-US" dirty="0">
              <a:latin typeface="Comic Sans MS" panose="030F0702030302020204" pitchFamily="66" charset="0"/>
            </a:endParaRPr>
          </a:p>
          <a:p>
            <a:endParaRPr lang="en-US" dirty="0"/>
          </a:p>
        </p:txBody>
      </p:sp>
    </p:spTree>
    <p:extLst>
      <p:ext uri="{BB962C8B-B14F-4D97-AF65-F5344CB8AC3E}">
        <p14:creationId xmlns:p14="http://schemas.microsoft.com/office/powerpoint/2010/main" val="16087023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D8BD1B-3AD5-4B62-8427-74AE13E830BD}"/>
              </a:ext>
            </a:extLst>
          </p:cNvPr>
          <p:cNvSpPr>
            <a:spLocks noGrp="1"/>
          </p:cNvSpPr>
          <p:nvPr>
            <p:ph type="title"/>
          </p:nvPr>
        </p:nvSpPr>
        <p:spPr/>
        <p:txBody>
          <a:bodyPr/>
          <a:lstStyle/>
          <a:p>
            <a:r>
              <a:rPr lang="en-US" dirty="0"/>
              <a:t>Encoder (cont.)</a:t>
            </a:r>
          </a:p>
        </p:txBody>
      </p:sp>
      <p:sp>
        <p:nvSpPr>
          <p:cNvPr id="3" name="Content Placeholder 2">
            <a:extLst>
              <a:ext uri="{FF2B5EF4-FFF2-40B4-BE49-F238E27FC236}">
                <a16:creationId xmlns:a16="http://schemas.microsoft.com/office/drawing/2014/main" xmlns="" id="{D434FCC1-B0E3-4F37-9053-7AD5A5CCA788}"/>
              </a:ext>
            </a:extLst>
          </p:cNvPr>
          <p:cNvSpPr>
            <a:spLocks noGrp="1"/>
          </p:cNvSpPr>
          <p:nvPr>
            <p:ph idx="1"/>
          </p:nvPr>
        </p:nvSpPr>
        <p:spPr/>
        <p:txBody>
          <a:bodyPr/>
          <a:lstStyle/>
          <a:p>
            <a:r>
              <a:rPr lang="en-US" dirty="0"/>
              <a:t>Octal-to-Binary Encoder: This encoder has eight inputs, one for each of the octal digits, and three outputs that generate the corresponding binary number </a:t>
            </a:r>
          </a:p>
          <a:p>
            <a:pPr marL="457200" lvl="1" indent="0">
              <a:buNone/>
            </a:pPr>
            <a:r>
              <a:rPr lang="en-US" dirty="0"/>
              <a:t>– Only one input can have the value of 1 at any given time</a:t>
            </a:r>
          </a:p>
        </p:txBody>
      </p:sp>
      <p:pic>
        <p:nvPicPr>
          <p:cNvPr id="4" name="Picture 3">
            <a:extLst>
              <a:ext uri="{FF2B5EF4-FFF2-40B4-BE49-F238E27FC236}">
                <a16:creationId xmlns:a16="http://schemas.microsoft.com/office/drawing/2014/main" xmlns="" id="{3D449567-915B-4BCD-B3A6-CF519D7BA58E}"/>
              </a:ext>
            </a:extLst>
          </p:cNvPr>
          <p:cNvPicPr>
            <a:picLocks noChangeAspect="1"/>
          </p:cNvPicPr>
          <p:nvPr/>
        </p:nvPicPr>
        <p:blipFill>
          <a:blip r:embed="rId2"/>
          <a:stretch>
            <a:fillRect/>
          </a:stretch>
        </p:blipFill>
        <p:spPr>
          <a:xfrm>
            <a:off x="4405312" y="3837799"/>
            <a:ext cx="3381375" cy="1819275"/>
          </a:xfrm>
          <a:prstGeom prst="rect">
            <a:avLst/>
          </a:prstGeom>
        </p:spPr>
      </p:pic>
    </p:spTree>
    <p:extLst>
      <p:ext uri="{BB962C8B-B14F-4D97-AF65-F5344CB8AC3E}">
        <p14:creationId xmlns:p14="http://schemas.microsoft.com/office/powerpoint/2010/main" val="23679629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C2764D-7FA5-46C3-93FB-6C2AC10A9016}"/>
              </a:ext>
            </a:extLst>
          </p:cNvPr>
          <p:cNvSpPr>
            <a:spLocks noGrp="1"/>
          </p:cNvSpPr>
          <p:nvPr>
            <p:ph type="title"/>
          </p:nvPr>
        </p:nvSpPr>
        <p:spPr/>
        <p:txBody>
          <a:bodyPr/>
          <a:lstStyle/>
          <a:p>
            <a:r>
              <a:rPr lang="en-US" dirty="0"/>
              <a:t>Octal-to-Binary Encoder</a:t>
            </a:r>
          </a:p>
        </p:txBody>
      </p:sp>
      <p:pic>
        <p:nvPicPr>
          <p:cNvPr id="4" name="Picture 3">
            <a:extLst>
              <a:ext uri="{FF2B5EF4-FFF2-40B4-BE49-F238E27FC236}">
                <a16:creationId xmlns:a16="http://schemas.microsoft.com/office/drawing/2014/main" xmlns="" id="{0AAC408A-9D8E-45A3-A9D4-FD7B177660C9}"/>
              </a:ext>
            </a:extLst>
          </p:cNvPr>
          <p:cNvPicPr>
            <a:picLocks noChangeAspect="1"/>
          </p:cNvPicPr>
          <p:nvPr/>
        </p:nvPicPr>
        <p:blipFill>
          <a:blip r:embed="rId2"/>
          <a:stretch>
            <a:fillRect/>
          </a:stretch>
        </p:blipFill>
        <p:spPr>
          <a:xfrm>
            <a:off x="1933575" y="1495425"/>
            <a:ext cx="8324850" cy="3867150"/>
          </a:xfrm>
          <a:prstGeom prst="rect">
            <a:avLst/>
          </a:prstGeom>
        </p:spPr>
      </p:pic>
      <p:sp>
        <p:nvSpPr>
          <p:cNvPr id="5" name="Rectangle 4">
            <a:extLst>
              <a:ext uri="{FF2B5EF4-FFF2-40B4-BE49-F238E27FC236}">
                <a16:creationId xmlns:a16="http://schemas.microsoft.com/office/drawing/2014/main" xmlns="" id="{6343A67A-6C64-45CC-BB73-4DF1BA5A1707}"/>
              </a:ext>
            </a:extLst>
          </p:cNvPr>
          <p:cNvSpPr/>
          <p:nvPr/>
        </p:nvSpPr>
        <p:spPr>
          <a:xfrm>
            <a:off x="4334540" y="5455629"/>
            <a:ext cx="6096000" cy="1200329"/>
          </a:xfrm>
          <a:prstGeom prst="rect">
            <a:avLst/>
          </a:prstGeom>
        </p:spPr>
        <p:txBody>
          <a:bodyPr>
            <a:spAutoFit/>
          </a:bodyPr>
          <a:lstStyle/>
          <a:p>
            <a:r>
              <a:rPr lang="pt-BR" sz="2400" dirty="0"/>
              <a:t>A0= D1 + D3 + D5 + D7</a:t>
            </a:r>
          </a:p>
          <a:p>
            <a:r>
              <a:rPr lang="pt-BR" sz="2400" dirty="0"/>
              <a:t>A2= D4 + D5 + D6 + D7</a:t>
            </a:r>
          </a:p>
          <a:p>
            <a:r>
              <a:rPr lang="pt-BR" sz="2400" dirty="0"/>
              <a:t>A1= D2 + D3 + D6 + D7</a:t>
            </a:r>
            <a:endParaRPr lang="en-US" sz="2400" dirty="0"/>
          </a:p>
        </p:txBody>
      </p:sp>
    </p:spTree>
    <p:extLst>
      <p:ext uri="{BB962C8B-B14F-4D97-AF65-F5344CB8AC3E}">
        <p14:creationId xmlns:p14="http://schemas.microsoft.com/office/powerpoint/2010/main" val="2299312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823AC064-BC96-4F32-8AE1-B2FD387548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706DFD08-7B59-425E-865F-2AB4C747C0E2}"/>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3800" b="1" kern="1200">
                <a:solidFill>
                  <a:srgbClr val="FFFFFF"/>
                </a:solidFill>
                <a:latin typeface="+mj-lt"/>
                <a:ea typeface="+mj-ea"/>
                <a:cs typeface="+mj-cs"/>
              </a:rPr>
              <a:t>Hierarchical Design due to Divide and Conquer</a:t>
            </a:r>
            <a:endParaRPr lang="en-US" sz="3800" kern="1200">
              <a:solidFill>
                <a:srgbClr val="FFFFFF"/>
              </a:solidFill>
              <a:latin typeface="+mj-lt"/>
              <a:ea typeface="+mj-ea"/>
              <a:cs typeface="+mj-cs"/>
            </a:endParaRPr>
          </a:p>
        </p:txBody>
      </p:sp>
      <p:cxnSp>
        <p:nvCxnSpPr>
          <p:cNvPr id="14" name="Straight Connector 10">
            <a:extLst>
              <a:ext uri="{FF2B5EF4-FFF2-40B4-BE49-F238E27FC236}">
                <a16:creationId xmlns:a16="http://schemas.microsoft.com/office/drawing/2014/main" xmlns="" id="{7E7C77BC-7138-40B1-A15B-20F57A49462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xmlns="" id="{5CE9270C-5F67-4809-9D3F-E80FC6E00FA6}"/>
              </a:ext>
            </a:extLst>
          </p:cNvPr>
          <p:cNvPicPr>
            <a:picLocks noChangeAspect="1"/>
          </p:cNvPicPr>
          <p:nvPr/>
        </p:nvPicPr>
        <p:blipFill>
          <a:blip r:embed="rId2"/>
          <a:stretch>
            <a:fillRect/>
          </a:stretch>
        </p:blipFill>
        <p:spPr>
          <a:xfrm>
            <a:off x="1989230" y="2509911"/>
            <a:ext cx="8158441" cy="3997637"/>
          </a:xfrm>
          <a:prstGeom prst="rect">
            <a:avLst/>
          </a:prstGeom>
        </p:spPr>
      </p:pic>
    </p:spTree>
    <p:extLst>
      <p:ext uri="{BB962C8B-B14F-4D97-AF65-F5344CB8AC3E}">
        <p14:creationId xmlns:p14="http://schemas.microsoft.com/office/powerpoint/2010/main" val="30482952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9496BA4-2221-4697-92E9-350A3AB9C73A}"/>
              </a:ext>
            </a:extLst>
          </p:cNvPr>
          <p:cNvSpPr>
            <a:spLocks noGrp="1"/>
          </p:cNvSpPr>
          <p:nvPr>
            <p:ph type="title"/>
          </p:nvPr>
        </p:nvSpPr>
        <p:spPr/>
        <p:txBody>
          <a:bodyPr/>
          <a:lstStyle/>
          <a:p>
            <a:r>
              <a:rPr lang="en-US" dirty="0"/>
              <a:t>Multiplexers</a:t>
            </a:r>
          </a:p>
        </p:txBody>
      </p:sp>
      <p:sp>
        <p:nvSpPr>
          <p:cNvPr id="5" name="Text Placeholder 4">
            <a:extLst>
              <a:ext uri="{FF2B5EF4-FFF2-40B4-BE49-F238E27FC236}">
                <a16:creationId xmlns:a16="http://schemas.microsoft.com/office/drawing/2014/main" xmlns="" id="{F49C716E-ADE0-4651-A8FD-22B26203EDA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935555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57E70BF-828E-4E17-BB19-EC3024D32DD4}"/>
              </a:ext>
            </a:extLst>
          </p:cNvPr>
          <p:cNvSpPr>
            <a:spLocks noGrp="1"/>
          </p:cNvSpPr>
          <p:nvPr>
            <p:ph type="title"/>
          </p:nvPr>
        </p:nvSpPr>
        <p:spPr/>
        <p:txBody>
          <a:bodyPr/>
          <a:lstStyle/>
          <a:p>
            <a:r>
              <a:rPr lang="en-US" dirty="0"/>
              <a:t>Multiplexers</a:t>
            </a:r>
          </a:p>
        </p:txBody>
      </p:sp>
      <p:sp>
        <p:nvSpPr>
          <p:cNvPr id="5" name="Content Placeholder 4">
            <a:extLst>
              <a:ext uri="{FF2B5EF4-FFF2-40B4-BE49-F238E27FC236}">
                <a16:creationId xmlns:a16="http://schemas.microsoft.com/office/drawing/2014/main" xmlns="" id="{0371AF87-3A24-4A29-AAB6-AFE7FD788E74}"/>
              </a:ext>
            </a:extLst>
          </p:cNvPr>
          <p:cNvSpPr>
            <a:spLocks noGrp="1"/>
          </p:cNvSpPr>
          <p:nvPr>
            <p:ph idx="1"/>
          </p:nvPr>
        </p:nvSpPr>
        <p:spPr/>
        <p:txBody>
          <a:bodyPr/>
          <a:lstStyle/>
          <a:p>
            <a:r>
              <a:rPr lang="en-US" dirty="0"/>
              <a:t>Multiplexers, or </a:t>
            </a:r>
            <a:r>
              <a:rPr lang="en-US" dirty="0" err="1"/>
              <a:t>muxes</a:t>
            </a:r>
            <a:r>
              <a:rPr lang="en-US" dirty="0"/>
              <a:t>, are used to choose between resources</a:t>
            </a:r>
          </a:p>
          <a:p>
            <a:r>
              <a:rPr lang="en-US" dirty="0"/>
              <a:t>A real-life example: in the old days before networking, several computers could share one printer through the use of a switch.</a:t>
            </a:r>
          </a:p>
        </p:txBody>
      </p:sp>
      <p:pic>
        <p:nvPicPr>
          <p:cNvPr id="6" name="Picture 5">
            <a:extLst>
              <a:ext uri="{FF2B5EF4-FFF2-40B4-BE49-F238E27FC236}">
                <a16:creationId xmlns:a16="http://schemas.microsoft.com/office/drawing/2014/main" xmlns="" id="{6F37A1CE-4223-4BD7-8D48-873C47716566}"/>
              </a:ext>
            </a:extLst>
          </p:cNvPr>
          <p:cNvPicPr>
            <a:picLocks noChangeAspect="1"/>
          </p:cNvPicPr>
          <p:nvPr/>
        </p:nvPicPr>
        <p:blipFill>
          <a:blip r:embed="rId2"/>
          <a:stretch>
            <a:fillRect/>
          </a:stretch>
        </p:blipFill>
        <p:spPr>
          <a:xfrm>
            <a:off x="4482865" y="3680748"/>
            <a:ext cx="5521218" cy="2631151"/>
          </a:xfrm>
          <a:prstGeom prst="rect">
            <a:avLst/>
          </a:prstGeom>
        </p:spPr>
      </p:pic>
    </p:spTree>
    <p:extLst>
      <p:ext uri="{BB962C8B-B14F-4D97-AF65-F5344CB8AC3E}">
        <p14:creationId xmlns:p14="http://schemas.microsoft.com/office/powerpoint/2010/main" val="23736255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24DB45-AE1C-43E7-83D4-4D27AF6D8D21}"/>
              </a:ext>
            </a:extLst>
          </p:cNvPr>
          <p:cNvSpPr>
            <a:spLocks noGrp="1"/>
          </p:cNvSpPr>
          <p:nvPr>
            <p:ph type="title"/>
          </p:nvPr>
        </p:nvSpPr>
        <p:spPr/>
        <p:txBody>
          <a:bodyPr/>
          <a:lstStyle/>
          <a:p>
            <a:r>
              <a:rPr lang="en-US" dirty="0"/>
              <a:t>Multiplexers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E282DF5F-35D9-4327-88B4-939299C4DF12}"/>
                  </a:ext>
                </a:extLst>
              </p:cNvPr>
              <p:cNvSpPr>
                <a:spLocks noGrp="1"/>
              </p:cNvSpPr>
              <p:nvPr>
                <p:ph idx="1"/>
              </p:nvPr>
            </p:nvSpPr>
            <p:spPr/>
            <p:txBody>
              <a:bodyPr>
                <a:normAutofit fontScale="85000" lnSpcReduction="10000"/>
              </a:bodyPr>
              <a:lstStyle/>
              <a:p>
                <a:r>
                  <a:rPr lang="en-US" dirty="0"/>
                  <a:t>A</a:t>
                </a:r>
                <a:r>
                  <a:rPr lang="en-US" dirty="0">
                    <a:solidFill>
                      <a:srgbClr val="FF0000"/>
                    </a:solidFill>
                  </a:rPr>
                  <a:t> </a:t>
                </a:r>
                <a14:m>
                  <m:oMath xmlns:m="http://schemas.openxmlformats.org/officeDocument/2006/math">
                    <m:sSup>
                      <m:sSupPr>
                        <m:ctrlPr>
                          <a:rPr lang="en-US" i="1" dirty="0" smtClean="0">
                            <a:solidFill>
                              <a:srgbClr val="FF0000"/>
                            </a:solidFill>
                            <a:latin typeface="Cambria Math" panose="02040503050406030204" pitchFamily="18" charset="0"/>
                          </a:rPr>
                        </m:ctrlPr>
                      </m:sSupPr>
                      <m:e>
                        <m:r>
                          <a:rPr lang="en-US" b="0" i="1" dirty="0" smtClean="0">
                            <a:solidFill>
                              <a:srgbClr val="FF0000"/>
                            </a:solidFill>
                            <a:latin typeface="Cambria Math" panose="02040503050406030204" pitchFamily="18" charset="0"/>
                          </a:rPr>
                          <m:t>2</m:t>
                        </m:r>
                      </m:e>
                      <m:sup>
                        <m:r>
                          <a:rPr lang="en-US" b="0" i="1" dirty="0" smtClean="0">
                            <a:solidFill>
                              <a:srgbClr val="FF0000"/>
                            </a:solidFill>
                            <a:latin typeface="Cambria Math" panose="02040503050406030204" pitchFamily="18" charset="0"/>
                          </a:rPr>
                          <m:t>𝑛</m:t>
                        </m:r>
                      </m:sup>
                    </m:sSup>
                  </m:oMath>
                </a14:m>
                <a:r>
                  <a:rPr lang="en-US" dirty="0">
                    <a:solidFill>
                      <a:srgbClr val="FF0000"/>
                    </a:solidFill>
                  </a:rPr>
                  <a:t>-to-1 multiplexer </a:t>
                </a:r>
                <a:r>
                  <a:rPr lang="en-US" dirty="0"/>
                  <a:t>sends one of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𝑛</m:t>
                        </m:r>
                      </m:sup>
                    </m:sSup>
                  </m:oMath>
                </a14:m>
                <a:r>
                  <a:rPr lang="en-US" dirty="0"/>
                  <a:t> input lines to a single output line</a:t>
                </a:r>
              </a:p>
              <a:p>
                <a:pPr marL="457200" lvl="1" indent="0">
                  <a:buNone/>
                </a:pPr>
                <a:r>
                  <a:rPr lang="en-US" dirty="0"/>
                  <a:t>– A multiplexer has two sets of inputs:</a:t>
                </a:r>
              </a:p>
              <a:p>
                <a:pPr marL="457200" lvl="1" indent="0">
                  <a:buNone/>
                </a:pPr>
                <a:r>
                  <a:rPr lang="en-US" dirty="0"/>
                  <a:t>	*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𝑛</m:t>
                        </m:r>
                      </m:sup>
                    </m:sSup>
                  </m:oMath>
                </a14:m>
                <a:r>
                  <a:rPr lang="en-US" dirty="0"/>
                  <a:t> </a:t>
                </a:r>
                <a:r>
                  <a:rPr lang="en-US" dirty="0">
                    <a:solidFill>
                      <a:srgbClr val="FF0000"/>
                    </a:solidFill>
                  </a:rPr>
                  <a:t>data input </a:t>
                </a:r>
                <a:r>
                  <a:rPr lang="en-US" dirty="0"/>
                  <a:t>lines</a:t>
                </a:r>
              </a:p>
              <a:p>
                <a:pPr marL="457200" lvl="1" indent="0">
                  <a:buNone/>
                </a:pPr>
                <a:r>
                  <a:rPr lang="en-US" dirty="0"/>
                  <a:t>	* n </a:t>
                </a:r>
                <a:r>
                  <a:rPr lang="en-US" dirty="0">
                    <a:solidFill>
                      <a:srgbClr val="FF0000"/>
                    </a:solidFill>
                  </a:rPr>
                  <a:t>select</a:t>
                </a:r>
                <a:r>
                  <a:rPr lang="en-US" dirty="0"/>
                  <a:t> lines, to pick one of the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𝑛</m:t>
                        </m:r>
                      </m:sup>
                    </m:sSup>
                  </m:oMath>
                </a14:m>
                <a:r>
                  <a:rPr lang="en-US" dirty="0"/>
                  <a:t> data inputs</a:t>
                </a:r>
              </a:p>
              <a:p>
                <a:pPr marL="457200" lvl="1" indent="0">
                  <a:buNone/>
                </a:pPr>
                <a:r>
                  <a:rPr lang="en-US" dirty="0"/>
                  <a:t>– The mux output is a single bit, which is one of the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𝑛</m:t>
                        </m:r>
                      </m:sup>
                    </m:sSup>
                  </m:oMath>
                </a14:m>
                <a:r>
                  <a:rPr lang="en-US" dirty="0"/>
                  <a:t> data inputs</a:t>
                </a:r>
              </a:p>
              <a:p>
                <a:r>
                  <a:rPr lang="en-US" dirty="0"/>
                  <a:t>The simplest example is a 2-to-1 mux:</a:t>
                </a:r>
              </a:p>
              <a:p>
                <a:endParaRPr lang="en-US" dirty="0"/>
              </a:p>
              <a:p>
                <a:endParaRPr lang="en-US" dirty="0"/>
              </a:p>
              <a:p>
                <a:endParaRPr lang="en-US" dirty="0"/>
              </a:p>
              <a:p>
                <a:r>
                  <a:rPr lang="en-US" dirty="0"/>
                  <a:t>The select bit S controls which of the data bits D0-D1 is chosen:</a:t>
                </a:r>
              </a:p>
              <a:p>
                <a:pPr lvl="1"/>
                <a:r>
                  <a:rPr lang="en-US" dirty="0"/>
                  <a:t>If S=0, then D0 is the output (Q=D0).</a:t>
                </a:r>
              </a:p>
              <a:p>
                <a:pPr lvl="1"/>
                <a:r>
                  <a:rPr lang="en-US" dirty="0"/>
                  <a:t>If S=1, then D1 is the output (Q=D1).</a:t>
                </a:r>
              </a:p>
              <a:p>
                <a:endParaRPr lang="en-US" dirty="0"/>
              </a:p>
            </p:txBody>
          </p:sp>
        </mc:Choice>
        <mc:Fallback xmlns="">
          <p:sp>
            <p:nvSpPr>
              <p:cNvPr id="3" name="Content Placeholder 2">
                <a:extLst>
                  <a:ext uri="{FF2B5EF4-FFF2-40B4-BE49-F238E27FC236}">
                    <a16:creationId xmlns:a16="http://schemas.microsoft.com/office/drawing/2014/main" id="{E282DF5F-35D9-4327-88B4-939299C4DF12}"/>
                  </a:ext>
                </a:extLst>
              </p:cNvPr>
              <p:cNvSpPr>
                <a:spLocks noGrp="1" noRot="1" noChangeAspect="1" noMove="1" noResize="1" noEditPoints="1" noAdjustHandles="1" noChangeArrowheads="1" noChangeShapeType="1" noTextEdit="1"/>
              </p:cNvSpPr>
              <p:nvPr>
                <p:ph idx="1"/>
              </p:nvPr>
            </p:nvSpPr>
            <p:spPr>
              <a:blipFill>
                <a:blip r:embed="rId2"/>
                <a:stretch>
                  <a:fillRect l="-812" t="-2661" b="-196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xmlns="" id="{6758FF37-B59D-4C85-9485-C2D8EDE45D1A}"/>
              </a:ext>
            </a:extLst>
          </p:cNvPr>
          <p:cNvPicPr>
            <a:picLocks noChangeAspect="1"/>
          </p:cNvPicPr>
          <p:nvPr/>
        </p:nvPicPr>
        <p:blipFill>
          <a:blip r:embed="rId3"/>
          <a:stretch>
            <a:fillRect/>
          </a:stretch>
        </p:blipFill>
        <p:spPr>
          <a:xfrm>
            <a:off x="3702814" y="4001294"/>
            <a:ext cx="3790950" cy="914400"/>
          </a:xfrm>
          <a:prstGeom prst="rect">
            <a:avLst/>
          </a:prstGeom>
        </p:spPr>
      </p:pic>
    </p:spTree>
    <p:extLst>
      <p:ext uri="{BB962C8B-B14F-4D97-AF65-F5344CB8AC3E}">
        <p14:creationId xmlns:p14="http://schemas.microsoft.com/office/powerpoint/2010/main" val="20376082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B8A729-5F7E-45BE-A406-EBD1A24C9ABB}"/>
              </a:ext>
            </a:extLst>
          </p:cNvPr>
          <p:cNvSpPr>
            <a:spLocks noGrp="1"/>
          </p:cNvSpPr>
          <p:nvPr>
            <p:ph type="title"/>
          </p:nvPr>
        </p:nvSpPr>
        <p:spPr/>
        <p:txBody>
          <a:bodyPr/>
          <a:lstStyle/>
          <a:p>
            <a:r>
              <a:rPr lang="en-US" dirty="0"/>
              <a:t>More truth table abbreviations</a:t>
            </a:r>
          </a:p>
        </p:txBody>
      </p:sp>
      <p:sp>
        <p:nvSpPr>
          <p:cNvPr id="3" name="Content Placeholder 2">
            <a:extLst>
              <a:ext uri="{FF2B5EF4-FFF2-40B4-BE49-F238E27FC236}">
                <a16:creationId xmlns:a16="http://schemas.microsoft.com/office/drawing/2014/main" xmlns="" id="{7CE6A245-4672-4C41-9A0C-048453115957}"/>
              </a:ext>
            </a:extLst>
          </p:cNvPr>
          <p:cNvSpPr>
            <a:spLocks noGrp="1"/>
          </p:cNvSpPr>
          <p:nvPr>
            <p:ph idx="1"/>
          </p:nvPr>
        </p:nvSpPr>
        <p:spPr>
          <a:xfrm>
            <a:off x="838200" y="1825625"/>
            <a:ext cx="8253653" cy="4351338"/>
          </a:xfrm>
        </p:spPr>
        <p:txBody>
          <a:bodyPr>
            <a:normAutofit lnSpcReduction="10000"/>
          </a:bodyPr>
          <a:lstStyle/>
          <a:p>
            <a:r>
              <a:rPr lang="en-US" dirty="0"/>
              <a:t>Here is a full truth table for this 2-to-1 mux, based on the equation:</a:t>
            </a:r>
          </a:p>
          <a:p>
            <a:endParaRPr lang="en-US" dirty="0"/>
          </a:p>
          <a:p>
            <a:endParaRPr lang="en-US" dirty="0"/>
          </a:p>
          <a:p>
            <a:endParaRPr lang="en-US" dirty="0"/>
          </a:p>
          <a:p>
            <a:r>
              <a:rPr lang="en-US" dirty="0"/>
              <a:t>Here is another kind of abbreviated truth table </a:t>
            </a:r>
          </a:p>
          <a:p>
            <a:pPr marL="457200" lvl="1" indent="0">
              <a:buNone/>
            </a:pPr>
            <a:r>
              <a:rPr lang="en-US" dirty="0"/>
              <a:t>– Input variables appear in the output column </a:t>
            </a:r>
          </a:p>
          <a:p>
            <a:pPr marL="457200" lvl="1" indent="0">
              <a:buNone/>
            </a:pPr>
            <a:r>
              <a:rPr lang="en-US" dirty="0"/>
              <a:t>– This table implies that when S=0, the output Q=D0, and when S=1 the output Q=D1 </a:t>
            </a:r>
          </a:p>
          <a:p>
            <a:pPr marL="457200" lvl="1" indent="0">
              <a:buNone/>
            </a:pPr>
            <a:r>
              <a:rPr lang="en-US" dirty="0"/>
              <a:t>– This is a pretty close match to the equation</a:t>
            </a:r>
          </a:p>
        </p:txBody>
      </p:sp>
      <p:pic>
        <p:nvPicPr>
          <p:cNvPr id="4" name="Picture 3">
            <a:extLst>
              <a:ext uri="{FF2B5EF4-FFF2-40B4-BE49-F238E27FC236}">
                <a16:creationId xmlns:a16="http://schemas.microsoft.com/office/drawing/2014/main" xmlns="" id="{BAA18DC9-6D97-456C-9B36-00EEE723EAA7}"/>
              </a:ext>
            </a:extLst>
          </p:cNvPr>
          <p:cNvPicPr>
            <a:picLocks noChangeAspect="1"/>
          </p:cNvPicPr>
          <p:nvPr/>
        </p:nvPicPr>
        <p:blipFill>
          <a:blip r:embed="rId2"/>
          <a:stretch>
            <a:fillRect/>
          </a:stretch>
        </p:blipFill>
        <p:spPr>
          <a:xfrm>
            <a:off x="3328117" y="2803967"/>
            <a:ext cx="3790950" cy="914400"/>
          </a:xfrm>
          <a:prstGeom prst="rect">
            <a:avLst/>
          </a:prstGeom>
        </p:spPr>
      </p:pic>
      <p:pic>
        <p:nvPicPr>
          <p:cNvPr id="5" name="Picture 4">
            <a:extLst>
              <a:ext uri="{FF2B5EF4-FFF2-40B4-BE49-F238E27FC236}">
                <a16:creationId xmlns:a16="http://schemas.microsoft.com/office/drawing/2014/main" xmlns="" id="{44B87ED3-85F4-4826-9B6C-9BAC20548B47}"/>
              </a:ext>
            </a:extLst>
          </p:cNvPr>
          <p:cNvPicPr>
            <a:picLocks noChangeAspect="1"/>
          </p:cNvPicPr>
          <p:nvPr/>
        </p:nvPicPr>
        <p:blipFill>
          <a:blip r:embed="rId3"/>
          <a:stretch>
            <a:fillRect/>
          </a:stretch>
        </p:blipFill>
        <p:spPr>
          <a:xfrm>
            <a:off x="9266934" y="1305719"/>
            <a:ext cx="1971675" cy="2695575"/>
          </a:xfrm>
          <a:prstGeom prst="rect">
            <a:avLst/>
          </a:prstGeom>
        </p:spPr>
      </p:pic>
      <p:pic>
        <p:nvPicPr>
          <p:cNvPr id="6" name="Picture 5">
            <a:extLst>
              <a:ext uri="{FF2B5EF4-FFF2-40B4-BE49-F238E27FC236}">
                <a16:creationId xmlns:a16="http://schemas.microsoft.com/office/drawing/2014/main" xmlns="" id="{4B23C63D-B113-4C7F-B24A-18C04F0B152D}"/>
              </a:ext>
            </a:extLst>
          </p:cNvPr>
          <p:cNvPicPr>
            <a:picLocks noChangeAspect="1"/>
          </p:cNvPicPr>
          <p:nvPr/>
        </p:nvPicPr>
        <p:blipFill>
          <a:blip r:embed="rId4"/>
          <a:stretch>
            <a:fillRect/>
          </a:stretch>
        </p:blipFill>
        <p:spPr>
          <a:xfrm>
            <a:off x="9709846" y="4356724"/>
            <a:ext cx="1085850" cy="990600"/>
          </a:xfrm>
          <a:prstGeom prst="rect">
            <a:avLst/>
          </a:prstGeom>
        </p:spPr>
      </p:pic>
    </p:spTree>
    <p:extLst>
      <p:ext uri="{BB962C8B-B14F-4D97-AF65-F5344CB8AC3E}">
        <p14:creationId xmlns:p14="http://schemas.microsoft.com/office/powerpoint/2010/main" val="5577977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2-to-1-line Multiplexer</a:t>
            </a:r>
          </a:p>
        </p:txBody>
      </p:sp>
      <p:pic>
        <p:nvPicPr>
          <p:cNvPr id="4" name="Picture 5" descr="AACFLPH0"/>
          <p:cNvPicPr>
            <a:picLocks noChangeAspect="1" noChangeArrowheads="1"/>
          </p:cNvPicPr>
          <p:nvPr/>
        </p:nvPicPr>
        <p:blipFill rotWithShape="1">
          <a:blip r:embed="rId2">
            <a:extLst>
              <a:ext uri="{28A0092B-C50C-407E-A947-70E740481C1C}">
                <a14:useLocalDpi xmlns:a14="http://schemas.microsoft.com/office/drawing/2010/main" val="0"/>
              </a:ext>
            </a:extLst>
          </a:blip>
          <a:srcRect b="10042"/>
          <a:stretch/>
        </p:blipFill>
        <p:spPr bwMode="auto">
          <a:xfrm>
            <a:off x="1778330" y="1647701"/>
            <a:ext cx="8001000" cy="3838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07999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ACEF88-8CB9-42D4-A324-DEB5D7D16D53}"/>
              </a:ext>
            </a:extLst>
          </p:cNvPr>
          <p:cNvSpPr>
            <a:spLocks noGrp="1"/>
          </p:cNvSpPr>
          <p:nvPr>
            <p:ph type="title"/>
          </p:nvPr>
        </p:nvSpPr>
        <p:spPr>
          <a:xfrm>
            <a:off x="838199" y="365125"/>
            <a:ext cx="11141597" cy="1325563"/>
          </a:xfrm>
        </p:spPr>
        <p:txBody>
          <a:bodyPr>
            <a:normAutofit/>
          </a:bodyPr>
          <a:lstStyle/>
          <a:p>
            <a:r>
              <a:rPr lang="en-US" dirty="0"/>
              <a:t>Implementing functions with multiplexers</a:t>
            </a:r>
          </a:p>
        </p:txBody>
      </p:sp>
      <p:sp>
        <p:nvSpPr>
          <p:cNvPr id="3" name="Content Placeholder 2">
            <a:extLst>
              <a:ext uri="{FF2B5EF4-FFF2-40B4-BE49-F238E27FC236}">
                <a16:creationId xmlns:a16="http://schemas.microsoft.com/office/drawing/2014/main" xmlns="" id="{8B9BB43D-2FAF-499C-830C-47FA7783B22D}"/>
              </a:ext>
            </a:extLst>
          </p:cNvPr>
          <p:cNvSpPr>
            <a:spLocks noGrp="1"/>
          </p:cNvSpPr>
          <p:nvPr>
            <p:ph idx="1"/>
          </p:nvPr>
        </p:nvSpPr>
        <p:spPr>
          <a:xfrm>
            <a:off x="838200" y="1825625"/>
            <a:ext cx="5666772" cy="4351338"/>
          </a:xfrm>
        </p:spPr>
        <p:txBody>
          <a:bodyPr>
            <a:normAutofit fontScale="92500" lnSpcReduction="10000"/>
          </a:bodyPr>
          <a:lstStyle/>
          <a:p>
            <a:r>
              <a:rPr lang="en-US" sz="2400" dirty="0" err="1"/>
              <a:t>Muxes</a:t>
            </a:r>
            <a:r>
              <a:rPr lang="en-US" sz="2400" dirty="0"/>
              <a:t> can be used to implement arbitrary functions</a:t>
            </a:r>
          </a:p>
          <a:p>
            <a:r>
              <a:rPr lang="en-US" sz="2400" dirty="0"/>
              <a:t>One way to implement a function of n variables is to use an 2^n-to-1 mux:</a:t>
            </a:r>
          </a:p>
          <a:p>
            <a:pPr marL="457200" lvl="1" indent="0">
              <a:buNone/>
            </a:pPr>
            <a:r>
              <a:rPr lang="en-US" dirty="0"/>
              <a:t>- For each </a:t>
            </a:r>
            <a:r>
              <a:rPr lang="en-US" dirty="0" err="1"/>
              <a:t>minterm</a:t>
            </a:r>
            <a:r>
              <a:rPr lang="en-US" dirty="0"/>
              <a:t> mi of the function, connect 1 to mux data input Di. Each data input corresponds to one row of the truth table</a:t>
            </a:r>
          </a:p>
          <a:p>
            <a:pPr marL="457200" lvl="1" indent="0">
              <a:buNone/>
            </a:pPr>
            <a:r>
              <a:rPr lang="en-US" dirty="0"/>
              <a:t>– Connect the function’s input variables to the mux select inputs. These are used to indicate a particular input combination</a:t>
            </a:r>
          </a:p>
          <a:p>
            <a:r>
              <a:rPr lang="en-US" sz="2400" dirty="0"/>
              <a:t>For example, let’s look at </a:t>
            </a:r>
            <a:r>
              <a:rPr lang="en-US" sz="2400" dirty="0">
                <a:solidFill>
                  <a:srgbClr val="1832F0"/>
                </a:solidFill>
              </a:rPr>
              <a:t>f(</a:t>
            </a:r>
            <a:r>
              <a:rPr lang="en-US" sz="2400" dirty="0" err="1">
                <a:solidFill>
                  <a:srgbClr val="1832F0"/>
                </a:solidFill>
              </a:rPr>
              <a:t>x,y,z</a:t>
            </a:r>
            <a:r>
              <a:rPr lang="en-US" sz="2400" dirty="0">
                <a:solidFill>
                  <a:srgbClr val="1832F0"/>
                </a:solidFill>
              </a:rPr>
              <a:t>) = </a:t>
            </a:r>
            <a:r>
              <a:rPr lang="en-US" sz="2400" dirty="0" err="1">
                <a:solidFill>
                  <a:srgbClr val="1832F0"/>
                </a:solidFill>
              </a:rPr>
              <a:t>Σm</a:t>
            </a:r>
            <a:r>
              <a:rPr lang="en-US" sz="2400" dirty="0">
                <a:solidFill>
                  <a:srgbClr val="1832F0"/>
                </a:solidFill>
              </a:rPr>
              <a:t>(1,2,6,7)</a:t>
            </a:r>
          </a:p>
          <a:p>
            <a:endParaRPr lang="en-US" sz="2400" dirty="0"/>
          </a:p>
        </p:txBody>
      </p:sp>
      <p:pic>
        <p:nvPicPr>
          <p:cNvPr id="4" name="Picture 3">
            <a:extLst>
              <a:ext uri="{FF2B5EF4-FFF2-40B4-BE49-F238E27FC236}">
                <a16:creationId xmlns:a16="http://schemas.microsoft.com/office/drawing/2014/main" xmlns="" id="{F890C890-2456-4FB3-82CF-7D490EFAF3D3}"/>
              </a:ext>
            </a:extLst>
          </p:cNvPr>
          <p:cNvPicPr>
            <a:picLocks noChangeAspect="1"/>
          </p:cNvPicPr>
          <p:nvPr/>
        </p:nvPicPr>
        <p:blipFill rotWithShape="1">
          <a:blip r:embed="rId2"/>
          <a:srcRect r="6359" b="1"/>
          <a:stretch/>
        </p:blipFill>
        <p:spPr>
          <a:xfrm>
            <a:off x="6678593" y="2295567"/>
            <a:ext cx="4547886" cy="3117466"/>
          </a:xfrm>
          <a:prstGeom prst="rect">
            <a:avLst/>
          </a:prstGeom>
        </p:spPr>
      </p:pic>
    </p:spTree>
    <p:extLst>
      <p:ext uri="{BB962C8B-B14F-4D97-AF65-F5344CB8AC3E}">
        <p14:creationId xmlns:p14="http://schemas.microsoft.com/office/powerpoint/2010/main" val="227585762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1E80B7-C5DC-4F6A-B3BF-AE5DA9401B41}"/>
              </a:ext>
            </a:extLst>
          </p:cNvPr>
          <p:cNvSpPr>
            <a:spLocks noGrp="1"/>
          </p:cNvSpPr>
          <p:nvPr>
            <p:ph type="title"/>
          </p:nvPr>
        </p:nvSpPr>
        <p:spPr/>
        <p:txBody>
          <a:bodyPr/>
          <a:lstStyle/>
          <a:p>
            <a:r>
              <a:rPr lang="en-US" dirty="0"/>
              <a:t>A more efficient way</a:t>
            </a:r>
          </a:p>
        </p:txBody>
      </p:sp>
      <p:sp>
        <p:nvSpPr>
          <p:cNvPr id="3" name="Content Placeholder 2">
            <a:extLst>
              <a:ext uri="{FF2B5EF4-FFF2-40B4-BE49-F238E27FC236}">
                <a16:creationId xmlns:a16="http://schemas.microsoft.com/office/drawing/2014/main" xmlns="" id="{0C209BBB-CB41-47C3-9DFB-CBC5A5ED1FDF}"/>
              </a:ext>
            </a:extLst>
          </p:cNvPr>
          <p:cNvSpPr>
            <a:spLocks noGrp="1"/>
          </p:cNvSpPr>
          <p:nvPr>
            <p:ph idx="1"/>
          </p:nvPr>
        </p:nvSpPr>
        <p:spPr>
          <a:xfrm>
            <a:off x="838200" y="1825625"/>
            <a:ext cx="8380228" cy="4351338"/>
          </a:xfrm>
        </p:spPr>
        <p:txBody>
          <a:bodyPr>
            <a:normAutofit lnSpcReduction="10000"/>
          </a:bodyPr>
          <a:lstStyle/>
          <a:p>
            <a:r>
              <a:rPr lang="en-US" dirty="0"/>
              <a:t>We can actually implement </a:t>
            </a:r>
            <a:r>
              <a:rPr lang="en-US" dirty="0">
                <a:solidFill>
                  <a:srgbClr val="1832F0"/>
                </a:solidFill>
              </a:rPr>
              <a:t>f(</a:t>
            </a:r>
            <a:r>
              <a:rPr lang="en-US" dirty="0" err="1">
                <a:solidFill>
                  <a:srgbClr val="1832F0"/>
                </a:solidFill>
              </a:rPr>
              <a:t>x,y,z</a:t>
            </a:r>
            <a:r>
              <a:rPr lang="en-US" dirty="0">
                <a:solidFill>
                  <a:srgbClr val="1832F0"/>
                </a:solidFill>
              </a:rPr>
              <a:t>) = </a:t>
            </a:r>
            <a:r>
              <a:rPr lang="en-US" dirty="0" err="1">
                <a:solidFill>
                  <a:srgbClr val="1832F0"/>
                </a:solidFill>
              </a:rPr>
              <a:t>Σm</a:t>
            </a:r>
            <a:r>
              <a:rPr lang="en-US" dirty="0">
                <a:solidFill>
                  <a:srgbClr val="1832F0"/>
                </a:solidFill>
              </a:rPr>
              <a:t>(1,2,6,7) </a:t>
            </a:r>
            <a:r>
              <a:rPr lang="en-US" dirty="0"/>
              <a:t>with just a 4-to-1 mux, instead of an 8-to-1</a:t>
            </a:r>
          </a:p>
          <a:p>
            <a:r>
              <a:rPr lang="en-US" u="sng" dirty="0"/>
              <a:t>Step 1</a:t>
            </a:r>
            <a:r>
              <a:rPr lang="en-US" dirty="0"/>
              <a:t>: Find the truth table for the function, and group the rows into pairs. Within each pair of rows, x and y are the same, so f is a function of z only. </a:t>
            </a:r>
          </a:p>
          <a:p>
            <a:pPr marL="457200" lvl="1" indent="0">
              <a:buNone/>
            </a:pPr>
            <a:r>
              <a:rPr lang="en-US" dirty="0"/>
              <a:t>– When </a:t>
            </a:r>
            <a:r>
              <a:rPr lang="en-US" dirty="0" err="1">
                <a:solidFill>
                  <a:srgbClr val="FF0000"/>
                </a:solidFill>
              </a:rPr>
              <a:t>xy</a:t>
            </a:r>
            <a:r>
              <a:rPr lang="en-US" dirty="0">
                <a:solidFill>
                  <a:srgbClr val="FF0000"/>
                </a:solidFill>
              </a:rPr>
              <a:t>=00, f=z</a:t>
            </a:r>
          </a:p>
          <a:p>
            <a:pPr marL="457200" lvl="1" indent="0">
              <a:buNone/>
            </a:pPr>
            <a:r>
              <a:rPr lang="en-US" dirty="0"/>
              <a:t>– When </a:t>
            </a:r>
            <a:r>
              <a:rPr lang="en-US" dirty="0" err="1">
                <a:solidFill>
                  <a:srgbClr val="1832F0"/>
                </a:solidFill>
              </a:rPr>
              <a:t>xy</a:t>
            </a:r>
            <a:r>
              <a:rPr lang="en-US" dirty="0">
                <a:solidFill>
                  <a:srgbClr val="1832F0"/>
                </a:solidFill>
              </a:rPr>
              <a:t>=01, f=z’</a:t>
            </a:r>
          </a:p>
          <a:p>
            <a:pPr marL="457200" lvl="1" indent="0">
              <a:buNone/>
            </a:pPr>
            <a:r>
              <a:rPr lang="en-US" dirty="0"/>
              <a:t>– When </a:t>
            </a:r>
            <a:r>
              <a:rPr lang="en-US" dirty="0" err="1">
                <a:solidFill>
                  <a:srgbClr val="FF66FF"/>
                </a:solidFill>
              </a:rPr>
              <a:t>xy</a:t>
            </a:r>
            <a:r>
              <a:rPr lang="en-US" dirty="0">
                <a:solidFill>
                  <a:srgbClr val="FF66FF"/>
                </a:solidFill>
              </a:rPr>
              <a:t>=10, f=0</a:t>
            </a:r>
          </a:p>
          <a:p>
            <a:pPr marL="457200" lvl="1" indent="0">
              <a:buNone/>
            </a:pPr>
            <a:r>
              <a:rPr lang="en-US" dirty="0"/>
              <a:t>– When </a:t>
            </a:r>
            <a:r>
              <a:rPr lang="en-US" dirty="0" err="1"/>
              <a:t>xy</a:t>
            </a:r>
            <a:r>
              <a:rPr lang="en-US" dirty="0"/>
              <a:t>=11, f=1 </a:t>
            </a:r>
          </a:p>
        </p:txBody>
      </p:sp>
      <p:pic>
        <p:nvPicPr>
          <p:cNvPr id="4" name="Picture 3">
            <a:extLst>
              <a:ext uri="{FF2B5EF4-FFF2-40B4-BE49-F238E27FC236}">
                <a16:creationId xmlns:a16="http://schemas.microsoft.com/office/drawing/2014/main" xmlns="" id="{47F4CD0F-6040-4D0C-A78C-7A952F10DC02}"/>
              </a:ext>
            </a:extLst>
          </p:cNvPr>
          <p:cNvPicPr>
            <a:picLocks noChangeAspect="1"/>
          </p:cNvPicPr>
          <p:nvPr/>
        </p:nvPicPr>
        <p:blipFill>
          <a:blip r:embed="rId2"/>
          <a:stretch>
            <a:fillRect/>
          </a:stretch>
        </p:blipFill>
        <p:spPr>
          <a:xfrm>
            <a:off x="9542520" y="2463006"/>
            <a:ext cx="1800225" cy="3076575"/>
          </a:xfrm>
          <a:prstGeom prst="rect">
            <a:avLst/>
          </a:prstGeom>
        </p:spPr>
      </p:pic>
    </p:spTree>
    <p:extLst>
      <p:ext uri="{BB962C8B-B14F-4D97-AF65-F5344CB8AC3E}">
        <p14:creationId xmlns:p14="http://schemas.microsoft.com/office/powerpoint/2010/main" val="968353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C5E932-3B26-426D-9235-B707059CFD79}"/>
              </a:ext>
            </a:extLst>
          </p:cNvPr>
          <p:cNvSpPr>
            <a:spLocks noGrp="1"/>
          </p:cNvSpPr>
          <p:nvPr>
            <p:ph type="title"/>
          </p:nvPr>
        </p:nvSpPr>
        <p:spPr/>
        <p:txBody>
          <a:bodyPr/>
          <a:lstStyle/>
          <a:p>
            <a:r>
              <a:rPr lang="en-US" dirty="0"/>
              <a:t>A more efficient way</a:t>
            </a:r>
          </a:p>
        </p:txBody>
      </p:sp>
      <p:sp>
        <p:nvSpPr>
          <p:cNvPr id="3" name="Content Placeholder 2">
            <a:extLst>
              <a:ext uri="{FF2B5EF4-FFF2-40B4-BE49-F238E27FC236}">
                <a16:creationId xmlns:a16="http://schemas.microsoft.com/office/drawing/2014/main" xmlns="" id="{660D061A-DF7C-4C3F-A9AC-93EB44E70552}"/>
              </a:ext>
            </a:extLst>
          </p:cNvPr>
          <p:cNvSpPr>
            <a:spLocks noGrp="1"/>
          </p:cNvSpPr>
          <p:nvPr>
            <p:ph idx="1"/>
          </p:nvPr>
        </p:nvSpPr>
        <p:spPr>
          <a:xfrm>
            <a:off x="838201" y="1825625"/>
            <a:ext cx="6673770" cy="4351338"/>
          </a:xfrm>
        </p:spPr>
        <p:txBody>
          <a:bodyPr/>
          <a:lstStyle/>
          <a:p>
            <a:r>
              <a:rPr lang="en-US" u="sng" dirty="0"/>
              <a:t>Step 2:</a:t>
            </a:r>
            <a:r>
              <a:rPr lang="en-US" dirty="0"/>
              <a:t> Connect the first two input variables of the truth table (here, x and y) to the select bits S1 S0 of the 4-to-1 mux.</a:t>
            </a:r>
          </a:p>
          <a:p>
            <a:r>
              <a:rPr lang="en-US" u="sng" dirty="0"/>
              <a:t>Step 3:</a:t>
            </a:r>
            <a:r>
              <a:rPr lang="en-US" dirty="0"/>
              <a:t> Connect the equations above for f(z) to the data inputs D0-D3.</a:t>
            </a:r>
          </a:p>
        </p:txBody>
      </p:sp>
      <p:pic>
        <p:nvPicPr>
          <p:cNvPr id="4" name="Picture 3">
            <a:extLst>
              <a:ext uri="{FF2B5EF4-FFF2-40B4-BE49-F238E27FC236}">
                <a16:creationId xmlns:a16="http://schemas.microsoft.com/office/drawing/2014/main" xmlns="" id="{F82D4145-D4CC-402A-BA52-D3D322A03E5E}"/>
              </a:ext>
            </a:extLst>
          </p:cNvPr>
          <p:cNvPicPr>
            <a:picLocks noChangeAspect="1"/>
          </p:cNvPicPr>
          <p:nvPr/>
        </p:nvPicPr>
        <p:blipFill>
          <a:blip r:embed="rId2"/>
          <a:stretch>
            <a:fillRect/>
          </a:stretch>
        </p:blipFill>
        <p:spPr>
          <a:xfrm>
            <a:off x="8354486" y="1825624"/>
            <a:ext cx="2494993" cy="3255661"/>
          </a:xfrm>
          <a:prstGeom prst="rect">
            <a:avLst/>
          </a:prstGeom>
        </p:spPr>
      </p:pic>
    </p:spTree>
    <p:extLst>
      <p:ext uri="{BB962C8B-B14F-4D97-AF65-F5344CB8AC3E}">
        <p14:creationId xmlns:p14="http://schemas.microsoft.com/office/powerpoint/2010/main" val="11220144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D43D99-E507-4526-899E-28E0E7CE06F7}"/>
              </a:ext>
            </a:extLst>
          </p:cNvPr>
          <p:cNvSpPr>
            <a:spLocks noGrp="1"/>
          </p:cNvSpPr>
          <p:nvPr>
            <p:ph type="title"/>
          </p:nvPr>
        </p:nvSpPr>
        <p:spPr/>
        <p:txBody>
          <a:bodyPr/>
          <a:lstStyle/>
          <a:p>
            <a:r>
              <a:rPr lang="en-US" dirty="0"/>
              <a:t>Example: multiplexer-based adder</a:t>
            </a:r>
          </a:p>
        </p:txBody>
      </p:sp>
      <p:sp>
        <p:nvSpPr>
          <p:cNvPr id="3" name="Content Placeholder 2">
            <a:extLst>
              <a:ext uri="{FF2B5EF4-FFF2-40B4-BE49-F238E27FC236}">
                <a16:creationId xmlns:a16="http://schemas.microsoft.com/office/drawing/2014/main" xmlns="" id="{16967729-D63B-4157-AD76-E5F3DF2AE5C6}"/>
              </a:ext>
            </a:extLst>
          </p:cNvPr>
          <p:cNvSpPr>
            <a:spLocks noGrp="1"/>
          </p:cNvSpPr>
          <p:nvPr>
            <p:ph idx="1"/>
          </p:nvPr>
        </p:nvSpPr>
        <p:spPr/>
        <p:txBody>
          <a:bodyPr/>
          <a:lstStyle/>
          <a:p>
            <a:r>
              <a:rPr lang="en-US" dirty="0"/>
              <a:t>Let’s implement the adder carry function, C(X,Y,Z), with </a:t>
            </a:r>
            <a:r>
              <a:rPr lang="en-US" dirty="0" err="1"/>
              <a:t>muxes</a:t>
            </a:r>
            <a:endParaRPr lang="en-US" dirty="0"/>
          </a:p>
          <a:p>
            <a:r>
              <a:rPr lang="en-US" dirty="0"/>
              <a:t>There are three inputs, so we’ll need a 4-to-1 mux</a:t>
            </a:r>
          </a:p>
          <a:p>
            <a:r>
              <a:rPr lang="en-US" dirty="0"/>
              <a:t>The basic setup is to connect two of the input variables (usually the first two in the truth table) to the mux select inputs</a:t>
            </a:r>
          </a:p>
        </p:txBody>
      </p:sp>
      <p:pic>
        <p:nvPicPr>
          <p:cNvPr id="4" name="Picture 3">
            <a:extLst>
              <a:ext uri="{FF2B5EF4-FFF2-40B4-BE49-F238E27FC236}">
                <a16:creationId xmlns:a16="http://schemas.microsoft.com/office/drawing/2014/main" xmlns="" id="{97F6F4DB-E248-4F45-8EA4-6B0114D7750E}"/>
              </a:ext>
            </a:extLst>
          </p:cNvPr>
          <p:cNvPicPr>
            <a:picLocks noChangeAspect="1"/>
          </p:cNvPicPr>
          <p:nvPr/>
        </p:nvPicPr>
        <p:blipFill>
          <a:blip r:embed="rId2"/>
          <a:stretch>
            <a:fillRect/>
          </a:stretch>
        </p:blipFill>
        <p:spPr>
          <a:xfrm>
            <a:off x="3784922" y="4176928"/>
            <a:ext cx="4936180" cy="2553710"/>
          </a:xfrm>
          <a:prstGeom prst="rect">
            <a:avLst/>
          </a:prstGeom>
        </p:spPr>
      </p:pic>
    </p:spTree>
    <p:extLst>
      <p:ext uri="{BB962C8B-B14F-4D97-AF65-F5344CB8AC3E}">
        <p14:creationId xmlns:p14="http://schemas.microsoft.com/office/powerpoint/2010/main" val="1700762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F74C0F-24D3-443A-8F18-BD99A18040E9}"/>
              </a:ext>
            </a:extLst>
          </p:cNvPr>
          <p:cNvSpPr>
            <a:spLocks noGrp="1"/>
          </p:cNvSpPr>
          <p:nvPr>
            <p:ph type="title"/>
          </p:nvPr>
        </p:nvSpPr>
        <p:spPr/>
        <p:txBody>
          <a:bodyPr/>
          <a:lstStyle/>
          <a:p>
            <a:r>
              <a:rPr lang="en-US" dirty="0"/>
              <a:t>Multiplexer-based carry</a:t>
            </a:r>
          </a:p>
        </p:txBody>
      </p:sp>
      <p:sp>
        <p:nvSpPr>
          <p:cNvPr id="3" name="Content Placeholder 2">
            <a:extLst>
              <a:ext uri="{FF2B5EF4-FFF2-40B4-BE49-F238E27FC236}">
                <a16:creationId xmlns:a16="http://schemas.microsoft.com/office/drawing/2014/main" xmlns="" id="{0CC8AED9-E279-42EA-82D8-6F8810D7C2D4}"/>
              </a:ext>
            </a:extLst>
          </p:cNvPr>
          <p:cNvSpPr>
            <a:spLocks noGrp="1"/>
          </p:cNvSpPr>
          <p:nvPr>
            <p:ph idx="1"/>
          </p:nvPr>
        </p:nvSpPr>
        <p:spPr/>
        <p:txBody>
          <a:bodyPr/>
          <a:lstStyle/>
          <a:p>
            <a:r>
              <a:rPr lang="en-US" dirty="0"/>
              <a:t>We can set the multiplexer data inputs D0-D3, by fixing X and Y and finding equations for C in terms of just Z.</a:t>
            </a:r>
          </a:p>
        </p:txBody>
      </p:sp>
      <p:pic>
        <p:nvPicPr>
          <p:cNvPr id="4" name="Picture 3">
            <a:extLst>
              <a:ext uri="{FF2B5EF4-FFF2-40B4-BE49-F238E27FC236}">
                <a16:creationId xmlns:a16="http://schemas.microsoft.com/office/drawing/2014/main" xmlns="" id="{1221FF20-9802-4E29-BC34-D580CA697E3C}"/>
              </a:ext>
            </a:extLst>
          </p:cNvPr>
          <p:cNvPicPr>
            <a:picLocks noChangeAspect="1"/>
          </p:cNvPicPr>
          <p:nvPr/>
        </p:nvPicPr>
        <p:blipFill>
          <a:blip r:embed="rId2"/>
          <a:stretch>
            <a:fillRect/>
          </a:stretch>
        </p:blipFill>
        <p:spPr>
          <a:xfrm>
            <a:off x="2028825" y="2748178"/>
            <a:ext cx="8134350" cy="4114800"/>
          </a:xfrm>
          <a:prstGeom prst="rect">
            <a:avLst/>
          </a:prstGeom>
        </p:spPr>
      </p:pic>
    </p:spTree>
    <p:extLst>
      <p:ext uri="{BB962C8B-B14F-4D97-AF65-F5344CB8AC3E}">
        <p14:creationId xmlns:p14="http://schemas.microsoft.com/office/powerpoint/2010/main" val="4102596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DACAED-5001-4A72-861A-4BC2B88EEB74}"/>
              </a:ext>
            </a:extLst>
          </p:cNvPr>
          <p:cNvSpPr>
            <a:spLocks noGrp="1"/>
          </p:cNvSpPr>
          <p:nvPr>
            <p:ph type="title"/>
          </p:nvPr>
        </p:nvSpPr>
        <p:spPr/>
        <p:txBody>
          <a:bodyPr/>
          <a:lstStyle/>
          <a:p>
            <a:r>
              <a:rPr lang="en-US" dirty="0"/>
              <a:t>Design Procedure </a:t>
            </a:r>
          </a:p>
        </p:txBody>
      </p:sp>
      <p:sp>
        <p:nvSpPr>
          <p:cNvPr id="3" name="Content Placeholder 2">
            <a:extLst>
              <a:ext uri="{FF2B5EF4-FFF2-40B4-BE49-F238E27FC236}">
                <a16:creationId xmlns:a16="http://schemas.microsoft.com/office/drawing/2014/main" xmlns="" id="{EA4F3DBE-3807-4A0A-A1BB-CD3158E6596B}"/>
              </a:ext>
            </a:extLst>
          </p:cNvPr>
          <p:cNvSpPr>
            <a:spLocks noGrp="1"/>
          </p:cNvSpPr>
          <p:nvPr>
            <p:ph idx="1"/>
          </p:nvPr>
        </p:nvSpPr>
        <p:spPr/>
        <p:txBody>
          <a:bodyPr>
            <a:normAutofit/>
          </a:bodyPr>
          <a:lstStyle/>
          <a:p>
            <a:r>
              <a:rPr lang="en-US" dirty="0"/>
              <a:t>The design of a combinational circuit involves the following steps:</a:t>
            </a:r>
          </a:p>
          <a:p>
            <a:pPr marL="457200" lvl="1" indent="0">
              <a:buNone/>
            </a:pPr>
            <a:r>
              <a:rPr lang="en-US" dirty="0"/>
              <a:t>– </a:t>
            </a:r>
            <a:r>
              <a:rPr lang="en-US" dirty="0">
                <a:solidFill>
                  <a:srgbClr val="00B0F0"/>
                </a:solidFill>
              </a:rPr>
              <a:t>Specification</a:t>
            </a:r>
            <a:r>
              <a:rPr lang="en-US" dirty="0"/>
              <a:t>: How the circuit operates is clearly expressed</a:t>
            </a:r>
          </a:p>
          <a:p>
            <a:pPr marL="457200" lvl="1" indent="0">
              <a:buNone/>
            </a:pPr>
            <a:r>
              <a:rPr lang="en-US" dirty="0"/>
              <a:t>– </a:t>
            </a:r>
            <a:r>
              <a:rPr lang="en-US" dirty="0">
                <a:solidFill>
                  <a:srgbClr val="00B0F0"/>
                </a:solidFill>
              </a:rPr>
              <a:t>Formulation</a:t>
            </a:r>
            <a:r>
              <a:rPr lang="en-US" dirty="0"/>
              <a:t>: Derivation of the truth table or the Boolean equations that define the relationship between inputs and outputs</a:t>
            </a:r>
          </a:p>
          <a:p>
            <a:pPr marL="457200" lvl="1" indent="0">
              <a:buNone/>
            </a:pPr>
            <a:r>
              <a:rPr lang="en-US" dirty="0"/>
              <a:t>– </a:t>
            </a:r>
            <a:r>
              <a:rPr lang="en-US" dirty="0">
                <a:solidFill>
                  <a:srgbClr val="00B0F0"/>
                </a:solidFill>
              </a:rPr>
              <a:t>Optimization</a:t>
            </a:r>
            <a:r>
              <a:rPr lang="en-US" dirty="0"/>
              <a:t>: Algebraic or K-map optimization of the truth table and draw the corresponding logic diagram</a:t>
            </a:r>
          </a:p>
          <a:p>
            <a:pPr marL="457200" lvl="1" indent="0">
              <a:buNone/>
            </a:pPr>
            <a:r>
              <a:rPr lang="en-US" dirty="0"/>
              <a:t>– </a:t>
            </a:r>
            <a:r>
              <a:rPr lang="en-US" dirty="0">
                <a:solidFill>
                  <a:srgbClr val="00B0F0"/>
                </a:solidFill>
              </a:rPr>
              <a:t>Technology Mapping</a:t>
            </a:r>
            <a:r>
              <a:rPr lang="en-US" dirty="0"/>
              <a:t>: Transform the logic diagram to a new diagram using the available implementation technology</a:t>
            </a:r>
          </a:p>
          <a:p>
            <a:pPr marL="457200" lvl="1" indent="0">
              <a:buNone/>
            </a:pPr>
            <a:r>
              <a:rPr lang="en-US" dirty="0"/>
              <a:t>– </a:t>
            </a:r>
            <a:r>
              <a:rPr lang="en-US" dirty="0">
                <a:solidFill>
                  <a:srgbClr val="00B0F0"/>
                </a:solidFill>
              </a:rPr>
              <a:t>Verification</a:t>
            </a:r>
            <a:r>
              <a:rPr lang="en-US" dirty="0"/>
              <a:t>: Verify the correctness of the final design</a:t>
            </a:r>
          </a:p>
        </p:txBody>
      </p:sp>
    </p:spTree>
    <p:extLst>
      <p:ext uri="{BB962C8B-B14F-4D97-AF65-F5344CB8AC3E}">
        <p14:creationId xmlns:p14="http://schemas.microsoft.com/office/powerpoint/2010/main" val="278578602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F74C0F-24D3-443A-8F18-BD99A18040E9}"/>
              </a:ext>
            </a:extLst>
          </p:cNvPr>
          <p:cNvSpPr>
            <a:spLocks noGrp="1"/>
          </p:cNvSpPr>
          <p:nvPr>
            <p:ph type="title"/>
          </p:nvPr>
        </p:nvSpPr>
        <p:spPr/>
        <p:txBody>
          <a:bodyPr/>
          <a:lstStyle/>
          <a:p>
            <a:r>
              <a:rPr lang="en-US" dirty="0"/>
              <a:t>Multiplexer-based sum</a:t>
            </a:r>
          </a:p>
        </p:txBody>
      </p:sp>
      <p:sp>
        <p:nvSpPr>
          <p:cNvPr id="3" name="Content Placeholder 2">
            <a:extLst>
              <a:ext uri="{FF2B5EF4-FFF2-40B4-BE49-F238E27FC236}">
                <a16:creationId xmlns:a16="http://schemas.microsoft.com/office/drawing/2014/main" xmlns="" id="{0CC8AED9-E279-42EA-82D8-6F8810D7C2D4}"/>
              </a:ext>
            </a:extLst>
          </p:cNvPr>
          <p:cNvSpPr>
            <a:spLocks noGrp="1"/>
          </p:cNvSpPr>
          <p:nvPr>
            <p:ph idx="1"/>
          </p:nvPr>
        </p:nvSpPr>
        <p:spPr/>
        <p:txBody>
          <a:bodyPr/>
          <a:lstStyle/>
          <a:p>
            <a:r>
              <a:rPr lang="en-US" dirty="0"/>
              <a:t>Here’s the same thing, but for the sum function S(X,Y,Z)</a:t>
            </a:r>
          </a:p>
        </p:txBody>
      </p:sp>
      <p:pic>
        <p:nvPicPr>
          <p:cNvPr id="5" name="Picture 4">
            <a:extLst>
              <a:ext uri="{FF2B5EF4-FFF2-40B4-BE49-F238E27FC236}">
                <a16:creationId xmlns:a16="http://schemas.microsoft.com/office/drawing/2014/main" xmlns="" id="{0B94599A-342A-403D-9A02-0A33C6C29817}"/>
              </a:ext>
            </a:extLst>
          </p:cNvPr>
          <p:cNvPicPr>
            <a:picLocks noChangeAspect="1"/>
          </p:cNvPicPr>
          <p:nvPr/>
        </p:nvPicPr>
        <p:blipFill>
          <a:blip r:embed="rId2"/>
          <a:stretch>
            <a:fillRect/>
          </a:stretch>
        </p:blipFill>
        <p:spPr>
          <a:xfrm>
            <a:off x="2133710" y="2674974"/>
            <a:ext cx="8201025" cy="4038600"/>
          </a:xfrm>
          <a:prstGeom prst="rect">
            <a:avLst/>
          </a:prstGeom>
        </p:spPr>
      </p:pic>
    </p:spTree>
    <p:extLst>
      <p:ext uri="{BB962C8B-B14F-4D97-AF65-F5344CB8AC3E}">
        <p14:creationId xmlns:p14="http://schemas.microsoft.com/office/powerpoint/2010/main" val="427478177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4-to-1-line Multiplexer</a:t>
            </a:r>
          </a:p>
        </p:txBody>
      </p:sp>
      <p:pic>
        <p:nvPicPr>
          <p:cNvPr id="4" name="Picture 7" descr="AACFLPI0"/>
          <p:cNvPicPr>
            <a:picLocks noChangeAspect="1" noChangeArrowheads="1"/>
          </p:cNvPicPr>
          <p:nvPr/>
        </p:nvPicPr>
        <p:blipFill rotWithShape="1">
          <a:blip r:embed="rId2">
            <a:extLst>
              <a:ext uri="{28A0092B-C50C-407E-A947-70E740481C1C}">
                <a14:useLocalDpi xmlns:a14="http://schemas.microsoft.com/office/drawing/2010/main" val="0"/>
              </a:ext>
            </a:extLst>
          </a:blip>
          <a:srcRect b="4843"/>
          <a:stretch/>
        </p:blipFill>
        <p:spPr bwMode="auto">
          <a:xfrm>
            <a:off x="2476499" y="1600199"/>
            <a:ext cx="8082963" cy="4776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078161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3D6792-3A54-4D9D-98B5-ACDD98174018}"/>
              </a:ext>
            </a:extLst>
          </p:cNvPr>
          <p:cNvSpPr>
            <a:spLocks noGrp="1"/>
          </p:cNvSpPr>
          <p:nvPr>
            <p:ph type="title"/>
          </p:nvPr>
        </p:nvSpPr>
        <p:spPr>
          <a:xfrm>
            <a:off x="838200" y="365125"/>
            <a:ext cx="10515600" cy="1325563"/>
          </a:xfrm>
        </p:spPr>
        <p:txBody>
          <a:bodyPr/>
          <a:lstStyle/>
          <a:p>
            <a:r>
              <a:rPr lang="en-US"/>
              <a:t>Dual multiplexer-based full adder</a:t>
            </a:r>
            <a:endParaRPr lang="en-US" dirty="0"/>
          </a:p>
        </p:txBody>
      </p:sp>
      <p:sp>
        <p:nvSpPr>
          <p:cNvPr id="3" name="Content Placeholder 2">
            <a:extLst>
              <a:ext uri="{FF2B5EF4-FFF2-40B4-BE49-F238E27FC236}">
                <a16:creationId xmlns:a16="http://schemas.microsoft.com/office/drawing/2014/main" xmlns="" id="{FD2BC9D3-4D17-44C8-A9B8-7EE3AED8C06A}"/>
              </a:ext>
            </a:extLst>
          </p:cNvPr>
          <p:cNvSpPr>
            <a:spLocks noGrp="1"/>
          </p:cNvSpPr>
          <p:nvPr>
            <p:ph idx="1"/>
          </p:nvPr>
        </p:nvSpPr>
        <p:spPr>
          <a:xfrm>
            <a:off x="838200" y="1442849"/>
            <a:ext cx="10515600" cy="2703845"/>
          </a:xfrm>
        </p:spPr>
        <p:txBody>
          <a:bodyPr>
            <a:normAutofit fontScale="92500"/>
          </a:bodyPr>
          <a:lstStyle/>
          <a:p>
            <a:r>
              <a:rPr lang="en-US" dirty="0"/>
              <a:t>We need two separate 4-to-1 </a:t>
            </a:r>
            <a:r>
              <a:rPr lang="en-US" dirty="0" err="1"/>
              <a:t>muxes</a:t>
            </a:r>
            <a:r>
              <a:rPr lang="en-US" dirty="0"/>
              <a:t>: one for C and one for S</a:t>
            </a:r>
          </a:p>
          <a:p>
            <a:r>
              <a:rPr lang="en-US" dirty="0"/>
              <a:t>But sometimes it’s convenient to think about the adder output as being a single 2-bit number, instead of as two separate functions </a:t>
            </a:r>
          </a:p>
          <a:p>
            <a:r>
              <a:rPr lang="en-US" dirty="0"/>
              <a:t>A </a:t>
            </a:r>
            <a:r>
              <a:rPr lang="en-US" dirty="0">
                <a:solidFill>
                  <a:srgbClr val="FF0000"/>
                </a:solidFill>
              </a:rPr>
              <a:t>dual 4-to-1 </a:t>
            </a:r>
            <a:r>
              <a:rPr lang="en-US" dirty="0"/>
              <a:t>mux gives the illusion of 2-bit data inputs and outputs </a:t>
            </a:r>
          </a:p>
          <a:p>
            <a:pPr marL="457200" lvl="1" indent="0">
              <a:buNone/>
            </a:pPr>
            <a:r>
              <a:rPr lang="en-US" dirty="0"/>
              <a:t>– It’s really just two 4-to-1 </a:t>
            </a:r>
            <a:r>
              <a:rPr lang="en-US" dirty="0" err="1"/>
              <a:t>muxes</a:t>
            </a:r>
            <a:r>
              <a:rPr lang="en-US" dirty="0"/>
              <a:t> connected together</a:t>
            </a:r>
          </a:p>
        </p:txBody>
      </p:sp>
      <p:pic>
        <p:nvPicPr>
          <p:cNvPr id="4" name="Picture 3" descr="A screenshot of a cell phone&#10;&#10;Description automatically generated">
            <a:extLst>
              <a:ext uri="{FF2B5EF4-FFF2-40B4-BE49-F238E27FC236}">
                <a16:creationId xmlns:a16="http://schemas.microsoft.com/office/drawing/2014/main" xmlns="" id="{CAA308E0-0A1C-4019-B728-11B5E02681E9}"/>
              </a:ext>
            </a:extLst>
          </p:cNvPr>
          <p:cNvPicPr>
            <a:picLocks noChangeAspect="1"/>
          </p:cNvPicPr>
          <p:nvPr/>
        </p:nvPicPr>
        <p:blipFill>
          <a:blip r:embed="rId2"/>
          <a:stretch>
            <a:fillRect/>
          </a:stretch>
        </p:blipFill>
        <p:spPr>
          <a:xfrm>
            <a:off x="1896140" y="3886200"/>
            <a:ext cx="8229600" cy="2971800"/>
          </a:xfrm>
          <a:prstGeom prst="rect">
            <a:avLst/>
          </a:prstGeom>
        </p:spPr>
      </p:pic>
    </p:spTree>
    <p:extLst>
      <p:ext uri="{BB962C8B-B14F-4D97-AF65-F5344CB8AC3E}">
        <p14:creationId xmlns:p14="http://schemas.microsoft.com/office/powerpoint/2010/main" val="415245389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8ADAF2-8ACF-4645-B10B-4500EB2F96ED}"/>
              </a:ext>
            </a:extLst>
          </p:cNvPr>
          <p:cNvSpPr>
            <a:spLocks noGrp="1"/>
          </p:cNvSpPr>
          <p:nvPr>
            <p:ph type="title"/>
          </p:nvPr>
        </p:nvSpPr>
        <p:spPr/>
        <p:txBody>
          <a:bodyPr/>
          <a:lstStyle/>
          <a:p>
            <a:r>
              <a:rPr lang="en-US" dirty="0"/>
              <a:t>Dual </a:t>
            </a:r>
            <a:r>
              <a:rPr lang="en-US" dirty="0" err="1"/>
              <a:t>muxes</a:t>
            </a:r>
            <a:r>
              <a:rPr lang="en-US" dirty="0"/>
              <a:t> in more detail</a:t>
            </a:r>
          </a:p>
        </p:txBody>
      </p:sp>
      <p:sp>
        <p:nvSpPr>
          <p:cNvPr id="3" name="Content Placeholder 2">
            <a:extLst>
              <a:ext uri="{FF2B5EF4-FFF2-40B4-BE49-F238E27FC236}">
                <a16:creationId xmlns:a16="http://schemas.microsoft.com/office/drawing/2014/main" xmlns="" id="{7E7FB81C-BD23-45E0-8B1F-6302371CCB4B}"/>
              </a:ext>
            </a:extLst>
          </p:cNvPr>
          <p:cNvSpPr>
            <a:spLocks noGrp="1"/>
          </p:cNvSpPr>
          <p:nvPr>
            <p:ph idx="1"/>
          </p:nvPr>
        </p:nvSpPr>
        <p:spPr>
          <a:xfrm>
            <a:off x="838200" y="1825625"/>
            <a:ext cx="6795977" cy="4351338"/>
          </a:xfrm>
        </p:spPr>
        <p:txBody>
          <a:bodyPr/>
          <a:lstStyle/>
          <a:p>
            <a:r>
              <a:rPr lang="en-US" dirty="0"/>
              <a:t>You can make a dual 4-to-1 mux by connecting two 4-to-1 </a:t>
            </a:r>
            <a:r>
              <a:rPr lang="en-US" dirty="0" err="1"/>
              <a:t>muxes</a:t>
            </a:r>
            <a:r>
              <a:rPr lang="en-US" dirty="0"/>
              <a:t>. (“Dual” means “two-bit values.”) </a:t>
            </a:r>
          </a:p>
          <a:p>
            <a:r>
              <a:rPr lang="en-US" dirty="0"/>
              <a:t>In the diagram on the right, we’re using S1-S0 to choose one of the following pairs of inputs: </a:t>
            </a:r>
          </a:p>
          <a:p>
            <a:pPr marL="457200" lvl="1" indent="0">
              <a:buNone/>
            </a:pPr>
            <a:r>
              <a:rPr lang="en-US" dirty="0"/>
              <a:t>– 2D3 1D3, when S1 S0 = 11 </a:t>
            </a:r>
          </a:p>
          <a:p>
            <a:pPr marL="457200" lvl="1" indent="0">
              <a:buNone/>
            </a:pPr>
            <a:r>
              <a:rPr lang="en-US" dirty="0"/>
              <a:t>– 2D2 1D2, when S1 S0 = 10</a:t>
            </a:r>
          </a:p>
          <a:p>
            <a:pPr marL="457200" lvl="1" indent="0">
              <a:buNone/>
            </a:pPr>
            <a:r>
              <a:rPr lang="en-US" dirty="0"/>
              <a:t>– 2D1 1D1, when S1 S0 = 01 </a:t>
            </a:r>
          </a:p>
          <a:p>
            <a:pPr marL="457200" lvl="1" indent="0">
              <a:buNone/>
            </a:pPr>
            <a:r>
              <a:rPr lang="en-US" dirty="0"/>
              <a:t>– 2D0 1D0, when S1 S0 = 00</a:t>
            </a:r>
          </a:p>
        </p:txBody>
      </p:sp>
      <p:pic>
        <p:nvPicPr>
          <p:cNvPr id="4" name="Picture 3">
            <a:extLst>
              <a:ext uri="{FF2B5EF4-FFF2-40B4-BE49-F238E27FC236}">
                <a16:creationId xmlns:a16="http://schemas.microsoft.com/office/drawing/2014/main" xmlns="" id="{74DF3F8C-E218-4E0F-A233-57C8C5F57770}"/>
              </a:ext>
            </a:extLst>
          </p:cNvPr>
          <p:cNvPicPr>
            <a:picLocks noChangeAspect="1"/>
          </p:cNvPicPr>
          <p:nvPr/>
        </p:nvPicPr>
        <p:blipFill>
          <a:blip r:embed="rId2"/>
          <a:stretch>
            <a:fillRect/>
          </a:stretch>
        </p:blipFill>
        <p:spPr>
          <a:xfrm>
            <a:off x="7558863" y="1690688"/>
            <a:ext cx="3581400" cy="4324350"/>
          </a:xfrm>
          <a:prstGeom prst="rect">
            <a:avLst/>
          </a:prstGeom>
        </p:spPr>
      </p:pic>
    </p:spTree>
    <p:extLst>
      <p:ext uri="{BB962C8B-B14F-4D97-AF65-F5344CB8AC3E}">
        <p14:creationId xmlns:p14="http://schemas.microsoft.com/office/powerpoint/2010/main" val="18653121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Boolean Function Implementation</a:t>
            </a:r>
          </a:p>
        </p:txBody>
      </p:sp>
      <p:sp>
        <p:nvSpPr>
          <p:cNvPr id="3" name="Content Placeholder 2"/>
          <p:cNvSpPr>
            <a:spLocks noGrp="1"/>
          </p:cNvSpPr>
          <p:nvPr>
            <p:ph idx="1"/>
          </p:nvPr>
        </p:nvSpPr>
        <p:spPr/>
        <p:txBody>
          <a:bodyPr/>
          <a:lstStyle/>
          <a:p>
            <a:r>
              <a:rPr lang="en-US" altLang="zh-TW" dirty="0">
                <a:latin typeface="Comic Sans MS" panose="030F0702030302020204" pitchFamily="66" charset="0"/>
                <a:ea typeface="PMingLiU" panose="02020500000000000000" pitchFamily="18" charset="-120"/>
              </a:rPr>
              <a:t>Consider the Boolean function, F(x, y, z) = </a:t>
            </a:r>
            <a:r>
              <a:rPr lang="el-GR" altLang="zh-TW" dirty="0">
                <a:latin typeface="Comic Sans MS" panose="030F0702030302020204" pitchFamily="66" charset="0"/>
                <a:ea typeface="PMingLiU" panose="02020500000000000000" pitchFamily="18" charset="-120"/>
              </a:rPr>
              <a:t>Σ</a:t>
            </a:r>
            <a:r>
              <a:rPr lang="en-US" altLang="zh-TW" dirty="0">
                <a:latin typeface="Comic Sans MS" panose="030F0702030302020204" pitchFamily="66" charset="0"/>
                <a:ea typeface="PMingLiU" panose="02020500000000000000" pitchFamily="18" charset="-120"/>
              </a:rPr>
              <a:t>(1, 2, 6, 7)</a:t>
            </a:r>
            <a:endParaRPr lang="el-GR" altLang="zh-TW" dirty="0">
              <a:latin typeface="Comic Sans MS" panose="030F0702030302020204" pitchFamily="66" charset="0"/>
              <a:ea typeface="PMingLiU" panose="02020500000000000000" pitchFamily="18" charset="-120"/>
            </a:endParaRPr>
          </a:p>
          <a:p>
            <a:pPr marL="0" indent="0">
              <a:buNone/>
            </a:pPr>
            <a:endParaRPr lang="en-CA" dirty="0"/>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010" y="2387806"/>
            <a:ext cx="7620000"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94020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Exercise</a:t>
            </a:r>
          </a:p>
        </p:txBody>
      </p:sp>
      <p:sp>
        <p:nvSpPr>
          <p:cNvPr id="3" name="Content Placeholder 2"/>
          <p:cNvSpPr>
            <a:spLocks noGrp="1"/>
          </p:cNvSpPr>
          <p:nvPr>
            <p:ph idx="1"/>
          </p:nvPr>
        </p:nvSpPr>
        <p:spPr/>
        <p:txBody>
          <a:bodyPr/>
          <a:lstStyle/>
          <a:p>
            <a:r>
              <a:rPr lang="en-US" altLang="zh-TW" dirty="0">
                <a:latin typeface="Comic Sans MS" panose="030F0702030302020204" pitchFamily="66" charset="0"/>
                <a:ea typeface="PMingLiU" panose="02020500000000000000" pitchFamily="18" charset="-120"/>
              </a:rPr>
              <a:t>Consider the Boolean function, F(</a:t>
            </a:r>
            <a:r>
              <a:rPr lang="en-US" altLang="zh-TW" dirty="0" err="1">
                <a:latin typeface="Comic Sans MS" panose="030F0702030302020204" pitchFamily="66" charset="0"/>
                <a:ea typeface="PMingLiU" panose="02020500000000000000" pitchFamily="18" charset="-120"/>
              </a:rPr>
              <a:t>a,b,c,d</a:t>
            </a:r>
            <a:r>
              <a:rPr lang="en-US" altLang="zh-TW" dirty="0">
                <a:latin typeface="Comic Sans MS" panose="030F0702030302020204" pitchFamily="66" charset="0"/>
                <a:ea typeface="PMingLiU" panose="02020500000000000000" pitchFamily="18" charset="-120"/>
              </a:rPr>
              <a:t>) = </a:t>
            </a:r>
            <a:r>
              <a:rPr lang="el-GR" altLang="zh-TW" dirty="0">
                <a:latin typeface="Comic Sans MS" panose="030F0702030302020204" pitchFamily="66" charset="0"/>
                <a:ea typeface="PMingLiU" panose="02020500000000000000" pitchFamily="18" charset="-120"/>
              </a:rPr>
              <a:t>Σ</a:t>
            </a:r>
            <a:r>
              <a:rPr lang="en-US" altLang="zh-TW" dirty="0">
                <a:latin typeface="Comic Sans MS" panose="030F0702030302020204" pitchFamily="66" charset="0"/>
                <a:ea typeface="PMingLiU" panose="02020500000000000000" pitchFamily="18" charset="-120"/>
              </a:rPr>
              <a:t>(1,3,4,7,12,13,15)</a:t>
            </a:r>
          </a:p>
          <a:p>
            <a:pPr lvl="1"/>
            <a:r>
              <a:rPr lang="en-US" altLang="zh-TW" dirty="0">
                <a:latin typeface="Comic Sans MS" panose="030F0702030302020204" pitchFamily="66" charset="0"/>
                <a:ea typeface="PMingLiU" panose="02020500000000000000" pitchFamily="18" charset="-120"/>
              </a:rPr>
              <a:t>Use 16x1 mux</a:t>
            </a:r>
          </a:p>
          <a:p>
            <a:pPr lvl="1"/>
            <a:r>
              <a:rPr lang="en-US" altLang="zh-TW" dirty="0">
                <a:latin typeface="Comic Sans MS" panose="030F0702030302020204" pitchFamily="66" charset="0"/>
                <a:ea typeface="PMingLiU" panose="02020500000000000000" pitchFamily="18" charset="-120"/>
              </a:rPr>
              <a:t>Use 8x1 mux</a:t>
            </a:r>
          </a:p>
          <a:p>
            <a:pPr lvl="1"/>
            <a:r>
              <a:rPr lang="en-US" altLang="zh-TW" dirty="0">
                <a:latin typeface="Comic Sans MS" panose="030F0702030302020204" pitchFamily="66" charset="0"/>
                <a:ea typeface="PMingLiU" panose="02020500000000000000" pitchFamily="18" charset="-120"/>
              </a:rPr>
              <a:t>Use 4x1 mux</a:t>
            </a:r>
            <a:endParaRPr lang="el-GR" altLang="zh-TW" dirty="0">
              <a:latin typeface="Comic Sans MS" panose="030F0702030302020204" pitchFamily="66" charset="0"/>
              <a:ea typeface="PMingLiU" panose="02020500000000000000" pitchFamily="18" charset="-120"/>
            </a:endParaRPr>
          </a:p>
          <a:p>
            <a:endParaRPr lang="en-CA" dirty="0"/>
          </a:p>
        </p:txBody>
      </p:sp>
      <p:pic>
        <p:nvPicPr>
          <p:cNvPr id="4" name="Picture 3"/>
          <p:cNvPicPr>
            <a:picLocks noChangeAspect="1"/>
          </p:cNvPicPr>
          <p:nvPr/>
        </p:nvPicPr>
        <p:blipFill>
          <a:blip r:embed="rId2"/>
          <a:stretch>
            <a:fillRect/>
          </a:stretch>
        </p:blipFill>
        <p:spPr>
          <a:xfrm>
            <a:off x="712519" y="3649868"/>
            <a:ext cx="3199163" cy="2774049"/>
          </a:xfrm>
          <a:prstGeom prst="rect">
            <a:avLst/>
          </a:prstGeom>
        </p:spPr>
      </p:pic>
      <p:pic>
        <p:nvPicPr>
          <p:cNvPr id="5" name="Picture 4"/>
          <p:cNvPicPr>
            <a:picLocks noChangeAspect="1"/>
          </p:cNvPicPr>
          <p:nvPr/>
        </p:nvPicPr>
        <p:blipFill>
          <a:blip r:embed="rId3"/>
          <a:stretch>
            <a:fillRect/>
          </a:stretch>
        </p:blipFill>
        <p:spPr>
          <a:xfrm>
            <a:off x="4203866" y="3665646"/>
            <a:ext cx="3808701" cy="2815127"/>
          </a:xfrm>
          <a:prstGeom prst="rect">
            <a:avLst/>
          </a:prstGeom>
        </p:spPr>
      </p:pic>
      <p:pic>
        <p:nvPicPr>
          <p:cNvPr id="6" name="Picture 5"/>
          <p:cNvPicPr>
            <a:picLocks noChangeAspect="1"/>
          </p:cNvPicPr>
          <p:nvPr/>
        </p:nvPicPr>
        <p:blipFill>
          <a:blip r:embed="rId4"/>
          <a:stretch>
            <a:fillRect/>
          </a:stretch>
        </p:blipFill>
        <p:spPr>
          <a:xfrm>
            <a:off x="8227992" y="3659627"/>
            <a:ext cx="3659207" cy="2828897"/>
          </a:xfrm>
          <a:prstGeom prst="rect">
            <a:avLst/>
          </a:prstGeom>
        </p:spPr>
      </p:pic>
    </p:spTree>
    <p:extLst>
      <p:ext uri="{BB962C8B-B14F-4D97-AF65-F5344CB8AC3E}">
        <p14:creationId xmlns:p14="http://schemas.microsoft.com/office/powerpoint/2010/main" val="294091837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Conclusion</a:t>
            </a:r>
          </a:p>
        </p:txBody>
      </p:sp>
      <p:sp>
        <p:nvSpPr>
          <p:cNvPr id="3" name="Content Placeholder 2"/>
          <p:cNvSpPr>
            <a:spLocks noGrp="1"/>
          </p:cNvSpPr>
          <p:nvPr>
            <p:ph idx="1"/>
          </p:nvPr>
        </p:nvSpPr>
        <p:spPr/>
        <p:txBody>
          <a:bodyPr/>
          <a:lstStyle/>
          <a:p>
            <a:r>
              <a:rPr lang="en-CA" dirty="0"/>
              <a:t>Design procedure</a:t>
            </a:r>
          </a:p>
          <a:p>
            <a:r>
              <a:rPr lang="en-CA" dirty="0"/>
              <a:t>Half- and Full- Adders</a:t>
            </a:r>
          </a:p>
          <a:p>
            <a:r>
              <a:rPr lang="en-CA" dirty="0"/>
              <a:t>Decoding and Encoding</a:t>
            </a:r>
          </a:p>
          <a:p>
            <a:r>
              <a:rPr lang="en-CA" dirty="0"/>
              <a:t>Multiplexers</a:t>
            </a:r>
          </a:p>
          <a:p>
            <a:endParaRPr lang="en-CA" dirty="0"/>
          </a:p>
          <a:p>
            <a:endParaRPr lang="en-CA" dirty="0"/>
          </a:p>
        </p:txBody>
      </p:sp>
    </p:spTree>
    <p:extLst>
      <p:ext uri="{BB962C8B-B14F-4D97-AF65-F5344CB8AC3E}">
        <p14:creationId xmlns:p14="http://schemas.microsoft.com/office/powerpoint/2010/main" val="3198877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1D7ADD-A70C-4626-8E11-EE365A787EF7}"/>
              </a:ext>
            </a:extLst>
          </p:cNvPr>
          <p:cNvSpPr>
            <a:spLocks noGrp="1"/>
          </p:cNvSpPr>
          <p:nvPr>
            <p:ph type="title"/>
          </p:nvPr>
        </p:nvSpPr>
        <p:spPr/>
        <p:txBody>
          <a:bodyPr/>
          <a:lstStyle/>
          <a:p>
            <a:r>
              <a:rPr lang="en-US" dirty="0"/>
              <a:t>Exercise: Comparing 2-bit Numbers</a:t>
            </a:r>
          </a:p>
        </p:txBody>
      </p:sp>
      <p:sp>
        <p:nvSpPr>
          <p:cNvPr id="3" name="Content Placeholder 2">
            <a:extLst>
              <a:ext uri="{FF2B5EF4-FFF2-40B4-BE49-F238E27FC236}">
                <a16:creationId xmlns:a16="http://schemas.microsoft.com/office/drawing/2014/main" xmlns="" id="{CE0796BE-8BBD-43D4-9D68-D2F890191DCD}"/>
              </a:ext>
            </a:extLst>
          </p:cNvPr>
          <p:cNvSpPr>
            <a:spLocks noGrp="1"/>
          </p:cNvSpPr>
          <p:nvPr>
            <p:ph idx="1"/>
          </p:nvPr>
        </p:nvSpPr>
        <p:spPr/>
        <p:txBody>
          <a:bodyPr/>
          <a:lstStyle/>
          <a:p>
            <a:r>
              <a:rPr lang="en-US" dirty="0"/>
              <a:t>Let’s design a circuit that compares two 2-bit numbers, A and B. The circuit should have three outputs:</a:t>
            </a:r>
          </a:p>
          <a:p>
            <a:pPr marL="457200" lvl="1" indent="0">
              <a:buNone/>
            </a:pPr>
            <a:r>
              <a:rPr lang="en-US" dirty="0"/>
              <a:t>– G (“Greater”) should be 1 only when A &gt; B</a:t>
            </a:r>
          </a:p>
          <a:p>
            <a:pPr marL="457200" lvl="1" indent="0">
              <a:buNone/>
            </a:pPr>
            <a:r>
              <a:rPr lang="en-US" dirty="0"/>
              <a:t>– E (“Equal”) should be 1 only when A = B</a:t>
            </a:r>
          </a:p>
          <a:p>
            <a:pPr marL="457200" lvl="1" indent="0">
              <a:buNone/>
            </a:pPr>
            <a:r>
              <a:rPr lang="en-US" dirty="0"/>
              <a:t>– L (“Lesser”) should be 1 only when A &lt; B</a:t>
            </a:r>
          </a:p>
        </p:txBody>
      </p:sp>
    </p:spTree>
    <p:extLst>
      <p:ext uri="{BB962C8B-B14F-4D97-AF65-F5344CB8AC3E}">
        <p14:creationId xmlns:p14="http://schemas.microsoft.com/office/powerpoint/2010/main" val="33284013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3788</Words>
  <Application>Microsoft Office PowerPoint</Application>
  <PresentationFormat>Widescreen</PresentationFormat>
  <Paragraphs>421</Paragraphs>
  <Slides>86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86</vt:i4>
      </vt:variant>
    </vt:vector>
  </HeadingPairs>
  <TitlesOfParts>
    <vt:vector size="94" baseType="lpstr">
      <vt:lpstr>PMingLiU</vt:lpstr>
      <vt:lpstr>Arial</vt:lpstr>
      <vt:lpstr>Calibri</vt:lpstr>
      <vt:lpstr>Cambria Math</vt:lpstr>
      <vt:lpstr>Comic Sans MS</vt:lpstr>
      <vt:lpstr>Symbol</vt:lpstr>
      <vt:lpstr>Wingdings</vt:lpstr>
      <vt:lpstr>Office Theme</vt:lpstr>
      <vt:lpstr>Combinational Logic</vt:lpstr>
      <vt:lpstr>Introduction</vt:lpstr>
      <vt:lpstr>Introduction</vt:lpstr>
      <vt:lpstr>Combinational Circuits</vt:lpstr>
      <vt:lpstr>Design Hierarchy</vt:lpstr>
      <vt:lpstr>Divide and Conqure</vt:lpstr>
      <vt:lpstr>Hierarchical Design due to Divide and Conquer</vt:lpstr>
      <vt:lpstr>Design Procedure </vt:lpstr>
      <vt:lpstr>Exercise: Comparing 2-bit Numbers</vt:lpstr>
      <vt:lpstr>Comparing 2-bit Numbers: Specification </vt:lpstr>
      <vt:lpstr>Comparing 2-bit Numbers: Formulation </vt:lpstr>
      <vt:lpstr>Comparing 2-bit Numbers: Formulation </vt:lpstr>
      <vt:lpstr>Comparing 2-bit Numbers: Optimization </vt:lpstr>
      <vt:lpstr>Comparing 2-bit Numbers: Optimization </vt:lpstr>
      <vt:lpstr>Technology Mapping</vt:lpstr>
      <vt:lpstr>Verification – circuits Analysis</vt:lpstr>
      <vt:lpstr>Verification – circuits Analysis</vt:lpstr>
      <vt:lpstr>Verification – circuits Analysis</vt:lpstr>
      <vt:lpstr>Verification – circuits Analysis</vt:lpstr>
      <vt:lpstr>Verification – circuits Analysis</vt:lpstr>
      <vt:lpstr>Verification – circuits Analysis</vt:lpstr>
      <vt:lpstr>Verification – circuits Analysis</vt:lpstr>
      <vt:lpstr>Circuits Analysis Summary </vt:lpstr>
      <vt:lpstr>Extra Examples (Reading)</vt:lpstr>
      <vt:lpstr>BCD-to-Excess-3 Code Converter</vt:lpstr>
      <vt:lpstr>BCD-to-Excess-3 Code Converter - Specification</vt:lpstr>
      <vt:lpstr>BCD-to-Excess-3 Code Converter – Formulation</vt:lpstr>
      <vt:lpstr>BCD-to-Excess-3 Code Converter – Optimization</vt:lpstr>
      <vt:lpstr>BCD-to-Excess-3 Code Converter – Optimization</vt:lpstr>
      <vt:lpstr>BCD-to-Seven-Segment Decoder</vt:lpstr>
      <vt:lpstr>Half Adder and Full Adders</vt:lpstr>
      <vt:lpstr>Before we start</vt:lpstr>
      <vt:lpstr>Binary Addition by Hand</vt:lpstr>
      <vt:lpstr>Adding Two Bits </vt:lpstr>
      <vt:lpstr>Adding Three Bits</vt:lpstr>
      <vt:lpstr>Full Adder </vt:lpstr>
      <vt:lpstr>Full Adder Circuit</vt:lpstr>
      <vt:lpstr>A 4-bit Adder</vt:lpstr>
      <vt:lpstr>PowerPoint Presentation</vt:lpstr>
      <vt:lpstr>An example of 4-bit addition</vt:lpstr>
      <vt:lpstr>Overflow</vt:lpstr>
      <vt:lpstr>Another example</vt:lpstr>
      <vt:lpstr>Making a subtraction circuit </vt:lpstr>
      <vt:lpstr>A two’s complement subtraction circuit</vt:lpstr>
      <vt:lpstr>Small differences </vt:lpstr>
      <vt:lpstr>An Adder-Subtractor Circuit </vt:lpstr>
      <vt:lpstr>Decoding and Encoding</vt:lpstr>
      <vt:lpstr>Decoding</vt:lpstr>
      <vt:lpstr>What is a decoder?</vt:lpstr>
      <vt:lpstr>PowerPoint Presentation</vt:lpstr>
      <vt:lpstr>1-to-2 (Line) Decoder</vt:lpstr>
      <vt:lpstr>2-to-4 Decoder</vt:lpstr>
      <vt:lpstr>How can you build 2-to-4 decoder?</vt:lpstr>
      <vt:lpstr>2-to-4 Decoder</vt:lpstr>
      <vt:lpstr>Enable Inputs</vt:lpstr>
      <vt:lpstr>An aside: abbreviation truth tables</vt:lpstr>
      <vt:lpstr>Blocks and Abstraction</vt:lpstr>
      <vt:lpstr>3-to-8 decoder</vt:lpstr>
      <vt:lpstr>So what good is a decoder?</vt:lpstr>
      <vt:lpstr>Design example: Addition</vt:lpstr>
      <vt:lpstr>Decoder-based Adder</vt:lpstr>
      <vt:lpstr>Using just one decoder</vt:lpstr>
      <vt:lpstr>Building a 3-to-8 decoder</vt:lpstr>
      <vt:lpstr>Decoder Expansion</vt:lpstr>
      <vt:lpstr>4-to-16-line Decoder</vt:lpstr>
      <vt:lpstr>Problem </vt:lpstr>
      <vt:lpstr>Encoding</vt:lpstr>
      <vt:lpstr>Encoder (cont.)</vt:lpstr>
      <vt:lpstr>Octal-to-Binary Encoder</vt:lpstr>
      <vt:lpstr>Multiplexers</vt:lpstr>
      <vt:lpstr>Multiplexers</vt:lpstr>
      <vt:lpstr>Multiplexers</vt:lpstr>
      <vt:lpstr>More truth table abbreviations</vt:lpstr>
      <vt:lpstr>2-to-1-line Multiplexer</vt:lpstr>
      <vt:lpstr>Implementing functions with multiplexers</vt:lpstr>
      <vt:lpstr>A more efficient way</vt:lpstr>
      <vt:lpstr>A more efficient way</vt:lpstr>
      <vt:lpstr>Example: multiplexer-based adder</vt:lpstr>
      <vt:lpstr>Multiplexer-based carry</vt:lpstr>
      <vt:lpstr>Multiplexer-based sum</vt:lpstr>
      <vt:lpstr>4-to-1-line Multiplexer</vt:lpstr>
      <vt:lpstr>Dual multiplexer-based full adder</vt:lpstr>
      <vt:lpstr>Dual muxes in more detail</vt:lpstr>
      <vt:lpstr>Boolean Function Implementation</vt:lpstr>
      <vt:lpstr>Exercise</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Combinational Logic</dc:title>
  <dc:creator>SONY</dc:creator>
  <cp:lastModifiedBy>Sultan Alqahtani</cp:lastModifiedBy>
  <cp:revision>5</cp:revision>
  <dcterms:created xsi:type="dcterms:W3CDTF">2019-07-06T16:31:11Z</dcterms:created>
  <dcterms:modified xsi:type="dcterms:W3CDTF">2019-07-06T21:30:40Z</dcterms:modified>
</cp:coreProperties>
</file>