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7"/>
  </p:notesMasterIdLst>
  <p:handoutMasterIdLst>
    <p:handoutMasterId r:id="rId48"/>
  </p:handoutMasterIdLst>
  <p:sldIdLst>
    <p:sldId id="256" r:id="rId2"/>
    <p:sldId id="287" r:id="rId3"/>
    <p:sldId id="269" r:id="rId4"/>
    <p:sldId id="270" r:id="rId5"/>
    <p:sldId id="295" r:id="rId6"/>
    <p:sldId id="296" r:id="rId7"/>
    <p:sldId id="257" r:id="rId8"/>
    <p:sldId id="258" r:id="rId9"/>
    <p:sldId id="259" r:id="rId10"/>
    <p:sldId id="273" r:id="rId11"/>
    <p:sldId id="260" r:id="rId12"/>
    <p:sldId id="261" r:id="rId13"/>
    <p:sldId id="274" r:id="rId14"/>
    <p:sldId id="275" r:id="rId15"/>
    <p:sldId id="276" r:id="rId16"/>
    <p:sldId id="277" r:id="rId17"/>
    <p:sldId id="262" r:id="rId18"/>
    <p:sldId id="278" r:id="rId19"/>
    <p:sldId id="279" r:id="rId20"/>
    <p:sldId id="280" r:id="rId21"/>
    <p:sldId id="281" r:id="rId22"/>
    <p:sldId id="263" r:id="rId23"/>
    <p:sldId id="282" r:id="rId24"/>
    <p:sldId id="264" r:id="rId25"/>
    <p:sldId id="297" r:id="rId26"/>
    <p:sldId id="298" r:id="rId27"/>
    <p:sldId id="284" r:id="rId28"/>
    <p:sldId id="316" r:id="rId29"/>
    <p:sldId id="317" r:id="rId30"/>
    <p:sldId id="285" r:id="rId31"/>
    <p:sldId id="286" r:id="rId32"/>
    <p:sldId id="267" r:id="rId33"/>
    <p:sldId id="315" r:id="rId34"/>
    <p:sldId id="268" r:id="rId35"/>
    <p:sldId id="300" r:id="rId36"/>
    <p:sldId id="289" r:id="rId37"/>
    <p:sldId id="290" r:id="rId38"/>
    <p:sldId id="292" r:id="rId39"/>
    <p:sldId id="293" r:id="rId40"/>
    <p:sldId id="306" r:id="rId41"/>
    <p:sldId id="307" r:id="rId42"/>
    <p:sldId id="309" r:id="rId43"/>
    <p:sldId id="310" r:id="rId44"/>
    <p:sldId id="311" r:id="rId45"/>
    <p:sldId id="313"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7/19/2019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39434100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7/19/2019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420676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8116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408732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2211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54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8D0FCEEE-9776-A446-AE2D-260A7A43AAA9}" type="datetime1">
              <a:rPr lang="en-US" smtClean="0"/>
              <a:t>7/19/2019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375074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BFC7338-234C-3740-B565-233E6E0E6AC5}" type="datetime1">
              <a:rPr lang="en-US" smtClean="0"/>
              <a:t>7/19/2019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293255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308268B-D336-0449-8845-CF1168309FD8}" type="datetime1">
              <a:rPr lang="en-US" smtClean="0"/>
              <a:t>7/19/2019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383760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CA"/>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21B4A3F-1E60-B74C-A581-19C18DB65E1E}" type="datetime1">
              <a:rPr lang="en-US" smtClean="0"/>
              <a:t>7/19/2019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41394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3E913-82BF-CC49-8A39-80AA62FC9D3D}" type="datetime1">
              <a:rPr lang="en-US" smtClean="0"/>
              <a:t>7/19/2019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
        <p:nvSpPr>
          <p:cNvPr id="6" name="Slide Number Placeholder 5"/>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204286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3B0522E-9C5F-5B41-9511-C53C2E2BA003}" type="datetime1">
              <a:rPr lang="en-US" smtClean="0"/>
              <a:t>7/19/2019</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
        <p:nvSpPr>
          <p:cNvPr id="7" name="Slide Number Placeholder 6"/>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371363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3EFE459F-5A2F-6545-BFEF-214162C7D2E9}" type="datetime1">
              <a:rPr lang="en-US" smtClean="0"/>
              <a:t>7/19/2019</a:t>
            </a:fld>
            <a:endParaRPr lang="en-US"/>
          </a:p>
        </p:txBody>
      </p:sp>
      <p:sp>
        <p:nvSpPr>
          <p:cNvPr id="8" name="Footer Placeholder 7"/>
          <p:cNvSpPr>
            <a:spLocks noGrp="1"/>
          </p:cNvSpPr>
          <p:nvPr>
            <p:ph type="ftr" sz="quarter" idx="11"/>
          </p:nvPr>
        </p:nvSpPr>
        <p:spPr/>
        <p:txBody>
          <a:bodyPr/>
          <a:lstStyle/>
          <a:p>
            <a:r>
              <a:rPr lang="en-US"/>
              <a:t>Chapter 7 Design and implementation</a:t>
            </a:r>
          </a:p>
        </p:txBody>
      </p:sp>
      <p:sp>
        <p:nvSpPr>
          <p:cNvPr id="9" name="Slide Number Placeholder 8"/>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190111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F6CB4E05-96F2-2246-9C59-54046EEE184E}" type="datetime1">
              <a:rPr lang="en-US" smtClean="0"/>
              <a:t>7/19/2019</a:t>
            </a:fld>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411048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F9EBB-4166-D44B-A65F-FDA162C9DD13}" type="datetime1">
              <a:rPr lang="en-US" smtClean="0"/>
              <a:t>7/19/2019</a:t>
            </a:fld>
            <a:endParaRPr lang="en-US"/>
          </a:p>
        </p:txBody>
      </p:sp>
      <p:sp>
        <p:nvSpPr>
          <p:cNvPr id="3" name="Footer Placeholder 2"/>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164252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7FF700D-33D5-0C44-9757-E0EE4B5F678C}" type="datetime1">
              <a:rPr lang="en-US" smtClean="0"/>
              <a:t>7/19/2019</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
        <p:nvSpPr>
          <p:cNvPr id="7" name="Slide Number Placeholder 6"/>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158871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ADA132-1B63-5846-92CB-F216222289F2}" type="datetime1">
              <a:rPr lang="en-US" smtClean="0"/>
              <a:t>7/19/2019</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
        <p:nvSpPr>
          <p:cNvPr id="7" name="Slide Number Placeholder 6"/>
          <p:cNvSpPr>
            <a:spLocks noGrp="1"/>
          </p:cNvSpPr>
          <p:nvPr>
            <p:ph type="sldNum" sz="quarter" idx="12"/>
          </p:nvPr>
        </p:nvSpPr>
        <p:spPr/>
        <p:txBody>
          <a:bodyPr/>
          <a:lstStyle/>
          <a:p>
            <a:fld id="{EC83099C-5FA5-B04A-B819-64718E2A253A}" type="slidenum">
              <a:rPr lang="en-US" smtClean="0"/>
              <a:pPr/>
              <a:t>‹#›</a:t>
            </a:fld>
            <a:endParaRPr lang="en-US"/>
          </a:p>
        </p:txBody>
      </p:sp>
    </p:spTree>
    <p:extLst>
      <p:ext uri="{BB962C8B-B14F-4D97-AF65-F5344CB8AC3E}">
        <p14:creationId xmlns:p14="http://schemas.microsoft.com/office/powerpoint/2010/main" val="232006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0AF135-8D6E-5E4E-8608-D220A6DCBE87}" type="datetime1">
              <a:rPr lang="en-US" smtClean="0"/>
              <a:t>7/19/2019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Chapter 7 Design and implementation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83099C-5FA5-B04A-B819-64718E2A253A}" type="slidenum">
              <a:rPr lang="en-US" smtClean="0"/>
              <a:pPr/>
              <a:t>‹#›</a:t>
            </a:fld>
            <a:endParaRPr lang="en-US"/>
          </a:p>
        </p:txBody>
      </p:sp>
    </p:spTree>
    <p:extLst>
      <p:ext uri="{BB962C8B-B14F-4D97-AF65-F5344CB8AC3E}">
        <p14:creationId xmlns:p14="http://schemas.microsoft.com/office/powerpoint/2010/main" val="5142457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80316"/>
            <a:ext cx="6858000" cy="2387600"/>
          </a:xfrm>
        </p:spPr>
        <p:txBody>
          <a:bodyPr>
            <a:normAutofit/>
          </a:bodyPr>
          <a:lstStyle/>
          <a:p>
            <a:r>
              <a:rPr lang="en-US" sz="4400" dirty="0"/>
              <a:t>Chapter 7 – Design and Implementation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Subtitle 2"/>
          <p:cNvSpPr txBox="1">
            <a:spLocks/>
          </p:cNvSpPr>
          <p:nvPr/>
        </p:nvSpPr>
        <p:spPr>
          <a:xfrm>
            <a:off x="1371600" y="3392781"/>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rPr>
              <a:t>Instructor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rPr>
              <a:t>Dr. Sultan S.  Alqahtani</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hlinkClick r:id="rId2"/>
              </a:rPr>
              <a:t>ssalqahtani@imamu.edu.sa</a:t>
            </a:r>
            <a:r>
              <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rPr>
              <a:t> </a:t>
            </a:r>
          </a:p>
        </p:txBody>
      </p:sp>
      <p:sp>
        <p:nvSpPr>
          <p:cNvPr id="7" name="Rectangle 6"/>
          <p:cNvSpPr/>
          <p:nvPr/>
        </p:nvSpPr>
        <p:spPr>
          <a:xfrm>
            <a:off x="311727" y="5781875"/>
            <a:ext cx="85205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595959"/>
                </a:solidFill>
                <a:effectLst/>
                <a:uLnTx/>
                <a:uFillTx/>
              </a:rPr>
              <a:t>Note: These are a slightly modified version of Ch7 slides available from the author’s site </a:t>
            </a:r>
            <a:r>
              <a:rPr kumimoji="0" lang="en-US" altLang="en-US" sz="1400" b="0" i="0" u="none" strike="noStrike" kern="0" cap="none" spc="0" normalizeH="0" baseline="0" noProof="0" dirty="0">
                <a:ln>
                  <a:noFill/>
                </a:ln>
                <a:solidFill>
                  <a:prstClr val="black"/>
                </a:solidFill>
                <a:effectLst/>
                <a:uLnTx/>
                <a:uFillTx/>
                <a:hlinkClick r:id="rId3"/>
              </a:rPr>
              <a:t>http://www.cs.st-andrews.ac.uk/~ifs/Books/SE9/</a:t>
            </a:r>
            <a:endParaRPr kumimoji="0" lang="en-US" altLang="en-US" sz="1400" b="0" i="0" u="none" strike="noStrike" kern="0" cap="none" spc="0" normalizeH="0" baseline="0" noProof="0" dirty="0">
              <a:ln>
                <a:noFill/>
              </a:ln>
              <a:solidFill>
                <a:prstClr val="black"/>
              </a:solidFill>
              <a:effectLst/>
              <a:uLnTx/>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a:xfrm>
            <a:off x="4625787" y="4980969"/>
            <a:ext cx="4024033" cy="1375382"/>
          </a:xfrm>
          <a:solidFill>
            <a:schemeClr val="accent6">
              <a:lumMod val="20000"/>
              <a:lumOff val="80000"/>
            </a:schemeClr>
          </a:solidFill>
        </p:spPr>
        <p:txBody>
          <a:bodyPr>
            <a:noAutofit/>
          </a:bodyPr>
          <a:lstStyle/>
          <a:p>
            <a:pPr marL="0" indent="0">
              <a:buNone/>
            </a:pPr>
            <a:r>
              <a:rPr lang="en-US" sz="1900" dirty="0"/>
              <a:t>The weather station is composed of independent subsystems that communicate by broadcasting messages on a common infrastructure.</a:t>
            </a:r>
            <a:endParaRPr lang="en-GB" sz="19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
        <p:nvSpPr>
          <p:cNvPr id="2" name="Rectangle 1"/>
          <p:cNvSpPr/>
          <p:nvPr/>
        </p:nvSpPr>
        <p:spPr>
          <a:xfrm>
            <a:off x="331134" y="1502057"/>
            <a:ext cx="3694019" cy="1362165"/>
          </a:xfrm>
          <a:prstGeom prst="rect">
            <a:avLst/>
          </a:prstGeom>
          <a:solidFill>
            <a:schemeClr val="accent6">
              <a:lumMod val="75000"/>
            </a:schemeClr>
          </a:solidFill>
        </p:spPr>
        <p:txBody>
          <a:bodyPr vert="horz" lIns="91440" tIns="45720" rIns="91440" bIns="45720" rtlCol="0">
            <a:noAutofit/>
          </a:bodyPr>
          <a:lstStyle/>
          <a:p>
            <a:pPr defTabSz="685800">
              <a:lnSpc>
                <a:spcPct val="90000"/>
              </a:lnSpc>
              <a:spcBef>
                <a:spcPts val="750"/>
              </a:spcBef>
              <a:buFont typeface="Arial" panose="020B0604020202020204" pitchFamily="34" charset="0"/>
              <a:buNone/>
            </a:pPr>
            <a:r>
              <a:rPr lang="en-GB" sz="1900" dirty="0"/>
              <a:t>Once interactions between the system and its environment have been understood, you use this information for designing the system architecture.</a:t>
            </a:r>
          </a:p>
        </p:txBody>
      </p:sp>
      <p:sp>
        <p:nvSpPr>
          <p:cNvPr id="3" name="Rectangle 2"/>
          <p:cNvSpPr/>
          <p:nvPr/>
        </p:nvSpPr>
        <p:spPr>
          <a:xfrm>
            <a:off x="2130239" y="3106272"/>
            <a:ext cx="4100232" cy="1671917"/>
          </a:xfrm>
          <a:prstGeom prst="rect">
            <a:avLst/>
          </a:prstGeom>
          <a:solidFill>
            <a:schemeClr val="accent6">
              <a:lumMod val="60000"/>
              <a:lumOff val="40000"/>
            </a:schemeClr>
          </a:solidFill>
        </p:spPr>
        <p:txBody>
          <a:bodyPr vert="horz" lIns="91440" tIns="45720" rIns="91440" bIns="45720" rtlCol="0">
            <a:noAutofit/>
          </a:bodyPr>
          <a:lstStyle/>
          <a:p>
            <a:pPr defTabSz="685800">
              <a:lnSpc>
                <a:spcPct val="90000"/>
              </a:lnSpc>
              <a:spcBef>
                <a:spcPts val="750"/>
              </a:spcBef>
              <a:buFont typeface="Arial" panose="020B0604020202020204" pitchFamily="34" charset="0"/>
              <a:buNone/>
            </a:pPr>
            <a:r>
              <a:rPr lang="en-US" sz="1900" dirty="0"/>
              <a:t>You identify the major components that make up the system and their interactions, and then may organize the components using an architectural pattern such as a layered or client-server model. </a:t>
            </a:r>
          </a:p>
        </p:txBody>
      </p:sp>
      <p:sp>
        <p:nvSpPr>
          <p:cNvPr id="6" name="Bent Arrow 5"/>
          <p:cNvSpPr/>
          <p:nvPr/>
        </p:nvSpPr>
        <p:spPr>
          <a:xfrm rot="5400000">
            <a:off x="4016187" y="2133600"/>
            <a:ext cx="1013012" cy="645459"/>
          </a:xfrm>
          <a:prstGeom prst="ben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solidFill>
                <a:schemeClr val="tx1"/>
              </a:solidFill>
            </a:endParaRPr>
          </a:p>
        </p:txBody>
      </p:sp>
      <p:sp>
        <p:nvSpPr>
          <p:cNvPr id="9" name="Bent Arrow 8"/>
          <p:cNvSpPr/>
          <p:nvPr/>
        </p:nvSpPr>
        <p:spPr>
          <a:xfrm rot="5400000">
            <a:off x="6185646" y="4043083"/>
            <a:ext cx="1013012" cy="645459"/>
          </a:xfrm>
          <a:prstGeom prst="ben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pic>
        <p:nvPicPr>
          <p:cNvPr id="3074" name="Picture 2" descr="Image result for High-level architecture of the weather 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57" y="1897717"/>
            <a:ext cx="7648575" cy="3609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12</a:t>
            </a:fld>
            <a:endParaRPr lang="en-US"/>
          </a:p>
        </p:txBody>
      </p:sp>
      <p:pic>
        <p:nvPicPr>
          <p:cNvPr id="4098" name="Picture 2" descr="Image result for Architecture of data collection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810" y="1803306"/>
            <a:ext cx="6181725" cy="3933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xfrm>
            <a:off x="395568" y="1825625"/>
            <a:ext cx="8416738" cy="4351338"/>
          </a:xfrm>
          <a:noFill/>
          <a:ln/>
        </p:spPr>
        <p:txBody>
          <a:bodyPr lIns="90840" tIns="44623" rIns="90840" bIns="44623">
            <a:normAutofit/>
          </a:bodyPr>
          <a:lstStyle/>
          <a:p>
            <a:r>
              <a:rPr lang="en-GB" dirty="0"/>
              <a:t>Identifying object classes is often a difficult part of object oriented design.</a:t>
            </a:r>
          </a:p>
          <a:p>
            <a:r>
              <a:rPr lang="en-GB" dirty="0"/>
              <a:t>There is no 'magic formula' for object identification. It relies on the skill, experience 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28650" y="365126"/>
            <a:ext cx="8255374" cy="1325563"/>
          </a:xfrm>
          <a:noFill/>
          <a:ln/>
        </p:spPr>
        <p:txBody>
          <a:bodyPr lIns="90840" tIns="44623" rIns="90840" bIns="44623">
            <a:normAutofit/>
          </a:bodyPr>
          <a:lstStyle/>
          <a:p>
            <a:r>
              <a:rPr lang="en-GB" sz="4400" dirty="0"/>
              <a:t>Approaches to identification</a:t>
            </a:r>
          </a:p>
        </p:txBody>
      </p:sp>
      <p:sp>
        <p:nvSpPr>
          <p:cNvPr id="44035" name="Rectangle 3"/>
          <p:cNvSpPr>
            <a:spLocks noGrp="1" noChangeArrowheads="1"/>
          </p:cNvSpPr>
          <p:nvPr>
            <p:ph idx="1"/>
          </p:nvPr>
        </p:nvSpPr>
        <p:spPr>
          <a:xfrm>
            <a:off x="308610" y="1825625"/>
            <a:ext cx="8835390" cy="4351338"/>
          </a:xfrm>
          <a:noFill/>
          <a:ln/>
        </p:spPr>
        <p:txBody>
          <a:bodyPr lIns="90840" tIns="44623" rIns="90840" bIns="44623">
            <a:noAutofit/>
          </a:bodyPr>
          <a:lstStyle/>
          <a:p>
            <a:r>
              <a:rPr lang="en-GB" sz="2800" dirty="0"/>
              <a:t>Use a grammatical approach based on a natural language description of the system (used in Hood OOD method). </a:t>
            </a:r>
          </a:p>
          <a:p>
            <a:r>
              <a:rPr lang="en-GB" sz="2800" dirty="0"/>
              <a:t>Base the identification on tangible things in the application domain.</a:t>
            </a:r>
          </a:p>
          <a:p>
            <a:r>
              <a:rPr lang="en-GB" sz="2800" dirty="0"/>
              <a:t>Use a behavioural approach and identify objects based on what participates in what behaviour.</a:t>
            </a:r>
          </a:p>
          <a:p>
            <a:r>
              <a:rPr lang="en-GB" sz="28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
        <p:nvSpPr>
          <p:cNvPr id="2" name="Rectangle 1"/>
          <p:cNvSpPr/>
          <p:nvPr/>
        </p:nvSpPr>
        <p:spPr>
          <a:xfrm>
            <a:off x="422910" y="1690689"/>
            <a:ext cx="8092440" cy="3087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2000" b="1" dirty="0">
                <a:latin typeface="+mj-lt"/>
              </a:rPr>
              <a:t>Hierarchic Object-Oriented </a:t>
            </a:r>
            <a:r>
              <a:rPr lang="en-GB" sz="2000" dirty="0">
                <a:latin typeface="+mj-lt"/>
              </a:rPr>
              <a:t>Design is method of hierarchical decomposition of the design into software units based on identification of objects, classes and operations reflecting problem domain entities or more abstract objects to digital programming entitles. </a:t>
            </a:r>
          </a:p>
          <a:p>
            <a:pPr marL="285750" indent="-285750">
              <a:buFont typeface="Arial" panose="020B0604020202020204" pitchFamily="34" charset="0"/>
              <a:buChar char="•"/>
            </a:pPr>
            <a:r>
              <a:rPr lang="en-GB" sz="2000" dirty="0">
                <a:latin typeface="+mj-lt"/>
              </a:rPr>
              <a:t>It is intended for the architectural design, Detailed Design and coding for software to be developed in programming languages such as Ada, C , etc., as well as in objected oriented languages such as C++, Java, etc.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a:xfrm>
            <a:off x="194310" y="1825625"/>
            <a:ext cx="8686800" cy="4351338"/>
          </a:xfrm>
        </p:spPr>
        <p:txBody>
          <a:bodyPr>
            <a:noAutofit/>
          </a:bodyPr>
          <a:lstStyle/>
          <a:p>
            <a:r>
              <a:rPr lang="en-GB" dirty="0"/>
              <a:t>Object class identification in the weather station system may be based on the tangible hardware and data in the system:</a:t>
            </a:r>
          </a:p>
          <a:p>
            <a:pPr lvl="1"/>
            <a:r>
              <a:rPr lang="en-GB" sz="2400" b="1" dirty="0">
                <a:solidFill>
                  <a:srgbClr val="FF0000"/>
                </a:solidFill>
              </a:rPr>
              <a:t>Ground thermometer, Anemometer, Barometer</a:t>
            </a:r>
          </a:p>
          <a:p>
            <a:pPr lvl="2"/>
            <a:r>
              <a:rPr lang="en-GB" dirty="0"/>
              <a:t>Application domain objects that are ‘hardware’ objects related to the instruments in the system.</a:t>
            </a:r>
          </a:p>
          <a:p>
            <a:pPr lvl="1"/>
            <a:r>
              <a:rPr lang="en-GB" sz="2400" b="1" dirty="0">
                <a:solidFill>
                  <a:srgbClr val="FF0000"/>
                </a:solidFill>
              </a:rPr>
              <a:t>Weather station</a:t>
            </a:r>
          </a:p>
          <a:p>
            <a:pPr lvl="2"/>
            <a:r>
              <a:rPr lang="en-GB" dirty="0"/>
              <a:t>The basic interface of the weather station to its environment. It therefore reflects the interactions identified in the use-case model.</a:t>
            </a:r>
          </a:p>
          <a:p>
            <a:pPr lvl="1"/>
            <a:r>
              <a:rPr lang="en-GB" sz="2400" b="1" dirty="0">
                <a:solidFill>
                  <a:srgbClr val="FF0000"/>
                </a:solidFill>
              </a:rPr>
              <a:t>Weather data</a:t>
            </a:r>
          </a:p>
          <a:p>
            <a:pPr lvl="2"/>
            <a:r>
              <a:rPr lang="en-GB"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17</a:t>
            </a:fld>
            <a:endParaRPr lang="en-US"/>
          </a:p>
        </p:txBody>
      </p:sp>
      <p:pic>
        <p:nvPicPr>
          <p:cNvPr id="1026" name="Picture 2" descr="Image result for &quot;Weather station object class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1317625"/>
            <a:ext cx="6400800" cy="5038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pPr>
              <a:buFont typeface="Wingdings" panose="05000000000000000000" pitchFamily="2" charset="2"/>
              <a:buChar char="Ø"/>
            </a:pPr>
            <a:r>
              <a:rPr lang="en-GB" dirty="0"/>
              <a:t>Design models show the objects and object classes and relationships between these entities.</a:t>
            </a:r>
          </a:p>
          <a:p>
            <a:pPr>
              <a:buFont typeface="Wingdings" panose="05000000000000000000" pitchFamily="2" charset="2"/>
              <a:buChar char="Ø"/>
            </a:pPr>
            <a:r>
              <a:rPr lang="en-GB" b="1" dirty="0">
                <a:solidFill>
                  <a:srgbClr val="00B0F0"/>
                </a:solidFill>
              </a:rPr>
              <a:t>Static models </a:t>
            </a:r>
            <a:r>
              <a:rPr lang="en-GB" dirty="0"/>
              <a:t>describe the static structure of the system in terms of object classes and relationships.</a:t>
            </a:r>
          </a:p>
          <a:p>
            <a:pPr>
              <a:buFont typeface="Wingdings" panose="05000000000000000000" pitchFamily="2" charset="2"/>
              <a:buChar char="Ø"/>
            </a:pPr>
            <a:r>
              <a:rPr lang="en-GB" b="1" dirty="0">
                <a:solidFill>
                  <a:srgbClr val="00B0F0"/>
                </a:solidFill>
              </a:rPr>
              <a:t>Dynamic models </a:t>
            </a:r>
            <a:r>
              <a:rPr lang="en-GB" dirty="0"/>
              <a:t>describe the dynamic interactions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xfrm>
            <a:off x="297180" y="1688465"/>
            <a:ext cx="8618220" cy="4351338"/>
          </a:xfrm>
          <a:noFill/>
          <a:ln/>
        </p:spPr>
        <p:txBody>
          <a:bodyPr lIns="90840" tIns="44623" rIns="90840" bIns="44623">
            <a:noAutofit/>
          </a:bodyPr>
          <a:lstStyle/>
          <a:p>
            <a:r>
              <a:rPr lang="en-GB" sz="3000" i="1" u="sng" dirty="0"/>
              <a:t>Subsystem models </a:t>
            </a:r>
            <a:r>
              <a:rPr lang="en-GB" sz="3000" dirty="0"/>
              <a:t>that show logical groupings of objects into coherent subsystems.</a:t>
            </a:r>
          </a:p>
          <a:p>
            <a:r>
              <a:rPr lang="en-GB" sz="3000" i="1" u="sng" dirty="0"/>
              <a:t>Sequence models </a:t>
            </a:r>
            <a:r>
              <a:rPr lang="en-GB" sz="3000" dirty="0"/>
              <a:t>that show the sequence of object interactions.</a:t>
            </a:r>
          </a:p>
          <a:p>
            <a:r>
              <a:rPr lang="en-GB" sz="3000" i="1" u="sng" dirty="0"/>
              <a:t>State machine models </a:t>
            </a:r>
            <a:r>
              <a:rPr lang="en-GB" sz="3000" dirty="0"/>
              <a:t>that show how individual objects change their state in response to events.</a:t>
            </a:r>
          </a:p>
          <a:p>
            <a:r>
              <a:rPr lang="en-GB" sz="3000" dirty="0"/>
              <a:t>Other models include </a:t>
            </a:r>
            <a:r>
              <a:rPr lang="en-GB" sz="3000" i="1" u="sng" dirty="0"/>
              <a:t>use-case models</a:t>
            </a:r>
            <a:r>
              <a:rPr lang="en-GB" sz="3000" dirty="0"/>
              <a:t>, </a:t>
            </a:r>
            <a:r>
              <a:rPr lang="en-GB" sz="3000" i="1" u="sng" dirty="0"/>
              <a:t>aggregation models</a:t>
            </a:r>
            <a:r>
              <a:rPr lang="en-GB" sz="3000" dirty="0"/>
              <a:t>, </a:t>
            </a:r>
            <a:r>
              <a:rPr lang="en-GB" sz="3000" i="1" u="sng" dirty="0"/>
              <a:t>generalisation models</a:t>
            </a:r>
            <a:r>
              <a:rPr lang="en-GB" sz="3000" dirty="0"/>
              <a:t>,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dirty="0"/>
              <a:t>Shows how the design is organised into logically related groups of objects.</a:t>
            </a:r>
          </a:p>
          <a:p>
            <a:r>
              <a:rPr lang="en-GB" dirty="0"/>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normAutofit fontScale="92500"/>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22</a:t>
            </a:fld>
            <a:endParaRPr lang="en-US"/>
          </a:p>
        </p:txBody>
      </p:sp>
      <p:pic>
        <p:nvPicPr>
          <p:cNvPr id="2050" name="Picture 2" descr="Image result for Sequence diagram describing data col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80" y="1565910"/>
            <a:ext cx="6995160" cy="4677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noAutofit/>
          </a:bodyPr>
          <a:lstStyle/>
          <a:p>
            <a:pPr>
              <a:lnSpc>
                <a:spcPct val="90000"/>
              </a:lnSpc>
            </a:pPr>
            <a:r>
              <a:rPr lang="en-GB" sz="2900" dirty="0"/>
              <a:t>State diagrams are used to show how objects respond to different service requests and the state transitions triggered by these requests.</a:t>
            </a:r>
          </a:p>
          <a:p>
            <a:pPr>
              <a:lnSpc>
                <a:spcPct val="90000"/>
              </a:lnSpc>
            </a:pPr>
            <a:r>
              <a:rPr lang="en-US" sz="2900" dirty="0"/>
              <a:t>State diagrams are useful high-level models of a system or an object’s run-time behavior. </a:t>
            </a:r>
          </a:p>
          <a:p>
            <a:pPr>
              <a:lnSpc>
                <a:spcPct val="90000"/>
              </a:lnSpc>
            </a:pPr>
            <a:r>
              <a:rPr lang="en-US" sz="2900" dirty="0"/>
              <a:t>You don’t usually need a state diagram for all of the objects in the system. Many of the objects in a system are relatively simple and a state model adds unnecessary detail to the design.</a:t>
            </a:r>
            <a:endParaRPr lang="en-GB" sz="2900" dirty="0"/>
          </a:p>
          <a:p>
            <a:pPr>
              <a:lnSpc>
                <a:spcPct val="90000"/>
              </a:lnSpc>
            </a:pPr>
            <a:endParaRPr lang="en-GB" sz="29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pic>
        <p:nvPicPr>
          <p:cNvPr id="3074" name="Picture 2" descr="Image result for Weather station stat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 y="1322705"/>
            <a:ext cx="8296275" cy="513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Autofit/>
          </a:bodyPr>
          <a:lstStyle/>
          <a:p>
            <a:r>
              <a:rPr lang="en-US" sz="2400" dirty="0"/>
              <a:t>Software design and implementation are inter-leaved activities. The level of detail in the design depends on the type of system and whether you are using a plan-driven or agile approach.</a:t>
            </a:r>
            <a:endParaRPr lang="en-GB" sz="2400" dirty="0"/>
          </a:p>
          <a:p>
            <a:r>
              <a:rPr lang="en-US" sz="2400" dirty="0"/>
              <a:t>The process of object-oriented design includes activities to design the system architecture, identify objects in the system, describe the design using different object models and document the component interfaces.</a:t>
            </a:r>
            <a:endParaRPr lang="en-GB" sz="2400" dirty="0"/>
          </a:p>
          <a:p>
            <a:r>
              <a:rPr lang="en-US" sz="2400" dirty="0"/>
              <a:t>A range of different models may be produced during an object-oriented design process. These include static models (class models, generalization models, association models) and dynamic models (sequence models, state machine models).</a:t>
            </a:r>
            <a:endParaRPr lang="en-GB" sz="2400" dirty="0"/>
          </a:p>
          <a:p>
            <a:endParaRPr lang="en-US" sz="36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r>
              <a:rPr lang="en-US" dirty="0"/>
              <a:t>Lecture 2</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normAutofit lnSpcReduction="10000"/>
          </a:bodyPr>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pic>
        <p:nvPicPr>
          <p:cNvPr id="1026" name="Picture 2" descr="Classification of Design Pattern&#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75" y="658372"/>
            <a:ext cx="7298469" cy="547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023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Design Patterns</a:t>
            </a:r>
          </a:p>
        </p:txBody>
      </p:sp>
      <p:sp>
        <p:nvSpPr>
          <p:cNvPr id="3" name="Content Placeholder 2"/>
          <p:cNvSpPr>
            <a:spLocks noGrp="1"/>
          </p:cNvSpPr>
          <p:nvPr>
            <p:ph idx="1"/>
          </p:nvPr>
        </p:nvSpPr>
        <p:spPr/>
        <p:txBody>
          <a:bodyPr>
            <a:normAutofit fontScale="70000" lnSpcReduction="20000"/>
          </a:bodyPr>
          <a:lstStyle/>
          <a:p>
            <a:r>
              <a:rPr lang="en-US" b="1" dirty="0"/>
              <a:t>Creational patterns</a:t>
            </a:r>
            <a:r>
              <a:rPr lang="en-US" dirty="0"/>
              <a:t> are design patterns that deal with object creation mechanisms, </a:t>
            </a:r>
          </a:p>
          <a:p>
            <a:pPr lvl="1"/>
            <a:r>
              <a:rPr lang="en-US" dirty="0"/>
              <a:t>trying to create objects in a manner suitable to the situation. </a:t>
            </a:r>
          </a:p>
          <a:p>
            <a:pPr lvl="1"/>
            <a:r>
              <a:rPr lang="en-US" dirty="0"/>
              <a:t>The basic form of object creation could result in design problems or added complexity to the design. Creational design patterns solve this problem by somehow controlling this object creation.</a:t>
            </a:r>
          </a:p>
          <a:p>
            <a:r>
              <a:rPr lang="en-US" b="1" dirty="0"/>
              <a:t>Structural patterns </a:t>
            </a:r>
            <a:r>
              <a:rPr lang="en-US" dirty="0"/>
              <a:t>are design patterns that ease the design by identifying a simple way to realize relationships between entities.</a:t>
            </a:r>
          </a:p>
          <a:p>
            <a:r>
              <a:rPr lang="en-US" b="1" dirty="0"/>
              <a:t>Behavioral patterns </a:t>
            </a:r>
            <a:r>
              <a:rPr lang="en-US" dirty="0"/>
              <a:t>are design patterns that identify common communication patterns between objects and realize these patterns. By doing so, these patterns increase flexibility in carrying out this communication.</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Tree>
    <p:extLst>
      <p:ext uri="{BB962C8B-B14F-4D97-AF65-F5344CB8AC3E}">
        <p14:creationId xmlns:p14="http://schemas.microsoft.com/office/powerpoint/2010/main" val="197660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noAutofit/>
          </a:bodyPr>
          <a:lstStyle/>
          <a:p>
            <a:r>
              <a:rPr lang="en-US" dirty="0"/>
              <a:t>An object-oriented design process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2" name="Rectangle 1"/>
          <p:cNvSpPr/>
          <p:nvPr/>
        </p:nvSpPr>
        <p:spPr>
          <a:xfrm>
            <a:off x="669925" y="2058626"/>
            <a:ext cx="4572000" cy="1421928"/>
          </a:xfrm>
          <a:prstGeom prst="rect">
            <a:avLst/>
          </a:prstGeom>
        </p:spPr>
        <p:txBody>
          <a:bodyPr>
            <a:spAutoFit/>
          </a:bodyPr>
          <a:lstStyle/>
          <a:p>
            <a:pPr>
              <a:lnSpc>
                <a:spcPct val="90000"/>
              </a:lnSpc>
            </a:pPr>
            <a:r>
              <a:rPr lang="en-US" sz="2400" dirty="0"/>
              <a:t>Structured object-oriented design processes involve developing a number of different system models.</a:t>
            </a:r>
          </a:p>
        </p:txBody>
      </p:sp>
      <p:sp>
        <p:nvSpPr>
          <p:cNvPr id="3" name="Rectangle 2"/>
          <p:cNvSpPr/>
          <p:nvPr/>
        </p:nvSpPr>
        <p:spPr>
          <a:xfrm>
            <a:off x="669925" y="4625162"/>
            <a:ext cx="4572000" cy="1754326"/>
          </a:xfrm>
          <a:prstGeom prst="rect">
            <a:avLst/>
          </a:prstGeom>
        </p:spPr>
        <p:txBody>
          <a:bodyPr>
            <a:spAutoFit/>
          </a:bodyPr>
          <a:lstStyle/>
          <a:p>
            <a:pPr>
              <a:lnSpc>
                <a:spcPct val="90000"/>
              </a:lnSpc>
            </a:pPr>
            <a:r>
              <a:rPr lang="en-US" sz="2400" dirty="0"/>
              <a:t>They require a lot of effort for development and maintenance of these models and, for small systems, this may not be cost-effective.</a:t>
            </a:r>
          </a:p>
        </p:txBody>
      </p:sp>
      <p:sp>
        <p:nvSpPr>
          <p:cNvPr id="6" name="Rectangle 5"/>
          <p:cNvSpPr/>
          <p:nvPr/>
        </p:nvSpPr>
        <p:spPr>
          <a:xfrm>
            <a:off x="4419600" y="3041486"/>
            <a:ext cx="4572000" cy="1421928"/>
          </a:xfrm>
          <a:prstGeom prst="rect">
            <a:avLst/>
          </a:prstGeom>
        </p:spPr>
        <p:txBody>
          <a:bodyPr>
            <a:spAutoFit/>
          </a:bodyPr>
          <a:lstStyle/>
          <a:p>
            <a:pPr>
              <a:lnSpc>
                <a:spcPct val="90000"/>
              </a:lnSpc>
            </a:pPr>
            <a:r>
              <a:rPr lang="en-US" sz="2400" dirty="0"/>
              <a:t>However, for large systems developed by different groups design models are an important communication mechanism.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normAutofit/>
          </a:bodyPr>
          <a:lstStyle/>
          <a:p>
            <a:r>
              <a:rPr lang="en-GB" sz="3600" dirty="0">
                <a:solidFill>
                  <a:srgbClr val="00B050"/>
                </a:solidFill>
              </a:rPr>
              <a:t>Name</a:t>
            </a:r>
          </a:p>
          <a:p>
            <a:pPr lvl="2"/>
            <a:r>
              <a:rPr lang="en-GB" sz="2400" dirty="0"/>
              <a:t>A meaningful pattern identifier.</a:t>
            </a:r>
          </a:p>
          <a:p>
            <a:r>
              <a:rPr lang="en-GB" sz="3600" dirty="0">
                <a:solidFill>
                  <a:srgbClr val="00B050"/>
                </a:solidFill>
              </a:rPr>
              <a:t>Problem description.</a:t>
            </a:r>
          </a:p>
          <a:p>
            <a:r>
              <a:rPr lang="en-GB" sz="3600" dirty="0">
                <a:solidFill>
                  <a:srgbClr val="00B050"/>
                </a:solidFill>
              </a:rPr>
              <a:t>Solution description.</a:t>
            </a:r>
          </a:p>
          <a:p>
            <a:pPr lvl="2"/>
            <a:r>
              <a:rPr lang="en-GB" sz="2400" dirty="0"/>
              <a:t>Not a concrete design but a template for a design solution that can be instantiated in different ways.</a:t>
            </a:r>
          </a:p>
          <a:p>
            <a:r>
              <a:rPr lang="en-GB" sz="3600" dirty="0">
                <a:solidFill>
                  <a:srgbClr val="00B050"/>
                </a:solidFill>
              </a:rPr>
              <a:t>Consequences</a:t>
            </a:r>
          </a:p>
          <a:p>
            <a:pPr lvl="2"/>
            <a:r>
              <a:rPr lang="en-GB" sz="2400" dirty="0"/>
              <a:t>The results and trade-offs of applying the pattern.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a:xfrm>
            <a:off x="308610" y="1505585"/>
            <a:ext cx="8869680" cy="4351338"/>
          </a:xfrm>
        </p:spPr>
        <p:txBody>
          <a:bodyPr lIns="91797" tIns="45898" rIns="91797" bIns="45898">
            <a:noAutofit/>
          </a:bodyPr>
          <a:lstStyle/>
          <a:p>
            <a:pPr>
              <a:lnSpc>
                <a:spcPct val="90000"/>
              </a:lnSpc>
            </a:pPr>
            <a:r>
              <a:rPr lang="en-GB" b="1" dirty="0"/>
              <a:t>Name</a:t>
            </a:r>
          </a:p>
          <a:p>
            <a:pPr lvl="2"/>
            <a:r>
              <a:rPr lang="en-GB" sz="2400" dirty="0"/>
              <a:t>Observer.</a:t>
            </a:r>
          </a:p>
          <a:p>
            <a:pPr>
              <a:lnSpc>
                <a:spcPct val="90000"/>
              </a:lnSpc>
            </a:pPr>
            <a:r>
              <a:rPr lang="en-GB" b="1" dirty="0"/>
              <a:t>Description</a:t>
            </a:r>
          </a:p>
          <a:p>
            <a:pPr lvl="2"/>
            <a:r>
              <a:rPr lang="en-GB" sz="2400" dirty="0"/>
              <a:t>Separates the display of object state from the object itself.</a:t>
            </a:r>
          </a:p>
          <a:p>
            <a:pPr>
              <a:lnSpc>
                <a:spcPct val="90000"/>
              </a:lnSpc>
            </a:pPr>
            <a:r>
              <a:rPr lang="en-GB" b="1" dirty="0"/>
              <a:t>Problem description</a:t>
            </a:r>
          </a:p>
          <a:p>
            <a:pPr lvl="2"/>
            <a:r>
              <a:rPr lang="en-GB" sz="2400" dirty="0"/>
              <a:t>Used when multiple displays of state are needed.</a:t>
            </a:r>
          </a:p>
          <a:p>
            <a:pPr>
              <a:lnSpc>
                <a:spcPct val="90000"/>
              </a:lnSpc>
            </a:pPr>
            <a:r>
              <a:rPr lang="en-GB" b="1" dirty="0"/>
              <a:t>Solution description</a:t>
            </a:r>
          </a:p>
          <a:p>
            <a:pPr lvl="2"/>
            <a:r>
              <a:rPr lang="en-GB" sz="2400" dirty="0"/>
              <a:t>See slide with UML description.</a:t>
            </a:r>
          </a:p>
          <a:p>
            <a:pPr>
              <a:lnSpc>
                <a:spcPct val="90000"/>
              </a:lnSpc>
            </a:pPr>
            <a:r>
              <a:rPr lang="en-GB" b="1" dirty="0"/>
              <a:t>Consequences</a:t>
            </a:r>
          </a:p>
          <a:p>
            <a:pPr lvl="2"/>
            <a:r>
              <a:rPr lang="en-GB" sz="2400" dirty="0"/>
              <a:t>Optimisations to enhance display performance are impractical.</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32</a:t>
            </a:fld>
            <a:endParaRPr lang="en-US"/>
          </a:p>
        </p:txBody>
      </p:sp>
      <p:pic>
        <p:nvPicPr>
          <p:cNvPr id="4098" name="Picture 2" descr="Image result for Multiple displays using the Observ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65" y="1690689"/>
            <a:ext cx="6248400" cy="4143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
        <p:nvSpPr>
          <p:cNvPr id="3" name="Content Placeholder 2"/>
          <p:cNvSpPr>
            <a:spLocks noGrp="1"/>
          </p:cNvSpPr>
          <p:nvPr>
            <p:ph idx="1"/>
          </p:nvPr>
        </p:nvSpPr>
        <p:spPr/>
        <p:txBody>
          <a:bodyPr/>
          <a:lstStyle/>
          <a:p>
            <a:r>
              <a:rPr lang="en-US" dirty="0"/>
              <a:t>Observer pattern is used when there is one-to-many relationship between objects such as if one object is modified, its dependent objects are to be notified automatically</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33</a:t>
            </a:fld>
            <a:endParaRPr lang="en-US"/>
          </a:p>
        </p:txBody>
      </p:sp>
    </p:spTree>
    <p:extLst>
      <p:ext uri="{BB962C8B-B14F-4D97-AF65-F5344CB8AC3E}">
        <p14:creationId xmlns:p14="http://schemas.microsoft.com/office/powerpoint/2010/main" val="894603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pic>
        <p:nvPicPr>
          <p:cNvPr id="5122" name="Picture 2" descr="Image result for A UML model of the Observ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11" y="2518629"/>
            <a:ext cx="8007639" cy="38377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32363" y="1593704"/>
            <a:ext cx="6359236" cy="1323439"/>
          </a:xfrm>
          <a:prstGeom prst="rect">
            <a:avLst/>
          </a:prstGeom>
          <a:solidFill>
            <a:schemeClr val="accent4">
              <a:lumMod val="60000"/>
              <a:lumOff val="40000"/>
            </a:schemeClr>
          </a:solidFill>
        </p:spPr>
        <p:txBody>
          <a:bodyPr wrap="square" rtlCol="0">
            <a:spAutoFit/>
          </a:bodyPr>
          <a:lstStyle/>
          <a:p>
            <a:r>
              <a:rPr lang="en-US" sz="2000" dirty="0"/>
              <a:t>Observer pattern uses three actor classes. Subject, Observer and Client. Subject is an object having methods to attach and detach observers to a client object.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normAutofit fontScale="92500" lnSpcReduction="10000"/>
          </a:bodyPr>
          <a:lstStyle/>
          <a:p>
            <a:r>
              <a:rPr lang="en-US" b="1" dirty="0">
                <a:solidFill>
                  <a:srgbClr val="00B0F0"/>
                </a:solidFill>
              </a:rPr>
              <a:t>To use patterns in your design, you need to recognize that any design problem you are facing may have an associated pattern that can be applied. </a:t>
            </a:r>
          </a:p>
          <a:p>
            <a:pPr lvl="1">
              <a:buFont typeface="Wingdings" panose="05000000000000000000" pitchFamily="2" charset="2"/>
              <a:buChar char="v"/>
            </a:pPr>
            <a:r>
              <a:rPr lang="en-US" dirty="0"/>
              <a:t>Tell several objects that the state of some other object has changed (Observer pattern).</a:t>
            </a:r>
            <a:endParaRPr lang="en-GB" dirty="0"/>
          </a:p>
          <a:p>
            <a:pPr lvl="1">
              <a:buFont typeface="Wingdings" panose="05000000000000000000" pitchFamily="2" charset="2"/>
              <a:buChar char="v"/>
            </a:pPr>
            <a:r>
              <a:rPr lang="en-US" dirty="0"/>
              <a:t>Provide a standard way of accessing the elements in a collection, irrespective of how that collection is implemented (Iterator pattern).</a:t>
            </a:r>
            <a:endParaRPr lang="en-GB" dirty="0"/>
          </a:p>
          <a:p>
            <a:pPr lvl="1">
              <a:buFont typeface="Wingdings" panose="05000000000000000000" pitchFamily="2" charset="2"/>
              <a:buChar char="v"/>
            </a:pPr>
            <a:r>
              <a:rPr lang="en-US" dirty="0"/>
              <a:t>Allow for the possibility of extending the functionality of an existing class at run-time (Decorator pattern).</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a:xfrm>
            <a:off x="320040" y="1665605"/>
            <a:ext cx="8561070" cy="4351338"/>
          </a:xfrm>
        </p:spPr>
        <p:txBody>
          <a:bodyPr>
            <a:noAutofit/>
          </a:bodyPr>
          <a:lstStyle/>
          <a:p>
            <a:r>
              <a:rPr lang="en-US" sz="3000" dirty="0"/>
              <a:t>Focus here is not on programming, although this is obviously important, but on other implementation issues that are often not covered in programming texts:</a:t>
            </a:r>
          </a:p>
          <a:p>
            <a:pPr lvl="1"/>
            <a:r>
              <a:rPr lang="en-US" sz="2000" dirty="0">
                <a:solidFill>
                  <a:srgbClr val="FF0000"/>
                </a:solidFill>
              </a:rPr>
              <a:t>Reuse </a:t>
            </a:r>
            <a:r>
              <a:rPr lang="en-US" sz="2000" dirty="0"/>
              <a:t>Most modern software is constructed by reusing existing components or systems. When you are developing software, you should make as much use as possible of existing code.</a:t>
            </a:r>
            <a:endParaRPr lang="en-GB" sz="2000" dirty="0"/>
          </a:p>
          <a:p>
            <a:pPr lvl="1"/>
            <a:r>
              <a:rPr lang="en-US" sz="2000" dirty="0">
                <a:solidFill>
                  <a:srgbClr val="FF0000"/>
                </a:solidFill>
              </a:rPr>
              <a:t>Configuration management </a:t>
            </a:r>
            <a:r>
              <a:rPr lang="en-US" sz="2000" dirty="0"/>
              <a:t>During the development process, you have to keep track of the many different versions of each software component in a configuration management system.</a:t>
            </a:r>
            <a:endParaRPr lang="en-GB" sz="2000" dirty="0"/>
          </a:p>
          <a:p>
            <a:pPr lvl="1"/>
            <a:r>
              <a:rPr lang="en-US" sz="2000" dirty="0">
                <a:solidFill>
                  <a:srgbClr val="FF0000"/>
                </a:solidFill>
              </a:rPr>
              <a:t>Host-target development </a:t>
            </a:r>
            <a:r>
              <a:rPr lang="en-US" sz="2000" dirty="0"/>
              <a:t>Production software does not usually execute on the same computer as the software development environment. Rather, you develop it on one computer (the host system) and execute it on a separate computer (the target system).</a:t>
            </a:r>
            <a:r>
              <a:rPr lang="en-GB" sz="2000" dirty="0"/>
              <a:t> </a:t>
            </a:r>
            <a:endParaRPr lang="en-US" sz="20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normAutofit fontScale="92500" lnSpcReduction="10000"/>
          </a:bodyPr>
          <a:lstStyle/>
          <a:p>
            <a:r>
              <a:rPr lang="en-US" dirty="0"/>
              <a:t>From the 1960s to the 1990s, most new software was developed from scratch, by writing all code in a high-level programming language. </a:t>
            </a:r>
          </a:p>
          <a:p>
            <a:pPr lvl="1"/>
            <a:r>
              <a:rPr lang="en-US" dirty="0">
                <a:solidFill>
                  <a:srgbClr val="00B0F0"/>
                </a:solidFill>
              </a:rPr>
              <a:t>The only significant reuse or software was the reuse of functions and objects in programming language libraries. </a:t>
            </a:r>
          </a:p>
          <a:p>
            <a:r>
              <a:rPr lang="en-US" b="1" dirty="0"/>
              <a:t>Reuse:</a:t>
            </a:r>
            <a:r>
              <a:rPr lang="en-US" dirty="0"/>
              <a:t> An approach to development based around the reuse of existing software emerged and is now generally used for business and scientific software.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normAutofit fontScale="85000" lnSpcReduction="10000"/>
          </a:bodyPr>
          <a:lstStyle/>
          <a:p>
            <a:r>
              <a:rPr lang="en-US" dirty="0">
                <a:solidFill>
                  <a:srgbClr val="FF0000"/>
                </a:solidFill>
              </a:rPr>
              <a:t>The abstraction level </a:t>
            </a:r>
          </a:p>
          <a:p>
            <a:pPr lvl="1"/>
            <a:r>
              <a:rPr lang="en-US" dirty="0"/>
              <a:t>At this level, you don’t reuse software directly but use knowledge of successful abstractions in the design of your software. </a:t>
            </a:r>
            <a:endParaRPr lang="en-GB" dirty="0"/>
          </a:p>
          <a:p>
            <a:r>
              <a:rPr lang="en-US" dirty="0">
                <a:solidFill>
                  <a:srgbClr val="FF0000"/>
                </a:solidFill>
              </a:rPr>
              <a:t>The object level </a:t>
            </a:r>
          </a:p>
          <a:p>
            <a:pPr lvl="1"/>
            <a:r>
              <a:rPr lang="en-US" dirty="0"/>
              <a:t>At this level, you directly reuse objects from a library rather than writing the code yourself. </a:t>
            </a:r>
            <a:endParaRPr lang="en-GB" dirty="0"/>
          </a:p>
          <a:p>
            <a:r>
              <a:rPr lang="en-US" dirty="0">
                <a:solidFill>
                  <a:srgbClr val="FF0000"/>
                </a:solidFill>
              </a:rPr>
              <a:t>The component level </a:t>
            </a:r>
          </a:p>
          <a:p>
            <a:pPr lvl="1"/>
            <a:r>
              <a:rPr lang="en-US" dirty="0"/>
              <a:t>Components are collections of objects and object classes that you reuse in application systems. </a:t>
            </a:r>
            <a:endParaRPr lang="en-GB" dirty="0"/>
          </a:p>
          <a:p>
            <a:r>
              <a:rPr lang="en-US" dirty="0">
                <a:solidFill>
                  <a:srgbClr val="FF0000"/>
                </a:solidFill>
              </a:rPr>
              <a:t>The system level </a:t>
            </a:r>
          </a:p>
          <a:p>
            <a:pPr lvl="1"/>
            <a:r>
              <a:rPr lang="en-US" dirty="0"/>
              <a:t>At this level, you reuse entire application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a:xfrm>
            <a:off x="628650" y="1825625"/>
            <a:ext cx="7886700" cy="4351338"/>
          </a:xfrm>
        </p:spPr>
        <p:txBody>
          <a:bodyPr>
            <a:normAutofit fontScale="92500" lnSpcReduction="10000"/>
          </a:bodyPr>
          <a:lstStyle/>
          <a:p>
            <a:r>
              <a:rPr lang="en-US" dirty="0">
                <a:solidFill>
                  <a:srgbClr val="00B0F0"/>
                </a:solidFill>
              </a:rPr>
              <a:t>The costs of the time spent </a:t>
            </a:r>
            <a:r>
              <a:rPr lang="en-US" dirty="0"/>
              <a:t>in looking for software to reuse and assessing whether or not it meets your needs. </a:t>
            </a:r>
            <a:endParaRPr lang="en-GB" dirty="0"/>
          </a:p>
          <a:p>
            <a:r>
              <a:rPr lang="en-US" dirty="0">
                <a:solidFill>
                  <a:srgbClr val="00B0F0"/>
                </a:solidFill>
              </a:rPr>
              <a:t>The costs of adapting and configuring </a:t>
            </a:r>
            <a:r>
              <a:rPr lang="en-US" dirty="0"/>
              <a:t>the reusable software components or systems to reflect the requirements of the system that you are developing.</a:t>
            </a:r>
            <a:endParaRPr lang="en-GB" dirty="0"/>
          </a:p>
          <a:p>
            <a:r>
              <a:rPr lang="en-US" dirty="0">
                <a:solidFill>
                  <a:srgbClr val="00B0F0"/>
                </a:solidFill>
              </a:rPr>
              <a:t>The costs of integrating reusable software elements</a:t>
            </a:r>
            <a:r>
              <a:rPr lang="en-US" dirty="0"/>
              <a:t> with each other (if you are using software from different sources) and with the new code that you have developed.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normAutofit fontScale="85000" lnSpcReduction="10000"/>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solidFill>
                  <a:srgbClr val="C00000"/>
                </a:solidFill>
              </a:rPr>
              <a:t>Define the context and modes of use of the system;</a:t>
            </a:r>
          </a:p>
          <a:p>
            <a:pPr lvl="1"/>
            <a:r>
              <a:rPr lang="en-GB" dirty="0">
                <a:solidFill>
                  <a:srgbClr val="C00000"/>
                </a:solidFill>
              </a:rPr>
              <a:t>Design the system architecture;</a:t>
            </a:r>
          </a:p>
          <a:p>
            <a:pPr lvl="1"/>
            <a:r>
              <a:rPr lang="en-GB" dirty="0">
                <a:solidFill>
                  <a:srgbClr val="C00000"/>
                </a:solidFill>
              </a:rPr>
              <a:t>Identify the principal system objects;</a:t>
            </a:r>
          </a:p>
          <a:p>
            <a:pPr lvl="1"/>
            <a:r>
              <a:rPr lang="en-GB" dirty="0">
                <a:solidFill>
                  <a:srgbClr val="C00000"/>
                </a:solidFill>
              </a:rPr>
              <a:t>Develop design models;</a:t>
            </a:r>
          </a:p>
          <a:p>
            <a:pPr lvl="1"/>
            <a:r>
              <a:rPr lang="en-GB" dirty="0">
                <a:solidFill>
                  <a:srgbClr val="C00000"/>
                </a:solidFill>
              </a:rPr>
              <a:t>Specify object interfaces.</a:t>
            </a:r>
          </a:p>
          <a:p>
            <a:r>
              <a:rPr lang="en-GB" dirty="0"/>
              <a:t>Process illustrated here using a design for </a:t>
            </a:r>
            <a:r>
              <a:rPr lang="en-GB" b="1" dirty="0"/>
              <a:t>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normAutofit fontScale="85000" lnSpcReduction="20000"/>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i="1" dirty="0">
                <a:solidFill>
                  <a:srgbClr val="00B0F0"/>
                </a:solidFill>
              </a:rPr>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normAutofit/>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normAutofit fontScale="85000" lnSpcReduction="20000"/>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b="1" dirty="0"/>
              <a:t>The GNU General Public License (GPL). </a:t>
            </a:r>
            <a:r>
              <a:rPr lang="en-US" sz="2200" dirty="0"/>
              <a:t>This is a so-called ‘reciprocal’ license that means that if you use open source software that is licensed under the GPL license, then you must make that software open source. </a:t>
            </a:r>
            <a:endParaRPr lang="en-GB" sz="2200" dirty="0"/>
          </a:p>
          <a:p>
            <a:r>
              <a:rPr lang="en-US" sz="2200" b="1" dirty="0"/>
              <a:t>The GNU Lesser General Public License (LGPL) </a:t>
            </a:r>
            <a:r>
              <a:rPr lang="en-US" sz="2200" dirty="0"/>
              <a:t>is a variant of the GPL license where you can write components that link to open source code without having to publish the source of these components. </a:t>
            </a:r>
            <a:endParaRPr lang="en-GB" sz="2200" dirty="0"/>
          </a:p>
          <a:p>
            <a:r>
              <a:rPr lang="en-US" sz="2200" b="1" dirty="0"/>
              <a:t>The Berkley Standard Distribution (BSD) </a:t>
            </a:r>
            <a:r>
              <a:rPr lang="en-US" sz="2200" dirty="0"/>
              <a:t>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345021" cy="1325563"/>
          </a:xfrm>
        </p:spPr>
        <p:txBody>
          <a:bodyPr/>
          <a:lstStyle/>
          <a:p>
            <a:r>
              <a:rPr lang="en-US" dirty="0"/>
              <a:t>System context and interaction</a:t>
            </a:r>
          </a:p>
        </p:txBody>
      </p:sp>
      <p:sp>
        <p:nvSpPr>
          <p:cNvPr id="3" name="Content Placeholder 2"/>
          <p:cNvSpPr>
            <a:spLocks noGrp="1"/>
          </p:cNvSpPr>
          <p:nvPr>
            <p:ph idx="1"/>
          </p:nvPr>
        </p:nvSpPr>
        <p:spPr/>
        <p:txBody>
          <a:bodyPr>
            <a:normAutofit fontScale="85000" lnSpcReduction="10000"/>
          </a:bodyPr>
          <a:lstStyle/>
          <a:p>
            <a:r>
              <a:rPr lang="en-US" b="1" dirty="0"/>
              <a:t>Understanding  the relationships </a:t>
            </a:r>
            <a:r>
              <a:rPr lang="en-US" dirty="0"/>
              <a:t>between the software that is being designed and its external environment is essential for deciding how to provide the required system functionality and how to structure the system to communicate with its environment. </a:t>
            </a:r>
          </a:p>
          <a:p>
            <a:r>
              <a:rPr lang="en-US" b="1" dirty="0"/>
              <a:t>Understanding of the context </a:t>
            </a:r>
            <a:r>
              <a:rPr lang="en-US" dirty="0"/>
              <a:t>also lets you establish the boundaries of the system. Setting the system boundaries helps you decide what features are implemented in the system being designed and what features are in other associated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264338" cy="1325563"/>
          </a:xfrm>
        </p:spPr>
        <p:txBody>
          <a:bodyPr/>
          <a:lstStyle/>
          <a:p>
            <a:r>
              <a:rPr lang="en-US" dirty="0"/>
              <a:t>Context and behavioral models</a:t>
            </a:r>
          </a:p>
        </p:txBody>
      </p:sp>
      <p:sp>
        <p:nvSpPr>
          <p:cNvPr id="3" name="Content Placeholder 2"/>
          <p:cNvSpPr>
            <a:spLocks noGrp="1"/>
          </p:cNvSpPr>
          <p:nvPr>
            <p:ph idx="1"/>
          </p:nvPr>
        </p:nvSpPr>
        <p:spPr>
          <a:xfrm>
            <a:off x="628650" y="1825625"/>
            <a:ext cx="7886700" cy="1966446"/>
          </a:xfrm>
          <a:solidFill>
            <a:srgbClr val="92D050"/>
          </a:solidFill>
        </p:spPr>
        <p:txBody>
          <a:bodyPr/>
          <a:lstStyle/>
          <a:p>
            <a:r>
              <a:rPr lang="en-US" dirty="0"/>
              <a:t>A system context model demonstrates the other systems in the environment of the system being developed.</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6" name="Rectangle 5"/>
          <p:cNvSpPr/>
          <p:nvPr/>
        </p:nvSpPr>
        <p:spPr>
          <a:xfrm>
            <a:off x="637615" y="4168606"/>
            <a:ext cx="7877735" cy="1497088"/>
          </a:xfrm>
          <a:prstGeom prst="rect">
            <a:avLst/>
          </a:prstGeom>
          <a:solidFill>
            <a:srgbClr val="00B0F0"/>
          </a:solidFill>
        </p:spPr>
        <p:txBody>
          <a:bodyPr vert="horz" lIns="91440" tIns="45720" rIns="91440" bIns="45720" rtlCol="0">
            <a:normAutofit/>
          </a:bodyPr>
          <a:lstStyle/>
          <a:p>
            <a:pPr marL="171450" indent="-171450" defTabSz="685800">
              <a:lnSpc>
                <a:spcPct val="90000"/>
              </a:lnSpc>
              <a:spcBef>
                <a:spcPts val="750"/>
              </a:spcBef>
              <a:buFont typeface="Arial" panose="020B0604020202020204" pitchFamily="34" charset="0"/>
              <a:buChar char="•"/>
            </a:pPr>
            <a:r>
              <a:rPr lang="en-US" sz="3200" dirty="0"/>
              <a:t>A behavioral model is a dynamic model that shows how the system interacts with its environment as it is used.</a:t>
            </a:r>
            <a:endParaRPr lang="en-GB"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659" y="365126"/>
            <a:ext cx="8686799" cy="1325563"/>
          </a:xfrm>
        </p:spPr>
        <p:txBody>
          <a:bodyPr>
            <a:normAutofit/>
          </a:bodyPr>
          <a:lstStyle/>
          <a:p>
            <a:r>
              <a:rPr lang="en-US" sz="4400" dirty="0"/>
              <a:t>System context for the weather station</a:t>
            </a:r>
            <a:r>
              <a:rPr lang="en-GB" sz="4400" dirty="0"/>
              <a:t> </a:t>
            </a:r>
            <a:endParaRPr lang="en-US" sz="4400"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7</a:t>
            </a:fld>
            <a:endParaRPr lang="en-US"/>
          </a:p>
        </p:txBody>
      </p:sp>
      <p:pic>
        <p:nvPicPr>
          <p:cNvPr id="1028" name="Picture 4" descr="Image result for System context for the weather 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71" y="1886334"/>
            <a:ext cx="7557246" cy="41414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8</a:t>
            </a:fld>
            <a:endParaRPr lang="en-US"/>
          </a:p>
        </p:txBody>
      </p:sp>
      <p:pic>
        <p:nvPicPr>
          <p:cNvPr id="2050" name="Picture 2" descr="Image result for Weather station use c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822" y="1414370"/>
            <a:ext cx="4191000" cy="505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68376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2970</Words>
  <Application>Microsoft Office PowerPoint</Application>
  <PresentationFormat>On-screen Show (4:3)</PresentationFormat>
  <Paragraphs>282</Paragraphs>
  <Slides>45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Century Gothic</vt:lpstr>
      <vt:lpstr>Palatino Linotype</vt:lpstr>
      <vt:lpstr>Wingdings</vt:lpstr>
      <vt:lpstr>Office Theme</vt:lpstr>
      <vt:lpstr>Chapter 7 – Design and Implementation</vt:lpstr>
      <vt:lpstr>Topics covered</vt:lpstr>
      <vt:lpstr>An object-oriented design process</vt:lpstr>
      <vt:lpstr>Process stages</vt:lpstr>
      <vt:lpstr>System context and interaction</vt:lpstr>
      <vt:lpstr>Context and behavioral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Key points</vt:lpstr>
      <vt:lpstr>Chapter 7 – Design and Implementation</vt:lpstr>
      <vt:lpstr>Design patterns</vt:lpstr>
      <vt:lpstr>PowerPoint Presentation</vt:lpstr>
      <vt:lpstr>Classification of Design Patterns</vt:lpstr>
      <vt:lpstr>Pattern elements</vt:lpstr>
      <vt:lpstr>The Observer pattern</vt:lpstr>
      <vt:lpstr>Multiple displays using the Observer pattern </vt:lpstr>
      <vt:lpstr>When to use</vt:lpstr>
      <vt:lpstr>A UML model of the Observer pattern </vt:lpstr>
      <vt:lpstr>Design problems</vt:lpstr>
      <vt:lpstr>Implementation issues</vt:lpstr>
      <vt:lpstr>Reuse</vt:lpstr>
      <vt:lpstr>Reuse levels</vt:lpstr>
      <vt:lpstr>Reuse costs</vt:lpstr>
      <vt:lpstr>Open source development</vt:lpstr>
      <vt:lpstr>Open source systems</vt:lpstr>
      <vt:lpstr>Open source business</vt:lpstr>
      <vt:lpstr>Open source licensing</vt:lpstr>
      <vt:lpstr>License models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SONY</cp:lastModifiedBy>
  <cp:revision>28</cp:revision>
  <dcterms:created xsi:type="dcterms:W3CDTF">2010-01-21T17:21:03Z</dcterms:created>
  <dcterms:modified xsi:type="dcterms:W3CDTF">2019-07-19T07:21:20Z</dcterms:modified>
</cp:coreProperties>
</file>