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notesSlides/notesSlide1.xml" ContentType="application/vnd.openxmlformats-officedocument.presentationml.notesSlide+xml"/>
  <Override PartName="/ppt/theme/themeOverride8.xml" ContentType="application/vnd.openxmlformats-officedocument.themeOverride+xml"/>
  <Override PartName="/ppt/theme/themeOverride9.xml" ContentType="application/vnd.openxmlformats-officedocument.themeOverride+xml"/>
  <Override PartName="/ppt/notesSlides/notesSlide2.xml" ContentType="application/vnd.openxmlformats-officedocument.presentationml.notesSl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3"/>
  </p:notesMasterIdLst>
  <p:handoutMasterIdLst>
    <p:handoutMasterId r:id="rId44"/>
  </p:handoutMasterIdLst>
  <p:sldIdLst>
    <p:sldId id="256" r:id="rId2"/>
    <p:sldId id="273" r:id="rId3"/>
    <p:sldId id="329" r:id="rId4"/>
    <p:sldId id="313" r:id="rId5"/>
    <p:sldId id="312" r:id="rId6"/>
    <p:sldId id="281" r:id="rId7"/>
    <p:sldId id="282" r:id="rId8"/>
    <p:sldId id="274" r:id="rId9"/>
    <p:sldId id="275" r:id="rId10"/>
    <p:sldId id="276" r:id="rId11"/>
    <p:sldId id="258" r:id="rId12"/>
    <p:sldId id="280" r:id="rId13"/>
    <p:sldId id="259" r:id="rId14"/>
    <p:sldId id="315" r:id="rId15"/>
    <p:sldId id="316" r:id="rId16"/>
    <p:sldId id="283" r:id="rId17"/>
    <p:sldId id="284" r:id="rId18"/>
    <p:sldId id="260" r:id="rId19"/>
    <p:sldId id="285" r:id="rId20"/>
    <p:sldId id="317" r:id="rId21"/>
    <p:sldId id="319" r:id="rId22"/>
    <p:sldId id="320" r:id="rId23"/>
    <p:sldId id="290" r:id="rId24"/>
    <p:sldId id="263" r:id="rId25"/>
    <p:sldId id="271" r:id="rId26"/>
    <p:sldId id="291" r:id="rId27"/>
    <p:sldId id="322" r:id="rId28"/>
    <p:sldId id="324" r:id="rId29"/>
    <p:sldId id="264" r:id="rId30"/>
    <p:sldId id="297" r:id="rId31"/>
    <p:sldId id="265" r:id="rId32"/>
    <p:sldId id="308" r:id="rId33"/>
    <p:sldId id="310" r:id="rId34"/>
    <p:sldId id="299" r:id="rId35"/>
    <p:sldId id="311" r:id="rId36"/>
    <p:sldId id="301" r:id="rId37"/>
    <p:sldId id="302" r:id="rId38"/>
    <p:sldId id="267" r:id="rId39"/>
    <p:sldId id="303" r:id="rId40"/>
    <p:sldId id="304" r:id="rId41"/>
    <p:sldId id="305"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5" d="100"/>
          <a:sy n="85" d="100"/>
        </p:scale>
        <p:origin x="1554"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5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7/19/2019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25339271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7/19/2019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extLst>
      <p:ext uri="{BB962C8B-B14F-4D97-AF65-F5344CB8AC3E}">
        <p14:creationId xmlns:p14="http://schemas.microsoft.com/office/powerpoint/2010/main" val="139867676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38710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03517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49217A13-8541-BA4E-9FC7-62BA6FA2AB68}" type="datetime1">
              <a:rPr lang="en-US" smtClean="0">
                <a:solidFill>
                  <a:prstClr val="black">
                    <a:tint val="75000"/>
                  </a:prstClr>
                </a:solidFill>
              </a:rPr>
              <a:pPr/>
              <a:t>7/19/2019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Chapter 6 Architectural design</a:t>
            </a:r>
          </a:p>
        </p:txBody>
      </p:sp>
      <p:sp>
        <p:nvSpPr>
          <p:cNvPr id="6" name="Slide Number Placeholder 5"/>
          <p:cNvSpPr>
            <a:spLocks noGrp="1"/>
          </p:cNvSpPr>
          <p:nvPr>
            <p:ph type="sldNum" sz="quarter" idx="12"/>
          </p:nvPr>
        </p:nvSpPr>
        <p:spPr/>
        <p:txBody>
          <a:bodyPr/>
          <a:lstStyle/>
          <a:p>
            <a:fld id="{EC33B370-F672-B743-B3AF-248A63C1727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661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27CFDB78-C1D5-3D42-B90E-0A3CE7B29FF7}" type="datetime1">
              <a:rPr lang="en-US" smtClean="0">
                <a:solidFill>
                  <a:prstClr val="black">
                    <a:tint val="75000"/>
                  </a:prstClr>
                </a:solidFill>
              </a:rPr>
              <a:pPr/>
              <a:t>7/19/2019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Chapter 6 Architectural design</a:t>
            </a:r>
          </a:p>
        </p:txBody>
      </p:sp>
      <p:sp>
        <p:nvSpPr>
          <p:cNvPr id="6" name="Slide Number Placeholder 5"/>
          <p:cNvSpPr>
            <a:spLocks noGrp="1"/>
          </p:cNvSpPr>
          <p:nvPr>
            <p:ph type="sldNum" sz="quarter" idx="12"/>
          </p:nvPr>
        </p:nvSpPr>
        <p:spPr/>
        <p:txBody>
          <a:bodyPr/>
          <a:lstStyle/>
          <a:p>
            <a:fld id="{EC33B370-F672-B743-B3AF-248A63C1727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584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8FAFCA8-D331-5045-8DFF-65F34F24F754}" type="datetime1">
              <a:rPr lang="en-US" smtClean="0">
                <a:solidFill>
                  <a:prstClr val="black">
                    <a:tint val="75000"/>
                  </a:prstClr>
                </a:solidFill>
              </a:rPr>
              <a:pPr/>
              <a:t>7/19/2019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Chapter 6 Architectural design</a:t>
            </a:r>
          </a:p>
        </p:txBody>
      </p:sp>
      <p:sp>
        <p:nvSpPr>
          <p:cNvPr id="6" name="Slide Number Placeholder 5"/>
          <p:cNvSpPr>
            <a:spLocks noGrp="1"/>
          </p:cNvSpPr>
          <p:nvPr>
            <p:ph type="sldNum" sz="quarter" idx="12"/>
          </p:nvPr>
        </p:nvSpPr>
        <p:spPr/>
        <p:txBody>
          <a:bodyPr/>
          <a:lstStyle/>
          <a:p>
            <a:fld id="{EC33B370-F672-B743-B3AF-248A63C1727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372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a:t>Click to edit Master title style</a:t>
            </a:r>
            <a:endParaRPr lang="en-CA"/>
          </a:p>
        </p:txBody>
      </p:sp>
      <p:sp>
        <p:nvSpPr>
          <p:cNvPr id="3" name="Content Placeholder 2"/>
          <p:cNvSpPr>
            <a:spLocks noGrp="1"/>
          </p:cNvSpPr>
          <p:nvPr>
            <p:ph idx="1"/>
          </p:nvPr>
        </p:nvSpPr>
        <p:spPr/>
        <p:txBody>
          <a:bodyPr>
            <a:normAutofit/>
          </a:bodyPr>
          <a:lstStyle>
            <a:lvl1pPr>
              <a:defRPr sz="4400"/>
            </a:lvl1pPr>
            <a:lvl2pPr>
              <a:defRPr sz="4000"/>
            </a:lvl2pPr>
            <a:lvl3pPr>
              <a:defRPr sz="36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5D312FD5-DDAA-944B-BEB2-DEE80D21E975}" type="datetime1">
              <a:rPr lang="en-US" smtClean="0">
                <a:solidFill>
                  <a:prstClr val="black">
                    <a:tint val="75000"/>
                  </a:prstClr>
                </a:solidFill>
              </a:rPr>
              <a:pPr/>
              <a:t>7/19/2019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Chapter 6 Architectural design</a:t>
            </a:r>
          </a:p>
        </p:txBody>
      </p:sp>
      <p:sp>
        <p:nvSpPr>
          <p:cNvPr id="6" name="Slide Number Placeholder 5"/>
          <p:cNvSpPr>
            <a:spLocks noGrp="1"/>
          </p:cNvSpPr>
          <p:nvPr>
            <p:ph type="sldNum" sz="quarter" idx="12"/>
          </p:nvPr>
        </p:nvSpPr>
        <p:spPr/>
        <p:txBody>
          <a:bodyPr/>
          <a:lstStyle/>
          <a:p>
            <a:fld id="{EC33B370-F672-B743-B3AF-248A63C1727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2188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B89362-A6FE-B648-87DF-A4175DAA694E}" type="datetime1">
              <a:rPr lang="en-US" smtClean="0">
                <a:solidFill>
                  <a:prstClr val="black">
                    <a:tint val="75000"/>
                  </a:prstClr>
                </a:solidFill>
              </a:rPr>
              <a:pPr/>
              <a:t>7/19/2019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Chapter 6 Architectural design</a:t>
            </a:r>
          </a:p>
        </p:txBody>
      </p:sp>
      <p:sp>
        <p:nvSpPr>
          <p:cNvPr id="6" name="Slide Number Placeholder 5"/>
          <p:cNvSpPr>
            <a:spLocks noGrp="1"/>
          </p:cNvSpPr>
          <p:nvPr>
            <p:ph type="sldNum" sz="quarter" idx="12"/>
          </p:nvPr>
        </p:nvSpPr>
        <p:spPr/>
        <p:txBody>
          <a:bodyPr/>
          <a:lstStyle/>
          <a:p>
            <a:fld id="{EC33B370-F672-B743-B3AF-248A63C1727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55401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DD663B98-6F6E-1747-A617-94472A9A1C1A}" type="datetime1">
              <a:rPr lang="en-US" smtClean="0">
                <a:solidFill>
                  <a:prstClr val="black">
                    <a:tint val="75000"/>
                  </a:prstClr>
                </a:solidFill>
              </a:rPr>
              <a:pPr/>
              <a:t>7/19/2019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Chapter 6 Architectural design</a:t>
            </a:r>
          </a:p>
        </p:txBody>
      </p:sp>
      <p:sp>
        <p:nvSpPr>
          <p:cNvPr id="7" name="Slide Number Placeholder 6"/>
          <p:cNvSpPr>
            <a:spLocks noGrp="1"/>
          </p:cNvSpPr>
          <p:nvPr>
            <p:ph type="sldNum" sz="quarter" idx="12"/>
          </p:nvPr>
        </p:nvSpPr>
        <p:spPr/>
        <p:txBody>
          <a:bodyPr/>
          <a:lstStyle/>
          <a:p>
            <a:fld id="{EC33B370-F672-B743-B3AF-248A63C1727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5434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976E1879-43D4-E643-953F-9B2E0A41F5FE}" type="datetime1">
              <a:rPr lang="en-US" smtClean="0">
                <a:solidFill>
                  <a:prstClr val="black">
                    <a:tint val="75000"/>
                  </a:prstClr>
                </a:solidFill>
              </a:rPr>
              <a:pPr/>
              <a:t>7/19/2019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Chapter 6 Architectural design</a:t>
            </a:r>
          </a:p>
        </p:txBody>
      </p:sp>
      <p:sp>
        <p:nvSpPr>
          <p:cNvPr id="9" name="Slide Number Placeholder 8"/>
          <p:cNvSpPr>
            <a:spLocks noGrp="1"/>
          </p:cNvSpPr>
          <p:nvPr>
            <p:ph type="sldNum" sz="quarter" idx="12"/>
          </p:nvPr>
        </p:nvSpPr>
        <p:spPr/>
        <p:txBody>
          <a:bodyPr/>
          <a:lstStyle/>
          <a:p>
            <a:fld id="{EC33B370-F672-B743-B3AF-248A63C1727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6481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38F607FF-2096-B149-8341-73A9536A7A09}" type="datetime1">
              <a:rPr lang="en-US" smtClean="0">
                <a:solidFill>
                  <a:prstClr val="black">
                    <a:tint val="75000"/>
                  </a:prstClr>
                </a:solidFill>
              </a:rPr>
              <a:pPr/>
              <a:t>7/19/2019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20013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BC4FD6-2458-FF46-8DA3-167153C6C762}" type="datetime1">
              <a:rPr lang="en-US" smtClean="0">
                <a:solidFill>
                  <a:prstClr val="black">
                    <a:tint val="75000"/>
                  </a:prstClr>
                </a:solidFill>
              </a:rPr>
              <a:pPr/>
              <a:t>7/19/2019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3204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7D1C2D-0785-1E4D-909A-8C797CA18639}" type="datetime1">
              <a:rPr lang="en-US" smtClean="0">
                <a:solidFill>
                  <a:prstClr val="black">
                    <a:tint val="75000"/>
                  </a:prstClr>
                </a:solidFill>
              </a:rPr>
              <a:pPr/>
              <a:t>7/19/2019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Chapter 6 Architectural design</a:t>
            </a:r>
          </a:p>
        </p:txBody>
      </p:sp>
      <p:sp>
        <p:nvSpPr>
          <p:cNvPr id="7" name="Slide Number Placeholder 6"/>
          <p:cNvSpPr>
            <a:spLocks noGrp="1"/>
          </p:cNvSpPr>
          <p:nvPr>
            <p:ph type="sldNum" sz="quarter" idx="12"/>
          </p:nvPr>
        </p:nvSpPr>
        <p:spPr/>
        <p:txBody>
          <a:bodyPr/>
          <a:lstStyle/>
          <a:p>
            <a:fld id="{EC33B370-F672-B743-B3AF-248A63C1727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1035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94BBA1-4CF6-384D-A728-BECE54AB728D}" type="datetime1">
              <a:rPr lang="en-US" smtClean="0">
                <a:solidFill>
                  <a:prstClr val="black">
                    <a:tint val="75000"/>
                  </a:prstClr>
                </a:solidFill>
              </a:rPr>
              <a:pPr/>
              <a:t>7/19/2019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Chapter 6 Architectural design</a:t>
            </a:r>
          </a:p>
        </p:txBody>
      </p:sp>
      <p:sp>
        <p:nvSpPr>
          <p:cNvPr id="7" name="Slide Number Placeholder 6"/>
          <p:cNvSpPr>
            <a:spLocks noGrp="1"/>
          </p:cNvSpPr>
          <p:nvPr>
            <p:ph type="sldNum" sz="quarter" idx="12"/>
          </p:nvPr>
        </p:nvSpPr>
        <p:spPr/>
        <p:txBody>
          <a:bodyPr/>
          <a:lstStyle/>
          <a:p>
            <a:fld id="{EC33B370-F672-B743-B3AF-248A63C1727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0485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DD6090-0B40-3E4E-9459-5F58D30273C3}" type="datetime1">
              <a:rPr lang="en-US" smtClean="0">
                <a:solidFill>
                  <a:prstClr val="black">
                    <a:tint val="75000"/>
                  </a:prstClr>
                </a:solidFill>
              </a:rPr>
              <a:pPr/>
              <a:t>7/19/2019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Chapter 6 Architectural design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3B370-F672-B743-B3AF-248A63C1727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12420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salqahtani@imamu.edu.sa" TargetMode="Externa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http://www.cs.st-andrews.ac.uk/~ifs/Books/SE9/"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hyperlink" Target="https://www.ece.uvic.ca/~shsaad/seng426/resources/Lab%20Slides/Lab3-SENG09.pdf" TargetMode="External"/><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9.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3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6.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3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9.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8 – Software Testing</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9" name="Subtitle 2"/>
          <p:cNvSpPr txBox="1">
            <a:spLocks/>
          </p:cNvSpPr>
          <p:nvPr/>
        </p:nvSpPr>
        <p:spPr>
          <a:xfrm>
            <a:off x="1371600" y="3456533"/>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defRPr/>
            </a:pPr>
            <a:r>
              <a:rPr lang="en-US" dirty="0">
                <a:solidFill>
                  <a:sysClr val="windowText" lastClr="000000">
                    <a:tint val="75000"/>
                  </a:sysClr>
                </a:solidFill>
              </a:rPr>
              <a:t>Instructor </a:t>
            </a:r>
          </a:p>
          <a:p>
            <a:pPr>
              <a:defRPr/>
            </a:pPr>
            <a:r>
              <a:rPr lang="en-US" dirty="0">
                <a:solidFill>
                  <a:sysClr val="windowText" lastClr="000000">
                    <a:tint val="75000"/>
                  </a:sysClr>
                </a:solidFill>
              </a:rPr>
              <a:t>Dr. Sultan S.  Alqahtani</a:t>
            </a:r>
          </a:p>
          <a:p>
            <a:pPr>
              <a:defRPr/>
            </a:pPr>
            <a:r>
              <a:rPr lang="en-US" dirty="0">
                <a:solidFill>
                  <a:sysClr val="windowText" lastClr="000000">
                    <a:tint val="75000"/>
                  </a:sysClr>
                </a:solidFill>
                <a:hlinkClick r:id="rId3"/>
              </a:rPr>
              <a:t>ssalqahtani@imamu.edu.sa</a:t>
            </a:r>
            <a:r>
              <a:rPr lang="en-US" dirty="0">
                <a:solidFill>
                  <a:sysClr val="windowText" lastClr="000000">
                    <a:tint val="75000"/>
                  </a:sysClr>
                </a:solidFill>
              </a:rPr>
              <a:t> </a:t>
            </a:r>
          </a:p>
        </p:txBody>
      </p:sp>
      <p:sp>
        <p:nvSpPr>
          <p:cNvPr id="10" name="Rectangle 9"/>
          <p:cNvSpPr/>
          <p:nvPr/>
        </p:nvSpPr>
        <p:spPr>
          <a:xfrm>
            <a:off x="311727" y="5781875"/>
            <a:ext cx="8520546" cy="523220"/>
          </a:xfrm>
          <a:prstGeom prst="rect">
            <a:avLst/>
          </a:prstGeom>
        </p:spPr>
        <p:txBody>
          <a:bodyPr wrap="square">
            <a:spAutoFit/>
          </a:bodyPr>
          <a:lstStyle/>
          <a:p>
            <a:pPr defTabSz="914400">
              <a:defRPr/>
            </a:pPr>
            <a:r>
              <a:rPr lang="en-US" altLang="en-US" sz="1400" kern="0" dirty="0">
                <a:solidFill>
                  <a:srgbClr val="595959"/>
                </a:solidFill>
              </a:rPr>
              <a:t>Note: These are a slightly modified version of Ch8 slides available from the author’s site </a:t>
            </a:r>
            <a:r>
              <a:rPr lang="en-US" altLang="en-US" sz="1400" kern="0" dirty="0">
                <a:solidFill>
                  <a:prstClr val="black"/>
                </a:solidFill>
                <a:hlinkClick r:id="rId4"/>
              </a:rPr>
              <a:t>http://www.cs.st-andrews.ac.uk/~ifs/Books/SE9/</a:t>
            </a:r>
            <a:endParaRPr lang="en-US" altLang="en-US" sz="1400" kern="0" dirty="0">
              <a:solidFill>
                <a:prstClr val="black"/>
              </a:solidFill>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dirty="0"/>
              <a:t>Inspections and testing</a:t>
            </a:r>
          </a:p>
        </p:txBody>
      </p:sp>
      <p:sp>
        <p:nvSpPr>
          <p:cNvPr id="12290" name="Rectangle 2"/>
          <p:cNvSpPr>
            <a:spLocks noGrp="1" noChangeArrowheads="1"/>
          </p:cNvSpPr>
          <p:nvPr>
            <p:ph idx="1"/>
          </p:nvPr>
        </p:nvSpPr>
        <p:spPr>
          <a:xfrm>
            <a:off x="285750" y="1594168"/>
            <a:ext cx="8503919" cy="4129087"/>
          </a:xfrm>
          <a:noFill/>
          <a:ln/>
        </p:spPr>
        <p:txBody>
          <a:bodyPr lIns="90840" tIns="44623" rIns="90840" bIns="44623">
            <a:noAutofit/>
          </a:bodyPr>
          <a:lstStyle/>
          <a:p>
            <a:r>
              <a:rPr lang="en-GB" sz="2500" dirty="0">
                <a:solidFill>
                  <a:srgbClr val="FF0000"/>
                </a:solidFill>
              </a:rPr>
              <a:t>Software inspections</a:t>
            </a:r>
            <a:r>
              <a:rPr lang="en-GB" sz="2500" i="1" dirty="0">
                <a:solidFill>
                  <a:srgbClr val="FF0000"/>
                </a:solidFill>
              </a:rPr>
              <a:t> </a:t>
            </a:r>
            <a:r>
              <a:rPr lang="en-GB" sz="2500" dirty="0"/>
              <a:t>Concerned with analysis of </a:t>
            </a:r>
            <a:br>
              <a:rPr lang="en-GB" sz="2500" dirty="0"/>
            </a:br>
            <a:r>
              <a:rPr lang="en-GB" sz="2500" dirty="0"/>
              <a:t>the static system representation to discover problems  (</a:t>
            </a:r>
            <a:r>
              <a:rPr lang="en-GB" sz="2500" dirty="0">
                <a:solidFill>
                  <a:srgbClr val="00B0F0"/>
                </a:solidFill>
              </a:rPr>
              <a:t>static verification</a:t>
            </a:r>
            <a:r>
              <a:rPr lang="en-GB" sz="2500" dirty="0"/>
              <a:t>)</a:t>
            </a:r>
          </a:p>
          <a:p>
            <a:pPr lvl="1"/>
            <a:r>
              <a:rPr lang="en-GB" sz="2500" dirty="0"/>
              <a:t>May be supplement by tool-based document and code analysis.</a:t>
            </a:r>
          </a:p>
          <a:p>
            <a:r>
              <a:rPr lang="en-GB" sz="2500" dirty="0">
                <a:solidFill>
                  <a:srgbClr val="FF0000"/>
                </a:solidFill>
              </a:rPr>
              <a:t>Software testing</a:t>
            </a:r>
            <a:r>
              <a:rPr lang="en-GB" sz="2500" i="1" dirty="0">
                <a:solidFill>
                  <a:srgbClr val="FF0000"/>
                </a:solidFill>
              </a:rPr>
              <a:t> </a:t>
            </a:r>
            <a:r>
              <a:rPr lang="en-GB" sz="2500" dirty="0"/>
              <a:t>Concerned with exercising and </a:t>
            </a:r>
            <a:br>
              <a:rPr lang="en-GB" sz="2500" dirty="0"/>
            </a:br>
            <a:r>
              <a:rPr lang="en-GB" sz="2500" dirty="0"/>
              <a:t>observing product behaviour (</a:t>
            </a:r>
            <a:r>
              <a:rPr lang="en-GB" sz="2500" dirty="0">
                <a:solidFill>
                  <a:srgbClr val="00B0F0"/>
                </a:solidFill>
              </a:rPr>
              <a:t>dynamic verification</a:t>
            </a:r>
            <a:r>
              <a:rPr lang="en-GB" sz="2500" dirty="0"/>
              <a:t>)</a:t>
            </a:r>
          </a:p>
          <a:p>
            <a:pPr lvl="1"/>
            <a:r>
              <a:rPr lang="en-GB" sz="2500" dirty="0"/>
              <a:t>The system is executed with test data and its operational behaviour is observed.</a:t>
            </a:r>
          </a:p>
          <a:p>
            <a:endParaRPr lang="en-GB" sz="2500"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Tree>
  </p:cSld>
  <p:clrMapOvr>
    <a:overrideClrMapping bg1="lt1" tx1="dk1" bg2="lt2" tx2="dk2" accent1="accent1" accent2="accent2" accent3="accent3" accent4="accent4" accent5="accent5" accent6="accent6" hlink="hlink" folHlink="folHlink"/>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Inspections and testing</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11</a:t>
            </a:fld>
            <a:endParaRPr lang="en-US"/>
          </a:p>
        </p:txBody>
      </p:sp>
      <p:sp>
        <p:nvSpPr>
          <p:cNvPr id="3" name="Content Placeholder 2"/>
          <p:cNvSpPr>
            <a:spLocks noGrp="1"/>
          </p:cNvSpPr>
          <p:nvPr>
            <p:ph idx="1"/>
          </p:nvPr>
        </p:nvSpPr>
        <p:spPr/>
        <p:txBody>
          <a:bodyPr/>
          <a:lstStyle/>
          <a:p>
            <a:endParaRPr lang="en-CA"/>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04975"/>
            <a:ext cx="9296400"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idx="1"/>
          </p:nvPr>
        </p:nvSpPr>
        <p:spPr/>
        <p:txBody>
          <a:bodyPr/>
          <a:lstStyle/>
          <a:p>
            <a:r>
              <a:rPr lang="en-GB" sz="2400" dirty="0"/>
              <a:t>Inspections and testing are complementary and not opposing verification techniques.</a:t>
            </a:r>
          </a:p>
          <a:p>
            <a:r>
              <a:rPr lang="en-GB" sz="2400" dirty="0"/>
              <a:t>Both should be used during the V &amp; V process.</a:t>
            </a:r>
          </a:p>
          <a:p>
            <a:r>
              <a:rPr lang="en-GB" sz="2400" dirty="0"/>
              <a:t>Inspections can check conformance with a specification but not conformance with the customer’s real requirements.</a:t>
            </a:r>
          </a:p>
          <a:p>
            <a:r>
              <a:rPr lang="en-GB" sz="2400" dirty="0"/>
              <a:t>Inspections cannot check non-functional characteristics such as performance, usability, etc.</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model of the software testing process</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33625"/>
            <a:ext cx="914400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testing</a:t>
            </a:r>
          </a:p>
        </p:txBody>
      </p:sp>
      <p:sp>
        <p:nvSpPr>
          <p:cNvPr id="3" name="Content Placeholder 2"/>
          <p:cNvSpPr>
            <a:spLocks noGrp="1"/>
          </p:cNvSpPr>
          <p:nvPr>
            <p:ph idx="1"/>
          </p:nvPr>
        </p:nvSpPr>
        <p:spPr/>
        <p:txBody>
          <a:bodyPr>
            <a:normAutofit fontScale="77500" lnSpcReduction="20000"/>
          </a:bodyPr>
          <a:lstStyle/>
          <a:p>
            <a:r>
              <a:rPr lang="en-US" b="1" dirty="0">
                <a:solidFill>
                  <a:srgbClr val="00B050"/>
                </a:solidFill>
              </a:rPr>
              <a:t>Development testing</a:t>
            </a:r>
            <a:r>
              <a:rPr lang="en-US" dirty="0"/>
              <a:t>, where the system is tested during development to discover bugs and defects. </a:t>
            </a:r>
          </a:p>
          <a:p>
            <a:r>
              <a:rPr lang="en-US" b="1" dirty="0">
                <a:solidFill>
                  <a:srgbClr val="00B050"/>
                </a:solidFill>
              </a:rPr>
              <a:t>Release testing</a:t>
            </a:r>
            <a:r>
              <a:rPr lang="en-US" dirty="0"/>
              <a:t>, where a separate testing team test a complete version of the system before it is released to users. </a:t>
            </a:r>
          </a:p>
          <a:p>
            <a:r>
              <a:rPr lang="en-US" b="1" dirty="0">
                <a:solidFill>
                  <a:srgbClr val="00B050"/>
                </a:solidFill>
              </a:rPr>
              <a:t>User testing</a:t>
            </a:r>
            <a:r>
              <a:rPr lang="en-US" dirty="0"/>
              <a:t>,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14</a:t>
            </a:fld>
            <a:endParaRPr lang="en-US"/>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testing</a:t>
            </a:r>
          </a:p>
        </p:txBody>
      </p:sp>
      <p:sp>
        <p:nvSpPr>
          <p:cNvPr id="3" name="Content Placeholder 2"/>
          <p:cNvSpPr>
            <a:spLocks noGrp="1"/>
          </p:cNvSpPr>
          <p:nvPr>
            <p:ph idx="1"/>
          </p:nvPr>
        </p:nvSpPr>
        <p:spPr/>
        <p:txBody>
          <a:bodyPr>
            <a:normAutofit fontScale="92500" lnSpcReduction="10000"/>
          </a:bodyPr>
          <a:lstStyle/>
          <a:p>
            <a:r>
              <a:rPr lang="en-US" dirty="0"/>
              <a:t>Development testing includes all testing activities that are carried out by the team developing the system. </a:t>
            </a:r>
          </a:p>
          <a:p>
            <a:pPr lvl="1"/>
            <a:r>
              <a:rPr lang="en-US" b="1" dirty="0"/>
              <a:t>Unit testing</a:t>
            </a:r>
          </a:p>
          <a:p>
            <a:pPr lvl="1"/>
            <a:r>
              <a:rPr lang="en-US" b="1" dirty="0"/>
              <a:t>Component (Integration) testing</a:t>
            </a:r>
          </a:p>
          <a:p>
            <a:pPr lvl="1"/>
            <a:r>
              <a:rPr lang="en-US" b="1" dirty="0"/>
              <a:t>System testing</a:t>
            </a:r>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Unit testing</a:t>
            </a:r>
          </a:p>
        </p:txBody>
      </p:sp>
      <p:sp>
        <p:nvSpPr>
          <p:cNvPr id="40963" name="Rectangle 3"/>
          <p:cNvSpPr>
            <a:spLocks noGrp="1" noChangeArrowheads="1"/>
          </p:cNvSpPr>
          <p:nvPr>
            <p:ph idx="1"/>
          </p:nvPr>
        </p:nvSpPr>
        <p:spPr/>
        <p:txBody>
          <a:bodyPr>
            <a:normAutofit fontScale="70000" lnSpcReduction="20000"/>
          </a:bodyPr>
          <a:lstStyle/>
          <a:p>
            <a:r>
              <a:rPr lang="en-US" dirty="0"/>
              <a:t>Unit testing is the process of testing individual components in isolation.</a:t>
            </a:r>
          </a:p>
          <a:p>
            <a:r>
              <a:rPr lang="en-US" dirty="0"/>
              <a:t>It is a defect testing process.</a:t>
            </a:r>
          </a:p>
          <a:p>
            <a:r>
              <a:rPr lang="en-US" dirty="0"/>
              <a:t>Units may be:</a:t>
            </a:r>
          </a:p>
          <a:p>
            <a:pPr lvl="1"/>
            <a:r>
              <a:rPr lang="en-US" i="1" u="sng" dirty="0"/>
              <a:t>Individual functions or methods </a:t>
            </a:r>
            <a:r>
              <a:rPr lang="en-US" dirty="0"/>
              <a:t>within an object</a:t>
            </a:r>
          </a:p>
          <a:p>
            <a:pPr lvl="1"/>
            <a:r>
              <a:rPr lang="en-US" i="1" u="sng" dirty="0"/>
              <a:t>Object classes </a:t>
            </a:r>
            <a:r>
              <a:rPr lang="en-US" dirty="0"/>
              <a:t>with several attributes and methods </a:t>
            </a:r>
          </a:p>
          <a:p>
            <a:pPr lvl="1"/>
            <a:r>
              <a:rPr lang="en-US" i="1" u="sng" dirty="0"/>
              <a:t>Composite components </a:t>
            </a:r>
            <a:r>
              <a:rPr lang="en-US" dirty="0"/>
              <a:t>with defined interfaces used to access their functionality.</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16</a:t>
            </a:fld>
            <a:endParaRPr lang="en-US"/>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idx="1"/>
          </p:nvPr>
        </p:nvSpPr>
        <p:spPr/>
        <p:txBody>
          <a:bodyPr>
            <a:normAutofit fontScale="70000" lnSpcReduction="20000"/>
          </a:bodyPr>
          <a:lstStyle/>
          <a:p>
            <a:r>
              <a:rPr lang="en-GB" dirty="0"/>
              <a:t>Complete test coverage of a class involves</a:t>
            </a:r>
          </a:p>
          <a:p>
            <a:pPr lvl="1"/>
            <a:r>
              <a:rPr lang="en-GB" dirty="0"/>
              <a:t>Testing all operations associated with an object</a:t>
            </a:r>
            <a:r>
              <a:rPr lang="en-US" dirty="0"/>
              <a:t> </a:t>
            </a:r>
            <a:endParaRPr lang="en-GB" dirty="0"/>
          </a:p>
          <a:p>
            <a:pPr lvl="1"/>
            <a:r>
              <a:rPr lang="en-GB" dirty="0"/>
              <a:t>Setting and interrogating all object attributes</a:t>
            </a:r>
            <a:r>
              <a:rPr lang="en-US" dirty="0"/>
              <a:t> </a:t>
            </a:r>
            <a:endParaRPr lang="en-GB" dirty="0"/>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17</a:t>
            </a:fld>
            <a:endParaRPr lang="en-US"/>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weather station object interface</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18</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4617" y="2125980"/>
            <a:ext cx="3751898" cy="3566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idx="1"/>
          </p:nvPr>
        </p:nvSpPr>
        <p:spPr>
          <a:xfrm>
            <a:off x="457200" y="1600200"/>
            <a:ext cx="8366760" cy="4525963"/>
          </a:xfrm>
        </p:spPr>
        <p:txBody>
          <a:bodyPr>
            <a:normAutofit fontScale="62500" lnSpcReduction="20000"/>
          </a:bodyPr>
          <a:lstStyle/>
          <a:p>
            <a:r>
              <a:rPr lang="en-US" dirty="0"/>
              <a:t>Need to define </a:t>
            </a:r>
            <a:r>
              <a:rPr lang="en-US" b="1" dirty="0"/>
              <a:t>test cases </a:t>
            </a:r>
            <a:r>
              <a:rPr lang="en-US" dirty="0"/>
              <a:t>for </a:t>
            </a:r>
            <a:r>
              <a:rPr lang="en-US" i="1"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p>
          <a:p>
            <a:pPr lvl="1"/>
            <a:r>
              <a:rPr lang="en-US" dirty="0">
                <a:solidFill>
                  <a:srgbClr val="FF0000"/>
                </a:solidFill>
              </a:rPr>
              <a:t>Shutdown -&gt; Running-&gt; Shutdown</a:t>
            </a:r>
          </a:p>
          <a:p>
            <a:pPr lvl="1"/>
            <a:r>
              <a:rPr lang="en-US" dirty="0">
                <a:solidFill>
                  <a:srgbClr val="FF0000"/>
                </a:solidFill>
              </a:rPr>
              <a:t>Configuring-&gt; Running-&gt; Testing -&gt; Transmitting -&gt; Running</a:t>
            </a:r>
          </a:p>
          <a:p>
            <a:pPr lvl="1"/>
            <a:r>
              <a:rPr lang="en-US" dirty="0">
                <a:solidFill>
                  <a:srgbClr val="FF0000"/>
                </a:solidFill>
              </a:rPr>
              <a:t>Running-&gt; Collecting-&gt; Running-&gt; Summarizing -&gt; Transmitting -&gt; Running</a:t>
            </a:r>
          </a:p>
          <a:p>
            <a:pPr lvl="1"/>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Development testing</a:t>
            </a:r>
            <a:endParaRPr lang="en-GB" dirty="0"/>
          </a:p>
          <a:p>
            <a:r>
              <a:rPr lang="en-US" dirty="0"/>
              <a:t>Test-driven development</a:t>
            </a:r>
            <a:endParaRPr lang="en-GB" dirty="0"/>
          </a:p>
          <a:p>
            <a:r>
              <a:rPr lang="en-US" dirty="0"/>
              <a:t>Release testing</a:t>
            </a:r>
            <a:endParaRPr lang="en-GB" dirty="0"/>
          </a:p>
          <a:p>
            <a:r>
              <a:rPr lang="en-US" dirty="0"/>
              <a:t>User testing </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3" name="Content Placeholder 2"/>
          <p:cNvSpPr>
            <a:spLocks noGrp="1"/>
          </p:cNvSpPr>
          <p:nvPr>
            <p:ph idx="1"/>
          </p:nvPr>
        </p:nvSpPr>
        <p:spPr/>
        <p:txBody>
          <a:bodyPr>
            <a:normAutofit fontScale="70000" lnSpcReduction="20000"/>
          </a:bodyPr>
          <a:lstStyle/>
          <a:p>
            <a:r>
              <a:rPr lang="en-US" dirty="0"/>
              <a:t>Whenever possible, unit testing should be automated so that tests are run and checked without manual intervention.</a:t>
            </a:r>
          </a:p>
          <a:p>
            <a:r>
              <a:rPr lang="en-US" dirty="0"/>
              <a:t>In automated unit testing, you make use of a test automation framework (</a:t>
            </a:r>
            <a:r>
              <a:rPr lang="en-US" i="1" dirty="0"/>
              <a:t>such as </a:t>
            </a:r>
            <a:r>
              <a:rPr lang="en-US" i="1" dirty="0">
                <a:solidFill>
                  <a:srgbClr val="FF0000"/>
                </a:solidFill>
              </a:rPr>
              <a:t>JUnit</a:t>
            </a:r>
            <a:r>
              <a:rPr lang="en-US" dirty="0"/>
              <a:t>) to write and run your program tests. </a:t>
            </a:r>
          </a:p>
          <a:p>
            <a:pPr lvl="1"/>
            <a:r>
              <a:rPr lang="en-US" dirty="0"/>
              <a:t>Tutorial: </a:t>
            </a:r>
            <a:r>
              <a:rPr lang="en-CA" dirty="0">
                <a:hlinkClick r:id="rId3"/>
              </a:rPr>
              <a:t>https://www.ece.uvic.ca/~shsaad/seng426/resources/Lab%20Slides/Lab3-SENG09.pdf</a:t>
            </a:r>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20</a:t>
            </a:fld>
            <a:endParaRPr lang="en-US"/>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fontScale="55000" lnSpcReduction="20000"/>
          </a:bodyPr>
          <a:lstStyle/>
          <a:p>
            <a:r>
              <a:rPr lang="en-US" dirty="0"/>
              <a:t>Testing can only show the presence of errors in a program. It cannot demonstrate that there are no remaining faults.</a:t>
            </a:r>
            <a:endParaRPr lang="en-GB" dirty="0"/>
          </a:p>
          <a:p>
            <a:r>
              <a:rPr lang="en-US" dirty="0"/>
              <a:t>Development testing is the responsibility of the software development team. A separate team should be responsible for testing a system before it is released to customers. </a:t>
            </a:r>
            <a:endParaRPr lang="en-GB" dirty="0"/>
          </a:p>
          <a:p>
            <a:r>
              <a:rPr lang="en-US" dirty="0"/>
              <a:t>Development testing includes unit testing, in which you test individual objects and methods  component testing in which you test related groups of objects  and system testing, in which you test partial or complete systems.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21</a:t>
            </a:fld>
            <a:endParaRPr lang="en-US"/>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8 – Software Testing</a:t>
            </a:r>
          </a:p>
        </p:txBody>
      </p:sp>
      <p:sp>
        <p:nvSpPr>
          <p:cNvPr id="3" name="Subtitle 2"/>
          <p:cNvSpPr>
            <a:spLocks noGrp="1"/>
          </p:cNvSpPr>
          <p:nvPr>
            <p:ph type="subTitle" idx="1"/>
          </p:nvPr>
        </p:nvSpPr>
        <p:spPr/>
        <p:txBody>
          <a:bodyPr/>
          <a:lstStyle/>
          <a:p>
            <a:r>
              <a:rPr lang="en-US" dirty="0"/>
              <a:t>Lecture 2</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22</a:t>
            </a:fld>
            <a:endParaRPr lang="en-US"/>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testing</a:t>
            </a:r>
            <a:endParaRPr lang="en-US" dirty="0"/>
          </a:p>
        </p:txBody>
      </p:sp>
      <p:sp>
        <p:nvSpPr>
          <p:cNvPr id="3" name="Content Placeholder 2"/>
          <p:cNvSpPr>
            <a:spLocks noGrp="1"/>
          </p:cNvSpPr>
          <p:nvPr>
            <p:ph idx="1"/>
          </p:nvPr>
        </p:nvSpPr>
        <p:spPr/>
        <p:txBody>
          <a:bodyPr>
            <a:normAutofit fontScale="70000" lnSpcReduction="20000"/>
          </a:bodyPr>
          <a:lstStyle/>
          <a:p>
            <a:r>
              <a:rPr lang="en-US" dirty="0"/>
              <a:t>Software components are often composite components that are made up of several interacting objects. </a:t>
            </a:r>
          </a:p>
          <a:p>
            <a:pPr lvl="1"/>
            <a:r>
              <a:rPr lang="en-US" dirty="0"/>
              <a:t>For example, in the weather station system, the reconfiguration component includes objects that deal with each aspect of the reconfiguration. </a:t>
            </a:r>
          </a:p>
          <a:p>
            <a:r>
              <a:rPr lang="en-US" dirty="0"/>
              <a:t>Testing composite components should therefore focus on showing that the component interface behaves according to its specification. </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23</a:t>
            </a:fld>
            <a:endParaRPr lang="en-US"/>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testing</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24</a:t>
            </a:fld>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100" y="1504950"/>
            <a:ext cx="4495800" cy="384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dirty="0"/>
              <a:t>Interface misuse</a:t>
            </a:r>
          </a:p>
          <a:p>
            <a:pPr lvl="1"/>
            <a:r>
              <a:rPr lang="en-GB" sz="2000" dirty="0"/>
              <a:t>A calling component calls another component and makes an error in its use of its interface e.g. parameters in the wrong order.</a:t>
            </a:r>
          </a:p>
          <a:p>
            <a:r>
              <a:rPr lang="en-GB" sz="2400" dirty="0"/>
              <a:t>Interface misunderstanding</a:t>
            </a:r>
          </a:p>
          <a:p>
            <a:pPr lvl="1"/>
            <a:r>
              <a:rPr lang="en-GB" sz="2000" dirty="0"/>
              <a:t>A calling component embeds assumptions about the behaviour of the called component which are incorrect.</a:t>
            </a:r>
          </a:p>
          <a:p>
            <a:r>
              <a:rPr lang="en-GB" sz="2400" dirty="0"/>
              <a:t>Timing errors</a:t>
            </a:r>
          </a:p>
          <a:p>
            <a:pPr lvl="1"/>
            <a:r>
              <a:rPr lang="en-GB" sz="2000" dirty="0"/>
              <a:t>The called and the calling component operate at different speeds and out-of-date information is accessed.</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25</a:t>
            </a:fld>
            <a:endParaRPr lang="en-US"/>
          </a:p>
        </p:txBody>
      </p:sp>
    </p:spTree>
  </p:cSld>
  <p:clrMapOvr>
    <a:overrideClrMapping bg1="lt1" tx1="dk1" bg2="lt2" tx2="dk2" accent1="accent1" accent2="accent2" accent3="accent3" accent4="accent4" accent5="accent5" accent6="accent6" hlink="hlink" folHlink="folHlink"/>
  </p:clrMapOvr>
  <p:transition/>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idx="1"/>
          </p:nvPr>
        </p:nvSpPr>
        <p:spPr/>
        <p:txBody>
          <a:bodyPr>
            <a:normAutofit fontScale="62500" lnSpcReduction="20000"/>
          </a:bodyPr>
          <a:lstStyle/>
          <a:p>
            <a:r>
              <a:rPr lang="en-US" dirty="0"/>
              <a:t>System testing during development involves integrating components to create a version of the system and then testing the integrated system.</a:t>
            </a:r>
          </a:p>
          <a:p>
            <a:r>
              <a:rPr lang="en-US" dirty="0"/>
              <a:t>The focus in system testing is testing the interactions between components. </a:t>
            </a:r>
          </a:p>
          <a:p>
            <a:r>
              <a:rPr lang="en-US" dirty="0"/>
              <a:t>System testing checks that components are compatible, interact correctly and transfer the right data at the right time across their interfaces. </a:t>
            </a:r>
          </a:p>
          <a:p>
            <a:r>
              <a:rPr lang="en-US" dirty="0"/>
              <a:t>System testing tests the emergent behavior of a system. </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26</a:t>
            </a:fld>
            <a:endParaRPr lang="en-US"/>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System and component testing</a:t>
            </a:r>
          </a:p>
        </p:txBody>
      </p:sp>
      <p:sp>
        <p:nvSpPr>
          <p:cNvPr id="3" name="Content Placeholder 2"/>
          <p:cNvSpPr>
            <a:spLocks noGrp="1"/>
          </p:cNvSpPr>
          <p:nvPr>
            <p:ph idx="1"/>
          </p:nvPr>
        </p:nvSpPr>
        <p:spPr/>
        <p:txBody>
          <a:bodyPr>
            <a:normAutofit fontScale="70000" lnSpcReduction="20000"/>
          </a:bodyPr>
          <a:lstStyle/>
          <a:p>
            <a:r>
              <a:rPr lang="en-US" dirty="0"/>
              <a:t>During system testing, reusable components that have been separately developed and off-the-shelf systems may be integrated with newly developed components. </a:t>
            </a:r>
            <a:r>
              <a:rPr lang="en-US" i="1" dirty="0">
                <a:solidFill>
                  <a:srgbClr val="FF0000"/>
                </a:solidFill>
              </a:rPr>
              <a:t>The complete system is then tested.</a:t>
            </a:r>
            <a:endParaRPr lang="en-GB" i="1" dirty="0">
              <a:solidFill>
                <a:srgbClr val="FF0000"/>
              </a:solidFill>
            </a:endParaRPr>
          </a:p>
          <a:p>
            <a:r>
              <a:rPr lang="en-US" dirty="0"/>
              <a:t>Components developed by different team members or sub-teams may be integrated at this stage. System testing is a collective rather than an individual process.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27</a:t>
            </a:fld>
            <a:endParaRPr lang="en-US"/>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Use-case testing</a:t>
            </a:r>
          </a:p>
        </p:txBody>
      </p:sp>
      <p:sp>
        <p:nvSpPr>
          <p:cNvPr id="3" name="Content Placeholder 2"/>
          <p:cNvSpPr>
            <a:spLocks noGrp="1"/>
          </p:cNvSpPr>
          <p:nvPr>
            <p:ph idx="1"/>
          </p:nvPr>
        </p:nvSpPr>
        <p:spPr/>
        <p:txBody>
          <a:bodyPr>
            <a:normAutofit fontScale="70000" lnSpcReduction="20000"/>
          </a:bodyPr>
          <a:lstStyle/>
          <a:p>
            <a:r>
              <a:rPr lang="en-US" dirty="0"/>
              <a:t>The use-cases developed to identify system interactions can be used as a basis for system testing.</a:t>
            </a:r>
          </a:p>
          <a:p>
            <a:r>
              <a:rPr lang="en-US" dirty="0"/>
              <a:t>Each use case usually involves several system components so testing the use case forces these interactions to occur.</a:t>
            </a:r>
          </a:p>
          <a:p>
            <a:r>
              <a:rPr lang="en-US" dirty="0"/>
              <a:t>The sequence diagrams associated with the use case documents the components and interactions that are being tested.</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28</a:t>
            </a:fld>
            <a:endParaRPr lang="en-US"/>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Collect</a:t>
            </a:r>
            <a:r>
              <a:rPr lang="en-US" b="1" dirty="0"/>
              <a:t> </a:t>
            </a:r>
            <a:r>
              <a:rPr lang="en-US" dirty="0"/>
              <a:t>weather data sequence chart</a:t>
            </a:r>
            <a:r>
              <a:rPr lang="en-GB" dirty="0"/>
              <a:t> </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435" y="1509078"/>
            <a:ext cx="8254365" cy="5086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29</a:t>
            </a:fld>
            <a:endParaRPr lang="en-US"/>
          </a:p>
        </p:txBody>
      </p:sp>
      <p:sp>
        <p:nvSpPr>
          <p:cNvPr id="8" name="Rectangle 7"/>
          <p:cNvSpPr/>
          <p:nvPr/>
        </p:nvSpPr>
        <p:spPr>
          <a:xfrm>
            <a:off x="579120" y="4405936"/>
            <a:ext cx="8122920" cy="17543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just"/>
            <a:r>
              <a:rPr lang="en-CA" dirty="0">
                <a:solidFill>
                  <a:sysClr val="windowText" lastClr="000000"/>
                </a:solidFill>
              </a:rPr>
              <a:t>An input request for a report to </a:t>
            </a:r>
            <a:r>
              <a:rPr lang="en-CA" dirty="0" err="1">
                <a:solidFill>
                  <a:sysClr val="windowText" lastClr="000000"/>
                </a:solidFill>
              </a:rPr>
              <a:t>WeatherStation</a:t>
            </a:r>
            <a:r>
              <a:rPr lang="en-CA" dirty="0">
                <a:solidFill>
                  <a:sysClr val="windowText" lastClr="000000"/>
                </a:solidFill>
              </a:rPr>
              <a:t> results in a summarized report being generated. You can test this in isolation by creating raw data corresponding to the summary that you have prepared for the test of </a:t>
            </a:r>
            <a:r>
              <a:rPr lang="en-CA" dirty="0" err="1">
                <a:solidFill>
                  <a:sysClr val="windowText" lastClr="000000"/>
                </a:solidFill>
              </a:rPr>
              <a:t>SatComms</a:t>
            </a:r>
            <a:r>
              <a:rPr lang="en-CA" dirty="0">
                <a:solidFill>
                  <a:sysClr val="windowText" lastClr="000000"/>
                </a:solidFill>
              </a:rPr>
              <a:t> and checking that the </a:t>
            </a:r>
            <a:r>
              <a:rPr lang="en-CA" dirty="0" err="1">
                <a:solidFill>
                  <a:sysClr val="windowText" lastClr="000000"/>
                </a:solidFill>
              </a:rPr>
              <a:t>WeatherStation</a:t>
            </a:r>
            <a:r>
              <a:rPr lang="en-CA" dirty="0">
                <a:solidFill>
                  <a:sysClr val="windowText" lastClr="000000"/>
                </a:solidFill>
              </a:rPr>
              <a:t> object correctly produces this summary. This raw data is also used to test the </a:t>
            </a:r>
            <a:r>
              <a:rPr lang="en-CA" dirty="0" err="1">
                <a:solidFill>
                  <a:sysClr val="windowText" lastClr="000000"/>
                </a:solidFill>
              </a:rPr>
              <a:t>WeatherData</a:t>
            </a:r>
            <a:r>
              <a:rPr lang="en-CA" dirty="0">
                <a:solidFill>
                  <a:sysClr val="windowText" lastClr="000000"/>
                </a:solidFill>
              </a:rPr>
              <a:t> object.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normAutofit fontScale="85000" lnSpcReduction="10000"/>
          </a:bodyPr>
          <a:lstStyle/>
          <a:p>
            <a:r>
              <a:rPr lang="en-GB" dirty="0"/>
              <a:t>Name three common activities of object-oriented design process. </a:t>
            </a:r>
          </a:p>
          <a:p>
            <a:r>
              <a:rPr lang="en-GB" dirty="0"/>
              <a:t>[True/False] Identifying object classes is often a easy part of object oriented design.</a:t>
            </a:r>
          </a:p>
          <a:p>
            <a:r>
              <a:rPr lang="en-GB" dirty="0"/>
              <a:t>What is the difference between static model and dynamic model?</a:t>
            </a:r>
          </a:p>
          <a:p>
            <a:endParaRPr lang="en-GB" dirty="0"/>
          </a:p>
          <a:p>
            <a:endParaRPr lang="en-US" dirty="0"/>
          </a:p>
        </p:txBody>
      </p:sp>
      <p:sp>
        <p:nvSpPr>
          <p:cNvPr id="4" name="Footer Placeholder 3"/>
          <p:cNvSpPr>
            <a:spLocks noGrp="1"/>
          </p:cNvSpPr>
          <p:nvPr>
            <p:ph type="ftr" sz="quarter" idx="11"/>
          </p:nvPr>
        </p:nvSpPr>
        <p:spPr/>
        <p:txBody>
          <a:bodyPr/>
          <a:lstStyle/>
          <a:p>
            <a:r>
              <a:rPr lang="en-US">
                <a:solidFill>
                  <a:prstClr val="black">
                    <a:tint val="75000"/>
                  </a:prstClr>
                </a:solidFill>
              </a:rPr>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1955240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sp>
        <p:nvSpPr>
          <p:cNvPr id="3" name="Content Placeholder 2"/>
          <p:cNvSpPr>
            <a:spLocks noGrp="1"/>
          </p:cNvSpPr>
          <p:nvPr>
            <p:ph idx="1"/>
          </p:nvPr>
        </p:nvSpPr>
        <p:spPr/>
        <p:txBody>
          <a:bodyPr>
            <a:normAutofit fontScale="55000" lnSpcReduction="20000"/>
          </a:bodyPr>
          <a:lstStyle/>
          <a:p>
            <a:r>
              <a:rPr lang="en-US" dirty="0"/>
              <a:t>Test-driven development (TDD) is an approach to program development in which you inter-leave testing and code development.</a:t>
            </a:r>
          </a:p>
          <a:p>
            <a:r>
              <a:rPr lang="en-US" dirty="0"/>
              <a:t>Tests are written before code and ‘passing’ the tests is the critical driver of development. </a:t>
            </a:r>
          </a:p>
          <a:p>
            <a:r>
              <a:rPr lang="en-US" dirty="0"/>
              <a:t>You develop code incrementally, along with a test for that increment. You don’t move on to the next increment until the code that you have developed passes its test. </a:t>
            </a:r>
          </a:p>
          <a:p>
            <a:r>
              <a:rPr lang="en-US" dirty="0">
                <a:solidFill>
                  <a:srgbClr val="FF0000"/>
                </a:solidFill>
              </a:rPr>
              <a:t>TDD was introduced as part of agile methods such as Extreme Programming. However, it can also be used in plan-driven development processes. </a:t>
            </a:r>
            <a:endParaRPr lang="en-GB" dirty="0">
              <a:solidFill>
                <a:srgbClr val="FF0000"/>
              </a:solidFill>
            </a:endParaRPr>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31</a:t>
            </a:fld>
            <a:endParaRPr 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190750"/>
            <a:ext cx="7315200" cy="247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Benefits of test-driven development</a:t>
            </a:r>
          </a:p>
        </p:txBody>
      </p:sp>
      <p:sp>
        <p:nvSpPr>
          <p:cNvPr id="3" name="Content Placeholder 2"/>
          <p:cNvSpPr>
            <a:spLocks noGrp="1"/>
          </p:cNvSpPr>
          <p:nvPr>
            <p:ph idx="1"/>
          </p:nvPr>
        </p:nvSpPr>
        <p:spPr/>
        <p:txBody>
          <a:bodyPr>
            <a:normAutofit fontScale="55000" lnSpcReduction="20000"/>
          </a:bodyPr>
          <a:lstStyle/>
          <a:p>
            <a:r>
              <a:rPr lang="en-US" b="1" dirty="0">
                <a:solidFill>
                  <a:srgbClr val="000000"/>
                </a:solidFill>
              </a:rPr>
              <a:t>Code coverage </a:t>
            </a:r>
          </a:p>
          <a:p>
            <a:pPr lvl="1"/>
            <a:r>
              <a:rPr lang="en-US" dirty="0"/>
              <a:t>Every code segment that you write has at least one associated test so all code written has at least one test.</a:t>
            </a:r>
            <a:endParaRPr lang="en-GB" dirty="0"/>
          </a:p>
          <a:p>
            <a:r>
              <a:rPr lang="en-US" b="1" dirty="0">
                <a:solidFill>
                  <a:srgbClr val="000000"/>
                </a:solidFill>
              </a:rPr>
              <a:t>Regression testing </a:t>
            </a:r>
          </a:p>
          <a:p>
            <a:pPr lvl="1"/>
            <a:r>
              <a:rPr lang="en-US" dirty="0"/>
              <a:t>A regression test suite is developed incrementally as a program is developed. </a:t>
            </a:r>
            <a:endParaRPr lang="en-GB" dirty="0"/>
          </a:p>
          <a:p>
            <a:r>
              <a:rPr lang="en-US" b="1" dirty="0">
                <a:solidFill>
                  <a:srgbClr val="000000"/>
                </a:solidFill>
              </a:rPr>
              <a:t>Simplified debugging </a:t>
            </a:r>
          </a:p>
          <a:p>
            <a:pPr lvl="1"/>
            <a:r>
              <a:rPr lang="en-US" dirty="0"/>
              <a:t>When a test fails, it should be obvious where the problem lies. The newly written code needs to be checked and modified. </a:t>
            </a:r>
            <a:endParaRPr lang="en-GB" dirty="0"/>
          </a:p>
          <a:p>
            <a:r>
              <a:rPr lang="en-US" b="1" dirty="0">
                <a:solidFill>
                  <a:srgbClr val="000000"/>
                </a:solidFill>
              </a:rPr>
              <a:t>System documentation </a:t>
            </a:r>
          </a:p>
          <a:p>
            <a:pPr lvl="1"/>
            <a:r>
              <a:rPr lang="en-US" dirty="0"/>
              <a:t>The tests themselves are a form of documentation that describe what the code should be doing. </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p>
        </p:txBody>
      </p:sp>
      <p:sp>
        <p:nvSpPr>
          <p:cNvPr id="3" name="Content Placeholder 2"/>
          <p:cNvSpPr>
            <a:spLocks noGrp="1"/>
          </p:cNvSpPr>
          <p:nvPr>
            <p:ph idx="1"/>
          </p:nvPr>
        </p:nvSpPr>
        <p:spPr/>
        <p:txBody>
          <a:bodyPr>
            <a:normAutofit fontScale="70000" lnSpcReduction="20000"/>
          </a:bodyPr>
          <a:lstStyle/>
          <a:p>
            <a:r>
              <a:rPr lang="en-US" dirty="0"/>
              <a:t>Regression testing is testing the system to check that changes have not ‘broken’ previously working code.</a:t>
            </a:r>
          </a:p>
          <a:p>
            <a:r>
              <a:rPr lang="en-US" dirty="0"/>
              <a:t>In a manual testing process, regression testing is expensive but, with automated testing, it is simple and straightforward. All tests are rerun every time a change is made to the program.</a:t>
            </a:r>
          </a:p>
          <a:p>
            <a:r>
              <a:rPr lang="en-US" b="1" dirty="0">
                <a:solidFill>
                  <a:srgbClr val="00B050"/>
                </a:solidFill>
              </a:rPr>
              <a:t>Tests must run ‘successfully’ before the change is committed.</a:t>
            </a:r>
          </a:p>
          <a:p>
            <a:pPr>
              <a:buNone/>
            </a:pP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a:t>
            </a:r>
          </a:p>
        </p:txBody>
      </p:sp>
      <p:sp>
        <p:nvSpPr>
          <p:cNvPr id="3" name="Content Placeholder 2"/>
          <p:cNvSpPr>
            <a:spLocks noGrp="1"/>
          </p:cNvSpPr>
          <p:nvPr>
            <p:ph idx="1"/>
          </p:nvPr>
        </p:nvSpPr>
        <p:spPr>
          <a:xfrm>
            <a:off x="229698" y="1600200"/>
            <a:ext cx="8633936" cy="4525963"/>
          </a:xfrm>
        </p:spPr>
        <p:txBody>
          <a:bodyPr>
            <a:normAutofit fontScale="55000" lnSpcReduction="20000"/>
          </a:bodyPr>
          <a:lstStyle/>
          <a:p>
            <a:r>
              <a:rPr lang="en-US" dirty="0"/>
              <a:t>Release testing is the process of testing a particular release of a system that is intended for use outside of the development team.</a:t>
            </a:r>
            <a:r>
              <a:rPr lang="en-GB" dirty="0"/>
              <a:t> </a:t>
            </a:r>
          </a:p>
          <a:p>
            <a:r>
              <a:rPr lang="en-US" dirty="0"/>
              <a:t>The primary goal of the release testing process is to convince the supplier of the system that it is good enough for use</a:t>
            </a:r>
            <a:r>
              <a:rPr lang="en-GB" dirty="0"/>
              <a:t>.</a:t>
            </a:r>
          </a:p>
          <a:p>
            <a:pPr lvl="1"/>
            <a:r>
              <a:rPr lang="en-US" dirty="0"/>
              <a:t>Release testing, therefore, has to show that the system delivers its specified functionality, performance and dependability, and that it does not fail during normal use.</a:t>
            </a:r>
            <a:r>
              <a:rPr lang="en-GB" dirty="0"/>
              <a:t> </a:t>
            </a:r>
          </a:p>
          <a:p>
            <a:r>
              <a:rPr lang="en-US" dirty="0"/>
              <a:t>Release testing is usually a </a:t>
            </a:r>
            <a:r>
              <a:rPr lang="en-US" b="1" dirty="0"/>
              <a:t>black-box</a:t>
            </a:r>
            <a:r>
              <a:rPr lang="en-US" dirty="0"/>
              <a:t> testing process where tests are only derived from the system specification. </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34</a:t>
            </a:fld>
            <a:endParaRPr lang="en-US"/>
          </a:p>
        </p:txBody>
      </p:sp>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Release testing and system testing</a:t>
            </a:r>
          </a:p>
        </p:txBody>
      </p:sp>
      <p:sp>
        <p:nvSpPr>
          <p:cNvPr id="3" name="Content Placeholder 2"/>
          <p:cNvSpPr>
            <a:spLocks noGrp="1"/>
          </p:cNvSpPr>
          <p:nvPr>
            <p:ph idx="1"/>
          </p:nvPr>
        </p:nvSpPr>
        <p:spPr/>
        <p:txBody>
          <a:bodyPr>
            <a:normAutofit fontScale="62500" lnSpcReduction="20000"/>
          </a:bodyPr>
          <a:lstStyle/>
          <a:p>
            <a:r>
              <a:rPr lang="en-US" dirty="0"/>
              <a:t>Release testing is a form of system testing.</a:t>
            </a:r>
          </a:p>
          <a:p>
            <a:r>
              <a:rPr lang="en-US" dirty="0"/>
              <a:t>Important differences:</a:t>
            </a:r>
          </a:p>
          <a:p>
            <a:pPr lvl="1"/>
            <a:r>
              <a:rPr lang="en-US" dirty="0"/>
              <a:t>A separate team that has not been involved in the system development, should be responsible for release testing.</a:t>
            </a:r>
            <a:endParaRPr lang="en-GB" dirty="0"/>
          </a:p>
          <a:p>
            <a:pPr lvl="1"/>
            <a:r>
              <a:rPr lang="en-US" dirty="0"/>
              <a:t>System testing by the development team should focus on discovering bugs in the system (</a:t>
            </a:r>
            <a:r>
              <a:rPr lang="en-US" i="1" u="sng" dirty="0"/>
              <a:t>defect testing</a:t>
            </a:r>
            <a:r>
              <a:rPr lang="en-US" dirty="0"/>
              <a:t>). The objective of release testing is to check that the system meets its requirements and is good enough for external use (</a:t>
            </a:r>
            <a:r>
              <a:rPr lang="en-US" i="1" u="sng" dirty="0"/>
              <a:t>validation testing</a:t>
            </a:r>
            <a:r>
              <a:rPr lang="en-US" dirty="0"/>
              <a:t>).</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testing</a:t>
            </a:r>
          </a:p>
        </p:txBody>
      </p:sp>
      <p:sp>
        <p:nvSpPr>
          <p:cNvPr id="3" name="Content Placeholder 2"/>
          <p:cNvSpPr>
            <a:spLocks noGrp="1"/>
          </p:cNvSpPr>
          <p:nvPr>
            <p:ph idx="1"/>
          </p:nvPr>
        </p:nvSpPr>
        <p:spPr/>
        <p:txBody>
          <a:bodyPr>
            <a:normAutofit fontScale="62500" lnSpcReduction="20000"/>
          </a:bodyPr>
          <a:lstStyle/>
          <a:p>
            <a:r>
              <a:rPr lang="en-US" dirty="0"/>
              <a:t>User or customer testing is a stage in the testing process in which users or customers provide input and advice on system testing. </a:t>
            </a:r>
          </a:p>
          <a:p>
            <a:r>
              <a:rPr lang="en-US" dirty="0"/>
              <a:t>User testing is essential, even when comprehensive system and release testing have been carried out (</a:t>
            </a:r>
            <a:r>
              <a:rPr lang="en-US" b="1" dirty="0">
                <a:solidFill>
                  <a:srgbClr val="FF0000"/>
                </a:solidFill>
              </a:rPr>
              <a:t>WHY?</a:t>
            </a:r>
            <a:r>
              <a:rPr lang="en-US" dirty="0"/>
              <a:t>) </a:t>
            </a:r>
          </a:p>
          <a:p>
            <a:pPr lvl="1"/>
            <a:r>
              <a:rPr lang="en-US" dirty="0"/>
              <a:t>The reason for this is that influences from the user’s working environment have a major effect on the reliability, performance, usability and robustness of a system. These cannot be replicated in a testing environment.</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user testing</a:t>
            </a:r>
          </a:p>
        </p:txBody>
      </p:sp>
      <p:sp>
        <p:nvSpPr>
          <p:cNvPr id="3" name="Content Placeholder 2"/>
          <p:cNvSpPr>
            <a:spLocks noGrp="1"/>
          </p:cNvSpPr>
          <p:nvPr>
            <p:ph idx="1"/>
          </p:nvPr>
        </p:nvSpPr>
        <p:spPr>
          <a:xfrm>
            <a:off x="297180" y="1348740"/>
            <a:ext cx="8686800" cy="4525963"/>
          </a:xfrm>
        </p:spPr>
        <p:txBody>
          <a:bodyPr>
            <a:noAutofit/>
          </a:bodyPr>
          <a:lstStyle/>
          <a:p>
            <a:r>
              <a:rPr lang="en-US" sz="2800" b="1" dirty="0"/>
              <a:t>Alpha testing</a:t>
            </a:r>
          </a:p>
          <a:p>
            <a:pPr lvl="1"/>
            <a:r>
              <a:rPr lang="en-US" sz="2400" dirty="0"/>
              <a:t>Users of the software work with the development team to test the software at the developer’s site.</a:t>
            </a:r>
            <a:endParaRPr lang="en-GB" sz="2400" dirty="0"/>
          </a:p>
          <a:p>
            <a:r>
              <a:rPr lang="en-US" sz="2800" b="1" dirty="0"/>
              <a:t>Beta testing</a:t>
            </a:r>
          </a:p>
          <a:p>
            <a:pPr lvl="1"/>
            <a:r>
              <a:rPr lang="en-US" sz="2400" dirty="0"/>
              <a:t>A release of the software is made available to users to allow them to experiment and to raise problems that they discover with the system developers.</a:t>
            </a:r>
            <a:endParaRPr lang="en-GB" sz="2400" dirty="0"/>
          </a:p>
          <a:p>
            <a:r>
              <a:rPr lang="en-US" sz="2800" b="1" dirty="0"/>
              <a:t>Acceptance testing</a:t>
            </a:r>
          </a:p>
          <a:p>
            <a:pPr lvl="1"/>
            <a:r>
              <a:rPr lang="en-US" sz="2400" dirty="0"/>
              <a:t>Customers test a system to decide whether or not it is ready to be accepted from the system developers and deployed in the customer environment. Primarily for custom systems.</a:t>
            </a:r>
            <a:endParaRPr lang="en-GB" sz="2400"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acceptance testing process</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38</a:t>
            </a:fld>
            <a:endParaRPr 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48890"/>
            <a:ext cx="9211219" cy="21374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Stages in the acceptance testing process</a:t>
            </a:r>
          </a:p>
        </p:txBody>
      </p:sp>
      <p:sp>
        <p:nvSpPr>
          <p:cNvPr id="3" name="Content Placeholder 2"/>
          <p:cNvSpPr>
            <a:spLocks noGrp="1"/>
          </p:cNvSpPr>
          <p:nvPr>
            <p:ph idx="1"/>
          </p:nvPr>
        </p:nvSpPr>
        <p:spPr/>
        <p:txBody>
          <a:bodyPr>
            <a:normAutofit lnSpcReduction="10000"/>
          </a:bodyPr>
          <a:lstStyle/>
          <a:p>
            <a:r>
              <a:rPr lang="en-US" dirty="0"/>
              <a:t>Define acceptance criteria</a:t>
            </a:r>
          </a:p>
          <a:p>
            <a:r>
              <a:rPr lang="en-US" dirty="0"/>
              <a:t>Plan acceptance testing</a:t>
            </a:r>
          </a:p>
          <a:p>
            <a:r>
              <a:rPr lang="en-US" dirty="0"/>
              <a:t>Derive acceptance tests</a:t>
            </a:r>
          </a:p>
          <a:p>
            <a:r>
              <a:rPr lang="en-US" dirty="0"/>
              <a:t>Run acceptance tests</a:t>
            </a:r>
          </a:p>
          <a:p>
            <a:r>
              <a:rPr lang="en-US" dirty="0"/>
              <a:t>Negotiate test results</a:t>
            </a:r>
          </a:p>
          <a:p>
            <a:r>
              <a:rPr lang="en-US" dirty="0"/>
              <a:t>Reject/accept system</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39</a:t>
            </a:fld>
            <a:endParaRPr lang="en-US"/>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a:t>
            </a:r>
          </a:p>
        </p:txBody>
      </p:sp>
      <p:sp>
        <p:nvSpPr>
          <p:cNvPr id="3" name="Content Placeholder 2"/>
          <p:cNvSpPr>
            <a:spLocks noGrp="1"/>
          </p:cNvSpPr>
          <p:nvPr>
            <p:ph idx="1"/>
          </p:nvPr>
        </p:nvSpPr>
        <p:spPr/>
        <p:txBody>
          <a:bodyPr>
            <a:normAutofit lnSpcReduction="10000"/>
          </a:bodyPr>
          <a:lstStyle/>
          <a:p>
            <a:r>
              <a:rPr lang="en-US" sz="2200" dirty="0"/>
              <a:t>Testing is intended to show that a program does what it is intended to do and to discover program defects before it is put into use. </a:t>
            </a:r>
          </a:p>
          <a:p>
            <a:r>
              <a:rPr lang="en-US" sz="2200" dirty="0"/>
              <a:t>When you test software, you execute a program using artificial data. </a:t>
            </a:r>
          </a:p>
          <a:p>
            <a:r>
              <a:rPr lang="en-US" sz="2200" dirty="0"/>
              <a:t>You check the results of the test run for errors, anomalies or information about the program’s non-functional attributes. </a:t>
            </a:r>
          </a:p>
          <a:p>
            <a:r>
              <a:rPr lang="en-GB" sz="2200" dirty="0"/>
              <a:t>Can reveal the presence of errors NOT their </a:t>
            </a:r>
            <a:br>
              <a:rPr lang="en-GB" sz="2200" dirty="0"/>
            </a:br>
            <a:r>
              <a:rPr lang="en-GB" sz="2200" dirty="0"/>
              <a:t>absence.</a:t>
            </a:r>
          </a:p>
          <a:p>
            <a:r>
              <a:rPr lang="en-GB" sz="2200" dirty="0"/>
              <a:t>Testing is part of a more general verification and validation process, which also includes static validation techniques.</a:t>
            </a:r>
            <a:endParaRPr lang="en-GB" sz="2200" i="1"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a:t>
            </a:fld>
            <a:endParaRPr lang="en-US"/>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Agile methods and acceptance testing</a:t>
            </a:r>
          </a:p>
        </p:txBody>
      </p:sp>
      <p:sp>
        <p:nvSpPr>
          <p:cNvPr id="3" name="Content Placeholder 2"/>
          <p:cNvSpPr>
            <a:spLocks noGrp="1"/>
          </p:cNvSpPr>
          <p:nvPr>
            <p:ph idx="1"/>
          </p:nvPr>
        </p:nvSpPr>
        <p:spPr/>
        <p:txBody>
          <a:bodyPr>
            <a:normAutofit fontScale="55000" lnSpcReduction="20000"/>
          </a:bodyPr>
          <a:lstStyle/>
          <a:p>
            <a:r>
              <a:rPr lang="en-US" dirty="0"/>
              <a:t>In agile methods, the user/customer is part of the development team and is responsible for making decisions on the acceptability of the system.</a:t>
            </a:r>
          </a:p>
          <a:p>
            <a:r>
              <a:rPr lang="en-US" dirty="0"/>
              <a:t>Tests are defined by the user/customer and are integrated with other tests in that they are run automatically when changes are made.</a:t>
            </a:r>
          </a:p>
          <a:p>
            <a:r>
              <a:rPr lang="en-US" dirty="0"/>
              <a:t>There is no separate acceptance testing process.</a:t>
            </a:r>
          </a:p>
          <a:p>
            <a:r>
              <a:rPr lang="en-US" dirty="0"/>
              <a:t>Main problem here is whether or not the embedded user is ‘typical’ and can represent the interests of all system </a:t>
            </a:r>
            <a:r>
              <a:rPr lang="en-US"/>
              <a:t>stakeholders.</a:t>
            </a: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40</a:t>
            </a:fld>
            <a:endParaRPr lang="en-US"/>
          </a:p>
        </p:txBody>
      </p:sp>
    </p:spTree>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lnSpcReduction="10000"/>
          </a:bodyPr>
          <a:lstStyle/>
          <a:p>
            <a:r>
              <a:rPr lang="en-US" sz="2000" dirty="0"/>
              <a:t>When testing software, you should try to ‘break’ the software by using experience and guidelines to choose types of test case that have been effective in discovering defects in other systems.</a:t>
            </a:r>
            <a:endParaRPr lang="en-GB" sz="2000" dirty="0"/>
          </a:p>
          <a:p>
            <a:r>
              <a:rPr lang="en-US" sz="2000" dirty="0"/>
              <a:t>Wherever possible, you should write automated tests. The tests are embedded in a program that can be run every time a change is made to a system.</a:t>
            </a:r>
            <a:endParaRPr lang="en-GB" sz="2000" dirty="0"/>
          </a:p>
          <a:p>
            <a:r>
              <a:rPr lang="en-US" sz="2000" dirty="0"/>
              <a:t>Test-first development is an approach to development where tests are written before the code to be tested. </a:t>
            </a:r>
            <a:endParaRPr lang="en-GB" sz="2000" dirty="0"/>
          </a:p>
          <a:p>
            <a:r>
              <a:rPr lang="en-US" sz="2000" dirty="0"/>
              <a:t>Scenario testing involves inventing a typical usage scenario and using this to derive test cases.</a:t>
            </a:r>
            <a:endParaRPr lang="en-GB" sz="2000" dirty="0"/>
          </a:p>
          <a:p>
            <a:r>
              <a:rPr lang="en-US" sz="2000" dirty="0"/>
              <a:t>Acceptance testing is a user testing process where the aim is to decide if the software is good enough to be deployed and used in its operational environment.</a:t>
            </a:r>
            <a:endParaRPr lang="en-GB" sz="2000"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41</a:t>
            </a:fld>
            <a:endParaRPr lang="en-US"/>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 goals</a:t>
            </a:r>
          </a:p>
        </p:txBody>
      </p:sp>
      <p:sp>
        <p:nvSpPr>
          <p:cNvPr id="3" name="Content Placeholder 2"/>
          <p:cNvSpPr>
            <a:spLocks noGrp="1"/>
          </p:cNvSpPr>
          <p:nvPr>
            <p:ph idx="1"/>
          </p:nvPr>
        </p:nvSpPr>
        <p:spPr/>
        <p:txBody>
          <a:bodyPr>
            <a:normAutofit fontScale="85000" lnSpcReduction="10000"/>
          </a:bodyPr>
          <a:lstStyle/>
          <a:p>
            <a:r>
              <a:rPr lang="en-US" dirty="0"/>
              <a:t>To demonstrate to the developer and the customer that the software meets its requirements. </a:t>
            </a:r>
          </a:p>
          <a:p>
            <a:r>
              <a:rPr lang="en-US" dirty="0"/>
              <a:t>To discover situations in which the behavior of the software is incorrect, undesirable or does not conform to its specification. </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first goal leads to </a:t>
            </a:r>
            <a:r>
              <a:rPr lang="en-US" dirty="0">
                <a:solidFill>
                  <a:srgbClr val="FF0000"/>
                </a:solidFill>
              </a:rPr>
              <a:t>validation testing</a:t>
            </a:r>
          </a:p>
          <a:p>
            <a:r>
              <a:rPr lang="en-US" dirty="0"/>
              <a:t>The second goal leads to </a:t>
            </a:r>
            <a:r>
              <a:rPr lang="en-US" dirty="0">
                <a:solidFill>
                  <a:srgbClr val="FF0000"/>
                </a:solidFill>
              </a:rPr>
              <a:t>defect testing</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
        <p:nvSpPr>
          <p:cNvPr id="6" name="Title 5"/>
          <p:cNvSpPr>
            <a:spLocks noGrp="1"/>
          </p:cNvSpPr>
          <p:nvPr>
            <p:ph type="title"/>
          </p:nvPr>
        </p:nvSpPr>
        <p:spPr/>
        <p:txBody>
          <a:bodyPr/>
          <a:lstStyle/>
          <a:p>
            <a:endParaRPr lang="en-CA"/>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Testing process goals</a:t>
            </a:r>
          </a:p>
        </p:txBody>
      </p:sp>
      <p:sp>
        <p:nvSpPr>
          <p:cNvPr id="22531" name="Rectangle 3"/>
          <p:cNvSpPr>
            <a:spLocks noGrp="1" noChangeArrowheads="1"/>
          </p:cNvSpPr>
          <p:nvPr>
            <p:ph idx="1"/>
          </p:nvPr>
        </p:nvSpPr>
        <p:spPr/>
        <p:txBody>
          <a:bodyPr/>
          <a:lstStyle/>
          <a:p>
            <a:r>
              <a:rPr lang="en-US" sz="2400" dirty="0">
                <a:solidFill>
                  <a:schemeClr val="tx1"/>
                </a:solidFill>
              </a:rPr>
              <a:t>Validation testing</a:t>
            </a:r>
          </a:p>
          <a:p>
            <a:pPr lvl="1"/>
            <a:r>
              <a:rPr lang="en-US" sz="2000" dirty="0"/>
              <a:t>To demonstrate to the developer and the system customer that the software meets its 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behavior is incorrect or not in conformance with its specification </a:t>
            </a:r>
          </a:p>
          <a:p>
            <a:pPr lvl="1"/>
            <a:r>
              <a:rPr lang="en-US" sz="2000" dirty="0"/>
              <a:t>A successful test is a test that makes the system perform incorrectly and so exposes a defect in the system.</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7</a:t>
            </a:fld>
            <a:endParaRPr lang="en-US"/>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8194" name="Rectangle 2"/>
          <p:cNvSpPr>
            <a:spLocks noGrp="1" noChangeArrowheads="1"/>
          </p:cNvSpPr>
          <p:nvPr>
            <p:ph idx="1"/>
          </p:nvPr>
        </p:nvSpPr>
        <p:spPr>
          <a:noFill/>
          <a:ln/>
        </p:spPr>
        <p:txBody>
          <a:bodyPr lIns="90840" tIns="44623" rIns="90840" bIns="44623">
            <a:normAutofit fontScale="77500" lnSpcReduction="20000"/>
          </a:bodyPr>
          <a:lstStyle/>
          <a:p>
            <a:r>
              <a:rPr lang="en-GB" dirty="0">
                <a:solidFill>
                  <a:srgbClr val="000000"/>
                </a:solidFill>
              </a:rPr>
              <a:t>Verification</a:t>
            </a:r>
            <a:r>
              <a:rPr lang="en-GB" dirty="0"/>
              <a:t>: </a:t>
            </a:r>
            <a:br>
              <a:rPr lang="en-GB" dirty="0"/>
            </a:br>
            <a:r>
              <a:rPr lang="en-GB" dirty="0"/>
              <a:t>"Are we building the product right”.</a:t>
            </a:r>
          </a:p>
          <a:p>
            <a:pPr lvl="1"/>
            <a:r>
              <a:rPr lang="en-GB" dirty="0"/>
              <a:t>The software should conform to its specification.</a:t>
            </a:r>
          </a:p>
          <a:p>
            <a:r>
              <a:rPr lang="en-GB" dirty="0">
                <a:solidFill>
                  <a:srgbClr val="000000"/>
                </a:solidFill>
              </a:rPr>
              <a:t>Validation</a:t>
            </a:r>
            <a:r>
              <a:rPr lang="en-GB" dirty="0"/>
              <a:t>:</a:t>
            </a:r>
            <a:br>
              <a:rPr lang="en-GB" dirty="0"/>
            </a:br>
            <a:r>
              <a:rPr lang="en-GB" dirty="0"/>
              <a:t>"Are we building the right product”.</a:t>
            </a:r>
          </a:p>
          <a:p>
            <a:pPr lvl="1"/>
            <a:r>
              <a:rPr lang="en-GB" dirty="0"/>
              <a:t>The software should do what the user really requires.</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Tree>
  </p:cSld>
  <p:clrMapOvr>
    <a:overrideClrMapping bg1="lt1" tx1="dk1" bg2="lt2" tx2="dk2" accent1="accent1" accent2="accent2" accent3="accent3" accent4="accent4" accent5="accent5" accent6="accent6" hlink="hlink" folHlink="folHlink"/>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idx="1"/>
          </p:nvPr>
        </p:nvSpPr>
        <p:spPr/>
        <p:txBody>
          <a:bodyPr>
            <a:normAutofit fontScale="62500" lnSpcReduction="20000"/>
          </a:bodyPr>
          <a:lstStyle/>
          <a:p>
            <a:pPr>
              <a:lnSpc>
                <a:spcPct val="90000"/>
              </a:lnSpc>
            </a:pPr>
            <a:r>
              <a:rPr lang="en-GB" dirty="0"/>
              <a:t>Aim of V &amp; V is to establish confidence that the system is ‘fit for purpose’.</a:t>
            </a:r>
          </a:p>
          <a:p>
            <a:pPr>
              <a:lnSpc>
                <a:spcPct val="90000"/>
              </a:lnSpc>
            </a:pPr>
            <a:r>
              <a:rPr lang="en-GB" dirty="0"/>
              <a:t>Depends on system’s purpose, user expectations and marketing environment</a:t>
            </a:r>
          </a:p>
          <a:p>
            <a:pPr lvl="1">
              <a:lnSpc>
                <a:spcPct val="90000"/>
              </a:lnSpc>
            </a:pPr>
            <a:r>
              <a:rPr lang="en-GB" dirty="0">
                <a:solidFill>
                  <a:srgbClr val="000000"/>
                </a:solidFill>
              </a:rPr>
              <a:t>Software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1014</TotalTime>
  <Words>2322</Words>
  <Application>Microsoft Office PowerPoint</Application>
  <PresentationFormat>On-screen Show (4:3)</PresentationFormat>
  <Paragraphs>265</Paragraphs>
  <Slides>41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Century Gothic</vt:lpstr>
      <vt:lpstr>Office Theme</vt:lpstr>
      <vt:lpstr>Chapter 8 – Software Testing</vt:lpstr>
      <vt:lpstr>Topics covered</vt:lpstr>
      <vt:lpstr>Quiz</vt:lpstr>
      <vt:lpstr>Program testing</vt:lpstr>
      <vt:lpstr>Program testing goals</vt:lpstr>
      <vt:lpstr>PowerPoint Presentation</vt:lpstr>
      <vt:lpstr>Testing process goals</vt:lpstr>
      <vt:lpstr>Verification vs validation</vt:lpstr>
      <vt:lpstr>V &amp; V confidence</vt:lpstr>
      <vt:lpstr>Inspections and testing</vt:lpstr>
      <vt:lpstr>Inspections and testing </vt:lpstr>
      <vt:lpstr>Inspections and testing</vt:lpstr>
      <vt:lpstr>A model of the software testing process </vt:lpstr>
      <vt:lpstr>Stages of testing</vt:lpstr>
      <vt:lpstr>Development testing</vt:lpstr>
      <vt:lpstr>Unit testing</vt:lpstr>
      <vt:lpstr>Object class testing</vt:lpstr>
      <vt:lpstr>The weather station object interface </vt:lpstr>
      <vt:lpstr>Weather station testing</vt:lpstr>
      <vt:lpstr>Automated testing</vt:lpstr>
      <vt:lpstr>Key points</vt:lpstr>
      <vt:lpstr>Chapter 8 – Software Testing</vt:lpstr>
      <vt:lpstr>Component testing</vt:lpstr>
      <vt:lpstr>Interface testing </vt:lpstr>
      <vt:lpstr>Interface errors</vt:lpstr>
      <vt:lpstr>System testing</vt:lpstr>
      <vt:lpstr>System and component testing</vt:lpstr>
      <vt:lpstr>Use-case testing</vt:lpstr>
      <vt:lpstr>Collect weather data sequence chart </vt:lpstr>
      <vt:lpstr>Test-driven development</vt:lpstr>
      <vt:lpstr>Test-driven development</vt:lpstr>
      <vt:lpstr>Benefits of test-driven development</vt:lpstr>
      <vt:lpstr>Regression testing</vt:lpstr>
      <vt:lpstr>Release testing</vt:lpstr>
      <vt:lpstr>Release testing and system testing</vt:lpstr>
      <vt:lpstr>User testing</vt:lpstr>
      <vt:lpstr>Types of user testing</vt:lpstr>
      <vt:lpstr>The acceptance testing process </vt:lpstr>
      <vt:lpstr>Stages in the acceptance testing process</vt:lpstr>
      <vt:lpstr>Agile methods and acceptance testing</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SONY</cp:lastModifiedBy>
  <cp:revision>30</cp:revision>
  <dcterms:created xsi:type="dcterms:W3CDTF">2010-01-14T08:17:23Z</dcterms:created>
  <dcterms:modified xsi:type="dcterms:W3CDTF">2019-07-19T07:22:33Z</dcterms:modified>
</cp:coreProperties>
</file>