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80" d="100"/>
          <a:sy n="80" d="100"/>
        </p:scale>
        <p:origin x="114" y="19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2/5/2019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2/5/2019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2/5/2019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2/5/2019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2/5/2019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2/5/2019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2/5/2019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2/5/2019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2/5/2019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2/5/2019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2/5/2019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lideshare.net/DanyalAkhlaq/software-requirements-specification-2249794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The Software Requirements Document</a:t>
            </a:r>
            <a:br>
              <a:rPr lang="en-CA" dirty="0" smtClean="0"/>
            </a:br>
            <a:r>
              <a:rPr lang="en-CA" sz="2000" dirty="0"/>
              <a:t>Sometimes called Software Requirements Specification (SRS</a:t>
            </a:r>
            <a:r>
              <a:rPr lang="en-CA" sz="2000" dirty="0" smtClean="0"/>
              <a:t>)</a:t>
            </a:r>
            <a:endParaRPr lang="en-CA" dirty="0"/>
          </a:p>
        </p:txBody>
      </p:sp>
      <p:sp>
        <p:nvSpPr>
          <p:cNvPr id="3" name="Subtitle 2"/>
          <p:cNvSpPr>
            <a:spLocks noGrp="1"/>
          </p:cNvSpPr>
          <p:nvPr>
            <p:ph type="subTitle" idx="1"/>
          </p:nvPr>
        </p:nvSpPr>
        <p:spPr/>
        <p:txBody>
          <a:bodyPr/>
          <a:lstStyle/>
          <a:p>
            <a:r>
              <a:rPr lang="en-CA" dirty="0" smtClean="0"/>
              <a:t>Instructor </a:t>
            </a:r>
          </a:p>
          <a:p>
            <a:r>
              <a:rPr lang="en-CA" dirty="0" smtClean="0"/>
              <a:t>Dr. Sultan s. </a:t>
            </a:r>
            <a:r>
              <a:rPr lang="en-CA" dirty="0" err="1" smtClean="0"/>
              <a:t>alqahtani</a:t>
            </a:r>
            <a:endParaRPr lang="en-CA" dirty="0"/>
          </a:p>
        </p:txBody>
      </p:sp>
      <p:sp>
        <p:nvSpPr>
          <p:cNvPr id="4" name="Rectangle 3"/>
          <p:cNvSpPr/>
          <p:nvPr/>
        </p:nvSpPr>
        <p:spPr>
          <a:xfrm>
            <a:off x="1153938" y="5733749"/>
            <a:ext cx="8520546" cy="523220"/>
          </a:xfrm>
          <a:prstGeom prst="rect">
            <a:avLst/>
          </a:prstGeom>
        </p:spPr>
        <p:txBody>
          <a:bodyPr wrap="square">
            <a:spAutoFit/>
          </a:bodyPr>
          <a:lstStyle/>
          <a:p>
            <a:pPr lvl="0" defTabSz="914400">
              <a:defRPr/>
            </a:pPr>
            <a:r>
              <a:rPr kumimoji="0" lang="en-US" altLang="en-US" sz="1400" b="0" i="1" u="none" strike="noStrike" kern="0" cap="none" spc="0" normalizeH="0" baseline="0" noProof="0" dirty="0" smtClean="0">
                <a:ln>
                  <a:noFill/>
                </a:ln>
                <a:solidFill>
                  <a:schemeClr val="bg1">
                    <a:lumMod val="65000"/>
                  </a:schemeClr>
                </a:solidFill>
                <a:effectLst/>
                <a:uLnTx/>
                <a:uFillTx/>
              </a:rPr>
              <a:t>Note: These are a slightly modified version of slides available from the author’s </a:t>
            </a:r>
            <a:r>
              <a:rPr lang="en-US" altLang="en-US" sz="1400" i="1" kern="0" dirty="0">
                <a:solidFill>
                  <a:schemeClr val="bg1">
                    <a:lumMod val="65000"/>
                  </a:schemeClr>
                </a:solidFill>
              </a:rPr>
              <a:t>site </a:t>
            </a:r>
            <a:r>
              <a:rPr lang="en-US" altLang="en-US" sz="1400" i="1" kern="0" dirty="0">
                <a:solidFill>
                  <a:schemeClr val="bg1">
                    <a:lumMod val="65000"/>
                  </a:schemeClr>
                </a:solidFill>
                <a:hlinkClick r:id="rId2"/>
              </a:rPr>
              <a:t>https://</a:t>
            </a:r>
            <a:r>
              <a:rPr lang="en-US" altLang="en-US" sz="1400" i="1" kern="0" dirty="0" smtClean="0">
                <a:solidFill>
                  <a:schemeClr val="bg1">
                    <a:lumMod val="65000"/>
                  </a:schemeClr>
                </a:solidFill>
                <a:hlinkClick r:id="rId2"/>
              </a:rPr>
              <a:t>www.slideshare.net/DanyalAkhlaq/software-requirements-specification-22497944</a:t>
            </a:r>
            <a:r>
              <a:rPr lang="en-US" altLang="en-US" sz="1400" i="1" kern="0" dirty="0" smtClean="0">
                <a:solidFill>
                  <a:schemeClr val="bg1">
                    <a:lumMod val="65000"/>
                  </a:schemeClr>
                </a:solidFill>
              </a:rPr>
              <a:t> </a:t>
            </a:r>
            <a:endParaRPr kumimoji="0" lang="en-US" altLang="en-US" sz="1400" b="0" i="1" u="none" strike="noStrike" kern="0" cap="none" spc="0" normalizeH="0" baseline="0" noProof="0" dirty="0" smtClean="0">
              <a:ln>
                <a:noFill/>
              </a:ln>
              <a:solidFill>
                <a:schemeClr val="bg1">
                  <a:lumMod val="65000"/>
                </a:schemeClr>
              </a:solidFill>
              <a:effectLst/>
              <a:uLnTx/>
              <a:uFillTx/>
            </a:endParaRPr>
          </a:p>
        </p:txBody>
      </p:sp>
    </p:spTree>
    <p:extLst>
      <p:ext uri="{BB962C8B-B14F-4D97-AF65-F5344CB8AC3E}">
        <p14:creationId xmlns:p14="http://schemas.microsoft.com/office/powerpoint/2010/main" val="3041684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Structured Explained </a:t>
            </a:r>
            <a:br>
              <a:rPr lang="en-CA" dirty="0" smtClean="0"/>
            </a:br>
            <a:r>
              <a:rPr lang="en-CA" dirty="0" smtClean="0"/>
              <a:t>(</a:t>
            </a:r>
            <a:r>
              <a:rPr lang="en-CA" b="1" dirty="0" smtClean="0"/>
              <a:t>Overall Description</a:t>
            </a:r>
            <a:r>
              <a:rPr lang="en-CA" dirty="0" smtClean="0"/>
              <a:t>) </a:t>
            </a:r>
            <a:endParaRPr lang="en-CA" dirty="0"/>
          </a:p>
        </p:txBody>
      </p:sp>
      <p:sp>
        <p:nvSpPr>
          <p:cNvPr id="3" name="Content Placeholder 2"/>
          <p:cNvSpPr>
            <a:spLocks noGrp="1"/>
          </p:cNvSpPr>
          <p:nvPr>
            <p:ph idx="1"/>
          </p:nvPr>
        </p:nvSpPr>
        <p:spPr/>
        <p:txBody>
          <a:bodyPr>
            <a:noAutofit/>
          </a:bodyPr>
          <a:lstStyle/>
          <a:p>
            <a:r>
              <a:rPr lang="en-CA" sz="2000" b="1" dirty="0" smtClean="0"/>
              <a:t>Constraints</a:t>
            </a:r>
            <a:endParaRPr lang="en-CA" sz="2000" b="1" dirty="0"/>
          </a:p>
          <a:p>
            <a:pPr lvl="1"/>
            <a:r>
              <a:rPr lang="en-CA" sz="1800" dirty="0" smtClean="0"/>
              <a:t>Provide a general descriptions of any other items that will limit the developers’ options for designing the system. E.g., the software system will run under Windows, all code shall be written in Java. </a:t>
            </a:r>
          </a:p>
          <a:p>
            <a:r>
              <a:rPr lang="en-CA" sz="2000" b="1" dirty="0" smtClean="0"/>
              <a:t>Assumptions and Dependencies</a:t>
            </a:r>
          </a:p>
          <a:p>
            <a:pPr lvl="1"/>
            <a:r>
              <a:rPr lang="en-CA" sz="1800" dirty="0" smtClean="0"/>
              <a:t>List and description of each of the factors that affect the requirements stated in the SRS.</a:t>
            </a:r>
          </a:p>
          <a:p>
            <a:r>
              <a:rPr lang="en-CA" sz="2000" b="1" dirty="0" smtClean="0"/>
              <a:t>Apportioning of Requirements  </a:t>
            </a:r>
          </a:p>
          <a:p>
            <a:pPr lvl="1"/>
            <a:r>
              <a:rPr lang="en-CA" sz="1800" dirty="0" smtClean="0"/>
              <a:t>Identify requirements that may be delayed until future versions of the systems. </a:t>
            </a:r>
            <a:endParaRPr lang="en-CA" sz="1800" dirty="0"/>
          </a:p>
        </p:txBody>
      </p:sp>
    </p:spTree>
    <p:extLst>
      <p:ext uri="{BB962C8B-B14F-4D97-AF65-F5344CB8AC3E}">
        <p14:creationId xmlns:p14="http://schemas.microsoft.com/office/powerpoint/2010/main" val="129576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Structured Explained</a:t>
            </a:r>
            <a:br>
              <a:rPr lang="en-CA" dirty="0" smtClean="0"/>
            </a:br>
            <a:r>
              <a:rPr lang="en-CA" dirty="0" smtClean="0"/>
              <a:t>(</a:t>
            </a:r>
            <a:r>
              <a:rPr lang="en-CA" b="1" dirty="0" smtClean="0"/>
              <a:t>Specific Requirements</a:t>
            </a:r>
            <a:r>
              <a:rPr lang="en-CA" dirty="0" smtClean="0"/>
              <a:t>)</a:t>
            </a:r>
            <a:endParaRPr lang="en-CA" dirty="0"/>
          </a:p>
        </p:txBody>
      </p:sp>
      <p:sp>
        <p:nvSpPr>
          <p:cNvPr id="3" name="Content Placeholder 2"/>
          <p:cNvSpPr>
            <a:spLocks noGrp="1"/>
          </p:cNvSpPr>
          <p:nvPr>
            <p:ph idx="1"/>
          </p:nvPr>
        </p:nvSpPr>
        <p:spPr/>
        <p:txBody>
          <a:bodyPr>
            <a:noAutofit/>
          </a:bodyPr>
          <a:lstStyle/>
          <a:p>
            <a:r>
              <a:rPr lang="en-CA" sz="2000" b="1" dirty="0" smtClean="0"/>
              <a:t>External Interface Requirements</a:t>
            </a:r>
          </a:p>
          <a:p>
            <a:pPr lvl="1"/>
            <a:r>
              <a:rPr lang="en-CA" sz="1800" dirty="0" smtClean="0"/>
              <a:t>The characteristics that the software must support for each human interface to the software product. E.g., required screen format, page layout and controls of any reports or menus, network protocols, etc. </a:t>
            </a:r>
          </a:p>
          <a:p>
            <a:r>
              <a:rPr lang="en-CA" sz="2000" b="1" dirty="0" smtClean="0"/>
              <a:t>Functional Requirements</a:t>
            </a:r>
          </a:p>
          <a:p>
            <a:r>
              <a:rPr lang="en-CA" sz="2000" b="1" dirty="0" smtClean="0"/>
              <a:t>Performance Requirements</a:t>
            </a:r>
          </a:p>
          <a:p>
            <a:pPr lvl="1"/>
            <a:r>
              <a:rPr lang="en-CA" sz="1800" dirty="0" smtClean="0"/>
              <a:t>Capacity </a:t>
            </a:r>
          </a:p>
          <a:p>
            <a:pPr lvl="2"/>
            <a:r>
              <a:rPr lang="en-CA" sz="1600" dirty="0" smtClean="0"/>
              <a:t>No. of simultaneous users.</a:t>
            </a:r>
          </a:p>
          <a:p>
            <a:pPr lvl="2"/>
            <a:r>
              <a:rPr lang="en-CA" sz="1600" dirty="0" smtClean="0"/>
              <a:t>Processing requirements for normal and peak loads </a:t>
            </a:r>
          </a:p>
          <a:p>
            <a:pPr lvl="2"/>
            <a:r>
              <a:rPr lang="en-CA" sz="1600" dirty="0" smtClean="0"/>
              <a:t>Response time</a:t>
            </a:r>
          </a:p>
          <a:p>
            <a:pPr lvl="2"/>
            <a:r>
              <a:rPr lang="en-CA" sz="1600" dirty="0" smtClean="0"/>
              <a:t>System priorities for users and functions. </a:t>
            </a:r>
            <a:endParaRPr lang="en-CA" sz="1600" dirty="0"/>
          </a:p>
        </p:txBody>
      </p:sp>
    </p:spTree>
    <p:extLst>
      <p:ext uri="{BB962C8B-B14F-4D97-AF65-F5344CB8AC3E}">
        <p14:creationId xmlns:p14="http://schemas.microsoft.com/office/powerpoint/2010/main" val="1345236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Structured Explained</a:t>
            </a:r>
            <a:br>
              <a:rPr lang="en-CA" dirty="0" smtClean="0"/>
            </a:br>
            <a:r>
              <a:rPr lang="en-CA" dirty="0" smtClean="0"/>
              <a:t>(</a:t>
            </a:r>
            <a:r>
              <a:rPr lang="en-CA" b="1" dirty="0" smtClean="0"/>
              <a:t>Specific Requirements</a:t>
            </a:r>
            <a:r>
              <a:rPr lang="en-CA" dirty="0" smtClean="0"/>
              <a:t>)</a:t>
            </a:r>
            <a:endParaRPr lang="en-CA" dirty="0"/>
          </a:p>
        </p:txBody>
      </p:sp>
      <p:sp>
        <p:nvSpPr>
          <p:cNvPr id="3" name="Content Placeholder 2"/>
          <p:cNvSpPr>
            <a:spLocks noGrp="1"/>
          </p:cNvSpPr>
          <p:nvPr>
            <p:ph idx="1"/>
          </p:nvPr>
        </p:nvSpPr>
        <p:spPr/>
        <p:txBody>
          <a:bodyPr>
            <a:noAutofit/>
          </a:bodyPr>
          <a:lstStyle/>
          <a:p>
            <a:r>
              <a:rPr lang="en-CA" sz="2400" b="1" dirty="0" smtClean="0"/>
              <a:t>Design Constraints</a:t>
            </a:r>
          </a:p>
          <a:p>
            <a:pPr lvl="1"/>
            <a:r>
              <a:rPr lang="en-CA" sz="2000" dirty="0" smtClean="0"/>
              <a:t>Specify design constraints imposed by other standards, company policies, hardware limitation, etc. that will impact this software project. </a:t>
            </a:r>
          </a:p>
        </p:txBody>
      </p:sp>
    </p:spTree>
    <p:extLst>
      <p:ext uri="{BB962C8B-B14F-4D97-AF65-F5344CB8AC3E}">
        <p14:creationId xmlns:p14="http://schemas.microsoft.com/office/powerpoint/2010/main" val="376919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Characteristics of good SRS</a:t>
            </a:r>
            <a:endParaRPr lang="en-CA" dirty="0"/>
          </a:p>
        </p:txBody>
      </p:sp>
      <p:sp>
        <p:nvSpPr>
          <p:cNvPr id="3" name="Content Placeholder 2"/>
          <p:cNvSpPr>
            <a:spLocks noGrp="1"/>
          </p:cNvSpPr>
          <p:nvPr>
            <p:ph idx="1"/>
          </p:nvPr>
        </p:nvSpPr>
        <p:spPr/>
        <p:txBody>
          <a:bodyPr>
            <a:noAutofit/>
          </a:bodyPr>
          <a:lstStyle/>
          <a:p>
            <a:r>
              <a:rPr lang="en-CA" sz="2400" b="1" dirty="0" smtClean="0"/>
              <a:t>Correct:</a:t>
            </a:r>
            <a:r>
              <a:rPr lang="en-CA" sz="2400" dirty="0" smtClean="0"/>
              <a:t> every requirement given in SRS is a requirement of the software.</a:t>
            </a:r>
          </a:p>
          <a:p>
            <a:r>
              <a:rPr lang="en-CA" sz="2400" b="1" dirty="0" smtClean="0"/>
              <a:t>Unambiguous: </a:t>
            </a:r>
            <a:r>
              <a:rPr lang="en-CA" sz="2400" dirty="0" smtClean="0"/>
              <a:t>every requirement has exactly one interpretation. </a:t>
            </a:r>
          </a:p>
          <a:p>
            <a:r>
              <a:rPr lang="en-CA" sz="2400" b="1" dirty="0" smtClean="0"/>
              <a:t>Complete: </a:t>
            </a:r>
            <a:r>
              <a:rPr lang="en-CA" sz="2400" dirty="0" smtClean="0"/>
              <a:t>include all functional, performance, design, external interface requirements; definition of the response of the software to all inputs.</a:t>
            </a:r>
          </a:p>
          <a:p>
            <a:r>
              <a:rPr lang="en-CA" sz="2400" b="1" dirty="0" smtClean="0"/>
              <a:t>Consistent:</a:t>
            </a:r>
            <a:r>
              <a:rPr lang="en-CA" sz="2400" dirty="0" smtClean="0"/>
              <a:t> internal consistency. </a:t>
            </a:r>
          </a:p>
          <a:p>
            <a:r>
              <a:rPr lang="en-CA" sz="2400" b="1" dirty="0" smtClean="0"/>
              <a:t>Ranked importance: </a:t>
            </a:r>
            <a:r>
              <a:rPr lang="en-CA" sz="2400" dirty="0" smtClean="0"/>
              <a:t>essential vs. desirable. </a:t>
            </a:r>
          </a:p>
        </p:txBody>
      </p:sp>
    </p:spTree>
    <p:extLst>
      <p:ext uri="{BB962C8B-B14F-4D97-AF65-F5344CB8AC3E}">
        <p14:creationId xmlns:p14="http://schemas.microsoft.com/office/powerpoint/2010/main" val="1598208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Characteristics of good SRS</a:t>
            </a:r>
          </a:p>
        </p:txBody>
      </p:sp>
      <p:sp>
        <p:nvSpPr>
          <p:cNvPr id="3" name="Content Placeholder 2"/>
          <p:cNvSpPr>
            <a:spLocks noGrp="1"/>
          </p:cNvSpPr>
          <p:nvPr>
            <p:ph idx="1"/>
          </p:nvPr>
        </p:nvSpPr>
        <p:spPr/>
        <p:txBody>
          <a:bodyPr>
            <a:normAutofit/>
          </a:bodyPr>
          <a:lstStyle/>
          <a:p>
            <a:r>
              <a:rPr lang="en-CA" sz="2400" b="1" dirty="0" smtClean="0"/>
              <a:t>Verifiable: </a:t>
            </a:r>
            <a:r>
              <a:rPr lang="en-CA" sz="2400" dirty="0" smtClean="0"/>
              <a:t>a requirement is verifiable if and only if there exists some finite cost effective process with which a person or machine can check that the SW meets the requirement.</a:t>
            </a:r>
          </a:p>
          <a:p>
            <a:r>
              <a:rPr lang="en-CA" sz="2400" b="1" dirty="0" smtClean="0"/>
              <a:t>Modifiable:</a:t>
            </a:r>
            <a:r>
              <a:rPr lang="en-CA" sz="2400" dirty="0" smtClean="0"/>
              <a:t> SRS must be structured to permit effective modifications (e.g., don’t be redundant, keep requirements separate)</a:t>
            </a:r>
          </a:p>
          <a:p>
            <a:r>
              <a:rPr lang="en-CA" sz="2400" b="1" dirty="0" smtClean="0"/>
              <a:t>Traceable: </a:t>
            </a:r>
            <a:r>
              <a:rPr lang="en-CA" sz="2400" dirty="0" smtClean="0"/>
              <a:t>origin of each requirement is clear. </a:t>
            </a:r>
            <a:endParaRPr lang="en-CA" sz="2400" dirty="0"/>
          </a:p>
        </p:txBody>
      </p:sp>
    </p:spTree>
    <p:extLst>
      <p:ext uri="{BB962C8B-B14F-4D97-AF65-F5344CB8AC3E}">
        <p14:creationId xmlns:p14="http://schemas.microsoft.com/office/powerpoint/2010/main" val="4201118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Project (Phase#2) materials </a:t>
            </a:r>
            <a:endParaRPr lang="en-CA" dirty="0"/>
          </a:p>
        </p:txBody>
      </p:sp>
      <p:sp>
        <p:nvSpPr>
          <p:cNvPr id="3" name="Content Placeholder 2"/>
          <p:cNvSpPr>
            <a:spLocks noGrp="1"/>
          </p:cNvSpPr>
          <p:nvPr>
            <p:ph idx="1"/>
          </p:nvPr>
        </p:nvSpPr>
        <p:spPr/>
        <p:txBody>
          <a:bodyPr>
            <a:normAutofit/>
          </a:bodyPr>
          <a:lstStyle/>
          <a:p>
            <a:r>
              <a:rPr lang="en-CA" sz="2400" i="1" dirty="0" smtClean="0"/>
              <a:t>Project-phase 2: </a:t>
            </a:r>
            <a:r>
              <a:rPr lang="en-CA" sz="2400" dirty="0" smtClean="0"/>
              <a:t>project requirements</a:t>
            </a:r>
            <a:endParaRPr lang="en-CA" sz="2400" dirty="0"/>
          </a:p>
          <a:p>
            <a:r>
              <a:rPr lang="en-CA" sz="2400" i="1" dirty="0" smtClean="0"/>
              <a:t>Project-Phase-XX</a:t>
            </a:r>
            <a:r>
              <a:rPr lang="en-CA" sz="2400" dirty="0" smtClean="0"/>
              <a:t>.. Help </a:t>
            </a:r>
            <a:r>
              <a:rPr lang="en-CA" sz="2400" dirty="0" smtClean="0">
                <a:sym typeface="Wingdings" panose="05000000000000000000" pitchFamily="2" charset="2"/>
              </a:rPr>
              <a:t></a:t>
            </a:r>
          </a:p>
          <a:p>
            <a:r>
              <a:rPr lang="en-CA" sz="2400" i="1" dirty="0" smtClean="0">
                <a:sym typeface="Wingdings" panose="05000000000000000000" pitchFamily="2" charset="2"/>
              </a:rPr>
              <a:t>Srs_example_2010_grpup2</a:t>
            </a:r>
            <a:r>
              <a:rPr lang="en-CA" sz="2400" dirty="0" smtClean="0">
                <a:sym typeface="Wingdings" panose="05000000000000000000" pitchFamily="2" charset="2"/>
              </a:rPr>
              <a:t> I like it. </a:t>
            </a:r>
          </a:p>
          <a:p>
            <a:r>
              <a:rPr lang="en-CA" sz="2400" dirty="0" smtClean="0">
                <a:sym typeface="Wingdings" panose="05000000000000000000" pitchFamily="2" charset="2"/>
              </a:rPr>
              <a:t>Ask questions, search, look for examples, etc. </a:t>
            </a:r>
            <a:endParaRPr lang="en-CA" sz="2400" dirty="0"/>
          </a:p>
        </p:txBody>
      </p:sp>
    </p:spTree>
    <p:extLst>
      <p:ext uri="{BB962C8B-B14F-4D97-AF65-F5344CB8AC3E}">
        <p14:creationId xmlns:p14="http://schemas.microsoft.com/office/powerpoint/2010/main" val="175956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SRS</a:t>
            </a:r>
            <a:endParaRPr lang="en-CA" dirty="0"/>
          </a:p>
        </p:txBody>
      </p:sp>
      <p:sp>
        <p:nvSpPr>
          <p:cNvPr id="3" name="Content Placeholder 2"/>
          <p:cNvSpPr>
            <a:spLocks noGrp="1"/>
          </p:cNvSpPr>
          <p:nvPr>
            <p:ph idx="1"/>
          </p:nvPr>
        </p:nvSpPr>
        <p:spPr>
          <a:xfrm>
            <a:off x="1154955" y="2603500"/>
            <a:ext cx="10022382" cy="3416300"/>
          </a:xfrm>
        </p:spPr>
        <p:txBody>
          <a:bodyPr>
            <a:noAutofit/>
          </a:bodyPr>
          <a:lstStyle/>
          <a:p>
            <a:r>
              <a:rPr lang="en-CA" sz="2400" dirty="0" smtClean="0"/>
              <a:t>SRS is the official statement of what the system developers should implement.</a:t>
            </a:r>
          </a:p>
          <a:p>
            <a:r>
              <a:rPr lang="en-CA" sz="2400" dirty="0" smtClean="0"/>
              <a:t>SRS is a complete description of the behavior of the system to be developed.</a:t>
            </a:r>
          </a:p>
          <a:p>
            <a:r>
              <a:rPr lang="en-CA" sz="2400" dirty="0" smtClean="0"/>
              <a:t>SRS should include both a definition of user requirements and a specification of the system requirements. </a:t>
            </a:r>
          </a:p>
          <a:p>
            <a:r>
              <a:rPr lang="en-CA" sz="2400" dirty="0" smtClean="0"/>
              <a:t>The SRS fully describes what the system will do and how it will be expected to perform. </a:t>
            </a:r>
          </a:p>
          <a:p>
            <a:endParaRPr lang="en-CA" sz="2400" dirty="0"/>
          </a:p>
        </p:txBody>
      </p:sp>
    </p:spTree>
    <p:extLst>
      <p:ext uri="{BB962C8B-B14F-4D97-AF65-F5344CB8AC3E}">
        <p14:creationId xmlns:p14="http://schemas.microsoft.com/office/powerpoint/2010/main" val="303155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the purpose of SRS</a:t>
            </a:r>
            <a:endParaRPr lang="en-CA" dirty="0"/>
          </a:p>
        </p:txBody>
      </p:sp>
      <p:sp>
        <p:nvSpPr>
          <p:cNvPr id="3" name="Content Placeholder 2"/>
          <p:cNvSpPr>
            <a:spLocks noGrp="1"/>
          </p:cNvSpPr>
          <p:nvPr>
            <p:ph idx="1"/>
          </p:nvPr>
        </p:nvSpPr>
        <p:spPr>
          <a:xfrm>
            <a:off x="1154954" y="2603500"/>
            <a:ext cx="9926130" cy="3416300"/>
          </a:xfrm>
        </p:spPr>
        <p:txBody>
          <a:bodyPr>
            <a:normAutofit/>
          </a:bodyPr>
          <a:lstStyle/>
          <a:p>
            <a:r>
              <a:rPr lang="en-CA" sz="2400" dirty="0" smtClean="0"/>
              <a:t>The SRS precisely defines the software product that will be built.</a:t>
            </a:r>
          </a:p>
          <a:p>
            <a:r>
              <a:rPr lang="en-CA" sz="2400" dirty="0" smtClean="0"/>
              <a:t>SRS used to know all the requirements for the software development and thus that will help in designing the software . </a:t>
            </a:r>
          </a:p>
          <a:p>
            <a:r>
              <a:rPr lang="en-CA" sz="2400" dirty="0" smtClean="0"/>
              <a:t>It provides feedback to the customer. </a:t>
            </a:r>
            <a:endParaRPr lang="en-CA" sz="2400" dirty="0"/>
          </a:p>
        </p:txBody>
      </p:sp>
    </p:spTree>
    <p:extLst>
      <p:ext uri="{BB962C8B-B14F-4D97-AF65-F5344CB8AC3E}">
        <p14:creationId xmlns:p14="http://schemas.microsoft.com/office/powerpoint/2010/main" val="364507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Users of a Requirements Document</a:t>
            </a:r>
            <a:endParaRPr lang="en-CA" dirty="0"/>
          </a:p>
        </p:txBody>
      </p:sp>
      <p:pic>
        <p:nvPicPr>
          <p:cNvPr id="1026" name="Picture 2" descr="Image result for users of requirement document"/>
          <p:cNvPicPr>
            <a:picLocks noChangeAspect="1" noChangeArrowheads="1"/>
          </p:cNvPicPr>
          <p:nvPr/>
        </p:nvPicPr>
        <p:blipFill rotWithShape="1">
          <a:blip r:embed="rId2">
            <a:extLst>
              <a:ext uri="{28A0092B-C50C-407E-A947-70E740481C1C}">
                <a14:useLocalDpi xmlns:a14="http://schemas.microsoft.com/office/drawing/2010/main" val="0"/>
              </a:ext>
            </a:extLst>
          </a:blip>
          <a:srcRect b="55918"/>
          <a:stretch/>
        </p:blipFill>
        <p:spPr bwMode="auto">
          <a:xfrm>
            <a:off x="0" y="2552449"/>
            <a:ext cx="5572125" cy="24647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sers of requirement document"/>
          <p:cNvPicPr>
            <a:picLocks noChangeAspect="1" noChangeArrowheads="1"/>
          </p:cNvPicPr>
          <p:nvPr/>
        </p:nvPicPr>
        <p:blipFill rotWithShape="1">
          <a:blip r:embed="rId2">
            <a:extLst>
              <a:ext uri="{28A0092B-C50C-407E-A947-70E740481C1C}">
                <a14:useLocalDpi xmlns:a14="http://schemas.microsoft.com/office/drawing/2010/main" val="0"/>
              </a:ext>
            </a:extLst>
          </a:blip>
          <a:srcRect t="44083" b="19981"/>
          <a:stretch/>
        </p:blipFill>
        <p:spPr bwMode="auto">
          <a:xfrm>
            <a:off x="5605880" y="2538664"/>
            <a:ext cx="5572125" cy="20092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users of requirement document"/>
          <p:cNvPicPr>
            <a:picLocks noChangeAspect="1" noChangeArrowheads="1"/>
          </p:cNvPicPr>
          <p:nvPr/>
        </p:nvPicPr>
        <p:blipFill rotWithShape="1">
          <a:blip r:embed="rId2">
            <a:extLst>
              <a:ext uri="{28A0092B-C50C-407E-A947-70E740481C1C}">
                <a14:useLocalDpi xmlns:a14="http://schemas.microsoft.com/office/drawing/2010/main" val="0"/>
              </a:ext>
            </a:extLst>
          </a:blip>
          <a:srcRect t="78943"/>
          <a:stretch/>
        </p:blipFill>
        <p:spPr bwMode="auto">
          <a:xfrm>
            <a:off x="5605881" y="4632156"/>
            <a:ext cx="5572125" cy="1177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577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Structured of Requirements Document</a:t>
            </a:r>
            <a:endParaRPr lang="en-CA" dirty="0"/>
          </a:p>
        </p:txBody>
      </p:sp>
      <p:sp>
        <p:nvSpPr>
          <p:cNvPr id="3" name="Content Placeholder 2"/>
          <p:cNvSpPr>
            <a:spLocks noGrp="1"/>
          </p:cNvSpPr>
          <p:nvPr>
            <p:ph idx="1"/>
          </p:nvPr>
        </p:nvSpPr>
        <p:spPr/>
        <p:txBody>
          <a:bodyPr>
            <a:normAutofit/>
          </a:bodyPr>
          <a:lstStyle/>
          <a:p>
            <a:r>
              <a:rPr lang="en-CA" sz="2400" dirty="0" smtClean="0"/>
              <a:t>The most widely known standard is IEEE/ANSI 830-1998 (IEEE, 1998).</a:t>
            </a:r>
          </a:p>
          <a:p>
            <a:r>
              <a:rPr lang="en-CA" sz="2400" dirty="0" smtClean="0"/>
              <a:t>This IEEE standard suggests the following structure for requirements documents:</a:t>
            </a:r>
            <a:endParaRPr lang="en-CA" sz="2400" dirty="0"/>
          </a:p>
        </p:txBody>
      </p:sp>
    </p:spTree>
    <p:extLst>
      <p:ext uri="{BB962C8B-B14F-4D97-AF65-F5344CB8AC3E}">
        <p14:creationId xmlns:p14="http://schemas.microsoft.com/office/powerpoint/2010/main" val="764647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Picture 3"/>
          <p:cNvPicPr>
            <a:picLocks noChangeAspect="1"/>
          </p:cNvPicPr>
          <p:nvPr/>
        </p:nvPicPr>
        <p:blipFill>
          <a:blip r:embed="rId2"/>
          <a:stretch>
            <a:fillRect/>
          </a:stretch>
        </p:blipFill>
        <p:spPr>
          <a:xfrm>
            <a:off x="2433637" y="566737"/>
            <a:ext cx="7324725" cy="5724525"/>
          </a:xfrm>
          <a:prstGeom prst="rect">
            <a:avLst/>
          </a:prstGeom>
        </p:spPr>
      </p:pic>
      <p:sp>
        <p:nvSpPr>
          <p:cNvPr id="5" name="TextBox 4"/>
          <p:cNvSpPr txBox="1"/>
          <p:nvPr/>
        </p:nvSpPr>
        <p:spPr>
          <a:xfrm>
            <a:off x="5919536" y="2478506"/>
            <a:ext cx="3585411" cy="646331"/>
          </a:xfrm>
          <a:prstGeom prst="rect">
            <a:avLst/>
          </a:prstGeom>
          <a:solidFill>
            <a:schemeClr val="accent2">
              <a:lumMod val="60000"/>
              <a:lumOff val="40000"/>
            </a:schemeClr>
          </a:solidFill>
        </p:spPr>
        <p:txBody>
          <a:bodyPr wrap="square" rtlCol="0">
            <a:spAutoFit/>
          </a:bodyPr>
          <a:lstStyle/>
          <a:p>
            <a:r>
              <a:rPr lang="en-CA" b="1" dirty="0" smtClean="0">
                <a:solidFill>
                  <a:sysClr val="windowText" lastClr="000000"/>
                </a:solidFill>
              </a:rPr>
              <a:t>Please check</a:t>
            </a:r>
          </a:p>
          <a:p>
            <a:r>
              <a:rPr lang="en-CA" b="1" dirty="0" smtClean="0">
                <a:solidFill>
                  <a:sysClr val="windowText" lastClr="000000"/>
                </a:solidFill>
              </a:rPr>
              <a:t>IEEEXplore-SRS-template.pdf</a:t>
            </a:r>
            <a:endParaRPr lang="en-CA" b="1" dirty="0">
              <a:solidFill>
                <a:sysClr val="windowText" lastClr="000000"/>
              </a:solidFill>
            </a:endParaRPr>
          </a:p>
        </p:txBody>
      </p:sp>
    </p:spTree>
    <p:extLst>
      <p:ext uri="{BB962C8B-B14F-4D97-AF65-F5344CB8AC3E}">
        <p14:creationId xmlns:p14="http://schemas.microsoft.com/office/powerpoint/2010/main" val="2773452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Structured Explained </a:t>
            </a:r>
            <a:br>
              <a:rPr lang="en-CA" dirty="0" smtClean="0"/>
            </a:br>
            <a:r>
              <a:rPr lang="en-CA" dirty="0" smtClean="0"/>
              <a:t>(</a:t>
            </a:r>
            <a:r>
              <a:rPr lang="en-CA" b="1" dirty="0" smtClean="0"/>
              <a:t>Introduction</a:t>
            </a:r>
            <a:r>
              <a:rPr lang="en-CA" dirty="0" smtClean="0"/>
              <a:t>)  </a:t>
            </a:r>
            <a:endParaRPr lang="en-CA" dirty="0"/>
          </a:p>
        </p:txBody>
      </p:sp>
      <p:sp>
        <p:nvSpPr>
          <p:cNvPr id="3" name="Content Placeholder 2"/>
          <p:cNvSpPr>
            <a:spLocks noGrp="1"/>
          </p:cNvSpPr>
          <p:nvPr>
            <p:ph idx="1"/>
          </p:nvPr>
        </p:nvSpPr>
        <p:spPr/>
        <p:txBody>
          <a:bodyPr>
            <a:normAutofit/>
          </a:bodyPr>
          <a:lstStyle/>
          <a:p>
            <a:r>
              <a:rPr lang="en-CA" sz="2200" b="1" dirty="0" smtClean="0"/>
              <a:t>Purpose </a:t>
            </a:r>
          </a:p>
          <a:p>
            <a:pPr lvl="1"/>
            <a:r>
              <a:rPr lang="en-CA" sz="2000" dirty="0" smtClean="0"/>
              <a:t>Describe the purpose of the SRS, not the purpose of the software being developed.</a:t>
            </a:r>
          </a:p>
          <a:p>
            <a:pPr lvl="1"/>
            <a:r>
              <a:rPr lang="en-CA" sz="2000" dirty="0" smtClean="0"/>
              <a:t>Intended audience for SRS</a:t>
            </a:r>
          </a:p>
          <a:p>
            <a:r>
              <a:rPr lang="en-CA" sz="2200" b="1" dirty="0" smtClean="0"/>
              <a:t>Scope</a:t>
            </a:r>
          </a:p>
          <a:p>
            <a:pPr lvl="1"/>
            <a:r>
              <a:rPr lang="en-CA" sz="2000" dirty="0" smtClean="0"/>
              <a:t>Describe application of software (benefits, objectives).</a:t>
            </a:r>
          </a:p>
          <a:p>
            <a:pPr lvl="1"/>
            <a:r>
              <a:rPr lang="en-CA" sz="2000" dirty="0" smtClean="0"/>
              <a:t>Explain what software will (not) do.</a:t>
            </a:r>
          </a:p>
          <a:p>
            <a:pPr lvl="1"/>
            <a:endParaRPr lang="en-CA" sz="2000" dirty="0" smtClean="0"/>
          </a:p>
        </p:txBody>
      </p:sp>
    </p:spTree>
    <p:extLst>
      <p:ext uri="{BB962C8B-B14F-4D97-AF65-F5344CB8AC3E}">
        <p14:creationId xmlns:p14="http://schemas.microsoft.com/office/powerpoint/2010/main" val="2615405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Structured Explained </a:t>
            </a:r>
            <a:r>
              <a:rPr lang="en-CA" dirty="0" smtClean="0"/>
              <a:t/>
            </a:r>
            <a:br>
              <a:rPr lang="en-CA" dirty="0" smtClean="0"/>
            </a:br>
            <a:r>
              <a:rPr lang="en-CA" dirty="0" smtClean="0"/>
              <a:t>(</a:t>
            </a:r>
            <a:r>
              <a:rPr lang="en-CA" b="1" dirty="0" smtClean="0"/>
              <a:t>Introduction</a:t>
            </a:r>
            <a:r>
              <a:rPr lang="en-CA" dirty="0" smtClean="0"/>
              <a:t>)</a:t>
            </a:r>
            <a:endParaRPr lang="en-CA" dirty="0"/>
          </a:p>
        </p:txBody>
      </p:sp>
      <p:sp>
        <p:nvSpPr>
          <p:cNvPr id="3" name="Content Placeholder 2"/>
          <p:cNvSpPr>
            <a:spLocks noGrp="1"/>
          </p:cNvSpPr>
          <p:nvPr>
            <p:ph idx="1"/>
          </p:nvPr>
        </p:nvSpPr>
        <p:spPr/>
        <p:txBody>
          <a:bodyPr>
            <a:noAutofit/>
          </a:bodyPr>
          <a:lstStyle/>
          <a:p>
            <a:r>
              <a:rPr lang="en-CA" sz="2000" b="1" dirty="0" smtClean="0"/>
              <a:t>Definitions/acronyms/abbreviations</a:t>
            </a:r>
          </a:p>
          <a:p>
            <a:pPr lvl="1"/>
            <a:r>
              <a:rPr lang="en-CA" sz="1800" dirty="0" smtClean="0"/>
              <a:t>Definitions of terms and abbreviations that are used in the SRS. E.g., user: the person operating and/or using the software systems. </a:t>
            </a:r>
          </a:p>
          <a:p>
            <a:r>
              <a:rPr lang="en-CA" sz="2000" b="1" dirty="0" smtClean="0"/>
              <a:t>References</a:t>
            </a:r>
          </a:p>
          <a:p>
            <a:pPr lvl="1"/>
            <a:r>
              <a:rPr lang="en-CA" sz="1800" dirty="0" smtClean="0"/>
              <a:t>A complete list of all documents referenced elsewhere in the SRS. </a:t>
            </a:r>
          </a:p>
          <a:p>
            <a:pPr lvl="1"/>
            <a:r>
              <a:rPr lang="en-CA" sz="1800" dirty="0" smtClean="0"/>
              <a:t>Specify the sources form which the references can be obtained.</a:t>
            </a:r>
          </a:p>
          <a:p>
            <a:r>
              <a:rPr lang="en-CA" sz="2000" b="1" dirty="0" smtClean="0"/>
              <a:t>Overview </a:t>
            </a:r>
          </a:p>
          <a:p>
            <a:pPr lvl="1"/>
            <a:r>
              <a:rPr lang="en-CA" sz="1800" dirty="0" smtClean="0"/>
              <a:t>Brief description of rest of SRS.</a:t>
            </a:r>
          </a:p>
          <a:p>
            <a:pPr lvl="1"/>
            <a:r>
              <a:rPr lang="en-CA" sz="1800" dirty="0" smtClean="0"/>
              <a:t>How the SRS is organized. </a:t>
            </a:r>
            <a:endParaRPr lang="en-CA" sz="1800" dirty="0"/>
          </a:p>
        </p:txBody>
      </p:sp>
    </p:spTree>
    <p:extLst>
      <p:ext uri="{BB962C8B-B14F-4D97-AF65-F5344CB8AC3E}">
        <p14:creationId xmlns:p14="http://schemas.microsoft.com/office/powerpoint/2010/main" val="14597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Structured Explained </a:t>
            </a:r>
            <a:br>
              <a:rPr lang="en-CA" dirty="0" smtClean="0"/>
            </a:br>
            <a:r>
              <a:rPr lang="en-CA" dirty="0" smtClean="0"/>
              <a:t>(</a:t>
            </a:r>
            <a:r>
              <a:rPr lang="en-CA" b="1" dirty="0" smtClean="0"/>
              <a:t>Overall Description</a:t>
            </a:r>
            <a:r>
              <a:rPr lang="en-CA" dirty="0" smtClean="0"/>
              <a:t>) </a:t>
            </a:r>
            <a:endParaRPr lang="en-CA" dirty="0"/>
          </a:p>
        </p:txBody>
      </p:sp>
      <p:sp>
        <p:nvSpPr>
          <p:cNvPr id="3" name="Content Placeholder 2"/>
          <p:cNvSpPr>
            <a:spLocks noGrp="1"/>
          </p:cNvSpPr>
          <p:nvPr>
            <p:ph idx="1"/>
          </p:nvPr>
        </p:nvSpPr>
        <p:spPr/>
        <p:txBody>
          <a:bodyPr>
            <a:noAutofit/>
          </a:bodyPr>
          <a:lstStyle/>
          <a:p>
            <a:r>
              <a:rPr lang="en-CA" b="1" dirty="0" smtClean="0"/>
              <a:t>Product</a:t>
            </a:r>
            <a:r>
              <a:rPr lang="en-CA" dirty="0" smtClean="0"/>
              <a:t> </a:t>
            </a:r>
            <a:r>
              <a:rPr lang="en-CA" b="1" dirty="0" smtClean="0"/>
              <a:t>Perspective</a:t>
            </a:r>
            <a:endParaRPr lang="en-CA" b="1" dirty="0"/>
          </a:p>
          <a:p>
            <a:pPr lvl="1"/>
            <a:r>
              <a:rPr lang="en-CA" dirty="0" smtClean="0"/>
              <a:t>If the product is independent and totally self-contained, it should be stated here.</a:t>
            </a:r>
          </a:p>
          <a:p>
            <a:pPr lvl="1"/>
            <a:r>
              <a:rPr lang="en-CA" dirty="0" smtClean="0"/>
              <a:t>Describe the functions of each component of the larger system or project, and identify interfaces. </a:t>
            </a:r>
          </a:p>
          <a:p>
            <a:r>
              <a:rPr lang="en-CA" b="1" dirty="0" smtClean="0"/>
              <a:t>Product Functions</a:t>
            </a:r>
          </a:p>
          <a:p>
            <a:pPr lvl="1"/>
            <a:r>
              <a:rPr lang="en-CA" dirty="0" smtClean="0"/>
              <a:t>Provide a summary of the functions that the software will perform. </a:t>
            </a:r>
          </a:p>
          <a:p>
            <a:pPr lvl="1"/>
            <a:r>
              <a:rPr lang="en-CA" dirty="0" smtClean="0"/>
              <a:t>Block diagrams showing the different functions and their relationships can be helpful. </a:t>
            </a:r>
          </a:p>
          <a:p>
            <a:r>
              <a:rPr lang="en-CA" b="1" dirty="0" smtClean="0"/>
              <a:t>User Characteristics </a:t>
            </a:r>
          </a:p>
          <a:p>
            <a:pPr lvl="1"/>
            <a:r>
              <a:rPr lang="en-CA" dirty="0" smtClean="0"/>
              <a:t>Describe those general characteristics of the eventual users of the product that will affect the specific requirements. </a:t>
            </a:r>
            <a:endParaRPr lang="en-CA" dirty="0"/>
          </a:p>
        </p:txBody>
      </p:sp>
    </p:spTree>
    <p:extLst>
      <p:ext uri="{BB962C8B-B14F-4D97-AF65-F5344CB8AC3E}">
        <p14:creationId xmlns:p14="http://schemas.microsoft.com/office/powerpoint/2010/main" val="890764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125</TotalTime>
  <Words>702</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 Boardroom</vt:lpstr>
      <vt:lpstr>The Software Requirements Document Sometimes called Software Requirements Specification (SRS)</vt:lpstr>
      <vt:lpstr>What is SRS</vt:lpstr>
      <vt:lpstr>What is the purpose of SRS</vt:lpstr>
      <vt:lpstr>Users of a Requirements Document</vt:lpstr>
      <vt:lpstr>Structured of Requirements Document</vt:lpstr>
      <vt:lpstr>PowerPoint Presentation</vt:lpstr>
      <vt:lpstr>Structured Explained  (Introduction)  </vt:lpstr>
      <vt:lpstr>Structured Explained  (Introduction)</vt:lpstr>
      <vt:lpstr>Structured Explained  (Overall Description) </vt:lpstr>
      <vt:lpstr>Structured Explained  (Overall Description) </vt:lpstr>
      <vt:lpstr>Structured Explained (Specific Requirements)</vt:lpstr>
      <vt:lpstr>Structured Explained (Specific Requirements)</vt:lpstr>
      <vt:lpstr>Characteristics of good SRS</vt:lpstr>
      <vt:lpstr>Characteristics of good SRS</vt:lpstr>
      <vt:lpstr>Project (Phase#2) materials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Software Requirements Document Sometimes called Software Requirements Specification (SRS)</dc:title>
  <dc:creator>Sultan Alqahtani</dc:creator>
  <cp:lastModifiedBy>Sultan Alqahtani</cp:lastModifiedBy>
  <cp:revision>11</cp:revision>
  <dcterms:created xsi:type="dcterms:W3CDTF">2019-02-05T20:33:29Z</dcterms:created>
  <dcterms:modified xsi:type="dcterms:W3CDTF">2019-02-05T22:38:49Z</dcterms:modified>
</cp:coreProperties>
</file>