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58" r:id="rId6"/>
    <p:sldId id="261" r:id="rId7"/>
    <p:sldId id="262" r:id="rId8"/>
    <p:sldId id="263" r:id="rId9"/>
    <p:sldId id="264" r:id="rId10"/>
    <p:sldId id="265" r:id="rId11"/>
    <p:sldId id="267" r:id="rId12"/>
    <p:sldId id="269" r:id="rId13"/>
    <p:sldId id="268" r:id="rId14"/>
    <p:sldId id="283" r:id="rId15"/>
    <p:sldId id="270" r:id="rId16"/>
    <p:sldId id="271" r:id="rId17"/>
    <p:sldId id="272" r:id="rId18"/>
    <p:sldId id="273" r:id="rId19"/>
    <p:sldId id="274" r:id="rId20"/>
    <p:sldId id="284" r:id="rId21"/>
    <p:sldId id="285" r:id="rId22"/>
    <p:sldId id="278" r:id="rId23"/>
    <p:sldId id="277" r:id="rId24"/>
    <p:sldId id="286" r:id="rId25"/>
    <p:sldId id="279" r:id="rId26"/>
    <p:sldId id="280" r:id="rId27"/>
    <p:sldId id="281" r:id="rId28"/>
    <p:sldId id="282"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1832F0"/>
    <a:srgbClr val="0066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2650-4834-427C-A527-E222AC9136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9FD9B5-5256-486C-9D24-CC99FEF5C5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43BA82-9585-4275-A08C-32F3E24CC885}"/>
              </a:ext>
            </a:extLst>
          </p:cNvPr>
          <p:cNvSpPr>
            <a:spLocks noGrp="1"/>
          </p:cNvSpPr>
          <p:nvPr>
            <p:ph type="dt" sz="half" idx="10"/>
          </p:nvPr>
        </p:nvSpPr>
        <p:spPr/>
        <p:txBody>
          <a:bodyPr/>
          <a:lstStyle/>
          <a:p>
            <a:fld id="{8CE62417-84E5-4A58-8223-BAF15DAC8247}" type="datetimeFigureOut">
              <a:rPr lang="en-US" smtClean="0"/>
              <a:t>7/15/2019</a:t>
            </a:fld>
            <a:endParaRPr lang="en-US" dirty="0"/>
          </a:p>
        </p:txBody>
      </p:sp>
      <p:sp>
        <p:nvSpPr>
          <p:cNvPr id="5" name="Footer Placeholder 4">
            <a:extLst>
              <a:ext uri="{FF2B5EF4-FFF2-40B4-BE49-F238E27FC236}">
                <a16:creationId xmlns:a16="http://schemas.microsoft.com/office/drawing/2014/main" id="{0F8C1E7F-0DFB-4419-943D-52854A46F1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AEFE34-2F7F-40A1-A2E6-B7A3068A188A}"/>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3785962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855BC-82A4-4CFB-A8D5-F86B9B3101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0A67E0-563B-4A25-BAE3-38172F3602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DC2439-FBBB-466B-A78C-E2053B3E0D7E}"/>
              </a:ext>
            </a:extLst>
          </p:cNvPr>
          <p:cNvSpPr>
            <a:spLocks noGrp="1"/>
          </p:cNvSpPr>
          <p:nvPr>
            <p:ph type="dt" sz="half" idx="10"/>
          </p:nvPr>
        </p:nvSpPr>
        <p:spPr/>
        <p:txBody>
          <a:bodyPr/>
          <a:lstStyle/>
          <a:p>
            <a:fld id="{8CE62417-84E5-4A58-8223-BAF15DAC8247}" type="datetimeFigureOut">
              <a:rPr lang="en-US" smtClean="0"/>
              <a:t>7/15/2019</a:t>
            </a:fld>
            <a:endParaRPr lang="en-US" dirty="0"/>
          </a:p>
        </p:txBody>
      </p:sp>
      <p:sp>
        <p:nvSpPr>
          <p:cNvPr id="5" name="Footer Placeholder 4">
            <a:extLst>
              <a:ext uri="{FF2B5EF4-FFF2-40B4-BE49-F238E27FC236}">
                <a16:creationId xmlns:a16="http://schemas.microsoft.com/office/drawing/2014/main" id="{108771B0-8C34-4EBE-90A5-8C1ACEFCF0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FC0BE5-A287-41CE-B8A4-9276A41B8DA7}"/>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3250959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59DD35-F89A-4FAB-90E1-E3CC0DE57E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02BF1A-F3A7-456F-A3FB-47C1B98E45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07B2B4-CD9E-4F64-8310-E267F9A30640}"/>
              </a:ext>
            </a:extLst>
          </p:cNvPr>
          <p:cNvSpPr>
            <a:spLocks noGrp="1"/>
          </p:cNvSpPr>
          <p:nvPr>
            <p:ph type="dt" sz="half" idx="10"/>
          </p:nvPr>
        </p:nvSpPr>
        <p:spPr/>
        <p:txBody>
          <a:bodyPr/>
          <a:lstStyle/>
          <a:p>
            <a:fld id="{8CE62417-84E5-4A58-8223-BAF15DAC8247}" type="datetimeFigureOut">
              <a:rPr lang="en-US" smtClean="0"/>
              <a:t>7/15/2019</a:t>
            </a:fld>
            <a:endParaRPr lang="en-US" dirty="0"/>
          </a:p>
        </p:txBody>
      </p:sp>
      <p:sp>
        <p:nvSpPr>
          <p:cNvPr id="5" name="Footer Placeholder 4">
            <a:extLst>
              <a:ext uri="{FF2B5EF4-FFF2-40B4-BE49-F238E27FC236}">
                <a16:creationId xmlns:a16="http://schemas.microsoft.com/office/drawing/2014/main" id="{00D41A60-CB3C-4C97-8157-DF58B6736DB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255DB8-CE1E-4725-B54F-D12F42526AFF}"/>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2410664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6050-2513-4A16-B499-27DEAD829C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C4058C-F92D-4B23-BAB8-74AC1A54BA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5DA7C-D671-497B-B170-E04EBAEEC315}"/>
              </a:ext>
            </a:extLst>
          </p:cNvPr>
          <p:cNvSpPr>
            <a:spLocks noGrp="1"/>
          </p:cNvSpPr>
          <p:nvPr>
            <p:ph type="dt" sz="half" idx="10"/>
          </p:nvPr>
        </p:nvSpPr>
        <p:spPr/>
        <p:txBody>
          <a:bodyPr/>
          <a:lstStyle/>
          <a:p>
            <a:fld id="{8CE62417-84E5-4A58-8223-BAF15DAC8247}" type="datetimeFigureOut">
              <a:rPr lang="en-US" smtClean="0"/>
              <a:t>7/15/2019</a:t>
            </a:fld>
            <a:endParaRPr lang="en-US" dirty="0"/>
          </a:p>
        </p:txBody>
      </p:sp>
      <p:sp>
        <p:nvSpPr>
          <p:cNvPr id="5" name="Footer Placeholder 4">
            <a:extLst>
              <a:ext uri="{FF2B5EF4-FFF2-40B4-BE49-F238E27FC236}">
                <a16:creationId xmlns:a16="http://schemas.microsoft.com/office/drawing/2014/main" id="{BD54447C-A064-4086-96C7-3AA5152098B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D01165-D7C8-4E05-A29A-5BA1A426F121}"/>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605750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DA4E-FA45-42BD-A9BB-6A82386975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CBAE48-7253-41B6-8C33-368C63A64F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6F0C2-69FB-4BDE-9D65-160C0A54BCC1}"/>
              </a:ext>
            </a:extLst>
          </p:cNvPr>
          <p:cNvSpPr>
            <a:spLocks noGrp="1"/>
          </p:cNvSpPr>
          <p:nvPr>
            <p:ph type="dt" sz="half" idx="10"/>
          </p:nvPr>
        </p:nvSpPr>
        <p:spPr/>
        <p:txBody>
          <a:bodyPr/>
          <a:lstStyle/>
          <a:p>
            <a:fld id="{8CE62417-84E5-4A58-8223-BAF15DAC8247}" type="datetimeFigureOut">
              <a:rPr lang="en-US" smtClean="0"/>
              <a:t>7/15/2019</a:t>
            </a:fld>
            <a:endParaRPr lang="en-US" dirty="0"/>
          </a:p>
        </p:txBody>
      </p:sp>
      <p:sp>
        <p:nvSpPr>
          <p:cNvPr id="5" name="Footer Placeholder 4">
            <a:extLst>
              <a:ext uri="{FF2B5EF4-FFF2-40B4-BE49-F238E27FC236}">
                <a16:creationId xmlns:a16="http://schemas.microsoft.com/office/drawing/2014/main" id="{DD6526DC-E5B2-405F-A3B7-812AAFD4D7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5BA5EF7-A044-49ED-B1AB-062D594FF032}"/>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325261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EA3D7-80D4-4F84-9AB3-C4E4B7D0D4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A63F42-BC87-422D-9542-928F93127D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1163D5-F3C7-4BC0-A805-BDE7F39F28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1D934B-068A-4EEE-9752-95BC17587094}"/>
              </a:ext>
            </a:extLst>
          </p:cNvPr>
          <p:cNvSpPr>
            <a:spLocks noGrp="1"/>
          </p:cNvSpPr>
          <p:nvPr>
            <p:ph type="dt" sz="half" idx="10"/>
          </p:nvPr>
        </p:nvSpPr>
        <p:spPr/>
        <p:txBody>
          <a:bodyPr/>
          <a:lstStyle/>
          <a:p>
            <a:fld id="{8CE62417-84E5-4A58-8223-BAF15DAC8247}" type="datetimeFigureOut">
              <a:rPr lang="en-US" smtClean="0"/>
              <a:t>7/15/2019</a:t>
            </a:fld>
            <a:endParaRPr lang="en-US" dirty="0"/>
          </a:p>
        </p:txBody>
      </p:sp>
      <p:sp>
        <p:nvSpPr>
          <p:cNvPr id="6" name="Footer Placeholder 5">
            <a:extLst>
              <a:ext uri="{FF2B5EF4-FFF2-40B4-BE49-F238E27FC236}">
                <a16:creationId xmlns:a16="http://schemas.microsoft.com/office/drawing/2014/main" id="{16AB5F62-8F72-4B43-879A-A24D81597E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5ACAD91-AF5D-4CA5-94C7-35596161985F}"/>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2763020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D9086-22BD-4B08-8CF4-AFFA0AAACD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A8F189-0DEC-4749-8BC3-3C0C43C160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4540F0-908F-4C6B-8B43-CEFFFA685B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D58887-64B8-4150-AF39-21E5B6DBF5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191DE6-7EAD-49FB-A060-D10E8D32A0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6D6323-9467-4244-BE8E-C8631366BEDC}"/>
              </a:ext>
            </a:extLst>
          </p:cNvPr>
          <p:cNvSpPr>
            <a:spLocks noGrp="1"/>
          </p:cNvSpPr>
          <p:nvPr>
            <p:ph type="dt" sz="half" idx="10"/>
          </p:nvPr>
        </p:nvSpPr>
        <p:spPr/>
        <p:txBody>
          <a:bodyPr/>
          <a:lstStyle/>
          <a:p>
            <a:fld id="{8CE62417-84E5-4A58-8223-BAF15DAC8247}" type="datetimeFigureOut">
              <a:rPr lang="en-US" smtClean="0"/>
              <a:t>7/15/2019</a:t>
            </a:fld>
            <a:endParaRPr lang="en-US" dirty="0"/>
          </a:p>
        </p:txBody>
      </p:sp>
      <p:sp>
        <p:nvSpPr>
          <p:cNvPr id="8" name="Footer Placeholder 7">
            <a:extLst>
              <a:ext uri="{FF2B5EF4-FFF2-40B4-BE49-F238E27FC236}">
                <a16:creationId xmlns:a16="http://schemas.microsoft.com/office/drawing/2014/main" id="{7BB5F649-8C03-45D9-8850-637AACAF75C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970DF97-8BB9-44BE-976D-3FDE9DB00FA2}"/>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3281414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6D841-9E47-460A-A8CF-0AD673B2B9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32A122-7558-417E-8A9A-EB4C47F12611}"/>
              </a:ext>
            </a:extLst>
          </p:cNvPr>
          <p:cNvSpPr>
            <a:spLocks noGrp="1"/>
          </p:cNvSpPr>
          <p:nvPr>
            <p:ph type="dt" sz="half" idx="10"/>
          </p:nvPr>
        </p:nvSpPr>
        <p:spPr/>
        <p:txBody>
          <a:bodyPr/>
          <a:lstStyle/>
          <a:p>
            <a:fld id="{8CE62417-84E5-4A58-8223-BAF15DAC8247}" type="datetimeFigureOut">
              <a:rPr lang="en-US" smtClean="0"/>
              <a:t>7/15/2019</a:t>
            </a:fld>
            <a:endParaRPr lang="en-US" dirty="0"/>
          </a:p>
        </p:txBody>
      </p:sp>
      <p:sp>
        <p:nvSpPr>
          <p:cNvPr id="4" name="Footer Placeholder 3">
            <a:extLst>
              <a:ext uri="{FF2B5EF4-FFF2-40B4-BE49-F238E27FC236}">
                <a16:creationId xmlns:a16="http://schemas.microsoft.com/office/drawing/2014/main" id="{25DF8126-19B5-40E7-8150-24EB8775D28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6E32D9A-15C6-4A2D-8B86-634874CA0FB9}"/>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3121528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1C5674-16A8-48C5-9B3B-4C9DA170F916}"/>
              </a:ext>
            </a:extLst>
          </p:cNvPr>
          <p:cNvSpPr>
            <a:spLocks noGrp="1"/>
          </p:cNvSpPr>
          <p:nvPr>
            <p:ph type="dt" sz="half" idx="10"/>
          </p:nvPr>
        </p:nvSpPr>
        <p:spPr/>
        <p:txBody>
          <a:bodyPr/>
          <a:lstStyle/>
          <a:p>
            <a:fld id="{8CE62417-84E5-4A58-8223-BAF15DAC8247}" type="datetimeFigureOut">
              <a:rPr lang="en-US" smtClean="0"/>
              <a:t>7/15/2019</a:t>
            </a:fld>
            <a:endParaRPr lang="en-US" dirty="0"/>
          </a:p>
        </p:txBody>
      </p:sp>
      <p:sp>
        <p:nvSpPr>
          <p:cNvPr id="3" name="Footer Placeholder 2">
            <a:extLst>
              <a:ext uri="{FF2B5EF4-FFF2-40B4-BE49-F238E27FC236}">
                <a16:creationId xmlns:a16="http://schemas.microsoft.com/office/drawing/2014/main" id="{11657C82-D6FD-4037-AC66-10C4266F2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5D4825F-FAE5-46DA-B374-9A577316AF45}"/>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402288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687A3-F471-4D17-B6F8-E5CC4840F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D1C077-4689-4912-89EC-A1D82CF313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92E3D2-84CA-4846-B353-B1B424F322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9A44D2-69A9-4EBE-8A8B-EB54C68C2D44}"/>
              </a:ext>
            </a:extLst>
          </p:cNvPr>
          <p:cNvSpPr>
            <a:spLocks noGrp="1"/>
          </p:cNvSpPr>
          <p:nvPr>
            <p:ph type="dt" sz="half" idx="10"/>
          </p:nvPr>
        </p:nvSpPr>
        <p:spPr/>
        <p:txBody>
          <a:bodyPr/>
          <a:lstStyle/>
          <a:p>
            <a:fld id="{8CE62417-84E5-4A58-8223-BAF15DAC8247}" type="datetimeFigureOut">
              <a:rPr lang="en-US" smtClean="0"/>
              <a:t>7/15/2019</a:t>
            </a:fld>
            <a:endParaRPr lang="en-US" dirty="0"/>
          </a:p>
        </p:txBody>
      </p:sp>
      <p:sp>
        <p:nvSpPr>
          <p:cNvPr id="6" name="Footer Placeholder 5">
            <a:extLst>
              <a:ext uri="{FF2B5EF4-FFF2-40B4-BE49-F238E27FC236}">
                <a16:creationId xmlns:a16="http://schemas.microsoft.com/office/drawing/2014/main" id="{40CAA26C-D586-4421-BD4B-9C2135F4EEF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5F52D5-C9C0-4139-AA43-F97EE3D3B127}"/>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169908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5FB98-9E34-46E9-AFDC-5F09C8CAED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842789-F630-4330-96EE-F696359CD8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2907284A-E442-4D10-8C27-26BC8BF40B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A58D86-6476-488D-9E01-CC79ED18C874}"/>
              </a:ext>
            </a:extLst>
          </p:cNvPr>
          <p:cNvSpPr>
            <a:spLocks noGrp="1"/>
          </p:cNvSpPr>
          <p:nvPr>
            <p:ph type="dt" sz="half" idx="10"/>
          </p:nvPr>
        </p:nvSpPr>
        <p:spPr/>
        <p:txBody>
          <a:bodyPr/>
          <a:lstStyle/>
          <a:p>
            <a:fld id="{8CE62417-84E5-4A58-8223-BAF15DAC8247}" type="datetimeFigureOut">
              <a:rPr lang="en-US" smtClean="0"/>
              <a:t>7/15/2019</a:t>
            </a:fld>
            <a:endParaRPr lang="en-US" dirty="0"/>
          </a:p>
        </p:txBody>
      </p:sp>
      <p:sp>
        <p:nvSpPr>
          <p:cNvPr id="6" name="Footer Placeholder 5">
            <a:extLst>
              <a:ext uri="{FF2B5EF4-FFF2-40B4-BE49-F238E27FC236}">
                <a16:creationId xmlns:a16="http://schemas.microsoft.com/office/drawing/2014/main" id="{B0E07867-32CA-4214-9C81-D432BB906C6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E6D028-4204-4155-BD43-2D8395A1B2CC}"/>
              </a:ext>
            </a:extLst>
          </p:cNvPr>
          <p:cNvSpPr>
            <a:spLocks noGrp="1"/>
          </p:cNvSpPr>
          <p:nvPr>
            <p:ph type="sldNum" sz="quarter" idx="12"/>
          </p:nvPr>
        </p:nvSpPr>
        <p:spPr/>
        <p:txBody>
          <a:bodyPr/>
          <a:lstStyle/>
          <a:p>
            <a:fld id="{609B84E7-C791-4A73-89FF-BE36018AB111}" type="slidenum">
              <a:rPr lang="en-US" smtClean="0"/>
              <a:t>‹#›</a:t>
            </a:fld>
            <a:endParaRPr lang="en-US" dirty="0"/>
          </a:p>
        </p:txBody>
      </p:sp>
    </p:spTree>
    <p:extLst>
      <p:ext uri="{BB962C8B-B14F-4D97-AF65-F5344CB8AC3E}">
        <p14:creationId xmlns:p14="http://schemas.microsoft.com/office/powerpoint/2010/main" val="889224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9CA399-11E1-42DC-A329-020ADFD129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EFDB13-DEE7-4B5A-B101-02C9B7253E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58323-B5D8-4513-9B91-B515DB0681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E62417-84E5-4A58-8223-BAF15DAC8247}" type="datetimeFigureOut">
              <a:rPr lang="en-US" smtClean="0"/>
              <a:t>7/15/2019</a:t>
            </a:fld>
            <a:endParaRPr lang="en-US" dirty="0"/>
          </a:p>
        </p:txBody>
      </p:sp>
      <p:sp>
        <p:nvSpPr>
          <p:cNvPr id="5" name="Footer Placeholder 4">
            <a:extLst>
              <a:ext uri="{FF2B5EF4-FFF2-40B4-BE49-F238E27FC236}">
                <a16:creationId xmlns:a16="http://schemas.microsoft.com/office/drawing/2014/main" id="{2D665A26-10CC-4517-AF70-8C52C6C156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85D3DD4-6847-4F52-A360-B648DC9256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B84E7-C791-4A73-89FF-BE36018AB111}" type="slidenum">
              <a:rPr lang="en-US" smtClean="0"/>
              <a:t>‹#›</a:t>
            </a:fld>
            <a:endParaRPr lang="en-US" dirty="0"/>
          </a:p>
        </p:txBody>
      </p:sp>
    </p:spTree>
    <p:extLst>
      <p:ext uri="{BB962C8B-B14F-4D97-AF65-F5344CB8AC3E}">
        <p14:creationId xmlns:p14="http://schemas.microsoft.com/office/powerpoint/2010/main" val="1834685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4A8A-18EC-4212-8A50-F6D01D5FAEF8}"/>
              </a:ext>
            </a:extLst>
          </p:cNvPr>
          <p:cNvSpPr>
            <a:spLocks noGrp="1"/>
          </p:cNvSpPr>
          <p:nvPr>
            <p:ph type="ctrTitle"/>
          </p:nvPr>
        </p:nvSpPr>
        <p:spPr/>
        <p:txBody>
          <a:bodyPr/>
          <a:lstStyle/>
          <a:p>
            <a:r>
              <a:rPr lang="en-US" dirty="0"/>
              <a:t>Synchronous Sequential Logic</a:t>
            </a:r>
          </a:p>
        </p:txBody>
      </p:sp>
      <p:sp>
        <p:nvSpPr>
          <p:cNvPr id="3" name="Subtitle 2">
            <a:extLst>
              <a:ext uri="{FF2B5EF4-FFF2-40B4-BE49-F238E27FC236}">
                <a16:creationId xmlns:a16="http://schemas.microsoft.com/office/drawing/2014/main" id="{F1029EEC-53C6-4C0A-8501-057DE325AF51}"/>
              </a:ext>
            </a:extLst>
          </p:cNvPr>
          <p:cNvSpPr>
            <a:spLocks noGrp="1"/>
          </p:cNvSpPr>
          <p:nvPr>
            <p:ph type="subTitle" idx="1"/>
          </p:nvPr>
        </p:nvSpPr>
        <p:spPr/>
        <p:txBody>
          <a:bodyPr/>
          <a:lstStyle/>
          <a:p>
            <a:r>
              <a:rPr lang="en-US" dirty="0"/>
              <a:t>Prepared By Dr. Sultan S. </a:t>
            </a:r>
            <a:r>
              <a:rPr lang="en-US" dirty="0" err="1"/>
              <a:t>Alqahtani</a:t>
            </a:r>
            <a:endParaRPr lang="en-US" dirty="0"/>
          </a:p>
          <a:p>
            <a:r>
              <a:rPr lang="en-US" dirty="0"/>
              <a:t>CS106 Digital Logic</a:t>
            </a:r>
          </a:p>
        </p:txBody>
      </p:sp>
    </p:spTree>
    <p:extLst>
      <p:ext uri="{BB962C8B-B14F-4D97-AF65-F5344CB8AC3E}">
        <p14:creationId xmlns:p14="http://schemas.microsoft.com/office/powerpoint/2010/main" val="3656866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163E-68B4-4478-87A6-448B19D0C982}"/>
              </a:ext>
            </a:extLst>
          </p:cNvPr>
          <p:cNvSpPr>
            <a:spLocks noGrp="1"/>
          </p:cNvSpPr>
          <p:nvPr>
            <p:ph type="title"/>
          </p:nvPr>
        </p:nvSpPr>
        <p:spPr/>
        <p:txBody>
          <a:bodyPr/>
          <a:lstStyle/>
          <a:p>
            <a:r>
              <a:rPr lang="en-US" dirty="0"/>
              <a:t>Storing a value: SR=00</a:t>
            </a:r>
          </a:p>
        </p:txBody>
      </p:sp>
      <p:sp>
        <p:nvSpPr>
          <p:cNvPr id="3" name="Content Placeholder 2">
            <a:extLst>
              <a:ext uri="{FF2B5EF4-FFF2-40B4-BE49-F238E27FC236}">
                <a16:creationId xmlns:a16="http://schemas.microsoft.com/office/drawing/2014/main" id="{F894AB97-1EB1-4A52-A04E-91DCD465DCB1}"/>
              </a:ext>
            </a:extLst>
          </p:cNvPr>
          <p:cNvSpPr>
            <a:spLocks noGrp="1"/>
          </p:cNvSpPr>
          <p:nvPr>
            <p:ph idx="1"/>
          </p:nvPr>
        </p:nvSpPr>
        <p:spPr>
          <a:xfrm>
            <a:off x="838200" y="1825625"/>
            <a:ext cx="7221279" cy="4351338"/>
          </a:xfrm>
        </p:spPr>
        <p:txBody>
          <a:bodyPr/>
          <a:lstStyle/>
          <a:p>
            <a:r>
              <a:rPr lang="en-US" dirty="0"/>
              <a:t>What if S = 0 and R = 0?</a:t>
            </a:r>
          </a:p>
          <a:p>
            <a:r>
              <a:rPr lang="en-US" dirty="0"/>
              <a:t>The equations on the right reduce to:</a:t>
            </a:r>
          </a:p>
          <a:p>
            <a:pPr marL="457200" lvl="1" indent="0">
              <a:buNone/>
            </a:pPr>
            <a:r>
              <a:rPr lang="en-US" dirty="0"/>
              <a:t>	</a:t>
            </a:r>
            <a:r>
              <a:rPr lang="en-US" dirty="0" err="1">
                <a:solidFill>
                  <a:srgbClr val="1832F0"/>
                </a:solidFill>
              </a:rPr>
              <a:t>Q</a:t>
            </a:r>
            <a:r>
              <a:rPr lang="en-US" sz="1600" dirty="0" err="1">
                <a:solidFill>
                  <a:srgbClr val="1832F0"/>
                </a:solidFill>
              </a:rPr>
              <a:t>next</a:t>
            </a:r>
            <a:r>
              <a:rPr lang="en-US" dirty="0">
                <a:solidFill>
                  <a:srgbClr val="1832F0"/>
                </a:solidFill>
              </a:rPr>
              <a:t> = (0 + </a:t>
            </a:r>
            <a:r>
              <a:rPr lang="en-US" dirty="0" err="1">
                <a:solidFill>
                  <a:srgbClr val="1832F0"/>
                </a:solidFill>
              </a:rPr>
              <a:t>Q’</a:t>
            </a:r>
            <a:r>
              <a:rPr lang="en-US" sz="1600" dirty="0" err="1">
                <a:solidFill>
                  <a:srgbClr val="1832F0"/>
                </a:solidFill>
              </a:rPr>
              <a:t>current</a:t>
            </a:r>
            <a:r>
              <a:rPr lang="en-US" dirty="0">
                <a:solidFill>
                  <a:srgbClr val="1832F0"/>
                </a:solidFill>
              </a:rPr>
              <a:t>)’ = </a:t>
            </a:r>
            <a:r>
              <a:rPr lang="en-US" dirty="0" err="1">
                <a:solidFill>
                  <a:srgbClr val="1832F0"/>
                </a:solidFill>
              </a:rPr>
              <a:t>Q</a:t>
            </a:r>
            <a:r>
              <a:rPr lang="en-US" sz="1600" dirty="0" err="1">
                <a:solidFill>
                  <a:srgbClr val="1832F0"/>
                </a:solidFill>
              </a:rPr>
              <a:t>current</a:t>
            </a:r>
            <a:r>
              <a:rPr lang="en-US" dirty="0">
                <a:solidFill>
                  <a:srgbClr val="1832F0"/>
                </a:solidFill>
              </a:rPr>
              <a:t> </a:t>
            </a:r>
          </a:p>
          <a:p>
            <a:pPr marL="457200" lvl="1" indent="0">
              <a:buNone/>
            </a:pPr>
            <a:r>
              <a:rPr lang="en-US" dirty="0">
                <a:solidFill>
                  <a:srgbClr val="1832F0"/>
                </a:solidFill>
              </a:rPr>
              <a:t>	</a:t>
            </a:r>
            <a:r>
              <a:rPr lang="en-US" dirty="0" err="1">
                <a:solidFill>
                  <a:srgbClr val="1832F0"/>
                </a:solidFill>
              </a:rPr>
              <a:t>Q’</a:t>
            </a:r>
            <a:r>
              <a:rPr lang="en-US" sz="1600" dirty="0" err="1">
                <a:solidFill>
                  <a:srgbClr val="1832F0"/>
                </a:solidFill>
              </a:rPr>
              <a:t>next</a:t>
            </a:r>
            <a:r>
              <a:rPr lang="en-US" sz="1600" dirty="0">
                <a:solidFill>
                  <a:srgbClr val="1832F0"/>
                </a:solidFill>
              </a:rPr>
              <a:t> </a:t>
            </a:r>
            <a:r>
              <a:rPr lang="en-US" dirty="0">
                <a:solidFill>
                  <a:srgbClr val="1832F0"/>
                </a:solidFill>
              </a:rPr>
              <a:t>= (0 + </a:t>
            </a:r>
            <a:r>
              <a:rPr lang="en-US" dirty="0" err="1">
                <a:solidFill>
                  <a:srgbClr val="1832F0"/>
                </a:solidFill>
              </a:rPr>
              <a:t>Q</a:t>
            </a:r>
            <a:r>
              <a:rPr lang="en-US" sz="1600" dirty="0" err="1">
                <a:solidFill>
                  <a:srgbClr val="1832F0"/>
                </a:solidFill>
              </a:rPr>
              <a:t>current</a:t>
            </a:r>
            <a:r>
              <a:rPr lang="en-US" dirty="0">
                <a:solidFill>
                  <a:srgbClr val="1832F0"/>
                </a:solidFill>
              </a:rPr>
              <a:t>)’ = </a:t>
            </a:r>
            <a:r>
              <a:rPr lang="en-US" dirty="0" err="1">
                <a:solidFill>
                  <a:srgbClr val="1832F0"/>
                </a:solidFill>
              </a:rPr>
              <a:t>Q’</a:t>
            </a:r>
            <a:r>
              <a:rPr lang="en-US" sz="1600" dirty="0" err="1">
                <a:solidFill>
                  <a:srgbClr val="1832F0"/>
                </a:solidFill>
              </a:rPr>
              <a:t>current</a:t>
            </a:r>
            <a:r>
              <a:rPr lang="en-US" dirty="0">
                <a:solidFill>
                  <a:srgbClr val="1832F0"/>
                </a:solidFill>
              </a:rPr>
              <a:t> </a:t>
            </a:r>
          </a:p>
          <a:p>
            <a:r>
              <a:rPr lang="en-US" dirty="0"/>
              <a:t>So when SR = 00, then </a:t>
            </a:r>
            <a:r>
              <a:rPr lang="en-US" dirty="0" err="1"/>
              <a:t>Q</a:t>
            </a:r>
            <a:r>
              <a:rPr lang="en-US" sz="1600" dirty="0" err="1"/>
              <a:t>next</a:t>
            </a:r>
            <a:r>
              <a:rPr lang="en-US" dirty="0"/>
              <a:t> = </a:t>
            </a:r>
            <a:r>
              <a:rPr lang="en-US" dirty="0" err="1"/>
              <a:t>Q</a:t>
            </a:r>
            <a:r>
              <a:rPr lang="en-US" sz="1600" dirty="0" err="1"/>
              <a:t>current</a:t>
            </a:r>
            <a:r>
              <a:rPr lang="en-US" dirty="0"/>
              <a:t>. Whatever value Q has, it keeps </a:t>
            </a:r>
          </a:p>
          <a:p>
            <a:r>
              <a:rPr lang="en-US" dirty="0"/>
              <a:t>This is exactly what we need to </a:t>
            </a:r>
            <a:r>
              <a:rPr lang="en-US" dirty="0">
                <a:solidFill>
                  <a:srgbClr val="FF0000"/>
                </a:solidFill>
              </a:rPr>
              <a:t>store</a:t>
            </a:r>
            <a:r>
              <a:rPr lang="en-US" dirty="0"/>
              <a:t> values in the latch.</a:t>
            </a:r>
          </a:p>
        </p:txBody>
      </p:sp>
      <p:pic>
        <p:nvPicPr>
          <p:cNvPr id="4" name="Picture 3">
            <a:extLst>
              <a:ext uri="{FF2B5EF4-FFF2-40B4-BE49-F238E27FC236}">
                <a16:creationId xmlns:a16="http://schemas.microsoft.com/office/drawing/2014/main" id="{AE6BD8D2-4919-48D1-BFA7-8EF177A260F6}"/>
              </a:ext>
            </a:extLst>
          </p:cNvPr>
          <p:cNvPicPr>
            <a:picLocks noChangeAspect="1"/>
          </p:cNvPicPr>
          <p:nvPr/>
        </p:nvPicPr>
        <p:blipFill>
          <a:blip r:embed="rId2"/>
          <a:stretch>
            <a:fillRect/>
          </a:stretch>
        </p:blipFill>
        <p:spPr>
          <a:xfrm>
            <a:off x="8257289" y="1852612"/>
            <a:ext cx="2609850" cy="3152775"/>
          </a:xfrm>
          <a:prstGeom prst="rect">
            <a:avLst/>
          </a:prstGeom>
        </p:spPr>
      </p:pic>
    </p:spTree>
    <p:extLst>
      <p:ext uri="{BB962C8B-B14F-4D97-AF65-F5344CB8AC3E}">
        <p14:creationId xmlns:p14="http://schemas.microsoft.com/office/powerpoint/2010/main" val="1431055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163E-68B4-4478-87A6-448B19D0C982}"/>
              </a:ext>
            </a:extLst>
          </p:cNvPr>
          <p:cNvSpPr>
            <a:spLocks noGrp="1"/>
          </p:cNvSpPr>
          <p:nvPr>
            <p:ph type="title"/>
          </p:nvPr>
        </p:nvSpPr>
        <p:spPr/>
        <p:txBody>
          <a:bodyPr/>
          <a:lstStyle/>
          <a:p>
            <a:r>
              <a:rPr lang="en-US" dirty="0"/>
              <a:t>Setting the latch: SR=10</a:t>
            </a:r>
          </a:p>
        </p:txBody>
      </p:sp>
      <p:sp>
        <p:nvSpPr>
          <p:cNvPr id="3" name="Content Placeholder 2">
            <a:extLst>
              <a:ext uri="{FF2B5EF4-FFF2-40B4-BE49-F238E27FC236}">
                <a16:creationId xmlns:a16="http://schemas.microsoft.com/office/drawing/2014/main" id="{F894AB97-1EB1-4A52-A04E-91DCD465DCB1}"/>
              </a:ext>
            </a:extLst>
          </p:cNvPr>
          <p:cNvSpPr>
            <a:spLocks noGrp="1"/>
          </p:cNvSpPr>
          <p:nvPr>
            <p:ph idx="1"/>
          </p:nvPr>
        </p:nvSpPr>
        <p:spPr>
          <a:xfrm>
            <a:off x="838200" y="1467292"/>
            <a:ext cx="7731642" cy="5231219"/>
          </a:xfrm>
        </p:spPr>
        <p:txBody>
          <a:bodyPr>
            <a:normAutofit lnSpcReduction="10000"/>
          </a:bodyPr>
          <a:lstStyle/>
          <a:p>
            <a:r>
              <a:rPr lang="en-US" sz="2400" dirty="0"/>
              <a:t>What if S = 1 and R = 0? </a:t>
            </a:r>
          </a:p>
          <a:p>
            <a:r>
              <a:rPr lang="en-US" sz="2400" dirty="0"/>
              <a:t>Since S = 1, </a:t>
            </a:r>
            <a:r>
              <a:rPr lang="en-US" sz="2400" dirty="0" err="1"/>
              <a:t>Q’</a:t>
            </a:r>
            <a:r>
              <a:rPr lang="en-US" sz="1800" dirty="0" err="1"/>
              <a:t>next</a:t>
            </a:r>
            <a:r>
              <a:rPr lang="en-US" sz="2400" dirty="0"/>
              <a:t> is 0, regardless of </a:t>
            </a:r>
            <a:r>
              <a:rPr lang="en-US" sz="2400" dirty="0" err="1"/>
              <a:t>Q</a:t>
            </a:r>
            <a:r>
              <a:rPr lang="en-US" sz="1800" dirty="0" err="1"/>
              <a:t>current</a:t>
            </a:r>
            <a:r>
              <a:rPr lang="en-US" sz="2400" dirty="0"/>
              <a:t>: </a:t>
            </a:r>
          </a:p>
          <a:p>
            <a:pPr marL="457200" lvl="1" indent="0">
              <a:buNone/>
            </a:pPr>
            <a:r>
              <a:rPr lang="en-US" sz="2000" dirty="0"/>
              <a:t>		</a:t>
            </a:r>
            <a:r>
              <a:rPr lang="en-US" sz="2000" dirty="0" err="1">
                <a:solidFill>
                  <a:srgbClr val="1832F0"/>
                </a:solidFill>
              </a:rPr>
              <a:t>Q’</a:t>
            </a:r>
            <a:r>
              <a:rPr lang="en-US" sz="1600" dirty="0" err="1">
                <a:solidFill>
                  <a:srgbClr val="1832F0"/>
                </a:solidFill>
              </a:rPr>
              <a:t>next</a:t>
            </a:r>
            <a:r>
              <a:rPr lang="en-US" sz="2000" dirty="0">
                <a:solidFill>
                  <a:srgbClr val="1832F0"/>
                </a:solidFill>
              </a:rPr>
              <a:t> = (1 + </a:t>
            </a:r>
            <a:r>
              <a:rPr lang="en-US" sz="2000" dirty="0" err="1">
                <a:solidFill>
                  <a:srgbClr val="1832F0"/>
                </a:solidFill>
              </a:rPr>
              <a:t>Q</a:t>
            </a:r>
            <a:r>
              <a:rPr lang="en-US" sz="1600" dirty="0" err="1">
                <a:solidFill>
                  <a:srgbClr val="1832F0"/>
                </a:solidFill>
              </a:rPr>
              <a:t>current</a:t>
            </a:r>
            <a:r>
              <a:rPr lang="en-US" sz="2000" dirty="0">
                <a:solidFill>
                  <a:srgbClr val="1832F0"/>
                </a:solidFill>
              </a:rPr>
              <a:t>)’ = 0</a:t>
            </a:r>
          </a:p>
          <a:p>
            <a:r>
              <a:rPr lang="en-US" sz="2400" dirty="0"/>
              <a:t>Then, this new value of Q’ goes into the top NOR gate, along with R = 0</a:t>
            </a:r>
          </a:p>
          <a:p>
            <a:pPr marL="914400" lvl="2" indent="0">
              <a:buNone/>
            </a:pPr>
            <a:r>
              <a:rPr lang="en-US" sz="1800" dirty="0">
                <a:solidFill>
                  <a:srgbClr val="1832F0"/>
                </a:solidFill>
              </a:rPr>
              <a:t>	</a:t>
            </a:r>
            <a:r>
              <a:rPr lang="en-US" sz="1800" dirty="0" err="1">
                <a:solidFill>
                  <a:srgbClr val="1832F0"/>
                </a:solidFill>
              </a:rPr>
              <a:t>Q</a:t>
            </a:r>
            <a:r>
              <a:rPr lang="en-US" sz="1600" dirty="0" err="1">
                <a:solidFill>
                  <a:srgbClr val="1832F0"/>
                </a:solidFill>
              </a:rPr>
              <a:t>next</a:t>
            </a:r>
            <a:r>
              <a:rPr lang="en-US" sz="1600" dirty="0">
                <a:solidFill>
                  <a:srgbClr val="1832F0"/>
                </a:solidFill>
              </a:rPr>
              <a:t> </a:t>
            </a:r>
            <a:r>
              <a:rPr lang="en-US" sz="1800" dirty="0">
                <a:solidFill>
                  <a:srgbClr val="1832F0"/>
                </a:solidFill>
              </a:rPr>
              <a:t>= (0 + 0)’ = 1</a:t>
            </a:r>
          </a:p>
          <a:p>
            <a:r>
              <a:rPr lang="en-US" sz="2400" dirty="0"/>
              <a:t>So when SR = 10, then </a:t>
            </a:r>
            <a:r>
              <a:rPr lang="en-US" sz="2400" dirty="0" err="1"/>
              <a:t>Q’</a:t>
            </a:r>
            <a:r>
              <a:rPr lang="en-US" sz="1800" dirty="0" err="1"/>
              <a:t>next</a:t>
            </a:r>
            <a:r>
              <a:rPr lang="en-US" sz="2400" dirty="0"/>
              <a:t> = 0 and </a:t>
            </a:r>
            <a:r>
              <a:rPr lang="en-US" sz="2400" dirty="0" err="1"/>
              <a:t>Q</a:t>
            </a:r>
            <a:r>
              <a:rPr lang="en-US" sz="1800" dirty="0" err="1"/>
              <a:t>next</a:t>
            </a:r>
            <a:r>
              <a:rPr lang="en-US" sz="2400" dirty="0"/>
              <a:t> = 1</a:t>
            </a:r>
          </a:p>
          <a:p>
            <a:r>
              <a:rPr lang="en-US" sz="2400" dirty="0"/>
              <a:t>This is how you </a:t>
            </a:r>
            <a:r>
              <a:rPr lang="en-US" sz="2400" dirty="0">
                <a:solidFill>
                  <a:srgbClr val="FF0000"/>
                </a:solidFill>
              </a:rPr>
              <a:t>set</a:t>
            </a:r>
            <a:r>
              <a:rPr lang="en-US" sz="2400" dirty="0"/>
              <a:t> the latch to 1. The S input stands for “set”</a:t>
            </a:r>
          </a:p>
          <a:p>
            <a:r>
              <a:rPr lang="en-US" sz="2400" dirty="0"/>
              <a:t>Notice that it can take up to two steps (two gate delays) from the time S becomes 1 to the time </a:t>
            </a:r>
            <a:r>
              <a:rPr lang="en-US" sz="2400" dirty="0" err="1"/>
              <a:t>Q</a:t>
            </a:r>
            <a:r>
              <a:rPr lang="en-US" sz="1800" dirty="0" err="1"/>
              <a:t>next</a:t>
            </a:r>
            <a:r>
              <a:rPr lang="en-US" sz="2400" dirty="0"/>
              <a:t> becomes 1</a:t>
            </a:r>
          </a:p>
          <a:p>
            <a:r>
              <a:rPr lang="en-US" sz="2400" dirty="0"/>
              <a:t>But once </a:t>
            </a:r>
            <a:r>
              <a:rPr lang="en-US" sz="2400" dirty="0" err="1"/>
              <a:t>Q</a:t>
            </a:r>
            <a:r>
              <a:rPr lang="en-US" sz="1800" dirty="0" err="1"/>
              <a:t>next</a:t>
            </a:r>
            <a:r>
              <a:rPr lang="en-US" sz="2400" dirty="0"/>
              <a:t> becomes 1, the outputs will stop changing. This is a </a:t>
            </a:r>
            <a:r>
              <a:rPr lang="en-US" sz="2400" dirty="0">
                <a:solidFill>
                  <a:srgbClr val="FF0000"/>
                </a:solidFill>
              </a:rPr>
              <a:t>stable state</a:t>
            </a:r>
          </a:p>
        </p:txBody>
      </p:sp>
      <p:pic>
        <p:nvPicPr>
          <p:cNvPr id="4" name="Picture 3">
            <a:extLst>
              <a:ext uri="{FF2B5EF4-FFF2-40B4-BE49-F238E27FC236}">
                <a16:creationId xmlns:a16="http://schemas.microsoft.com/office/drawing/2014/main" id="{AE6BD8D2-4919-48D1-BFA7-8EF177A260F6}"/>
              </a:ext>
            </a:extLst>
          </p:cNvPr>
          <p:cNvPicPr>
            <a:picLocks noChangeAspect="1"/>
          </p:cNvPicPr>
          <p:nvPr/>
        </p:nvPicPr>
        <p:blipFill>
          <a:blip r:embed="rId2"/>
          <a:stretch>
            <a:fillRect/>
          </a:stretch>
        </p:blipFill>
        <p:spPr>
          <a:xfrm>
            <a:off x="8257289" y="1852612"/>
            <a:ext cx="2609850" cy="3152775"/>
          </a:xfrm>
          <a:prstGeom prst="rect">
            <a:avLst/>
          </a:prstGeom>
        </p:spPr>
      </p:pic>
    </p:spTree>
    <p:extLst>
      <p:ext uri="{BB962C8B-B14F-4D97-AF65-F5344CB8AC3E}">
        <p14:creationId xmlns:p14="http://schemas.microsoft.com/office/powerpoint/2010/main" val="308012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163E-68B4-4478-87A6-448B19D0C982}"/>
              </a:ext>
            </a:extLst>
          </p:cNvPr>
          <p:cNvSpPr>
            <a:spLocks noGrp="1"/>
          </p:cNvSpPr>
          <p:nvPr>
            <p:ph type="title"/>
          </p:nvPr>
        </p:nvSpPr>
        <p:spPr/>
        <p:txBody>
          <a:bodyPr/>
          <a:lstStyle/>
          <a:p>
            <a:r>
              <a:rPr lang="en-US" dirty="0"/>
              <a:t>Resetting the latch: SR=01</a:t>
            </a:r>
          </a:p>
        </p:txBody>
      </p:sp>
      <p:sp>
        <p:nvSpPr>
          <p:cNvPr id="3" name="Content Placeholder 2">
            <a:extLst>
              <a:ext uri="{FF2B5EF4-FFF2-40B4-BE49-F238E27FC236}">
                <a16:creationId xmlns:a16="http://schemas.microsoft.com/office/drawing/2014/main" id="{F894AB97-1EB1-4A52-A04E-91DCD465DCB1}"/>
              </a:ext>
            </a:extLst>
          </p:cNvPr>
          <p:cNvSpPr>
            <a:spLocks noGrp="1"/>
          </p:cNvSpPr>
          <p:nvPr>
            <p:ph idx="1"/>
          </p:nvPr>
        </p:nvSpPr>
        <p:spPr>
          <a:xfrm>
            <a:off x="838200" y="1467292"/>
            <a:ext cx="7731642" cy="5231219"/>
          </a:xfrm>
        </p:spPr>
        <p:txBody>
          <a:bodyPr>
            <a:normAutofit/>
          </a:bodyPr>
          <a:lstStyle/>
          <a:p>
            <a:r>
              <a:rPr lang="en-US" sz="2400" dirty="0"/>
              <a:t>What if S = 0 and R = 1? </a:t>
            </a:r>
          </a:p>
          <a:p>
            <a:r>
              <a:rPr lang="en-US" sz="2400" dirty="0"/>
              <a:t>Since R = 1, </a:t>
            </a:r>
            <a:r>
              <a:rPr lang="en-US" sz="2400" dirty="0" err="1"/>
              <a:t>Q</a:t>
            </a:r>
            <a:r>
              <a:rPr lang="en-US" sz="1600" dirty="0" err="1"/>
              <a:t>next</a:t>
            </a:r>
            <a:r>
              <a:rPr lang="en-US" sz="2400" dirty="0"/>
              <a:t> is 0, </a:t>
            </a:r>
            <a:r>
              <a:rPr lang="en-US" sz="2400" i="1" dirty="0"/>
              <a:t>regardless</a:t>
            </a:r>
            <a:r>
              <a:rPr lang="en-US" sz="2400" dirty="0"/>
              <a:t> of </a:t>
            </a:r>
            <a:r>
              <a:rPr lang="en-US" sz="2400" dirty="0" err="1"/>
              <a:t>Q</a:t>
            </a:r>
            <a:r>
              <a:rPr lang="en-US" sz="1600" dirty="0" err="1"/>
              <a:t>current</a:t>
            </a:r>
            <a:r>
              <a:rPr lang="en-US" sz="2400" dirty="0"/>
              <a:t>: </a:t>
            </a:r>
          </a:p>
          <a:p>
            <a:pPr marL="457200" lvl="1" indent="0">
              <a:buNone/>
            </a:pPr>
            <a:r>
              <a:rPr lang="en-US" sz="2000" dirty="0"/>
              <a:t>		</a:t>
            </a:r>
            <a:r>
              <a:rPr lang="en-US" sz="2000" dirty="0" err="1">
                <a:solidFill>
                  <a:srgbClr val="1832F0"/>
                </a:solidFill>
              </a:rPr>
              <a:t>Q</a:t>
            </a:r>
            <a:r>
              <a:rPr lang="en-US" sz="1600" dirty="0" err="1">
                <a:solidFill>
                  <a:srgbClr val="1832F0"/>
                </a:solidFill>
              </a:rPr>
              <a:t>next</a:t>
            </a:r>
            <a:r>
              <a:rPr lang="en-US" sz="2000" dirty="0">
                <a:solidFill>
                  <a:srgbClr val="1832F0"/>
                </a:solidFill>
              </a:rPr>
              <a:t> = (1 + </a:t>
            </a:r>
            <a:r>
              <a:rPr lang="en-US" sz="2000" dirty="0" err="1">
                <a:solidFill>
                  <a:srgbClr val="1832F0"/>
                </a:solidFill>
              </a:rPr>
              <a:t>Q’</a:t>
            </a:r>
            <a:r>
              <a:rPr lang="en-US" sz="1600" dirty="0" err="1">
                <a:solidFill>
                  <a:srgbClr val="1832F0"/>
                </a:solidFill>
              </a:rPr>
              <a:t>current</a:t>
            </a:r>
            <a:r>
              <a:rPr lang="en-US" sz="2000" dirty="0">
                <a:solidFill>
                  <a:srgbClr val="1832F0"/>
                </a:solidFill>
              </a:rPr>
              <a:t>)’ = 0</a:t>
            </a:r>
          </a:p>
          <a:p>
            <a:r>
              <a:rPr lang="en-US" sz="2400" dirty="0"/>
              <a:t>Then, this new value of Q goes into the top NOR gate, along with S = 0</a:t>
            </a:r>
          </a:p>
          <a:p>
            <a:pPr marL="914400" lvl="2" indent="0">
              <a:buNone/>
            </a:pPr>
            <a:r>
              <a:rPr lang="en-US" sz="1800" dirty="0">
                <a:solidFill>
                  <a:srgbClr val="1832F0"/>
                </a:solidFill>
              </a:rPr>
              <a:t>	</a:t>
            </a:r>
            <a:r>
              <a:rPr lang="en-US" sz="1800" dirty="0" err="1">
                <a:solidFill>
                  <a:srgbClr val="1832F0"/>
                </a:solidFill>
              </a:rPr>
              <a:t>Q’</a:t>
            </a:r>
            <a:r>
              <a:rPr lang="en-US" sz="1600" dirty="0" err="1">
                <a:solidFill>
                  <a:srgbClr val="1832F0"/>
                </a:solidFill>
              </a:rPr>
              <a:t>next</a:t>
            </a:r>
            <a:r>
              <a:rPr lang="en-US" sz="1600" dirty="0">
                <a:solidFill>
                  <a:srgbClr val="1832F0"/>
                </a:solidFill>
              </a:rPr>
              <a:t> </a:t>
            </a:r>
            <a:r>
              <a:rPr lang="en-US" sz="1800" dirty="0">
                <a:solidFill>
                  <a:srgbClr val="1832F0"/>
                </a:solidFill>
              </a:rPr>
              <a:t>= (0 + 0)’ = 1</a:t>
            </a:r>
          </a:p>
          <a:p>
            <a:r>
              <a:rPr lang="en-US" sz="2400" dirty="0"/>
              <a:t>So when SR = 01, then </a:t>
            </a:r>
            <a:r>
              <a:rPr lang="en-US" sz="2400" dirty="0" err="1"/>
              <a:t>Q</a:t>
            </a:r>
            <a:r>
              <a:rPr lang="en-US" sz="1800" dirty="0" err="1"/>
              <a:t>next</a:t>
            </a:r>
            <a:r>
              <a:rPr lang="en-US" sz="2400" dirty="0"/>
              <a:t> = 0 and </a:t>
            </a:r>
            <a:r>
              <a:rPr lang="en-US" sz="2400" dirty="0" err="1"/>
              <a:t>Q’</a:t>
            </a:r>
            <a:r>
              <a:rPr lang="en-US" sz="1800" dirty="0" err="1"/>
              <a:t>next</a:t>
            </a:r>
            <a:r>
              <a:rPr lang="en-US" sz="2400" dirty="0"/>
              <a:t> = 1</a:t>
            </a:r>
          </a:p>
          <a:p>
            <a:r>
              <a:rPr lang="en-US" sz="2400" dirty="0"/>
              <a:t>This is how you </a:t>
            </a:r>
            <a:r>
              <a:rPr lang="en-US" sz="2400" dirty="0">
                <a:solidFill>
                  <a:srgbClr val="FF0000"/>
                </a:solidFill>
              </a:rPr>
              <a:t>reset</a:t>
            </a:r>
            <a:r>
              <a:rPr lang="en-US" sz="2400" dirty="0"/>
              <a:t>, or </a:t>
            </a:r>
            <a:r>
              <a:rPr lang="en-US" sz="2400" dirty="0">
                <a:solidFill>
                  <a:srgbClr val="FF0000"/>
                </a:solidFill>
              </a:rPr>
              <a:t>clear </a:t>
            </a:r>
            <a:r>
              <a:rPr lang="en-US" sz="2400" dirty="0"/>
              <a:t>the latch to 0. The R input stands for “reset”</a:t>
            </a:r>
          </a:p>
          <a:p>
            <a:r>
              <a:rPr lang="en-US" sz="2400" dirty="0"/>
              <a:t>Again, it can take two gate delays before a change in R propagates to the output </a:t>
            </a:r>
            <a:r>
              <a:rPr lang="en-US" sz="2400" dirty="0" err="1"/>
              <a:t>Q’</a:t>
            </a:r>
            <a:r>
              <a:rPr lang="en-US" sz="1600" dirty="0" err="1"/>
              <a:t>next</a:t>
            </a:r>
            <a:endParaRPr lang="en-US" sz="2400" dirty="0">
              <a:solidFill>
                <a:srgbClr val="FF0000"/>
              </a:solidFill>
            </a:endParaRPr>
          </a:p>
        </p:txBody>
      </p:sp>
      <p:pic>
        <p:nvPicPr>
          <p:cNvPr id="4" name="Picture 3">
            <a:extLst>
              <a:ext uri="{FF2B5EF4-FFF2-40B4-BE49-F238E27FC236}">
                <a16:creationId xmlns:a16="http://schemas.microsoft.com/office/drawing/2014/main" id="{AE6BD8D2-4919-48D1-BFA7-8EF177A260F6}"/>
              </a:ext>
            </a:extLst>
          </p:cNvPr>
          <p:cNvPicPr>
            <a:picLocks noChangeAspect="1"/>
          </p:cNvPicPr>
          <p:nvPr/>
        </p:nvPicPr>
        <p:blipFill>
          <a:blip r:embed="rId2"/>
          <a:stretch>
            <a:fillRect/>
          </a:stretch>
        </p:blipFill>
        <p:spPr>
          <a:xfrm>
            <a:off x="8257289" y="1852612"/>
            <a:ext cx="2609850" cy="3152775"/>
          </a:xfrm>
          <a:prstGeom prst="rect">
            <a:avLst/>
          </a:prstGeom>
        </p:spPr>
      </p:pic>
    </p:spTree>
    <p:extLst>
      <p:ext uri="{BB962C8B-B14F-4D97-AF65-F5344CB8AC3E}">
        <p14:creationId xmlns:p14="http://schemas.microsoft.com/office/powerpoint/2010/main" val="1728249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5F0CC-51DE-4450-900E-5900007E918E}"/>
              </a:ext>
            </a:extLst>
          </p:cNvPr>
          <p:cNvSpPr>
            <a:spLocks noGrp="1"/>
          </p:cNvSpPr>
          <p:nvPr>
            <p:ph type="title"/>
          </p:nvPr>
        </p:nvSpPr>
        <p:spPr/>
        <p:txBody>
          <a:bodyPr/>
          <a:lstStyle/>
          <a:p>
            <a:r>
              <a:rPr lang="en-US" dirty="0"/>
              <a:t>Latch delays</a:t>
            </a:r>
          </a:p>
        </p:txBody>
      </p:sp>
      <p:sp>
        <p:nvSpPr>
          <p:cNvPr id="3" name="Content Placeholder 2">
            <a:extLst>
              <a:ext uri="{FF2B5EF4-FFF2-40B4-BE49-F238E27FC236}">
                <a16:creationId xmlns:a16="http://schemas.microsoft.com/office/drawing/2014/main" id="{6848C880-F0BA-4E6E-88BE-5DAC508D24B4}"/>
              </a:ext>
            </a:extLst>
          </p:cNvPr>
          <p:cNvSpPr>
            <a:spLocks noGrp="1"/>
          </p:cNvSpPr>
          <p:nvPr>
            <p:ph idx="1"/>
          </p:nvPr>
        </p:nvSpPr>
        <p:spPr>
          <a:xfrm>
            <a:off x="838200" y="1825625"/>
            <a:ext cx="7986823" cy="4351338"/>
          </a:xfrm>
        </p:spPr>
        <p:txBody>
          <a:bodyPr>
            <a:normAutofit fontScale="92500"/>
          </a:bodyPr>
          <a:lstStyle/>
          <a:p>
            <a:r>
              <a:rPr lang="en-US" dirty="0"/>
              <a:t>Timing diagrams are especially useful in understanding how sequential circuits work </a:t>
            </a:r>
          </a:p>
          <a:p>
            <a:r>
              <a:rPr lang="en-US" dirty="0"/>
              <a:t>Here is a diagram which shows an example of how our latch outputs change with inputs SR=10</a:t>
            </a:r>
          </a:p>
          <a:p>
            <a:pPr marL="457200" lvl="1" indent="0">
              <a:buNone/>
            </a:pPr>
            <a:r>
              <a:rPr lang="en-US" dirty="0"/>
              <a:t>0. 	Suppose that initially, Q = 0 and Q’ = 1 </a:t>
            </a:r>
          </a:p>
          <a:p>
            <a:pPr marL="914400" lvl="1" indent="-457200">
              <a:buAutoNum type="arabicPeriod"/>
            </a:pPr>
            <a:r>
              <a:rPr lang="en-US" dirty="0"/>
              <a:t>Since S=1, Q’ will change from 1 to 0 after one NOR-gate delay (marked by vertical lines in the diagram for clarity) </a:t>
            </a:r>
          </a:p>
          <a:p>
            <a:pPr marL="914400" lvl="1" indent="-457200">
              <a:buAutoNum type="arabicPeriod"/>
            </a:pPr>
            <a:r>
              <a:rPr lang="en-US" dirty="0"/>
              <a:t>This change in Q’, along with R=0, causes Q to become 1 after another gate delay </a:t>
            </a:r>
          </a:p>
          <a:p>
            <a:pPr marL="914400" lvl="1" indent="-457200">
              <a:buAutoNum type="arabicPeriod"/>
            </a:pPr>
            <a:r>
              <a:rPr lang="en-US" dirty="0"/>
              <a:t>The latch then stabilizes until S or R change again</a:t>
            </a:r>
          </a:p>
        </p:txBody>
      </p:sp>
      <p:pic>
        <p:nvPicPr>
          <p:cNvPr id="4" name="Picture 3">
            <a:extLst>
              <a:ext uri="{FF2B5EF4-FFF2-40B4-BE49-F238E27FC236}">
                <a16:creationId xmlns:a16="http://schemas.microsoft.com/office/drawing/2014/main" id="{6F989C0B-1A1B-4762-90D3-55E2AAF85A2A}"/>
              </a:ext>
            </a:extLst>
          </p:cNvPr>
          <p:cNvPicPr>
            <a:picLocks noChangeAspect="1"/>
          </p:cNvPicPr>
          <p:nvPr/>
        </p:nvPicPr>
        <p:blipFill>
          <a:blip r:embed="rId2"/>
          <a:stretch>
            <a:fillRect/>
          </a:stretch>
        </p:blipFill>
        <p:spPr>
          <a:xfrm>
            <a:off x="8831445" y="900113"/>
            <a:ext cx="2447925" cy="5276850"/>
          </a:xfrm>
          <a:prstGeom prst="rect">
            <a:avLst/>
          </a:prstGeom>
        </p:spPr>
      </p:pic>
    </p:spTree>
    <p:extLst>
      <p:ext uri="{BB962C8B-B14F-4D97-AF65-F5344CB8AC3E}">
        <p14:creationId xmlns:p14="http://schemas.microsoft.com/office/powerpoint/2010/main" val="3708013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DC92-7390-43DD-A0E7-213458FFD863}"/>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20D7D557-B14D-4E9D-A7F1-ADD554E45C4F}"/>
              </a:ext>
            </a:extLst>
          </p:cNvPr>
          <p:cNvPicPr>
            <a:picLocks noChangeAspect="1"/>
          </p:cNvPicPr>
          <p:nvPr/>
        </p:nvPicPr>
        <p:blipFill>
          <a:blip r:embed="rId2"/>
          <a:stretch>
            <a:fillRect/>
          </a:stretch>
        </p:blipFill>
        <p:spPr>
          <a:xfrm>
            <a:off x="937550" y="2246896"/>
            <a:ext cx="10316901" cy="2889348"/>
          </a:xfrm>
          <a:prstGeom prst="rect">
            <a:avLst/>
          </a:prstGeom>
        </p:spPr>
      </p:pic>
      <p:cxnSp>
        <p:nvCxnSpPr>
          <p:cNvPr id="7" name="Straight Connector 6">
            <a:extLst>
              <a:ext uri="{FF2B5EF4-FFF2-40B4-BE49-F238E27FC236}">
                <a16:creationId xmlns:a16="http://schemas.microsoft.com/office/drawing/2014/main" id="{6E86FB34-7BFB-4AD0-9A09-97F04FD67629}"/>
              </a:ext>
            </a:extLst>
          </p:cNvPr>
          <p:cNvCxnSpPr/>
          <p:nvPr/>
        </p:nvCxnSpPr>
        <p:spPr>
          <a:xfrm>
            <a:off x="1414130" y="2246896"/>
            <a:ext cx="0" cy="2654713"/>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AE945809-FB0E-4AD6-8FD2-6FA79C02CDEC}"/>
              </a:ext>
            </a:extLst>
          </p:cNvPr>
          <p:cNvPicPr>
            <a:picLocks noChangeAspect="1"/>
          </p:cNvPicPr>
          <p:nvPr/>
        </p:nvPicPr>
        <p:blipFill rotWithShape="1">
          <a:blip r:embed="rId3"/>
          <a:srcRect b="70513"/>
          <a:stretch/>
        </p:blipFill>
        <p:spPr>
          <a:xfrm>
            <a:off x="8831445" y="900113"/>
            <a:ext cx="2447925" cy="1556008"/>
          </a:xfrm>
          <a:prstGeom prst="rect">
            <a:avLst/>
          </a:prstGeom>
        </p:spPr>
      </p:pic>
    </p:spTree>
    <p:extLst>
      <p:ext uri="{BB962C8B-B14F-4D97-AF65-F5344CB8AC3E}">
        <p14:creationId xmlns:p14="http://schemas.microsoft.com/office/powerpoint/2010/main" val="199513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375E-6 -4.81481E-6 L 0.81106 0.00602 " pathEditMode="relative" rAng="0" ptsTypes="AA">
                                      <p:cBhvr>
                                        <p:cTn id="6" dur="59000" fill="hold"/>
                                        <p:tgtEl>
                                          <p:spTgt spid="7"/>
                                        </p:tgtEl>
                                        <p:attrNameLst>
                                          <p:attrName>ppt_x</p:attrName>
                                          <p:attrName>ppt_y</p:attrName>
                                        </p:attrNameLst>
                                      </p:cBhvr>
                                      <p:rCtr x="40547" y="3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5E276-C7FD-467F-88ED-8695792BEF21}"/>
              </a:ext>
            </a:extLst>
          </p:cNvPr>
          <p:cNvSpPr>
            <a:spLocks noGrp="1"/>
          </p:cNvSpPr>
          <p:nvPr>
            <p:ph type="title"/>
          </p:nvPr>
        </p:nvSpPr>
        <p:spPr/>
        <p:txBody>
          <a:bodyPr/>
          <a:lstStyle/>
          <a:p>
            <a:r>
              <a:rPr lang="en-US" dirty="0"/>
              <a:t>SR latches are memories!</a:t>
            </a:r>
          </a:p>
        </p:txBody>
      </p:sp>
      <p:sp>
        <p:nvSpPr>
          <p:cNvPr id="3" name="Content Placeholder 2">
            <a:extLst>
              <a:ext uri="{FF2B5EF4-FFF2-40B4-BE49-F238E27FC236}">
                <a16:creationId xmlns:a16="http://schemas.microsoft.com/office/drawing/2014/main" id="{11C8EC63-D0B8-4E5F-9C6E-B75389C907BA}"/>
              </a:ext>
            </a:extLst>
          </p:cNvPr>
          <p:cNvSpPr>
            <a:spLocks noGrp="1"/>
          </p:cNvSpPr>
          <p:nvPr>
            <p:ph idx="1"/>
          </p:nvPr>
        </p:nvSpPr>
        <p:spPr>
          <a:xfrm>
            <a:off x="838200" y="1825625"/>
            <a:ext cx="7625316" cy="4351338"/>
          </a:xfrm>
        </p:spPr>
        <p:txBody>
          <a:bodyPr>
            <a:normAutofit fontScale="92500"/>
          </a:bodyPr>
          <a:lstStyle/>
          <a:p>
            <a:r>
              <a:rPr lang="en-US" dirty="0"/>
              <a:t>This little table shows that our latch provides everything we need in a memory: we can set it, reset it, and remember the current value. </a:t>
            </a:r>
          </a:p>
          <a:p>
            <a:r>
              <a:rPr lang="en-US" dirty="0"/>
              <a:t>The output Q represents the data stored in the latch. It is sometimes called the </a:t>
            </a:r>
            <a:r>
              <a:rPr lang="en-US" dirty="0">
                <a:solidFill>
                  <a:srgbClr val="FF0000"/>
                </a:solidFill>
              </a:rPr>
              <a:t>state</a:t>
            </a:r>
            <a:r>
              <a:rPr lang="en-US" dirty="0"/>
              <a:t> of the latch. </a:t>
            </a:r>
          </a:p>
          <a:p>
            <a:r>
              <a:rPr lang="en-US" dirty="0"/>
              <a:t>We can expand the table above into a </a:t>
            </a:r>
            <a:r>
              <a:rPr lang="en-US" dirty="0">
                <a:solidFill>
                  <a:srgbClr val="FF0000"/>
                </a:solidFill>
              </a:rPr>
              <a:t>state table</a:t>
            </a:r>
            <a:r>
              <a:rPr lang="en-US" dirty="0"/>
              <a:t>, which explicitly shows that the </a:t>
            </a:r>
            <a:r>
              <a:rPr lang="en-US" i="1" dirty="0"/>
              <a:t>next</a:t>
            </a:r>
            <a:r>
              <a:rPr lang="en-US" dirty="0"/>
              <a:t> values of Q and Q’ depend on their </a:t>
            </a:r>
            <a:r>
              <a:rPr lang="en-US" i="1" dirty="0"/>
              <a:t>current</a:t>
            </a:r>
            <a:r>
              <a:rPr lang="en-US" dirty="0"/>
              <a:t> values, as well as on the inputs S and R.</a:t>
            </a:r>
          </a:p>
        </p:txBody>
      </p:sp>
      <p:pic>
        <p:nvPicPr>
          <p:cNvPr id="4" name="Picture 3">
            <a:extLst>
              <a:ext uri="{FF2B5EF4-FFF2-40B4-BE49-F238E27FC236}">
                <a16:creationId xmlns:a16="http://schemas.microsoft.com/office/drawing/2014/main" id="{C669A545-7E50-4018-AB8A-55C6861FBF5C}"/>
              </a:ext>
            </a:extLst>
          </p:cNvPr>
          <p:cNvPicPr>
            <a:picLocks noChangeAspect="1"/>
          </p:cNvPicPr>
          <p:nvPr/>
        </p:nvPicPr>
        <p:blipFill>
          <a:blip r:embed="rId2"/>
          <a:stretch>
            <a:fillRect/>
          </a:stretch>
        </p:blipFill>
        <p:spPr>
          <a:xfrm>
            <a:off x="8463516" y="1643063"/>
            <a:ext cx="3352800" cy="4533900"/>
          </a:xfrm>
          <a:prstGeom prst="rect">
            <a:avLst/>
          </a:prstGeom>
        </p:spPr>
      </p:pic>
    </p:spTree>
    <p:extLst>
      <p:ext uri="{BB962C8B-B14F-4D97-AF65-F5344CB8AC3E}">
        <p14:creationId xmlns:p14="http://schemas.microsoft.com/office/powerpoint/2010/main" val="3504313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F425C-EB38-4E3E-A2C3-0D1F6D41C045}"/>
              </a:ext>
            </a:extLst>
          </p:cNvPr>
          <p:cNvSpPr>
            <a:spLocks noGrp="1"/>
          </p:cNvSpPr>
          <p:nvPr>
            <p:ph type="title"/>
          </p:nvPr>
        </p:nvSpPr>
        <p:spPr/>
        <p:txBody>
          <a:bodyPr/>
          <a:lstStyle/>
          <a:p>
            <a:r>
              <a:rPr lang="en-US" dirty="0"/>
              <a:t>SR latches are sequential!</a:t>
            </a:r>
          </a:p>
        </p:txBody>
      </p:sp>
      <p:sp>
        <p:nvSpPr>
          <p:cNvPr id="3" name="Content Placeholder 2">
            <a:extLst>
              <a:ext uri="{FF2B5EF4-FFF2-40B4-BE49-F238E27FC236}">
                <a16:creationId xmlns:a16="http://schemas.microsoft.com/office/drawing/2014/main" id="{EDA6B535-31E8-4680-AC95-29C4F5422B4A}"/>
              </a:ext>
            </a:extLst>
          </p:cNvPr>
          <p:cNvSpPr>
            <a:spLocks noGrp="1"/>
          </p:cNvSpPr>
          <p:nvPr>
            <p:ph idx="1"/>
          </p:nvPr>
        </p:nvSpPr>
        <p:spPr>
          <a:xfrm>
            <a:off x="838200" y="1825625"/>
            <a:ext cx="7125586" cy="4351338"/>
          </a:xfrm>
        </p:spPr>
        <p:txBody>
          <a:bodyPr/>
          <a:lstStyle/>
          <a:p>
            <a:r>
              <a:rPr lang="en-US" dirty="0"/>
              <a:t>Notice that for inputs </a:t>
            </a:r>
            <a:r>
              <a:rPr lang="en-US" dirty="0">
                <a:solidFill>
                  <a:srgbClr val="1832F0"/>
                </a:solidFill>
              </a:rPr>
              <a:t>SR = 00</a:t>
            </a:r>
            <a:r>
              <a:rPr lang="en-US" dirty="0"/>
              <a:t>, the next value of Q could be either 0 or 1, depending on the current value of Q </a:t>
            </a:r>
          </a:p>
          <a:p>
            <a:r>
              <a:rPr lang="en-US" dirty="0"/>
              <a:t>So the same inputs can yield different outputs, depending on whether the latch was previously set or reset</a:t>
            </a:r>
          </a:p>
          <a:p>
            <a:r>
              <a:rPr lang="en-US" dirty="0"/>
              <a:t>This is very different from the combinational circuits that we’ve seen so far, where the same inputs always yield the same outputs.</a:t>
            </a:r>
          </a:p>
        </p:txBody>
      </p:sp>
      <p:pic>
        <p:nvPicPr>
          <p:cNvPr id="4" name="Picture 3">
            <a:extLst>
              <a:ext uri="{FF2B5EF4-FFF2-40B4-BE49-F238E27FC236}">
                <a16:creationId xmlns:a16="http://schemas.microsoft.com/office/drawing/2014/main" id="{87B3D771-89F0-4CB1-A9D3-71666ACF3206}"/>
              </a:ext>
            </a:extLst>
          </p:cNvPr>
          <p:cNvPicPr>
            <a:picLocks noChangeAspect="1"/>
          </p:cNvPicPr>
          <p:nvPr/>
        </p:nvPicPr>
        <p:blipFill>
          <a:blip r:embed="rId2"/>
          <a:stretch>
            <a:fillRect/>
          </a:stretch>
        </p:blipFill>
        <p:spPr>
          <a:xfrm>
            <a:off x="7963786" y="1690688"/>
            <a:ext cx="3552825" cy="4352925"/>
          </a:xfrm>
          <a:prstGeom prst="rect">
            <a:avLst/>
          </a:prstGeom>
        </p:spPr>
      </p:pic>
    </p:spTree>
    <p:extLst>
      <p:ext uri="{BB962C8B-B14F-4D97-AF65-F5344CB8AC3E}">
        <p14:creationId xmlns:p14="http://schemas.microsoft.com/office/powerpoint/2010/main" val="525760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5DC9B-D925-4630-A1B3-164C9912A0C4}"/>
              </a:ext>
            </a:extLst>
          </p:cNvPr>
          <p:cNvSpPr>
            <a:spLocks noGrp="1"/>
          </p:cNvSpPr>
          <p:nvPr>
            <p:ph type="title"/>
          </p:nvPr>
        </p:nvSpPr>
        <p:spPr/>
        <p:txBody>
          <a:bodyPr/>
          <a:lstStyle/>
          <a:p>
            <a:r>
              <a:rPr lang="en-US" dirty="0"/>
              <a:t>What about SR=11?</a:t>
            </a:r>
          </a:p>
        </p:txBody>
      </p:sp>
      <p:sp>
        <p:nvSpPr>
          <p:cNvPr id="3" name="Content Placeholder 2">
            <a:extLst>
              <a:ext uri="{FF2B5EF4-FFF2-40B4-BE49-F238E27FC236}">
                <a16:creationId xmlns:a16="http://schemas.microsoft.com/office/drawing/2014/main" id="{C3F54914-85CD-4D76-92D6-5DAA723EEA6F}"/>
              </a:ext>
            </a:extLst>
          </p:cNvPr>
          <p:cNvSpPr>
            <a:spLocks noGrp="1"/>
          </p:cNvSpPr>
          <p:nvPr>
            <p:ph idx="1"/>
          </p:nvPr>
        </p:nvSpPr>
        <p:spPr>
          <a:xfrm>
            <a:off x="660070" y="1555668"/>
            <a:ext cx="8353301" cy="5130140"/>
          </a:xfrm>
        </p:spPr>
        <p:txBody>
          <a:bodyPr>
            <a:normAutofit fontScale="77500" lnSpcReduction="20000"/>
          </a:bodyPr>
          <a:lstStyle/>
          <a:p>
            <a:r>
              <a:rPr lang="en-CA" sz="3400" dirty="0"/>
              <a:t>Both </a:t>
            </a:r>
            <a:r>
              <a:rPr lang="en-CA" sz="3400" dirty="0" err="1"/>
              <a:t>Q</a:t>
            </a:r>
            <a:r>
              <a:rPr lang="en-CA" sz="2100" dirty="0" err="1"/>
              <a:t>next</a:t>
            </a:r>
            <a:r>
              <a:rPr lang="en-CA" sz="3400" dirty="0"/>
              <a:t> and </a:t>
            </a:r>
            <a:r>
              <a:rPr lang="en-CA" sz="3400" dirty="0" err="1"/>
              <a:t>Q’</a:t>
            </a:r>
            <a:r>
              <a:rPr lang="en-CA" sz="2100" dirty="0" err="1"/>
              <a:t>next</a:t>
            </a:r>
            <a:r>
              <a:rPr lang="en-CA" sz="3400" dirty="0"/>
              <a:t> will become 0</a:t>
            </a:r>
          </a:p>
          <a:p>
            <a:r>
              <a:rPr lang="en-CA" sz="3400" dirty="0"/>
              <a:t>This contradicts the assumption that Q and Q’ are always complements</a:t>
            </a:r>
          </a:p>
          <a:p>
            <a:r>
              <a:rPr lang="en-CA" sz="3400" dirty="0"/>
              <a:t>Another problem is what happens if we then make S = 0 and R = 0 together. </a:t>
            </a:r>
          </a:p>
          <a:p>
            <a:pPr marL="3657600" lvl="8" indent="0">
              <a:buNone/>
            </a:pPr>
            <a:r>
              <a:rPr lang="en-CA" sz="2400" dirty="0" err="1">
                <a:solidFill>
                  <a:srgbClr val="1832F0"/>
                </a:solidFill>
              </a:rPr>
              <a:t>Q</a:t>
            </a:r>
            <a:r>
              <a:rPr lang="en-CA" sz="1600" dirty="0" err="1">
                <a:solidFill>
                  <a:srgbClr val="1832F0"/>
                </a:solidFill>
              </a:rPr>
              <a:t>next</a:t>
            </a:r>
            <a:r>
              <a:rPr lang="en-CA" sz="2400" dirty="0">
                <a:solidFill>
                  <a:srgbClr val="1832F0"/>
                </a:solidFill>
              </a:rPr>
              <a:t> = (0 + 0)’ = 1 </a:t>
            </a:r>
          </a:p>
          <a:p>
            <a:pPr marL="3657600" lvl="8" indent="0">
              <a:buNone/>
            </a:pPr>
            <a:r>
              <a:rPr lang="en-CA" sz="2400" dirty="0" err="1">
                <a:solidFill>
                  <a:srgbClr val="1832F0"/>
                </a:solidFill>
              </a:rPr>
              <a:t>Q’</a:t>
            </a:r>
            <a:r>
              <a:rPr lang="en-CA" sz="1600" dirty="0" err="1">
                <a:solidFill>
                  <a:srgbClr val="1832F0"/>
                </a:solidFill>
              </a:rPr>
              <a:t>next</a:t>
            </a:r>
            <a:r>
              <a:rPr lang="en-CA" sz="2400" dirty="0">
                <a:solidFill>
                  <a:srgbClr val="1832F0"/>
                </a:solidFill>
              </a:rPr>
              <a:t> = (0 + 0)’ = 1</a:t>
            </a:r>
          </a:p>
          <a:p>
            <a:r>
              <a:rPr lang="en-CA" sz="3400" dirty="0"/>
              <a:t>But these new values go back into the NOR gates, and in the next step we get: </a:t>
            </a:r>
          </a:p>
          <a:p>
            <a:pPr marL="3657600" lvl="8" indent="0">
              <a:buNone/>
            </a:pPr>
            <a:r>
              <a:rPr lang="en-CA" sz="2400" dirty="0" err="1">
                <a:solidFill>
                  <a:srgbClr val="1832F0"/>
                </a:solidFill>
              </a:rPr>
              <a:t>Q</a:t>
            </a:r>
            <a:r>
              <a:rPr lang="en-CA" sz="1900" dirty="0" err="1">
                <a:solidFill>
                  <a:srgbClr val="1832F0"/>
                </a:solidFill>
              </a:rPr>
              <a:t>next</a:t>
            </a:r>
            <a:r>
              <a:rPr lang="en-CA" sz="2400" dirty="0">
                <a:solidFill>
                  <a:srgbClr val="1832F0"/>
                </a:solidFill>
              </a:rPr>
              <a:t> = (0 + 1)’ = 0 </a:t>
            </a:r>
          </a:p>
          <a:p>
            <a:pPr marL="3657600" lvl="8" indent="0">
              <a:buNone/>
            </a:pPr>
            <a:r>
              <a:rPr lang="en-CA" sz="2400" dirty="0" err="1">
                <a:solidFill>
                  <a:srgbClr val="1832F0"/>
                </a:solidFill>
              </a:rPr>
              <a:t>Q’</a:t>
            </a:r>
            <a:r>
              <a:rPr lang="en-CA" sz="1700" dirty="0" err="1">
                <a:solidFill>
                  <a:srgbClr val="1832F0"/>
                </a:solidFill>
              </a:rPr>
              <a:t>next</a:t>
            </a:r>
            <a:r>
              <a:rPr lang="en-CA" sz="2400" dirty="0">
                <a:solidFill>
                  <a:srgbClr val="1832F0"/>
                </a:solidFill>
              </a:rPr>
              <a:t> = (0 + 1)’ = 0</a:t>
            </a:r>
          </a:p>
          <a:p>
            <a:r>
              <a:rPr lang="en-CA" sz="3400" dirty="0"/>
              <a:t>The circuit enters an infinite loop, where Q and Q’ cycle between 0 and 1 forever</a:t>
            </a:r>
          </a:p>
          <a:p>
            <a:r>
              <a:rPr lang="en-CA" sz="3400" dirty="0"/>
              <a:t>This is actually the worst case, but the moral is don’t ever set SR=11!</a:t>
            </a:r>
            <a:endParaRPr lang="en-US" sz="3400" dirty="0"/>
          </a:p>
        </p:txBody>
      </p:sp>
      <p:pic>
        <p:nvPicPr>
          <p:cNvPr id="4" name="Picture 3"/>
          <p:cNvPicPr>
            <a:picLocks noChangeAspect="1"/>
          </p:cNvPicPr>
          <p:nvPr/>
        </p:nvPicPr>
        <p:blipFill>
          <a:blip r:embed="rId2"/>
          <a:stretch>
            <a:fillRect/>
          </a:stretch>
        </p:blipFill>
        <p:spPr>
          <a:xfrm>
            <a:off x="8939954" y="1134959"/>
            <a:ext cx="2886075" cy="5276850"/>
          </a:xfrm>
          <a:prstGeom prst="rect">
            <a:avLst/>
          </a:prstGeom>
        </p:spPr>
      </p:pic>
    </p:spTree>
    <p:extLst>
      <p:ext uri="{BB962C8B-B14F-4D97-AF65-F5344CB8AC3E}">
        <p14:creationId xmlns:p14="http://schemas.microsoft.com/office/powerpoint/2010/main" val="3320599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38673" y="2802206"/>
            <a:ext cx="5772150" cy="1657350"/>
          </a:xfrm>
          <a:prstGeom prst="rect">
            <a:avLst/>
          </a:prstGeom>
        </p:spPr>
      </p:pic>
      <p:sp>
        <p:nvSpPr>
          <p:cNvPr id="2" name="Title 1"/>
          <p:cNvSpPr>
            <a:spLocks noGrp="1"/>
          </p:cNvSpPr>
          <p:nvPr>
            <p:ph type="title"/>
          </p:nvPr>
        </p:nvSpPr>
        <p:spPr/>
        <p:txBody>
          <a:bodyPr/>
          <a:lstStyle/>
          <a:p>
            <a:r>
              <a:rPr lang="en-CA" dirty="0"/>
              <a:t>S’R’ latch</a:t>
            </a:r>
          </a:p>
        </p:txBody>
      </p:sp>
      <p:sp>
        <p:nvSpPr>
          <p:cNvPr id="3" name="Content Placeholder 2"/>
          <p:cNvSpPr>
            <a:spLocks noGrp="1"/>
          </p:cNvSpPr>
          <p:nvPr>
            <p:ph idx="1"/>
          </p:nvPr>
        </p:nvSpPr>
        <p:spPr>
          <a:xfrm>
            <a:off x="838200" y="1825625"/>
            <a:ext cx="10515600" cy="4800806"/>
          </a:xfrm>
        </p:spPr>
        <p:txBody>
          <a:bodyPr>
            <a:normAutofit/>
          </a:bodyPr>
          <a:lstStyle/>
          <a:p>
            <a:r>
              <a:rPr lang="en-CA" dirty="0"/>
              <a:t>There are several varieties of latches</a:t>
            </a:r>
          </a:p>
          <a:p>
            <a:r>
              <a:rPr lang="en-CA" dirty="0"/>
              <a:t>You can use NAND instead of NOR gates to get a </a:t>
            </a:r>
            <a:r>
              <a:rPr lang="en-CA" dirty="0">
                <a:solidFill>
                  <a:srgbClr val="FF0000"/>
                </a:solidFill>
              </a:rPr>
              <a:t>S’R’ latch</a:t>
            </a:r>
          </a:p>
          <a:p>
            <a:endParaRPr lang="en-CA" dirty="0">
              <a:solidFill>
                <a:srgbClr val="FF0000"/>
              </a:solidFill>
            </a:endParaRPr>
          </a:p>
          <a:p>
            <a:endParaRPr lang="en-CA" dirty="0">
              <a:solidFill>
                <a:srgbClr val="FF0000"/>
              </a:solidFill>
            </a:endParaRPr>
          </a:p>
          <a:p>
            <a:endParaRPr lang="en-CA" dirty="0">
              <a:solidFill>
                <a:srgbClr val="FF0000"/>
              </a:solidFill>
            </a:endParaRPr>
          </a:p>
          <a:p>
            <a:r>
              <a:rPr lang="en-CA" dirty="0"/>
              <a:t>This is just like an SR latch, but with inverted inputs, as you can see from the table </a:t>
            </a:r>
          </a:p>
          <a:p>
            <a:r>
              <a:rPr lang="en-CA" dirty="0"/>
              <a:t>You can derive this table by writing equations for the outputs in terms of the inputs and the current state, just as we did for the SR latch</a:t>
            </a:r>
            <a:endParaRPr lang="en-CA" dirty="0">
              <a:solidFill>
                <a:srgbClr val="FF0000"/>
              </a:solidFill>
            </a:endParaRPr>
          </a:p>
        </p:txBody>
      </p:sp>
    </p:spTree>
    <p:extLst>
      <p:ext uri="{BB962C8B-B14F-4D97-AF65-F5344CB8AC3E}">
        <p14:creationId xmlns:p14="http://schemas.microsoft.com/office/powerpoint/2010/main" val="3067463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14550" y="2443162"/>
            <a:ext cx="7962900" cy="1971675"/>
          </a:xfrm>
          <a:prstGeom prst="rect">
            <a:avLst/>
          </a:prstGeom>
        </p:spPr>
      </p:pic>
      <p:sp>
        <p:nvSpPr>
          <p:cNvPr id="2" name="Title 1"/>
          <p:cNvSpPr>
            <a:spLocks noGrp="1"/>
          </p:cNvSpPr>
          <p:nvPr>
            <p:ph type="title"/>
          </p:nvPr>
        </p:nvSpPr>
        <p:spPr/>
        <p:txBody>
          <a:bodyPr/>
          <a:lstStyle/>
          <a:p>
            <a:r>
              <a:rPr lang="en-CA" dirty="0"/>
              <a:t>An SR latch with a control input</a:t>
            </a:r>
          </a:p>
        </p:txBody>
      </p:sp>
      <p:sp>
        <p:nvSpPr>
          <p:cNvPr id="3" name="Content Placeholder 2"/>
          <p:cNvSpPr>
            <a:spLocks noGrp="1"/>
          </p:cNvSpPr>
          <p:nvPr>
            <p:ph idx="1"/>
          </p:nvPr>
        </p:nvSpPr>
        <p:spPr>
          <a:xfrm>
            <a:off x="838200" y="1825625"/>
            <a:ext cx="10515600" cy="4800806"/>
          </a:xfrm>
        </p:spPr>
        <p:txBody>
          <a:bodyPr/>
          <a:lstStyle/>
          <a:p>
            <a:r>
              <a:rPr lang="en-CA" dirty="0"/>
              <a:t>Here is an SR latch with a control input C</a:t>
            </a:r>
          </a:p>
          <a:p>
            <a:endParaRPr lang="en-CA" dirty="0"/>
          </a:p>
          <a:p>
            <a:endParaRPr lang="en-CA" dirty="0"/>
          </a:p>
          <a:p>
            <a:endParaRPr lang="en-CA" dirty="0"/>
          </a:p>
          <a:p>
            <a:endParaRPr lang="en-CA" dirty="0"/>
          </a:p>
          <a:p>
            <a:r>
              <a:rPr lang="en-CA" dirty="0"/>
              <a:t>Notice the hierarchical design! </a:t>
            </a:r>
          </a:p>
          <a:p>
            <a:pPr marL="457200" lvl="1" indent="0">
              <a:buNone/>
            </a:pPr>
            <a:r>
              <a:rPr lang="en-CA" dirty="0"/>
              <a:t>– The dotted blue box is the S’R’ latch from the previous slide</a:t>
            </a:r>
          </a:p>
          <a:p>
            <a:pPr marL="457200" lvl="1" indent="0">
              <a:buNone/>
            </a:pPr>
            <a:r>
              <a:rPr lang="en-CA" dirty="0"/>
              <a:t>– The additional NAND gates are simply used to generate the correct inputs for the S’R’ latch </a:t>
            </a:r>
          </a:p>
          <a:p>
            <a:r>
              <a:rPr lang="en-CA" dirty="0"/>
              <a:t>The control input acts just like an enable</a:t>
            </a:r>
          </a:p>
        </p:txBody>
      </p:sp>
    </p:spTree>
    <p:extLst>
      <p:ext uri="{BB962C8B-B14F-4D97-AF65-F5344CB8AC3E}">
        <p14:creationId xmlns:p14="http://schemas.microsoft.com/office/powerpoint/2010/main" val="154787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5C81F-C888-4C37-8F43-9077D759C8E4}"/>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CF98D7FA-0456-4532-AFAB-C7FCA72DDDA5}"/>
              </a:ext>
            </a:extLst>
          </p:cNvPr>
          <p:cNvSpPr>
            <a:spLocks noGrp="1"/>
          </p:cNvSpPr>
          <p:nvPr>
            <p:ph idx="1"/>
          </p:nvPr>
        </p:nvSpPr>
        <p:spPr/>
        <p:txBody>
          <a:bodyPr>
            <a:normAutofit/>
          </a:bodyPr>
          <a:lstStyle/>
          <a:p>
            <a:r>
              <a:rPr lang="en-US" sz="3200" dirty="0"/>
              <a:t>Introduction</a:t>
            </a:r>
          </a:p>
          <a:p>
            <a:r>
              <a:rPr lang="en-US" sz="3200" dirty="0"/>
              <a:t>Sequential Circuits</a:t>
            </a:r>
          </a:p>
          <a:p>
            <a:r>
              <a:rPr lang="en-US" sz="3200" dirty="0"/>
              <a:t>Storage Elements: Latches</a:t>
            </a:r>
          </a:p>
          <a:p>
            <a:r>
              <a:rPr lang="en-US" sz="3200" dirty="0"/>
              <a:t>Storage Elements: Flip-Flops</a:t>
            </a:r>
          </a:p>
          <a:p>
            <a:r>
              <a:rPr lang="en-US" sz="3200" dirty="0"/>
              <a:t>Analysis of Clocked Sequential Circuits</a:t>
            </a:r>
          </a:p>
          <a:p>
            <a:r>
              <a:rPr lang="en-US" sz="3200" dirty="0"/>
              <a:t>State Reduction and Assignment</a:t>
            </a:r>
          </a:p>
          <a:p>
            <a:r>
              <a:rPr lang="en-US" sz="3200" dirty="0"/>
              <a:t>Design Procedure</a:t>
            </a:r>
          </a:p>
        </p:txBody>
      </p:sp>
    </p:spTree>
    <p:extLst>
      <p:ext uri="{BB962C8B-B14F-4D97-AF65-F5344CB8AC3E}">
        <p14:creationId xmlns:p14="http://schemas.microsoft.com/office/powerpoint/2010/main" val="3558004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5047B1-34BC-4143-94B1-3987C64BAF65}"/>
              </a:ext>
            </a:extLst>
          </p:cNvPr>
          <p:cNvPicPr>
            <a:picLocks noChangeAspect="1"/>
          </p:cNvPicPr>
          <p:nvPr/>
        </p:nvPicPr>
        <p:blipFill>
          <a:blip r:embed="rId2"/>
          <a:stretch>
            <a:fillRect/>
          </a:stretch>
        </p:blipFill>
        <p:spPr>
          <a:xfrm>
            <a:off x="1630327" y="2380929"/>
            <a:ext cx="8931347" cy="3301421"/>
          </a:xfrm>
          <a:prstGeom prst="rect">
            <a:avLst/>
          </a:prstGeom>
        </p:spPr>
      </p:pic>
      <p:sp>
        <p:nvSpPr>
          <p:cNvPr id="2" name="Title 1">
            <a:extLst>
              <a:ext uri="{FF2B5EF4-FFF2-40B4-BE49-F238E27FC236}">
                <a16:creationId xmlns:a16="http://schemas.microsoft.com/office/drawing/2014/main" id="{DE65DC92-7390-43DD-A0E7-213458FFD863}"/>
              </a:ext>
            </a:extLst>
          </p:cNvPr>
          <p:cNvSpPr>
            <a:spLocks noGrp="1"/>
          </p:cNvSpPr>
          <p:nvPr>
            <p:ph type="title"/>
          </p:nvPr>
        </p:nvSpPr>
        <p:spPr/>
        <p:txBody>
          <a:bodyPr/>
          <a:lstStyle/>
          <a:p>
            <a:endParaRPr lang="en-US" dirty="0"/>
          </a:p>
        </p:txBody>
      </p:sp>
      <p:cxnSp>
        <p:nvCxnSpPr>
          <p:cNvPr id="7" name="Straight Connector 6">
            <a:extLst>
              <a:ext uri="{FF2B5EF4-FFF2-40B4-BE49-F238E27FC236}">
                <a16:creationId xmlns:a16="http://schemas.microsoft.com/office/drawing/2014/main" id="{6E86FB34-7BFB-4AD0-9A09-97F04FD67629}"/>
              </a:ext>
            </a:extLst>
          </p:cNvPr>
          <p:cNvCxnSpPr>
            <a:cxnSpLocks/>
          </p:cNvCxnSpPr>
          <p:nvPr/>
        </p:nvCxnSpPr>
        <p:spPr>
          <a:xfrm>
            <a:off x="2275373" y="2456121"/>
            <a:ext cx="0" cy="2945217"/>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BA7B939-F106-46F2-9833-7246AC67ABDF}"/>
              </a:ext>
            </a:extLst>
          </p:cNvPr>
          <p:cNvPicPr>
            <a:picLocks noChangeAspect="1"/>
          </p:cNvPicPr>
          <p:nvPr/>
        </p:nvPicPr>
        <p:blipFill>
          <a:blip r:embed="rId3"/>
          <a:stretch>
            <a:fillRect/>
          </a:stretch>
        </p:blipFill>
        <p:spPr>
          <a:xfrm>
            <a:off x="8314662" y="411496"/>
            <a:ext cx="2706316" cy="2044625"/>
          </a:xfrm>
          <a:prstGeom prst="rect">
            <a:avLst/>
          </a:prstGeom>
        </p:spPr>
      </p:pic>
    </p:spTree>
    <p:extLst>
      <p:ext uri="{BB962C8B-B14F-4D97-AF65-F5344CB8AC3E}">
        <p14:creationId xmlns:p14="http://schemas.microsoft.com/office/powerpoint/2010/main" val="239064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45833E-6 4.81481E-6 L 0.81107 0.00601 " pathEditMode="relative" rAng="0" ptsTypes="AA">
                                      <p:cBhvr>
                                        <p:cTn id="6" dur="59000" fill="hold"/>
                                        <p:tgtEl>
                                          <p:spTgt spid="7"/>
                                        </p:tgtEl>
                                        <p:attrNameLst>
                                          <p:attrName>ppt_x</p:attrName>
                                          <p:attrName>ppt_y</p:attrName>
                                        </p:attrNameLst>
                                      </p:cBhvr>
                                      <p:rCtr x="40547" y="3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14F078-1123-4DD6-8B99-79D84388895A}"/>
              </a:ext>
            </a:extLst>
          </p:cNvPr>
          <p:cNvPicPr>
            <a:picLocks noChangeAspect="1"/>
          </p:cNvPicPr>
          <p:nvPr/>
        </p:nvPicPr>
        <p:blipFill>
          <a:blip r:embed="rId2"/>
          <a:stretch>
            <a:fillRect/>
          </a:stretch>
        </p:blipFill>
        <p:spPr>
          <a:xfrm>
            <a:off x="1782728" y="2304716"/>
            <a:ext cx="8839200" cy="3248025"/>
          </a:xfrm>
          <a:prstGeom prst="rect">
            <a:avLst/>
          </a:prstGeom>
        </p:spPr>
      </p:pic>
      <p:sp>
        <p:nvSpPr>
          <p:cNvPr id="2" name="Title 1">
            <a:extLst>
              <a:ext uri="{FF2B5EF4-FFF2-40B4-BE49-F238E27FC236}">
                <a16:creationId xmlns:a16="http://schemas.microsoft.com/office/drawing/2014/main" id="{DE65DC92-7390-43DD-A0E7-213458FFD863}"/>
              </a:ext>
            </a:extLst>
          </p:cNvPr>
          <p:cNvSpPr>
            <a:spLocks noGrp="1"/>
          </p:cNvSpPr>
          <p:nvPr>
            <p:ph type="title"/>
          </p:nvPr>
        </p:nvSpPr>
        <p:spPr/>
        <p:txBody>
          <a:bodyPr/>
          <a:lstStyle/>
          <a:p>
            <a:endParaRPr lang="en-US" dirty="0"/>
          </a:p>
        </p:txBody>
      </p:sp>
      <p:cxnSp>
        <p:nvCxnSpPr>
          <p:cNvPr id="7" name="Straight Connector 6">
            <a:extLst>
              <a:ext uri="{FF2B5EF4-FFF2-40B4-BE49-F238E27FC236}">
                <a16:creationId xmlns:a16="http://schemas.microsoft.com/office/drawing/2014/main" id="{6E86FB34-7BFB-4AD0-9A09-97F04FD67629}"/>
              </a:ext>
            </a:extLst>
          </p:cNvPr>
          <p:cNvCxnSpPr>
            <a:cxnSpLocks/>
          </p:cNvCxnSpPr>
          <p:nvPr/>
        </p:nvCxnSpPr>
        <p:spPr>
          <a:xfrm>
            <a:off x="2275373" y="2456121"/>
            <a:ext cx="0" cy="2945217"/>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CFC1DD0-E9A2-41CB-9EDA-553848353C2E}"/>
              </a:ext>
            </a:extLst>
          </p:cNvPr>
          <p:cNvPicPr>
            <a:picLocks noChangeAspect="1"/>
          </p:cNvPicPr>
          <p:nvPr/>
        </p:nvPicPr>
        <p:blipFill>
          <a:blip r:embed="rId3"/>
          <a:stretch>
            <a:fillRect/>
          </a:stretch>
        </p:blipFill>
        <p:spPr>
          <a:xfrm>
            <a:off x="8072216" y="281321"/>
            <a:ext cx="2809875" cy="2047875"/>
          </a:xfrm>
          <a:prstGeom prst="rect">
            <a:avLst/>
          </a:prstGeom>
        </p:spPr>
      </p:pic>
    </p:spTree>
    <p:extLst>
      <p:ext uri="{BB962C8B-B14F-4D97-AF65-F5344CB8AC3E}">
        <p14:creationId xmlns:p14="http://schemas.microsoft.com/office/powerpoint/2010/main" val="298912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45833E-6 4.81481E-6 L 0.81107 0.00601 " pathEditMode="relative" rAng="0" ptsTypes="AA">
                                      <p:cBhvr>
                                        <p:cTn id="6" dur="59000" fill="hold"/>
                                        <p:tgtEl>
                                          <p:spTgt spid="7"/>
                                        </p:tgtEl>
                                        <p:attrNameLst>
                                          <p:attrName>ppt_x</p:attrName>
                                          <p:attrName>ppt_y</p:attrName>
                                        </p:attrNameLst>
                                      </p:cBhvr>
                                      <p:rCtr x="40547" y="3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98171" y="2938663"/>
            <a:ext cx="7618687" cy="2110519"/>
          </a:xfrm>
          <a:prstGeom prst="rect">
            <a:avLst/>
          </a:prstGeom>
        </p:spPr>
      </p:pic>
      <p:sp>
        <p:nvSpPr>
          <p:cNvPr id="2" name="Title 1"/>
          <p:cNvSpPr>
            <a:spLocks noGrp="1"/>
          </p:cNvSpPr>
          <p:nvPr>
            <p:ph type="title"/>
          </p:nvPr>
        </p:nvSpPr>
        <p:spPr>
          <a:xfrm>
            <a:off x="838200" y="0"/>
            <a:ext cx="10515600" cy="1325563"/>
          </a:xfrm>
        </p:spPr>
        <p:txBody>
          <a:bodyPr/>
          <a:lstStyle/>
          <a:p>
            <a:r>
              <a:rPr lang="en-CA" dirty="0"/>
              <a:t>D latch</a:t>
            </a:r>
          </a:p>
        </p:txBody>
      </p:sp>
      <p:sp>
        <p:nvSpPr>
          <p:cNvPr id="3" name="Content Placeholder 2"/>
          <p:cNvSpPr>
            <a:spLocks noGrp="1"/>
          </p:cNvSpPr>
          <p:nvPr>
            <p:ph idx="1"/>
          </p:nvPr>
        </p:nvSpPr>
        <p:spPr>
          <a:xfrm>
            <a:off x="320635" y="1021278"/>
            <a:ext cx="11269682" cy="5836722"/>
          </a:xfrm>
        </p:spPr>
        <p:txBody>
          <a:bodyPr>
            <a:normAutofit/>
          </a:bodyPr>
          <a:lstStyle/>
          <a:p>
            <a:r>
              <a:rPr lang="en-CA" dirty="0"/>
              <a:t>Finally, a D latch is based on an S’R’ latch. The additional gates generate the S’ and R’ signals, based on inputs D (“data”) and C (“control”) </a:t>
            </a:r>
          </a:p>
          <a:p>
            <a:pPr marL="457200" lvl="1" indent="0">
              <a:buNone/>
            </a:pPr>
            <a:r>
              <a:rPr lang="en-CA" dirty="0"/>
              <a:t>– When C = 0, S’ and R’ are both 1, so the state Q does not change </a:t>
            </a:r>
          </a:p>
          <a:p>
            <a:pPr marL="457200" lvl="1" indent="0">
              <a:buNone/>
            </a:pPr>
            <a:r>
              <a:rPr lang="en-CA" dirty="0"/>
              <a:t>– When C = 1, the latch output Q will equal the input D</a:t>
            </a:r>
          </a:p>
          <a:p>
            <a:pPr marL="457200" lvl="1" indent="0">
              <a:buNone/>
            </a:pPr>
            <a:endParaRPr lang="en-CA" dirty="0"/>
          </a:p>
          <a:p>
            <a:pPr marL="457200" lvl="1" indent="0">
              <a:buNone/>
            </a:pPr>
            <a:endParaRPr lang="en-CA" dirty="0"/>
          </a:p>
          <a:p>
            <a:pPr marL="457200" lvl="1" indent="0">
              <a:buNone/>
            </a:pPr>
            <a:endParaRPr lang="en-CA" dirty="0"/>
          </a:p>
          <a:p>
            <a:pPr marL="457200" lvl="1" indent="0">
              <a:buNone/>
            </a:pPr>
            <a:endParaRPr lang="en-CA" dirty="0"/>
          </a:p>
          <a:p>
            <a:pPr marL="457200" lvl="1" indent="0">
              <a:buNone/>
            </a:pPr>
            <a:endParaRPr lang="en-CA" dirty="0"/>
          </a:p>
          <a:p>
            <a:r>
              <a:rPr lang="en-CA" dirty="0"/>
              <a:t>No more messing with one input for set and another input for reset!</a:t>
            </a:r>
          </a:p>
          <a:p>
            <a:r>
              <a:rPr lang="en-CA" dirty="0"/>
              <a:t>Also, this latch has no “bad” input combinations to avoid. Any of the four possible assignments to C and D are valid.</a:t>
            </a:r>
          </a:p>
        </p:txBody>
      </p:sp>
    </p:spTree>
    <p:extLst>
      <p:ext uri="{BB962C8B-B14F-4D97-AF65-F5344CB8AC3E}">
        <p14:creationId xmlns:p14="http://schemas.microsoft.com/office/powerpoint/2010/main" val="3230847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06459" y="2979841"/>
            <a:ext cx="7639050" cy="2038350"/>
          </a:xfrm>
          <a:prstGeom prst="rect">
            <a:avLst/>
          </a:prstGeom>
        </p:spPr>
      </p:pic>
      <p:sp>
        <p:nvSpPr>
          <p:cNvPr id="2" name="Title 1"/>
          <p:cNvSpPr>
            <a:spLocks noGrp="1"/>
          </p:cNvSpPr>
          <p:nvPr>
            <p:ph type="title"/>
          </p:nvPr>
        </p:nvSpPr>
        <p:spPr>
          <a:xfrm>
            <a:off x="838200" y="0"/>
            <a:ext cx="10515600" cy="1325563"/>
          </a:xfrm>
        </p:spPr>
        <p:txBody>
          <a:bodyPr/>
          <a:lstStyle/>
          <a:p>
            <a:r>
              <a:rPr lang="en-CA" dirty="0"/>
              <a:t>D latch</a:t>
            </a:r>
          </a:p>
        </p:txBody>
      </p:sp>
      <p:sp>
        <p:nvSpPr>
          <p:cNvPr id="3" name="Content Placeholder 2"/>
          <p:cNvSpPr>
            <a:spLocks noGrp="1"/>
          </p:cNvSpPr>
          <p:nvPr>
            <p:ph idx="1"/>
          </p:nvPr>
        </p:nvSpPr>
        <p:spPr>
          <a:xfrm>
            <a:off x="320635" y="1021278"/>
            <a:ext cx="11269682" cy="5836722"/>
          </a:xfrm>
        </p:spPr>
        <p:txBody>
          <a:bodyPr>
            <a:normAutofit/>
          </a:bodyPr>
          <a:lstStyle/>
          <a:p>
            <a:r>
              <a:rPr lang="en-CA" dirty="0"/>
              <a:t>Finally, a D latch is based on an S’R’ latch. The additional gates generate the S’ and R’ signals, based on inputs D (“data”) and C (“control”) </a:t>
            </a:r>
          </a:p>
          <a:p>
            <a:pPr marL="457200" lvl="1" indent="0">
              <a:buNone/>
            </a:pPr>
            <a:r>
              <a:rPr lang="en-CA" dirty="0"/>
              <a:t>– When C = 0, S’ and R’ are both 1, so the state Q does not change </a:t>
            </a:r>
          </a:p>
          <a:p>
            <a:pPr marL="457200" lvl="1" indent="0">
              <a:buNone/>
            </a:pPr>
            <a:r>
              <a:rPr lang="en-CA" dirty="0"/>
              <a:t>– When C = 1, the latch output Q will equal the input D</a:t>
            </a:r>
          </a:p>
          <a:p>
            <a:pPr marL="457200" lvl="1" indent="0">
              <a:buNone/>
            </a:pPr>
            <a:endParaRPr lang="en-CA" dirty="0"/>
          </a:p>
          <a:p>
            <a:pPr marL="457200" lvl="1" indent="0">
              <a:buNone/>
            </a:pPr>
            <a:endParaRPr lang="en-CA" dirty="0"/>
          </a:p>
          <a:p>
            <a:pPr marL="457200" lvl="1" indent="0">
              <a:buNone/>
            </a:pPr>
            <a:endParaRPr lang="en-CA" dirty="0"/>
          </a:p>
          <a:p>
            <a:pPr marL="457200" lvl="1" indent="0">
              <a:buNone/>
            </a:pPr>
            <a:endParaRPr lang="en-CA" dirty="0"/>
          </a:p>
          <a:p>
            <a:pPr marL="457200" lvl="1" indent="0">
              <a:buNone/>
            </a:pPr>
            <a:endParaRPr lang="en-CA" dirty="0"/>
          </a:p>
          <a:p>
            <a:r>
              <a:rPr lang="en-CA" dirty="0"/>
              <a:t>No more messing with one input for set and another input for reset!</a:t>
            </a:r>
          </a:p>
          <a:p>
            <a:r>
              <a:rPr lang="en-CA" dirty="0"/>
              <a:t>Also, this latch has no “bad” input combinations to avoid. Any of the four possible assignments to C and D are valid.</a:t>
            </a:r>
          </a:p>
        </p:txBody>
      </p:sp>
    </p:spTree>
    <p:extLst>
      <p:ext uri="{BB962C8B-B14F-4D97-AF65-F5344CB8AC3E}">
        <p14:creationId xmlns:p14="http://schemas.microsoft.com/office/powerpoint/2010/main" val="3178441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7ECB2F-E4B7-414B-B3BE-6AB8BE68FD3D}"/>
              </a:ext>
            </a:extLst>
          </p:cNvPr>
          <p:cNvPicPr>
            <a:picLocks noChangeAspect="1"/>
          </p:cNvPicPr>
          <p:nvPr/>
        </p:nvPicPr>
        <p:blipFill>
          <a:blip r:embed="rId2"/>
          <a:stretch>
            <a:fillRect/>
          </a:stretch>
        </p:blipFill>
        <p:spPr>
          <a:xfrm>
            <a:off x="744279" y="2548769"/>
            <a:ext cx="10703442" cy="2934057"/>
          </a:xfrm>
          <a:prstGeom prst="rect">
            <a:avLst/>
          </a:prstGeom>
        </p:spPr>
      </p:pic>
      <p:sp>
        <p:nvSpPr>
          <p:cNvPr id="2" name="Title 1">
            <a:extLst>
              <a:ext uri="{FF2B5EF4-FFF2-40B4-BE49-F238E27FC236}">
                <a16:creationId xmlns:a16="http://schemas.microsoft.com/office/drawing/2014/main" id="{DE65DC92-7390-43DD-A0E7-213458FFD863}"/>
              </a:ext>
            </a:extLst>
          </p:cNvPr>
          <p:cNvSpPr>
            <a:spLocks noGrp="1"/>
          </p:cNvSpPr>
          <p:nvPr>
            <p:ph type="title"/>
          </p:nvPr>
        </p:nvSpPr>
        <p:spPr/>
        <p:txBody>
          <a:bodyPr/>
          <a:lstStyle/>
          <a:p>
            <a:endParaRPr lang="en-US" dirty="0"/>
          </a:p>
        </p:txBody>
      </p:sp>
      <p:cxnSp>
        <p:nvCxnSpPr>
          <p:cNvPr id="7" name="Straight Connector 6">
            <a:extLst>
              <a:ext uri="{FF2B5EF4-FFF2-40B4-BE49-F238E27FC236}">
                <a16:creationId xmlns:a16="http://schemas.microsoft.com/office/drawing/2014/main" id="{6E86FB34-7BFB-4AD0-9A09-97F04FD67629}"/>
              </a:ext>
            </a:extLst>
          </p:cNvPr>
          <p:cNvCxnSpPr>
            <a:cxnSpLocks/>
          </p:cNvCxnSpPr>
          <p:nvPr/>
        </p:nvCxnSpPr>
        <p:spPr>
          <a:xfrm>
            <a:off x="1339707" y="2498645"/>
            <a:ext cx="0" cy="2945217"/>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C7F85A6-8657-4140-9010-3F0AF2B4723C}"/>
              </a:ext>
            </a:extLst>
          </p:cNvPr>
          <p:cNvPicPr>
            <a:picLocks noChangeAspect="1"/>
          </p:cNvPicPr>
          <p:nvPr/>
        </p:nvPicPr>
        <p:blipFill>
          <a:blip r:embed="rId3"/>
          <a:stretch>
            <a:fillRect/>
          </a:stretch>
        </p:blipFill>
        <p:spPr>
          <a:xfrm>
            <a:off x="8741334" y="191386"/>
            <a:ext cx="2706387" cy="2275035"/>
          </a:xfrm>
          <a:prstGeom prst="rect">
            <a:avLst/>
          </a:prstGeom>
        </p:spPr>
      </p:pic>
    </p:spTree>
    <p:extLst>
      <p:ext uri="{BB962C8B-B14F-4D97-AF65-F5344CB8AC3E}">
        <p14:creationId xmlns:p14="http://schemas.microsoft.com/office/powerpoint/2010/main" val="36272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45833E-6 4.81481E-6 L 0.81107 0.00601 " pathEditMode="relative" rAng="0" ptsTypes="AA">
                                      <p:cBhvr>
                                        <p:cTn id="6" dur="59000" fill="hold"/>
                                        <p:tgtEl>
                                          <p:spTgt spid="7"/>
                                        </p:tgtEl>
                                        <p:attrNameLst>
                                          <p:attrName>ppt_x</p:attrName>
                                          <p:attrName>ppt_y</p:attrName>
                                        </p:attrNameLst>
                                      </p:cBhvr>
                                      <p:rCtr x="40547" y="3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Sequential circuits and state diagrams</a:t>
            </a:r>
          </a:p>
        </p:txBody>
      </p:sp>
      <p:sp>
        <p:nvSpPr>
          <p:cNvPr id="3" name="Content Placeholder 2"/>
          <p:cNvSpPr>
            <a:spLocks noGrp="1"/>
          </p:cNvSpPr>
          <p:nvPr>
            <p:ph idx="1"/>
          </p:nvPr>
        </p:nvSpPr>
        <p:spPr>
          <a:xfrm>
            <a:off x="838200" y="1516868"/>
            <a:ext cx="10515600" cy="3791402"/>
          </a:xfrm>
        </p:spPr>
        <p:txBody>
          <a:bodyPr>
            <a:normAutofit fontScale="92500" lnSpcReduction="10000"/>
          </a:bodyPr>
          <a:lstStyle/>
          <a:p>
            <a:r>
              <a:rPr lang="en-CA" dirty="0"/>
              <a:t>To describe combinational circuits, we used Boolean expressions and truth tables. With sequential circuits, we can still use expression and tables, but we can also use another form called a </a:t>
            </a:r>
            <a:r>
              <a:rPr lang="en-CA" dirty="0">
                <a:solidFill>
                  <a:srgbClr val="FF0000"/>
                </a:solidFill>
              </a:rPr>
              <a:t>state diagram </a:t>
            </a:r>
          </a:p>
          <a:p>
            <a:r>
              <a:rPr lang="en-CA" dirty="0"/>
              <a:t>We draw one node for each state that the circuit can be in. Latches have only two states: Q=0 and Q=1 </a:t>
            </a:r>
          </a:p>
          <a:p>
            <a:r>
              <a:rPr lang="en-CA" dirty="0"/>
              <a:t>Arrows between nodes are labeled with “input/output” and indicate how the circuit changes states and what its outputs are. In this case the state and the output are the same</a:t>
            </a:r>
          </a:p>
          <a:p>
            <a:r>
              <a:rPr lang="en-CA" dirty="0"/>
              <a:t>Here’s a state diagram for a D latch with inputs D and C</a:t>
            </a:r>
          </a:p>
        </p:txBody>
      </p:sp>
      <p:pic>
        <p:nvPicPr>
          <p:cNvPr id="4" name="Picture 3"/>
          <p:cNvPicPr>
            <a:picLocks noChangeAspect="1"/>
          </p:cNvPicPr>
          <p:nvPr/>
        </p:nvPicPr>
        <p:blipFill>
          <a:blip r:embed="rId2"/>
          <a:stretch>
            <a:fillRect/>
          </a:stretch>
        </p:blipFill>
        <p:spPr>
          <a:xfrm>
            <a:off x="4488935" y="5146528"/>
            <a:ext cx="3000375" cy="1552575"/>
          </a:xfrm>
          <a:prstGeom prst="rect">
            <a:avLst/>
          </a:prstGeom>
        </p:spPr>
      </p:pic>
    </p:spTree>
    <p:extLst>
      <p:ext uri="{BB962C8B-B14F-4D97-AF65-F5344CB8AC3E}">
        <p14:creationId xmlns:p14="http://schemas.microsoft.com/office/powerpoint/2010/main" val="713411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61368" y="2175287"/>
            <a:ext cx="3376489" cy="1478884"/>
          </a:xfrm>
          <a:prstGeom prst="rect">
            <a:avLst/>
          </a:prstGeom>
        </p:spPr>
      </p:pic>
      <p:sp>
        <p:nvSpPr>
          <p:cNvPr id="2" name="Title 1"/>
          <p:cNvSpPr>
            <a:spLocks noGrp="1"/>
          </p:cNvSpPr>
          <p:nvPr>
            <p:ph type="title"/>
          </p:nvPr>
        </p:nvSpPr>
        <p:spPr/>
        <p:txBody>
          <a:bodyPr/>
          <a:lstStyle/>
          <a:p>
            <a:r>
              <a:rPr lang="en-CA" dirty="0"/>
              <a:t>Using latches in real life</a:t>
            </a:r>
          </a:p>
        </p:txBody>
      </p:sp>
      <p:sp>
        <p:nvSpPr>
          <p:cNvPr id="3" name="Content Placeholder 2"/>
          <p:cNvSpPr>
            <a:spLocks noGrp="1"/>
          </p:cNvSpPr>
          <p:nvPr>
            <p:ph idx="1"/>
          </p:nvPr>
        </p:nvSpPr>
        <p:spPr>
          <a:xfrm>
            <a:off x="838200" y="1825624"/>
            <a:ext cx="10515600" cy="4753305"/>
          </a:xfrm>
        </p:spPr>
        <p:txBody>
          <a:bodyPr>
            <a:normAutofit fontScale="92500" lnSpcReduction="10000"/>
          </a:bodyPr>
          <a:lstStyle/>
          <a:p>
            <a:r>
              <a:rPr lang="en-CA" dirty="0"/>
              <a:t>We can connect some latches, acting as memory, to an ALU</a:t>
            </a:r>
          </a:p>
          <a:p>
            <a:endParaRPr lang="en-CA" dirty="0"/>
          </a:p>
          <a:p>
            <a:endParaRPr lang="en-CA" dirty="0"/>
          </a:p>
          <a:p>
            <a:endParaRPr lang="en-CA" dirty="0"/>
          </a:p>
          <a:p>
            <a:r>
              <a:rPr lang="en-CA" dirty="0"/>
              <a:t>Let’s say these latches contain some value that we want to increment </a:t>
            </a:r>
          </a:p>
          <a:p>
            <a:pPr marL="457200" lvl="1" indent="0">
              <a:buNone/>
            </a:pPr>
            <a:r>
              <a:rPr lang="en-CA" dirty="0"/>
              <a:t>– The ALU should read the current latch value </a:t>
            </a:r>
          </a:p>
          <a:p>
            <a:pPr marL="457200" lvl="1" indent="0">
              <a:buNone/>
            </a:pPr>
            <a:r>
              <a:rPr lang="en-CA" dirty="0"/>
              <a:t>– It applies the “G = X + 1” operation </a:t>
            </a:r>
          </a:p>
          <a:p>
            <a:pPr marL="457200" lvl="1" indent="0">
              <a:buNone/>
            </a:pPr>
            <a:r>
              <a:rPr lang="en-CA" dirty="0"/>
              <a:t>– The incremented value is stored back into the latches </a:t>
            </a:r>
          </a:p>
          <a:p>
            <a:r>
              <a:rPr lang="en-CA" dirty="0"/>
              <a:t>At this point, we have to stop the cycle, so the latch value doesn’t get incremented again by accident </a:t>
            </a:r>
          </a:p>
          <a:p>
            <a:r>
              <a:rPr lang="en-CA" dirty="0"/>
              <a:t>One convenient way to break the loop is to disable the latches</a:t>
            </a:r>
          </a:p>
        </p:txBody>
      </p:sp>
    </p:spTree>
    <p:extLst>
      <p:ext uri="{BB962C8B-B14F-4D97-AF65-F5344CB8AC3E}">
        <p14:creationId xmlns:p14="http://schemas.microsoft.com/office/powerpoint/2010/main" val="3114719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problem with latches</a:t>
            </a:r>
          </a:p>
        </p:txBody>
      </p:sp>
      <p:sp>
        <p:nvSpPr>
          <p:cNvPr id="3" name="Content Placeholder 2"/>
          <p:cNvSpPr>
            <a:spLocks noGrp="1"/>
          </p:cNvSpPr>
          <p:nvPr>
            <p:ph idx="1"/>
          </p:nvPr>
        </p:nvSpPr>
        <p:spPr>
          <a:xfrm>
            <a:off x="826324" y="2968831"/>
            <a:ext cx="10515600" cy="3801898"/>
          </a:xfrm>
        </p:spPr>
        <p:txBody>
          <a:bodyPr>
            <a:normAutofit lnSpcReduction="10000"/>
          </a:bodyPr>
          <a:lstStyle/>
          <a:p>
            <a:r>
              <a:rPr lang="en-CA" dirty="0"/>
              <a:t>The problem is exactly when to disable the latches. You have to wait long enough for the ALU to produce its output, but no longer </a:t>
            </a:r>
          </a:p>
          <a:p>
            <a:pPr marL="457200" lvl="1" indent="0">
              <a:buNone/>
            </a:pPr>
            <a:r>
              <a:rPr lang="en-CA" dirty="0"/>
              <a:t>– But different ALU operations have different delays. For instance, arithmetic operations might go through an adder, whereas logical operations don’t </a:t>
            </a:r>
          </a:p>
          <a:p>
            <a:pPr marL="457200" lvl="1" indent="0">
              <a:buNone/>
            </a:pPr>
            <a:r>
              <a:rPr lang="en-CA" dirty="0"/>
              <a:t>– Changing the ALU implementation, such as using a carry-</a:t>
            </a:r>
            <a:r>
              <a:rPr lang="en-CA" dirty="0" err="1"/>
              <a:t>lookahead</a:t>
            </a:r>
            <a:r>
              <a:rPr lang="en-CA" dirty="0"/>
              <a:t> adder instead of a ripple-carry adder, also affects the delay </a:t>
            </a:r>
          </a:p>
          <a:p>
            <a:r>
              <a:rPr lang="en-CA" dirty="0"/>
              <a:t>In general, it’s very difficult to know how long operations take, and how long latches should be enabled for</a:t>
            </a:r>
          </a:p>
        </p:txBody>
      </p:sp>
      <p:pic>
        <p:nvPicPr>
          <p:cNvPr id="4" name="Picture 3"/>
          <p:cNvPicPr>
            <a:picLocks noChangeAspect="1"/>
          </p:cNvPicPr>
          <p:nvPr/>
        </p:nvPicPr>
        <p:blipFill>
          <a:blip r:embed="rId2"/>
          <a:stretch>
            <a:fillRect/>
          </a:stretch>
        </p:blipFill>
        <p:spPr>
          <a:xfrm>
            <a:off x="4263248" y="1427142"/>
            <a:ext cx="3376489" cy="1478884"/>
          </a:xfrm>
          <a:prstGeom prst="rect">
            <a:avLst/>
          </a:prstGeom>
        </p:spPr>
      </p:pic>
    </p:spTree>
    <p:extLst>
      <p:ext uri="{BB962C8B-B14F-4D97-AF65-F5344CB8AC3E}">
        <p14:creationId xmlns:p14="http://schemas.microsoft.com/office/powerpoint/2010/main" val="35934506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Summary</a:t>
            </a:r>
          </a:p>
        </p:txBody>
      </p:sp>
      <p:sp>
        <p:nvSpPr>
          <p:cNvPr id="3" name="Content Placeholder 2"/>
          <p:cNvSpPr>
            <a:spLocks noGrp="1"/>
          </p:cNvSpPr>
          <p:nvPr>
            <p:ph idx="1"/>
          </p:nvPr>
        </p:nvSpPr>
        <p:spPr>
          <a:xfrm>
            <a:off x="838200" y="1825624"/>
            <a:ext cx="10515600" cy="4646427"/>
          </a:xfrm>
        </p:spPr>
        <p:txBody>
          <a:bodyPr/>
          <a:lstStyle/>
          <a:p>
            <a:r>
              <a:rPr lang="en-CA" dirty="0"/>
              <a:t>A sequential circuit has memory. It may respond differently to the same inputs, depending on its current state </a:t>
            </a:r>
          </a:p>
          <a:p>
            <a:r>
              <a:rPr lang="en-CA" dirty="0"/>
              <a:t>Memories can be created by making circuits with feedback</a:t>
            </a:r>
          </a:p>
          <a:p>
            <a:pPr marL="457200" lvl="1" indent="0">
              <a:buNone/>
            </a:pPr>
            <a:r>
              <a:rPr lang="en-CA" dirty="0"/>
              <a:t>– Latches are the simplest memory units, storing individual bits </a:t>
            </a:r>
          </a:p>
          <a:p>
            <a:pPr marL="457200" lvl="1" indent="0">
              <a:buNone/>
            </a:pPr>
            <a:r>
              <a:rPr lang="en-CA" dirty="0"/>
              <a:t>– It’s difficult to control the timing of latches in a larger circuit</a:t>
            </a:r>
          </a:p>
          <a:p>
            <a:r>
              <a:rPr lang="en-CA" dirty="0"/>
              <a:t>Next, we’ll improve upon latches with </a:t>
            </a:r>
            <a:r>
              <a:rPr lang="en-CA" dirty="0">
                <a:solidFill>
                  <a:srgbClr val="FF0000"/>
                </a:solidFill>
              </a:rPr>
              <a:t>flip-flops</a:t>
            </a:r>
            <a:r>
              <a:rPr lang="en-CA" dirty="0"/>
              <a:t>, which change state only at well-defined times. We will then use flip-flops to build all of our sequential circuits.</a:t>
            </a:r>
          </a:p>
        </p:txBody>
      </p:sp>
    </p:spTree>
    <p:extLst>
      <p:ext uri="{BB962C8B-B14F-4D97-AF65-F5344CB8AC3E}">
        <p14:creationId xmlns:p14="http://schemas.microsoft.com/office/powerpoint/2010/main" val="31214457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Flip-Flops</a:t>
            </a:r>
          </a:p>
        </p:txBody>
      </p:sp>
      <p:sp>
        <p:nvSpPr>
          <p:cNvPr id="3" name="Content Placeholder 2"/>
          <p:cNvSpPr>
            <a:spLocks noGrp="1"/>
          </p:cNvSpPr>
          <p:nvPr>
            <p:ph idx="1"/>
          </p:nvPr>
        </p:nvSpPr>
        <p:spPr/>
        <p:txBody>
          <a:bodyPr>
            <a:normAutofit fontScale="92500" lnSpcReduction="10000"/>
          </a:bodyPr>
          <a:lstStyle/>
          <a:p>
            <a:r>
              <a:rPr lang="en-US" dirty="0"/>
              <a:t>Last time, we saw how latches can be used as memory in a circuit </a:t>
            </a:r>
          </a:p>
          <a:p>
            <a:r>
              <a:rPr lang="en-US" dirty="0"/>
              <a:t>Latches introduce new problems: </a:t>
            </a:r>
          </a:p>
          <a:p>
            <a:pPr marL="457200" lvl="1" indent="0">
              <a:buNone/>
            </a:pPr>
            <a:r>
              <a:rPr lang="en-US" dirty="0"/>
              <a:t>– We need to know when to enable a latch </a:t>
            </a:r>
          </a:p>
          <a:p>
            <a:pPr marL="457200" lvl="1" indent="0">
              <a:buNone/>
            </a:pPr>
            <a:r>
              <a:rPr lang="en-US" dirty="0"/>
              <a:t>– We also need to quickly disable a latch </a:t>
            </a:r>
          </a:p>
          <a:p>
            <a:pPr marL="457200" lvl="1" indent="0">
              <a:buNone/>
            </a:pPr>
            <a:r>
              <a:rPr lang="en-US" dirty="0"/>
              <a:t>– In other words, it’s difficult to control the timing of latches in a large circuit </a:t>
            </a:r>
          </a:p>
          <a:p>
            <a:r>
              <a:rPr lang="en-US" dirty="0"/>
              <a:t>We solve these problems with two new elements: clocks and flip-flops </a:t>
            </a:r>
          </a:p>
          <a:p>
            <a:pPr marL="457200" lvl="1" indent="0">
              <a:buNone/>
            </a:pPr>
            <a:r>
              <a:rPr lang="en-US" dirty="0"/>
              <a:t>– Clocks tell us when to write to our memory </a:t>
            </a:r>
          </a:p>
          <a:p>
            <a:pPr marL="457200" lvl="1" indent="0">
              <a:buNone/>
            </a:pPr>
            <a:r>
              <a:rPr lang="en-US" dirty="0"/>
              <a:t>– Flip-flops allow us to quickly write the memory at clearly defined times </a:t>
            </a:r>
          </a:p>
          <a:p>
            <a:pPr marL="457200" lvl="1" indent="0">
              <a:buNone/>
            </a:pPr>
            <a:r>
              <a:rPr lang="en-US" dirty="0"/>
              <a:t>– Used together, we can create circuits without worrying about the memory timing</a:t>
            </a:r>
          </a:p>
        </p:txBody>
      </p:sp>
    </p:spTree>
    <p:extLst>
      <p:ext uri="{BB962C8B-B14F-4D97-AF65-F5344CB8AC3E}">
        <p14:creationId xmlns:p14="http://schemas.microsoft.com/office/powerpoint/2010/main" val="538861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A88AE-D5F9-4B56-8A1A-1E2121E6857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2ACCD24-7C84-4D39-A2A0-84A291E490CA}"/>
              </a:ext>
            </a:extLst>
          </p:cNvPr>
          <p:cNvSpPr>
            <a:spLocks noGrp="1"/>
          </p:cNvSpPr>
          <p:nvPr>
            <p:ph idx="1"/>
          </p:nvPr>
        </p:nvSpPr>
        <p:spPr/>
        <p:txBody>
          <a:bodyPr>
            <a:normAutofit fontScale="92500" lnSpcReduction="10000"/>
          </a:bodyPr>
          <a:lstStyle/>
          <a:p>
            <a:r>
              <a:rPr lang="en-US" dirty="0"/>
              <a:t>Hand-held devices, cell phones, navigation receivers, personal computers, digital cameras, personal media players, and virtually all electronic consumer products have the ability to send, receive, store, retrieve, and process information represented in a binary format.</a:t>
            </a:r>
          </a:p>
          <a:p>
            <a:r>
              <a:rPr lang="en-US" dirty="0"/>
              <a:t> The technology enabling and supporting these devices is critically dependent on electronic components that can store information, i.e., have memory. </a:t>
            </a:r>
          </a:p>
          <a:p>
            <a:r>
              <a:rPr lang="en-US" dirty="0"/>
              <a:t>This chapter examines the operation and control of these devices and their use in circuits and enables you to better understand what is happening in these devices when you interact with them.</a:t>
            </a:r>
          </a:p>
          <a:p>
            <a:endParaRPr lang="en-US" dirty="0"/>
          </a:p>
        </p:txBody>
      </p:sp>
    </p:spTree>
    <p:extLst>
      <p:ext uri="{BB962C8B-B14F-4D97-AF65-F5344CB8AC3E}">
        <p14:creationId xmlns:p14="http://schemas.microsoft.com/office/powerpoint/2010/main" val="18546994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latches work right</a:t>
            </a:r>
          </a:p>
        </p:txBody>
      </p:sp>
      <p:sp>
        <p:nvSpPr>
          <p:cNvPr id="3" name="Content Placeholder 2"/>
          <p:cNvSpPr>
            <a:spLocks noGrp="1"/>
          </p:cNvSpPr>
          <p:nvPr>
            <p:ph idx="1"/>
          </p:nvPr>
        </p:nvSpPr>
        <p:spPr/>
        <p:txBody>
          <a:bodyPr/>
          <a:lstStyle/>
          <a:p>
            <a:r>
              <a:rPr lang="en-US" dirty="0"/>
              <a:t>Our example used latches as memory for an ALU </a:t>
            </a:r>
          </a:p>
          <a:p>
            <a:pPr marL="457200" lvl="1" indent="0">
              <a:buNone/>
            </a:pPr>
            <a:r>
              <a:rPr lang="en-US" dirty="0"/>
              <a:t>– Let’s say there are four latches initially storing </a:t>
            </a:r>
            <a:r>
              <a:rPr lang="en-US" dirty="0">
                <a:solidFill>
                  <a:srgbClr val="1832F0"/>
                </a:solidFill>
              </a:rPr>
              <a:t>0000</a:t>
            </a:r>
            <a:r>
              <a:rPr lang="en-US" dirty="0"/>
              <a:t> </a:t>
            </a:r>
          </a:p>
          <a:p>
            <a:pPr marL="457200" lvl="1" indent="0">
              <a:buNone/>
            </a:pPr>
            <a:r>
              <a:rPr lang="en-US" dirty="0"/>
              <a:t>– We want to use an ALU to increment that value to </a:t>
            </a:r>
            <a:r>
              <a:rPr lang="en-US" dirty="0">
                <a:solidFill>
                  <a:srgbClr val="FF66FF"/>
                </a:solidFill>
              </a:rPr>
              <a:t>0001</a:t>
            </a:r>
            <a:r>
              <a:rPr lang="en-US" dirty="0"/>
              <a:t> </a:t>
            </a:r>
          </a:p>
          <a:p>
            <a:r>
              <a:rPr lang="en-US" dirty="0"/>
              <a:t>Normally the latches should be disabled, to prevent unwanted data from being accidentally stored </a:t>
            </a:r>
          </a:p>
          <a:p>
            <a:pPr marL="457200" lvl="1" indent="0">
              <a:buNone/>
            </a:pPr>
            <a:r>
              <a:rPr lang="en-US" dirty="0"/>
              <a:t>– In our example, the ALU can read the current latch contents, </a:t>
            </a:r>
            <a:r>
              <a:rPr lang="en-US" dirty="0">
                <a:solidFill>
                  <a:srgbClr val="1832F0"/>
                </a:solidFill>
              </a:rPr>
              <a:t>0000</a:t>
            </a:r>
            <a:r>
              <a:rPr lang="en-US" dirty="0"/>
              <a:t>, and compute their increment, </a:t>
            </a:r>
            <a:r>
              <a:rPr lang="en-US" dirty="0">
                <a:solidFill>
                  <a:srgbClr val="FF66FF"/>
                </a:solidFill>
              </a:rPr>
              <a:t>0001</a:t>
            </a:r>
            <a:r>
              <a:rPr lang="en-US" dirty="0"/>
              <a:t> </a:t>
            </a:r>
          </a:p>
          <a:p>
            <a:pPr marL="457200" lvl="1" indent="0">
              <a:buNone/>
            </a:pPr>
            <a:r>
              <a:rPr lang="en-US" dirty="0"/>
              <a:t>– But the new value cannot be stored back while the latch is disabled</a:t>
            </a:r>
          </a:p>
        </p:txBody>
      </p:sp>
      <p:pic>
        <p:nvPicPr>
          <p:cNvPr id="4" name="Picture 3"/>
          <p:cNvPicPr>
            <a:picLocks noChangeAspect="1"/>
          </p:cNvPicPr>
          <p:nvPr/>
        </p:nvPicPr>
        <p:blipFill>
          <a:blip r:embed="rId2"/>
          <a:stretch>
            <a:fillRect/>
          </a:stretch>
        </p:blipFill>
        <p:spPr>
          <a:xfrm>
            <a:off x="4150859" y="5105400"/>
            <a:ext cx="4543425" cy="1752600"/>
          </a:xfrm>
          <a:prstGeom prst="rect">
            <a:avLst/>
          </a:prstGeom>
        </p:spPr>
      </p:pic>
    </p:spTree>
    <p:extLst>
      <p:ext uri="{BB962C8B-B14F-4D97-AF65-F5344CB8AC3E}">
        <p14:creationId xmlns:p14="http://schemas.microsoft.com/office/powerpoint/2010/main" val="2426127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52862" y="2584810"/>
            <a:ext cx="4486275" cy="1714500"/>
          </a:xfrm>
          <a:prstGeom prst="rect">
            <a:avLst/>
          </a:prstGeom>
        </p:spPr>
      </p:pic>
      <p:sp>
        <p:nvSpPr>
          <p:cNvPr id="2" name="Title 1"/>
          <p:cNvSpPr>
            <a:spLocks noGrp="1"/>
          </p:cNvSpPr>
          <p:nvPr>
            <p:ph type="title"/>
          </p:nvPr>
        </p:nvSpPr>
        <p:spPr/>
        <p:txBody>
          <a:bodyPr/>
          <a:lstStyle/>
          <a:p>
            <a:r>
              <a:rPr lang="en-US" dirty="0"/>
              <a:t>Writing to the latches</a:t>
            </a:r>
          </a:p>
        </p:txBody>
      </p:sp>
      <p:sp>
        <p:nvSpPr>
          <p:cNvPr id="3" name="Content Placeholder 2"/>
          <p:cNvSpPr>
            <a:spLocks noGrp="1"/>
          </p:cNvSpPr>
          <p:nvPr>
            <p:ph idx="1"/>
          </p:nvPr>
        </p:nvSpPr>
        <p:spPr/>
        <p:txBody>
          <a:bodyPr/>
          <a:lstStyle/>
          <a:p>
            <a:r>
              <a:rPr lang="en-US" dirty="0"/>
              <a:t>After the ALU has finished its increment operation, the latch can be enabled, and the updated value is stored.</a:t>
            </a:r>
          </a:p>
          <a:p>
            <a:endParaRPr lang="en-US" dirty="0"/>
          </a:p>
          <a:p>
            <a:endParaRPr lang="en-US" dirty="0"/>
          </a:p>
          <a:p>
            <a:pPr marL="0" indent="0">
              <a:buNone/>
            </a:pPr>
            <a:endParaRPr lang="en-US" dirty="0"/>
          </a:p>
          <a:p>
            <a:r>
              <a:rPr lang="en-US" dirty="0"/>
              <a:t>The latch must be quickly disabled again, before the ALU has a chance to read the new value </a:t>
            </a:r>
            <a:r>
              <a:rPr lang="en-US" dirty="0">
                <a:solidFill>
                  <a:srgbClr val="1832F0"/>
                </a:solidFill>
              </a:rPr>
              <a:t>0001</a:t>
            </a:r>
            <a:r>
              <a:rPr lang="en-US" dirty="0"/>
              <a:t> and produce a new result </a:t>
            </a:r>
            <a:r>
              <a:rPr lang="en-US" dirty="0">
                <a:solidFill>
                  <a:schemeClr val="accent6">
                    <a:lumMod val="50000"/>
                  </a:schemeClr>
                </a:solidFill>
              </a:rPr>
              <a:t>0010</a:t>
            </a:r>
            <a:r>
              <a:rPr lang="en-US" dirty="0"/>
              <a:t>. </a:t>
            </a:r>
          </a:p>
        </p:txBody>
      </p:sp>
      <p:pic>
        <p:nvPicPr>
          <p:cNvPr id="5" name="Picture 4"/>
          <p:cNvPicPr>
            <a:picLocks noChangeAspect="1"/>
          </p:cNvPicPr>
          <p:nvPr/>
        </p:nvPicPr>
        <p:blipFill>
          <a:blip r:embed="rId3"/>
          <a:stretch>
            <a:fillRect/>
          </a:stretch>
        </p:blipFill>
        <p:spPr>
          <a:xfrm>
            <a:off x="3862387" y="5173977"/>
            <a:ext cx="4476750" cy="1638300"/>
          </a:xfrm>
          <a:prstGeom prst="rect">
            <a:avLst/>
          </a:prstGeom>
        </p:spPr>
      </p:pic>
    </p:spTree>
    <p:extLst>
      <p:ext uri="{BB962C8B-B14F-4D97-AF65-F5344CB8AC3E}">
        <p14:creationId xmlns:p14="http://schemas.microsoft.com/office/powerpoint/2010/main" val="23309263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main issues</a:t>
            </a:r>
          </a:p>
        </p:txBody>
      </p:sp>
      <p:sp>
        <p:nvSpPr>
          <p:cNvPr id="3" name="Content Placeholder 2"/>
          <p:cNvSpPr>
            <a:spLocks noGrp="1"/>
          </p:cNvSpPr>
          <p:nvPr>
            <p:ph idx="1"/>
          </p:nvPr>
        </p:nvSpPr>
        <p:spPr>
          <a:xfrm>
            <a:off x="838200" y="1449977"/>
            <a:ext cx="10515600" cy="5120640"/>
          </a:xfrm>
        </p:spPr>
        <p:txBody>
          <a:bodyPr>
            <a:normAutofit lnSpcReduction="10000"/>
          </a:bodyPr>
          <a:lstStyle/>
          <a:p>
            <a:r>
              <a:rPr lang="en-US" dirty="0"/>
              <a:t>So to use latches correctly within a circuit, we have to: </a:t>
            </a:r>
          </a:p>
          <a:p>
            <a:pPr marL="457200" lvl="1" indent="0">
              <a:buNone/>
            </a:pPr>
            <a:r>
              <a:rPr lang="en-US" dirty="0"/>
              <a:t>– Keep the latches disabled until new values are ready to be stored </a:t>
            </a:r>
          </a:p>
          <a:p>
            <a:pPr marL="457200" lvl="1" indent="0">
              <a:buNone/>
            </a:pPr>
            <a:r>
              <a:rPr lang="en-US" dirty="0"/>
              <a:t>– Enable the latches just long enough for the update to occur </a:t>
            </a:r>
          </a:p>
          <a:p>
            <a:r>
              <a:rPr lang="en-US" dirty="0"/>
              <a:t>There are two main issues we need to address: </a:t>
            </a:r>
          </a:p>
          <a:p>
            <a:pPr lvl="1">
              <a:buFont typeface="Wingdings" panose="05000000000000000000" pitchFamily="2" charset="2"/>
              <a:buChar char="Ø"/>
            </a:pPr>
            <a:r>
              <a:rPr lang="en-US" dirty="0"/>
              <a:t>How do we know exactly when the new values are ready? </a:t>
            </a:r>
          </a:p>
          <a:p>
            <a:pPr marL="457200" lvl="1" indent="0">
              <a:buNone/>
            </a:pPr>
            <a:endParaRPr lang="en-US" dirty="0"/>
          </a:p>
          <a:p>
            <a:pPr marL="457200" lvl="1" indent="0">
              <a:buNone/>
            </a:pPr>
            <a:r>
              <a:rPr lang="en-US" dirty="0"/>
              <a:t>We’ll add another signal to our circuit. When this new signal becomes 1, the latches will know that the ALU computation has completed and data is ready to be stored </a:t>
            </a:r>
          </a:p>
          <a:p>
            <a:pPr marL="457200" lvl="1" indent="0">
              <a:buNone/>
            </a:pPr>
            <a:endParaRPr lang="en-US" dirty="0"/>
          </a:p>
          <a:p>
            <a:pPr lvl="1">
              <a:buFont typeface="Wingdings" panose="05000000000000000000" pitchFamily="2" charset="2"/>
              <a:buChar char="Ø"/>
            </a:pPr>
            <a:r>
              <a:rPr lang="en-US" dirty="0"/>
              <a:t>How can we enable and then quickly disable the latches? </a:t>
            </a:r>
          </a:p>
          <a:p>
            <a:pPr marL="457200" lvl="1" indent="0">
              <a:buNone/>
            </a:pPr>
            <a:endParaRPr lang="en-US" dirty="0"/>
          </a:p>
          <a:p>
            <a:pPr marL="457200" lvl="1" indent="0">
              <a:buNone/>
            </a:pPr>
            <a:r>
              <a:rPr lang="en-US" dirty="0"/>
              <a:t>This can be done by combining latches together in a special way, to form what are called flip-flops</a:t>
            </a:r>
          </a:p>
        </p:txBody>
      </p:sp>
    </p:spTree>
    <p:extLst>
      <p:ext uri="{BB962C8B-B14F-4D97-AF65-F5344CB8AC3E}">
        <p14:creationId xmlns:p14="http://schemas.microsoft.com/office/powerpoint/2010/main" val="6287414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Clocks and synchronization</a:t>
            </a:r>
          </a:p>
        </p:txBody>
      </p:sp>
      <p:sp>
        <p:nvSpPr>
          <p:cNvPr id="3" name="Content Placeholder 2"/>
          <p:cNvSpPr>
            <a:spLocks noGrp="1"/>
          </p:cNvSpPr>
          <p:nvPr>
            <p:ph idx="1"/>
          </p:nvPr>
        </p:nvSpPr>
        <p:spPr/>
        <p:txBody>
          <a:bodyPr>
            <a:normAutofit/>
          </a:bodyPr>
          <a:lstStyle/>
          <a:p>
            <a:r>
              <a:rPr lang="en-US" dirty="0"/>
              <a:t>A </a:t>
            </a:r>
            <a:r>
              <a:rPr lang="en-US" dirty="0">
                <a:solidFill>
                  <a:srgbClr val="FF0000"/>
                </a:solidFill>
              </a:rPr>
              <a:t>clock</a:t>
            </a:r>
            <a:r>
              <a:rPr lang="en-US" dirty="0"/>
              <a:t> is a special device whose output continuously alternates between 0 and 1.</a:t>
            </a:r>
          </a:p>
          <a:p>
            <a:endParaRPr lang="en-US" dirty="0"/>
          </a:p>
          <a:p>
            <a:pPr marL="0" indent="0">
              <a:buNone/>
            </a:pPr>
            <a:endParaRPr lang="en-US" dirty="0"/>
          </a:p>
          <a:p>
            <a:r>
              <a:rPr lang="en-US" dirty="0"/>
              <a:t>The time it takes the clock to change from 1 to 0 and back to 1 is called the </a:t>
            </a:r>
            <a:r>
              <a:rPr lang="en-US" dirty="0">
                <a:solidFill>
                  <a:srgbClr val="FF0000"/>
                </a:solidFill>
              </a:rPr>
              <a:t>clock period</a:t>
            </a:r>
            <a:r>
              <a:rPr lang="en-US" dirty="0"/>
              <a:t>, or </a:t>
            </a:r>
            <a:r>
              <a:rPr lang="en-US" dirty="0">
                <a:solidFill>
                  <a:srgbClr val="FF0000"/>
                </a:solidFill>
              </a:rPr>
              <a:t>clock cycle time</a:t>
            </a:r>
          </a:p>
          <a:p>
            <a:r>
              <a:rPr lang="en-US" dirty="0"/>
              <a:t>The </a:t>
            </a:r>
            <a:r>
              <a:rPr lang="en-US" dirty="0">
                <a:solidFill>
                  <a:srgbClr val="FF0000"/>
                </a:solidFill>
              </a:rPr>
              <a:t>clock frequency </a:t>
            </a:r>
            <a:r>
              <a:rPr lang="en-US" dirty="0"/>
              <a:t>is the inverse of the clock period. The unit of measurement for frequency is the hertz</a:t>
            </a:r>
          </a:p>
        </p:txBody>
      </p:sp>
      <p:pic>
        <p:nvPicPr>
          <p:cNvPr id="4" name="Picture 3"/>
          <p:cNvPicPr>
            <a:picLocks noChangeAspect="1"/>
          </p:cNvPicPr>
          <p:nvPr/>
        </p:nvPicPr>
        <p:blipFill>
          <a:blip r:embed="rId2"/>
          <a:stretch>
            <a:fillRect/>
          </a:stretch>
        </p:blipFill>
        <p:spPr>
          <a:xfrm>
            <a:off x="2633662" y="2633118"/>
            <a:ext cx="6010275" cy="1095375"/>
          </a:xfrm>
          <a:prstGeom prst="rect">
            <a:avLst/>
          </a:prstGeom>
        </p:spPr>
      </p:pic>
    </p:spTree>
    <p:extLst>
      <p:ext uri="{BB962C8B-B14F-4D97-AF65-F5344CB8AC3E}">
        <p14:creationId xmlns:p14="http://schemas.microsoft.com/office/powerpoint/2010/main" val="26153334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Clocks and synchronization</a:t>
            </a:r>
          </a:p>
        </p:txBody>
      </p:sp>
      <p:sp>
        <p:nvSpPr>
          <p:cNvPr id="3" name="Content Placeholder 2"/>
          <p:cNvSpPr>
            <a:spLocks noGrp="1"/>
          </p:cNvSpPr>
          <p:nvPr>
            <p:ph idx="1"/>
          </p:nvPr>
        </p:nvSpPr>
        <p:spPr/>
        <p:txBody>
          <a:bodyPr>
            <a:normAutofit/>
          </a:bodyPr>
          <a:lstStyle/>
          <a:p>
            <a:r>
              <a:rPr lang="en-US" dirty="0"/>
              <a:t>Clocks are often used to synchronize circuits </a:t>
            </a:r>
          </a:p>
          <a:p>
            <a:pPr marL="457200" lvl="1" indent="0">
              <a:buNone/>
            </a:pPr>
            <a:r>
              <a:rPr lang="en-US" dirty="0"/>
              <a:t>– They generate a repeating, predictable pattern of 0s and 1s that can trigger certain events in a circuit, such as writing to a latch </a:t>
            </a:r>
          </a:p>
          <a:p>
            <a:pPr marL="457200" lvl="1" indent="0">
              <a:buNone/>
            </a:pPr>
            <a:r>
              <a:rPr lang="en-US" dirty="0"/>
              <a:t>– If several circuits share a common clock signal, they can coordinate their actions with respect to one another</a:t>
            </a:r>
          </a:p>
          <a:p>
            <a:r>
              <a:rPr lang="en-US" dirty="0"/>
              <a:t> This is similar to how humans use real clocks for synchronization.</a:t>
            </a:r>
          </a:p>
        </p:txBody>
      </p:sp>
    </p:spTree>
    <p:extLst>
      <p:ext uri="{BB962C8B-B14F-4D97-AF65-F5344CB8AC3E}">
        <p14:creationId xmlns:p14="http://schemas.microsoft.com/office/powerpoint/2010/main" val="34188123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20192" y="3047997"/>
            <a:ext cx="3322728" cy="1302450"/>
          </a:xfrm>
          <a:prstGeom prst="rect">
            <a:avLst/>
          </a:prstGeom>
        </p:spPr>
      </p:pic>
      <p:sp>
        <p:nvSpPr>
          <p:cNvPr id="2" name="Title 1"/>
          <p:cNvSpPr>
            <a:spLocks noGrp="1"/>
          </p:cNvSpPr>
          <p:nvPr>
            <p:ph type="title"/>
          </p:nvPr>
        </p:nvSpPr>
        <p:spPr/>
        <p:txBody>
          <a:bodyPr/>
          <a:lstStyle/>
          <a:p>
            <a:r>
              <a:rPr lang="en-US" dirty="0"/>
              <a:t>Synchronizing our example</a:t>
            </a:r>
          </a:p>
        </p:txBody>
      </p:sp>
      <p:sp>
        <p:nvSpPr>
          <p:cNvPr id="3" name="Content Placeholder 2"/>
          <p:cNvSpPr>
            <a:spLocks noGrp="1"/>
          </p:cNvSpPr>
          <p:nvPr>
            <p:ph idx="1"/>
          </p:nvPr>
        </p:nvSpPr>
        <p:spPr>
          <a:xfrm>
            <a:off x="838200" y="1825624"/>
            <a:ext cx="10515600" cy="4666615"/>
          </a:xfrm>
        </p:spPr>
        <p:txBody>
          <a:bodyPr>
            <a:normAutofit lnSpcReduction="10000"/>
          </a:bodyPr>
          <a:lstStyle/>
          <a:p>
            <a:r>
              <a:rPr lang="en-US" dirty="0"/>
              <a:t>We can use a clock to synchronize our latches with the ALU</a:t>
            </a:r>
          </a:p>
          <a:p>
            <a:pPr marL="457200" lvl="1" indent="0">
              <a:buNone/>
            </a:pPr>
            <a:r>
              <a:rPr lang="en-US" dirty="0"/>
              <a:t>– The clock signal is connected to the latch control input C </a:t>
            </a:r>
          </a:p>
          <a:p>
            <a:pPr marL="457200" lvl="1" indent="0">
              <a:buNone/>
            </a:pPr>
            <a:r>
              <a:rPr lang="en-US" dirty="0"/>
              <a:t>– The clock controls the latches. When it becomes 1, the latches will be enabled for writing</a:t>
            </a:r>
          </a:p>
          <a:p>
            <a:pPr marL="457200" lvl="1" indent="0">
              <a:buNone/>
            </a:pPr>
            <a:endParaRPr lang="en-US" dirty="0"/>
          </a:p>
          <a:p>
            <a:pPr marL="457200" lvl="1" indent="0">
              <a:buNone/>
            </a:pPr>
            <a:endParaRPr lang="en-US" dirty="0"/>
          </a:p>
          <a:p>
            <a:pPr marL="457200" lvl="1" indent="0">
              <a:buNone/>
            </a:pPr>
            <a:endParaRPr lang="en-US" dirty="0"/>
          </a:p>
          <a:p>
            <a:r>
              <a:rPr lang="en-US" dirty="0"/>
              <a:t>The clock period must be set appropriately for the ALU</a:t>
            </a:r>
          </a:p>
          <a:p>
            <a:pPr marL="457200" lvl="1" indent="0">
              <a:buNone/>
            </a:pPr>
            <a:r>
              <a:rPr lang="en-US" dirty="0"/>
              <a:t> – It should not be too short. Otherwise, the latches will start writing before the ALU operation has finished </a:t>
            </a:r>
          </a:p>
          <a:p>
            <a:pPr marL="457200" lvl="1" indent="0">
              <a:buNone/>
            </a:pPr>
            <a:r>
              <a:rPr lang="en-US" dirty="0"/>
              <a:t>– The faster the ALU runs, the shorter the clock period can be </a:t>
            </a:r>
          </a:p>
          <a:p>
            <a:pPr marL="457200" lvl="1" indent="0">
              <a:buNone/>
            </a:pPr>
            <a:r>
              <a:rPr lang="en-US" dirty="0"/>
              <a:t>– </a:t>
            </a:r>
            <a:r>
              <a:rPr lang="en-US" dirty="0">
                <a:solidFill>
                  <a:srgbClr val="0066FF"/>
                </a:solidFill>
              </a:rPr>
              <a:t>But in the current design, if the clock period is too large, it’s a problem too..</a:t>
            </a:r>
          </a:p>
          <a:p>
            <a:pPr marL="457200" lvl="1" indent="0">
              <a:buNone/>
            </a:pPr>
            <a:endParaRPr lang="en-US" dirty="0"/>
          </a:p>
        </p:txBody>
      </p:sp>
    </p:spTree>
    <p:extLst>
      <p:ext uri="{BB962C8B-B14F-4D97-AF65-F5344CB8AC3E}">
        <p14:creationId xmlns:p14="http://schemas.microsoft.com/office/powerpoint/2010/main" val="28121773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Flip-flops</a:t>
            </a:r>
          </a:p>
        </p:txBody>
      </p:sp>
      <p:sp>
        <p:nvSpPr>
          <p:cNvPr id="3" name="Content Placeholder 2"/>
          <p:cNvSpPr>
            <a:spLocks noGrp="1"/>
          </p:cNvSpPr>
          <p:nvPr>
            <p:ph idx="1"/>
          </p:nvPr>
        </p:nvSpPr>
        <p:spPr>
          <a:xfrm>
            <a:off x="838200" y="1463040"/>
            <a:ext cx="10515600" cy="5146766"/>
          </a:xfrm>
        </p:spPr>
        <p:txBody>
          <a:bodyPr>
            <a:normAutofit fontScale="92500"/>
          </a:bodyPr>
          <a:lstStyle/>
          <a:p>
            <a:r>
              <a:rPr lang="en-US" dirty="0"/>
              <a:t>The second issue was how to enable a latch for just an instant</a:t>
            </a:r>
          </a:p>
          <a:p>
            <a:r>
              <a:rPr lang="en-US" dirty="0"/>
              <a:t>Here is the internal structure of a </a:t>
            </a:r>
            <a:r>
              <a:rPr lang="en-US" dirty="0">
                <a:solidFill>
                  <a:srgbClr val="FF0000"/>
                </a:solidFill>
              </a:rPr>
              <a:t>D flip-flop </a:t>
            </a:r>
          </a:p>
          <a:p>
            <a:pPr marL="457200" lvl="1" indent="0">
              <a:buNone/>
            </a:pPr>
            <a:r>
              <a:rPr lang="en-US" dirty="0"/>
              <a:t>– The flip-flop inputs are C and D, and the outputs are Q and Q’ </a:t>
            </a:r>
          </a:p>
          <a:p>
            <a:pPr marL="457200" lvl="1" indent="0">
              <a:buNone/>
            </a:pPr>
            <a:r>
              <a:rPr lang="en-US" dirty="0"/>
              <a:t>– The D latch on the left is the </a:t>
            </a:r>
            <a:r>
              <a:rPr lang="en-US" dirty="0">
                <a:solidFill>
                  <a:srgbClr val="FF0000"/>
                </a:solidFill>
              </a:rPr>
              <a:t>master</a:t>
            </a:r>
            <a:r>
              <a:rPr lang="en-US" dirty="0"/>
              <a:t>, while the SR latch on the right is called the </a:t>
            </a:r>
            <a:r>
              <a:rPr lang="en-US" dirty="0">
                <a:solidFill>
                  <a:srgbClr val="FF0000"/>
                </a:solidFill>
              </a:rPr>
              <a:t>slave</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r>
              <a:rPr lang="en-US" dirty="0"/>
              <a:t> Note the layout here </a:t>
            </a:r>
          </a:p>
          <a:p>
            <a:pPr marL="457200" lvl="1" indent="0">
              <a:buNone/>
            </a:pPr>
            <a:r>
              <a:rPr lang="en-US" dirty="0"/>
              <a:t>– The flip-flop input D is connected directly to the master latch </a:t>
            </a:r>
          </a:p>
          <a:p>
            <a:pPr marL="457200" lvl="1" indent="0">
              <a:buNone/>
            </a:pPr>
            <a:r>
              <a:rPr lang="en-US" dirty="0"/>
              <a:t>– The master latch output goes to the slave </a:t>
            </a:r>
          </a:p>
          <a:p>
            <a:pPr marL="457200" lvl="1" indent="0">
              <a:buNone/>
            </a:pPr>
            <a:r>
              <a:rPr lang="en-US" dirty="0"/>
              <a:t>– The flip-flop outputs come directly from the slave latch </a:t>
            </a:r>
          </a:p>
        </p:txBody>
      </p:sp>
      <p:pic>
        <p:nvPicPr>
          <p:cNvPr id="4" name="Picture 3"/>
          <p:cNvPicPr>
            <a:picLocks noChangeAspect="1"/>
          </p:cNvPicPr>
          <p:nvPr/>
        </p:nvPicPr>
        <p:blipFill>
          <a:blip r:embed="rId2"/>
          <a:stretch>
            <a:fillRect/>
          </a:stretch>
        </p:blipFill>
        <p:spPr>
          <a:xfrm>
            <a:off x="3490912" y="3160123"/>
            <a:ext cx="5210175" cy="1752600"/>
          </a:xfrm>
          <a:prstGeom prst="rect">
            <a:avLst/>
          </a:prstGeom>
        </p:spPr>
      </p:pic>
    </p:spTree>
    <p:extLst>
      <p:ext uri="{BB962C8B-B14F-4D97-AF65-F5344CB8AC3E}">
        <p14:creationId xmlns:p14="http://schemas.microsoft.com/office/powerpoint/2010/main" val="39625363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 flip-flops when C=0</a:t>
            </a:r>
          </a:p>
        </p:txBody>
      </p:sp>
      <p:sp>
        <p:nvSpPr>
          <p:cNvPr id="3" name="Content Placeholder 2"/>
          <p:cNvSpPr>
            <a:spLocks noGrp="1"/>
          </p:cNvSpPr>
          <p:nvPr>
            <p:ph idx="1"/>
          </p:nvPr>
        </p:nvSpPr>
        <p:spPr>
          <a:xfrm>
            <a:off x="838200" y="3474723"/>
            <a:ext cx="10515600" cy="3081066"/>
          </a:xfrm>
        </p:spPr>
        <p:txBody>
          <a:bodyPr/>
          <a:lstStyle/>
          <a:p>
            <a:r>
              <a:rPr lang="en-US" dirty="0"/>
              <a:t>The D flip-flop’s control input C enables </a:t>
            </a:r>
            <a:r>
              <a:rPr lang="en-US" i="1" dirty="0"/>
              <a:t>either</a:t>
            </a:r>
            <a:r>
              <a:rPr lang="en-US" dirty="0"/>
              <a:t> the D latch or the SR latch, but not both </a:t>
            </a:r>
          </a:p>
          <a:p>
            <a:r>
              <a:rPr lang="en-US" dirty="0"/>
              <a:t>When C = 0: </a:t>
            </a:r>
          </a:p>
          <a:p>
            <a:pPr marL="457200" lvl="1" indent="0">
              <a:buNone/>
            </a:pPr>
            <a:r>
              <a:rPr lang="en-US" dirty="0"/>
              <a:t>– The master latch is enabled, and it monitors the flip-flop input D. Whenever D changes, the master’s output changes too </a:t>
            </a:r>
          </a:p>
          <a:p>
            <a:pPr marL="457200" lvl="1" indent="0">
              <a:buNone/>
            </a:pPr>
            <a:r>
              <a:rPr lang="en-US" dirty="0"/>
              <a:t>– The slave is disabled, so the D latch output has no effect on it. Thus, the slave just maintains the flip-flop’s current state</a:t>
            </a:r>
          </a:p>
        </p:txBody>
      </p:sp>
      <p:pic>
        <p:nvPicPr>
          <p:cNvPr id="4" name="Picture 3"/>
          <p:cNvPicPr>
            <a:picLocks noChangeAspect="1"/>
          </p:cNvPicPr>
          <p:nvPr/>
        </p:nvPicPr>
        <p:blipFill>
          <a:blip r:embed="rId2"/>
          <a:stretch>
            <a:fillRect/>
          </a:stretch>
        </p:blipFill>
        <p:spPr>
          <a:xfrm>
            <a:off x="3362733" y="1651499"/>
            <a:ext cx="5153025" cy="1819275"/>
          </a:xfrm>
          <a:prstGeom prst="rect">
            <a:avLst/>
          </a:prstGeom>
        </p:spPr>
      </p:pic>
    </p:spTree>
    <p:extLst>
      <p:ext uri="{BB962C8B-B14F-4D97-AF65-F5344CB8AC3E}">
        <p14:creationId xmlns:p14="http://schemas.microsoft.com/office/powerpoint/2010/main" val="32713770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 flip-flops when C=1</a:t>
            </a:r>
          </a:p>
        </p:txBody>
      </p:sp>
      <p:sp>
        <p:nvSpPr>
          <p:cNvPr id="3" name="Content Placeholder 2"/>
          <p:cNvSpPr>
            <a:spLocks noGrp="1"/>
          </p:cNvSpPr>
          <p:nvPr>
            <p:ph idx="1"/>
          </p:nvPr>
        </p:nvSpPr>
        <p:spPr>
          <a:xfrm>
            <a:off x="838200" y="3474723"/>
            <a:ext cx="10515600" cy="3081066"/>
          </a:xfrm>
        </p:spPr>
        <p:txBody>
          <a:bodyPr/>
          <a:lstStyle/>
          <a:p>
            <a:r>
              <a:rPr lang="en-US" dirty="0"/>
              <a:t>As soon as C becomes 1, (</a:t>
            </a:r>
            <a:r>
              <a:rPr lang="en-US" i="1" dirty="0">
                <a:solidFill>
                  <a:srgbClr val="1832F0"/>
                </a:solidFill>
              </a:rPr>
              <a:t>i.e. on the rising edge of the clock</a:t>
            </a:r>
            <a:r>
              <a:rPr lang="en-US" dirty="0"/>
              <a:t>)</a:t>
            </a:r>
          </a:p>
          <a:p>
            <a:pPr marL="457200" lvl="1" indent="0">
              <a:buNone/>
            </a:pPr>
            <a:r>
              <a:rPr lang="en-US" dirty="0"/>
              <a:t>– The master is disabled. Its output will be the last D input value seen just before C became 1 </a:t>
            </a:r>
          </a:p>
          <a:p>
            <a:pPr marL="457200" lvl="1" indent="0">
              <a:buNone/>
            </a:pPr>
            <a:r>
              <a:rPr lang="en-US" dirty="0"/>
              <a:t>– Any subsequent changes to the D input while C = 1 have no effect on the master latch, which is now disabled </a:t>
            </a:r>
          </a:p>
          <a:p>
            <a:pPr marL="457200" lvl="1" indent="0">
              <a:buNone/>
            </a:pPr>
            <a:r>
              <a:rPr lang="en-US" dirty="0"/>
              <a:t>– The slave latch is enabled. Its state changes to reflect the master’s output, which again is the D input value from right when C became 1</a:t>
            </a:r>
          </a:p>
        </p:txBody>
      </p:sp>
      <p:pic>
        <p:nvPicPr>
          <p:cNvPr id="4" name="Picture 3"/>
          <p:cNvPicPr>
            <a:picLocks noChangeAspect="1"/>
          </p:cNvPicPr>
          <p:nvPr/>
        </p:nvPicPr>
        <p:blipFill>
          <a:blip r:embed="rId2"/>
          <a:stretch>
            <a:fillRect/>
          </a:stretch>
        </p:blipFill>
        <p:spPr>
          <a:xfrm>
            <a:off x="3362733" y="1651499"/>
            <a:ext cx="5153025" cy="1819275"/>
          </a:xfrm>
          <a:prstGeom prst="rect">
            <a:avLst/>
          </a:prstGeom>
        </p:spPr>
      </p:pic>
    </p:spTree>
    <p:extLst>
      <p:ext uri="{BB962C8B-B14F-4D97-AF65-F5344CB8AC3E}">
        <p14:creationId xmlns:p14="http://schemas.microsoft.com/office/powerpoint/2010/main" val="19775629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edge triggering</a:t>
            </a:r>
          </a:p>
        </p:txBody>
      </p:sp>
      <p:sp>
        <p:nvSpPr>
          <p:cNvPr id="3" name="Content Placeholder 2"/>
          <p:cNvSpPr>
            <a:spLocks noGrp="1"/>
          </p:cNvSpPr>
          <p:nvPr>
            <p:ph idx="1"/>
          </p:nvPr>
        </p:nvSpPr>
        <p:spPr>
          <a:xfrm>
            <a:off x="838200" y="3069769"/>
            <a:ext cx="10515600" cy="3002689"/>
          </a:xfrm>
        </p:spPr>
        <p:txBody>
          <a:bodyPr/>
          <a:lstStyle/>
          <a:p>
            <a:r>
              <a:rPr lang="en-US" dirty="0"/>
              <a:t>This is called a </a:t>
            </a:r>
            <a:r>
              <a:rPr lang="en-US" dirty="0">
                <a:solidFill>
                  <a:srgbClr val="FF0000"/>
                </a:solidFill>
              </a:rPr>
              <a:t>positive edge-triggered </a:t>
            </a:r>
            <a:r>
              <a:rPr lang="en-US" dirty="0"/>
              <a:t>flip-flop </a:t>
            </a:r>
          </a:p>
          <a:p>
            <a:pPr marL="457200" lvl="1" indent="0">
              <a:buNone/>
            </a:pPr>
            <a:r>
              <a:rPr lang="en-US" dirty="0"/>
              <a:t>– The flip-flop output Q changes </a:t>
            </a:r>
            <a:r>
              <a:rPr lang="en-US" i="1" dirty="0"/>
              <a:t>only</a:t>
            </a:r>
            <a:r>
              <a:rPr lang="en-US" dirty="0"/>
              <a:t> after the positive edge of C </a:t>
            </a:r>
          </a:p>
          <a:p>
            <a:pPr marL="457200" lvl="1" indent="0">
              <a:buNone/>
            </a:pPr>
            <a:r>
              <a:rPr lang="en-US" dirty="0"/>
              <a:t>– The change is based on the flip-flop input values that were present right at the positive edge of the clock signal • </a:t>
            </a:r>
          </a:p>
          <a:p>
            <a:r>
              <a:rPr lang="en-US" dirty="0"/>
              <a:t>The D flip-flop’s behavior is similar to that of a D latch except for the positive edge-triggered nature, which is not explicit in this table </a:t>
            </a:r>
          </a:p>
        </p:txBody>
      </p:sp>
      <p:pic>
        <p:nvPicPr>
          <p:cNvPr id="4" name="Picture 3"/>
          <p:cNvPicPr>
            <a:picLocks noChangeAspect="1"/>
          </p:cNvPicPr>
          <p:nvPr/>
        </p:nvPicPr>
        <p:blipFill>
          <a:blip r:embed="rId2"/>
          <a:stretch>
            <a:fillRect/>
          </a:stretch>
        </p:blipFill>
        <p:spPr>
          <a:xfrm>
            <a:off x="5029200" y="5531577"/>
            <a:ext cx="2133600" cy="1333500"/>
          </a:xfrm>
          <a:prstGeom prst="rect">
            <a:avLst/>
          </a:prstGeom>
        </p:spPr>
      </p:pic>
      <p:pic>
        <p:nvPicPr>
          <p:cNvPr id="5" name="Picture 4"/>
          <p:cNvPicPr>
            <a:picLocks noChangeAspect="1"/>
          </p:cNvPicPr>
          <p:nvPr/>
        </p:nvPicPr>
        <p:blipFill>
          <a:blip r:embed="rId3"/>
          <a:stretch>
            <a:fillRect/>
          </a:stretch>
        </p:blipFill>
        <p:spPr>
          <a:xfrm>
            <a:off x="2252388" y="1351050"/>
            <a:ext cx="5153025" cy="1819275"/>
          </a:xfrm>
          <a:prstGeom prst="rect">
            <a:avLst/>
          </a:prstGeom>
        </p:spPr>
      </p:pic>
      <p:pic>
        <p:nvPicPr>
          <p:cNvPr id="6" name="Picture 5"/>
          <p:cNvPicPr>
            <a:picLocks noChangeAspect="1"/>
          </p:cNvPicPr>
          <p:nvPr/>
        </p:nvPicPr>
        <p:blipFill>
          <a:blip r:embed="rId4"/>
          <a:stretch>
            <a:fillRect/>
          </a:stretch>
        </p:blipFill>
        <p:spPr>
          <a:xfrm>
            <a:off x="8349343" y="1582102"/>
            <a:ext cx="1371600" cy="1133475"/>
          </a:xfrm>
          <a:prstGeom prst="rect">
            <a:avLst/>
          </a:prstGeom>
        </p:spPr>
      </p:pic>
    </p:spTree>
    <p:extLst>
      <p:ext uri="{BB962C8B-B14F-4D97-AF65-F5344CB8AC3E}">
        <p14:creationId xmlns:p14="http://schemas.microsoft.com/office/powerpoint/2010/main" val="4235065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5AEDB-0B5D-452F-A4C3-20A471B0D522}"/>
              </a:ext>
            </a:extLst>
          </p:cNvPr>
          <p:cNvSpPr>
            <a:spLocks noGrp="1"/>
          </p:cNvSpPr>
          <p:nvPr>
            <p:ph type="title"/>
          </p:nvPr>
        </p:nvSpPr>
        <p:spPr/>
        <p:txBody>
          <a:bodyPr/>
          <a:lstStyle/>
          <a:p>
            <a:r>
              <a:rPr lang="en-US" dirty="0"/>
              <a:t>Combinational Circuits</a:t>
            </a:r>
          </a:p>
        </p:txBody>
      </p:sp>
      <p:sp>
        <p:nvSpPr>
          <p:cNvPr id="3" name="Content Placeholder 2">
            <a:extLst>
              <a:ext uri="{FF2B5EF4-FFF2-40B4-BE49-F238E27FC236}">
                <a16:creationId xmlns:a16="http://schemas.microsoft.com/office/drawing/2014/main" id="{FE143FFB-3276-4098-951A-8ECC450809B8}"/>
              </a:ext>
            </a:extLst>
          </p:cNvPr>
          <p:cNvSpPr>
            <a:spLocks noGrp="1"/>
          </p:cNvSpPr>
          <p:nvPr>
            <p:ph idx="1"/>
          </p:nvPr>
        </p:nvSpPr>
        <p:spPr>
          <a:xfrm>
            <a:off x="838200" y="3795823"/>
            <a:ext cx="10515600" cy="2381140"/>
          </a:xfrm>
        </p:spPr>
        <p:txBody>
          <a:bodyPr/>
          <a:lstStyle/>
          <a:p>
            <a:r>
              <a:rPr lang="en-US" dirty="0"/>
              <a:t>So far we’ve just worked with combinational circuits, where applying the same inputs always produces the same outputs </a:t>
            </a:r>
          </a:p>
          <a:p>
            <a:r>
              <a:rPr lang="en-US" dirty="0"/>
              <a:t>This corresponds to a mathematical function, where every input has a single, unique output</a:t>
            </a:r>
          </a:p>
        </p:txBody>
      </p:sp>
      <p:pic>
        <p:nvPicPr>
          <p:cNvPr id="4" name="Picture 3">
            <a:extLst>
              <a:ext uri="{FF2B5EF4-FFF2-40B4-BE49-F238E27FC236}">
                <a16:creationId xmlns:a16="http://schemas.microsoft.com/office/drawing/2014/main" id="{94FC7506-3D6C-4EEE-8D92-BAECDDD337AC}"/>
              </a:ext>
            </a:extLst>
          </p:cNvPr>
          <p:cNvPicPr>
            <a:picLocks noChangeAspect="1"/>
          </p:cNvPicPr>
          <p:nvPr/>
        </p:nvPicPr>
        <p:blipFill>
          <a:blip r:embed="rId2"/>
          <a:stretch>
            <a:fillRect/>
          </a:stretch>
        </p:blipFill>
        <p:spPr>
          <a:xfrm>
            <a:off x="3101384" y="2103436"/>
            <a:ext cx="5734050" cy="1095375"/>
          </a:xfrm>
          <a:prstGeom prst="rect">
            <a:avLst/>
          </a:prstGeom>
        </p:spPr>
      </p:pic>
    </p:spTree>
    <p:extLst>
      <p:ext uri="{BB962C8B-B14F-4D97-AF65-F5344CB8AC3E}">
        <p14:creationId xmlns:p14="http://schemas.microsoft.com/office/powerpoint/2010/main" val="35941308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FB187-278A-4205-8DFD-A98C7BBD4762}"/>
              </a:ext>
            </a:extLst>
          </p:cNvPr>
          <p:cNvSpPr>
            <a:spLocks noGrp="1"/>
          </p:cNvSpPr>
          <p:nvPr>
            <p:ph type="title"/>
          </p:nvPr>
        </p:nvSpPr>
        <p:spPr/>
        <p:txBody>
          <a:bodyPr/>
          <a:lstStyle/>
          <a:p>
            <a:r>
              <a:rPr lang="en-US" dirty="0"/>
              <a:t>Flip-flop variations</a:t>
            </a:r>
          </a:p>
        </p:txBody>
      </p:sp>
      <p:pic>
        <p:nvPicPr>
          <p:cNvPr id="4" name="Picture 3">
            <a:extLst>
              <a:ext uri="{FF2B5EF4-FFF2-40B4-BE49-F238E27FC236}">
                <a16:creationId xmlns:a16="http://schemas.microsoft.com/office/drawing/2014/main" id="{3AD5C432-1811-4AE2-95CF-59C32CDC0CCE}"/>
              </a:ext>
            </a:extLst>
          </p:cNvPr>
          <p:cNvPicPr>
            <a:picLocks noChangeAspect="1"/>
          </p:cNvPicPr>
          <p:nvPr/>
        </p:nvPicPr>
        <p:blipFill>
          <a:blip r:embed="rId2"/>
          <a:stretch>
            <a:fillRect/>
          </a:stretch>
        </p:blipFill>
        <p:spPr>
          <a:xfrm>
            <a:off x="3800087" y="3275901"/>
            <a:ext cx="4591825" cy="1710177"/>
          </a:xfrm>
          <a:prstGeom prst="rect">
            <a:avLst/>
          </a:prstGeom>
        </p:spPr>
      </p:pic>
      <p:pic>
        <p:nvPicPr>
          <p:cNvPr id="5" name="Picture 4">
            <a:extLst>
              <a:ext uri="{FF2B5EF4-FFF2-40B4-BE49-F238E27FC236}">
                <a16:creationId xmlns:a16="http://schemas.microsoft.com/office/drawing/2014/main" id="{62E15AE4-2721-4516-85C8-8BE6F3689873}"/>
              </a:ext>
            </a:extLst>
          </p:cNvPr>
          <p:cNvPicPr>
            <a:picLocks noChangeAspect="1"/>
          </p:cNvPicPr>
          <p:nvPr/>
        </p:nvPicPr>
        <p:blipFill>
          <a:blip r:embed="rId3"/>
          <a:stretch>
            <a:fillRect/>
          </a:stretch>
        </p:blipFill>
        <p:spPr>
          <a:xfrm>
            <a:off x="3800087" y="5387535"/>
            <a:ext cx="4453047" cy="1499495"/>
          </a:xfrm>
          <a:prstGeom prst="rect">
            <a:avLst/>
          </a:prstGeom>
        </p:spPr>
      </p:pic>
      <p:sp>
        <p:nvSpPr>
          <p:cNvPr id="3" name="Content Placeholder 2">
            <a:extLst>
              <a:ext uri="{FF2B5EF4-FFF2-40B4-BE49-F238E27FC236}">
                <a16:creationId xmlns:a16="http://schemas.microsoft.com/office/drawing/2014/main" id="{AC4F8AC1-1434-4A77-8F27-2D0869541F3F}"/>
              </a:ext>
            </a:extLst>
          </p:cNvPr>
          <p:cNvSpPr>
            <a:spLocks noGrp="1"/>
          </p:cNvSpPr>
          <p:nvPr>
            <p:ph idx="1"/>
          </p:nvPr>
        </p:nvSpPr>
        <p:spPr>
          <a:xfrm>
            <a:off x="838200" y="1360082"/>
            <a:ext cx="10515600" cy="4816881"/>
          </a:xfrm>
        </p:spPr>
        <p:txBody>
          <a:bodyPr>
            <a:normAutofit lnSpcReduction="10000"/>
          </a:bodyPr>
          <a:lstStyle/>
          <a:p>
            <a:r>
              <a:rPr lang="en-US" dirty="0"/>
              <a:t>We can make different versions of flip-flops based on the D flip-flop, just like we made different latches based on the S’R’ latch</a:t>
            </a:r>
          </a:p>
          <a:p>
            <a:r>
              <a:rPr lang="en-US" dirty="0"/>
              <a:t>A </a:t>
            </a:r>
            <a:r>
              <a:rPr lang="en-US" dirty="0">
                <a:solidFill>
                  <a:srgbClr val="FF0000"/>
                </a:solidFill>
              </a:rPr>
              <a:t>JK flip-flop </a:t>
            </a:r>
            <a:r>
              <a:rPr lang="en-US" dirty="0"/>
              <a:t>has inputs that act like S and R, but the inputs JK=11 are used to complement the flip-flop’s current state</a:t>
            </a:r>
          </a:p>
          <a:p>
            <a:endParaRPr lang="en-US" dirty="0"/>
          </a:p>
          <a:p>
            <a:endParaRPr lang="en-US" dirty="0"/>
          </a:p>
          <a:p>
            <a:endParaRPr lang="en-US" dirty="0"/>
          </a:p>
          <a:p>
            <a:r>
              <a:rPr lang="en-US" dirty="0"/>
              <a:t>A </a:t>
            </a:r>
            <a:r>
              <a:rPr lang="en-US" dirty="0">
                <a:solidFill>
                  <a:srgbClr val="FF0000"/>
                </a:solidFill>
              </a:rPr>
              <a:t>T flip-flop </a:t>
            </a:r>
            <a:r>
              <a:rPr lang="en-US" dirty="0"/>
              <a:t>can only maintain or complement its current state.</a:t>
            </a:r>
          </a:p>
        </p:txBody>
      </p:sp>
    </p:spTree>
    <p:extLst>
      <p:ext uri="{BB962C8B-B14F-4D97-AF65-F5344CB8AC3E}">
        <p14:creationId xmlns:p14="http://schemas.microsoft.com/office/powerpoint/2010/main" val="5852450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3EF5-99C8-4C9C-892D-CB376926ECC5}"/>
              </a:ext>
            </a:extLst>
          </p:cNvPr>
          <p:cNvSpPr>
            <a:spLocks noGrp="1"/>
          </p:cNvSpPr>
          <p:nvPr>
            <p:ph type="title"/>
          </p:nvPr>
        </p:nvSpPr>
        <p:spPr/>
        <p:txBody>
          <a:bodyPr/>
          <a:lstStyle/>
          <a:p>
            <a:r>
              <a:rPr lang="en-US" dirty="0"/>
              <a:t>Characteristic tables</a:t>
            </a:r>
          </a:p>
        </p:txBody>
      </p:sp>
      <p:sp>
        <p:nvSpPr>
          <p:cNvPr id="3" name="Content Placeholder 2">
            <a:extLst>
              <a:ext uri="{FF2B5EF4-FFF2-40B4-BE49-F238E27FC236}">
                <a16:creationId xmlns:a16="http://schemas.microsoft.com/office/drawing/2014/main" id="{FD80DD4B-F3D5-4985-B62C-75B786709EEE}"/>
              </a:ext>
            </a:extLst>
          </p:cNvPr>
          <p:cNvSpPr>
            <a:spLocks noGrp="1"/>
          </p:cNvSpPr>
          <p:nvPr>
            <p:ph idx="1"/>
          </p:nvPr>
        </p:nvSpPr>
        <p:spPr>
          <a:xfrm>
            <a:off x="838200" y="1825625"/>
            <a:ext cx="6827874" cy="4351338"/>
          </a:xfrm>
        </p:spPr>
        <p:txBody>
          <a:bodyPr/>
          <a:lstStyle/>
          <a:p>
            <a:r>
              <a:rPr lang="en-US" dirty="0"/>
              <a:t>The tables that we’ve made so far are called characteristic tables </a:t>
            </a:r>
          </a:p>
          <a:p>
            <a:pPr marL="457200" lvl="1" indent="0">
              <a:buNone/>
            </a:pPr>
            <a:r>
              <a:rPr lang="en-US" dirty="0"/>
              <a:t>– They show the next state Q(t+1) in terms of the current state Q(t) and the inputs </a:t>
            </a:r>
          </a:p>
          <a:p>
            <a:pPr marL="457200" lvl="1" indent="0">
              <a:buNone/>
            </a:pPr>
            <a:r>
              <a:rPr lang="en-US" dirty="0"/>
              <a:t>– For simplicity, the control input C is not usually listed. </a:t>
            </a:r>
          </a:p>
          <a:p>
            <a:pPr marL="457200" lvl="1" indent="0">
              <a:buNone/>
            </a:pPr>
            <a:r>
              <a:rPr lang="en-US" dirty="0"/>
              <a:t>– Again, these tables don’t indicate the positive edge-triggered behavior of the flip-flops that we’ll be using.</a:t>
            </a:r>
          </a:p>
        </p:txBody>
      </p:sp>
      <p:pic>
        <p:nvPicPr>
          <p:cNvPr id="4" name="Picture 3">
            <a:extLst>
              <a:ext uri="{FF2B5EF4-FFF2-40B4-BE49-F238E27FC236}">
                <a16:creationId xmlns:a16="http://schemas.microsoft.com/office/drawing/2014/main" id="{390AA45D-3BCF-49DC-B118-E3943B03E7DA}"/>
              </a:ext>
            </a:extLst>
          </p:cNvPr>
          <p:cNvPicPr>
            <a:picLocks noChangeAspect="1"/>
          </p:cNvPicPr>
          <p:nvPr/>
        </p:nvPicPr>
        <p:blipFill>
          <a:blip r:embed="rId2"/>
          <a:stretch>
            <a:fillRect/>
          </a:stretch>
        </p:blipFill>
        <p:spPr>
          <a:xfrm>
            <a:off x="8143875" y="1507719"/>
            <a:ext cx="3209925" cy="4695825"/>
          </a:xfrm>
          <a:prstGeom prst="rect">
            <a:avLst/>
          </a:prstGeom>
        </p:spPr>
      </p:pic>
    </p:spTree>
    <p:extLst>
      <p:ext uri="{BB962C8B-B14F-4D97-AF65-F5344CB8AC3E}">
        <p14:creationId xmlns:p14="http://schemas.microsoft.com/office/powerpoint/2010/main" val="10986807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3EF5-99C8-4C9C-892D-CB376926ECC5}"/>
              </a:ext>
            </a:extLst>
          </p:cNvPr>
          <p:cNvSpPr>
            <a:spLocks noGrp="1"/>
          </p:cNvSpPr>
          <p:nvPr>
            <p:ph type="title"/>
          </p:nvPr>
        </p:nvSpPr>
        <p:spPr/>
        <p:txBody>
          <a:bodyPr/>
          <a:lstStyle/>
          <a:p>
            <a:r>
              <a:rPr lang="en-US" dirty="0"/>
              <a:t>Characteristic tables</a:t>
            </a:r>
          </a:p>
        </p:txBody>
      </p:sp>
      <p:sp>
        <p:nvSpPr>
          <p:cNvPr id="3" name="Content Placeholder 2">
            <a:extLst>
              <a:ext uri="{FF2B5EF4-FFF2-40B4-BE49-F238E27FC236}">
                <a16:creationId xmlns:a16="http://schemas.microsoft.com/office/drawing/2014/main" id="{FD80DD4B-F3D5-4985-B62C-75B786709EEE}"/>
              </a:ext>
            </a:extLst>
          </p:cNvPr>
          <p:cNvSpPr>
            <a:spLocks noGrp="1"/>
          </p:cNvSpPr>
          <p:nvPr>
            <p:ph idx="1"/>
          </p:nvPr>
        </p:nvSpPr>
        <p:spPr>
          <a:xfrm>
            <a:off x="838199" y="1474752"/>
            <a:ext cx="10804451" cy="4351338"/>
          </a:xfrm>
        </p:spPr>
        <p:txBody>
          <a:bodyPr>
            <a:normAutofit/>
          </a:bodyPr>
          <a:lstStyle/>
          <a:p>
            <a:r>
              <a:rPr lang="en-US" dirty="0"/>
              <a:t>We can also write </a:t>
            </a:r>
            <a:r>
              <a:rPr lang="en-US" dirty="0">
                <a:solidFill>
                  <a:srgbClr val="FF0000"/>
                </a:solidFill>
              </a:rPr>
              <a:t>characteristic equations</a:t>
            </a:r>
            <a:r>
              <a:rPr lang="en-US" dirty="0"/>
              <a:t>, where the next state Q(t+1) is defined in terms of the current state Q(t) and inputs</a:t>
            </a:r>
          </a:p>
        </p:txBody>
      </p:sp>
      <p:pic>
        <p:nvPicPr>
          <p:cNvPr id="5" name="Picture 4">
            <a:extLst>
              <a:ext uri="{FF2B5EF4-FFF2-40B4-BE49-F238E27FC236}">
                <a16:creationId xmlns:a16="http://schemas.microsoft.com/office/drawing/2014/main" id="{56430311-19F6-42C0-8AE8-E50A1C3FAE24}"/>
              </a:ext>
            </a:extLst>
          </p:cNvPr>
          <p:cNvPicPr>
            <a:picLocks noChangeAspect="1"/>
          </p:cNvPicPr>
          <p:nvPr/>
        </p:nvPicPr>
        <p:blipFill>
          <a:blip r:embed="rId2"/>
          <a:stretch>
            <a:fillRect/>
          </a:stretch>
        </p:blipFill>
        <p:spPr>
          <a:xfrm>
            <a:off x="2495660" y="2388522"/>
            <a:ext cx="6562725" cy="4419600"/>
          </a:xfrm>
          <a:prstGeom prst="rect">
            <a:avLst/>
          </a:prstGeom>
        </p:spPr>
      </p:pic>
    </p:spTree>
    <p:extLst>
      <p:ext uri="{BB962C8B-B14F-4D97-AF65-F5344CB8AC3E}">
        <p14:creationId xmlns:p14="http://schemas.microsoft.com/office/powerpoint/2010/main" val="14884465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2C2C0A-C4B1-4CF3-9B6F-B35CB935C23D}"/>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Flip flop timing diagrams</a:t>
            </a:r>
          </a:p>
        </p:txBody>
      </p:sp>
      <p:sp>
        <p:nvSpPr>
          <p:cNvPr id="3" name="Content Placeholder 2">
            <a:extLst>
              <a:ext uri="{FF2B5EF4-FFF2-40B4-BE49-F238E27FC236}">
                <a16:creationId xmlns:a16="http://schemas.microsoft.com/office/drawing/2014/main" id="{A100D5B6-2AE0-4BD0-BFD8-5769BC184829}"/>
              </a:ext>
            </a:extLst>
          </p:cNvPr>
          <p:cNvSpPr>
            <a:spLocks noGrp="1"/>
          </p:cNvSpPr>
          <p:nvPr>
            <p:ph idx="1"/>
          </p:nvPr>
        </p:nvSpPr>
        <p:spPr>
          <a:xfrm>
            <a:off x="4295554" y="640082"/>
            <a:ext cx="7252980" cy="3123844"/>
          </a:xfrm>
        </p:spPr>
        <p:txBody>
          <a:bodyPr anchor="ctr">
            <a:normAutofit/>
          </a:bodyPr>
          <a:lstStyle/>
          <a:p>
            <a:r>
              <a:rPr lang="en-US" sz="2000" dirty="0"/>
              <a:t>“Present state” and “next state” are relative terms </a:t>
            </a:r>
          </a:p>
          <a:p>
            <a:r>
              <a:rPr lang="en-US" sz="2000" dirty="0"/>
              <a:t>In the example JK flip-flop timing diagram on the left, you can see that at the first positive clock edge, J=1, K=1 and Q(1) = 1 </a:t>
            </a:r>
          </a:p>
          <a:p>
            <a:r>
              <a:rPr lang="en-US" sz="2000" dirty="0"/>
              <a:t>We can use this information to find the “next” state, Q(2) = Q(1)’ </a:t>
            </a:r>
          </a:p>
          <a:p>
            <a:r>
              <a:rPr lang="en-US" sz="2000" dirty="0"/>
              <a:t>Q(2) appears right after the first positive clock edge, as shown on the right. It will not change again until after the second clock edge</a:t>
            </a:r>
          </a:p>
        </p:txBody>
      </p:sp>
      <p:pic>
        <p:nvPicPr>
          <p:cNvPr id="4" name="Picture 3" descr="A close up of a map&#10;&#10;Description automatically generated">
            <a:extLst>
              <a:ext uri="{FF2B5EF4-FFF2-40B4-BE49-F238E27FC236}">
                <a16:creationId xmlns:a16="http://schemas.microsoft.com/office/drawing/2014/main" id="{5C77090B-27CF-4D69-AB2D-54A3FC429A65}"/>
              </a:ext>
            </a:extLst>
          </p:cNvPr>
          <p:cNvPicPr>
            <a:picLocks noChangeAspect="1"/>
          </p:cNvPicPr>
          <p:nvPr/>
        </p:nvPicPr>
        <p:blipFill>
          <a:blip r:embed="rId2"/>
          <a:stretch>
            <a:fillRect/>
          </a:stretch>
        </p:blipFill>
        <p:spPr>
          <a:xfrm>
            <a:off x="4769453" y="3946429"/>
            <a:ext cx="6725228" cy="2488335"/>
          </a:xfrm>
          <a:prstGeom prst="rect">
            <a:avLst/>
          </a:prstGeom>
        </p:spPr>
      </p:pic>
    </p:spTree>
    <p:extLst>
      <p:ext uri="{BB962C8B-B14F-4D97-AF65-F5344CB8AC3E}">
        <p14:creationId xmlns:p14="http://schemas.microsoft.com/office/powerpoint/2010/main" val="6232563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B5F29-71E0-441E-BF3E-36CA03BA1004}"/>
              </a:ext>
            </a:extLst>
          </p:cNvPr>
          <p:cNvSpPr>
            <a:spLocks noGrp="1"/>
          </p:cNvSpPr>
          <p:nvPr>
            <p:ph type="title"/>
          </p:nvPr>
        </p:nvSpPr>
        <p:spPr/>
        <p:txBody>
          <a:bodyPr/>
          <a:lstStyle/>
          <a:p>
            <a:r>
              <a:rPr lang="en-US" dirty="0"/>
              <a:t>“Present” and “next” are relative</a:t>
            </a:r>
          </a:p>
        </p:txBody>
      </p:sp>
      <p:sp>
        <p:nvSpPr>
          <p:cNvPr id="3" name="Content Placeholder 2">
            <a:extLst>
              <a:ext uri="{FF2B5EF4-FFF2-40B4-BE49-F238E27FC236}">
                <a16:creationId xmlns:a16="http://schemas.microsoft.com/office/drawing/2014/main" id="{753074A1-EF78-4162-91A7-651FD6D369D8}"/>
              </a:ext>
            </a:extLst>
          </p:cNvPr>
          <p:cNvSpPr>
            <a:spLocks noGrp="1"/>
          </p:cNvSpPr>
          <p:nvPr>
            <p:ph idx="1"/>
          </p:nvPr>
        </p:nvSpPr>
        <p:spPr/>
        <p:txBody>
          <a:bodyPr/>
          <a:lstStyle/>
          <a:p>
            <a:r>
              <a:rPr lang="en-US" dirty="0"/>
              <a:t>Similarly, the values of J, K and Q at the second positive clock edge can be used to find the value of Q during the third clock cycle </a:t>
            </a:r>
          </a:p>
          <a:p>
            <a:r>
              <a:rPr lang="en-US" dirty="0"/>
              <a:t>When we do this, Q(2) is now referred to as the “present” state, and Q(3) is now the “next” state</a:t>
            </a:r>
          </a:p>
        </p:txBody>
      </p:sp>
      <p:pic>
        <p:nvPicPr>
          <p:cNvPr id="4" name="Picture 3">
            <a:extLst>
              <a:ext uri="{FF2B5EF4-FFF2-40B4-BE49-F238E27FC236}">
                <a16:creationId xmlns:a16="http://schemas.microsoft.com/office/drawing/2014/main" id="{C7966A59-6260-4F9F-B029-9C5E75BB3C9E}"/>
              </a:ext>
            </a:extLst>
          </p:cNvPr>
          <p:cNvPicPr>
            <a:picLocks noChangeAspect="1"/>
          </p:cNvPicPr>
          <p:nvPr/>
        </p:nvPicPr>
        <p:blipFill>
          <a:blip r:embed="rId2"/>
          <a:stretch>
            <a:fillRect/>
          </a:stretch>
        </p:blipFill>
        <p:spPr>
          <a:xfrm>
            <a:off x="2003794" y="4185684"/>
            <a:ext cx="7886700" cy="2590800"/>
          </a:xfrm>
          <a:prstGeom prst="rect">
            <a:avLst/>
          </a:prstGeom>
        </p:spPr>
      </p:pic>
    </p:spTree>
    <p:extLst>
      <p:ext uri="{BB962C8B-B14F-4D97-AF65-F5344CB8AC3E}">
        <p14:creationId xmlns:p14="http://schemas.microsoft.com/office/powerpoint/2010/main" val="9840752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7DAA3-F06F-45BB-9ECE-AC318D37350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A3A2487-63C5-4BD0-ACBD-E800909396B6}"/>
              </a:ext>
            </a:extLst>
          </p:cNvPr>
          <p:cNvSpPr>
            <a:spLocks noGrp="1"/>
          </p:cNvSpPr>
          <p:nvPr>
            <p:ph idx="1"/>
          </p:nvPr>
        </p:nvSpPr>
        <p:spPr/>
        <p:txBody>
          <a:bodyPr>
            <a:normAutofit fontScale="92500" lnSpcReduction="10000"/>
          </a:bodyPr>
          <a:lstStyle/>
          <a:p>
            <a:r>
              <a:rPr lang="en-US" dirty="0"/>
              <a:t>To use memory in a larger circuit, we need to: </a:t>
            </a:r>
          </a:p>
          <a:p>
            <a:pPr marL="457200" lvl="1" indent="0">
              <a:buNone/>
            </a:pPr>
            <a:r>
              <a:rPr lang="en-US" dirty="0"/>
              <a:t>– Keep the latches disabled until new values are ready to be stored </a:t>
            </a:r>
          </a:p>
          <a:p>
            <a:pPr marL="457200" lvl="1" indent="0">
              <a:buNone/>
            </a:pPr>
            <a:r>
              <a:rPr lang="en-US" dirty="0"/>
              <a:t>– Enable the latches just long enough for the update to occur </a:t>
            </a:r>
          </a:p>
          <a:p>
            <a:r>
              <a:rPr lang="en-US" dirty="0"/>
              <a:t>A clock signal is used to synchronize circuits. The cycle time reflects how long combinational operations take</a:t>
            </a:r>
          </a:p>
          <a:p>
            <a:r>
              <a:rPr lang="en-US" dirty="0"/>
              <a:t>Flip-flops further restrict the memory writing interval, to just the positive edge of the clock signal</a:t>
            </a:r>
          </a:p>
          <a:p>
            <a:pPr marL="457200" lvl="1" indent="0">
              <a:buNone/>
            </a:pPr>
            <a:r>
              <a:rPr lang="en-US" dirty="0"/>
              <a:t>– This ensures that memory is updated only once per clock cycle </a:t>
            </a:r>
          </a:p>
          <a:p>
            <a:pPr marL="457200" lvl="1" indent="0">
              <a:buNone/>
            </a:pPr>
            <a:r>
              <a:rPr lang="en-US" dirty="0"/>
              <a:t>– There are several different kinds of flip-flops, but they all serve the same basic purpose of storing bits</a:t>
            </a:r>
          </a:p>
          <a:p>
            <a:r>
              <a:rPr lang="en-US" dirty="0"/>
              <a:t>Next week we’ll talk about how to analyze and design sequential circuits that use flip-flops as memory</a:t>
            </a:r>
          </a:p>
        </p:txBody>
      </p:sp>
    </p:spTree>
    <p:extLst>
      <p:ext uri="{BB962C8B-B14F-4D97-AF65-F5344CB8AC3E}">
        <p14:creationId xmlns:p14="http://schemas.microsoft.com/office/powerpoint/2010/main" val="13711793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B044C-6101-4714-AEC7-B99F54F99C9B}"/>
              </a:ext>
            </a:extLst>
          </p:cNvPr>
          <p:cNvSpPr>
            <a:spLocks noGrp="1"/>
          </p:cNvSpPr>
          <p:nvPr>
            <p:ph type="title"/>
          </p:nvPr>
        </p:nvSpPr>
        <p:spPr/>
        <p:txBody>
          <a:bodyPr/>
          <a:lstStyle/>
          <a:p>
            <a:r>
              <a:rPr lang="en-US" dirty="0"/>
              <a:t>Sequential Circuit Analysis</a:t>
            </a:r>
          </a:p>
        </p:txBody>
      </p:sp>
      <p:sp>
        <p:nvSpPr>
          <p:cNvPr id="4" name="Text Placeholder 3">
            <a:extLst>
              <a:ext uri="{FF2B5EF4-FFF2-40B4-BE49-F238E27FC236}">
                <a16:creationId xmlns:a16="http://schemas.microsoft.com/office/drawing/2014/main" id="{2582515D-0A16-4E15-9743-12569C263E4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438070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F1BAED-686D-491C-8284-AD3ACE8EBE97}"/>
              </a:ext>
            </a:extLst>
          </p:cNvPr>
          <p:cNvSpPr>
            <a:spLocks noGrp="1"/>
          </p:cNvSpPr>
          <p:nvPr>
            <p:ph type="title"/>
          </p:nvPr>
        </p:nvSpPr>
        <p:spPr/>
        <p:txBody>
          <a:bodyPr/>
          <a:lstStyle/>
          <a:p>
            <a:r>
              <a:rPr lang="en-US" dirty="0"/>
              <a:t>Mealy or Moore???</a:t>
            </a:r>
          </a:p>
        </p:txBody>
      </p:sp>
      <p:sp>
        <p:nvSpPr>
          <p:cNvPr id="5" name="Content Placeholder 4">
            <a:extLst>
              <a:ext uri="{FF2B5EF4-FFF2-40B4-BE49-F238E27FC236}">
                <a16:creationId xmlns:a16="http://schemas.microsoft.com/office/drawing/2014/main" id="{E5A69AF4-3B00-4B74-9B37-340D296085FC}"/>
              </a:ext>
            </a:extLst>
          </p:cNvPr>
          <p:cNvSpPr>
            <a:spLocks noGrp="1"/>
          </p:cNvSpPr>
          <p:nvPr>
            <p:ph idx="1"/>
          </p:nvPr>
        </p:nvSpPr>
        <p:spPr/>
        <p:txBody>
          <a:bodyPr/>
          <a:lstStyle/>
          <a:p>
            <a:r>
              <a:rPr lang="en-US" dirty="0"/>
              <a:t>The output of a sequential circuit can be expressed in two different ways: </a:t>
            </a:r>
          </a:p>
          <a:p>
            <a:pPr marL="457200" lvl="1" indent="0">
              <a:buNone/>
            </a:pPr>
            <a:r>
              <a:rPr lang="en-US" dirty="0">
                <a:solidFill>
                  <a:srgbClr val="1832F0"/>
                </a:solidFill>
              </a:rPr>
              <a:t>– Moore model</a:t>
            </a:r>
            <a:r>
              <a:rPr lang="en-US" dirty="0"/>
              <a:t>: Outputs= f(present state) </a:t>
            </a:r>
          </a:p>
          <a:p>
            <a:pPr marL="457200" lvl="1" indent="0">
              <a:buNone/>
            </a:pPr>
            <a:r>
              <a:rPr lang="en-US" dirty="0">
                <a:solidFill>
                  <a:srgbClr val="00B050"/>
                </a:solidFill>
              </a:rPr>
              <a:t>– Mealy model</a:t>
            </a:r>
            <a:r>
              <a:rPr lang="en-US" dirty="0"/>
              <a:t>: Outputs: f(present state, inputs)</a:t>
            </a:r>
          </a:p>
        </p:txBody>
      </p:sp>
      <p:pic>
        <p:nvPicPr>
          <p:cNvPr id="6" name="Picture 5">
            <a:extLst>
              <a:ext uri="{FF2B5EF4-FFF2-40B4-BE49-F238E27FC236}">
                <a16:creationId xmlns:a16="http://schemas.microsoft.com/office/drawing/2014/main" id="{8C2A9071-7109-4B32-87C1-D5BD814F2952}"/>
              </a:ext>
            </a:extLst>
          </p:cNvPr>
          <p:cNvPicPr>
            <a:picLocks noChangeAspect="1"/>
          </p:cNvPicPr>
          <p:nvPr/>
        </p:nvPicPr>
        <p:blipFill>
          <a:blip r:embed="rId2"/>
          <a:stretch>
            <a:fillRect/>
          </a:stretch>
        </p:blipFill>
        <p:spPr>
          <a:xfrm>
            <a:off x="3886200" y="3842894"/>
            <a:ext cx="4419600" cy="1724025"/>
          </a:xfrm>
          <a:prstGeom prst="rect">
            <a:avLst/>
          </a:prstGeom>
        </p:spPr>
      </p:pic>
    </p:spTree>
    <p:extLst>
      <p:ext uri="{BB962C8B-B14F-4D97-AF65-F5344CB8AC3E}">
        <p14:creationId xmlns:p14="http://schemas.microsoft.com/office/powerpoint/2010/main" val="27749858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F19D-3E9A-457E-B12B-3804FED5B148}"/>
              </a:ext>
            </a:extLst>
          </p:cNvPr>
          <p:cNvSpPr>
            <a:spLocks noGrp="1"/>
          </p:cNvSpPr>
          <p:nvPr>
            <p:ph type="title"/>
          </p:nvPr>
        </p:nvSpPr>
        <p:spPr/>
        <p:txBody>
          <a:bodyPr/>
          <a:lstStyle/>
          <a:p>
            <a:r>
              <a:rPr lang="en-US" dirty="0"/>
              <a:t>An example sequential circuit</a:t>
            </a:r>
          </a:p>
        </p:txBody>
      </p:sp>
      <p:sp>
        <p:nvSpPr>
          <p:cNvPr id="3" name="Content Placeholder 2">
            <a:extLst>
              <a:ext uri="{FF2B5EF4-FFF2-40B4-BE49-F238E27FC236}">
                <a16:creationId xmlns:a16="http://schemas.microsoft.com/office/drawing/2014/main" id="{33F8857A-A203-4496-B452-CDA75F0E9867}"/>
              </a:ext>
            </a:extLst>
          </p:cNvPr>
          <p:cNvSpPr>
            <a:spLocks noGrp="1"/>
          </p:cNvSpPr>
          <p:nvPr>
            <p:ph idx="1"/>
          </p:nvPr>
        </p:nvSpPr>
        <p:spPr>
          <a:xfrm>
            <a:off x="838200" y="4763385"/>
            <a:ext cx="10515600" cy="1413577"/>
          </a:xfrm>
        </p:spPr>
        <p:txBody>
          <a:bodyPr>
            <a:normAutofit lnSpcReduction="10000"/>
          </a:bodyPr>
          <a:lstStyle/>
          <a:p>
            <a:r>
              <a:rPr lang="en-US" dirty="0"/>
              <a:t>A sequential circuit with two JK flip-flops </a:t>
            </a:r>
          </a:p>
          <a:p>
            <a:r>
              <a:rPr lang="en-US" dirty="0">
                <a:solidFill>
                  <a:srgbClr val="FF0000"/>
                </a:solidFill>
              </a:rPr>
              <a:t>State or memory</a:t>
            </a:r>
            <a:r>
              <a:rPr lang="en-US" dirty="0"/>
              <a:t>: Q1Q0 </a:t>
            </a:r>
          </a:p>
          <a:p>
            <a:r>
              <a:rPr lang="en-US" dirty="0"/>
              <a:t>One input: X; One output: Z</a:t>
            </a:r>
          </a:p>
        </p:txBody>
      </p:sp>
      <p:pic>
        <p:nvPicPr>
          <p:cNvPr id="4" name="Picture 3">
            <a:extLst>
              <a:ext uri="{FF2B5EF4-FFF2-40B4-BE49-F238E27FC236}">
                <a16:creationId xmlns:a16="http://schemas.microsoft.com/office/drawing/2014/main" id="{72D5C0AE-6966-45B6-BB3A-9D8667F888A2}"/>
              </a:ext>
            </a:extLst>
          </p:cNvPr>
          <p:cNvPicPr>
            <a:picLocks noChangeAspect="1"/>
          </p:cNvPicPr>
          <p:nvPr/>
        </p:nvPicPr>
        <p:blipFill>
          <a:blip r:embed="rId2"/>
          <a:stretch>
            <a:fillRect/>
          </a:stretch>
        </p:blipFill>
        <p:spPr>
          <a:xfrm>
            <a:off x="3574644" y="1607953"/>
            <a:ext cx="4638675" cy="2876550"/>
          </a:xfrm>
          <a:prstGeom prst="rect">
            <a:avLst/>
          </a:prstGeom>
        </p:spPr>
      </p:pic>
    </p:spTree>
    <p:extLst>
      <p:ext uri="{BB962C8B-B14F-4D97-AF65-F5344CB8AC3E}">
        <p14:creationId xmlns:p14="http://schemas.microsoft.com/office/powerpoint/2010/main" val="40772583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9DAD-45C8-4A15-9F29-E8499FFDADBE}"/>
              </a:ext>
            </a:extLst>
          </p:cNvPr>
          <p:cNvSpPr>
            <a:spLocks noGrp="1"/>
          </p:cNvSpPr>
          <p:nvPr>
            <p:ph type="title"/>
          </p:nvPr>
        </p:nvSpPr>
        <p:spPr/>
        <p:txBody>
          <a:bodyPr/>
          <a:lstStyle/>
          <a:p>
            <a:r>
              <a:rPr lang="en-US" dirty="0"/>
              <a:t>How do you describe a sequential circuit?</a:t>
            </a:r>
          </a:p>
        </p:txBody>
      </p:sp>
      <p:sp>
        <p:nvSpPr>
          <p:cNvPr id="3" name="Content Placeholder 2">
            <a:extLst>
              <a:ext uri="{FF2B5EF4-FFF2-40B4-BE49-F238E27FC236}">
                <a16:creationId xmlns:a16="http://schemas.microsoft.com/office/drawing/2014/main" id="{3E648A89-3ED9-4A45-B7DC-F070AC10B0E1}"/>
              </a:ext>
            </a:extLst>
          </p:cNvPr>
          <p:cNvSpPr>
            <a:spLocks noGrp="1"/>
          </p:cNvSpPr>
          <p:nvPr>
            <p:ph idx="1"/>
          </p:nvPr>
        </p:nvSpPr>
        <p:spPr/>
        <p:txBody>
          <a:bodyPr/>
          <a:lstStyle/>
          <a:p>
            <a:r>
              <a:rPr lang="en-US" dirty="0"/>
              <a:t>A combinational circuit - Truth table, which shows how the outputs are related to the inputs</a:t>
            </a:r>
          </a:p>
          <a:p>
            <a:r>
              <a:rPr lang="en-US" dirty="0"/>
              <a:t>A sequential circuit - </a:t>
            </a:r>
            <a:r>
              <a:rPr lang="en-US" dirty="0">
                <a:solidFill>
                  <a:srgbClr val="FF0000"/>
                </a:solidFill>
              </a:rPr>
              <a:t>State table</a:t>
            </a:r>
            <a:r>
              <a:rPr lang="en-US" dirty="0"/>
              <a:t>, which shows inputs and current states on the left, and outputs and next states on the right </a:t>
            </a:r>
          </a:p>
          <a:p>
            <a:pPr marL="457200" lvl="1" indent="0">
              <a:buNone/>
            </a:pPr>
            <a:r>
              <a:rPr lang="en-US" dirty="0"/>
              <a:t>– Need to find the next state of the FFs based on the present state and inputs </a:t>
            </a:r>
          </a:p>
          <a:p>
            <a:pPr marL="457200" lvl="1" indent="0">
              <a:buNone/>
            </a:pPr>
            <a:r>
              <a:rPr lang="en-US" dirty="0"/>
              <a:t>– Need to find the output of the circuit as a function of &gt; current state for a circuit of the Moore model &gt; current state and inputs for a circuit of the Mealy model</a:t>
            </a:r>
          </a:p>
        </p:txBody>
      </p:sp>
    </p:spTree>
    <p:extLst>
      <p:ext uri="{BB962C8B-B14F-4D97-AF65-F5344CB8AC3E}">
        <p14:creationId xmlns:p14="http://schemas.microsoft.com/office/powerpoint/2010/main" val="3128892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4AF9B-88EC-40E1-8103-A3CCAC3DB1E9}"/>
              </a:ext>
            </a:extLst>
          </p:cNvPr>
          <p:cNvSpPr>
            <a:spLocks noGrp="1"/>
          </p:cNvSpPr>
          <p:nvPr>
            <p:ph type="title"/>
          </p:nvPr>
        </p:nvSpPr>
        <p:spPr/>
        <p:txBody>
          <a:bodyPr/>
          <a:lstStyle/>
          <a:p>
            <a:r>
              <a:rPr lang="en-US" dirty="0"/>
              <a:t>Sequential Circuits</a:t>
            </a:r>
          </a:p>
        </p:txBody>
      </p:sp>
      <p:sp>
        <p:nvSpPr>
          <p:cNvPr id="3" name="Content Placeholder 2">
            <a:extLst>
              <a:ext uri="{FF2B5EF4-FFF2-40B4-BE49-F238E27FC236}">
                <a16:creationId xmlns:a16="http://schemas.microsoft.com/office/drawing/2014/main" id="{C015AF85-B24F-4FA1-8610-B7103C0A71FF}"/>
              </a:ext>
            </a:extLst>
          </p:cNvPr>
          <p:cNvSpPr>
            <a:spLocks noGrp="1"/>
          </p:cNvSpPr>
          <p:nvPr>
            <p:ph idx="1"/>
          </p:nvPr>
        </p:nvSpPr>
        <p:spPr>
          <a:xfrm>
            <a:off x="838200" y="3593805"/>
            <a:ext cx="10515600" cy="2583158"/>
          </a:xfrm>
        </p:spPr>
        <p:txBody>
          <a:bodyPr>
            <a:normAutofit fontScale="85000" lnSpcReduction="10000"/>
          </a:bodyPr>
          <a:lstStyle/>
          <a:p>
            <a:r>
              <a:rPr lang="en-US" dirty="0"/>
              <a:t>In contrast, the outputs of a </a:t>
            </a:r>
            <a:r>
              <a:rPr lang="en-US" dirty="0">
                <a:solidFill>
                  <a:srgbClr val="FF0000"/>
                </a:solidFill>
              </a:rPr>
              <a:t>sequential circuit </a:t>
            </a:r>
            <a:r>
              <a:rPr lang="en-US" dirty="0"/>
              <a:t>depend on not only the inputs, but also the </a:t>
            </a:r>
            <a:r>
              <a:rPr lang="en-US" dirty="0">
                <a:solidFill>
                  <a:srgbClr val="FF0000"/>
                </a:solidFill>
              </a:rPr>
              <a:t>state</a:t>
            </a:r>
            <a:r>
              <a:rPr lang="en-US" dirty="0"/>
              <a:t>, or the current contents of some memory</a:t>
            </a:r>
          </a:p>
          <a:p>
            <a:r>
              <a:rPr lang="en-US" dirty="0"/>
              <a:t>This makes things more difficult to understand, since the same inputs can yield different outputs, depending on what’s stored in memory</a:t>
            </a:r>
          </a:p>
          <a:p>
            <a:r>
              <a:rPr lang="en-US" dirty="0"/>
              <a:t>The memory contents can also change as the circuit runs</a:t>
            </a:r>
          </a:p>
          <a:p>
            <a:r>
              <a:rPr lang="en-US" dirty="0"/>
              <a:t>We’ll some need new techniques for analyzing and designing sequential circuits.</a:t>
            </a:r>
          </a:p>
        </p:txBody>
      </p:sp>
      <p:pic>
        <p:nvPicPr>
          <p:cNvPr id="4" name="Picture 3">
            <a:extLst>
              <a:ext uri="{FF2B5EF4-FFF2-40B4-BE49-F238E27FC236}">
                <a16:creationId xmlns:a16="http://schemas.microsoft.com/office/drawing/2014/main" id="{E2E55521-D027-442D-94FD-8FE1937A760A}"/>
              </a:ext>
            </a:extLst>
          </p:cNvPr>
          <p:cNvPicPr>
            <a:picLocks noChangeAspect="1"/>
          </p:cNvPicPr>
          <p:nvPr/>
        </p:nvPicPr>
        <p:blipFill>
          <a:blip r:embed="rId2"/>
          <a:stretch>
            <a:fillRect/>
          </a:stretch>
        </p:blipFill>
        <p:spPr>
          <a:xfrm>
            <a:off x="3633787" y="1635420"/>
            <a:ext cx="4924425" cy="1628775"/>
          </a:xfrm>
          <a:prstGeom prst="rect">
            <a:avLst/>
          </a:prstGeom>
        </p:spPr>
      </p:pic>
    </p:spTree>
    <p:extLst>
      <p:ext uri="{BB962C8B-B14F-4D97-AF65-F5344CB8AC3E}">
        <p14:creationId xmlns:p14="http://schemas.microsoft.com/office/powerpoint/2010/main" val="14277574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C95F-31E2-4E54-BB1E-20C8E1A45972}"/>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State table of example circuit</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287355F7-BBCE-4785-9E11-C45D27177F1E}"/>
              </a:ext>
            </a:extLst>
          </p:cNvPr>
          <p:cNvPicPr>
            <a:picLocks noChangeAspect="1"/>
          </p:cNvPicPr>
          <p:nvPr/>
        </p:nvPicPr>
        <p:blipFill>
          <a:blip r:embed="rId2"/>
          <a:stretch>
            <a:fillRect/>
          </a:stretch>
        </p:blipFill>
        <p:spPr>
          <a:xfrm>
            <a:off x="5319062" y="492573"/>
            <a:ext cx="6223064" cy="5880796"/>
          </a:xfrm>
          <a:prstGeom prst="rect">
            <a:avLst/>
          </a:prstGeom>
        </p:spPr>
      </p:pic>
    </p:spTree>
    <p:extLst>
      <p:ext uri="{BB962C8B-B14F-4D97-AF65-F5344CB8AC3E}">
        <p14:creationId xmlns:p14="http://schemas.microsoft.com/office/powerpoint/2010/main" val="26262537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82B94-9224-429C-BB14-5166A38ACC51}"/>
              </a:ext>
            </a:extLst>
          </p:cNvPr>
          <p:cNvSpPr>
            <a:spLocks noGrp="1"/>
          </p:cNvSpPr>
          <p:nvPr>
            <p:ph type="title"/>
          </p:nvPr>
        </p:nvSpPr>
        <p:spPr/>
        <p:txBody>
          <a:bodyPr/>
          <a:lstStyle/>
          <a:p>
            <a:r>
              <a:rPr lang="en-US" dirty="0"/>
              <a:t>The outputs are easy</a:t>
            </a:r>
          </a:p>
        </p:txBody>
      </p:sp>
      <p:sp>
        <p:nvSpPr>
          <p:cNvPr id="3" name="Content Placeholder 2">
            <a:extLst>
              <a:ext uri="{FF2B5EF4-FFF2-40B4-BE49-F238E27FC236}">
                <a16:creationId xmlns:a16="http://schemas.microsoft.com/office/drawing/2014/main" id="{76B65229-310A-45C6-9B77-8CBBD08FE7A2}"/>
              </a:ext>
            </a:extLst>
          </p:cNvPr>
          <p:cNvSpPr>
            <a:spLocks noGrp="1"/>
          </p:cNvSpPr>
          <p:nvPr>
            <p:ph idx="1"/>
          </p:nvPr>
        </p:nvSpPr>
        <p:spPr/>
        <p:txBody>
          <a:bodyPr/>
          <a:lstStyle/>
          <a:p>
            <a:r>
              <a:rPr lang="en-US" dirty="0"/>
              <a:t>From the diagram, you can see that </a:t>
            </a:r>
          </a:p>
          <a:p>
            <a:pPr marL="0" indent="0">
              <a:buNone/>
            </a:pPr>
            <a:r>
              <a:rPr lang="en-US" dirty="0"/>
              <a:t>	</a:t>
            </a:r>
            <a:r>
              <a:rPr lang="en-US" dirty="0">
                <a:solidFill>
                  <a:srgbClr val="1832F0"/>
                </a:solidFill>
              </a:rPr>
              <a:t>Z = Q1Q 0 X </a:t>
            </a:r>
          </a:p>
          <a:p>
            <a:pPr marL="0" indent="0">
              <a:buNone/>
            </a:pPr>
            <a:r>
              <a:rPr lang="en-US" dirty="0">
                <a:solidFill>
                  <a:srgbClr val="1832F0"/>
                </a:solidFill>
              </a:rPr>
              <a:t>	Mealy model circuit !!!</a:t>
            </a:r>
          </a:p>
        </p:txBody>
      </p:sp>
      <p:pic>
        <p:nvPicPr>
          <p:cNvPr id="4" name="Picture 3">
            <a:extLst>
              <a:ext uri="{FF2B5EF4-FFF2-40B4-BE49-F238E27FC236}">
                <a16:creationId xmlns:a16="http://schemas.microsoft.com/office/drawing/2014/main" id="{7A7F53A0-3B68-4A8D-9E60-C80F31327FE4}"/>
              </a:ext>
            </a:extLst>
          </p:cNvPr>
          <p:cNvPicPr>
            <a:picLocks noChangeAspect="1"/>
          </p:cNvPicPr>
          <p:nvPr/>
        </p:nvPicPr>
        <p:blipFill>
          <a:blip r:embed="rId2"/>
          <a:stretch>
            <a:fillRect/>
          </a:stretch>
        </p:blipFill>
        <p:spPr>
          <a:xfrm>
            <a:off x="3188770" y="3387725"/>
            <a:ext cx="6048375" cy="3105150"/>
          </a:xfrm>
          <a:prstGeom prst="rect">
            <a:avLst/>
          </a:prstGeom>
        </p:spPr>
      </p:pic>
      <p:pic>
        <p:nvPicPr>
          <p:cNvPr id="5" name="Picture 4">
            <a:extLst>
              <a:ext uri="{FF2B5EF4-FFF2-40B4-BE49-F238E27FC236}">
                <a16:creationId xmlns:a16="http://schemas.microsoft.com/office/drawing/2014/main" id="{29FFCEB3-97E1-485D-B979-C33EC2814F8D}"/>
              </a:ext>
            </a:extLst>
          </p:cNvPr>
          <p:cNvPicPr>
            <a:picLocks noChangeAspect="1"/>
          </p:cNvPicPr>
          <p:nvPr/>
        </p:nvPicPr>
        <p:blipFill>
          <a:blip r:embed="rId3"/>
          <a:stretch>
            <a:fillRect/>
          </a:stretch>
        </p:blipFill>
        <p:spPr>
          <a:xfrm>
            <a:off x="7996117" y="681037"/>
            <a:ext cx="3190875" cy="2076450"/>
          </a:xfrm>
          <a:prstGeom prst="rect">
            <a:avLst/>
          </a:prstGeom>
        </p:spPr>
      </p:pic>
    </p:spTree>
    <p:extLst>
      <p:ext uri="{BB962C8B-B14F-4D97-AF65-F5344CB8AC3E}">
        <p14:creationId xmlns:p14="http://schemas.microsoft.com/office/powerpoint/2010/main" val="31705277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9E256-22E0-46D5-965E-C9AC5540F060}"/>
              </a:ext>
            </a:extLst>
          </p:cNvPr>
          <p:cNvSpPr>
            <a:spLocks noGrp="1"/>
          </p:cNvSpPr>
          <p:nvPr>
            <p:ph type="title"/>
          </p:nvPr>
        </p:nvSpPr>
        <p:spPr/>
        <p:txBody>
          <a:bodyPr/>
          <a:lstStyle/>
          <a:p>
            <a:r>
              <a:rPr lang="en-US" dirty="0"/>
              <a:t>Flip-flop input equations</a:t>
            </a:r>
          </a:p>
        </p:txBody>
      </p:sp>
      <p:sp>
        <p:nvSpPr>
          <p:cNvPr id="3" name="Content Placeholder 2">
            <a:extLst>
              <a:ext uri="{FF2B5EF4-FFF2-40B4-BE49-F238E27FC236}">
                <a16:creationId xmlns:a16="http://schemas.microsoft.com/office/drawing/2014/main" id="{2CDA9FD2-8363-4A93-93D1-B80D8DDEFB66}"/>
              </a:ext>
            </a:extLst>
          </p:cNvPr>
          <p:cNvSpPr>
            <a:spLocks noGrp="1"/>
          </p:cNvSpPr>
          <p:nvPr>
            <p:ph idx="1"/>
          </p:nvPr>
        </p:nvSpPr>
        <p:spPr/>
        <p:txBody>
          <a:bodyPr/>
          <a:lstStyle/>
          <a:p>
            <a:r>
              <a:rPr lang="en-US" dirty="0"/>
              <a:t>Finding the next states is harder </a:t>
            </a:r>
          </a:p>
          <a:p>
            <a:pPr marL="457200" lvl="1" indent="0">
              <a:buNone/>
            </a:pPr>
            <a:r>
              <a:rPr lang="en-US" u="sng" dirty="0"/>
              <a:t>Step 1: </a:t>
            </a:r>
            <a:r>
              <a:rPr lang="en-US" dirty="0"/>
              <a:t>Find Boolean expressions for the flip-flop inputs </a:t>
            </a:r>
            <a:r>
              <a:rPr lang="en-US" dirty="0">
                <a:solidFill>
                  <a:srgbClr val="1832F0"/>
                </a:solidFill>
              </a:rPr>
              <a:t>i.e., How do the inputs (say, J &amp; K) to the flip-flops depend on the current state and input</a:t>
            </a:r>
          </a:p>
          <a:p>
            <a:pPr marL="457200" lvl="1" indent="0">
              <a:buNone/>
            </a:pPr>
            <a:r>
              <a:rPr lang="en-US" u="sng" dirty="0"/>
              <a:t>Step 2:</a:t>
            </a:r>
            <a:r>
              <a:rPr lang="en-US" dirty="0"/>
              <a:t> Use these expressions to find the actual flip-flop input values for each possible combination of present states and inputs </a:t>
            </a:r>
            <a:r>
              <a:rPr lang="en-US" dirty="0">
                <a:solidFill>
                  <a:srgbClr val="1832F0"/>
                </a:solidFill>
              </a:rPr>
              <a:t>i.e., Fill in the state table (with new intermediate columns) </a:t>
            </a:r>
          </a:p>
          <a:p>
            <a:pPr marL="457200" lvl="1" indent="0">
              <a:buNone/>
            </a:pPr>
            <a:r>
              <a:rPr lang="en-US" u="sng" dirty="0"/>
              <a:t>Step 3:</a:t>
            </a:r>
            <a:r>
              <a:rPr lang="en-US" dirty="0"/>
              <a:t> Use flip-flop characteristic tables or equations to find the next states, based on the flip-flop input values and the present states</a:t>
            </a:r>
          </a:p>
        </p:txBody>
      </p:sp>
    </p:spTree>
    <p:extLst>
      <p:ext uri="{BB962C8B-B14F-4D97-AF65-F5344CB8AC3E}">
        <p14:creationId xmlns:p14="http://schemas.microsoft.com/office/powerpoint/2010/main" val="30092550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4F2D-060F-4A87-8E52-7CF1DDFA3211}"/>
              </a:ext>
            </a:extLst>
          </p:cNvPr>
          <p:cNvSpPr>
            <a:spLocks noGrp="1"/>
          </p:cNvSpPr>
          <p:nvPr>
            <p:ph type="title"/>
          </p:nvPr>
        </p:nvSpPr>
        <p:spPr/>
        <p:txBody>
          <a:bodyPr/>
          <a:lstStyle/>
          <a:p>
            <a:r>
              <a:rPr lang="en-US" dirty="0"/>
              <a:t>Step 1: Flip-flop input equations</a:t>
            </a:r>
          </a:p>
        </p:txBody>
      </p:sp>
      <p:sp>
        <p:nvSpPr>
          <p:cNvPr id="3" name="Content Placeholder 2">
            <a:extLst>
              <a:ext uri="{FF2B5EF4-FFF2-40B4-BE49-F238E27FC236}">
                <a16:creationId xmlns:a16="http://schemas.microsoft.com/office/drawing/2014/main" id="{0EC40C57-9B87-43EF-83E5-12DEDAC4CBE5}"/>
              </a:ext>
            </a:extLst>
          </p:cNvPr>
          <p:cNvSpPr>
            <a:spLocks noGrp="1"/>
          </p:cNvSpPr>
          <p:nvPr>
            <p:ph idx="1"/>
          </p:nvPr>
        </p:nvSpPr>
        <p:spPr/>
        <p:txBody>
          <a:bodyPr/>
          <a:lstStyle/>
          <a:p>
            <a:r>
              <a:rPr lang="en-US" dirty="0"/>
              <a:t>For our example, the </a:t>
            </a:r>
            <a:r>
              <a:rPr lang="en-US" dirty="0">
                <a:solidFill>
                  <a:srgbClr val="FF0000"/>
                </a:solidFill>
              </a:rPr>
              <a:t>flip-flop input equations </a:t>
            </a:r>
            <a:r>
              <a:rPr lang="en-US" dirty="0"/>
              <a:t>are: </a:t>
            </a:r>
          </a:p>
          <a:p>
            <a:pPr marL="0" indent="0">
              <a:buNone/>
            </a:pPr>
            <a:r>
              <a:rPr lang="en-US" dirty="0"/>
              <a:t>	J</a:t>
            </a:r>
            <a:r>
              <a:rPr lang="en-US" sz="1800" dirty="0"/>
              <a:t>1</a:t>
            </a:r>
            <a:r>
              <a:rPr lang="en-US" dirty="0"/>
              <a:t> = X’ Q</a:t>
            </a:r>
            <a:r>
              <a:rPr lang="en-US" sz="1800" dirty="0"/>
              <a:t>0</a:t>
            </a:r>
            <a:r>
              <a:rPr lang="en-US" dirty="0"/>
              <a:t> </a:t>
            </a:r>
          </a:p>
          <a:p>
            <a:pPr marL="0" indent="0">
              <a:buNone/>
            </a:pPr>
            <a:r>
              <a:rPr lang="en-US" dirty="0"/>
              <a:t>	K</a:t>
            </a:r>
            <a:r>
              <a:rPr lang="en-US" sz="1800" dirty="0"/>
              <a:t>1</a:t>
            </a:r>
            <a:r>
              <a:rPr lang="en-US" dirty="0"/>
              <a:t> = X + Q</a:t>
            </a:r>
            <a:r>
              <a:rPr lang="en-US" sz="1800" dirty="0"/>
              <a:t>0</a:t>
            </a:r>
            <a:r>
              <a:rPr lang="en-US" dirty="0"/>
              <a:t> </a:t>
            </a:r>
          </a:p>
          <a:p>
            <a:pPr marL="0" indent="0">
              <a:buNone/>
            </a:pPr>
            <a:r>
              <a:rPr lang="en-US" dirty="0"/>
              <a:t>	J</a:t>
            </a:r>
            <a:r>
              <a:rPr lang="en-US" sz="1800" dirty="0"/>
              <a:t>0</a:t>
            </a:r>
            <a:r>
              <a:rPr lang="en-US" dirty="0"/>
              <a:t> = X + Q</a:t>
            </a:r>
            <a:r>
              <a:rPr lang="en-US" sz="1800" dirty="0"/>
              <a:t>1</a:t>
            </a:r>
            <a:r>
              <a:rPr lang="en-US" dirty="0"/>
              <a:t> </a:t>
            </a:r>
          </a:p>
          <a:p>
            <a:pPr marL="0" indent="0">
              <a:buNone/>
            </a:pPr>
            <a:r>
              <a:rPr lang="en-US" dirty="0"/>
              <a:t>	K</a:t>
            </a:r>
            <a:r>
              <a:rPr lang="en-US" sz="1600" dirty="0"/>
              <a:t>0</a:t>
            </a:r>
            <a:r>
              <a:rPr lang="en-US" dirty="0"/>
              <a:t> = X’</a:t>
            </a:r>
          </a:p>
        </p:txBody>
      </p:sp>
      <p:pic>
        <p:nvPicPr>
          <p:cNvPr id="4" name="Picture 3">
            <a:extLst>
              <a:ext uri="{FF2B5EF4-FFF2-40B4-BE49-F238E27FC236}">
                <a16:creationId xmlns:a16="http://schemas.microsoft.com/office/drawing/2014/main" id="{93C71EB8-7AFE-4B9B-A364-927EE9A0E02A}"/>
              </a:ext>
            </a:extLst>
          </p:cNvPr>
          <p:cNvPicPr>
            <a:picLocks noChangeAspect="1"/>
          </p:cNvPicPr>
          <p:nvPr/>
        </p:nvPicPr>
        <p:blipFill>
          <a:blip r:embed="rId2"/>
          <a:stretch>
            <a:fillRect/>
          </a:stretch>
        </p:blipFill>
        <p:spPr>
          <a:xfrm>
            <a:off x="6348070" y="2390775"/>
            <a:ext cx="4721465" cy="3072476"/>
          </a:xfrm>
          <a:prstGeom prst="rect">
            <a:avLst/>
          </a:prstGeom>
        </p:spPr>
      </p:pic>
    </p:spTree>
    <p:extLst>
      <p:ext uri="{BB962C8B-B14F-4D97-AF65-F5344CB8AC3E}">
        <p14:creationId xmlns:p14="http://schemas.microsoft.com/office/powerpoint/2010/main" val="1304340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29F24-83A0-436E-ABD4-AD159971E8BE}"/>
              </a:ext>
            </a:extLst>
          </p:cNvPr>
          <p:cNvSpPr>
            <a:spLocks noGrp="1"/>
          </p:cNvSpPr>
          <p:nvPr>
            <p:ph type="title"/>
          </p:nvPr>
        </p:nvSpPr>
        <p:spPr/>
        <p:txBody>
          <a:bodyPr/>
          <a:lstStyle/>
          <a:p>
            <a:r>
              <a:rPr lang="en-US" dirty="0"/>
              <a:t>Step 2: Flip-flop input values</a:t>
            </a:r>
          </a:p>
        </p:txBody>
      </p:sp>
      <p:sp>
        <p:nvSpPr>
          <p:cNvPr id="3" name="Content Placeholder 2">
            <a:extLst>
              <a:ext uri="{FF2B5EF4-FFF2-40B4-BE49-F238E27FC236}">
                <a16:creationId xmlns:a16="http://schemas.microsoft.com/office/drawing/2014/main" id="{EE24774D-51A3-4426-8AD6-801FCBC7398C}"/>
              </a:ext>
            </a:extLst>
          </p:cNvPr>
          <p:cNvSpPr>
            <a:spLocks noGrp="1"/>
          </p:cNvSpPr>
          <p:nvPr>
            <p:ph idx="1"/>
          </p:nvPr>
        </p:nvSpPr>
        <p:spPr/>
        <p:txBody>
          <a:bodyPr/>
          <a:lstStyle/>
          <a:p>
            <a:r>
              <a:rPr lang="en-US" dirty="0"/>
              <a:t>With these equations, we can make a table showing J</a:t>
            </a:r>
            <a:r>
              <a:rPr lang="en-US" sz="1600" dirty="0"/>
              <a:t>1</a:t>
            </a:r>
            <a:r>
              <a:rPr lang="en-US" dirty="0"/>
              <a:t>, K</a:t>
            </a:r>
            <a:r>
              <a:rPr lang="en-US" sz="1800" dirty="0"/>
              <a:t>1</a:t>
            </a:r>
            <a:r>
              <a:rPr lang="en-US" dirty="0"/>
              <a:t>, J</a:t>
            </a:r>
            <a:r>
              <a:rPr lang="en-US" sz="1800" dirty="0"/>
              <a:t>0</a:t>
            </a:r>
            <a:r>
              <a:rPr lang="en-US" dirty="0"/>
              <a:t> and K</a:t>
            </a:r>
            <a:r>
              <a:rPr lang="en-US" sz="1800" dirty="0"/>
              <a:t>0</a:t>
            </a:r>
            <a:r>
              <a:rPr lang="en-US" dirty="0"/>
              <a:t> for the different combinations of present state Q</a:t>
            </a:r>
            <a:r>
              <a:rPr lang="en-US" sz="1800" dirty="0"/>
              <a:t>1</a:t>
            </a:r>
            <a:r>
              <a:rPr lang="en-US" dirty="0"/>
              <a:t>Q</a:t>
            </a:r>
            <a:r>
              <a:rPr lang="en-US" sz="1800" dirty="0"/>
              <a:t>0</a:t>
            </a:r>
            <a:r>
              <a:rPr lang="en-US" dirty="0"/>
              <a:t> and input X</a:t>
            </a:r>
          </a:p>
        </p:txBody>
      </p:sp>
      <p:pic>
        <p:nvPicPr>
          <p:cNvPr id="4" name="Picture 3">
            <a:extLst>
              <a:ext uri="{FF2B5EF4-FFF2-40B4-BE49-F238E27FC236}">
                <a16:creationId xmlns:a16="http://schemas.microsoft.com/office/drawing/2014/main" id="{EAF94959-A518-419A-B48F-08DEA2CEDE7C}"/>
              </a:ext>
            </a:extLst>
          </p:cNvPr>
          <p:cNvPicPr>
            <a:picLocks noChangeAspect="1"/>
          </p:cNvPicPr>
          <p:nvPr/>
        </p:nvPicPr>
        <p:blipFill>
          <a:blip r:embed="rId2"/>
          <a:stretch>
            <a:fillRect/>
          </a:stretch>
        </p:blipFill>
        <p:spPr>
          <a:xfrm>
            <a:off x="3437971" y="3726821"/>
            <a:ext cx="5762625" cy="3019425"/>
          </a:xfrm>
          <a:prstGeom prst="rect">
            <a:avLst/>
          </a:prstGeom>
        </p:spPr>
      </p:pic>
      <p:sp>
        <p:nvSpPr>
          <p:cNvPr id="5" name="Rectangle 4">
            <a:extLst>
              <a:ext uri="{FF2B5EF4-FFF2-40B4-BE49-F238E27FC236}">
                <a16:creationId xmlns:a16="http://schemas.microsoft.com/office/drawing/2014/main" id="{C3FAE7FB-0C3A-4431-8FA8-55C9114B2E27}"/>
              </a:ext>
            </a:extLst>
          </p:cNvPr>
          <p:cNvSpPr/>
          <p:nvPr/>
        </p:nvSpPr>
        <p:spPr>
          <a:xfrm>
            <a:off x="4498734" y="2813764"/>
            <a:ext cx="4751586" cy="1200329"/>
          </a:xfrm>
          <a:prstGeom prst="rect">
            <a:avLst/>
          </a:prstGeom>
        </p:spPr>
        <p:txBody>
          <a:bodyPr wrap="square">
            <a:spAutoFit/>
          </a:bodyPr>
          <a:lstStyle/>
          <a:p>
            <a:r>
              <a:rPr lang="en-US" sz="2400" dirty="0">
                <a:solidFill>
                  <a:srgbClr val="1832F0"/>
                </a:solidFill>
              </a:rPr>
              <a:t>J</a:t>
            </a:r>
            <a:r>
              <a:rPr lang="en-US" sz="1600" dirty="0">
                <a:solidFill>
                  <a:srgbClr val="1832F0"/>
                </a:solidFill>
              </a:rPr>
              <a:t>1</a:t>
            </a:r>
            <a:r>
              <a:rPr lang="en-US" sz="2400" dirty="0">
                <a:solidFill>
                  <a:srgbClr val="1832F0"/>
                </a:solidFill>
              </a:rPr>
              <a:t> = X’ Q</a:t>
            </a:r>
            <a:r>
              <a:rPr lang="en-US" sz="1600" dirty="0">
                <a:solidFill>
                  <a:srgbClr val="1832F0"/>
                </a:solidFill>
              </a:rPr>
              <a:t>0</a:t>
            </a:r>
            <a:r>
              <a:rPr lang="en-US" sz="2400" dirty="0">
                <a:solidFill>
                  <a:srgbClr val="1832F0"/>
                </a:solidFill>
              </a:rPr>
              <a:t> 		 J</a:t>
            </a:r>
            <a:r>
              <a:rPr lang="en-US" sz="1600" dirty="0">
                <a:solidFill>
                  <a:srgbClr val="1832F0"/>
                </a:solidFill>
              </a:rPr>
              <a:t>0</a:t>
            </a:r>
            <a:r>
              <a:rPr lang="en-US" sz="2400" dirty="0">
                <a:solidFill>
                  <a:srgbClr val="1832F0"/>
                </a:solidFill>
              </a:rPr>
              <a:t> = X + Q</a:t>
            </a:r>
            <a:r>
              <a:rPr lang="en-US" sz="1600" dirty="0">
                <a:solidFill>
                  <a:srgbClr val="1832F0"/>
                </a:solidFill>
              </a:rPr>
              <a:t>1</a:t>
            </a:r>
            <a:r>
              <a:rPr lang="en-US" sz="2400" dirty="0">
                <a:solidFill>
                  <a:srgbClr val="1832F0"/>
                </a:solidFill>
              </a:rPr>
              <a:t> </a:t>
            </a:r>
          </a:p>
          <a:p>
            <a:r>
              <a:rPr lang="en-US" sz="2400" dirty="0">
                <a:solidFill>
                  <a:srgbClr val="1832F0"/>
                </a:solidFill>
              </a:rPr>
              <a:t>K</a:t>
            </a:r>
            <a:r>
              <a:rPr lang="en-US" sz="1600" dirty="0">
                <a:solidFill>
                  <a:srgbClr val="1832F0"/>
                </a:solidFill>
              </a:rPr>
              <a:t>1</a:t>
            </a:r>
            <a:r>
              <a:rPr lang="en-US" sz="2400" dirty="0">
                <a:solidFill>
                  <a:srgbClr val="1832F0"/>
                </a:solidFill>
              </a:rPr>
              <a:t> = X + Q</a:t>
            </a:r>
            <a:r>
              <a:rPr lang="en-US" sz="1600" dirty="0">
                <a:solidFill>
                  <a:srgbClr val="1832F0"/>
                </a:solidFill>
              </a:rPr>
              <a:t>0		</a:t>
            </a:r>
            <a:r>
              <a:rPr lang="en-US" sz="2400" dirty="0">
                <a:solidFill>
                  <a:srgbClr val="1832F0"/>
                </a:solidFill>
              </a:rPr>
              <a:t> K</a:t>
            </a:r>
            <a:r>
              <a:rPr lang="en-US" sz="1400" dirty="0">
                <a:solidFill>
                  <a:srgbClr val="1832F0"/>
                </a:solidFill>
              </a:rPr>
              <a:t>0</a:t>
            </a:r>
            <a:r>
              <a:rPr lang="en-US" sz="2400" dirty="0">
                <a:solidFill>
                  <a:srgbClr val="1832F0"/>
                </a:solidFill>
              </a:rPr>
              <a:t> = X’</a:t>
            </a:r>
          </a:p>
          <a:p>
            <a:r>
              <a:rPr lang="en-US" sz="2400" dirty="0">
                <a:solidFill>
                  <a:srgbClr val="1832F0"/>
                </a:solidFill>
              </a:rPr>
              <a:t>	</a:t>
            </a:r>
          </a:p>
        </p:txBody>
      </p:sp>
    </p:spTree>
    <p:extLst>
      <p:ext uri="{BB962C8B-B14F-4D97-AF65-F5344CB8AC3E}">
        <p14:creationId xmlns:p14="http://schemas.microsoft.com/office/powerpoint/2010/main" val="3199137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D259F-BD02-4270-8069-0351AD4BB81E}"/>
              </a:ext>
            </a:extLst>
          </p:cNvPr>
          <p:cNvSpPr>
            <a:spLocks noGrp="1"/>
          </p:cNvSpPr>
          <p:nvPr>
            <p:ph type="title"/>
          </p:nvPr>
        </p:nvSpPr>
        <p:spPr>
          <a:xfrm>
            <a:off x="838200" y="365125"/>
            <a:ext cx="10515600" cy="1325563"/>
          </a:xfrm>
        </p:spPr>
        <p:txBody>
          <a:bodyPr/>
          <a:lstStyle/>
          <a:p>
            <a:r>
              <a:rPr lang="en-US"/>
              <a:t>Step 2: Flip-flop input values</a:t>
            </a:r>
            <a:endParaRPr lang="en-US" dirty="0"/>
          </a:p>
        </p:txBody>
      </p:sp>
      <p:pic>
        <p:nvPicPr>
          <p:cNvPr id="5" name="Picture 4">
            <a:extLst>
              <a:ext uri="{FF2B5EF4-FFF2-40B4-BE49-F238E27FC236}">
                <a16:creationId xmlns:a16="http://schemas.microsoft.com/office/drawing/2014/main" id="{0ABB0057-FC26-4B51-8391-C4DD3B40DDEB}"/>
              </a:ext>
            </a:extLst>
          </p:cNvPr>
          <p:cNvPicPr>
            <a:picLocks noChangeAspect="1"/>
          </p:cNvPicPr>
          <p:nvPr/>
        </p:nvPicPr>
        <p:blipFill>
          <a:blip r:embed="rId2"/>
          <a:stretch>
            <a:fillRect/>
          </a:stretch>
        </p:blipFill>
        <p:spPr>
          <a:xfrm>
            <a:off x="571808" y="2549215"/>
            <a:ext cx="7268074" cy="3437248"/>
          </a:xfrm>
          <a:prstGeom prst="rect">
            <a:avLst/>
          </a:prstGeom>
        </p:spPr>
      </p:pic>
      <p:pic>
        <p:nvPicPr>
          <p:cNvPr id="6" name="Picture 5">
            <a:extLst>
              <a:ext uri="{FF2B5EF4-FFF2-40B4-BE49-F238E27FC236}">
                <a16:creationId xmlns:a16="http://schemas.microsoft.com/office/drawing/2014/main" id="{08AE4926-0A86-49B6-8D67-D31E4F0C891C}"/>
              </a:ext>
            </a:extLst>
          </p:cNvPr>
          <p:cNvPicPr>
            <a:picLocks noChangeAspect="1"/>
          </p:cNvPicPr>
          <p:nvPr/>
        </p:nvPicPr>
        <p:blipFill>
          <a:blip r:embed="rId3"/>
          <a:stretch>
            <a:fillRect/>
          </a:stretch>
        </p:blipFill>
        <p:spPr>
          <a:xfrm>
            <a:off x="8049579" y="3298785"/>
            <a:ext cx="4091472" cy="2440666"/>
          </a:xfrm>
          <a:prstGeom prst="rect">
            <a:avLst/>
          </a:prstGeom>
        </p:spPr>
      </p:pic>
    </p:spTree>
    <p:extLst>
      <p:ext uri="{BB962C8B-B14F-4D97-AF65-F5344CB8AC3E}">
        <p14:creationId xmlns:p14="http://schemas.microsoft.com/office/powerpoint/2010/main" val="38947655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50695-5215-45BB-A019-9663330E1AD7}"/>
              </a:ext>
            </a:extLst>
          </p:cNvPr>
          <p:cNvSpPr>
            <a:spLocks noGrp="1"/>
          </p:cNvSpPr>
          <p:nvPr>
            <p:ph type="title"/>
          </p:nvPr>
        </p:nvSpPr>
        <p:spPr/>
        <p:txBody>
          <a:bodyPr/>
          <a:lstStyle/>
          <a:p>
            <a:r>
              <a:rPr lang="en-US" dirty="0"/>
              <a:t>Step 3: Find the next states</a:t>
            </a:r>
          </a:p>
        </p:txBody>
      </p:sp>
      <p:sp>
        <p:nvSpPr>
          <p:cNvPr id="3" name="Content Placeholder 2">
            <a:extLst>
              <a:ext uri="{FF2B5EF4-FFF2-40B4-BE49-F238E27FC236}">
                <a16:creationId xmlns:a16="http://schemas.microsoft.com/office/drawing/2014/main" id="{E4BF1C96-70BA-47E4-BFBF-F832E46C77C6}"/>
              </a:ext>
            </a:extLst>
          </p:cNvPr>
          <p:cNvSpPr>
            <a:spLocks noGrp="1"/>
          </p:cNvSpPr>
          <p:nvPr>
            <p:ph idx="1"/>
          </p:nvPr>
        </p:nvSpPr>
        <p:spPr>
          <a:xfrm>
            <a:off x="838200" y="1825625"/>
            <a:ext cx="8401493" cy="4351338"/>
          </a:xfrm>
        </p:spPr>
        <p:txBody>
          <a:bodyPr>
            <a:normAutofit fontScale="92500" lnSpcReduction="10000"/>
          </a:bodyPr>
          <a:lstStyle/>
          <a:p>
            <a:r>
              <a:rPr lang="en-US" dirty="0"/>
              <a:t>Finally, use the JK flip-flop characteristic tables or equations to find the next state of </a:t>
            </a:r>
            <a:r>
              <a:rPr lang="en-US" i="1" dirty="0"/>
              <a:t>each</a:t>
            </a:r>
            <a:r>
              <a:rPr lang="en-US" dirty="0"/>
              <a:t> flip-flop, based on its present state and inputs</a:t>
            </a:r>
          </a:p>
          <a:p>
            <a:r>
              <a:rPr lang="en-US" dirty="0"/>
              <a:t>The general JK flip-flop characteristic equation is: </a:t>
            </a:r>
          </a:p>
          <a:p>
            <a:pPr marL="457200" lvl="1" indent="0">
              <a:buNone/>
            </a:pPr>
            <a:r>
              <a:rPr lang="en-US" dirty="0"/>
              <a:t>			Q(t+1) = K’Q(t) + JQ’(t)</a:t>
            </a:r>
          </a:p>
          <a:p>
            <a:r>
              <a:rPr lang="en-US" dirty="0"/>
              <a:t>In our example circuit, we have two JK flip-flops, so we have to apply this equation to </a:t>
            </a:r>
            <a:r>
              <a:rPr lang="en-US" i="1" dirty="0"/>
              <a:t>each</a:t>
            </a:r>
            <a:r>
              <a:rPr lang="en-US" dirty="0"/>
              <a:t> of them: </a:t>
            </a:r>
          </a:p>
          <a:p>
            <a:pPr marL="457200" lvl="1" indent="0">
              <a:buNone/>
            </a:pPr>
            <a:r>
              <a:rPr lang="en-US" dirty="0"/>
              <a:t>			Q</a:t>
            </a:r>
            <a:r>
              <a:rPr lang="en-US" sz="1700" dirty="0"/>
              <a:t>1</a:t>
            </a:r>
            <a:r>
              <a:rPr lang="en-US" dirty="0"/>
              <a:t>(t+1) = K</a:t>
            </a:r>
            <a:r>
              <a:rPr lang="en-US" sz="1700" dirty="0"/>
              <a:t>1</a:t>
            </a:r>
            <a:r>
              <a:rPr lang="en-US" dirty="0"/>
              <a:t>’Q</a:t>
            </a:r>
            <a:r>
              <a:rPr lang="en-US" sz="1700" dirty="0"/>
              <a:t>1</a:t>
            </a:r>
            <a:r>
              <a:rPr lang="en-US" dirty="0"/>
              <a:t>(t) + J</a:t>
            </a:r>
            <a:r>
              <a:rPr lang="en-US" sz="1700" dirty="0"/>
              <a:t>1</a:t>
            </a:r>
            <a:r>
              <a:rPr lang="en-US" dirty="0"/>
              <a:t>Q</a:t>
            </a:r>
            <a:r>
              <a:rPr lang="en-US" sz="1700" dirty="0"/>
              <a:t>1</a:t>
            </a:r>
            <a:r>
              <a:rPr lang="en-US" dirty="0"/>
              <a:t>’(t) </a:t>
            </a:r>
          </a:p>
          <a:p>
            <a:pPr marL="457200" lvl="1" indent="0">
              <a:buNone/>
            </a:pPr>
            <a:r>
              <a:rPr lang="en-US" dirty="0"/>
              <a:t>			Q</a:t>
            </a:r>
            <a:r>
              <a:rPr lang="en-US" sz="1700" dirty="0"/>
              <a:t>0</a:t>
            </a:r>
            <a:r>
              <a:rPr lang="en-US" dirty="0"/>
              <a:t>(t+1) = K</a:t>
            </a:r>
            <a:r>
              <a:rPr lang="en-US" sz="1700" dirty="0"/>
              <a:t>0</a:t>
            </a:r>
            <a:r>
              <a:rPr lang="en-US" dirty="0"/>
              <a:t>’Q</a:t>
            </a:r>
            <a:r>
              <a:rPr lang="en-US" sz="1700" dirty="0"/>
              <a:t>0</a:t>
            </a:r>
            <a:r>
              <a:rPr lang="en-US" dirty="0"/>
              <a:t>(t) + J</a:t>
            </a:r>
            <a:r>
              <a:rPr lang="en-US" sz="1700" dirty="0"/>
              <a:t>0</a:t>
            </a:r>
            <a:r>
              <a:rPr lang="en-US" dirty="0"/>
              <a:t> Q</a:t>
            </a:r>
            <a:r>
              <a:rPr lang="en-US" sz="1700" dirty="0"/>
              <a:t>0</a:t>
            </a:r>
            <a:r>
              <a:rPr lang="en-US" dirty="0"/>
              <a:t>’(t)</a:t>
            </a:r>
          </a:p>
          <a:p>
            <a:r>
              <a:rPr lang="en-US" dirty="0"/>
              <a:t>We can also determine the next state for each input/current state combination directly from the characteristic table</a:t>
            </a:r>
          </a:p>
        </p:txBody>
      </p:sp>
      <p:pic>
        <p:nvPicPr>
          <p:cNvPr id="4" name="Picture 3">
            <a:extLst>
              <a:ext uri="{FF2B5EF4-FFF2-40B4-BE49-F238E27FC236}">
                <a16:creationId xmlns:a16="http://schemas.microsoft.com/office/drawing/2014/main" id="{66E71C6F-4705-48E7-9776-06DEBF0F98C9}"/>
              </a:ext>
            </a:extLst>
          </p:cNvPr>
          <p:cNvPicPr>
            <a:picLocks noChangeAspect="1"/>
          </p:cNvPicPr>
          <p:nvPr/>
        </p:nvPicPr>
        <p:blipFill rotWithShape="1">
          <a:blip r:embed="rId2"/>
          <a:srcRect t="34444" b="30555"/>
          <a:stretch/>
        </p:blipFill>
        <p:spPr>
          <a:xfrm>
            <a:off x="8888154" y="3837546"/>
            <a:ext cx="3209925" cy="1643605"/>
          </a:xfrm>
          <a:prstGeom prst="rect">
            <a:avLst/>
          </a:prstGeom>
        </p:spPr>
      </p:pic>
    </p:spTree>
    <p:extLst>
      <p:ext uri="{BB962C8B-B14F-4D97-AF65-F5344CB8AC3E}">
        <p14:creationId xmlns:p14="http://schemas.microsoft.com/office/powerpoint/2010/main" val="38485713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73FA9-6A2A-4A21-B3FA-36E15573DE3B}"/>
              </a:ext>
            </a:extLst>
          </p:cNvPr>
          <p:cNvSpPr>
            <a:spLocks noGrp="1"/>
          </p:cNvSpPr>
          <p:nvPr>
            <p:ph type="title"/>
          </p:nvPr>
        </p:nvSpPr>
        <p:spPr/>
        <p:txBody>
          <a:bodyPr/>
          <a:lstStyle/>
          <a:p>
            <a:r>
              <a:rPr lang="en-US" dirty="0"/>
              <a:t>Step 3 concluded</a:t>
            </a:r>
          </a:p>
        </p:txBody>
      </p:sp>
      <p:sp>
        <p:nvSpPr>
          <p:cNvPr id="3" name="Content Placeholder 2">
            <a:extLst>
              <a:ext uri="{FF2B5EF4-FFF2-40B4-BE49-F238E27FC236}">
                <a16:creationId xmlns:a16="http://schemas.microsoft.com/office/drawing/2014/main" id="{44A9458B-A871-4B6B-85CC-AA60E19A9D94}"/>
              </a:ext>
            </a:extLst>
          </p:cNvPr>
          <p:cNvSpPr>
            <a:spLocks noGrp="1"/>
          </p:cNvSpPr>
          <p:nvPr>
            <p:ph idx="1"/>
          </p:nvPr>
        </p:nvSpPr>
        <p:spPr>
          <a:xfrm>
            <a:off x="838200" y="1513108"/>
            <a:ext cx="10515600" cy="4351338"/>
          </a:xfrm>
        </p:spPr>
        <p:txBody>
          <a:bodyPr/>
          <a:lstStyle/>
          <a:p>
            <a:r>
              <a:rPr lang="en-US" dirty="0"/>
              <a:t>The next states for Q</a:t>
            </a:r>
            <a:r>
              <a:rPr lang="en-US" sz="1800" dirty="0"/>
              <a:t>1</a:t>
            </a:r>
            <a:r>
              <a:rPr lang="en-US" dirty="0"/>
              <a:t> and Q</a:t>
            </a:r>
            <a:r>
              <a:rPr lang="en-US" sz="1800" dirty="0"/>
              <a:t>0</a:t>
            </a:r>
            <a:r>
              <a:rPr lang="en-US" dirty="0"/>
              <a:t>, are calculated using these equations: </a:t>
            </a:r>
          </a:p>
        </p:txBody>
      </p:sp>
      <p:pic>
        <p:nvPicPr>
          <p:cNvPr id="4" name="Picture 3">
            <a:extLst>
              <a:ext uri="{FF2B5EF4-FFF2-40B4-BE49-F238E27FC236}">
                <a16:creationId xmlns:a16="http://schemas.microsoft.com/office/drawing/2014/main" id="{0EBFD726-D145-4FD2-A6A7-01CA2DB21D99}"/>
              </a:ext>
            </a:extLst>
          </p:cNvPr>
          <p:cNvPicPr>
            <a:picLocks noChangeAspect="1"/>
          </p:cNvPicPr>
          <p:nvPr/>
        </p:nvPicPr>
        <p:blipFill>
          <a:blip r:embed="rId2"/>
          <a:stretch>
            <a:fillRect/>
          </a:stretch>
        </p:blipFill>
        <p:spPr>
          <a:xfrm>
            <a:off x="2315018" y="2353892"/>
            <a:ext cx="7753350" cy="4276725"/>
          </a:xfrm>
          <a:prstGeom prst="rect">
            <a:avLst/>
          </a:prstGeom>
        </p:spPr>
      </p:pic>
    </p:spTree>
    <p:extLst>
      <p:ext uri="{BB962C8B-B14F-4D97-AF65-F5344CB8AC3E}">
        <p14:creationId xmlns:p14="http://schemas.microsoft.com/office/powerpoint/2010/main" val="5817602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C83B2-5251-44BA-A38A-DA9A328F5291}"/>
              </a:ext>
            </a:extLst>
          </p:cNvPr>
          <p:cNvSpPr>
            <a:spLocks noGrp="1"/>
          </p:cNvSpPr>
          <p:nvPr>
            <p:ph type="title"/>
          </p:nvPr>
        </p:nvSpPr>
        <p:spPr/>
        <p:txBody>
          <a:bodyPr/>
          <a:lstStyle/>
          <a:p>
            <a:r>
              <a:rPr lang="en-US" dirty="0"/>
              <a:t>Step 3 concluded</a:t>
            </a:r>
          </a:p>
        </p:txBody>
      </p:sp>
      <p:pic>
        <p:nvPicPr>
          <p:cNvPr id="4" name="Picture 3">
            <a:extLst>
              <a:ext uri="{FF2B5EF4-FFF2-40B4-BE49-F238E27FC236}">
                <a16:creationId xmlns:a16="http://schemas.microsoft.com/office/drawing/2014/main" id="{826A2F0A-6119-44C8-ACBA-45FCC1822DC5}"/>
              </a:ext>
            </a:extLst>
          </p:cNvPr>
          <p:cNvPicPr>
            <a:picLocks noChangeAspect="1"/>
          </p:cNvPicPr>
          <p:nvPr/>
        </p:nvPicPr>
        <p:blipFill>
          <a:blip r:embed="rId2"/>
          <a:stretch>
            <a:fillRect/>
          </a:stretch>
        </p:blipFill>
        <p:spPr>
          <a:xfrm>
            <a:off x="1818168" y="1797191"/>
            <a:ext cx="8242447" cy="5156506"/>
          </a:xfrm>
          <a:prstGeom prst="rect">
            <a:avLst/>
          </a:prstGeom>
        </p:spPr>
      </p:pic>
      <p:sp>
        <p:nvSpPr>
          <p:cNvPr id="3" name="Content Placeholder 2">
            <a:extLst>
              <a:ext uri="{FF2B5EF4-FFF2-40B4-BE49-F238E27FC236}">
                <a16:creationId xmlns:a16="http://schemas.microsoft.com/office/drawing/2014/main" id="{7E4E85F4-1835-40F7-BD38-A06B42A552F1}"/>
              </a:ext>
            </a:extLst>
          </p:cNvPr>
          <p:cNvSpPr>
            <a:spLocks noGrp="1"/>
          </p:cNvSpPr>
          <p:nvPr>
            <p:ph idx="1"/>
          </p:nvPr>
        </p:nvSpPr>
        <p:spPr>
          <a:xfrm>
            <a:off x="838200" y="1825625"/>
            <a:ext cx="7359502" cy="4351338"/>
          </a:xfrm>
        </p:spPr>
        <p:txBody>
          <a:bodyPr/>
          <a:lstStyle/>
          <a:p>
            <a:r>
              <a:rPr lang="en-US" dirty="0"/>
              <a:t>Using the characteristic equations Or the characteristic table.</a:t>
            </a:r>
          </a:p>
        </p:txBody>
      </p:sp>
    </p:spTree>
    <p:extLst>
      <p:ext uri="{BB962C8B-B14F-4D97-AF65-F5344CB8AC3E}">
        <p14:creationId xmlns:p14="http://schemas.microsoft.com/office/powerpoint/2010/main" val="3124909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B1B5B4-AC07-426A-AC35-53C0CD25E044}"/>
              </a:ext>
            </a:extLst>
          </p:cNvPr>
          <p:cNvPicPr>
            <a:picLocks noChangeAspect="1"/>
          </p:cNvPicPr>
          <p:nvPr/>
        </p:nvPicPr>
        <p:blipFill>
          <a:blip r:embed="rId2"/>
          <a:stretch>
            <a:fillRect/>
          </a:stretch>
        </p:blipFill>
        <p:spPr>
          <a:xfrm>
            <a:off x="2443052" y="2369281"/>
            <a:ext cx="7943850" cy="4191000"/>
          </a:xfrm>
          <a:prstGeom prst="rect">
            <a:avLst/>
          </a:prstGeom>
        </p:spPr>
      </p:pic>
      <p:sp>
        <p:nvSpPr>
          <p:cNvPr id="2" name="Title 1">
            <a:extLst>
              <a:ext uri="{FF2B5EF4-FFF2-40B4-BE49-F238E27FC236}">
                <a16:creationId xmlns:a16="http://schemas.microsoft.com/office/drawing/2014/main" id="{DE7FDA16-9691-4AE1-9FA5-1E89E33FEFDC}"/>
              </a:ext>
            </a:extLst>
          </p:cNvPr>
          <p:cNvSpPr>
            <a:spLocks noGrp="1"/>
          </p:cNvSpPr>
          <p:nvPr>
            <p:ph type="title"/>
          </p:nvPr>
        </p:nvSpPr>
        <p:spPr/>
        <p:txBody>
          <a:bodyPr/>
          <a:lstStyle/>
          <a:p>
            <a:r>
              <a:rPr lang="en-US" dirty="0"/>
              <a:t>Step 3 concluded</a:t>
            </a:r>
          </a:p>
        </p:txBody>
      </p:sp>
      <p:sp>
        <p:nvSpPr>
          <p:cNvPr id="3" name="Content Placeholder 2">
            <a:extLst>
              <a:ext uri="{FF2B5EF4-FFF2-40B4-BE49-F238E27FC236}">
                <a16:creationId xmlns:a16="http://schemas.microsoft.com/office/drawing/2014/main" id="{04E9A303-38DD-4DEB-80EF-657A1B92F391}"/>
              </a:ext>
            </a:extLst>
          </p:cNvPr>
          <p:cNvSpPr>
            <a:spLocks noGrp="1"/>
          </p:cNvSpPr>
          <p:nvPr>
            <p:ph idx="1"/>
          </p:nvPr>
        </p:nvSpPr>
        <p:spPr/>
        <p:txBody>
          <a:bodyPr/>
          <a:lstStyle/>
          <a:p>
            <a:r>
              <a:rPr lang="en-US" dirty="0"/>
              <a:t>Finally, here are the next states for Q1 and Q0, using these equations:</a:t>
            </a:r>
          </a:p>
        </p:txBody>
      </p:sp>
    </p:spTree>
    <p:extLst>
      <p:ext uri="{BB962C8B-B14F-4D97-AF65-F5344CB8AC3E}">
        <p14:creationId xmlns:p14="http://schemas.microsoft.com/office/powerpoint/2010/main" val="2129730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EECD-C4CD-4FE5-96CA-DDD4793534F1}"/>
              </a:ext>
            </a:extLst>
          </p:cNvPr>
          <p:cNvSpPr>
            <a:spLocks noGrp="1"/>
          </p:cNvSpPr>
          <p:nvPr>
            <p:ph type="title"/>
          </p:nvPr>
        </p:nvSpPr>
        <p:spPr/>
        <p:txBody>
          <a:bodyPr/>
          <a:lstStyle/>
          <a:p>
            <a:r>
              <a:rPr lang="en-US" dirty="0"/>
              <a:t>What exactly is a memory?</a:t>
            </a:r>
          </a:p>
        </p:txBody>
      </p:sp>
      <p:sp>
        <p:nvSpPr>
          <p:cNvPr id="3" name="Content Placeholder 2">
            <a:extLst>
              <a:ext uri="{FF2B5EF4-FFF2-40B4-BE49-F238E27FC236}">
                <a16:creationId xmlns:a16="http://schemas.microsoft.com/office/drawing/2014/main" id="{CD1985F1-3C6B-490B-948F-8D4258318CF0}"/>
              </a:ext>
            </a:extLst>
          </p:cNvPr>
          <p:cNvSpPr>
            <a:spLocks noGrp="1"/>
          </p:cNvSpPr>
          <p:nvPr>
            <p:ph idx="1"/>
          </p:nvPr>
        </p:nvSpPr>
        <p:spPr/>
        <p:txBody>
          <a:bodyPr>
            <a:normAutofit lnSpcReduction="10000"/>
          </a:bodyPr>
          <a:lstStyle/>
          <a:p>
            <a:r>
              <a:rPr lang="en-US" dirty="0"/>
              <a:t>A memory should have at least three properties</a:t>
            </a:r>
          </a:p>
          <a:p>
            <a:pPr marL="914400" lvl="1" indent="-457200">
              <a:buAutoNum type="arabicPeriod"/>
            </a:pPr>
            <a:r>
              <a:rPr lang="en-US" dirty="0"/>
              <a:t>It should be able to hold a value. </a:t>
            </a:r>
          </a:p>
          <a:p>
            <a:pPr marL="914400" lvl="1" indent="-457200">
              <a:buAutoNum type="arabicPeriod"/>
            </a:pPr>
            <a:r>
              <a:rPr lang="en-US" dirty="0"/>
              <a:t>You should be able to read the value that was saved</a:t>
            </a:r>
          </a:p>
          <a:p>
            <a:pPr marL="914400" lvl="1" indent="-457200">
              <a:buAutoNum type="arabicPeriod"/>
            </a:pPr>
            <a:r>
              <a:rPr lang="en-US" dirty="0"/>
              <a:t>You should be able to change the value that’s saved </a:t>
            </a:r>
          </a:p>
          <a:p>
            <a:pPr marL="914400" lvl="1" indent="-457200">
              <a:buAutoNum type="arabicPeriod"/>
            </a:pPr>
            <a:endParaRPr lang="en-US" dirty="0"/>
          </a:p>
          <a:p>
            <a:r>
              <a:rPr lang="en-US" dirty="0"/>
              <a:t>We’ll start with the simplest case, a one-bit memory</a:t>
            </a:r>
          </a:p>
          <a:p>
            <a:pPr marL="914400" lvl="1" indent="-457200">
              <a:buAutoNum type="arabicPeriod"/>
            </a:pPr>
            <a:r>
              <a:rPr lang="en-US" dirty="0"/>
              <a:t>It should be able to hold a single bit, 0 or 1 </a:t>
            </a:r>
          </a:p>
          <a:p>
            <a:pPr marL="914400" lvl="1" indent="-457200">
              <a:buAutoNum type="arabicPeriod"/>
            </a:pPr>
            <a:r>
              <a:rPr lang="en-US" dirty="0"/>
              <a:t>You should be able to read the bit that was saved </a:t>
            </a:r>
          </a:p>
          <a:p>
            <a:pPr marL="914400" lvl="1" indent="-457200">
              <a:buAutoNum type="arabicPeriod"/>
            </a:pPr>
            <a:r>
              <a:rPr lang="en-US" dirty="0"/>
              <a:t>You should be able to change the value. Since there’s only a single bit, there are only two choices:</a:t>
            </a:r>
          </a:p>
          <a:p>
            <a:pPr marL="914400" lvl="2" indent="0">
              <a:buNone/>
            </a:pPr>
            <a:r>
              <a:rPr lang="en-US" dirty="0"/>
              <a:t>– Set the bit to 1 </a:t>
            </a:r>
          </a:p>
          <a:p>
            <a:pPr marL="914400" lvl="2" indent="0">
              <a:buNone/>
            </a:pPr>
            <a:r>
              <a:rPr lang="en-US" dirty="0"/>
              <a:t>– Reset, or clear, the bit to 0</a:t>
            </a:r>
          </a:p>
        </p:txBody>
      </p:sp>
    </p:spTree>
    <p:extLst>
      <p:ext uri="{BB962C8B-B14F-4D97-AF65-F5344CB8AC3E}">
        <p14:creationId xmlns:p14="http://schemas.microsoft.com/office/powerpoint/2010/main" val="38167285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9CAC-857C-4E03-82B6-4590E4AB7F64}"/>
              </a:ext>
            </a:extLst>
          </p:cNvPr>
          <p:cNvSpPr>
            <a:spLocks noGrp="1"/>
          </p:cNvSpPr>
          <p:nvPr>
            <p:ph type="title"/>
          </p:nvPr>
        </p:nvSpPr>
        <p:spPr/>
        <p:txBody>
          <a:bodyPr/>
          <a:lstStyle/>
          <a:p>
            <a:r>
              <a:rPr lang="en-US" dirty="0"/>
              <a:t>Getting the state table columns straight</a:t>
            </a:r>
          </a:p>
        </p:txBody>
      </p:sp>
      <p:sp>
        <p:nvSpPr>
          <p:cNvPr id="3" name="Content Placeholder 2">
            <a:extLst>
              <a:ext uri="{FF2B5EF4-FFF2-40B4-BE49-F238E27FC236}">
                <a16:creationId xmlns:a16="http://schemas.microsoft.com/office/drawing/2014/main" id="{EE8D65AD-D3D9-46B7-BD96-BD6662B9D813}"/>
              </a:ext>
            </a:extLst>
          </p:cNvPr>
          <p:cNvSpPr>
            <a:spLocks noGrp="1"/>
          </p:cNvSpPr>
          <p:nvPr>
            <p:ph idx="1"/>
          </p:nvPr>
        </p:nvSpPr>
        <p:spPr>
          <a:xfrm>
            <a:off x="838200" y="1825624"/>
            <a:ext cx="10515600" cy="1848367"/>
          </a:xfrm>
        </p:spPr>
        <p:txBody>
          <a:bodyPr>
            <a:normAutofit lnSpcReduction="10000"/>
          </a:bodyPr>
          <a:lstStyle/>
          <a:p>
            <a:r>
              <a:rPr lang="en-US" dirty="0"/>
              <a:t>The table starts with </a:t>
            </a:r>
            <a:r>
              <a:rPr lang="en-US" dirty="0">
                <a:solidFill>
                  <a:srgbClr val="1832F0"/>
                </a:solidFill>
              </a:rPr>
              <a:t>Present State </a:t>
            </a:r>
            <a:r>
              <a:rPr lang="en-US" dirty="0"/>
              <a:t>and </a:t>
            </a:r>
            <a:r>
              <a:rPr lang="en-US" dirty="0">
                <a:solidFill>
                  <a:srgbClr val="FF66FF"/>
                </a:solidFill>
              </a:rPr>
              <a:t>Inputs</a:t>
            </a:r>
            <a:r>
              <a:rPr lang="en-US" dirty="0"/>
              <a:t> </a:t>
            </a:r>
          </a:p>
          <a:p>
            <a:pPr marL="457200" lvl="1" indent="0">
              <a:buNone/>
            </a:pPr>
            <a:r>
              <a:rPr lang="en-US" dirty="0"/>
              <a:t>– </a:t>
            </a:r>
            <a:r>
              <a:rPr lang="en-US" dirty="0">
                <a:solidFill>
                  <a:srgbClr val="1832F0"/>
                </a:solidFill>
              </a:rPr>
              <a:t>Present State</a:t>
            </a:r>
            <a:r>
              <a:rPr lang="en-US" dirty="0"/>
              <a:t> and </a:t>
            </a:r>
            <a:r>
              <a:rPr lang="en-US" dirty="0">
                <a:solidFill>
                  <a:srgbClr val="FF66FF"/>
                </a:solidFill>
              </a:rPr>
              <a:t>Inputs</a:t>
            </a:r>
            <a:r>
              <a:rPr lang="en-US" dirty="0"/>
              <a:t> yield FF Inputs </a:t>
            </a:r>
          </a:p>
          <a:p>
            <a:pPr marL="457200" lvl="1" indent="0">
              <a:buNone/>
            </a:pPr>
            <a:r>
              <a:rPr lang="en-US" dirty="0"/>
              <a:t>– </a:t>
            </a:r>
            <a:r>
              <a:rPr lang="en-US" dirty="0">
                <a:solidFill>
                  <a:srgbClr val="1832F0"/>
                </a:solidFill>
              </a:rPr>
              <a:t>Present State </a:t>
            </a:r>
            <a:r>
              <a:rPr lang="en-US" dirty="0"/>
              <a:t>and </a:t>
            </a:r>
            <a:r>
              <a:rPr lang="en-US" dirty="0">
                <a:solidFill>
                  <a:schemeClr val="accent4">
                    <a:lumMod val="75000"/>
                  </a:schemeClr>
                </a:solidFill>
              </a:rPr>
              <a:t>FF Inputs </a:t>
            </a:r>
            <a:r>
              <a:rPr lang="en-US" dirty="0"/>
              <a:t>yield </a:t>
            </a:r>
            <a:r>
              <a:rPr lang="en-US" dirty="0">
                <a:solidFill>
                  <a:srgbClr val="C00000"/>
                </a:solidFill>
              </a:rPr>
              <a:t>Next State</a:t>
            </a:r>
            <a:r>
              <a:rPr lang="en-US" dirty="0"/>
              <a:t>, based on the flip-flop characteristic tables </a:t>
            </a:r>
          </a:p>
          <a:p>
            <a:pPr marL="457200" lvl="1" indent="0">
              <a:buNone/>
            </a:pPr>
            <a:r>
              <a:rPr lang="en-US" dirty="0"/>
              <a:t>– </a:t>
            </a:r>
            <a:r>
              <a:rPr lang="en-US" dirty="0">
                <a:solidFill>
                  <a:srgbClr val="1832F0"/>
                </a:solidFill>
              </a:rPr>
              <a:t>Present State </a:t>
            </a:r>
            <a:r>
              <a:rPr lang="en-US" dirty="0"/>
              <a:t>and </a:t>
            </a:r>
            <a:r>
              <a:rPr lang="en-US" dirty="0">
                <a:solidFill>
                  <a:srgbClr val="FF66FF"/>
                </a:solidFill>
              </a:rPr>
              <a:t>Inputs</a:t>
            </a:r>
            <a:r>
              <a:rPr lang="en-US" dirty="0"/>
              <a:t> yield </a:t>
            </a:r>
            <a:r>
              <a:rPr lang="en-US" dirty="0">
                <a:solidFill>
                  <a:srgbClr val="FF0000"/>
                </a:solidFill>
              </a:rPr>
              <a:t>Output</a:t>
            </a:r>
          </a:p>
        </p:txBody>
      </p:sp>
      <p:pic>
        <p:nvPicPr>
          <p:cNvPr id="6" name="Picture 5">
            <a:extLst>
              <a:ext uri="{FF2B5EF4-FFF2-40B4-BE49-F238E27FC236}">
                <a16:creationId xmlns:a16="http://schemas.microsoft.com/office/drawing/2014/main" id="{4B4C56C1-A299-4A71-A3DA-266F97D63648}"/>
              </a:ext>
            </a:extLst>
          </p:cNvPr>
          <p:cNvPicPr>
            <a:picLocks noChangeAspect="1"/>
          </p:cNvPicPr>
          <p:nvPr/>
        </p:nvPicPr>
        <p:blipFill>
          <a:blip r:embed="rId2"/>
          <a:stretch>
            <a:fillRect/>
          </a:stretch>
        </p:blipFill>
        <p:spPr>
          <a:xfrm>
            <a:off x="2609186" y="3673992"/>
            <a:ext cx="7143750" cy="2933700"/>
          </a:xfrm>
          <a:prstGeom prst="rect">
            <a:avLst/>
          </a:prstGeom>
        </p:spPr>
      </p:pic>
    </p:spTree>
    <p:extLst>
      <p:ext uri="{BB962C8B-B14F-4D97-AF65-F5344CB8AC3E}">
        <p14:creationId xmlns:p14="http://schemas.microsoft.com/office/powerpoint/2010/main" val="208333484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1414C0-F736-4C68-8BEE-C5D5465733DE}"/>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A different look </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E295E77-FD6A-4F46-8CB9-4EB4E6A6C71D}"/>
              </a:ext>
            </a:extLst>
          </p:cNvPr>
          <p:cNvPicPr>
            <a:picLocks noChangeAspect="1"/>
          </p:cNvPicPr>
          <p:nvPr/>
        </p:nvPicPr>
        <p:blipFill>
          <a:blip r:embed="rId2"/>
          <a:stretch>
            <a:fillRect/>
          </a:stretch>
        </p:blipFill>
        <p:spPr>
          <a:xfrm>
            <a:off x="5225801" y="492573"/>
            <a:ext cx="6409587" cy="5880796"/>
          </a:xfrm>
          <a:prstGeom prst="rect">
            <a:avLst/>
          </a:prstGeom>
        </p:spPr>
      </p:pic>
    </p:spTree>
    <p:extLst>
      <p:ext uri="{BB962C8B-B14F-4D97-AF65-F5344CB8AC3E}">
        <p14:creationId xmlns:p14="http://schemas.microsoft.com/office/powerpoint/2010/main" val="37589071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CD78-DC82-4787-8C5A-38288B870A05}"/>
              </a:ext>
            </a:extLst>
          </p:cNvPr>
          <p:cNvSpPr>
            <a:spLocks noGrp="1"/>
          </p:cNvSpPr>
          <p:nvPr>
            <p:ph type="title"/>
          </p:nvPr>
        </p:nvSpPr>
        <p:spPr/>
        <p:txBody>
          <a:bodyPr/>
          <a:lstStyle/>
          <a:p>
            <a:r>
              <a:rPr lang="en-US" dirty="0"/>
              <a:t>State diagrams (Mealy model) </a:t>
            </a:r>
          </a:p>
        </p:txBody>
      </p:sp>
      <p:pic>
        <p:nvPicPr>
          <p:cNvPr id="4" name="Picture 3">
            <a:extLst>
              <a:ext uri="{FF2B5EF4-FFF2-40B4-BE49-F238E27FC236}">
                <a16:creationId xmlns:a16="http://schemas.microsoft.com/office/drawing/2014/main" id="{C63FB313-6A49-4D37-BAD6-69E57663DC93}"/>
              </a:ext>
            </a:extLst>
          </p:cNvPr>
          <p:cNvPicPr>
            <a:picLocks noChangeAspect="1"/>
          </p:cNvPicPr>
          <p:nvPr/>
        </p:nvPicPr>
        <p:blipFill>
          <a:blip r:embed="rId2"/>
          <a:stretch>
            <a:fillRect/>
          </a:stretch>
        </p:blipFill>
        <p:spPr>
          <a:xfrm>
            <a:off x="2362861" y="3056860"/>
            <a:ext cx="8210550" cy="3657600"/>
          </a:xfrm>
          <a:prstGeom prst="rect">
            <a:avLst/>
          </a:prstGeom>
        </p:spPr>
      </p:pic>
      <p:sp>
        <p:nvSpPr>
          <p:cNvPr id="3" name="Content Placeholder 2">
            <a:extLst>
              <a:ext uri="{FF2B5EF4-FFF2-40B4-BE49-F238E27FC236}">
                <a16:creationId xmlns:a16="http://schemas.microsoft.com/office/drawing/2014/main" id="{49107B82-4398-49EB-B9D5-982FB91A4DE8}"/>
              </a:ext>
            </a:extLst>
          </p:cNvPr>
          <p:cNvSpPr>
            <a:spLocks noGrp="1"/>
          </p:cNvSpPr>
          <p:nvPr>
            <p:ph idx="1"/>
          </p:nvPr>
        </p:nvSpPr>
        <p:spPr>
          <a:xfrm>
            <a:off x="838199" y="1825625"/>
            <a:ext cx="11251019" cy="4351338"/>
          </a:xfrm>
        </p:spPr>
        <p:txBody>
          <a:bodyPr/>
          <a:lstStyle/>
          <a:p>
            <a:r>
              <a:rPr lang="en-US" dirty="0"/>
              <a:t>We can also represent the state table graphically with a state diagram</a:t>
            </a:r>
          </a:p>
          <a:p>
            <a:r>
              <a:rPr lang="en-US" dirty="0"/>
              <a:t>A diagram corresponding to our example state table is shown below</a:t>
            </a:r>
          </a:p>
        </p:txBody>
      </p:sp>
    </p:spTree>
    <p:extLst>
      <p:ext uri="{BB962C8B-B14F-4D97-AF65-F5344CB8AC3E}">
        <p14:creationId xmlns:p14="http://schemas.microsoft.com/office/powerpoint/2010/main" val="2832394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209EF-B931-48BA-A781-F782E4F8555A}"/>
              </a:ext>
            </a:extLst>
          </p:cNvPr>
          <p:cNvSpPr>
            <a:spLocks noGrp="1"/>
          </p:cNvSpPr>
          <p:nvPr>
            <p:ph type="title"/>
          </p:nvPr>
        </p:nvSpPr>
        <p:spPr/>
        <p:txBody>
          <a:bodyPr/>
          <a:lstStyle/>
          <a:p>
            <a:r>
              <a:rPr lang="en-US" dirty="0"/>
              <a:t>Sizes of state diagrams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EA95AE-69F0-4EA2-BF93-66E86078BE8B}"/>
                  </a:ext>
                </a:extLst>
              </p:cNvPr>
              <p:cNvSpPr>
                <a:spLocks noGrp="1"/>
              </p:cNvSpPr>
              <p:nvPr>
                <p:ph idx="1"/>
              </p:nvPr>
            </p:nvSpPr>
            <p:spPr>
              <a:xfrm>
                <a:off x="838200" y="1825625"/>
                <a:ext cx="6323381" cy="4351338"/>
              </a:xfrm>
            </p:spPr>
            <p:txBody>
              <a:bodyPr>
                <a:normAutofit/>
              </a:bodyPr>
              <a:lstStyle/>
              <a:p>
                <a:r>
                  <a:rPr lang="en-US" dirty="0"/>
                  <a:t>Always check the size of your state diagrams </a:t>
                </a:r>
              </a:p>
              <a:p>
                <a:pPr marL="457200" lvl="1" indent="0">
                  <a:buNone/>
                </a:pPr>
                <a:r>
                  <a:rPr lang="en-US" dirty="0"/>
                  <a:t>– If there are </a:t>
                </a:r>
                <a:r>
                  <a:rPr lang="en-US" i="1" dirty="0"/>
                  <a:t>n</a:t>
                </a:r>
                <a:r>
                  <a:rPr lang="en-US" dirty="0"/>
                  <a:t> flip-flops, there should be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en-US" dirty="0"/>
                  <a:t> nodes in the diagram </a:t>
                </a:r>
              </a:p>
              <a:p>
                <a:pPr marL="457200" lvl="1" indent="0">
                  <a:buNone/>
                </a:pPr>
                <a:r>
                  <a:rPr lang="en-US" dirty="0"/>
                  <a:t>– If there are </a:t>
                </a:r>
                <a:r>
                  <a:rPr lang="en-US" i="1" dirty="0"/>
                  <a:t>m</a:t>
                </a:r>
                <a:r>
                  <a:rPr lang="en-US" dirty="0"/>
                  <a:t> inputs, then each node will have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𝑚</m:t>
                        </m:r>
                      </m:sup>
                    </m:sSup>
                  </m:oMath>
                </a14:m>
                <a:r>
                  <a:rPr lang="en-US" dirty="0"/>
                  <a:t> outgoing arrows</a:t>
                </a:r>
              </a:p>
              <a:p>
                <a:r>
                  <a:rPr lang="en-US" dirty="0"/>
                  <a:t>In our example, </a:t>
                </a:r>
              </a:p>
              <a:p>
                <a:pPr marL="457200" lvl="1" indent="0">
                  <a:buNone/>
                </a:pPr>
                <a:r>
                  <a:rPr lang="en-US" dirty="0"/>
                  <a:t>– We have two flip-flops, and thus four states or nodes. </a:t>
                </a:r>
              </a:p>
              <a:p>
                <a:pPr marL="457200" lvl="1" indent="0">
                  <a:buNone/>
                </a:pPr>
                <a:r>
                  <a:rPr lang="en-US" dirty="0"/>
                  <a:t>– There is one input, so each node has two outgoing arrows.</a:t>
                </a:r>
              </a:p>
            </p:txBody>
          </p:sp>
        </mc:Choice>
        <mc:Fallback xmlns="">
          <p:sp>
            <p:nvSpPr>
              <p:cNvPr id="3" name="Content Placeholder 2">
                <a:extLst>
                  <a:ext uri="{FF2B5EF4-FFF2-40B4-BE49-F238E27FC236}">
                    <a16:creationId xmlns:a16="http://schemas.microsoft.com/office/drawing/2014/main" id="{76EA95AE-69F0-4EA2-BF93-66E86078BE8B}"/>
                  </a:ext>
                </a:extLst>
              </p:cNvPr>
              <p:cNvSpPr>
                <a:spLocks noGrp="1" noRot="1" noChangeAspect="1" noMove="1" noResize="1" noEditPoints="1" noAdjustHandles="1" noChangeArrowheads="1" noChangeShapeType="1" noTextEdit="1"/>
              </p:cNvSpPr>
              <p:nvPr>
                <p:ph idx="1"/>
              </p:nvPr>
            </p:nvSpPr>
            <p:spPr>
              <a:xfrm>
                <a:off x="838200" y="1825625"/>
                <a:ext cx="6323381" cy="4351338"/>
              </a:xfrm>
              <a:blipFill>
                <a:blip r:embed="rId2"/>
                <a:stretch>
                  <a:fillRect l="-1736" t="-2381" r="-2122" b="-112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15D0A85-3918-46AD-8D0D-C8DAFA0652C8}"/>
              </a:ext>
            </a:extLst>
          </p:cNvPr>
          <p:cNvPicPr>
            <a:picLocks noChangeAspect="1"/>
          </p:cNvPicPr>
          <p:nvPr/>
        </p:nvPicPr>
        <p:blipFill>
          <a:blip r:embed="rId3"/>
          <a:stretch>
            <a:fillRect/>
          </a:stretch>
        </p:blipFill>
        <p:spPr>
          <a:xfrm>
            <a:off x="7374232" y="2099192"/>
            <a:ext cx="3687991" cy="3504166"/>
          </a:xfrm>
          <a:prstGeom prst="rect">
            <a:avLst/>
          </a:prstGeom>
        </p:spPr>
      </p:pic>
    </p:spTree>
    <p:extLst>
      <p:ext uri="{BB962C8B-B14F-4D97-AF65-F5344CB8AC3E}">
        <p14:creationId xmlns:p14="http://schemas.microsoft.com/office/powerpoint/2010/main" val="7656812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8E135-2261-4CFD-A79B-C183746195B8}"/>
              </a:ext>
            </a:extLst>
          </p:cNvPr>
          <p:cNvSpPr>
            <a:spLocks noGrp="1"/>
          </p:cNvSpPr>
          <p:nvPr>
            <p:ph type="title"/>
          </p:nvPr>
        </p:nvSpPr>
        <p:spPr/>
        <p:txBody>
          <a:bodyPr/>
          <a:lstStyle/>
          <a:p>
            <a:r>
              <a:rPr lang="en-US" dirty="0"/>
              <a:t>Moore type circuit</a:t>
            </a:r>
          </a:p>
        </p:txBody>
      </p:sp>
      <p:sp>
        <p:nvSpPr>
          <p:cNvPr id="3" name="Content Placeholder 2">
            <a:extLst>
              <a:ext uri="{FF2B5EF4-FFF2-40B4-BE49-F238E27FC236}">
                <a16:creationId xmlns:a16="http://schemas.microsoft.com/office/drawing/2014/main" id="{ED84299F-5164-46D7-9FB9-0F8853B09B34}"/>
              </a:ext>
            </a:extLst>
          </p:cNvPr>
          <p:cNvSpPr>
            <a:spLocks noGrp="1"/>
          </p:cNvSpPr>
          <p:nvPr>
            <p:ph idx="1"/>
          </p:nvPr>
        </p:nvSpPr>
        <p:spPr>
          <a:xfrm>
            <a:off x="838200" y="4851399"/>
            <a:ext cx="10515600" cy="1325564"/>
          </a:xfrm>
        </p:spPr>
        <p:txBody>
          <a:bodyPr>
            <a:normAutofit fontScale="92500" lnSpcReduction="10000"/>
          </a:bodyPr>
          <a:lstStyle/>
          <a:p>
            <a:r>
              <a:rPr lang="en-US" dirty="0"/>
              <a:t>Two inputs: X and Y; One output: Z </a:t>
            </a:r>
          </a:p>
          <a:p>
            <a:r>
              <a:rPr lang="en-US" dirty="0"/>
              <a:t>One state: A </a:t>
            </a:r>
          </a:p>
          <a:p>
            <a:r>
              <a:rPr lang="en-US" dirty="0"/>
              <a:t>Note that Z= A, just a function of the current state</a:t>
            </a:r>
          </a:p>
        </p:txBody>
      </p:sp>
      <p:pic>
        <p:nvPicPr>
          <p:cNvPr id="4" name="Picture 3">
            <a:extLst>
              <a:ext uri="{FF2B5EF4-FFF2-40B4-BE49-F238E27FC236}">
                <a16:creationId xmlns:a16="http://schemas.microsoft.com/office/drawing/2014/main" id="{2FED6A0B-D75C-4F24-A2D8-DB6E1D88ECA3}"/>
              </a:ext>
            </a:extLst>
          </p:cNvPr>
          <p:cNvPicPr>
            <a:picLocks noChangeAspect="1"/>
          </p:cNvPicPr>
          <p:nvPr/>
        </p:nvPicPr>
        <p:blipFill>
          <a:blip r:embed="rId2"/>
          <a:stretch>
            <a:fillRect/>
          </a:stretch>
        </p:blipFill>
        <p:spPr>
          <a:xfrm>
            <a:off x="3062287" y="2366962"/>
            <a:ext cx="6067425" cy="2124075"/>
          </a:xfrm>
          <a:prstGeom prst="rect">
            <a:avLst/>
          </a:prstGeom>
        </p:spPr>
      </p:pic>
      <p:sp>
        <p:nvSpPr>
          <p:cNvPr id="6" name="Rectangle 5">
            <a:extLst>
              <a:ext uri="{FF2B5EF4-FFF2-40B4-BE49-F238E27FC236}">
                <a16:creationId xmlns:a16="http://schemas.microsoft.com/office/drawing/2014/main" id="{283E2335-66A5-4888-803A-13FE924E7D8A}"/>
              </a:ext>
            </a:extLst>
          </p:cNvPr>
          <p:cNvSpPr/>
          <p:nvPr/>
        </p:nvSpPr>
        <p:spPr>
          <a:xfrm>
            <a:off x="1195964" y="2686268"/>
            <a:ext cx="1628972" cy="584775"/>
          </a:xfrm>
          <a:prstGeom prst="rect">
            <a:avLst/>
          </a:prstGeom>
        </p:spPr>
        <p:txBody>
          <a:bodyPr wrap="none">
            <a:spAutoFit/>
          </a:bodyPr>
          <a:lstStyle/>
          <a:p>
            <a:r>
              <a:rPr lang="en-US" sz="3200" b="1" dirty="0">
                <a:solidFill>
                  <a:srgbClr val="FF0000"/>
                </a:solidFill>
              </a:rPr>
              <a:t>H.W </a:t>
            </a:r>
            <a:r>
              <a:rPr lang="en-US" sz="3200" b="1" dirty="0">
                <a:solidFill>
                  <a:srgbClr val="FF0000"/>
                </a:solidFill>
                <a:sym typeface="Wingdings" panose="05000000000000000000" pitchFamily="2" charset="2"/>
              </a:rPr>
              <a:t></a:t>
            </a:r>
            <a:endParaRPr lang="en-US" sz="3200" b="1" dirty="0">
              <a:solidFill>
                <a:srgbClr val="FF0000"/>
              </a:solidFill>
            </a:endParaRPr>
          </a:p>
        </p:txBody>
      </p:sp>
    </p:spTree>
    <p:extLst>
      <p:ext uri="{BB962C8B-B14F-4D97-AF65-F5344CB8AC3E}">
        <p14:creationId xmlns:p14="http://schemas.microsoft.com/office/powerpoint/2010/main" val="265551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7C56D-C1E3-414C-ABD7-CE6D52D8CE6B}"/>
              </a:ext>
            </a:extLst>
          </p:cNvPr>
          <p:cNvSpPr>
            <a:spLocks noGrp="1"/>
          </p:cNvSpPr>
          <p:nvPr>
            <p:ph type="title"/>
          </p:nvPr>
        </p:nvSpPr>
        <p:spPr/>
        <p:txBody>
          <a:bodyPr/>
          <a:lstStyle/>
          <a:p>
            <a:r>
              <a:rPr lang="en-US" dirty="0"/>
              <a:t>The basic idea of storage</a:t>
            </a:r>
          </a:p>
        </p:txBody>
      </p:sp>
      <p:sp>
        <p:nvSpPr>
          <p:cNvPr id="3" name="Content Placeholder 2">
            <a:extLst>
              <a:ext uri="{FF2B5EF4-FFF2-40B4-BE49-F238E27FC236}">
                <a16:creationId xmlns:a16="http://schemas.microsoft.com/office/drawing/2014/main" id="{7F00FA56-6D9B-49B1-8F6D-487A119BF17E}"/>
              </a:ext>
            </a:extLst>
          </p:cNvPr>
          <p:cNvSpPr>
            <a:spLocks noGrp="1"/>
          </p:cNvSpPr>
          <p:nvPr>
            <p:ph idx="1"/>
          </p:nvPr>
        </p:nvSpPr>
        <p:spPr/>
        <p:txBody>
          <a:bodyPr/>
          <a:lstStyle/>
          <a:p>
            <a:r>
              <a:rPr lang="en-US" dirty="0"/>
              <a:t>How can a circuit “remember” anything, when it’s just a bunch of gates that produce outputs according to the inputs?</a:t>
            </a:r>
          </a:p>
          <a:p>
            <a:r>
              <a:rPr lang="en-US" dirty="0"/>
              <a:t>The basic idea is to make a loop, so the circuit outputs are also inputs</a:t>
            </a:r>
          </a:p>
          <a:p>
            <a:r>
              <a:rPr lang="en-US" dirty="0"/>
              <a:t>Here is one initial attempt, shown with two equivalent layouts:</a:t>
            </a:r>
          </a:p>
        </p:txBody>
      </p:sp>
      <p:pic>
        <p:nvPicPr>
          <p:cNvPr id="4" name="Picture 3">
            <a:extLst>
              <a:ext uri="{FF2B5EF4-FFF2-40B4-BE49-F238E27FC236}">
                <a16:creationId xmlns:a16="http://schemas.microsoft.com/office/drawing/2014/main" id="{0E3FC258-C7C7-4945-BD78-2FC16CE8C05A}"/>
              </a:ext>
            </a:extLst>
          </p:cNvPr>
          <p:cNvPicPr>
            <a:picLocks noChangeAspect="1"/>
          </p:cNvPicPr>
          <p:nvPr/>
        </p:nvPicPr>
        <p:blipFill>
          <a:blip r:embed="rId2"/>
          <a:stretch>
            <a:fillRect/>
          </a:stretch>
        </p:blipFill>
        <p:spPr>
          <a:xfrm>
            <a:off x="2895489" y="5092700"/>
            <a:ext cx="6124575" cy="1400175"/>
          </a:xfrm>
          <a:prstGeom prst="rect">
            <a:avLst/>
          </a:prstGeom>
        </p:spPr>
      </p:pic>
    </p:spTree>
    <p:extLst>
      <p:ext uri="{BB962C8B-B14F-4D97-AF65-F5344CB8AC3E}">
        <p14:creationId xmlns:p14="http://schemas.microsoft.com/office/powerpoint/2010/main" val="3147866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7C56D-C1E3-414C-ABD7-CE6D52D8CE6B}"/>
              </a:ext>
            </a:extLst>
          </p:cNvPr>
          <p:cNvSpPr>
            <a:spLocks noGrp="1"/>
          </p:cNvSpPr>
          <p:nvPr>
            <p:ph type="title"/>
          </p:nvPr>
        </p:nvSpPr>
        <p:spPr/>
        <p:txBody>
          <a:bodyPr/>
          <a:lstStyle/>
          <a:p>
            <a:r>
              <a:rPr lang="en-US" dirty="0"/>
              <a:t>The basic idea of storage</a:t>
            </a:r>
          </a:p>
        </p:txBody>
      </p:sp>
      <p:sp>
        <p:nvSpPr>
          <p:cNvPr id="3" name="Content Placeholder 2">
            <a:extLst>
              <a:ext uri="{FF2B5EF4-FFF2-40B4-BE49-F238E27FC236}">
                <a16:creationId xmlns:a16="http://schemas.microsoft.com/office/drawing/2014/main" id="{7F00FA56-6D9B-49B1-8F6D-487A119BF17E}"/>
              </a:ext>
            </a:extLst>
          </p:cNvPr>
          <p:cNvSpPr>
            <a:spLocks noGrp="1"/>
          </p:cNvSpPr>
          <p:nvPr>
            <p:ph idx="1"/>
          </p:nvPr>
        </p:nvSpPr>
        <p:spPr/>
        <p:txBody>
          <a:bodyPr/>
          <a:lstStyle/>
          <a:p>
            <a:r>
              <a:rPr lang="en-US" dirty="0"/>
              <a:t>Does this satisfy the properties of memory?</a:t>
            </a:r>
          </a:p>
          <a:p>
            <a:pPr marL="457200" lvl="1" indent="0">
              <a:buNone/>
            </a:pPr>
            <a:r>
              <a:rPr lang="en-US" dirty="0"/>
              <a:t>– These circuits “remember” Q, because its value never changes (Similarly, Q’ never changes either.) </a:t>
            </a:r>
          </a:p>
          <a:p>
            <a:pPr marL="457200" lvl="1" indent="0">
              <a:buNone/>
            </a:pPr>
            <a:r>
              <a:rPr lang="en-US" dirty="0"/>
              <a:t>– We can also “read” Q, by attaching a probe or another circuit </a:t>
            </a:r>
          </a:p>
          <a:p>
            <a:pPr marL="457200" lvl="1" indent="0">
              <a:buNone/>
            </a:pPr>
            <a:r>
              <a:rPr lang="en-US" dirty="0"/>
              <a:t>– But we can’t change Q! There are no external inputs here, so we can’t control whether Q=1 or Q=0.</a:t>
            </a:r>
          </a:p>
        </p:txBody>
      </p:sp>
      <p:pic>
        <p:nvPicPr>
          <p:cNvPr id="4" name="Picture 3">
            <a:extLst>
              <a:ext uri="{FF2B5EF4-FFF2-40B4-BE49-F238E27FC236}">
                <a16:creationId xmlns:a16="http://schemas.microsoft.com/office/drawing/2014/main" id="{0E3FC258-C7C7-4945-BD78-2FC16CE8C05A}"/>
              </a:ext>
            </a:extLst>
          </p:cNvPr>
          <p:cNvPicPr>
            <a:picLocks noChangeAspect="1"/>
          </p:cNvPicPr>
          <p:nvPr/>
        </p:nvPicPr>
        <p:blipFill>
          <a:blip r:embed="rId2"/>
          <a:stretch>
            <a:fillRect/>
          </a:stretch>
        </p:blipFill>
        <p:spPr>
          <a:xfrm>
            <a:off x="2895489" y="5092700"/>
            <a:ext cx="6124575" cy="1400175"/>
          </a:xfrm>
          <a:prstGeom prst="rect">
            <a:avLst/>
          </a:prstGeom>
        </p:spPr>
      </p:pic>
    </p:spTree>
    <p:extLst>
      <p:ext uri="{BB962C8B-B14F-4D97-AF65-F5344CB8AC3E}">
        <p14:creationId xmlns:p14="http://schemas.microsoft.com/office/powerpoint/2010/main" val="2863021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192C93-3DF9-4469-9367-3F94DB6835F3}"/>
              </a:ext>
            </a:extLst>
          </p:cNvPr>
          <p:cNvPicPr>
            <a:picLocks noChangeAspect="1"/>
          </p:cNvPicPr>
          <p:nvPr/>
        </p:nvPicPr>
        <p:blipFill>
          <a:blip r:embed="rId2"/>
          <a:stretch>
            <a:fillRect/>
          </a:stretch>
        </p:blipFill>
        <p:spPr>
          <a:xfrm>
            <a:off x="4782632" y="2036135"/>
            <a:ext cx="2626735" cy="1325563"/>
          </a:xfrm>
          <a:prstGeom prst="rect">
            <a:avLst/>
          </a:prstGeom>
        </p:spPr>
      </p:pic>
      <p:sp>
        <p:nvSpPr>
          <p:cNvPr id="2" name="Title 1">
            <a:extLst>
              <a:ext uri="{FF2B5EF4-FFF2-40B4-BE49-F238E27FC236}">
                <a16:creationId xmlns:a16="http://schemas.microsoft.com/office/drawing/2014/main" id="{28180D65-1066-4BA4-A4AB-EA2F22B3FC3D}"/>
              </a:ext>
            </a:extLst>
          </p:cNvPr>
          <p:cNvSpPr>
            <a:spLocks noGrp="1"/>
          </p:cNvSpPr>
          <p:nvPr>
            <p:ph type="title"/>
          </p:nvPr>
        </p:nvSpPr>
        <p:spPr/>
        <p:txBody>
          <a:bodyPr/>
          <a:lstStyle/>
          <a:p>
            <a:r>
              <a:rPr lang="en-US" dirty="0"/>
              <a:t>A really confusing circuit</a:t>
            </a:r>
          </a:p>
        </p:txBody>
      </p:sp>
      <p:sp>
        <p:nvSpPr>
          <p:cNvPr id="3" name="Content Placeholder 2">
            <a:extLst>
              <a:ext uri="{FF2B5EF4-FFF2-40B4-BE49-F238E27FC236}">
                <a16:creationId xmlns:a16="http://schemas.microsoft.com/office/drawing/2014/main" id="{F17BB16B-8A00-4E22-9F42-49E8BB527C99}"/>
              </a:ext>
            </a:extLst>
          </p:cNvPr>
          <p:cNvSpPr>
            <a:spLocks noGrp="1"/>
          </p:cNvSpPr>
          <p:nvPr>
            <p:ph idx="1"/>
          </p:nvPr>
        </p:nvSpPr>
        <p:spPr>
          <a:xfrm>
            <a:off x="838200" y="1435395"/>
            <a:ext cx="10515600" cy="4741568"/>
          </a:xfrm>
        </p:spPr>
        <p:txBody>
          <a:bodyPr>
            <a:normAutofit fontScale="92500" lnSpcReduction="20000"/>
          </a:bodyPr>
          <a:lstStyle/>
          <a:p>
            <a:r>
              <a:rPr lang="en-US" dirty="0"/>
              <a:t>Let’s use NOR gates instead of inverters. The </a:t>
            </a:r>
            <a:r>
              <a:rPr lang="en-US" dirty="0">
                <a:solidFill>
                  <a:srgbClr val="FF0000"/>
                </a:solidFill>
              </a:rPr>
              <a:t>SR latch </a:t>
            </a:r>
            <a:r>
              <a:rPr lang="en-US" dirty="0"/>
              <a:t>below has two inputs S and R, which will let us control the outputs Q and Q’ </a:t>
            </a:r>
          </a:p>
          <a:p>
            <a:endParaRPr lang="en-US" dirty="0"/>
          </a:p>
          <a:p>
            <a:endParaRPr lang="en-US" dirty="0"/>
          </a:p>
          <a:p>
            <a:endParaRPr lang="en-US" dirty="0"/>
          </a:p>
          <a:p>
            <a:r>
              <a:rPr lang="en-US" dirty="0"/>
              <a:t>Here Q and Q’ feed back into the circuit. They’re not only outputs, they’re also inputs! </a:t>
            </a:r>
          </a:p>
          <a:p>
            <a:r>
              <a:rPr lang="en-US" dirty="0"/>
              <a:t>To figure out how Q and Q’ change, we have to look at not only the inputs S and R, but also the current values of Q and Q’: </a:t>
            </a:r>
          </a:p>
          <a:p>
            <a:pPr marL="2743200" lvl="6" indent="0">
              <a:buNone/>
            </a:pPr>
            <a:r>
              <a:rPr lang="en-US" sz="2100" dirty="0"/>
              <a:t>            </a:t>
            </a:r>
            <a:r>
              <a:rPr lang="en-US" sz="2100" dirty="0" err="1"/>
              <a:t>Q</a:t>
            </a:r>
            <a:r>
              <a:rPr lang="en-US" sz="900" dirty="0" err="1"/>
              <a:t>next</a:t>
            </a:r>
            <a:r>
              <a:rPr lang="en-US" sz="2100" dirty="0"/>
              <a:t> = (R + </a:t>
            </a:r>
            <a:r>
              <a:rPr lang="en-US" sz="2100" dirty="0" err="1"/>
              <a:t>Q’</a:t>
            </a:r>
            <a:r>
              <a:rPr lang="en-US" sz="900" dirty="0" err="1"/>
              <a:t>current</a:t>
            </a:r>
            <a:r>
              <a:rPr lang="en-US" sz="2100" dirty="0"/>
              <a:t>)’ </a:t>
            </a:r>
          </a:p>
          <a:p>
            <a:pPr marL="2743200" lvl="6" indent="0">
              <a:buNone/>
            </a:pPr>
            <a:r>
              <a:rPr lang="en-US" sz="2100" dirty="0"/>
              <a:t>            </a:t>
            </a:r>
            <a:r>
              <a:rPr lang="en-US" sz="2100" dirty="0" err="1"/>
              <a:t>Q’</a:t>
            </a:r>
            <a:r>
              <a:rPr lang="en-US" sz="900" dirty="0" err="1"/>
              <a:t>next</a:t>
            </a:r>
            <a:r>
              <a:rPr lang="en-US" sz="2100" dirty="0"/>
              <a:t> = (S + </a:t>
            </a:r>
            <a:r>
              <a:rPr lang="en-US" sz="2100" dirty="0" err="1"/>
              <a:t>Q</a:t>
            </a:r>
            <a:r>
              <a:rPr lang="en-US" sz="900" dirty="0" err="1"/>
              <a:t>current</a:t>
            </a:r>
            <a:r>
              <a:rPr lang="en-US" sz="2100" dirty="0"/>
              <a:t>)’ </a:t>
            </a:r>
          </a:p>
          <a:p>
            <a:r>
              <a:rPr lang="en-US" dirty="0"/>
              <a:t> Let’s see how different input values for S and R affect this thing</a:t>
            </a:r>
          </a:p>
        </p:txBody>
      </p:sp>
    </p:spTree>
    <p:extLst>
      <p:ext uri="{BB962C8B-B14F-4D97-AF65-F5344CB8AC3E}">
        <p14:creationId xmlns:p14="http://schemas.microsoft.com/office/powerpoint/2010/main" val="2166705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3747</Words>
  <Application>Microsoft Office PowerPoint</Application>
  <PresentationFormat>Widescreen</PresentationFormat>
  <Paragraphs>360</Paragraphs>
  <Slides>64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Cambria Math</vt:lpstr>
      <vt:lpstr>Comic Sans MS</vt:lpstr>
      <vt:lpstr>Wingdings</vt:lpstr>
      <vt:lpstr>Office Theme</vt:lpstr>
      <vt:lpstr>Synchronous Sequential Logic</vt:lpstr>
      <vt:lpstr>Content</vt:lpstr>
      <vt:lpstr>Introduction</vt:lpstr>
      <vt:lpstr>Combinational Circuits</vt:lpstr>
      <vt:lpstr>Sequential Circuits</vt:lpstr>
      <vt:lpstr>What exactly is a memory?</vt:lpstr>
      <vt:lpstr>The basic idea of storage</vt:lpstr>
      <vt:lpstr>The basic idea of storage</vt:lpstr>
      <vt:lpstr>A really confusing circuit</vt:lpstr>
      <vt:lpstr>Storing a value: SR=00</vt:lpstr>
      <vt:lpstr>Setting the latch: SR=10</vt:lpstr>
      <vt:lpstr>Resetting the latch: SR=01</vt:lpstr>
      <vt:lpstr>Latch delays</vt:lpstr>
      <vt:lpstr>PowerPoint Presentation</vt:lpstr>
      <vt:lpstr>SR latches are memories!</vt:lpstr>
      <vt:lpstr>SR latches are sequential!</vt:lpstr>
      <vt:lpstr>What about SR=11?</vt:lpstr>
      <vt:lpstr>S’R’ latch</vt:lpstr>
      <vt:lpstr>An SR latch with a control input</vt:lpstr>
      <vt:lpstr>PowerPoint Presentation</vt:lpstr>
      <vt:lpstr>PowerPoint Presentation</vt:lpstr>
      <vt:lpstr>D latch</vt:lpstr>
      <vt:lpstr>D latch</vt:lpstr>
      <vt:lpstr>PowerPoint Presentation</vt:lpstr>
      <vt:lpstr>Sequential circuits and state diagrams</vt:lpstr>
      <vt:lpstr>Using latches in real life</vt:lpstr>
      <vt:lpstr>The problem with latches</vt:lpstr>
      <vt:lpstr>Summary</vt:lpstr>
      <vt:lpstr>Flip-Flops</vt:lpstr>
      <vt:lpstr>Making latches work right</vt:lpstr>
      <vt:lpstr>Writing to the latches</vt:lpstr>
      <vt:lpstr>Two main issues</vt:lpstr>
      <vt:lpstr>Clocks and synchronization</vt:lpstr>
      <vt:lpstr>Clocks and synchronization</vt:lpstr>
      <vt:lpstr>Synchronizing our example</vt:lpstr>
      <vt:lpstr>Flip-flops</vt:lpstr>
      <vt:lpstr>D flip-flops when C=0</vt:lpstr>
      <vt:lpstr>D flip-flops when C=1</vt:lpstr>
      <vt:lpstr>Positive edge triggering</vt:lpstr>
      <vt:lpstr>Flip-flop variations</vt:lpstr>
      <vt:lpstr>Characteristic tables</vt:lpstr>
      <vt:lpstr>Characteristic tables</vt:lpstr>
      <vt:lpstr>Flip flop timing diagrams</vt:lpstr>
      <vt:lpstr>“Present” and “next” are relative</vt:lpstr>
      <vt:lpstr>Summary</vt:lpstr>
      <vt:lpstr>Sequential Circuit Analysis</vt:lpstr>
      <vt:lpstr>Mealy or Moore???</vt:lpstr>
      <vt:lpstr>An example sequential circuit</vt:lpstr>
      <vt:lpstr>How do you describe a sequential circuit?</vt:lpstr>
      <vt:lpstr>State table of example circuit</vt:lpstr>
      <vt:lpstr>The outputs are easy</vt:lpstr>
      <vt:lpstr>Flip-flop input equations</vt:lpstr>
      <vt:lpstr>Step 1: Flip-flop input equations</vt:lpstr>
      <vt:lpstr>Step 2: Flip-flop input values</vt:lpstr>
      <vt:lpstr>Step 2: Flip-flop input values</vt:lpstr>
      <vt:lpstr>Step 3: Find the next states</vt:lpstr>
      <vt:lpstr>Step 3 concluded</vt:lpstr>
      <vt:lpstr>Step 3 concluded</vt:lpstr>
      <vt:lpstr>Step 3 concluded</vt:lpstr>
      <vt:lpstr>Getting the state table columns straight</vt:lpstr>
      <vt:lpstr>A different look </vt:lpstr>
      <vt:lpstr>State diagrams (Mealy model) </vt:lpstr>
      <vt:lpstr>Sizes of state diagrams</vt:lpstr>
      <vt:lpstr>Moore type circuit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Synchronous Sequential Logic</dc:title>
  <dc:creator>SONY</dc:creator>
  <cp:lastModifiedBy>Sultan Saud Abdullah Alqahtani</cp:lastModifiedBy>
  <cp:revision>2</cp:revision>
  <dcterms:created xsi:type="dcterms:W3CDTF">2019-07-15T03:31:32Z</dcterms:created>
  <dcterms:modified xsi:type="dcterms:W3CDTF">2019-07-15T06:58:50Z</dcterms:modified>
</cp:coreProperties>
</file>