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240" r:id="rId2"/>
    <p:sldId id="1241" r:id="rId3"/>
    <p:sldId id="1242" r:id="rId4"/>
    <p:sldId id="1243" r:id="rId5"/>
    <p:sldId id="124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F976F-4AF0-44CE-BBEE-56D421B22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ED2C7F-3013-455B-BDD2-3EA87B3EB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0D6E97-FC52-40DD-9BA2-EED8A42A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64AE-A630-4091-9856-6420CA7DAFEC}" type="datetimeFigureOut">
              <a:rPr lang="en-US" smtClean="0"/>
              <a:t>29/07/21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D7D3AA-19D7-4214-860A-99E89460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7C6EBC-FF95-4E7E-B61B-0DA63976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6267-6B4D-46F6-AB2C-96D0B4F44C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7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0460E-BE2B-438C-82E1-F0B42A9E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1FE38E-95FD-4AE4-8565-911798074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CAEF22-50E1-4578-B380-132164A4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64AE-A630-4091-9856-6420CA7DAFEC}" type="datetimeFigureOut">
              <a:rPr lang="en-US" smtClean="0"/>
              <a:t>29/07/21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8E1386-BAAC-4273-9156-C6052DFB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7B96BB-0262-4024-8906-F0782103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6267-6B4D-46F6-AB2C-96D0B4F44C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BA247D-813A-4DB9-8A76-5F21BD91F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1BCED4-FFE9-438E-BB08-3942E731C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F8CCA9-A4CB-4666-8FE6-2B648F54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64AE-A630-4091-9856-6420CA7DAFEC}" type="datetimeFigureOut">
              <a:rPr lang="en-US" smtClean="0"/>
              <a:t>29/07/21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D79422-05B4-4BB0-8E3F-8731AAB7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43AC30-1D7D-45F9-ACFE-36CFF605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6267-6B4D-46F6-AB2C-96D0B4F44C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69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DDCD19-EDF4-4953-88ED-8D11270DD3E7}"/>
              </a:ext>
            </a:extLst>
          </p:cNvPr>
          <p:cNvSpPr/>
          <p:nvPr userDrawn="1"/>
        </p:nvSpPr>
        <p:spPr>
          <a:xfrm>
            <a:off x="315519" y="966674"/>
            <a:ext cx="2429301" cy="5891326"/>
          </a:xfrm>
          <a:prstGeom prst="rect">
            <a:avLst/>
          </a:prstGeom>
          <a:solidFill>
            <a:schemeClr val="bg1">
              <a:alpha val="80000"/>
            </a:schemeClr>
          </a:solidFill>
          <a:ln w="38100">
            <a:solidFill>
              <a:srgbClr val="0328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8E99455-D1D9-4EA2-AD4C-51DC045A61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9863" y="550936"/>
            <a:ext cx="7927099" cy="43331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20D3B-9AF2-4F4A-83A0-5950FDA257EA}"/>
              </a:ext>
            </a:extLst>
          </p:cNvPr>
          <p:cNvSpPr txBox="1"/>
          <p:nvPr userDrawn="1"/>
        </p:nvSpPr>
        <p:spPr>
          <a:xfrm>
            <a:off x="6316237" y="0"/>
            <a:ext cx="5800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JUNTA SEMANAL DE AVANCE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CEA5D6C-2E03-478F-A0EF-F76E35A3929B}"/>
              </a:ext>
            </a:extLst>
          </p:cNvPr>
          <p:cNvGrpSpPr/>
          <p:nvPr userDrawn="1"/>
        </p:nvGrpSpPr>
        <p:grpSpPr>
          <a:xfrm>
            <a:off x="78440" y="918378"/>
            <a:ext cx="2598241" cy="1358398"/>
            <a:chOff x="78440" y="918378"/>
            <a:chExt cx="2598241" cy="1358398"/>
          </a:xfrm>
          <a:solidFill>
            <a:srgbClr val="C69614"/>
          </a:solidFill>
        </p:grpSpPr>
        <p:sp>
          <p:nvSpPr>
            <p:cNvPr id="17" name="Right Triangle 3">
              <a:extLst>
                <a:ext uri="{FF2B5EF4-FFF2-40B4-BE49-F238E27FC236}">
                  <a16:creationId xmlns:a16="http://schemas.microsoft.com/office/drawing/2014/main" id="{A2AC778C-8F0A-40C3-A246-BCE01F2B323C}"/>
                </a:ext>
              </a:extLst>
            </p:cNvPr>
            <p:cNvSpPr/>
            <p:nvPr userDrawn="1"/>
          </p:nvSpPr>
          <p:spPr>
            <a:xfrm flipH="1" flipV="1">
              <a:off x="78440" y="1988950"/>
              <a:ext cx="225839" cy="2878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ight Arrow 2">
              <a:extLst>
                <a:ext uri="{FF2B5EF4-FFF2-40B4-BE49-F238E27FC236}">
                  <a16:creationId xmlns:a16="http://schemas.microsoft.com/office/drawing/2014/main" id="{6F34086B-52AB-4C61-96E7-F241E07DC087}"/>
                </a:ext>
              </a:extLst>
            </p:cNvPr>
            <p:cNvSpPr/>
            <p:nvPr userDrawn="1"/>
          </p:nvSpPr>
          <p:spPr>
            <a:xfrm>
              <a:off x="79531" y="918378"/>
              <a:ext cx="2597150" cy="1295219"/>
            </a:xfrm>
            <a:prstGeom prst="rightArrow">
              <a:avLst>
                <a:gd name="adj1" fmla="val 65152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1125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9A0B430-D545-4696-878F-D64E9A89C5B2}"/>
              </a:ext>
            </a:extLst>
          </p:cNvPr>
          <p:cNvGrpSpPr/>
          <p:nvPr userDrawn="1"/>
        </p:nvGrpSpPr>
        <p:grpSpPr>
          <a:xfrm>
            <a:off x="79531" y="2228152"/>
            <a:ext cx="2597150" cy="1301570"/>
            <a:chOff x="79531" y="2228152"/>
            <a:chExt cx="2597150" cy="1301570"/>
          </a:xfrm>
          <a:solidFill>
            <a:srgbClr val="032811"/>
          </a:solidFill>
        </p:grpSpPr>
        <p:sp>
          <p:nvSpPr>
            <p:cNvPr id="19" name="Right Triangle 3">
              <a:extLst>
                <a:ext uri="{FF2B5EF4-FFF2-40B4-BE49-F238E27FC236}">
                  <a16:creationId xmlns:a16="http://schemas.microsoft.com/office/drawing/2014/main" id="{47FC7B34-5EC8-4402-86AA-3BD5888C02FF}"/>
                </a:ext>
              </a:extLst>
            </p:cNvPr>
            <p:cNvSpPr/>
            <p:nvPr userDrawn="1"/>
          </p:nvSpPr>
          <p:spPr>
            <a:xfrm flipH="1" flipV="1">
              <a:off x="79531" y="3294228"/>
              <a:ext cx="225839" cy="23549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ight Arrow 2">
              <a:extLst>
                <a:ext uri="{FF2B5EF4-FFF2-40B4-BE49-F238E27FC236}">
                  <a16:creationId xmlns:a16="http://schemas.microsoft.com/office/drawing/2014/main" id="{065E17FA-F14D-4BD0-B15B-967E8C5DE3BA}"/>
                </a:ext>
              </a:extLst>
            </p:cNvPr>
            <p:cNvSpPr/>
            <p:nvPr userDrawn="1"/>
          </p:nvSpPr>
          <p:spPr>
            <a:xfrm>
              <a:off x="79531" y="2228152"/>
              <a:ext cx="2597150" cy="1295220"/>
            </a:xfrm>
            <a:prstGeom prst="rightArrow">
              <a:avLst>
                <a:gd name="adj1" fmla="val 65152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1125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A1CBDF8-35A3-4051-90F2-8CC35EFEC12C}"/>
              </a:ext>
            </a:extLst>
          </p:cNvPr>
          <p:cNvSpPr/>
          <p:nvPr userDrawn="1"/>
        </p:nvSpPr>
        <p:spPr>
          <a:xfrm>
            <a:off x="332952" y="1164809"/>
            <a:ext cx="2339236" cy="1578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 eaLnBrk="0" fontAlgn="base" hangingPunct="0">
              <a:spcAft>
                <a:spcPct val="0"/>
              </a:spcAft>
              <a:buClr>
                <a:srgbClr val="1E3996"/>
              </a:buClr>
              <a:defRPr/>
            </a:pPr>
            <a:r>
              <a:rPr lang="es-AR" sz="1400" b="1" dirty="0">
                <a:solidFill>
                  <a:schemeClr val="bg1"/>
                </a:solidFill>
                <a:latin typeface="Calibri" panose="020F0502020204030204" pitchFamily="34" charset="0"/>
                <a:cs typeface="Segoe UI" panose="020B0502040204020203" pitchFamily="34" charset="0"/>
              </a:rPr>
              <a:t>PROYECTO:</a:t>
            </a:r>
          </a:p>
          <a:p>
            <a:pPr marL="363538" indent="-188913" algn="just" eaLnBrk="0" fontAlgn="base" hangingPunct="0"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es-AR" sz="1400" dirty="0">
                <a:solidFill>
                  <a:schemeClr val="bg1"/>
                </a:solidFill>
                <a:latin typeface="Calibri" panose="020F0502020204030204" pitchFamily="34" charset="0"/>
                <a:cs typeface="Segoe UI" panose="020B0502040204020203" pitchFamily="34" charset="0"/>
              </a:rPr>
              <a:t>Generales</a:t>
            </a:r>
          </a:p>
          <a:p>
            <a:pPr marL="363538" indent="-188913" algn="just" eaLnBrk="0" fontAlgn="base" hangingPunct="0"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es-AR" sz="1400" dirty="0">
                <a:solidFill>
                  <a:schemeClr val="bg1"/>
                </a:solidFill>
                <a:latin typeface="Calibri" panose="020F0502020204030204" pitchFamily="34" charset="0"/>
                <a:cs typeface="Segoe UI" panose="020B0502040204020203" pitchFamily="34" charset="0"/>
              </a:rPr>
              <a:t>Minuta</a:t>
            </a:r>
          </a:p>
          <a:p>
            <a:pPr marL="363538" indent="-188913" algn="just" eaLnBrk="0" fontAlgn="base" hangingPunct="0">
              <a:spcAft>
                <a:spcPct val="0"/>
              </a:spcAft>
              <a:buClr>
                <a:srgbClr val="1E3996"/>
              </a:buClr>
              <a:buFont typeface="Arial" panose="020B0604020202020204" pitchFamily="34" charset="0"/>
              <a:buChar char="•"/>
              <a:defRPr/>
            </a:pPr>
            <a:endParaRPr lang="es-AR" sz="1400" dirty="0">
              <a:solidFill>
                <a:schemeClr val="bg1"/>
              </a:solidFill>
              <a:latin typeface="Calibri" panose="020F0502020204030204" pitchFamily="34" charset="0"/>
              <a:cs typeface="Segoe UI" panose="020B0502040204020203" pitchFamily="34" charset="0"/>
            </a:endParaRPr>
          </a:p>
          <a:p>
            <a:pPr marL="363538" indent="-188913" algn="just" eaLnBrk="0" fontAlgn="base" hangingPunct="0">
              <a:spcAft>
                <a:spcPct val="0"/>
              </a:spcAft>
              <a:buClr>
                <a:srgbClr val="1E3996"/>
              </a:buClr>
              <a:buFont typeface="Arial" panose="020B0604020202020204" pitchFamily="34" charset="0"/>
              <a:buChar char="•"/>
              <a:defRPr/>
            </a:pPr>
            <a:endParaRPr lang="es-AR" sz="1400" dirty="0">
              <a:solidFill>
                <a:schemeClr val="bg1"/>
              </a:solidFill>
              <a:latin typeface="Calibri" panose="020F0502020204030204" pitchFamily="34" charset="0"/>
              <a:cs typeface="Segoe UI" panose="020B0502040204020203" pitchFamily="34" charset="0"/>
            </a:endParaRPr>
          </a:p>
          <a:p>
            <a:pPr marL="174625" indent="0" algn="just" eaLnBrk="0" fontAlgn="base" hangingPunct="0">
              <a:spcAft>
                <a:spcPct val="0"/>
              </a:spcAft>
              <a:buClr>
                <a:srgbClr val="1E3996"/>
              </a:buClr>
              <a:buFont typeface="Arial" panose="020B0604020202020204" pitchFamily="34" charset="0"/>
              <a:buNone/>
              <a:defRPr/>
            </a:pPr>
            <a:endParaRPr lang="es-AR" sz="1400" dirty="0">
              <a:solidFill>
                <a:schemeClr val="bg1"/>
              </a:solidFill>
              <a:latin typeface="Calibri" panose="020F0502020204030204" pitchFamily="34" charset="0"/>
              <a:cs typeface="Segoe UI" panose="020B0502040204020203" pitchFamily="34" charset="0"/>
            </a:endParaRPr>
          </a:p>
          <a:p>
            <a:pPr algn="just" eaLnBrk="0" fontAlgn="base" hangingPunct="0">
              <a:spcAft>
                <a:spcPct val="0"/>
              </a:spcAft>
              <a:buClr>
                <a:srgbClr val="1E3996"/>
              </a:buClr>
              <a:defRPr/>
            </a:pPr>
            <a:r>
              <a:rPr lang="es-AR" sz="1400" b="1" dirty="0">
                <a:solidFill>
                  <a:schemeClr val="bg1"/>
                </a:solidFill>
                <a:latin typeface="Calibri" panose="020F0502020204030204" pitchFamily="34" charset="0"/>
                <a:cs typeface="Segoe UI" panose="020B0502040204020203" pitchFamily="34" charset="0"/>
              </a:rPr>
              <a:t>MÓDULO DE TRABAJO: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556DEDD-5E3B-4A1C-B483-C9CCEDDA35CA}"/>
              </a:ext>
            </a:extLst>
          </p:cNvPr>
          <p:cNvGrpSpPr/>
          <p:nvPr userDrawn="1"/>
        </p:nvGrpSpPr>
        <p:grpSpPr>
          <a:xfrm>
            <a:off x="75038" y="3565555"/>
            <a:ext cx="2601643" cy="866546"/>
            <a:chOff x="79531" y="2255780"/>
            <a:chExt cx="2601643" cy="866546"/>
          </a:xfrm>
          <a:solidFill>
            <a:srgbClr val="D85314"/>
          </a:solidFill>
        </p:grpSpPr>
        <p:sp>
          <p:nvSpPr>
            <p:cNvPr id="29" name="Right Triangle 3">
              <a:extLst>
                <a:ext uri="{FF2B5EF4-FFF2-40B4-BE49-F238E27FC236}">
                  <a16:creationId xmlns:a16="http://schemas.microsoft.com/office/drawing/2014/main" id="{4BB7FAE3-EF04-4185-AC53-9668681AE66F}"/>
                </a:ext>
              </a:extLst>
            </p:cNvPr>
            <p:cNvSpPr/>
            <p:nvPr userDrawn="1"/>
          </p:nvSpPr>
          <p:spPr>
            <a:xfrm flipH="1" flipV="1">
              <a:off x="80525" y="2886832"/>
              <a:ext cx="225839" cy="23549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ight Arrow 2">
              <a:extLst>
                <a:ext uri="{FF2B5EF4-FFF2-40B4-BE49-F238E27FC236}">
                  <a16:creationId xmlns:a16="http://schemas.microsoft.com/office/drawing/2014/main" id="{324C66E5-2CB2-48E9-B0BB-E6FC5662DDA3}"/>
                </a:ext>
              </a:extLst>
            </p:cNvPr>
            <p:cNvSpPr/>
            <p:nvPr userDrawn="1"/>
          </p:nvSpPr>
          <p:spPr>
            <a:xfrm>
              <a:off x="79531" y="2255780"/>
              <a:ext cx="2601643" cy="773753"/>
            </a:xfrm>
            <a:prstGeom prst="rightArrow">
              <a:avLst>
                <a:gd name="adj1" fmla="val 65152"/>
                <a:gd name="adj2" fmla="val 8174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1125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A89647FB-F41A-4A3A-8A84-860F4476E0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5527" y="4331749"/>
            <a:ext cx="2115581" cy="2217172"/>
          </a:xfrm>
          <a:prstGeom prst="rect">
            <a:avLst/>
          </a:prstGeom>
        </p:spPr>
        <p:txBody>
          <a:bodyPr>
            <a:normAutofit/>
          </a:bodyPr>
          <a:lstStyle>
            <a:lvl1pPr marL="177800" indent="-177800" algn="l">
              <a:spcBef>
                <a:spcPts val="0"/>
              </a:spcBef>
              <a:buFont typeface="Arial" panose="020B0604020202020204" pitchFamily="34" charset="0"/>
              <a:buChar char="•"/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Clr>
                <a:schemeClr val="bg1"/>
              </a:buClr>
              <a:buFont typeface="Arial" panose="020B0604020202020204" pitchFamily="34" charset="0"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Clr>
                <a:schemeClr val="bg1"/>
              </a:buClr>
              <a:buFont typeface="Arial" panose="020B0604020202020204" pitchFamily="34" charset="0"/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4D7C6248-8FB3-498A-97A2-BD0D14F5BC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7681" y="2772611"/>
            <a:ext cx="2339237" cy="458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C8FCE366-16BC-4B1A-96F1-610A65D465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1871" y="3719433"/>
            <a:ext cx="2339237" cy="458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115 Rectángulo">
            <a:extLst>
              <a:ext uri="{FF2B5EF4-FFF2-40B4-BE49-F238E27FC236}">
                <a16:creationId xmlns:a16="http://schemas.microsoft.com/office/drawing/2014/main" id="{F666DBFC-9A0F-4D0B-9550-B235FC14E3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6670" y="6578332"/>
            <a:ext cx="1194239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defRPr/>
            </a:pPr>
            <a:r>
              <a:rPr lang="es-MX" sz="1100" b="1" dirty="0">
                <a:solidFill>
                  <a:schemeClr val="bg2"/>
                </a:solidFill>
                <a:cs typeface="Arial"/>
              </a:rPr>
              <a:t>Lámina </a:t>
            </a:r>
            <a:r>
              <a:rPr lang="es-MX" sz="1100" b="1" dirty="0" err="1">
                <a:solidFill>
                  <a:schemeClr val="bg2"/>
                </a:solidFill>
                <a:cs typeface="Arial"/>
              </a:rPr>
              <a:t>N°</a:t>
            </a:r>
            <a:r>
              <a:rPr lang="es-MX" sz="1100" b="1" dirty="0">
                <a:solidFill>
                  <a:schemeClr val="bg2"/>
                </a:solidFill>
                <a:cs typeface="Arial"/>
              </a:rPr>
              <a:t> </a:t>
            </a:r>
            <a:fld id="{00340BCA-19E9-4F8F-9957-ACA098E8CA1D}" type="slidenum">
              <a:rPr lang="es-MX" sz="1100" b="1" smtClean="0">
                <a:solidFill>
                  <a:schemeClr val="bg2"/>
                </a:solidFill>
                <a:cs typeface="Arial"/>
              </a:rPr>
              <a:pPr algn="ctr" eaLnBrk="0" hangingPunct="0">
                <a:defRPr/>
              </a:pPr>
              <a:t>‹Nº›</a:t>
            </a:fld>
            <a:r>
              <a:rPr lang="es-MX" sz="1100" b="1" dirty="0">
                <a:solidFill>
                  <a:schemeClr val="bg2"/>
                </a:solidFill>
                <a:cs typeface="Arial"/>
              </a:rPr>
              <a:t> /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E40AF9-6913-4463-B916-DBA5137398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" y="84902"/>
            <a:ext cx="1528549" cy="8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4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3193B-1A00-4833-A6EF-64C1FEF40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18A7C2-0279-47D2-B98F-06DC13C97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586B10-CFC8-46D4-8505-AE025655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64AE-A630-4091-9856-6420CA7DAFEC}" type="datetimeFigureOut">
              <a:rPr lang="en-US" smtClean="0"/>
              <a:t>29/07/21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F34304-89C3-45AA-86CA-2E8FC5AD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7DAE33-5291-436C-B5DD-CD78F865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6267-6B4D-46F6-AB2C-96D0B4F44C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2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045C3-7B1F-4905-A785-FCBFEA16D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81C681-4CEF-4583-9F87-D9B81FF27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8BCF4F-1FBD-4BE7-A404-F999D3F2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64AE-A630-4091-9856-6420CA7DAFEC}" type="datetimeFigureOut">
              <a:rPr lang="en-US" smtClean="0"/>
              <a:t>29/07/21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FF6C65-3C2E-4A87-BB34-AD5324288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42F0BB-DF7B-4A0D-B017-FC55B889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6267-6B4D-46F6-AB2C-96D0B4F44C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4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935B4-9DAD-4B54-99F9-2D5F12F3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D28133-BF23-4C82-B4BC-6592A41E2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00EECD-98E6-4FA5-ADE5-823BD22BC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11AD1D-43DC-4EAA-A713-9EFDD8D0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64AE-A630-4091-9856-6420CA7DAFEC}" type="datetimeFigureOut">
              <a:rPr lang="en-US" smtClean="0"/>
              <a:t>29/07/21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9F467F-EE17-4EB2-B1A5-B82BAC35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B406F8-C718-4B23-BEB1-1DDA7C6C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6267-6B4D-46F6-AB2C-96D0B4F44C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8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C8DD4-9504-4588-9158-4252DF00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CB0710-50D8-43DC-8C51-25A51D957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AA73CD-318F-472A-B092-524CC663B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0FC893-0A41-4D68-A005-7CA5B5F73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1415BD-5D89-4362-BAD8-EA4165806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7C48584-48E2-45B7-9C98-C54DC2A2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64AE-A630-4091-9856-6420CA7DAFEC}" type="datetimeFigureOut">
              <a:rPr lang="en-US" smtClean="0"/>
              <a:t>29/07/21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73C9F2B-AAF8-45C3-999C-A8E3FAFE1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72F5294-DC64-4625-8F42-F7E72235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6267-6B4D-46F6-AB2C-96D0B4F44C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9859C-507D-41D5-908B-EFE6733EB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D0EE92-19C9-4518-A3C1-80527F8E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64AE-A630-4091-9856-6420CA7DAFEC}" type="datetimeFigureOut">
              <a:rPr lang="en-US" smtClean="0"/>
              <a:t>29/07/21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64BF01-28E8-4F57-B10D-1A07AB3B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C2DF631-E896-46DE-922C-2D214C99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6267-6B4D-46F6-AB2C-96D0B4F44C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0DA948-DD4C-41E4-992B-E53E9ED4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64AE-A630-4091-9856-6420CA7DAFEC}" type="datetimeFigureOut">
              <a:rPr lang="en-US" smtClean="0"/>
              <a:t>29/07/21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013F5D-1386-48CD-9263-257E3F5E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D58878-CE41-443F-943A-6B85A034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6267-6B4D-46F6-AB2C-96D0B4F44C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1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8056B-64F2-4C73-92B9-F3DAABBC2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0E428C-F407-43CB-8A0D-F9F58A96A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A20369-2C21-4726-9632-295526EA6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5A7CEC-5698-4CFC-BBB3-DB4B4FC7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64AE-A630-4091-9856-6420CA7DAFEC}" type="datetimeFigureOut">
              <a:rPr lang="en-US" smtClean="0"/>
              <a:t>29/07/21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A50878-0BAE-483C-9FA0-EAA04C10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787FE2-672A-42B3-9FF0-17ABEEE0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6267-6B4D-46F6-AB2C-96D0B4F44C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5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81223-3197-4B62-BFBD-806184EC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D1A627-3D85-4CBF-BD4E-86C1958C6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AD3258-EFD3-484D-99C3-B60F47B9D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3C9EAF-8CF9-46A7-AAB2-2337BF4D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64AE-A630-4091-9856-6420CA7DAFEC}" type="datetimeFigureOut">
              <a:rPr lang="en-US" smtClean="0"/>
              <a:t>29/07/21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D7D74D-88F7-456B-8E0A-C76F0F52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3CEC35-3906-4858-B2FC-CB8506F8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6267-6B4D-46F6-AB2C-96D0B4F44C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6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7169446-6D92-4796-923B-E3FC8395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6F841B-8BC5-4F10-B985-3D9757AAF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69771B-21C9-4019-ABE0-4C83967A9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E64AE-A630-4091-9856-6420CA7DAFEC}" type="datetimeFigureOut">
              <a:rPr lang="en-US" smtClean="0"/>
              <a:t>29/07/21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05C0E0-889A-4908-A09F-10A5D1409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DA6C9B-F2C5-41AC-9AD0-894D05FD6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A6267-6B4D-46F6-AB2C-96D0B4F44C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7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185EA1A-4704-4196-80B8-0FEC93D0E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815" y="601089"/>
            <a:ext cx="5603377" cy="1852862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33BAA5F-FCB6-4A81-9B6A-84ED929342F5}"/>
              </a:ext>
            </a:extLst>
          </p:cNvPr>
          <p:cNvSpPr/>
          <p:nvPr/>
        </p:nvSpPr>
        <p:spPr>
          <a:xfrm>
            <a:off x="25529" y="916792"/>
            <a:ext cx="2785403" cy="5970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3B0A86-7923-41C2-8F27-84CED2FA49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12776" y="101048"/>
            <a:ext cx="4003816" cy="433314"/>
          </a:xfrm>
        </p:spPr>
        <p:txBody>
          <a:bodyPr>
            <a:noAutofit/>
          </a:bodyPr>
          <a:lstStyle/>
          <a:p>
            <a:r>
              <a:rPr lang="es-MX" sz="2600" dirty="0"/>
              <a:t>OTIF</a:t>
            </a:r>
          </a:p>
        </p:txBody>
      </p:sp>
      <p:graphicFrame>
        <p:nvGraphicFramePr>
          <p:cNvPr id="14" name="Tabla 5">
            <a:extLst>
              <a:ext uri="{FF2B5EF4-FFF2-40B4-BE49-F238E27FC236}">
                <a16:creationId xmlns:a16="http://schemas.microsoft.com/office/drawing/2014/main" id="{97EB88FA-F934-4419-AED6-5470473C91AE}"/>
              </a:ext>
            </a:extLst>
          </p:cNvPr>
          <p:cNvGraphicFramePr>
            <a:graphicFrameLocks noGrp="1"/>
          </p:cNvGraphicFramePr>
          <p:nvPr/>
        </p:nvGraphicFramePr>
        <p:xfrm>
          <a:off x="25529" y="4767667"/>
          <a:ext cx="1216647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813">
                  <a:extLst>
                    <a:ext uri="{9D8B030D-6E8A-4147-A177-3AD203B41FA5}">
                      <a16:colId xmlns:a16="http://schemas.microsoft.com/office/drawing/2014/main" val="747215960"/>
                    </a:ext>
                  </a:extLst>
                </a:gridCol>
                <a:gridCol w="4928556">
                  <a:extLst>
                    <a:ext uri="{9D8B030D-6E8A-4147-A177-3AD203B41FA5}">
                      <a16:colId xmlns:a16="http://schemas.microsoft.com/office/drawing/2014/main" val="4238730883"/>
                    </a:ext>
                  </a:extLst>
                </a:gridCol>
                <a:gridCol w="4721290">
                  <a:extLst>
                    <a:ext uri="{9D8B030D-6E8A-4147-A177-3AD203B41FA5}">
                      <a16:colId xmlns:a16="http://schemas.microsoft.com/office/drawing/2014/main" val="3320121288"/>
                    </a:ext>
                  </a:extLst>
                </a:gridCol>
                <a:gridCol w="1405812">
                  <a:extLst>
                    <a:ext uri="{9D8B030D-6E8A-4147-A177-3AD203B41FA5}">
                      <a16:colId xmlns:a16="http://schemas.microsoft.com/office/drawing/2014/main" val="23031964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Canal</a:t>
                      </a:r>
                      <a:endParaRPr lang="es-PE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Análisis Causa</a:t>
                      </a:r>
                      <a:endParaRPr lang="es-PE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Plan de Acción</a:t>
                      </a:r>
                      <a:endParaRPr lang="es-PE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/>
                        <a:t>Resp</a:t>
                      </a:r>
                      <a:r>
                        <a:rPr lang="es-ES" sz="1200" dirty="0"/>
                        <a:t>.</a:t>
                      </a:r>
                      <a:endParaRPr lang="es-PE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2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589266"/>
                  </a:ext>
                </a:extLst>
              </a:tr>
              <a:tr h="202671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PE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Embotellado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PE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PE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PE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Granel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PE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PE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PE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PE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PE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Exportaciones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200" b="1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Principalmente afectado por el paro nacional y falta de consecución de vehículos con fletes sin aumentos.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2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200" b="1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Los despachos de soya se vieron afectados por carros que ingresaban un día y salían al día siguiente por cargue directo de planta por bajo rendimiento de la producción por la falla del </a:t>
                      </a:r>
                      <a:r>
                        <a:rPr lang="es-ES" sz="1200" b="1" kern="1200" noProof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calderin</a:t>
                      </a:r>
                      <a:r>
                        <a:rPr lang="es-ES" sz="1200" b="1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2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200" b="1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No se lograron despachar 10 Pedidos</a:t>
                      </a:r>
                    </a:p>
                    <a:p>
                      <a:r>
                        <a:rPr lang="es-CO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 Contenedores para </a:t>
                      </a:r>
                      <a:r>
                        <a:rPr lang="es-CO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Daabon</a:t>
                      </a:r>
                      <a:r>
                        <a:rPr lang="es-CO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USA  por disponibilidad de producto bajo 3mcpd /GL y Mosh </a:t>
                      </a:r>
                      <a:r>
                        <a:rPr lang="es-CO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Moah</a:t>
                      </a:r>
                      <a:r>
                        <a:rPr lang="es-CO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CO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s-CO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Daabon</a:t>
                      </a:r>
                      <a:r>
                        <a:rPr lang="es-CO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Europa: 1 por falta de tambores open top y 1 pendiente de confirmación del cliente de la fecha de despacho. </a:t>
                      </a:r>
                      <a:endParaRPr 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2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200" b="1" kern="1200" noProof="0" dirty="0">
                          <a:solidFill>
                            <a:srgbClr val="00786F"/>
                          </a:solidFill>
                          <a:latin typeface="+mn-lt"/>
                          <a:ea typeface="+mn-ea"/>
                          <a:cs typeface="+mn-cs"/>
                        </a:rPr>
                        <a:t>Se están realizando esta semana los despachos a Cali y Pereira porque ya se logró un acuerdo con los clientes sobre el exceso de tarifas de transporte a esas ciudades.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200" b="1" kern="1200" noProof="0" dirty="0">
                        <a:solidFill>
                          <a:srgbClr val="00786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200" b="1" kern="1200" noProof="0" dirty="0">
                          <a:solidFill>
                            <a:srgbClr val="00786F"/>
                          </a:solidFill>
                          <a:latin typeface="+mn-lt"/>
                          <a:ea typeface="+mn-ea"/>
                          <a:cs typeface="+mn-cs"/>
                        </a:rPr>
                        <a:t>Se ejecutó el cambio del repuesto del </a:t>
                      </a:r>
                      <a:r>
                        <a:rPr lang="es-ES" sz="1200" b="1" kern="1200" noProof="0" dirty="0" err="1">
                          <a:solidFill>
                            <a:srgbClr val="00786F"/>
                          </a:solidFill>
                          <a:latin typeface="+mn-lt"/>
                          <a:ea typeface="+mn-ea"/>
                          <a:cs typeface="+mn-cs"/>
                        </a:rPr>
                        <a:t>calderín</a:t>
                      </a:r>
                      <a:r>
                        <a:rPr lang="es-ES" sz="1200" b="1" kern="1200" noProof="0" dirty="0">
                          <a:solidFill>
                            <a:srgbClr val="00786F"/>
                          </a:solidFill>
                          <a:latin typeface="+mn-lt"/>
                          <a:ea typeface="+mn-ea"/>
                          <a:cs typeface="+mn-cs"/>
                        </a:rPr>
                        <a:t> para ampliar capacidad de producción de la planta.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200" b="1" kern="1200" noProof="0" dirty="0">
                        <a:solidFill>
                          <a:srgbClr val="00786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200" b="1" kern="1200" noProof="0" dirty="0">
                          <a:solidFill>
                            <a:srgbClr val="00786F"/>
                          </a:solidFill>
                          <a:latin typeface="+mn-lt"/>
                          <a:ea typeface="+mn-ea"/>
                          <a:cs typeface="+mn-cs"/>
                        </a:rPr>
                        <a:t>Continuar trabajando en la consecución de materia prima y procesos para garantizar la calidad solicitada por el </a:t>
                      </a:r>
                      <a:r>
                        <a:rPr lang="es-ES" sz="1200" b="1" kern="1200" noProof="0">
                          <a:solidFill>
                            <a:srgbClr val="00786F"/>
                          </a:solidFill>
                          <a:latin typeface="+mn-lt"/>
                          <a:ea typeface="+mn-ea"/>
                          <a:cs typeface="+mn-cs"/>
                        </a:rPr>
                        <a:t>mercado.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S" sz="1200" b="1" kern="1200" noProof="0" dirty="0">
                        <a:solidFill>
                          <a:srgbClr val="00786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200" b="1" kern="1200" noProof="0" dirty="0">
                          <a:solidFill>
                            <a:srgbClr val="00786F"/>
                          </a:solidFill>
                          <a:latin typeface="+mn-lt"/>
                          <a:ea typeface="+mn-ea"/>
                          <a:cs typeface="+mn-cs"/>
                        </a:rPr>
                        <a:t>Realizar compras suficientes de tambores para tener en stock para evitar aplazamientos por falta del empaque ante la situación de cierres en las </a:t>
                      </a:r>
                      <a:r>
                        <a:rPr lang="es-ES" sz="1200" b="1" kern="1200" noProof="0" dirty="0" err="1">
                          <a:solidFill>
                            <a:srgbClr val="00786F"/>
                          </a:solidFill>
                          <a:latin typeface="+mn-lt"/>
                          <a:ea typeface="+mn-ea"/>
                          <a:cs typeface="+mn-cs"/>
                        </a:rPr>
                        <a:t>vias</a:t>
                      </a:r>
                      <a:r>
                        <a:rPr lang="es-ES" sz="1200" b="1" kern="1200" noProof="0" dirty="0">
                          <a:solidFill>
                            <a:srgbClr val="00786F"/>
                          </a:solidFill>
                          <a:latin typeface="+mn-lt"/>
                          <a:ea typeface="+mn-ea"/>
                          <a:cs typeface="+mn-cs"/>
                        </a:rPr>
                        <a:t> por el paro.</a:t>
                      </a:r>
                      <a:endParaRPr lang="es-PE" sz="1200" b="0" kern="1200" dirty="0">
                        <a:solidFill>
                          <a:srgbClr val="00786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Iveth Ibarra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Juliana </a:t>
                      </a:r>
                      <a:r>
                        <a:rPr lang="es-PE" sz="12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Dib</a:t>
                      </a:r>
                      <a:endParaRPr lang="es-PE" sz="12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02/06/21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PE" sz="12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Jorge de la Pava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28/05/21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PE" sz="12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Juliana </a:t>
                      </a:r>
                      <a:r>
                        <a:rPr lang="es-PE" sz="12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Dib</a:t>
                      </a:r>
                      <a:endParaRPr lang="es-PE" sz="12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08/06/21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PE" sz="12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Hernando Vergara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08/06/21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08/06/21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539469"/>
                  </a:ext>
                </a:extLst>
              </a:tr>
            </a:tbl>
          </a:graphicData>
        </a:graphic>
      </p:graphicFrame>
      <p:sp>
        <p:nvSpPr>
          <p:cNvPr id="12" name="Rectángulo 11"/>
          <p:cNvSpPr/>
          <p:nvPr/>
        </p:nvSpPr>
        <p:spPr>
          <a:xfrm>
            <a:off x="5823467" y="3857660"/>
            <a:ext cx="1605557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107ABA4-A3E2-45C6-A7C8-E0299B8DD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244" y="2334197"/>
            <a:ext cx="4869122" cy="2115993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B9673A3E-E468-4E03-9C4B-5C6264B1D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08" y="978510"/>
            <a:ext cx="6395007" cy="317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8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33BAA5F-FCB6-4A81-9B6A-84ED929342F5}"/>
              </a:ext>
            </a:extLst>
          </p:cNvPr>
          <p:cNvSpPr/>
          <p:nvPr/>
        </p:nvSpPr>
        <p:spPr>
          <a:xfrm>
            <a:off x="25529" y="916792"/>
            <a:ext cx="2785403" cy="5970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3B0A86-7923-41C2-8F27-84CED2FA49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12776" y="101048"/>
            <a:ext cx="4003816" cy="433314"/>
          </a:xfrm>
        </p:spPr>
        <p:txBody>
          <a:bodyPr>
            <a:noAutofit/>
          </a:bodyPr>
          <a:lstStyle/>
          <a:p>
            <a:r>
              <a:rPr lang="es-MX" sz="2600" dirty="0"/>
              <a:t>OTIF</a:t>
            </a:r>
          </a:p>
        </p:txBody>
      </p:sp>
      <p:graphicFrame>
        <p:nvGraphicFramePr>
          <p:cNvPr id="14" name="Tabla 5">
            <a:extLst>
              <a:ext uri="{FF2B5EF4-FFF2-40B4-BE49-F238E27FC236}">
                <a16:creationId xmlns:a16="http://schemas.microsoft.com/office/drawing/2014/main" id="{97EB88FA-F934-4419-AED6-5470473C91AE}"/>
              </a:ext>
            </a:extLst>
          </p:cNvPr>
          <p:cNvGraphicFramePr>
            <a:graphicFrameLocks noGrp="1"/>
          </p:cNvGraphicFramePr>
          <p:nvPr/>
        </p:nvGraphicFramePr>
        <p:xfrm>
          <a:off x="25529" y="3971960"/>
          <a:ext cx="1216647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136">
                  <a:extLst>
                    <a:ext uri="{9D8B030D-6E8A-4147-A177-3AD203B41FA5}">
                      <a16:colId xmlns:a16="http://schemas.microsoft.com/office/drawing/2014/main" val="747215960"/>
                    </a:ext>
                  </a:extLst>
                </a:gridCol>
                <a:gridCol w="5421086">
                  <a:extLst>
                    <a:ext uri="{9D8B030D-6E8A-4147-A177-3AD203B41FA5}">
                      <a16:colId xmlns:a16="http://schemas.microsoft.com/office/drawing/2014/main" val="4238730883"/>
                    </a:ext>
                  </a:extLst>
                </a:gridCol>
                <a:gridCol w="4394718">
                  <a:extLst>
                    <a:ext uri="{9D8B030D-6E8A-4147-A177-3AD203B41FA5}">
                      <a16:colId xmlns:a16="http://schemas.microsoft.com/office/drawing/2014/main" val="3320121288"/>
                    </a:ext>
                  </a:extLst>
                </a:gridCol>
                <a:gridCol w="1228531">
                  <a:extLst>
                    <a:ext uri="{9D8B030D-6E8A-4147-A177-3AD203B41FA5}">
                      <a16:colId xmlns:a16="http://schemas.microsoft.com/office/drawing/2014/main" val="23031964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Canal</a:t>
                      </a:r>
                      <a:endParaRPr lang="es-PE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Análisis Causa</a:t>
                      </a:r>
                      <a:endParaRPr lang="es-PE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Plan de Acción</a:t>
                      </a:r>
                      <a:endParaRPr lang="es-PE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/>
                        <a:t>Resp</a:t>
                      </a:r>
                      <a:r>
                        <a:rPr lang="es-ES" sz="1200" dirty="0"/>
                        <a:t>.</a:t>
                      </a:r>
                      <a:endParaRPr lang="es-PE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2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589266"/>
                  </a:ext>
                </a:extLst>
              </a:tr>
              <a:tr h="208557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PE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Jabón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PE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PE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PE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Embotellado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PE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PE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PE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PE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PE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Granel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PE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PE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PE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PE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PE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Exportaciones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200" b="1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No se realizaron las entregas de los pedidos de jabón que se planearon por las causales explicadas por el paro los clientes no asignan transporte.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2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200" b="1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Dado que el transito de vehículos a las ciudades de destino es mas largo por el paro nacional, porque los vehículos no pueden transitar de noche esto atrasa las entregas y no se cuenta con todos los cumplidos dado que los carros están en viaje.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2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200" b="1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Dado que se incremento la venta de soya los cargues se prolongaban y se dejaron carros en planta en la noche cargando y salían al día siguiente, en cuanto a la oleína quedaron carros de Saceites esperando dos días producto que cumpliera con la estabilidad.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2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200" b="1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No se lograron despachar 5 Pedidos</a:t>
                      </a:r>
                    </a:p>
                    <a:p>
                      <a:r>
                        <a:rPr lang="es-CO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 Contenedores para </a:t>
                      </a:r>
                      <a:r>
                        <a:rPr lang="es-CO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Daabon</a:t>
                      </a:r>
                      <a:r>
                        <a:rPr lang="es-CO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USA  por falta de disponibilidad de </a:t>
                      </a:r>
                      <a:r>
                        <a:rPr lang="es-CO" sz="1200" b="1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producto orgánico.</a:t>
                      </a:r>
                      <a:endParaRPr lang="es-ES" sz="12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200" b="1" kern="1200" noProof="0" dirty="0">
                          <a:solidFill>
                            <a:srgbClr val="00786F"/>
                          </a:solidFill>
                          <a:latin typeface="+mn-lt"/>
                          <a:ea typeface="+mn-ea"/>
                          <a:cs typeface="+mn-cs"/>
                        </a:rPr>
                        <a:t>Reprogramación de despachos y a la espera de que los clientes asignen transporte.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200" b="1" kern="1200" noProof="0" dirty="0">
                        <a:solidFill>
                          <a:srgbClr val="00786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200" b="1" kern="1200" noProof="0" dirty="0">
                          <a:solidFill>
                            <a:srgbClr val="00786F"/>
                          </a:solidFill>
                          <a:latin typeface="+mn-lt"/>
                          <a:ea typeface="+mn-ea"/>
                          <a:cs typeface="+mn-cs"/>
                        </a:rPr>
                        <a:t> Se tiene un plazo máximo de 24 horas después de la entrega a las transportadoras de enviar los cumplidos.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200" b="1" kern="1200" noProof="0" dirty="0">
                        <a:solidFill>
                          <a:srgbClr val="00786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200" b="1" kern="1200" noProof="0" dirty="0">
                        <a:solidFill>
                          <a:srgbClr val="00786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200" b="1" kern="1200" noProof="0" dirty="0">
                        <a:solidFill>
                          <a:srgbClr val="00786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200" b="1" kern="1200" noProof="0" dirty="0">
                          <a:solidFill>
                            <a:srgbClr val="00786F"/>
                          </a:solidFill>
                          <a:latin typeface="+mn-lt"/>
                          <a:ea typeface="+mn-ea"/>
                          <a:cs typeface="+mn-cs"/>
                        </a:rPr>
                        <a:t>En el caso de la oleína tener producto disponible para </a:t>
                      </a:r>
                      <a:r>
                        <a:rPr lang="es-ES" sz="1200" b="1" kern="1200" noProof="0" dirty="0" err="1">
                          <a:solidFill>
                            <a:srgbClr val="00786F"/>
                          </a:solidFill>
                          <a:latin typeface="+mn-lt"/>
                          <a:ea typeface="+mn-ea"/>
                          <a:cs typeface="+mn-cs"/>
                        </a:rPr>
                        <a:t>saceites</a:t>
                      </a:r>
                      <a:r>
                        <a:rPr lang="es-ES" sz="1200" b="1" kern="1200" noProof="0" dirty="0">
                          <a:solidFill>
                            <a:srgbClr val="00786F"/>
                          </a:solidFill>
                          <a:latin typeface="+mn-lt"/>
                          <a:ea typeface="+mn-ea"/>
                          <a:cs typeface="+mn-cs"/>
                        </a:rPr>
                        <a:t> que cumpla con la calidad solicitada por el cliente.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200" b="1" kern="1200" noProof="0" dirty="0">
                        <a:solidFill>
                          <a:srgbClr val="00786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200" b="1" kern="1200" noProof="0" dirty="0">
                          <a:solidFill>
                            <a:srgbClr val="00786F"/>
                          </a:solidFill>
                          <a:latin typeface="+mn-lt"/>
                          <a:ea typeface="+mn-ea"/>
                          <a:cs typeface="+mn-cs"/>
                        </a:rPr>
                        <a:t>Se recuerdan los compromisos a las áreas de planeación y abastecimiento de los acuerdos de servicios servicio para poder contar con Materia Prima que cumpla con los requerimientos del mercado de exportación.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John Maseri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11/06/21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PE" sz="12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PE" sz="12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Juliana </a:t>
                      </a:r>
                      <a:r>
                        <a:rPr lang="es-PE" sz="12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Dib</a:t>
                      </a:r>
                      <a:endParaRPr lang="es-PE" sz="12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Luis Henriquez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10/06/21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PE" sz="12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PE" sz="12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Ana Martinez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09/06/21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PE" sz="12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Juliana </a:t>
                      </a:r>
                      <a:r>
                        <a:rPr lang="es-PE" sz="12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Dib</a:t>
                      </a:r>
                      <a:endParaRPr lang="es-PE" sz="12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Ana Martinez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11/06/21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PE" sz="12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539469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CAE963B2-6438-4192-B6C3-AF8C262D5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918" y="2123155"/>
            <a:ext cx="4003817" cy="176969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9890BC7-A690-41DA-B2FF-DE0277D17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84" y="588001"/>
            <a:ext cx="6697921" cy="338140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8BB10A6-EDE8-4EA7-98F9-601582A35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154" y="448975"/>
            <a:ext cx="3451343" cy="167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33BAA5F-FCB6-4A81-9B6A-84ED929342F5}"/>
              </a:ext>
            </a:extLst>
          </p:cNvPr>
          <p:cNvSpPr/>
          <p:nvPr/>
        </p:nvSpPr>
        <p:spPr>
          <a:xfrm>
            <a:off x="25529" y="916792"/>
            <a:ext cx="2785403" cy="5970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3B0A86-7923-41C2-8F27-84CED2FA49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12776" y="101048"/>
            <a:ext cx="4003816" cy="433314"/>
          </a:xfrm>
        </p:spPr>
        <p:txBody>
          <a:bodyPr>
            <a:noAutofit/>
          </a:bodyPr>
          <a:lstStyle/>
          <a:p>
            <a:r>
              <a:rPr lang="es-MX" sz="2600" dirty="0"/>
              <a:t>OTIF</a:t>
            </a:r>
          </a:p>
        </p:txBody>
      </p:sp>
      <p:graphicFrame>
        <p:nvGraphicFramePr>
          <p:cNvPr id="14" name="Tabla 5">
            <a:extLst>
              <a:ext uri="{FF2B5EF4-FFF2-40B4-BE49-F238E27FC236}">
                <a16:creationId xmlns:a16="http://schemas.microsoft.com/office/drawing/2014/main" id="{97EB88FA-F934-4419-AED6-5470473C91AE}"/>
              </a:ext>
            </a:extLst>
          </p:cNvPr>
          <p:cNvGraphicFramePr>
            <a:graphicFrameLocks noGrp="1"/>
          </p:cNvGraphicFramePr>
          <p:nvPr/>
        </p:nvGraphicFramePr>
        <p:xfrm>
          <a:off x="25529" y="3647992"/>
          <a:ext cx="1216647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136">
                  <a:extLst>
                    <a:ext uri="{9D8B030D-6E8A-4147-A177-3AD203B41FA5}">
                      <a16:colId xmlns:a16="http://schemas.microsoft.com/office/drawing/2014/main" val="747215960"/>
                    </a:ext>
                  </a:extLst>
                </a:gridCol>
                <a:gridCol w="4497355">
                  <a:extLst>
                    <a:ext uri="{9D8B030D-6E8A-4147-A177-3AD203B41FA5}">
                      <a16:colId xmlns:a16="http://schemas.microsoft.com/office/drawing/2014/main" val="4238730883"/>
                    </a:ext>
                  </a:extLst>
                </a:gridCol>
                <a:gridCol w="4889241">
                  <a:extLst>
                    <a:ext uri="{9D8B030D-6E8A-4147-A177-3AD203B41FA5}">
                      <a16:colId xmlns:a16="http://schemas.microsoft.com/office/drawing/2014/main" val="3320121288"/>
                    </a:ext>
                  </a:extLst>
                </a:gridCol>
                <a:gridCol w="1657739">
                  <a:extLst>
                    <a:ext uri="{9D8B030D-6E8A-4147-A177-3AD203B41FA5}">
                      <a16:colId xmlns:a16="http://schemas.microsoft.com/office/drawing/2014/main" val="23031964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Canal</a:t>
                      </a:r>
                      <a:endParaRPr lang="es-PE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Análisis Causa</a:t>
                      </a:r>
                      <a:endParaRPr lang="es-PE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Plan de Acción</a:t>
                      </a:r>
                      <a:endParaRPr lang="es-PE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/>
                        <a:t>Resp</a:t>
                      </a:r>
                      <a:r>
                        <a:rPr lang="es-ES" sz="1200" dirty="0"/>
                        <a:t>.</a:t>
                      </a:r>
                      <a:endParaRPr lang="es-PE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2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589266"/>
                  </a:ext>
                </a:extLst>
              </a:tr>
              <a:tr h="208557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PE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PE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Embotellado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PE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PE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PE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PE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PE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Granel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PE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PE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PE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Exportación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PE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200" b="1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Dado que el transito de vehículos a las ciudades de destino es mas largo por el paro nacional, dado que los vehículos no pueden transitar de noche esto atrasa las entregas y no se cuenta con todos los cumplidos dado que los carros están en viaje.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2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200" b="1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Se presentaron atrasos en los cargues de oleína y soya principalmente a principio de la semana jueves 10 de junio dado que se habían presentado falta de energía y fallas en el sistema de aire.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2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Se dejaron de cumplir 2 Ordenes de Estearina de Palmiste con un total de 3 contenedores (1 contendor </a:t>
                      </a:r>
                      <a:r>
                        <a:rPr lang="es-CO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Dry</a:t>
                      </a:r>
                      <a:r>
                        <a:rPr lang="es-CO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y 2 Isotanques) con destino a Estados Unidos.</a:t>
                      </a:r>
                      <a:endParaRPr lang="es-ES" sz="12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200" b="1" kern="1200" noProof="0" dirty="0">
                          <a:solidFill>
                            <a:srgbClr val="00786F"/>
                          </a:solidFill>
                          <a:latin typeface="+mn-lt"/>
                          <a:ea typeface="+mn-ea"/>
                          <a:cs typeface="+mn-cs"/>
                        </a:rPr>
                        <a:t>Continuar solicitando a las transportadoras la llegada de los cumplidos de acuerdo a la política de  máximo  24 horas después de la entrega a las transportadoras de enviar los cumplidos.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200" b="1" kern="1200" noProof="0" dirty="0">
                        <a:solidFill>
                          <a:srgbClr val="00786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200" b="1" kern="1200" noProof="0" dirty="0">
                          <a:solidFill>
                            <a:srgbClr val="00786F"/>
                          </a:solidFill>
                          <a:latin typeface="+mn-lt"/>
                          <a:ea typeface="+mn-ea"/>
                          <a:cs typeface="+mn-cs"/>
                        </a:rPr>
                        <a:t>Se mejoraron los niveles de inventarios y se retomaron los despachos.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200" b="1" kern="1200" noProof="0" dirty="0">
                        <a:solidFill>
                          <a:srgbClr val="00786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200" b="1" kern="1200" noProof="0" dirty="0">
                          <a:solidFill>
                            <a:srgbClr val="00786F"/>
                          </a:solidFill>
                          <a:latin typeface="+mn-lt"/>
                          <a:ea typeface="+mn-ea"/>
                          <a:cs typeface="+mn-cs"/>
                        </a:rPr>
                        <a:t>Se modifica el archivo de planeación y se generan alertas a partir de las producciones en las plantas,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200" b="1" kern="1200" noProof="0" dirty="0">
                          <a:solidFill>
                            <a:srgbClr val="00786F"/>
                          </a:solidFill>
                          <a:latin typeface="+mn-lt"/>
                          <a:ea typeface="+mn-ea"/>
                          <a:cs typeface="+mn-cs"/>
                        </a:rPr>
                        <a:t>Se amplía el horizonte de confirmación de pedidos de exportación al área de comercio exterior de 8 a 15 días,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200" b="1" kern="1200" noProof="0" dirty="0">
                          <a:solidFill>
                            <a:srgbClr val="00786F"/>
                          </a:solidFill>
                          <a:latin typeface="+mn-lt"/>
                          <a:ea typeface="+mn-ea"/>
                          <a:cs typeface="+mn-cs"/>
                        </a:rPr>
                        <a:t>Se modifica procedimiento para confirmación de pedidos de exportación durante la semana por parte de producción; pasa de viernes y se confirmara los días 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CO" sz="1200" b="1" kern="1200" noProof="0" dirty="0">
                          <a:solidFill>
                            <a:srgbClr val="00786F"/>
                          </a:solidFill>
                          <a:latin typeface="+mn-lt"/>
                          <a:ea typeface="+mn-ea"/>
                          <a:cs typeface="+mn-cs"/>
                        </a:rPr>
                        <a:t>Compromiso por parte del equipo de plasmar dicha planeación en SAP, ya que esta cuenta con conexión directa con cada pedido cliente.</a:t>
                      </a:r>
                      <a:endParaRPr lang="es-ES" sz="1200" b="1" kern="1200" noProof="0" dirty="0">
                        <a:solidFill>
                          <a:srgbClr val="00786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Juliana </a:t>
                      </a:r>
                      <a:r>
                        <a:rPr lang="es-PE" sz="12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Dib</a:t>
                      </a:r>
                      <a:endParaRPr lang="es-PE" sz="12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Luis Henriquez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18/06/21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PE" sz="12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Jorge de la pava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Ana Martínez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Jose Campo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11/06/21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PE" sz="12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PE" sz="12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PE" sz="12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PE" sz="12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Jhonathan</a:t>
                      </a: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Lindo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Hernando Vergara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21/06/21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539469"/>
                  </a:ext>
                </a:extLst>
              </a:tr>
            </a:tbl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854DCD39-CAF2-4DC0-9861-CD6288B25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668" y="611170"/>
            <a:ext cx="2984768" cy="153657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B2AE9B5-0888-4762-8585-BBD51C0DE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4" y="435764"/>
            <a:ext cx="5700476" cy="26685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C13BC03-BB67-4846-A1ED-26DF2C7EA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253" y="2147740"/>
            <a:ext cx="3357597" cy="145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2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33BAA5F-FCB6-4A81-9B6A-84ED929342F5}"/>
              </a:ext>
            </a:extLst>
          </p:cNvPr>
          <p:cNvSpPr/>
          <p:nvPr/>
        </p:nvSpPr>
        <p:spPr>
          <a:xfrm>
            <a:off x="25529" y="916792"/>
            <a:ext cx="2785403" cy="5970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3B0A86-7923-41C2-8F27-84CED2FA49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12776" y="101048"/>
            <a:ext cx="4003816" cy="433314"/>
          </a:xfrm>
        </p:spPr>
        <p:txBody>
          <a:bodyPr>
            <a:noAutofit/>
          </a:bodyPr>
          <a:lstStyle/>
          <a:p>
            <a:r>
              <a:rPr lang="es-MX" sz="2600" dirty="0"/>
              <a:t>OTIF</a:t>
            </a:r>
          </a:p>
        </p:txBody>
      </p:sp>
      <p:graphicFrame>
        <p:nvGraphicFramePr>
          <p:cNvPr id="14" name="Tabla 5">
            <a:extLst>
              <a:ext uri="{FF2B5EF4-FFF2-40B4-BE49-F238E27FC236}">
                <a16:creationId xmlns:a16="http://schemas.microsoft.com/office/drawing/2014/main" id="{97EB88FA-F934-4419-AED6-5470473C91AE}"/>
              </a:ext>
            </a:extLst>
          </p:cNvPr>
          <p:cNvGraphicFramePr>
            <a:graphicFrameLocks noGrp="1"/>
          </p:cNvGraphicFramePr>
          <p:nvPr/>
        </p:nvGraphicFramePr>
        <p:xfrm>
          <a:off x="25529" y="4397056"/>
          <a:ext cx="12166471" cy="2359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136">
                  <a:extLst>
                    <a:ext uri="{9D8B030D-6E8A-4147-A177-3AD203B41FA5}">
                      <a16:colId xmlns:a16="http://schemas.microsoft.com/office/drawing/2014/main" val="747215960"/>
                    </a:ext>
                  </a:extLst>
                </a:gridCol>
                <a:gridCol w="4497355">
                  <a:extLst>
                    <a:ext uri="{9D8B030D-6E8A-4147-A177-3AD203B41FA5}">
                      <a16:colId xmlns:a16="http://schemas.microsoft.com/office/drawing/2014/main" val="4238730883"/>
                    </a:ext>
                  </a:extLst>
                </a:gridCol>
                <a:gridCol w="4889241">
                  <a:extLst>
                    <a:ext uri="{9D8B030D-6E8A-4147-A177-3AD203B41FA5}">
                      <a16:colId xmlns:a16="http://schemas.microsoft.com/office/drawing/2014/main" val="3320121288"/>
                    </a:ext>
                  </a:extLst>
                </a:gridCol>
                <a:gridCol w="1657739">
                  <a:extLst>
                    <a:ext uri="{9D8B030D-6E8A-4147-A177-3AD203B41FA5}">
                      <a16:colId xmlns:a16="http://schemas.microsoft.com/office/drawing/2014/main" val="23031964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Canal</a:t>
                      </a:r>
                      <a:endParaRPr lang="es-PE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Análisis Causa</a:t>
                      </a:r>
                      <a:endParaRPr lang="es-PE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Plan de Acción</a:t>
                      </a:r>
                      <a:endParaRPr lang="es-PE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/>
                        <a:t>Resp</a:t>
                      </a:r>
                      <a:r>
                        <a:rPr lang="es-ES" sz="1200" dirty="0"/>
                        <a:t>.</a:t>
                      </a:r>
                      <a:endParaRPr lang="es-PE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2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589266"/>
                  </a:ext>
                </a:extLst>
              </a:tr>
              <a:tr h="208557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PE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PE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Embotellado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PE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PE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PE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PE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Granel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PE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PE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200" b="1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Dado que el transito de vehículos a las ciudades de destino es mas largo aun no se han recibido los cumplidos de entregas por parte de la transportadora.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2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2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200" b="1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Las ventas de oleína por los bajos inventarios se han prolongado los tiempos de cargue y algunos carros salgan al día siguiente del </a:t>
                      </a:r>
                      <a:r>
                        <a:rPr lang="es-ES" sz="1200" b="1" kern="1200" noProof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enturnamiento</a:t>
                      </a:r>
                      <a:r>
                        <a:rPr lang="es-ES" sz="1200" b="1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S" sz="12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200" b="1" kern="1200" noProof="0" dirty="0">
                          <a:solidFill>
                            <a:srgbClr val="00786F"/>
                          </a:solidFill>
                          <a:latin typeface="+mn-lt"/>
                          <a:ea typeface="+mn-ea"/>
                          <a:cs typeface="+mn-cs"/>
                        </a:rPr>
                        <a:t>Continuar solicitando a las transportadoras la llegada de los cumplidos de acuerdo a la política de  máximo  24 horas después de la entrega a las transportadoras de enviar los cumplidos.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200" b="1" kern="1200" noProof="0" dirty="0">
                        <a:solidFill>
                          <a:srgbClr val="00786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200" b="1" kern="1200" noProof="0" dirty="0">
                        <a:solidFill>
                          <a:srgbClr val="00786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200" b="1" kern="1200" noProof="0" dirty="0">
                          <a:solidFill>
                            <a:srgbClr val="00786F"/>
                          </a:solidFill>
                          <a:latin typeface="+mn-lt"/>
                          <a:ea typeface="+mn-ea"/>
                          <a:cs typeface="+mn-cs"/>
                        </a:rPr>
                        <a:t>Mejorar los niveles de inventarios de oleína para alimentar </a:t>
                      </a:r>
                      <a:r>
                        <a:rPr lang="es-ES" sz="1200" b="1" kern="1200" noProof="0" dirty="0" err="1">
                          <a:solidFill>
                            <a:srgbClr val="00786F"/>
                          </a:solidFill>
                          <a:latin typeface="+mn-lt"/>
                          <a:ea typeface="+mn-ea"/>
                          <a:cs typeface="+mn-cs"/>
                        </a:rPr>
                        <a:t>kosme</a:t>
                      </a:r>
                      <a:r>
                        <a:rPr lang="es-ES" sz="1200" b="1" kern="1200" noProof="0" dirty="0">
                          <a:solidFill>
                            <a:srgbClr val="00786F"/>
                          </a:solidFill>
                          <a:latin typeface="+mn-lt"/>
                          <a:ea typeface="+mn-ea"/>
                          <a:cs typeface="+mn-cs"/>
                        </a:rPr>
                        <a:t> y despachos de clientes.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Juliana </a:t>
                      </a:r>
                      <a:r>
                        <a:rPr lang="es-PE" sz="12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Dib</a:t>
                      </a:r>
                      <a:endParaRPr lang="es-PE" sz="12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Luis Henriquez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25/06/21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PE" sz="12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PE" sz="12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Ana Martínez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Jose Campo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30/06/21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PE" sz="12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539469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89AE0C38-ECD0-45B8-8BAE-CE18E410E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945" y="506666"/>
            <a:ext cx="4794180" cy="195427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A6D7A01-7B1C-487F-B6E5-3C6444629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" y="404286"/>
            <a:ext cx="6765212" cy="386269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826DA07-7A21-4C40-9F99-523CC0BEB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735" y="2523863"/>
            <a:ext cx="4112176" cy="180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3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33BAA5F-FCB6-4A81-9B6A-84ED929342F5}"/>
              </a:ext>
            </a:extLst>
          </p:cNvPr>
          <p:cNvSpPr/>
          <p:nvPr/>
        </p:nvSpPr>
        <p:spPr>
          <a:xfrm>
            <a:off x="25529" y="916792"/>
            <a:ext cx="2785403" cy="5970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3B0A86-7923-41C2-8F27-84CED2FA49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12776" y="101048"/>
            <a:ext cx="4003816" cy="433314"/>
          </a:xfrm>
        </p:spPr>
        <p:txBody>
          <a:bodyPr>
            <a:noAutofit/>
          </a:bodyPr>
          <a:lstStyle/>
          <a:p>
            <a:r>
              <a:rPr lang="es-MX" sz="2600" dirty="0"/>
              <a:t>OTIF</a:t>
            </a:r>
          </a:p>
        </p:txBody>
      </p:sp>
      <p:graphicFrame>
        <p:nvGraphicFramePr>
          <p:cNvPr id="14" name="Tabla 5">
            <a:extLst>
              <a:ext uri="{FF2B5EF4-FFF2-40B4-BE49-F238E27FC236}">
                <a16:creationId xmlns:a16="http://schemas.microsoft.com/office/drawing/2014/main" id="{97EB88FA-F934-4419-AED6-5470473C91AE}"/>
              </a:ext>
            </a:extLst>
          </p:cNvPr>
          <p:cNvGraphicFramePr>
            <a:graphicFrameLocks noGrp="1"/>
          </p:cNvGraphicFramePr>
          <p:nvPr/>
        </p:nvGraphicFramePr>
        <p:xfrm>
          <a:off x="25529" y="4397056"/>
          <a:ext cx="1216647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136">
                  <a:extLst>
                    <a:ext uri="{9D8B030D-6E8A-4147-A177-3AD203B41FA5}">
                      <a16:colId xmlns:a16="http://schemas.microsoft.com/office/drawing/2014/main" val="747215960"/>
                    </a:ext>
                  </a:extLst>
                </a:gridCol>
                <a:gridCol w="4497355">
                  <a:extLst>
                    <a:ext uri="{9D8B030D-6E8A-4147-A177-3AD203B41FA5}">
                      <a16:colId xmlns:a16="http://schemas.microsoft.com/office/drawing/2014/main" val="4238730883"/>
                    </a:ext>
                  </a:extLst>
                </a:gridCol>
                <a:gridCol w="4889241">
                  <a:extLst>
                    <a:ext uri="{9D8B030D-6E8A-4147-A177-3AD203B41FA5}">
                      <a16:colId xmlns:a16="http://schemas.microsoft.com/office/drawing/2014/main" val="3320121288"/>
                    </a:ext>
                  </a:extLst>
                </a:gridCol>
                <a:gridCol w="1657739">
                  <a:extLst>
                    <a:ext uri="{9D8B030D-6E8A-4147-A177-3AD203B41FA5}">
                      <a16:colId xmlns:a16="http://schemas.microsoft.com/office/drawing/2014/main" val="23031964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Canal</a:t>
                      </a:r>
                      <a:endParaRPr lang="es-PE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Análisis Causa</a:t>
                      </a:r>
                      <a:endParaRPr lang="es-PE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Plan de Acción</a:t>
                      </a:r>
                      <a:endParaRPr lang="es-PE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/>
                        <a:t>Resp</a:t>
                      </a:r>
                      <a:r>
                        <a:rPr lang="es-ES" sz="1200" dirty="0"/>
                        <a:t>.</a:t>
                      </a:r>
                      <a:endParaRPr lang="es-PE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2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589266"/>
                  </a:ext>
                </a:extLst>
              </a:tr>
              <a:tr h="208557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PE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PE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Embotellado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PE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PE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PE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PE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Granel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PE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PE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200" b="1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Retrasos en la entrega de los cumplidos por parte de la transportadoras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2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2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2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200" b="1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Se generaron atrasos en los cargues de 3 vehículos de oleína por los bajos inventario al inicio de semana.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S" sz="12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200" b="1" kern="1200" noProof="0" dirty="0">
                          <a:solidFill>
                            <a:srgbClr val="00786F"/>
                          </a:solidFill>
                          <a:latin typeface="+mn-lt"/>
                          <a:ea typeface="+mn-ea"/>
                          <a:cs typeface="+mn-cs"/>
                        </a:rPr>
                        <a:t>Realizar una reunión con el equipo logístico para revisar las causa en los atrasos de la llegada de los cumplidos y </a:t>
                      </a:r>
                      <a:r>
                        <a:rPr lang="es-ES" sz="1200" b="1" kern="1200" noProof="0" dirty="0" err="1">
                          <a:solidFill>
                            <a:srgbClr val="00786F"/>
                          </a:solidFill>
                          <a:latin typeface="+mn-lt"/>
                          <a:ea typeface="+mn-ea"/>
                          <a:cs typeface="+mn-cs"/>
                        </a:rPr>
                        <a:t>asi</a:t>
                      </a:r>
                      <a:r>
                        <a:rPr lang="es-ES" sz="1200" b="1" kern="1200" noProof="0" dirty="0">
                          <a:solidFill>
                            <a:srgbClr val="00786F"/>
                          </a:solidFill>
                          <a:latin typeface="+mn-lt"/>
                          <a:ea typeface="+mn-ea"/>
                          <a:cs typeface="+mn-cs"/>
                        </a:rPr>
                        <a:t> posteriormente realizar una reunión con las transportadoras para para la toma de acciones.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200" b="1" kern="1200" noProof="0" dirty="0">
                        <a:solidFill>
                          <a:srgbClr val="00786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200" b="1" kern="1200" noProof="0" dirty="0">
                        <a:solidFill>
                          <a:srgbClr val="00786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200" b="1" kern="1200" noProof="0" dirty="0">
                          <a:solidFill>
                            <a:srgbClr val="00786F"/>
                          </a:solidFill>
                          <a:latin typeface="+mn-lt"/>
                          <a:ea typeface="+mn-ea"/>
                          <a:cs typeface="+mn-cs"/>
                        </a:rPr>
                        <a:t>Se aumentaron  los niveles de inventarios de oleína para alimentar </a:t>
                      </a:r>
                      <a:r>
                        <a:rPr lang="es-ES" sz="1200" b="1" kern="1200" noProof="0" dirty="0" err="1">
                          <a:solidFill>
                            <a:srgbClr val="00786F"/>
                          </a:solidFill>
                          <a:latin typeface="+mn-lt"/>
                          <a:ea typeface="+mn-ea"/>
                          <a:cs typeface="+mn-cs"/>
                        </a:rPr>
                        <a:t>kosme</a:t>
                      </a:r>
                      <a:r>
                        <a:rPr lang="es-ES" sz="1200" b="1" kern="1200" noProof="0" dirty="0">
                          <a:solidFill>
                            <a:srgbClr val="00786F"/>
                          </a:solidFill>
                          <a:latin typeface="+mn-lt"/>
                          <a:ea typeface="+mn-ea"/>
                          <a:cs typeface="+mn-cs"/>
                        </a:rPr>
                        <a:t> y despachos de clientes, se hizo la revisión en el </a:t>
                      </a:r>
                      <a:r>
                        <a:rPr lang="es-ES" sz="1200" b="1" kern="1200" noProof="0" dirty="0" err="1">
                          <a:solidFill>
                            <a:srgbClr val="00786F"/>
                          </a:solidFill>
                          <a:latin typeface="+mn-lt"/>
                          <a:ea typeface="+mn-ea"/>
                          <a:cs typeface="+mn-cs"/>
                        </a:rPr>
                        <a:t>copac</a:t>
                      </a:r>
                      <a:r>
                        <a:rPr lang="es-ES" sz="1200" b="1" kern="1200" noProof="0" dirty="0">
                          <a:solidFill>
                            <a:srgbClr val="00786F"/>
                          </a:solidFill>
                          <a:latin typeface="+mn-lt"/>
                          <a:ea typeface="+mn-ea"/>
                          <a:cs typeface="+mn-cs"/>
                        </a:rPr>
                        <a:t> de planeación para tener la programación de despachos y cantidades disponibles.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Mauricio </a:t>
                      </a:r>
                      <a:r>
                        <a:rPr lang="es-PE" sz="12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Davila</a:t>
                      </a:r>
                      <a:endParaRPr lang="es-PE" sz="12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Iveth Ibarra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Juliana </a:t>
                      </a:r>
                      <a:r>
                        <a:rPr lang="es-PE" sz="12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Dib</a:t>
                      </a:r>
                      <a:endParaRPr lang="es-PE" sz="12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Luis Henriquez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07/07/21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PE" sz="12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Ana Martínez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Jhonatan Lindo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Jose Campo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2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30/06/21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PE" sz="12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539469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6C0D6027-A46C-4B70-B627-770324E63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215" y="2313657"/>
            <a:ext cx="4424654" cy="195332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9A24731-BAE5-454A-BFCC-29AA6A27E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16" y="765788"/>
            <a:ext cx="6741567" cy="339984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81F61DD-E93B-404C-9095-3C607000B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967" y="491886"/>
            <a:ext cx="4514278" cy="169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914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1008</Words>
  <Application>Microsoft Office PowerPoint</Application>
  <PresentationFormat>Panorámica</PresentationFormat>
  <Paragraphs>192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Iveth Ibarra</dc:creator>
  <cp:lastModifiedBy>Iveth Ibarra</cp:lastModifiedBy>
  <cp:revision>1</cp:revision>
  <dcterms:created xsi:type="dcterms:W3CDTF">2021-07-29T14:33:47Z</dcterms:created>
  <dcterms:modified xsi:type="dcterms:W3CDTF">2021-07-29T14:36:27Z</dcterms:modified>
</cp:coreProperties>
</file>