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C50CC-E449-464D-BD31-1741DEC0CB5C}">
  <a:tblStyle styleId="{88BC50CC-E449-464D-BD31-1741DEC0CB5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3002403-9CDC-4820-82BB-AE45B655AD8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0841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10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42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296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013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35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357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73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550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751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19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5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946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059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152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33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62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23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62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17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8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9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Here I’ll draw packet-recursion sending schema on whiteboard</a:t>
            </a:r>
          </a:p>
        </p:txBody>
      </p:sp>
    </p:spTree>
    <p:extLst>
      <p:ext uri="{BB962C8B-B14F-4D97-AF65-F5344CB8AC3E}">
        <p14:creationId xmlns:p14="http://schemas.microsoft.com/office/powerpoint/2010/main" val="241266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37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26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96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8324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Distributed Raytracer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21789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FFFFFF"/>
                </a:solidFill>
              </a:rPr>
              <a:t>ITCS 422 - Distributed Systems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/>
          <a:srcRect t="12937"/>
          <a:stretch/>
        </p:blipFill>
        <p:spPr>
          <a:xfrm>
            <a:off x="2723950" y="3288425"/>
            <a:ext cx="1571900" cy="1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22750" y="3155105"/>
            <a:ext cx="2408525" cy="14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Modular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757100" y="1200150"/>
            <a:ext cx="5158200" cy="320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When started, the server  will search for all dynamic libraries from the “Modules” directory, and try to load them.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These modules include features such as :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3D objects, like sphere or cylinder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Transformations, like translation or rotation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Shaders, like opacity or textures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386450"/>
            <a:ext cx="400391" cy="37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185877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245104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043298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635559"/>
            <a:ext cx="400391" cy="49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054725" y="1326475"/>
            <a:ext cx="989699" cy="491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Modules/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341525" y="1898525"/>
            <a:ext cx="1841099" cy="216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BasicLight.so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BasicObject.so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BasicTransform.so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AdvancedLight.so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676650" y="1767925"/>
            <a:ext cx="0" cy="2109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>
            <a:stCxn id="157" idx="1"/>
          </p:cNvCxnSpPr>
          <p:nvPr/>
        </p:nvCxnSpPr>
        <p:spPr>
          <a:xfrm rot="10800000">
            <a:off x="676583" y="21043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676583" y="2713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676583" y="33235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676583" y="3856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Modular</a:t>
            </a:r>
          </a:p>
        </p:txBody>
      </p:sp>
      <p:graphicFrame>
        <p:nvGraphicFramePr>
          <p:cNvPr id="173" name="Shape 173"/>
          <p:cNvGraphicFramePr/>
          <p:nvPr>
            <p:extLst>
              <p:ext uri="{D42A27DB-BD31-4B8C-83A1-F6EECF244321}">
                <p14:modId xmlns:p14="http://schemas.microsoft.com/office/powerpoint/2010/main" val="4123728695"/>
              </p:ext>
            </p:extLst>
          </p:nvPr>
        </p:nvGraphicFramePr>
        <p:xfrm>
          <a:off x="692362" y="1176429"/>
          <a:ext cx="7759275" cy="3474510"/>
        </p:xfrm>
        <a:graphic>
          <a:graphicData uri="http://schemas.openxmlformats.org/drawingml/2006/table">
            <a:tbl>
              <a:tblPr>
                <a:noFill/>
                <a:tableStyleId>{73002403-9CDC-4820-82BB-AE45B655AD87}</a:tableStyleId>
              </a:tblPr>
              <a:tblGrid>
                <a:gridCol w="1270800"/>
                <a:gridCol w="1731825"/>
                <a:gridCol w="1893475"/>
                <a:gridCol w="2863175"/>
              </a:tblGrid>
              <a:tr h="451111">
                <a:tc gridSpan="4"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 sz="1800" dirty="0"/>
                        <a:t>Common Interface implementation for all modules</a:t>
                      </a:r>
                    </a:p>
                  </a:txBody>
                  <a:tcPr marL="91425" marR="91425" marT="91425" marB="91425" anchor="ctr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/>
                        <a:t>Return type</a:t>
                      </a:r>
                    </a:p>
                  </a:txBody>
                  <a:tcPr marL="91425" marR="91425" marT="91425" marB="91425" anchor="ctr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Function name</a:t>
                      </a:r>
                    </a:p>
                  </a:txBody>
                  <a:tcPr marL="91425" marR="91425" marT="91425" marB="91425" anchor="ctr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Parameters</a:t>
                      </a:r>
                    </a:p>
                  </a:txBody>
                  <a:tcPr marL="91425" marR="91425" marT="91425" marB="91425" anchor="ctr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void</a:t>
                      </a:r>
                    </a:p>
                  </a:txBody>
                  <a:tcPr marL="91425" marR="91425" marT="91425" marB="91425" anchor="ctr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preProcess</a:t>
                      </a:r>
                    </a:p>
                  </a:txBody>
                  <a:tcPr marL="91425" marR="91425" marT="91425" marB="91425" anchor="ctr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Camera, Ray</a:t>
                      </a:r>
                    </a:p>
                  </a:txBody>
                  <a:tcPr marL="91425" marR="91425" marT="91425" marB="91425" anchor="ctr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double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computeEquation</a:t>
                      </a: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Camera, Ray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getColor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225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postProcess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Scene, Camera, Ray,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Object,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double,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L="91425" marR="91425" marT="91425" marB="91425" anchor="ctr"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
Object found</a:t>
                      </a:r>
                    </a:p>
                    <a:p>
                      <a:pPr lvl="0" rtl="0">
                        <a:buNone/>
                      </a:pPr>
                      <a:r>
                        <a:rPr lang="en"/>
                        <a:t>Distance eye - object</a:t>
                      </a:r>
                    </a:p>
                    <a:p>
                      <a:endParaRPr lang="en"/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0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3DCoord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getPerpendicular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3DCoord, 3DCoord</a:t>
                      </a: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40150" y="1272274"/>
            <a:ext cx="3957600" cy="3237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Threading</a:t>
            </a:r>
          </a:p>
        </p:txBody>
      </p:sp>
      <p:sp>
        <p:nvSpPr>
          <p:cNvPr id="180" name="Shape 180"/>
          <p:cNvSpPr/>
          <p:nvPr/>
        </p:nvSpPr>
        <p:spPr>
          <a:xfrm>
            <a:off x="457200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Worker 1</a:t>
            </a:r>
          </a:p>
        </p:txBody>
      </p:sp>
      <p:sp>
        <p:nvSpPr>
          <p:cNvPr id="181" name="Shape 181"/>
          <p:cNvSpPr/>
          <p:nvPr/>
        </p:nvSpPr>
        <p:spPr>
          <a:xfrm>
            <a:off x="167543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2</a:t>
            </a:r>
          </a:p>
        </p:txBody>
      </p:sp>
      <p:sp>
        <p:nvSpPr>
          <p:cNvPr id="182" name="Shape 182"/>
          <p:cNvSpPr/>
          <p:nvPr/>
        </p:nvSpPr>
        <p:spPr>
          <a:xfrm>
            <a:off x="289367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3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150" y="2435218"/>
            <a:ext cx="350789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Event bus</a:t>
            </a:r>
          </a:p>
        </p:txBody>
      </p:sp>
      <p:sp>
        <p:nvSpPr>
          <p:cNvPr id="184" name="Shape 184"/>
          <p:cNvSpPr/>
          <p:nvPr/>
        </p:nvSpPr>
        <p:spPr>
          <a:xfrm>
            <a:off x="457212" y="3455136"/>
            <a:ext cx="228959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Network thread</a:t>
            </a:r>
          </a:p>
        </p:txBody>
      </p:sp>
      <p:sp>
        <p:nvSpPr>
          <p:cNvPr id="185" name="Shape 185"/>
          <p:cNvSpPr/>
          <p:nvPr/>
        </p:nvSpPr>
        <p:spPr>
          <a:xfrm>
            <a:off x="2893666" y="345513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Console</a:t>
            </a:r>
          </a:p>
        </p:txBody>
      </p:sp>
      <p:sp>
        <p:nvSpPr>
          <p:cNvPr id="186" name="Shape 186"/>
          <p:cNvSpPr/>
          <p:nvPr/>
        </p:nvSpPr>
        <p:spPr>
          <a:xfrm>
            <a:off x="1484175" y="3136201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349225" y="31409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34922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131000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91277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437875" y="1360525"/>
            <a:ext cx="4248900" cy="2997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When the network thread receives a new scene or a compute instruction, events are fired to the workers.</a:t>
            </a:r>
          </a:p>
          <a:p>
            <a:endParaRPr lang="en" sz="2400"/>
          </a:p>
          <a:p>
            <a:pPr>
              <a:buNone/>
            </a:pPr>
            <a:r>
              <a:rPr lang="en" sz="2400"/>
              <a:t>When a worker finishes, an event is fired back to the network thread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683300" y="4107026"/>
            <a:ext cx="1071300" cy="385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Client architecture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614697" y="1278328"/>
            <a:ext cx="5710350" cy="3250913"/>
            <a:chOff x="1560975" y="1330650"/>
            <a:chExt cx="5740200" cy="3294400"/>
          </a:xfrm>
        </p:grpSpPr>
        <p:sp>
          <p:nvSpPr>
            <p:cNvPr id="199" name="Shape 199"/>
            <p:cNvSpPr/>
            <p:nvPr/>
          </p:nvSpPr>
          <p:spPr>
            <a:xfrm>
              <a:off x="1560975" y="4055950"/>
              <a:ext cx="5740200" cy="569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545847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Listener Worker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50972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Calculus Worker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700800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711225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560975" y="1330650"/>
              <a:ext cx="1842599" cy="27251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Renderer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625603" y="3956049"/>
            <a:ext cx="1821318" cy="35295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Listener Worker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1874349" y="1361830"/>
            <a:ext cx="5395301" cy="3459465"/>
            <a:chOff x="2392514" y="1816873"/>
            <a:chExt cx="4465199" cy="3761518"/>
          </a:xfrm>
        </p:grpSpPr>
        <p:sp>
          <p:nvSpPr>
            <p:cNvPr id="212" name="Shape 212"/>
            <p:cNvSpPr/>
            <p:nvPr/>
          </p:nvSpPr>
          <p:spPr>
            <a:xfrm>
              <a:off x="2392514" y="1883696"/>
              <a:ext cx="4465199" cy="2731199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702325" y="2154944"/>
              <a:ext cx="3843600" cy="4650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Listener Worker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2702304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Connection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5289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Calculus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28273" y="2687805"/>
              <a:ext cx="1217700" cy="1695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Monitoring</a:t>
              </a:r>
            </a:p>
            <a:p>
              <a:pPr lvl="0" algn="ctr" rtl="0">
                <a:buNone/>
              </a:pPr>
              <a:r>
                <a:rPr lang="en" sz="1800" b="1"/>
                <a:t>Event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4394500" y="4518866"/>
              <a:ext cx="459299" cy="4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395398" y="1816873"/>
              <a:ext cx="459299" cy="4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392514" y="4724890"/>
              <a:ext cx="4465199" cy="85350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 dirty="0"/>
                <a:t>UI Thread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Calculus Worker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1278040" y="1307650"/>
            <a:ext cx="6587919" cy="3290199"/>
            <a:chOff x="1421536" y="384100"/>
            <a:chExt cx="7368213" cy="3290199"/>
          </a:xfrm>
        </p:grpSpPr>
        <p:pic>
          <p:nvPicPr>
            <p:cNvPr id="226" name="Shape 2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107475" y="2745250"/>
              <a:ext cx="929049" cy="929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/>
            <p:nvPr/>
          </p:nvSpPr>
          <p:spPr>
            <a:xfrm>
              <a:off x="4043150" y="384400"/>
              <a:ext cx="4746600" cy="22134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Final Scene</a:t>
              </a:r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5746975" y="547325"/>
              <a:ext cx="2767924" cy="184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 rot="5400000" flipH="1">
              <a:off x="5687318" y="1618499"/>
              <a:ext cx="1189800" cy="2303100"/>
            </a:xfrm>
            <a:prstGeom prst="bentArrow">
              <a:avLst>
                <a:gd name="adj1" fmla="val 25000"/>
                <a:gd name="adj2" fmla="val 26051"/>
                <a:gd name="adj3" fmla="val 28124"/>
                <a:gd name="adj4" fmla="val 49998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-5400000">
              <a:off x="1785000" y="1644250"/>
              <a:ext cx="3287999" cy="7676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1421536" y="1105450"/>
              <a:ext cx="1715700" cy="1845300"/>
            </a:xfrm>
            <a:prstGeom prst="rightArrow">
              <a:avLst>
                <a:gd name="adj1" fmla="val 59551"/>
                <a:gd name="adj2" fmla="val 43561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CHUNK RESULT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Making Animations !</a:t>
            </a:r>
          </a:p>
        </p:txBody>
      </p:sp>
      <p:sp>
        <p:nvSpPr>
          <p:cNvPr id="237" name="Shape 237"/>
          <p:cNvSpPr/>
          <p:nvPr/>
        </p:nvSpPr>
        <p:spPr>
          <a:xfrm>
            <a:off x="140861" y="1276032"/>
            <a:ext cx="1556400" cy="2847166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838479" y="1522238"/>
            <a:ext cx="3407099" cy="620711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Animator</a:t>
            </a:r>
          </a:p>
        </p:txBody>
      </p:sp>
      <p:sp>
        <p:nvSpPr>
          <p:cNvPr id="239" name="Shape 239"/>
          <p:cNvSpPr/>
          <p:nvPr/>
        </p:nvSpPr>
        <p:spPr>
          <a:xfrm>
            <a:off x="341267" y="1443480"/>
            <a:ext cx="1202100" cy="778126"/>
          </a:xfrm>
          <a:prstGeom prst="frame">
            <a:avLst>
              <a:gd name="adj1" fmla="val 12500"/>
            </a:avLst>
          </a:prstGeom>
          <a:solidFill>
            <a:srgbClr val="4C113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1</a:t>
            </a:r>
          </a:p>
        </p:txBody>
      </p:sp>
      <p:sp>
        <p:nvSpPr>
          <p:cNvPr id="240" name="Shape 240"/>
          <p:cNvSpPr/>
          <p:nvPr/>
        </p:nvSpPr>
        <p:spPr>
          <a:xfrm>
            <a:off x="341267" y="2309534"/>
            <a:ext cx="1202100" cy="778126"/>
          </a:xfrm>
          <a:prstGeom prst="frame">
            <a:avLst>
              <a:gd name="adj1" fmla="val 12500"/>
            </a:avLst>
          </a:prstGeom>
          <a:solidFill>
            <a:srgbClr val="741B47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2</a:t>
            </a:r>
          </a:p>
        </p:txBody>
      </p:sp>
      <p:sp>
        <p:nvSpPr>
          <p:cNvPr id="241" name="Shape 241"/>
          <p:cNvSpPr/>
          <p:nvPr/>
        </p:nvSpPr>
        <p:spPr>
          <a:xfrm>
            <a:off x="341267" y="3175589"/>
            <a:ext cx="1202100" cy="778126"/>
          </a:xfrm>
          <a:prstGeom prst="frame">
            <a:avLst>
              <a:gd name="adj1" fmla="val 12500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3</a:t>
            </a:r>
          </a:p>
        </p:txBody>
      </p:sp>
      <p:sp>
        <p:nvSpPr>
          <p:cNvPr id="242" name="Shape 242"/>
          <p:cNvSpPr/>
          <p:nvPr/>
        </p:nvSpPr>
        <p:spPr>
          <a:xfrm>
            <a:off x="859971" y="4211420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859971" y="4427722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859971" y="4644024"/>
            <a:ext cx="164999" cy="137842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510838" y="1276032"/>
            <a:ext cx="2882700" cy="1152511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990350" y="1443470"/>
            <a:ext cx="1202100" cy="778126"/>
          </a:xfrm>
          <a:prstGeom prst="frame">
            <a:avLst>
              <a:gd name="adj1" fmla="val 125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Empty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sp>
        <p:nvSpPr>
          <p:cNvPr id="247" name="Shape 247"/>
          <p:cNvSpPr/>
          <p:nvPr/>
        </p:nvSpPr>
        <p:spPr>
          <a:xfrm>
            <a:off x="4007718" y="2525355"/>
            <a:ext cx="2982599" cy="1213743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184616" y="2653005"/>
            <a:ext cx="1202471" cy="935899"/>
          </a:xfrm>
          <a:prstGeom prst="flowChartMultidocument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Scene</a:t>
            </a:r>
          </a:p>
        </p:txBody>
      </p:sp>
      <p:sp>
        <p:nvSpPr>
          <p:cNvPr id="249" name="Shape 249"/>
          <p:cNvSpPr/>
          <p:nvPr/>
        </p:nvSpPr>
        <p:spPr>
          <a:xfrm>
            <a:off x="5622836" y="1364645"/>
            <a:ext cx="1202471" cy="935899"/>
          </a:xfrm>
          <a:prstGeom prst="flowChartMultidocumen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Scene</a:t>
            </a:r>
          </a:p>
        </p:txBody>
      </p:sp>
      <p:sp>
        <p:nvSpPr>
          <p:cNvPr id="250" name="Shape 250"/>
          <p:cNvSpPr/>
          <p:nvPr/>
        </p:nvSpPr>
        <p:spPr>
          <a:xfrm>
            <a:off x="5510828" y="2731840"/>
            <a:ext cx="1202100" cy="778126"/>
          </a:xfrm>
          <a:prstGeom prst="frame">
            <a:avLst>
              <a:gd name="adj1" fmla="val 125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Empty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sp>
        <p:nvSpPr>
          <p:cNvPr id="251" name="Shape 251"/>
          <p:cNvSpPr/>
          <p:nvPr/>
        </p:nvSpPr>
        <p:spPr>
          <a:xfrm>
            <a:off x="4892961" y="1571453"/>
            <a:ext cx="800700" cy="52229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455797" y="1970616"/>
            <a:ext cx="659999" cy="6894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838479" y="3970037"/>
            <a:ext cx="3407099" cy="620711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UI Thread</a:t>
            </a:r>
          </a:p>
        </p:txBody>
      </p:sp>
      <p:sp>
        <p:nvSpPr>
          <p:cNvPr id="254" name="Shape 254"/>
          <p:cNvSpPr/>
          <p:nvPr/>
        </p:nvSpPr>
        <p:spPr>
          <a:xfrm>
            <a:off x="4455797" y="3588886"/>
            <a:ext cx="659999" cy="6894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098223" y="2525355"/>
            <a:ext cx="2882700" cy="1962232"/>
          </a:xfrm>
          <a:prstGeom prst="bentUpArrow">
            <a:avLst>
              <a:gd name="adj1" fmla="val 16064"/>
              <a:gd name="adj2" fmla="val 18577"/>
              <a:gd name="adj3" fmla="val 2670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 rot="-5400000">
            <a:off x="1258767" y="2305456"/>
            <a:ext cx="2256092" cy="137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339654" y="2743062"/>
            <a:ext cx="1202100" cy="778126"/>
          </a:xfrm>
          <a:prstGeom prst="frame">
            <a:avLst>
              <a:gd name="adj1" fmla="val 12500"/>
            </a:avLst>
          </a:prstGeom>
          <a:solidFill>
            <a:srgbClr val="C27BA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New</a:t>
            </a:r>
          </a:p>
          <a:p>
            <a:pPr lvl="0" algn="ctr" rtl="0">
              <a:buNone/>
            </a:pPr>
            <a:r>
              <a:rPr lang="en" sz="1800" b="1"/>
              <a:t>Frame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1036420" y="102373"/>
            <a:ext cx="7318724" cy="5258565"/>
            <a:chOff x="1036400" y="102375"/>
            <a:chExt cx="6205464" cy="4017545"/>
          </a:xfrm>
        </p:grpSpPr>
        <p:sp>
          <p:nvSpPr>
            <p:cNvPr id="259" name="Shape 259"/>
            <p:cNvSpPr/>
            <p:nvPr/>
          </p:nvSpPr>
          <p:spPr>
            <a:xfrm>
              <a:off x="1036400" y="102375"/>
              <a:ext cx="6205464" cy="4017545"/>
            </a:xfrm>
            <a:prstGeom prst="irregularSeal1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32000" y="895625"/>
              <a:ext cx="4554953" cy="2085533"/>
            </a:xfrm>
            <a:prstGeom prst="irregularSeal1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6000"/>
                <a:t>BOOM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Making Animations ! Part 2</a:t>
            </a:r>
          </a:p>
        </p:txBody>
      </p:sp>
      <p:sp>
        <p:nvSpPr>
          <p:cNvPr id="266" name="Shape 266"/>
          <p:cNvSpPr/>
          <p:nvPr/>
        </p:nvSpPr>
        <p:spPr>
          <a:xfrm>
            <a:off x="445661" y="1580832"/>
            <a:ext cx="1556400" cy="2847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2143279" y="2284238"/>
            <a:ext cx="3407099" cy="6207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Animator</a:t>
            </a:r>
          </a:p>
        </p:txBody>
      </p:sp>
      <p:sp>
        <p:nvSpPr>
          <p:cNvPr id="268" name="Shape 268"/>
          <p:cNvSpPr/>
          <p:nvPr/>
        </p:nvSpPr>
        <p:spPr>
          <a:xfrm>
            <a:off x="646067" y="1748280"/>
            <a:ext cx="1202100" cy="778200"/>
          </a:xfrm>
          <a:prstGeom prst="frame">
            <a:avLst>
              <a:gd name="adj1" fmla="val 12500"/>
            </a:avLst>
          </a:prstGeom>
          <a:solidFill>
            <a:srgbClr val="4C113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1</a:t>
            </a:r>
          </a:p>
        </p:txBody>
      </p:sp>
      <p:sp>
        <p:nvSpPr>
          <p:cNvPr id="269" name="Shape 269"/>
          <p:cNvSpPr/>
          <p:nvPr/>
        </p:nvSpPr>
        <p:spPr>
          <a:xfrm>
            <a:off x="646067" y="2614334"/>
            <a:ext cx="1202100" cy="778200"/>
          </a:xfrm>
          <a:prstGeom prst="frame">
            <a:avLst>
              <a:gd name="adj1" fmla="val 12500"/>
            </a:avLst>
          </a:prstGeom>
          <a:solidFill>
            <a:srgbClr val="741B47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2</a:t>
            </a:r>
          </a:p>
        </p:txBody>
      </p:sp>
      <p:sp>
        <p:nvSpPr>
          <p:cNvPr id="270" name="Shape 270"/>
          <p:cNvSpPr/>
          <p:nvPr/>
        </p:nvSpPr>
        <p:spPr>
          <a:xfrm>
            <a:off x="646067" y="3480389"/>
            <a:ext cx="1202100" cy="778200"/>
          </a:xfrm>
          <a:prstGeom prst="frame">
            <a:avLst>
              <a:gd name="adj1" fmla="val 12500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Frame 3</a:t>
            </a:r>
          </a:p>
        </p:txBody>
      </p:sp>
      <p:sp>
        <p:nvSpPr>
          <p:cNvPr id="271" name="Shape 271"/>
          <p:cNvSpPr/>
          <p:nvPr/>
        </p:nvSpPr>
        <p:spPr>
          <a:xfrm>
            <a:off x="1942550" y="2284250"/>
            <a:ext cx="8699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10462" y="3071525"/>
            <a:ext cx="1296524" cy="1296524"/>
          </a:xfrm>
          <a:prstGeom prst="rect">
            <a:avLst/>
          </a:prstGeom>
        </p:spPr>
      </p:pic>
      <p:sp>
        <p:nvSpPr>
          <p:cNvPr id="273" name="Shape 273"/>
          <p:cNvSpPr/>
          <p:nvPr/>
        </p:nvSpPr>
        <p:spPr>
          <a:xfrm rot="-5400000">
            <a:off x="5364974" y="2863299"/>
            <a:ext cx="1778800" cy="620700"/>
          </a:xfrm>
          <a:prstGeom prst="flowChartOffpageConnector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255275" y="2284225"/>
            <a:ext cx="8699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769925" y="3409450"/>
            <a:ext cx="2355299" cy="62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102850" y="1370925"/>
            <a:ext cx="1138799" cy="2997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740875" y="2385550"/>
            <a:ext cx="1556400" cy="157619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949300" y="1478525"/>
            <a:ext cx="1420199" cy="5594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800" b="1"/>
              <a:t>Making the awesome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ray tracing is a technique for generating images from virtual scenes.</a:t>
            </a:r>
          </a:p>
          <a:p>
            <a:pPr lvl="0" rtl="0">
              <a:buNone/>
            </a:pPr>
            <a:r>
              <a:rPr lang="en"/>
              <a:t>It traces the path of a light ray for each pixels of the image and simulates its encounter with virtual objects.</a:t>
            </a:r>
          </a:p>
          <a:p>
            <a:pPr lvl="0" rtl="0">
              <a:buNone/>
            </a:pPr>
            <a:r>
              <a:rPr lang="en"/>
              <a:t>Ray tracing is used for animated movies.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87600" cy="339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In real life, light comes</a:t>
            </a:r>
          </a:p>
          <a:p>
            <a:pPr lvl="0" rtl="0">
              <a:buNone/>
            </a:pPr>
            <a:r>
              <a:rPr lang="en" sz="2400"/>
              <a:t>from the light source</a:t>
            </a:r>
          </a:p>
          <a:p>
            <a:pPr lvl="0" rtl="0">
              <a:buNone/>
            </a:pPr>
            <a:r>
              <a:rPr lang="en" sz="2400"/>
              <a:t>and goes to the camera.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But it’s the inverse in </a:t>
            </a:r>
          </a:p>
          <a:p>
            <a:pPr lvl="0" rtl="0">
              <a:buNone/>
            </a:pPr>
            <a:r>
              <a:rPr lang="en" sz="2400"/>
              <a:t>ray tracing.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69825" y="1572787"/>
            <a:ext cx="4481849" cy="29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59050"/>
            <a:ext cx="8229600" cy="31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Working </a:t>
            </a:r>
            <a:r>
              <a:rPr lang="en" sz="2400" dirty="0" smtClean="0"/>
              <a:t>methods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Distributed </a:t>
            </a:r>
            <a:r>
              <a:rPr lang="en" sz="2400" dirty="0" smtClean="0"/>
              <a:t>System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Client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Raytracing principle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Object : Sphere</a:t>
            </a:r>
          </a:p>
        </p:txBody>
      </p:sp>
      <p:sp>
        <p:nvSpPr>
          <p:cNvPr id="298" name="Shape 298"/>
          <p:cNvSpPr/>
          <p:nvPr/>
        </p:nvSpPr>
        <p:spPr>
          <a:xfrm>
            <a:off x="4203100" y="2416575"/>
            <a:ext cx="1484699" cy="1464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99" name="Shape 299"/>
          <p:cNvCxnSpPr/>
          <p:nvPr/>
        </p:nvCxnSpPr>
        <p:spPr>
          <a:xfrm>
            <a:off x="1989350" y="2519375"/>
            <a:ext cx="2231399" cy="47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>
            <a:off x="3456300" y="2835325"/>
            <a:ext cx="2231399" cy="47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6491400" y="2684125"/>
            <a:ext cx="1956599" cy="77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Sphere equation :</a:t>
            </a:r>
          </a:p>
          <a:p>
            <a:pPr lvl="0" rtl="0">
              <a:buNone/>
            </a:pPr>
            <a:r>
              <a:rPr lang="en"/>
              <a:t>r² = x</a:t>
            </a:r>
            <a:r>
              <a:rPr lang="en">
                <a:solidFill>
                  <a:schemeClr val="dk1"/>
                </a:solidFill>
              </a:rPr>
              <a:t>² + y² + z²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87950" y="1302225"/>
            <a:ext cx="6053099" cy="338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 a = (ray x)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(ray y)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(ray z)</a:t>
            </a:r>
            <a:r>
              <a:rPr lang="en" dirty="0">
                <a:solidFill>
                  <a:schemeClr val="dk1"/>
                </a:solidFill>
              </a:rPr>
              <a:t>²</a:t>
            </a:r>
          </a:p>
          <a:p>
            <a:pPr lvl="0" rtl="0">
              <a:buNone/>
            </a:pPr>
            <a:r>
              <a:rPr lang="en" dirty="0"/>
              <a:t> b = 2 * ((camera x) * (ray x) + (camera y) * (ray y) + (camera z) * (ray z))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 c = (camera x)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(camera y)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+ (camera z)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- (sphere r)</a:t>
            </a:r>
            <a:r>
              <a:rPr lang="en" dirty="0">
                <a:solidFill>
                  <a:schemeClr val="dk1"/>
                </a:solidFill>
              </a:rPr>
              <a:t>²</a:t>
            </a:r>
          </a:p>
          <a:p>
            <a:pPr lvl="0" rtl="0">
              <a:buNone/>
            </a:pPr>
            <a:r>
              <a:rPr lang="en" dirty="0"/>
              <a:t> d = b</a:t>
            </a:r>
            <a:r>
              <a:rPr lang="en" dirty="0">
                <a:solidFill>
                  <a:schemeClr val="dk1"/>
                </a:solidFill>
              </a:rPr>
              <a:t>²</a:t>
            </a:r>
            <a:r>
              <a:rPr lang="en" dirty="0"/>
              <a:t> - 4 * a * c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k1 = (-b - sqrt(disc)) / (2 * a)</a:t>
            </a:r>
          </a:p>
          <a:p>
            <a:pPr lvl="0" rtl="0">
              <a:buNone/>
            </a:pPr>
            <a:r>
              <a:rPr lang="en" dirty="0"/>
              <a:t>k2 = (-b + sqrt(disc)) / (2 * a)</a:t>
            </a:r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(k =&gt; distance between intersection and camera)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810600" y="2352600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k1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562725" y="2714575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k2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Light</a:t>
            </a:r>
          </a:p>
        </p:txBody>
      </p:sp>
      <p:sp>
        <p:nvSpPr>
          <p:cNvPr id="310" name="Shape 310"/>
          <p:cNvSpPr/>
          <p:nvPr/>
        </p:nvSpPr>
        <p:spPr>
          <a:xfrm>
            <a:off x="3141075" y="2794250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 rot="10800000">
            <a:off x="2768174" y="2440874"/>
            <a:ext cx="1105800" cy="10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2" name="Shape 312"/>
          <p:cNvSpPr/>
          <p:nvPr/>
        </p:nvSpPr>
        <p:spPr>
          <a:xfrm>
            <a:off x="713275" y="2794250"/>
            <a:ext cx="196199" cy="202799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3" name="Shape 313"/>
          <p:cNvCxnSpPr>
            <a:stCxn id="312" idx="3"/>
          </p:cNvCxnSpPr>
          <p:nvPr/>
        </p:nvCxnSpPr>
        <p:spPr>
          <a:xfrm>
            <a:off x="909474" y="2895649"/>
            <a:ext cx="2454000" cy="12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4" name="Shape 314"/>
          <p:cNvSpPr/>
          <p:nvPr/>
        </p:nvSpPr>
        <p:spPr>
          <a:xfrm>
            <a:off x="2799408" y="2465683"/>
            <a:ext cx="1128300" cy="1128300"/>
          </a:xfrm>
          <a:prstGeom prst="arc">
            <a:avLst>
              <a:gd name="adj1" fmla="val 11039373"/>
              <a:gd name="adj2" fmla="val 1350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2499750" y="2539050"/>
            <a:ext cx="228900" cy="2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56350" y="1642525"/>
            <a:ext cx="6098999" cy="172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color = (object color) x (cosinus of A) + (spot color) x brightness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Transparency &amp; Reflexion</a:t>
            </a:r>
          </a:p>
        </p:txBody>
      </p:sp>
      <p:sp>
        <p:nvSpPr>
          <p:cNvPr id="322" name="Shape 322"/>
          <p:cNvSpPr/>
          <p:nvPr/>
        </p:nvSpPr>
        <p:spPr>
          <a:xfrm>
            <a:off x="2519425" y="2676450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2146524" y="2323074"/>
            <a:ext cx="1105800" cy="10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4" name="Shape 324"/>
          <p:cNvCxnSpPr/>
          <p:nvPr/>
        </p:nvCxnSpPr>
        <p:spPr>
          <a:xfrm>
            <a:off x="287825" y="2777850"/>
            <a:ext cx="2454000" cy="12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5" name="Shape 325"/>
          <p:cNvSpPr/>
          <p:nvPr/>
        </p:nvSpPr>
        <p:spPr>
          <a:xfrm>
            <a:off x="2177758" y="2347883"/>
            <a:ext cx="1128300" cy="1128300"/>
          </a:xfrm>
          <a:prstGeom prst="arc">
            <a:avLst>
              <a:gd name="adj1" fmla="val 11039373"/>
              <a:gd name="adj2" fmla="val 1591752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1878100" y="2421250"/>
            <a:ext cx="228900" cy="2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</a:t>
            </a:r>
          </a:p>
        </p:txBody>
      </p:sp>
      <p:cxnSp>
        <p:nvCxnSpPr>
          <p:cNvPr id="327" name="Shape 327"/>
          <p:cNvCxnSpPr>
            <a:stCxn id="325" idx="1"/>
          </p:cNvCxnSpPr>
          <p:nvPr/>
        </p:nvCxnSpPr>
        <p:spPr>
          <a:xfrm rot="10800000">
            <a:off x="2650408" y="1740532"/>
            <a:ext cx="91500" cy="117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328" name="Shape 328"/>
          <p:cNvSpPr/>
          <p:nvPr/>
        </p:nvSpPr>
        <p:spPr>
          <a:xfrm>
            <a:off x="6686000" y="2750325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4472294" y="2853019"/>
            <a:ext cx="2430300" cy="11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0" name="Shape 330"/>
          <p:cNvSpPr txBox="1"/>
          <p:nvPr/>
        </p:nvSpPr>
        <p:spPr>
          <a:xfrm>
            <a:off x="739475" y="1465825"/>
            <a:ext cx="2643600" cy="2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/>
              <a:t>Reflexion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058425" y="1465825"/>
            <a:ext cx="2584799" cy="24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/>
              <a:t>Transparency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878100" y="4194525"/>
            <a:ext cx="5248200" cy="41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color = (object 1 color) x (coef) + (object 2 color) x (1 - coef)</a:t>
            </a:r>
          </a:p>
          <a:p>
            <a:endParaRPr lang="en"/>
          </a:p>
        </p:txBody>
      </p:sp>
      <p:sp>
        <p:nvSpPr>
          <p:cNvPr id="333" name="Shape 333"/>
          <p:cNvSpPr/>
          <p:nvPr/>
        </p:nvSpPr>
        <p:spPr>
          <a:xfrm>
            <a:off x="2224925" y="916125"/>
            <a:ext cx="824400" cy="824400"/>
          </a:xfrm>
          <a:prstGeom prst="arc">
            <a:avLst>
              <a:gd name="adj1" fmla="val 149514"/>
              <a:gd name="adj2" fmla="val 1080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8581552" y="2715477"/>
            <a:ext cx="694199" cy="694199"/>
          </a:xfrm>
          <a:prstGeom prst="arc">
            <a:avLst>
              <a:gd name="adj1" fmla="val 4846167"/>
              <a:gd name="adj2" fmla="val 1632978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2251250" y="2041750"/>
            <a:ext cx="228900" cy="2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x="6909025" y="2972025"/>
            <a:ext cx="1662599" cy="8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685800" y="1728725"/>
            <a:ext cx="7772400" cy="1227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</a:rPr>
              <a:t>Let’s see it in action !</a:t>
            </a:r>
          </a:p>
          <a:p>
            <a:endParaRPr lang="en" sz="7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Specials thanks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5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his awesomeness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Dr. Ahmed Al Jumaili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mathematics advises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Bastien G.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Walid B.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4800" dirty="0">
                <a:solidFill>
                  <a:schemeClr val="bg1"/>
                </a:solidFill>
              </a:rPr>
              <a:t>Thanks  for listening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62000" y="2821526"/>
            <a:ext cx="8229600" cy="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dirty="0">
                <a:solidFill>
                  <a:srgbClr val="FFFFFF"/>
                </a:solidFill>
              </a:rPr>
              <a:t>Some questions 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Git - versioning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174675" y="3441150"/>
            <a:ext cx="851099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Master</a:t>
            </a:r>
          </a:p>
        </p:txBody>
      </p:sp>
      <p:sp>
        <p:nvSpPr>
          <p:cNvPr id="60" name="Shape 60"/>
          <p:cNvSpPr/>
          <p:nvPr/>
        </p:nvSpPr>
        <p:spPr>
          <a:xfrm>
            <a:off x="1486125" y="2043875"/>
            <a:ext cx="851099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Server</a:t>
            </a:r>
          </a:p>
        </p:txBody>
      </p:sp>
      <p:sp>
        <p:nvSpPr>
          <p:cNvPr id="61" name="Shape 61"/>
          <p:cNvSpPr/>
          <p:nvPr/>
        </p:nvSpPr>
        <p:spPr>
          <a:xfrm>
            <a:off x="2565825" y="1337800"/>
            <a:ext cx="997500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Calculus</a:t>
            </a:r>
          </a:p>
        </p:txBody>
      </p:sp>
      <p:sp>
        <p:nvSpPr>
          <p:cNvPr id="62" name="Shape 62"/>
          <p:cNvSpPr/>
          <p:nvPr/>
        </p:nvSpPr>
        <p:spPr>
          <a:xfrm>
            <a:off x="1486125" y="2837250"/>
            <a:ext cx="851099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Client</a:t>
            </a:r>
          </a:p>
        </p:txBody>
      </p:sp>
      <p:cxnSp>
        <p:nvCxnSpPr>
          <p:cNvPr id="63" name="Shape 63"/>
          <p:cNvCxnSpPr>
            <a:stCxn id="59" idx="3"/>
          </p:cNvCxnSpPr>
          <p:nvPr/>
        </p:nvCxnSpPr>
        <p:spPr>
          <a:xfrm>
            <a:off x="1025774" y="3743099"/>
            <a:ext cx="3775799" cy="10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4" name="Shape 64"/>
          <p:cNvCxnSpPr>
            <a:endCxn id="62" idx="1"/>
          </p:cNvCxnSpPr>
          <p:nvPr/>
        </p:nvCxnSpPr>
        <p:spPr>
          <a:xfrm rot="10800000" flipH="1">
            <a:off x="1025924" y="3139199"/>
            <a:ext cx="460200" cy="63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65"/>
          <p:cNvCxnSpPr>
            <a:stCxn id="59" idx="3"/>
            <a:endCxn id="60" idx="1"/>
          </p:cNvCxnSpPr>
          <p:nvPr/>
        </p:nvCxnSpPr>
        <p:spPr>
          <a:xfrm rot="10800000" flipH="1">
            <a:off x="1025774" y="2345824"/>
            <a:ext cx="460350" cy="1397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66"/>
          <p:cNvCxnSpPr>
            <a:stCxn id="60" idx="3"/>
            <a:endCxn id="61" idx="1"/>
          </p:cNvCxnSpPr>
          <p:nvPr/>
        </p:nvCxnSpPr>
        <p:spPr>
          <a:xfrm rot="10800000" flipH="1">
            <a:off x="2337224" y="1639749"/>
            <a:ext cx="228600" cy="7060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>
            <a:stCxn id="60" idx="3"/>
          </p:cNvCxnSpPr>
          <p:nvPr/>
        </p:nvCxnSpPr>
        <p:spPr>
          <a:xfrm rot="10800000" flipH="1">
            <a:off x="2337224" y="2342824"/>
            <a:ext cx="1635000" cy="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3935900" y="2335400"/>
            <a:ext cx="0" cy="139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69"/>
          <p:cNvCxnSpPr>
            <a:stCxn id="62" idx="3"/>
          </p:cNvCxnSpPr>
          <p:nvPr/>
        </p:nvCxnSpPr>
        <p:spPr>
          <a:xfrm>
            <a:off x="2337224" y="3139199"/>
            <a:ext cx="2129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70" name="Shape 70"/>
          <p:cNvCxnSpPr/>
          <p:nvPr/>
        </p:nvCxnSpPr>
        <p:spPr>
          <a:xfrm>
            <a:off x="4408775" y="3142925"/>
            <a:ext cx="0" cy="611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1" idx="3"/>
          </p:cNvCxnSpPr>
          <p:nvPr/>
        </p:nvCxnSpPr>
        <p:spPr>
          <a:xfrm>
            <a:off x="3563325" y="1639749"/>
            <a:ext cx="1832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72" name="Shape 72"/>
          <p:cNvCxnSpPr/>
          <p:nvPr/>
        </p:nvCxnSpPr>
        <p:spPr>
          <a:xfrm>
            <a:off x="3746750" y="1636975"/>
            <a:ext cx="0" cy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/>
          <p:nvPr/>
        </p:nvSpPr>
        <p:spPr>
          <a:xfrm>
            <a:off x="4801575" y="3446550"/>
            <a:ext cx="851099" cy="6038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Final version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189225" y="4314225"/>
            <a:ext cx="59654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 txBox="1"/>
          <p:nvPr/>
        </p:nvSpPr>
        <p:spPr>
          <a:xfrm>
            <a:off x="5565525" y="4238025"/>
            <a:ext cx="662099" cy="3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Time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779800" y="1426000"/>
            <a:ext cx="4081499" cy="183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Allow us to work each on a different branch from “stable revision”</a:t>
            </a:r>
          </a:p>
          <a:p>
            <a:endParaRPr lang="en" sz="1800"/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We have a demonstration revision, which is always stable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Distributed System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945850" y="1200150"/>
            <a:ext cx="5049600" cy="355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are connected in a Peer-to-peer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are identified by UID (Unique IDentifier</a:t>
            </a:r>
            <a:r>
              <a:rPr lang="en" sz="2400" dirty="0" smtClean="0"/>
              <a:t>)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broadcast informations using Recursive </a:t>
            </a:r>
            <a:r>
              <a:rPr lang="en" sz="2400" dirty="0" smtClean="0"/>
              <a:t>Strategy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Clients can connect to any server</a:t>
            </a:r>
          </a:p>
        </p:txBody>
      </p:sp>
      <p:sp>
        <p:nvSpPr>
          <p:cNvPr id="90" name="Shape 90"/>
          <p:cNvSpPr/>
          <p:nvPr/>
        </p:nvSpPr>
        <p:spPr>
          <a:xfrm>
            <a:off x="228600" y="42323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16200" y="41270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Assigning UID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952500" y="2064644"/>
          <a:ext cx="7239000" cy="2452450"/>
        </p:xfrm>
        <a:graphic>
          <a:graphicData uri="http://schemas.openxmlformats.org/drawingml/2006/table">
            <a:tbl>
              <a:tblPr>
                <a:noFill/>
                <a:tableStyleId>{88BC50CC-E449-464D-BD31-1741DEC0CB5C}</a:tableStyleId>
              </a:tblPr>
              <a:tblGrid>
                <a:gridCol w="921625"/>
                <a:gridCol w="1183475"/>
                <a:gridCol w="5133900"/>
              </a:tblGrid>
              <a:tr h="41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Source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Destination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Message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Server Authentication: I’m a server, not a Client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Your Id is “4”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confirm, your id is “4”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am “1”, I’m connected to server “2”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am connected to server “5” and “6”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367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684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829157" y="1625234"/>
            <a:ext cx="151799" cy="11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340212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84700" y="1347275"/>
            <a:ext cx="3657600" cy="66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How to deal with new UID:</a:t>
            </a:r>
          </a:p>
          <a:p>
            <a:pPr lvl="0" rtl="0">
              <a:buNone/>
            </a:pPr>
            <a:r>
              <a:rPr lang="en" sz="1800"/>
              <a:t>Scenario: “A” try to connect to “B”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113375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4725" y="1301950"/>
            <a:ext cx="7117775" cy="33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 rot="10800000">
            <a:off x="1851588" y="216739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92275" y="1484200"/>
            <a:ext cx="3994500" cy="2748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Example:</a:t>
            </a:r>
          </a:p>
          <a:p>
            <a:pPr indent="457200" algn="ctr">
              <a:buNone/>
            </a:pPr>
            <a:r>
              <a:rPr lang="en" sz="2400"/>
              <a:t>Sending informations from server 4 to server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129" name="Shape 129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228600" y="4079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588" y="430934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16200" y="39746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  <a:p>
            <a:pPr>
              <a:buNone/>
            </a:pPr>
            <a:r>
              <a:rPr lang="en"/>
              <a:t>Data transmission</a:t>
            </a:r>
          </a:p>
        </p:txBody>
      </p:sp>
      <p:sp>
        <p:nvSpPr>
          <p:cNvPr id="135" name="Shape 135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6FA8DC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 architecture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7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The server is:</a:t>
            </a:r>
          </a:p>
          <a:p>
            <a:endParaRPr lang="en" sz="105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Using config </a:t>
            </a:r>
            <a:r>
              <a:rPr lang="en" sz="2400" dirty="0" smtClean="0"/>
              <a:t>file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Modular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Using threads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Config files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96029" y="1200150"/>
            <a:ext cx="3493140" cy="344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" sz="18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192.168.0.15:42414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" sz="18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192.168.0.16:42414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" sz="18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" sz="18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192.168.0.16:42419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 smtClean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#NoListen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8040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MaxClient </a:t>
            </a:r>
            <a:r>
              <a:rPr lang="en" sz="18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unlimited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worker</a:t>
            </a:r>
            <a:r>
              <a:rPr lang="en" sz="18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MaxThreads </a:t>
            </a:r>
            <a:r>
              <a:rPr lang="en" sz="1800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789169" y="1200150"/>
            <a:ext cx="5013856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 dirty="0"/>
              <a:t>Homemade Config file interpreter</a:t>
            </a:r>
          </a:p>
          <a:p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Common syntax in Unix </a:t>
            </a:r>
            <a:r>
              <a:rPr lang="en" sz="2400" dirty="0" smtClean="0"/>
              <a:t>system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Easy to read for a </a:t>
            </a:r>
            <a:r>
              <a:rPr lang="en" sz="2400" dirty="0" smtClean="0"/>
              <a:t>human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Easy to understand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766</Words>
  <Application>Microsoft Office PowerPoint</Application>
  <PresentationFormat>On-screen Show (16:9)</PresentationFormat>
  <Paragraphs>227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Georgia</vt:lpstr>
      <vt:lpstr>paper-plane</vt:lpstr>
      <vt:lpstr>Distributed Raytracer</vt:lpstr>
      <vt:lpstr>Summary</vt:lpstr>
      <vt:lpstr>Git - versioning system</vt:lpstr>
      <vt:lpstr>Distributed System</vt:lpstr>
      <vt:lpstr>DS: Assigning UID</vt:lpstr>
      <vt:lpstr>DS: Recursive data transfer</vt:lpstr>
      <vt:lpstr>DS: Recursive data transfer</vt:lpstr>
      <vt:lpstr>Server architecture</vt:lpstr>
      <vt:lpstr>Server: Config files</vt:lpstr>
      <vt:lpstr>Server: Modular</vt:lpstr>
      <vt:lpstr>Server: Modular</vt:lpstr>
      <vt:lpstr>Server: Threading</vt:lpstr>
      <vt:lpstr>Client architecture</vt:lpstr>
      <vt:lpstr>Listener Worker</vt:lpstr>
      <vt:lpstr>Calculus Worker</vt:lpstr>
      <vt:lpstr>Making Animations !</vt:lpstr>
      <vt:lpstr>Making Animations ! Part 2</vt:lpstr>
      <vt:lpstr>Ray Tracing principle</vt:lpstr>
      <vt:lpstr>Ray Tracing principle</vt:lpstr>
      <vt:lpstr>Object : Sphere</vt:lpstr>
      <vt:lpstr>Light</vt:lpstr>
      <vt:lpstr>Transparency &amp; Reflexion</vt:lpstr>
      <vt:lpstr>Let’s see it in action ! </vt:lpstr>
      <vt:lpstr>Specials thanks</vt:lpstr>
      <vt:lpstr>Thanks 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Raytracer</dc:title>
  <cp:lastModifiedBy>isundil</cp:lastModifiedBy>
  <cp:revision>2</cp:revision>
  <dcterms:modified xsi:type="dcterms:W3CDTF">2014-04-14T21:38:05Z</dcterms:modified>
</cp:coreProperties>
</file>