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BC50CC-E449-464D-BD31-1741DEC0CB5C}">
  <a:tblStyle styleId="{88BC50CC-E449-464D-BD31-1741DEC0CB5C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3002403-9CDC-4820-82BB-AE45B655AD87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50841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100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3420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2963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3013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5353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1357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9734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8550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4751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319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385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0946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5059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9152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9338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962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12369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4625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5172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480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990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Here I’ll draw packet-recursion sending schema on whiteboard</a:t>
            </a:r>
          </a:p>
        </p:txBody>
      </p:sp>
    </p:spTree>
    <p:extLst>
      <p:ext uri="{BB962C8B-B14F-4D97-AF65-F5344CB8AC3E}">
        <p14:creationId xmlns:p14="http://schemas.microsoft.com/office/powerpoint/2010/main" val="2412665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4378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5260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396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2393175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 rot="10800000" flipH="1">
            <a:off x="0" y="2983958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marL="0" indent="152400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marL="0" indent="152400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995625" y="4547025"/>
            <a:ext cx="7187999" cy="59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Dr. Ahmed Al Jumaili</a:t>
            </a:r>
          </a:p>
          <a:p>
            <a:pPr lvl="0" rtl="0">
              <a:buNone/>
            </a:pPr>
            <a:r>
              <a:rPr lang="en"/>
              <a:t>Bastien Monsarrat, Valentin Combes, Thibault Barre-villeneuve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" name="Shape 17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" name="Shape 18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995625" y="4547025"/>
            <a:ext cx="7187999" cy="59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Dr. Ahmed Al Jumaili</a:t>
            </a:r>
          </a:p>
          <a:p>
            <a:pPr lvl="0" rtl="0">
              <a:buNone/>
            </a:pPr>
            <a:r>
              <a:rPr lang="en"/>
              <a:t>Bastien Monsarrat, Valentin Combes, Thibault Barre-villeneuve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9" name="Shape 29"/>
          <p:cNvSpPr txBox="1"/>
          <p:nvPr/>
        </p:nvSpPr>
        <p:spPr>
          <a:xfrm>
            <a:off x="995625" y="4547025"/>
            <a:ext cx="7187999" cy="59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Dr. Ahmed Al Jumaili</a:t>
            </a:r>
          </a:p>
          <a:p>
            <a:pPr lvl="0" rtl="0">
              <a:buNone/>
            </a:pPr>
            <a:r>
              <a:rPr lang="en"/>
              <a:t>Bastien Monsarrat, Valentin Combes, Thibault Barre-villeneuve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5" name="Shape 35"/>
          <p:cNvSpPr txBox="1"/>
          <p:nvPr/>
        </p:nvSpPr>
        <p:spPr>
          <a:xfrm>
            <a:off x="995625" y="4547025"/>
            <a:ext cx="7187999" cy="59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Dr. Ahmed Al Jumaili</a:t>
            </a:r>
          </a:p>
          <a:p>
            <a:pPr lvl="0" rtl="0">
              <a:buNone/>
            </a:pPr>
            <a:r>
              <a:rPr lang="en"/>
              <a:t>Bastien Monsarrat, Valentin Combes, Thibault Barre-villeneuve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 rot="10800000" flipH="1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8" name="Shape 38"/>
          <p:cNvSpPr/>
          <p:nvPr/>
        </p:nvSpPr>
        <p:spPr>
          <a:xfrm flipH="1">
            <a:off x="4526627" y="3820834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9" name="Shape 39"/>
          <p:cNvSpPr/>
          <p:nvPr/>
        </p:nvSpPr>
        <p:spPr>
          <a:xfrm rot="10800000">
            <a:off x="4526627" y="4411617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indent="15240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6676" y="76256"/>
            <a:ext cx="9134130" cy="505479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9EEB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/>
          <p:nvPr/>
        </p:nvSpPr>
        <p:spPr>
          <a:xfrm>
            <a:off x="995625" y="4547025"/>
            <a:ext cx="7187999" cy="59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Dr. Ahmed Al Jumaili</a:t>
            </a:r>
          </a:p>
          <a:p>
            <a:pPr lvl="0" rtl="0">
              <a:buNone/>
            </a:pPr>
            <a:r>
              <a:rPr lang="en"/>
              <a:t>Bastien Monsarrat, Valentin Combes, Thibault Barre-villeneuve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685800" y="832492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Distributed Raytracer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685800" y="2178957"/>
            <a:ext cx="7772400" cy="66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FFFFFF"/>
                </a:solidFill>
              </a:rPr>
              <a:t>ITCS 422 - Distributed Systems</a:t>
            </a: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3"/>
          <a:srcRect t="12937"/>
          <a:stretch/>
        </p:blipFill>
        <p:spPr>
          <a:xfrm>
            <a:off x="2723950" y="3288425"/>
            <a:ext cx="1571900" cy="13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622750" y="3155105"/>
            <a:ext cx="2408525" cy="143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Server: Modular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757100" y="1200150"/>
            <a:ext cx="5158200" cy="3201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1800"/>
              <a:t>When started, the server  will search for all dynamic libraries from the “Modules” directory, and try to load them.</a:t>
            </a:r>
          </a:p>
          <a:p>
            <a:endParaRPr lang="en" sz="1800"/>
          </a:p>
          <a:p>
            <a:pPr lvl="0" rtl="0">
              <a:buNone/>
            </a:pPr>
            <a:r>
              <a:rPr lang="en" sz="1800"/>
              <a:t>These modules include features such as :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/>
              <a:t>3D objects, like sphere or cylinder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/>
              <a:t>Transformations, like translation or rotation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/>
              <a:t>Shaders, like opacity or textures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" y="1386450"/>
            <a:ext cx="400391" cy="37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1083" y="1858779"/>
            <a:ext cx="400391" cy="49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1083" y="2451049"/>
            <a:ext cx="400391" cy="49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1083" y="3043298"/>
            <a:ext cx="400391" cy="49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1083" y="3635559"/>
            <a:ext cx="400391" cy="49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1054725" y="1326475"/>
            <a:ext cx="989699" cy="491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Modules/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1341525" y="1898525"/>
            <a:ext cx="1841099" cy="2169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BasicLight.so</a:t>
            </a:r>
          </a:p>
          <a:p>
            <a:endParaRPr lang="en"/>
          </a:p>
          <a:p>
            <a:endParaRPr lang="en"/>
          </a:p>
          <a:p>
            <a:pPr lvl="0" rtl="0">
              <a:buNone/>
            </a:pPr>
            <a:r>
              <a:rPr lang="en"/>
              <a:t>BasicObject.so</a:t>
            </a:r>
          </a:p>
          <a:p>
            <a:endParaRPr lang="en"/>
          </a:p>
          <a:p>
            <a:endParaRPr lang="en"/>
          </a:p>
          <a:p>
            <a:pPr lvl="0" rtl="0">
              <a:buNone/>
            </a:pPr>
            <a:r>
              <a:rPr lang="en"/>
              <a:t>BasicTransform.so</a:t>
            </a:r>
          </a:p>
          <a:p>
            <a:endParaRPr lang="en"/>
          </a:p>
          <a:p>
            <a:endParaRPr lang="en"/>
          </a:p>
          <a:p>
            <a:pPr lvl="0" rtl="0">
              <a:buNone/>
            </a:pPr>
            <a:r>
              <a:rPr lang="en"/>
              <a:t>AdvancedLight.so</a:t>
            </a:r>
          </a:p>
        </p:txBody>
      </p:sp>
      <p:cxnSp>
        <p:nvCxnSpPr>
          <p:cNvPr id="163" name="Shape 163"/>
          <p:cNvCxnSpPr/>
          <p:nvPr/>
        </p:nvCxnSpPr>
        <p:spPr>
          <a:xfrm>
            <a:off x="676650" y="1767925"/>
            <a:ext cx="0" cy="21098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64" name="Shape 164"/>
          <p:cNvCxnSpPr>
            <a:stCxn id="157" idx="1"/>
          </p:cNvCxnSpPr>
          <p:nvPr/>
        </p:nvCxnSpPr>
        <p:spPr>
          <a:xfrm rot="10800000">
            <a:off x="676583" y="2104312"/>
            <a:ext cx="1845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5" name="Shape 165"/>
          <p:cNvCxnSpPr/>
          <p:nvPr/>
        </p:nvCxnSpPr>
        <p:spPr>
          <a:xfrm rot="10800000">
            <a:off x="676583" y="2713912"/>
            <a:ext cx="1845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6" name="Shape 166"/>
          <p:cNvCxnSpPr/>
          <p:nvPr/>
        </p:nvCxnSpPr>
        <p:spPr>
          <a:xfrm rot="10800000">
            <a:off x="676583" y="3323512"/>
            <a:ext cx="1845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7" name="Shape 167"/>
          <p:cNvCxnSpPr/>
          <p:nvPr/>
        </p:nvCxnSpPr>
        <p:spPr>
          <a:xfrm rot="10800000">
            <a:off x="676583" y="3856912"/>
            <a:ext cx="1845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Server: Modular</a:t>
            </a:r>
          </a:p>
        </p:txBody>
      </p:sp>
      <p:graphicFrame>
        <p:nvGraphicFramePr>
          <p:cNvPr id="173" name="Shape 173"/>
          <p:cNvGraphicFramePr/>
          <p:nvPr>
            <p:extLst>
              <p:ext uri="{D42A27DB-BD31-4B8C-83A1-F6EECF244321}">
                <p14:modId xmlns:p14="http://schemas.microsoft.com/office/powerpoint/2010/main" val="4123728695"/>
              </p:ext>
            </p:extLst>
          </p:nvPr>
        </p:nvGraphicFramePr>
        <p:xfrm>
          <a:off x="692362" y="1176429"/>
          <a:ext cx="7759275" cy="3474510"/>
        </p:xfrm>
        <a:graphic>
          <a:graphicData uri="http://schemas.openxmlformats.org/drawingml/2006/table">
            <a:tbl>
              <a:tblPr>
                <a:noFill/>
                <a:tableStyleId>{73002403-9CDC-4820-82BB-AE45B655AD87}</a:tableStyleId>
              </a:tblPr>
              <a:tblGrid>
                <a:gridCol w="1270800"/>
                <a:gridCol w="1731825"/>
                <a:gridCol w="1893475"/>
                <a:gridCol w="2863175"/>
              </a:tblGrid>
              <a:tr h="451111">
                <a:tc gridSpan="4"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" sz="1800" dirty="0"/>
                        <a:t>Common Interface implementation for all modules</a:t>
                      </a:r>
                    </a:p>
                  </a:txBody>
                  <a:tcPr marL="91425" marR="91425" marT="91425" marB="91425" anchor="ctr">
                    <a:solidFill>
                      <a:srgbClr val="A2C4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"/>
                        <a:t>Return type</a:t>
                      </a:r>
                    </a:p>
                  </a:txBody>
                  <a:tcPr marL="91425" marR="91425" marT="91425" marB="91425" anchor="ctr"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Function name</a:t>
                      </a:r>
                    </a:p>
                  </a:txBody>
                  <a:tcPr marL="91425" marR="91425" marT="91425" marB="91425" anchor="ctr"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Parameters</a:t>
                      </a:r>
                    </a:p>
                  </a:txBody>
                  <a:tcPr marL="91425" marR="91425" marT="91425" marB="91425" anchor="ctr"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void</a:t>
                      </a:r>
                    </a:p>
                  </a:txBody>
                  <a:tcPr marL="91425" marR="91425" marT="91425" marB="91425" anchor="ctr"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preProcess</a:t>
                      </a:r>
                    </a:p>
                  </a:txBody>
                  <a:tcPr marL="91425" marR="91425" marT="91425" marB="91425" anchor="ctr"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Camera, Ray</a:t>
                      </a:r>
                    </a:p>
                  </a:txBody>
                  <a:tcPr marL="91425" marR="91425" marT="91425" marB="91425" anchor="ctr"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double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computeEquation</a:t>
                      </a:r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Camera, Ray</a:t>
                      </a: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"/>
                        <a:t>Color</a:t>
                      </a:r>
                    </a:p>
                  </a:txBody>
                  <a:tcPr marL="91425" marR="91425" marT="91425" marB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getColor</a:t>
                      </a:r>
                    </a:p>
                  </a:txBody>
                  <a:tcPr marL="91425" marR="91425" marT="91425" marB="91425" anchor="ctr"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 anchor="ctr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0225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Color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postProcess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Scene, Camera, Ray,</a:t>
                      </a:r>
                    </a:p>
                    <a:p>
                      <a:pPr lvl="0" rtl="0">
                        <a:buNone/>
                      </a:pPr>
                      <a:r>
                        <a:rPr lang="en"/>
                        <a:t>Object,</a:t>
                      </a:r>
                    </a:p>
                    <a:p>
                      <a:pPr lvl="0" rtl="0">
                        <a:buNone/>
                      </a:pPr>
                      <a:r>
                        <a:rPr lang="en"/>
                        <a:t>double,</a:t>
                      </a:r>
                    </a:p>
                    <a:p>
                      <a:pPr>
                        <a:buNone/>
                      </a:pPr>
                      <a:r>
                        <a:rPr lang="en"/>
                        <a:t>Color</a:t>
                      </a:r>
                    </a:p>
                  </a:txBody>
                  <a:tcPr marL="91425" marR="91425" marT="91425" marB="91425" anchor="ctr">
                    <a:lnR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
Object found</a:t>
                      </a:r>
                    </a:p>
                    <a:p>
                      <a:pPr lvl="0" rtl="0">
                        <a:buNone/>
                      </a:pPr>
                      <a:r>
                        <a:rPr lang="en"/>
                        <a:t>Distance eye - object</a:t>
                      </a:r>
                    </a:p>
                    <a:p>
                      <a:endParaRPr lang="en"/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0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3DCoord</a:t>
                      </a:r>
                    </a:p>
                  </a:txBody>
                  <a:tcPr marL="91425" marR="91425" marT="91425" marB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getPerpendicular</a:t>
                      </a:r>
                    </a:p>
                  </a:txBody>
                  <a:tcPr marL="91425" marR="91425" marT="91425" marB="91425" anchor="ctr"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dirty="0"/>
                        <a:t>3DCoord, 3DCoord</a:t>
                      </a:r>
                    </a:p>
                  </a:txBody>
                  <a:tcPr marL="91425" marR="91425" marT="91425" marB="91425" anchor="ctr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240150" y="1272274"/>
            <a:ext cx="3957600" cy="3237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Server: Threading</a:t>
            </a:r>
          </a:p>
        </p:txBody>
      </p:sp>
      <p:sp>
        <p:nvSpPr>
          <p:cNvPr id="180" name="Shape 180"/>
          <p:cNvSpPr/>
          <p:nvPr/>
        </p:nvSpPr>
        <p:spPr>
          <a:xfrm>
            <a:off x="457200" y="1415326"/>
            <a:ext cx="1071300" cy="651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/>
              <a:t>Worker 1</a:t>
            </a:r>
          </a:p>
        </p:txBody>
      </p:sp>
      <p:sp>
        <p:nvSpPr>
          <p:cNvPr id="181" name="Shape 181"/>
          <p:cNvSpPr/>
          <p:nvPr/>
        </p:nvSpPr>
        <p:spPr>
          <a:xfrm>
            <a:off x="1675439" y="1415326"/>
            <a:ext cx="1071300" cy="651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Worker 2</a:t>
            </a:r>
          </a:p>
        </p:txBody>
      </p:sp>
      <p:sp>
        <p:nvSpPr>
          <p:cNvPr id="182" name="Shape 182"/>
          <p:cNvSpPr/>
          <p:nvPr/>
        </p:nvSpPr>
        <p:spPr>
          <a:xfrm>
            <a:off x="2893679" y="1415326"/>
            <a:ext cx="1071300" cy="651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Worker 3</a:t>
            </a:r>
          </a:p>
        </p:txBody>
      </p:sp>
      <p:sp>
        <p:nvSpPr>
          <p:cNvPr id="183" name="Shape 183"/>
          <p:cNvSpPr/>
          <p:nvPr/>
        </p:nvSpPr>
        <p:spPr>
          <a:xfrm>
            <a:off x="457150" y="2435218"/>
            <a:ext cx="3507899" cy="651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Event bus</a:t>
            </a:r>
          </a:p>
        </p:txBody>
      </p:sp>
      <p:sp>
        <p:nvSpPr>
          <p:cNvPr id="184" name="Shape 184"/>
          <p:cNvSpPr/>
          <p:nvPr/>
        </p:nvSpPr>
        <p:spPr>
          <a:xfrm>
            <a:off x="457212" y="3455136"/>
            <a:ext cx="2289599" cy="651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Network thread</a:t>
            </a:r>
          </a:p>
        </p:txBody>
      </p:sp>
      <p:sp>
        <p:nvSpPr>
          <p:cNvPr id="185" name="Shape 185"/>
          <p:cNvSpPr/>
          <p:nvPr/>
        </p:nvSpPr>
        <p:spPr>
          <a:xfrm>
            <a:off x="2893666" y="3455136"/>
            <a:ext cx="1071300" cy="651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Console</a:t>
            </a:r>
          </a:p>
        </p:txBody>
      </p:sp>
      <p:sp>
        <p:nvSpPr>
          <p:cNvPr id="186" name="Shape 186"/>
          <p:cNvSpPr/>
          <p:nvPr/>
        </p:nvSpPr>
        <p:spPr>
          <a:xfrm>
            <a:off x="1484175" y="3136201"/>
            <a:ext cx="160199" cy="260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3349225" y="3140926"/>
            <a:ext cx="160199" cy="260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3349225" y="2121026"/>
            <a:ext cx="160199" cy="260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2131000" y="2121026"/>
            <a:ext cx="160199" cy="260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912775" y="2121026"/>
            <a:ext cx="160199" cy="260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4437875" y="1360525"/>
            <a:ext cx="4248900" cy="2997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/>
              <a:t>When the network thread receives a new scene or a compute instruction, events are fired to the workers.</a:t>
            </a:r>
          </a:p>
          <a:p>
            <a:endParaRPr lang="en" sz="2400"/>
          </a:p>
          <a:p>
            <a:pPr>
              <a:buNone/>
            </a:pPr>
            <a:r>
              <a:rPr lang="en" sz="2400"/>
              <a:t>When a worker finishes, an event is fired back to the network thread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683300" y="4107026"/>
            <a:ext cx="1071300" cy="3854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Process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Client architecture</a:t>
            </a:r>
          </a:p>
        </p:txBody>
      </p:sp>
      <p:grpSp>
        <p:nvGrpSpPr>
          <p:cNvPr id="198" name="Shape 198"/>
          <p:cNvGrpSpPr/>
          <p:nvPr/>
        </p:nvGrpSpPr>
        <p:grpSpPr>
          <a:xfrm>
            <a:off x="1614697" y="1278328"/>
            <a:ext cx="5710350" cy="3250913"/>
            <a:chOff x="1560975" y="1330650"/>
            <a:chExt cx="5740200" cy="3294400"/>
          </a:xfrm>
        </p:grpSpPr>
        <p:sp>
          <p:nvSpPr>
            <p:cNvPr id="199" name="Shape 199"/>
            <p:cNvSpPr/>
            <p:nvPr/>
          </p:nvSpPr>
          <p:spPr>
            <a:xfrm>
              <a:off x="1560975" y="4055950"/>
              <a:ext cx="5740200" cy="5691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UI Thread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5458475" y="1330650"/>
              <a:ext cx="1842599" cy="25589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Listener Worker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3509725" y="1330650"/>
              <a:ext cx="1842599" cy="25589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Calculus Worker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4700800" y="3556950"/>
              <a:ext cx="511799" cy="767699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711225" y="3556950"/>
              <a:ext cx="511799" cy="767699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560975" y="1330650"/>
              <a:ext cx="1842599" cy="27251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Renderer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1586925" y="3705950"/>
              <a:ext cx="1790699" cy="767699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Listener Worker</a:t>
            </a:r>
          </a:p>
        </p:txBody>
      </p:sp>
      <p:grpSp>
        <p:nvGrpSpPr>
          <p:cNvPr id="211" name="Shape 211"/>
          <p:cNvGrpSpPr/>
          <p:nvPr/>
        </p:nvGrpSpPr>
        <p:grpSpPr>
          <a:xfrm>
            <a:off x="1874349" y="1361830"/>
            <a:ext cx="5395301" cy="3459465"/>
            <a:chOff x="2392514" y="1816873"/>
            <a:chExt cx="4465199" cy="3761518"/>
          </a:xfrm>
        </p:grpSpPr>
        <p:sp>
          <p:nvSpPr>
            <p:cNvPr id="212" name="Shape 212"/>
            <p:cNvSpPr/>
            <p:nvPr/>
          </p:nvSpPr>
          <p:spPr>
            <a:xfrm>
              <a:off x="2392514" y="1883696"/>
              <a:ext cx="4465199" cy="2731199"/>
            </a:xfrm>
            <a:prstGeom prst="roundRect">
              <a:avLst>
                <a:gd name="adj" fmla="val 16667"/>
              </a:avLst>
            </a:prstGeom>
            <a:solidFill>
              <a:srgbClr val="6FA8DC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2702325" y="2154944"/>
              <a:ext cx="3843600" cy="4650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Listener Worker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2702304" y="2687805"/>
              <a:ext cx="1217700" cy="16955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Connection</a:t>
              </a:r>
            </a:p>
            <a:p>
              <a:pPr lvl="0" algn="ctr" rtl="0">
                <a:buNone/>
              </a:pPr>
              <a:r>
                <a:rPr lang="en" sz="1800" b="1"/>
                <a:t>Event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4015289" y="2687805"/>
              <a:ext cx="1217700" cy="16955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Calculus</a:t>
              </a:r>
            </a:p>
            <a:p>
              <a:pPr lvl="0" algn="ctr" rtl="0">
                <a:buNone/>
              </a:pPr>
              <a:r>
                <a:rPr lang="en" sz="1800" b="1"/>
                <a:t>Event</a:t>
              </a:r>
            </a:p>
          </p:txBody>
        </p:sp>
        <p:sp>
          <p:nvSpPr>
            <p:cNvPr id="216" name="Shape 216"/>
            <p:cNvSpPr/>
            <p:nvPr/>
          </p:nvSpPr>
          <p:spPr>
            <a:xfrm>
              <a:off x="5328273" y="2687805"/>
              <a:ext cx="1217700" cy="16955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Monitoring</a:t>
              </a:r>
            </a:p>
            <a:p>
              <a:pPr lvl="0" algn="ctr" rtl="0">
                <a:buNone/>
              </a:pPr>
              <a:r>
                <a:rPr lang="en" sz="1800" b="1"/>
                <a:t>Event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4394500" y="4518866"/>
              <a:ext cx="459299" cy="465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4395398" y="1816873"/>
              <a:ext cx="459299" cy="465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392514" y="4724890"/>
              <a:ext cx="4465199" cy="85350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 dirty="0"/>
                <a:t>UI Thread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Calculus Worker</a:t>
            </a:r>
          </a:p>
        </p:txBody>
      </p:sp>
      <p:grpSp>
        <p:nvGrpSpPr>
          <p:cNvPr id="225" name="Shape 225"/>
          <p:cNvGrpSpPr/>
          <p:nvPr/>
        </p:nvGrpSpPr>
        <p:grpSpPr>
          <a:xfrm>
            <a:off x="1278040" y="1307650"/>
            <a:ext cx="6587919" cy="3290199"/>
            <a:chOff x="1421536" y="384100"/>
            <a:chExt cx="7368213" cy="3290199"/>
          </a:xfrm>
        </p:grpSpPr>
        <p:pic>
          <p:nvPicPr>
            <p:cNvPr id="226" name="Shape 226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4107475" y="2745250"/>
              <a:ext cx="929049" cy="9290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Shape 227"/>
            <p:cNvSpPr/>
            <p:nvPr/>
          </p:nvSpPr>
          <p:spPr>
            <a:xfrm>
              <a:off x="4043150" y="384400"/>
              <a:ext cx="4746600" cy="2213400"/>
            </a:xfrm>
            <a:prstGeom prst="roundRect">
              <a:avLst>
                <a:gd name="adj" fmla="val 16667"/>
              </a:avLst>
            </a:prstGeom>
            <a:solidFill>
              <a:srgbClr val="6FA8DC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buNone/>
              </a:pPr>
              <a:r>
                <a:rPr lang="en" sz="1800" b="1"/>
                <a:t>Final Scene</a:t>
              </a:r>
            </a:p>
          </p:txBody>
        </p:sp>
        <p:pic>
          <p:nvPicPr>
            <p:cNvPr id="228" name="Shape 228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5746975" y="547325"/>
              <a:ext cx="2767924" cy="18452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Shape 229"/>
            <p:cNvSpPr/>
            <p:nvPr/>
          </p:nvSpPr>
          <p:spPr>
            <a:xfrm rot="5400000" flipH="1">
              <a:off x="5687318" y="1618499"/>
              <a:ext cx="1189800" cy="2303100"/>
            </a:xfrm>
            <a:prstGeom prst="bentArrow">
              <a:avLst>
                <a:gd name="adj1" fmla="val 25000"/>
                <a:gd name="adj2" fmla="val 26051"/>
                <a:gd name="adj3" fmla="val 28124"/>
                <a:gd name="adj4" fmla="val 49998"/>
              </a:avLst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 rot="-5400000">
              <a:off x="1785000" y="1644250"/>
              <a:ext cx="3287999" cy="7676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UI Thread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1421536" y="1105450"/>
              <a:ext cx="1715700" cy="1845300"/>
            </a:xfrm>
            <a:prstGeom prst="rightArrow">
              <a:avLst>
                <a:gd name="adj1" fmla="val 59551"/>
                <a:gd name="adj2" fmla="val 43561"/>
              </a:avLst>
            </a:prstGeom>
            <a:solidFill>
              <a:srgbClr val="6FA8DC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buNone/>
              </a:pPr>
              <a:r>
                <a:rPr lang="en" sz="1800" b="1"/>
                <a:t>CHUNK RESULT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Making Animations !</a:t>
            </a:r>
          </a:p>
        </p:txBody>
      </p:sp>
      <p:sp>
        <p:nvSpPr>
          <p:cNvPr id="237" name="Shape 237"/>
          <p:cNvSpPr/>
          <p:nvPr/>
        </p:nvSpPr>
        <p:spPr>
          <a:xfrm>
            <a:off x="140861" y="1276032"/>
            <a:ext cx="1556400" cy="2847166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1838479" y="1522238"/>
            <a:ext cx="3407099" cy="620711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Animator</a:t>
            </a:r>
          </a:p>
        </p:txBody>
      </p:sp>
      <p:sp>
        <p:nvSpPr>
          <p:cNvPr id="239" name="Shape 239"/>
          <p:cNvSpPr/>
          <p:nvPr/>
        </p:nvSpPr>
        <p:spPr>
          <a:xfrm>
            <a:off x="341267" y="1443480"/>
            <a:ext cx="1202100" cy="778126"/>
          </a:xfrm>
          <a:prstGeom prst="frame">
            <a:avLst>
              <a:gd name="adj1" fmla="val 12500"/>
            </a:avLst>
          </a:prstGeom>
          <a:solidFill>
            <a:srgbClr val="4C113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Frame 1</a:t>
            </a:r>
          </a:p>
        </p:txBody>
      </p:sp>
      <p:sp>
        <p:nvSpPr>
          <p:cNvPr id="240" name="Shape 240"/>
          <p:cNvSpPr/>
          <p:nvPr/>
        </p:nvSpPr>
        <p:spPr>
          <a:xfrm>
            <a:off x="341267" y="2309534"/>
            <a:ext cx="1202100" cy="778126"/>
          </a:xfrm>
          <a:prstGeom prst="frame">
            <a:avLst>
              <a:gd name="adj1" fmla="val 12500"/>
            </a:avLst>
          </a:prstGeom>
          <a:solidFill>
            <a:srgbClr val="741B47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Frame 2</a:t>
            </a:r>
          </a:p>
        </p:txBody>
      </p:sp>
      <p:sp>
        <p:nvSpPr>
          <p:cNvPr id="241" name="Shape 241"/>
          <p:cNvSpPr/>
          <p:nvPr/>
        </p:nvSpPr>
        <p:spPr>
          <a:xfrm>
            <a:off x="341267" y="3175589"/>
            <a:ext cx="1202100" cy="778126"/>
          </a:xfrm>
          <a:prstGeom prst="frame">
            <a:avLst>
              <a:gd name="adj1" fmla="val 12500"/>
            </a:avLst>
          </a:prstGeom>
          <a:solidFill>
            <a:srgbClr val="A64D79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Frame 3</a:t>
            </a:r>
          </a:p>
        </p:txBody>
      </p:sp>
      <p:sp>
        <p:nvSpPr>
          <p:cNvPr id="242" name="Shape 242"/>
          <p:cNvSpPr/>
          <p:nvPr/>
        </p:nvSpPr>
        <p:spPr>
          <a:xfrm>
            <a:off x="859971" y="4211420"/>
            <a:ext cx="164999" cy="137842"/>
          </a:xfrm>
          <a:prstGeom prst="flowChartConnector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859971" y="4427722"/>
            <a:ext cx="164999" cy="137842"/>
          </a:xfrm>
          <a:prstGeom prst="flowChartConnector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859971" y="4644024"/>
            <a:ext cx="164999" cy="137842"/>
          </a:xfrm>
          <a:prstGeom prst="flowChartConnector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5510838" y="1276032"/>
            <a:ext cx="2882700" cy="1152511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6990350" y="1443470"/>
            <a:ext cx="1202100" cy="778126"/>
          </a:xfrm>
          <a:prstGeom prst="frame">
            <a:avLst>
              <a:gd name="adj1" fmla="val 125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Empty</a:t>
            </a:r>
          </a:p>
          <a:p>
            <a:pPr lvl="0" algn="ctr" rtl="0">
              <a:buNone/>
            </a:pPr>
            <a:r>
              <a:rPr lang="en" sz="1800" b="1"/>
              <a:t>Frame</a:t>
            </a:r>
          </a:p>
        </p:txBody>
      </p:sp>
      <p:sp>
        <p:nvSpPr>
          <p:cNvPr id="247" name="Shape 247"/>
          <p:cNvSpPr/>
          <p:nvPr/>
        </p:nvSpPr>
        <p:spPr>
          <a:xfrm>
            <a:off x="4007718" y="2525355"/>
            <a:ext cx="2982599" cy="1213743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4184616" y="2653005"/>
            <a:ext cx="1202471" cy="935899"/>
          </a:xfrm>
          <a:prstGeom prst="flowChartMultidocument">
            <a:avLst/>
          </a:prstGeom>
          <a:solidFill>
            <a:srgbClr val="FF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Scene</a:t>
            </a:r>
          </a:p>
        </p:txBody>
      </p:sp>
      <p:sp>
        <p:nvSpPr>
          <p:cNvPr id="249" name="Shape 249"/>
          <p:cNvSpPr/>
          <p:nvPr/>
        </p:nvSpPr>
        <p:spPr>
          <a:xfrm>
            <a:off x="5622836" y="1364645"/>
            <a:ext cx="1202471" cy="935899"/>
          </a:xfrm>
          <a:prstGeom prst="flowChartMultidocumen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Scene</a:t>
            </a:r>
          </a:p>
        </p:txBody>
      </p:sp>
      <p:sp>
        <p:nvSpPr>
          <p:cNvPr id="250" name="Shape 250"/>
          <p:cNvSpPr/>
          <p:nvPr/>
        </p:nvSpPr>
        <p:spPr>
          <a:xfrm>
            <a:off x="5510828" y="2731840"/>
            <a:ext cx="1202100" cy="778126"/>
          </a:xfrm>
          <a:prstGeom prst="frame">
            <a:avLst>
              <a:gd name="adj1" fmla="val 125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Empty</a:t>
            </a:r>
          </a:p>
          <a:p>
            <a:pPr lvl="0" algn="ctr" rtl="0">
              <a:buNone/>
            </a:pPr>
            <a:r>
              <a:rPr lang="en" sz="1800" b="1"/>
              <a:t>Frame</a:t>
            </a:r>
          </a:p>
        </p:txBody>
      </p:sp>
      <p:sp>
        <p:nvSpPr>
          <p:cNvPr id="251" name="Shape 251"/>
          <p:cNvSpPr/>
          <p:nvPr/>
        </p:nvSpPr>
        <p:spPr>
          <a:xfrm>
            <a:off x="4892961" y="1571453"/>
            <a:ext cx="800700" cy="52229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4455797" y="1970616"/>
            <a:ext cx="659999" cy="68949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1838479" y="3970037"/>
            <a:ext cx="3407099" cy="620711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UI Thread</a:t>
            </a:r>
          </a:p>
        </p:txBody>
      </p:sp>
      <p:sp>
        <p:nvSpPr>
          <p:cNvPr id="254" name="Shape 254"/>
          <p:cNvSpPr/>
          <p:nvPr/>
        </p:nvSpPr>
        <p:spPr>
          <a:xfrm>
            <a:off x="4455797" y="3588886"/>
            <a:ext cx="659999" cy="68949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5098223" y="2525355"/>
            <a:ext cx="2882700" cy="1962232"/>
          </a:xfrm>
          <a:prstGeom prst="bentUpArrow">
            <a:avLst>
              <a:gd name="adj1" fmla="val 16064"/>
              <a:gd name="adj2" fmla="val 18577"/>
              <a:gd name="adj3" fmla="val 26702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6" name="Shape 256"/>
          <p:cNvSpPr/>
          <p:nvPr/>
        </p:nvSpPr>
        <p:spPr>
          <a:xfrm rot="-5400000">
            <a:off x="1258767" y="2305456"/>
            <a:ext cx="2256092" cy="1379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2339654" y="2743062"/>
            <a:ext cx="1202100" cy="778126"/>
          </a:xfrm>
          <a:prstGeom prst="frame">
            <a:avLst>
              <a:gd name="adj1" fmla="val 12500"/>
            </a:avLst>
          </a:prstGeom>
          <a:solidFill>
            <a:srgbClr val="C27BA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New</a:t>
            </a:r>
          </a:p>
          <a:p>
            <a:pPr lvl="0" algn="ctr" rtl="0">
              <a:buNone/>
            </a:pPr>
            <a:r>
              <a:rPr lang="en" sz="1800" b="1"/>
              <a:t>Frame</a:t>
            </a:r>
          </a:p>
        </p:txBody>
      </p:sp>
      <p:grpSp>
        <p:nvGrpSpPr>
          <p:cNvPr id="258" name="Shape 258"/>
          <p:cNvGrpSpPr/>
          <p:nvPr/>
        </p:nvGrpSpPr>
        <p:grpSpPr>
          <a:xfrm>
            <a:off x="1036420" y="102373"/>
            <a:ext cx="7318724" cy="5258565"/>
            <a:chOff x="1036400" y="102375"/>
            <a:chExt cx="6205464" cy="4017545"/>
          </a:xfrm>
        </p:grpSpPr>
        <p:sp>
          <p:nvSpPr>
            <p:cNvPr id="259" name="Shape 259"/>
            <p:cNvSpPr/>
            <p:nvPr/>
          </p:nvSpPr>
          <p:spPr>
            <a:xfrm>
              <a:off x="1036400" y="102375"/>
              <a:ext cx="6205464" cy="4017545"/>
            </a:xfrm>
            <a:prstGeom prst="irregularSeal1">
              <a:avLst/>
            </a:prstGeom>
            <a:solidFill>
              <a:srgbClr val="FF0000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1932000" y="895625"/>
              <a:ext cx="4554953" cy="2085533"/>
            </a:xfrm>
            <a:prstGeom prst="irregularSeal1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6000"/>
                <a:t>BOOM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Making Animations ! Part 2</a:t>
            </a:r>
          </a:p>
        </p:txBody>
      </p:sp>
      <p:sp>
        <p:nvSpPr>
          <p:cNvPr id="266" name="Shape 266"/>
          <p:cNvSpPr/>
          <p:nvPr/>
        </p:nvSpPr>
        <p:spPr>
          <a:xfrm>
            <a:off x="445661" y="1580832"/>
            <a:ext cx="1556400" cy="28473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2143279" y="2284238"/>
            <a:ext cx="3407099" cy="620700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Animator</a:t>
            </a:r>
          </a:p>
        </p:txBody>
      </p:sp>
      <p:sp>
        <p:nvSpPr>
          <p:cNvPr id="268" name="Shape 268"/>
          <p:cNvSpPr/>
          <p:nvPr/>
        </p:nvSpPr>
        <p:spPr>
          <a:xfrm>
            <a:off x="646067" y="1748280"/>
            <a:ext cx="1202100" cy="778200"/>
          </a:xfrm>
          <a:prstGeom prst="frame">
            <a:avLst>
              <a:gd name="adj1" fmla="val 12500"/>
            </a:avLst>
          </a:prstGeom>
          <a:solidFill>
            <a:srgbClr val="4C113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Frame 1</a:t>
            </a:r>
          </a:p>
        </p:txBody>
      </p:sp>
      <p:sp>
        <p:nvSpPr>
          <p:cNvPr id="269" name="Shape 269"/>
          <p:cNvSpPr/>
          <p:nvPr/>
        </p:nvSpPr>
        <p:spPr>
          <a:xfrm>
            <a:off x="646067" y="2614334"/>
            <a:ext cx="1202100" cy="778200"/>
          </a:xfrm>
          <a:prstGeom prst="frame">
            <a:avLst>
              <a:gd name="adj1" fmla="val 12500"/>
            </a:avLst>
          </a:prstGeom>
          <a:solidFill>
            <a:srgbClr val="741B47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Frame 2</a:t>
            </a:r>
          </a:p>
        </p:txBody>
      </p:sp>
      <p:sp>
        <p:nvSpPr>
          <p:cNvPr id="270" name="Shape 270"/>
          <p:cNvSpPr/>
          <p:nvPr/>
        </p:nvSpPr>
        <p:spPr>
          <a:xfrm>
            <a:off x="646067" y="3480389"/>
            <a:ext cx="1202100" cy="778200"/>
          </a:xfrm>
          <a:prstGeom prst="frame">
            <a:avLst>
              <a:gd name="adj1" fmla="val 12500"/>
            </a:avLst>
          </a:prstGeom>
          <a:solidFill>
            <a:srgbClr val="A64D79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Frame 3</a:t>
            </a:r>
          </a:p>
        </p:txBody>
      </p:sp>
      <p:sp>
        <p:nvSpPr>
          <p:cNvPr id="271" name="Shape 271"/>
          <p:cNvSpPr/>
          <p:nvPr/>
        </p:nvSpPr>
        <p:spPr>
          <a:xfrm>
            <a:off x="1942550" y="2284250"/>
            <a:ext cx="869999" cy="620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72" name="Shape 27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710462" y="3071525"/>
            <a:ext cx="1296524" cy="1296524"/>
          </a:xfrm>
          <a:prstGeom prst="rect">
            <a:avLst/>
          </a:prstGeom>
        </p:spPr>
      </p:pic>
      <p:sp>
        <p:nvSpPr>
          <p:cNvPr id="273" name="Shape 273"/>
          <p:cNvSpPr/>
          <p:nvPr/>
        </p:nvSpPr>
        <p:spPr>
          <a:xfrm rot="-5400000">
            <a:off x="5364974" y="2863299"/>
            <a:ext cx="1778800" cy="620700"/>
          </a:xfrm>
          <a:prstGeom prst="flowChartOffpageConnector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5255275" y="2284225"/>
            <a:ext cx="869999" cy="620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3769925" y="3409450"/>
            <a:ext cx="2355299" cy="620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5102850" y="1370925"/>
            <a:ext cx="1138799" cy="29970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6740875" y="2385550"/>
            <a:ext cx="1556400" cy="1576199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19050" cap="flat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4949300" y="1478525"/>
            <a:ext cx="1420199" cy="559499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Making the awesome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Ray Tracing principle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The ray tracing is a technique for generating images from virtual scenes.</a:t>
            </a:r>
          </a:p>
          <a:p>
            <a:pPr lvl="0" rtl="0">
              <a:buNone/>
            </a:pPr>
            <a:r>
              <a:rPr lang="en"/>
              <a:t>It traces the path of a light ray for each pixels of the image and simulates its encounter with virtual objects.</a:t>
            </a:r>
          </a:p>
          <a:p>
            <a:pPr lvl="0" rtl="0">
              <a:buNone/>
            </a:pPr>
            <a:r>
              <a:rPr lang="en"/>
              <a:t>Ray tracing is used for animated movies.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Ray Tracing principle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287600" cy="339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/>
              <a:t>In real life, light comes</a:t>
            </a:r>
          </a:p>
          <a:p>
            <a:pPr lvl="0" rtl="0">
              <a:buNone/>
            </a:pPr>
            <a:r>
              <a:rPr lang="en" sz="2400"/>
              <a:t>from the light source</a:t>
            </a:r>
          </a:p>
          <a:p>
            <a:pPr lvl="0" rtl="0">
              <a:buNone/>
            </a:pPr>
            <a:r>
              <a:rPr lang="en" sz="2400"/>
              <a:t>and goes to the camera.</a:t>
            </a:r>
          </a:p>
          <a:p>
            <a:endParaRPr lang="en" sz="2400"/>
          </a:p>
          <a:p>
            <a:pPr lvl="0" rtl="0">
              <a:buNone/>
            </a:pPr>
            <a:r>
              <a:rPr lang="en" sz="2400"/>
              <a:t>But it’s the inverse in </a:t>
            </a:r>
          </a:p>
          <a:p>
            <a:pPr lvl="0" rtl="0">
              <a:buNone/>
            </a:pPr>
            <a:r>
              <a:rPr lang="en" sz="2400"/>
              <a:t>ray tracing.</a:t>
            </a:r>
          </a:p>
        </p:txBody>
      </p:sp>
      <p:pic>
        <p:nvPicPr>
          <p:cNvPr id="292" name="Shape 29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69825" y="1572787"/>
            <a:ext cx="4481849" cy="298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Summary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259050"/>
            <a:ext cx="8229600" cy="31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Working </a:t>
            </a:r>
            <a:r>
              <a:rPr lang="en" sz="2400" dirty="0" smtClean="0"/>
              <a:t>methods</a:t>
            </a:r>
            <a:endParaRPr lang="en" sz="2400" dirty="0"/>
          </a:p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Distributed </a:t>
            </a:r>
            <a:r>
              <a:rPr lang="en" sz="2400" dirty="0" smtClean="0"/>
              <a:t>System</a:t>
            </a:r>
            <a:endParaRPr lang="en" sz="2400" dirty="0"/>
          </a:p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Server </a:t>
            </a:r>
            <a:r>
              <a:rPr lang="en" sz="2400" dirty="0" smtClean="0"/>
              <a:t>architecture</a:t>
            </a:r>
            <a:endParaRPr lang="en" sz="2400" dirty="0"/>
          </a:p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Client </a:t>
            </a:r>
            <a:r>
              <a:rPr lang="en" sz="2400" dirty="0" smtClean="0"/>
              <a:t>architecture</a:t>
            </a:r>
            <a:endParaRPr lang="en" sz="2400" dirty="0"/>
          </a:p>
          <a:p>
            <a:pPr marL="457200" lvl="0" indent="-3810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Raytracing principle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Object : Sphere</a:t>
            </a:r>
          </a:p>
        </p:txBody>
      </p:sp>
      <p:sp>
        <p:nvSpPr>
          <p:cNvPr id="298" name="Shape 298"/>
          <p:cNvSpPr/>
          <p:nvPr/>
        </p:nvSpPr>
        <p:spPr>
          <a:xfrm>
            <a:off x="4203100" y="2416575"/>
            <a:ext cx="1484699" cy="14640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99" name="Shape 299"/>
          <p:cNvCxnSpPr/>
          <p:nvPr/>
        </p:nvCxnSpPr>
        <p:spPr>
          <a:xfrm>
            <a:off x="1989350" y="2519375"/>
            <a:ext cx="2231399" cy="471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0" name="Shape 300"/>
          <p:cNvCxnSpPr/>
          <p:nvPr/>
        </p:nvCxnSpPr>
        <p:spPr>
          <a:xfrm>
            <a:off x="3456300" y="2835325"/>
            <a:ext cx="2231399" cy="471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1" name="Shape 301"/>
          <p:cNvSpPr txBox="1"/>
          <p:nvPr/>
        </p:nvSpPr>
        <p:spPr>
          <a:xfrm>
            <a:off x="6491400" y="2684125"/>
            <a:ext cx="1956599" cy="77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Sphere equation :</a:t>
            </a:r>
          </a:p>
          <a:p>
            <a:pPr lvl="0" rtl="0">
              <a:buNone/>
            </a:pPr>
            <a:r>
              <a:rPr lang="en"/>
              <a:t>r² = x</a:t>
            </a:r>
            <a:r>
              <a:rPr lang="en">
                <a:solidFill>
                  <a:schemeClr val="dk1"/>
                </a:solidFill>
              </a:rPr>
              <a:t>² + y² + z²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287950" y="1302225"/>
            <a:ext cx="6053099" cy="338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 a = (ray x)</a:t>
            </a:r>
            <a:r>
              <a:rPr lang="en" dirty="0">
                <a:solidFill>
                  <a:schemeClr val="dk1"/>
                </a:solidFill>
              </a:rPr>
              <a:t>²</a:t>
            </a:r>
            <a:r>
              <a:rPr lang="en" dirty="0"/>
              <a:t> + (ray y)</a:t>
            </a:r>
            <a:r>
              <a:rPr lang="en" dirty="0">
                <a:solidFill>
                  <a:schemeClr val="dk1"/>
                </a:solidFill>
              </a:rPr>
              <a:t>²</a:t>
            </a:r>
            <a:r>
              <a:rPr lang="en" dirty="0"/>
              <a:t> + (ray z)</a:t>
            </a:r>
            <a:r>
              <a:rPr lang="en" dirty="0">
                <a:solidFill>
                  <a:schemeClr val="dk1"/>
                </a:solidFill>
              </a:rPr>
              <a:t>²</a:t>
            </a:r>
          </a:p>
          <a:p>
            <a:pPr lvl="0" rtl="0">
              <a:buNone/>
            </a:pPr>
            <a:r>
              <a:rPr lang="en" dirty="0"/>
              <a:t> b = 2 * ((camera x) * (ray x) + (camera y) * (ray y) + (camera z) * (ray z))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dirty="0"/>
              <a:t> c = (camera x)</a:t>
            </a:r>
            <a:r>
              <a:rPr lang="en" dirty="0">
                <a:solidFill>
                  <a:schemeClr val="dk1"/>
                </a:solidFill>
              </a:rPr>
              <a:t>²</a:t>
            </a:r>
            <a:r>
              <a:rPr lang="en" dirty="0"/>
              <a:t> + (camera y)</a:t>
            </a:r>
            <a:r>
              <a:rPr lang="en" dirty="0">
                <a:solidFill>
                  <a:schemeClr val="dk1"/>
                </a:solidFill>
              </a:rPr>
              <a:t>²</a:t>
            </a:r>
            <a:r>
              <a:rPr lang="en" dirty="0"/>
              <a:t> + (camera z)</a:t>
            </a:r>
            <a:r>
              <a:rPr lang="en" dirty="0">
                <a:solidFill>
                  <a:schemeClr val="dk1"/>
                </a:solidFill>
              </a:rPr>
              <a:t>²</a:t>
            </a:r>
            <a:r>
              <a:rPr lang="en" dirty="0"/>
              <a:t> - (sphere r)</a:t>
            </a:r>
            <a:r>
              <a:rPr lang="en" dirty="0">
                <a:solidFill>
                  <a:schemeClr val="dk1"/>
                </a:solidFill>
              </a:rPr>
              <a:t>²</a:t>
            </a:r>
          </a:p>
          <a:p>
            <a:pPr lvl="0" rtl="0">
              <a:buNone/>
            </a:pPr>
            <a:r>
              <a:rPr lang="en" dirty="0"/>
              <a:t> d = b</a:t>
            </a:r>
            <a:r>
              <a:rPr lang="en" dirty="0">
                <a:solidFill>
                  <a:schemeClr val="dk1"/>
                </a:solidFill>
              </a:rPr>
              <a:t>²</a:t>
            </a:r>
            <a:r>
              <a:rPr lang="en" dirty="0"/>
              <a:t> - 4 * a * c</a:t>
            </a:r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dirty="0"/>
              <a:t>k1 = (-b - sqrt(disc)) / (2 * a)</a:t>
            </a:r>
          </a:p>
          <a:p>
            <a:pPr lvl="0" rtl="0">
              <a:buNone/>
            </a:pPr>
            <a:r>
              <a:rPr lang="en" dirty="0"/>
              <a:t>k2 = (-b + sqrt(disc)) / (2 * a)</a:t>
            </a:r>
          </a:p>
          <a:p>
            <a:endParaRPr lang="en" dirty="0"/>
          </a:p>
          <a:p>
            <a:endParaRPr lang="en" dirty="0"/>
          </a:p>
          <a:p>
            <a:pPr lvl="0" rtl="0">
              <a:buNone/>
            </a:pPr>
            <a:r>
              <a:rPr lang="en" dirty="0"/>
              <a:t>(k =&gt; distance between intersection and camera)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2810600" y="2352600"/>
            <a:ext cx="588899" cy="43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k1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4562725" y="2714575"/>
            <a:ext cx="588899" cy="43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k2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Light</a:t>
            </a:r>
          </a:p>
        </p:txBody>
      </p:sp>
      <p:sp>
        <p:nvSpPr>
          <p:cNvPr id="310" name="Shape 310"/>
          <p:cNvSpPr/>
          <p:nvPr/>
        </p:nvSpPr>
        <p:spPr>
          <a:xfrm>
            <a:off x="3141075" y="2794250"/>
            <a:ext cx="1479000" cy="1459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311" name="Shape 311"/>
          <p:cNvCxnSpPr/>
          <p:nvPr/>
        </p:nvCxnSpPr>
        <p:spPr>
          <a:xfrm rot="10800000">
            <a:off x="2768174" y="2440874"/>
            <a:ext cx="1105800" cy="1086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2" name="Shape 312"/>
          <p:cNvSpPr/>
          <p:nvPr/>
        </p:nvSpPr>
        <p:spPr>
          <a:xfrm>
            <a:off x="713275" y="2794250"/>
            <a:ext cx="196199" cy="202799"/>
          </a:xfrm>
          <a:prstGeom prst="sun">
            <a:avLst>
              <a:gd name="adj" fmla="val 2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313" name="Shape 313"/>
          <p:cNvCxnSpPr>
            <a:stCxn id="312" idx="3"/>
          </p:cNvCxnSpPr>
          <p:nvPr/>
        </p:nvCxnSpPr>
        <p:spPr>
          <a:xfrm>
            <a:off x="909474" y="2895649"/>
            <a:ext cx="2454000" cy="127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4" name="Shape 314"/>
          <p:cNvSpPr/>
          <p:nvPr/>
        </p:nvSpPr>
        <p:spPr>
          <a:xfrm>
            <a:off x="2799408" y="2465683"/>
            <a:ext cx="1128300" cy="1128300"/>
          </a:xfrm>
          <a:prstGeom prst="arc">
            <a:avLst>
              <a:gd name="adj1" fmla="val 11039373"/>
              <a:gd name="adj2" fmla="val 1350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5" name="Shape 315"/>
          <p:cNvSpPr txBox="1"/>
          <p:nvPr/>
        </p:nvSpPr>
        <p:spPr>
          <a:xfrm>
            <a:off x="2499750" y="2539050"/>
            <a:ext cx="228900" cy="202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A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556350" y="1642525"/>
            <a:ext cx="6098999" cy="172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color = (object color) x (cosinus of A) + (spot color) x brightness</a:t>
            </a:r>
          </a:p>
          <a:p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Transparency &amp; Reflexion</a:t>
            </a:r>
          </a:p>
        </p:txBody>
      </p:sp>
      <p:sp>
        <p:nvSpPr>
          <p:cNvPr id="322" name="Shape 322"/>
          <p:cNvSpPr/>
          <p:nvPr/>
        </p:nvSpPr>
        <p:spPr>
          <a:xfrm>
            <a:off x="2519425" y="2676450"/>
            <a:ext cx="1479000" cy="1459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323" name="Shape 323"/>
          <p:cNvCxnSpPr/>
          <p:nvPr/>
        </p:nvCxnSpPr>
        <p:spPr>
          <a:xfrm rot="10800000">
            <a:off x="2146524" y="2323074"/>
            <a:ext cx="1105800" cy="1086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24" name="Shape 324"/>
          <p:cNvCxnSpPr/>
          <p:nvPr/>
        </p:nvCxnSpPr>
        <p:spPr>
          <a:xfrm>
            <a:off x="287825" y="2777850"/>
            <a:ext cx="2454000" cy="127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25" name="Shape 325"/>
          <p:cNvSpPr/>
          <p:nvPr/>
        </p:nvSpPr>
        <p:spPr>
          <a:xfrm>
            <a:off x="2177758" y="2347883"/>
            <a:ext cx="1128300" cy="1128300"/>
          </a:xfrm>
          <a:prstGeom prst="arc">
            <a:avLst>
              <a:gd name="adj1" fmla="val 11039373"/>
              <a:gd name="adj2" fmla="val 15917526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6" name="Shape 326"/>
          <p:cNvSpPr txBox="1"/>
          <p:nvPr/>
        </p:nvSpPr>
        <p:spPr>
          <a:xfrm>
            <a:off x="1878100" y="2421250"/>
            <a:ext cx="228900" cy="202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A</a:t>
            </a:r>
          </a:p>
        </p:txBody>
      </p:sp>
      <p:cxnSp>
        <p:nvCxnSpPr>
          <p:cNvPr id="327" name="Shape 327"/>
          <p:cNvCxnSpPr>
            <a:stCxn id="325" idx="1"/>
          </p:cNvCxnSpPr>
          <p:nvPr/>
        </p:nvCxnSpPr>
        <p:spPr>
          <a:xfrm rot="10800000">
            <a:off x="2650408" y="1740532"/>
            <a:ext cx="91500" cy="1171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328" name="Shape 328"/>
          <p:cNvSpPr/>
          <p:nvPr/>
        </p:nvSpPr>
        <p:spPr>
          <a:xfrm>
            <a:off x="6686000" y="2750325"/>
            <a:ext cx="1479000" cy="1459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329" name="Shape 329"/>
          <p:cNvCxnSpPr>
            <a:endCxn id="328" idx="1"/>
          </p:cNvCxnSpPr>
          <p:nvPr/>
        </p:nvCxnSpPr>
        <p:spPr>
          <a:xfrm>
            <a:off x="4472294" y="2853019"/>
            <a:ext cx="2430300" cy="111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0" name="Shape 330"/>
          <p:cNvSpPr txBox="1"/>
          <p:nvPr/>
        </p:nvSpPr>
        <p:spPr>
          <a:xfrm>
            <a:off x="739475" y="1465825"/>
            <a:ext cx="2643600" cy="28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/>
              <a:t>Reflexion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5058425" y="1465825"/>
            <a:ext cx="2584799" cy="24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/>
              <a:t>Transparency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878100" y="4194525"/>
            <a:ext cx="5248200" cy="41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color = (object 1 color) x (coef) + (object 2 color) x (1 - coef)</a:t>
            </a:r>
          </a:p>
          <a:p>
            <a:endParaRPr lang="en"/>
          </a:p>
        </p:txBody>
      </p:sp>
      <p:sp>
        <p:nvSpPr>
          <p:cNvPr id="333" name="Shape 333"/>
          <p:cNvSpPr/>
          <p:nvPr/>
        </p:nvSpPr>
        <p:spPr>
          <a:xfrm>
            <a:off x="2224925" y="916125"/>
            <a:ext cx="824400" cy="824400"/>
          </a:xfrm>
          <a:prstGeom prst="arc">
            <a:avLst>
              <a:gd name="adj1" fmla="val 149514"/>
              <a:gd name="adj2" fmla="val 1080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8581552" y="2715477"/>
            <a:ext cx="694199" cy="694199"/>
          </a:xfrm>
          <a:prstGeom prst="arc">
            <a:avLst>
              <a:gd name="adj1" fmla="val 4846167"/>
              <a:gd name="adj2" fmla="val 16329786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5" name="Shape 335"/>
          <p:cNvSpPr txBox="1"/>
          <p:nvPr/>
        </p:nvSpPr>
        <p:spPr>
          <a:xfrm>
            <a:off x="2251250" y="2041750"/>
            <a:ext cx="228900" cy="202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A</a:t>
            </a:r>
          </a:p>
        </p:txBody>
      </p:sp>
      <p:cxnSp>
        <p:nvCxnSpPr>
          <p:cNvPr id="336" name="Shape 336"/>
          <p:cNvCxnSpPr/>
          <p:nvPr/>
        </p:nvCxnSpPr>
        <p:spPr>
          <a:xfrm>
            <a:off x="6909025" y="2972025"/>
            <a:ext cx="1662599" cy="88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ctrTitle"/>
          </p:nvPr>
        </p:nvSpPr>
        <p:spPr>
          <a:xfrm>
            <a:off x="685800" y="1728725"/>
            <a:ext cx="7772400" cy="1227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7200">
                <a:solidFill>
                  <a:srgbClr val="FFFFFF"/>
                </a:solidFill>
              </a:rPr>
              <a:t>Let’s see it in action !</a:t>
            </a:r>
          </a:p>
          <a:p>
            <a:endParaRPr lang="en" sz="7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Specials thanks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52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For his awesomeness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Dr. Ahmed Al Jumaili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For mathematics advises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Bastien G.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Walid B.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4800" dirty="0"/>
              <a:t>Thanks  for listening</a:t>
            </a:r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762000" y="2821526"/>
            <a:ext cx="8229600" cy="50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800" dirty="0">
                <a:solidFill>
                  <a:srgbClr val="FFFFFF"/>
                </a:solidFill>
              </a:rPr>
              <a:t>Some questions 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Git - versioning system</a:t>
            </a:r>
          </a:p>
        </p:txBody>
      </p:sp>
      <p:sp>
        <p:nvSpPr>
          <p:cNvPr id="59" name="Shape 59"/>
          <p:cNvSpPr/>
          <p:nvPr/>
        </p:nvSpPr>
        <p:spPr>
          <a:xfrm>
            <a:off x="174675" y="3441150"/>
            <a:ext cx="851099" cy="603899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/>
              <a:t>Master</a:t>
            </a:r>
          </a:p>
        </p:txBody>
      </p:sp>
      <p:sp>
        <p:nvSpPr>
          <p:cNvPr id="60" name="Shape 60"/>
          <p:cNvSpPr/>
          <p:nvPr/>
        </p:nvSpPr>
        <p:spPr>
          <a:xfrm>
            <a:off x="1486125" y="2043875"/>
            <a:ext cx="851099" cy="603899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Server</a:t>
            </a:r>
          </a:p>
        </p:txBody>
      </p:sp>
      <p:sp>
        <p:nvSpPr>
          <p:cNvPr id="61" name="Shape 61"/>
          <p:cNvSpPr/>
          <p:nvPr/>
        </p:nvSpPr>
        <p:spPr>
          <a:xfrm>
            <a:off x="2565825" y="1337800"/>
            <a:ext cx="997500" cy="603899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Calculus</a:t>
            </a:r>
          </a:p>
        </p:txBody>
      </p:sp>
      <p:sp>
        <p:nvSpPr>
          <p:cNvPr id="62" name="Shape 62"/>
          <p:cNvSpPr/>
          <p:nvPr/>
        </p:nvSpPr>
        <p:spPr>
          <a:xfrm>
            <a:off x="1486125" y="2837250"/>
            <a:ext cx="851099" cy="603899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Client</a:t>
            </a:r>
          </a:p>
        </p:txBody>
      </p:sp>
      <p:cxnSp>
        <p:nvCxnSpPr>
          <p:cNvPr id="63" name="Shape 63"/>
          <p:cNvCxnSpPr>
            <a:stCxn id="59" idx="3"/>
          </p:cNvCxnSpPr>
          <p:nvPr/>
        </p:nvCxnSpPr>
        <p:spPr>
          <a:xfrm>
            <a:off x="1025774" y="3743099"/>
            <a:ext cx="3775799" cy="10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64" name="Shape 64"/>
          <p:cNvCxnSpPr>
            <a:endCxn id="62" idx="1"/>
          </p:cNvCxnSpPr>
          <p:nvPr/>
        </p:nvCxnSpPr>
        <p:spPr>
          <a:xfrm rot="10800000" flipH="1">
            <a:off x="1025924" y="3139199"/>
            <a:ext cx="460200" cy="63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65"/>
          <p:cNvCxnSpPr>
            <a:stCxn id="59" idx="3"/>
            <a:endCxn id="60" idx="1"/>
          </p:cNvCxnSpPr>
          <p:nvPr/>
        </p:nvCxnSpPr>
        <p:spPr>
          <a:xfrm rot="10800000" flipH="1">
            <a:off x="1025774" y="2345824"/>
            <a:ext cx="460350" cy="13972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6" name="Shape 66"/>
          <p:cNvCxnSpPr>
            <a:stCxn id="60" idx="3"/>
            <a:endCxn id="61" idx="1"/>
          </p:cNvCxnSpPr>
          <p:nvPr/>
        </p:nvCxnSpPr>
        <p:spPr>
          <a:xfrm rot="10800000" flipH="1">
            <a:off x="2337224" y="1639749"/>
            <a:ext cx="228600" cy="7060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67"/>
          <p:cNvCxnSpPr>
            <a:stCxn id="60" idx="3"/>
          </p:cNvCxnSpPr>
          <p:nvPr/>
        </p:nvCxnSpPr>
        <p:spPr>
          <a:xfrm rot="10800000" flipH="1">
            <a:off x="2337224" y="2342824"/>
            <a:ext cx="1635000" cy="3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68" name="Shape 68"/>
          <p:cNvCxnSpPr/>
          <p:nvPr/>
        </p:nvCxnSpPr>
        <p:spPr>
          <a:xfrm>
            <a:off x="3935900" y="2335400"/>
            <a:ext cx="0" cy="1396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" name="Shape 69"/>
          <p:cNvCxnSpPr>
            <a:stCxn id="62" idx="3"/>
          </p:cNvCxnSpPr>
          <p:nvPr/>
        </p:nvCxnSpPr>
        <p:spPr>
          <a:xfrm>
            <a:off x="2337224" y="3139199"/>
            <a:ext cx="21297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70" name="Shape 70"/>
          <p:cNvCxnSpPr/>
          <p:nvPr/>
        </p:nvCxnSpPr>
        <p:spPr>
          <a:xfrm>
            <a:off x="4408775" y="3142925"/>
            <a:ext cx="0" cy="611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1" name="Shape 71"/>
          <p:cNvCxnSpPr>
            <a:stCxn id="61" idx="3"/>
          </p:cNvCxnSpPr>
          <p:nvPr/>
        </p:nvCxnSpPr>
        <p:spPr>
          <a:xfrm>
            <a:off x="3563325" y="1639749"/>
            <a:ext cx="1832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72" name="Shape 72"/>
          <p:cNvCxnSpPr/>
          <p:nvPr/>
        </p:nvCxnSpPr>
        <p:spPr>
          <a:xfrm>
            <a:off x="3746750" y="1636975"/>
            <a:ext cx="0" cy="70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73"/>
          <p:cNvSpPr/>
          <p:nvPr/>
        </p:nvSpPr>
        <p:spPr>
          <a:xfrm>
            <a:off x="4801575" y="3446550"/>
            <a:ext cx="851099" cy="603899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Final version</a:t>
            </a:r>
          </a:p>
        </p:txBody>
      </p:sp>
      <p:cxnSp>
        <p:nvCxnSpPr>
          <p:cNvPr id="74" name="Shape 74"/>
          <p:cNvCxnSpPr/>
          <p:nvPr/>
        </p:nvCxnSpPr>
        <p:spPr>
          <a:xfrm>
            <a:off x="189225" y="4314225"/>
            <a:ext cx="59654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75"/>
          <p:cNvSpPr txBox="1"/>
          <p:nvPr/>
        </p:nvSpPr>
        <p:spPr>
          <a:xfrm>
            <a:off x="5565525" y="4238025"/>
            <a:ext cx="662099" cy="3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Time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779800" y="1426000"/>
            <a:ext cx="4081499" cy="183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Allow us to work each on a different branch from “stable revision”</a:t>
            </a:r>
          </a:p>
          <a:p>
            <a:endParaRPr lang="en" sz="1800"/>
          </a:p>
          <a:p>
            <a:pPr marL="457200" lvl="0" indent="-3429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We have a demonstration revision, which is always stable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Distributed System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77573" y="1940350"/>
            <a:ext cx="712174" cy="10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17523" y="1940350"/>
            <a:ext cx="712174" cy="10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17523" y="3132725"/>
            <a:ext cx="712174" cy="10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57473" y="1940350"/>
            <a:ext cx="712174" cy="10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1851625" y="2395950"/>
            <a:ext cx="2040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7" name="Shape 87"/>
          <p:cNvSpPr/>
          <p:nvPr/>
        </p:nvSpPr>
        <p:spPr>
          <a:xfrm rot="-3055922">
            <a:off x="2809239" y="3282709"/>
            <a:ext cx="611670" cy="181930"/>
          </a:xfrm>
          <a:prstGeom prst="rightArrow">
            <a:avLst>
              <a:gd name="adj1" fmla="val 50000"/>
              <a:gd name="adj2" fmla="val 6185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8" name="Shape 88"/>
          <p:cNvSpPr/>
          <p:nvPr/>
        </p:nvSpPr>
        <p:spPr>
          <a:xfrm rot="2554829">
            <a:off x="1523108" y="3304742"/>
            <a:ext cx="542693" cy="181763"/>
          </a:xfrm>
          <a:prstGeom prst="rightArrow">
            <a:avLst>
              <a:gd name="adj1" fmla="val 50000"/>
              <a:gd name="adj2" fmla="val 6185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945850" y="1200150"/>
            <a:ext cx="5049600" cy="355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Servers are connected in a Peer-to-peer </a:t>
            </a:r>
            <a:r>
              <a:rPr lang="en" sz="2400" dirty="0" smtClean="0"/>
              <a:t>architecture</a:t>
            </a:r>
            <a:endParaRPr lang="en" sz="2400" dirty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Servers are identified by UID (Unique IDentifier</a:t>
            </a:r>
            <a:r>
              <a:rPr lang="en" sz="2400" dirty="0" smtClean="0"/>
              <a:t>)</a:t>
            </a:r>
            <a:endParaRPr lang="en" sz="2400" dirty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Servers broadcast informations using Recursive </a:t>
            </a:r>
            <a:r>
              <a:rPr lang="en" sz="2400" dirty="0" smtClean="0"/>
              <a:t>Strategy</a:t>
            </a:r>
            <a:endParaRPr lang="en" sz="2400" dirty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Clients can connect to any server</a:t>
            </a:r>
          </a:p>
        </p:txBody>
      </p:sp>
      <p:sp>
        <p:nvSpPr>
          <p:cNvPr id="90" name="Shape 90"/>
          <p:cNvSpPr/>
          <p:nvPr/>
        </p:nvSpPr>
        <p:spPr>
          <a:xfrm>
            <a:off x="228600" y="4232350"/>
            <a:ext cx="2040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416200" y="4127050"/>
            <a:ext cx="16904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Connection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3332050" y="15860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1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2306212" y="15860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4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306200" y="42556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2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266262" y="15860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DS: Assigning UID</a:t>
            </a:r>
          </a:p>
        </p:txBody>
      </p:sp>
      <p:graphicFrame>
        <p:nvGraphicFramePr>
          <p:cNvPr id="101" name="Shape 101"/>
          <p:cNvGraphicFramePr/>
          <p:nvPr/>
        </p:nvGraphicFramePr>
        <p:xfrm>
          <a:off x="952500" y="2064644"/>
          <a:ext cx="7239000" cy="2452450"/>
        </p:xfrm>
        <a:graphic>
          <a:graphicData uri="http://schemas.openxmlformats.org/drawingml/2006/table">
            <a:tbl>
              <a:tblPr>
                <a:noFill/>
                <a:tableStyleId>{88BC50CC-E449-464D-BD31-1741DEC0CB5C}</a:tableStyleId>
              </a:tblPr>
              <a:tblGrid>
                <a:gridCol w="921625"/>
                <a:gridCol w="1183475"/>
                <a:gridCol w="5133900"/>
              </a:tblGrid>
              <a:tr h="413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Source</a:t>
                      </a:r>
                    </a:p>
                  </a:txBody>
                  <a:tcPr marL="91425" marR="91425" marT="91425" marB="91425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Destination</a:t>
                      </a:r>
                    </a:p>
                  </a:txBody>
                  <a:tcPr marL="91425" marR="91425" marT="91425" marB="91425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Message</a:t>
                      </a:r>
                    </a:p>
                  </a:txBody>
                  <a:tcPr marL="91425" marR="91425" marT="91425" marB="91425">
                    <a:solidFill>
                      <a:srgbClr val="A2C4C9"/>
                    </a:solidFill>
                  </a:tcPr>
                </a:tc>
              </a:tr>
              <a:tr h="417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Server Authentication: I’m a server, not a Client</a:t>
                      </a:r>
                    </a:p>
                  </a:txBody>
                  <a:tcPr marL="91425" marR="91425" marT="91425" marB="91425"/>
                </a:tc>
              </a:tr>
              <a:tr h="401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Your Id is “4”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401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I confirm, your id is “4”</a:t>
                      </a:r>
                    </a:p>
                  </a:txBody>
                  <a:tcPr marL="91425" marR="91425" marT="91425" marB="91425"/>
                </a:tc>
              </a:tr>
              <a:tr h="401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I am “1”, I’m connected to server “2”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417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I am connected to server “5” and “6”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02" name="Shape 10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53674" y="1347275"/>
            <a:ext cx="529479" cy="66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26844" y="1347275"/>
            <a:ext cx="529479" cy="66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1829157" y="1625234"/>
            <a:ext cx="151799" cy="11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1340212" y="1046900"/>
            <a:ext cx="356399" cy="3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A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084700" y="1347275"/>
            <a:ext cx="3657600" cy="66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1800"/>
              <a:t>How to deal with new UID:</a:t>
            </a:r>
          </a:p>
          <a:p>
            <a:pPr lvl="0" rtl="0">
              <a:buNone/>
            </a:pPr>
            <a:r>
              <a:rPr lang="en" sz="1800"/>
              <a:t>Scenario: “A” try to connect to “B”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2113375" y="1046900"/>
            <a:ext cx="356399" cy="3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B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DS: Recursive data transfer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54725" y="1301950"/>
            <a:ext cx="7117775" cy="33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DS: Recursive data transfer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77573" y="1940350"/>
            <a:ext cx="712174" cy="10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17523" y="1940350"/>
            <a:ext cx="712174" cy="10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17523" y="3132725"/>
            <a:ext cx="712174" cy="10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57473" y="1940350"/>
            <a:ext cx="712174" cy="10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1851625" y="2395950"/>
            <a:ext cx="2040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4" name="Shape 124"/>
          <p:cNvSpPr/>
          <p:nvPr/>
        </p:nvSpPr>
        <p:spPr>
          <a:xfrm rot="10800000">
            <a:off x="1851588" y="2167395"/>
            <a:ext cx="2040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190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692275" y="1484200"/>
            <a:ext cx="3994500" cy="2748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/>
              <a:t>Example:</a:t>
            </a:r>
          </a:p>
          <a:p>
            <a:pPr indent="457200" algn="ctr">
              <a:buNone/>
            </a:pPr>
            <a:r>
              <a:rPr lang="en" sz="2400"/>
              <a:t>Sending informations from server 4 to server 1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332050" y="15860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1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2306212" y="15860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4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306200" y="42556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2</a:t>
            </a:r>
          </a:p>
        </p:txBody>
      </p:sp>
      <p:sp>
        <p:nvSpPr>
          <p:cNvPr id="129" name="Shape 129"/>
          <p:cNvSpPr/>
          <p:nvPr/>
        </p:nvSpPr>
        <p:spPr>
          <a:xfrm rot="2554829">
            <a:off x="1523108" y="3304742"/>
            <a:ext cx="542693" cy="181763"/>
          </a:xfrm>
          <a:prstGeom prst="rightArrow">
            <a:avLst>
              <a:gd name="adj1" fmla="val 50000"/>
              <a:gd name="adj2" fmla="val 61853"/>
            </a:avLst>
          </a:prstGeom>
          <a:solidFill>
            <a:srgbClr val="D9D9D9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1266262" y="15860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3</a:t>
            </a:r>
          </a:p>
        </p:txBody>
      </p:sp>
      <p:sp>
        <p:nvSpPr>
          <p:cNvPr id="131" name="Shape 131"/>
          <p:cNvSpPr/>
          <p:nvPr/>
        </p:nvSpPr>
        <p:spPr>
          <a:xfrm>
            <a:off x="228600" y="4079950"/>
            <a:ext cx="2040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28588" y="4309345"/>
            <a:ext cx="2040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190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3" name="Shape 133"/>
          <p:cNvSpPr/>
          <p:nvPr/>
        </p:nvSpPr>
        <p:spPr>
          <a:xfrm rot="-3055922">
            <a:off x="2809239" y="3282709"/>
            <a:ext cx="611670" cy="181930"/>
          </a:xfrm>
          <a:prstGeom prst="rightArrow">
            <a:avLst>
              <a:gd name="adj1" fmla="val 50000"/>
              <a:gd name="adj2" fmla="val 61853"/>
            </a:avLst>
          </a:prstGeom>
          <a:solidFill>
            <a:srgbClr val="CCCCC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416200" y="3974650"/>
            <a:ext cx="16904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Connection</a:t>
            </a:r>
          </a:p>
          <a:p>
            <a:pPr>
              <a:buNone/>
            </a:pPr>
            <a:r>
              <a:rPr lang="en"/>
              <a:t>Data transmission</a:t>
            </a:r>
          </a:p>
        </p:txBody>
      </p:sp>
      <p:sp>
        <p:nvSpPr>
          <p:cNvPr id="135" name="Shape 135"/>
          <p:cNvSpPr/>
          <p:nvPr/>
        </p:nvSpPr>
        <p:spPr>
          <a:xfrm rot="-3055922">
            <a:off x="2809239" y="3282709"/>
            <a:ext cx="611670" cy="181930"/>
          </a:xfrm>
          <a:prstGeom prst="rightArrow">
            <a:avLst>
              <a:gd name="adj1" fmla="val 50000"/>
              <a:gd name="adj2" fmla="val 61853"/>
            </a:avLst>
          </a:prstGeom>
          <a:solidFill>
            <a:srgbClr val="6FA8DC"/>
          </a:solidFill>
          <a:ln w="190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6" name="Shape 136"/>
          <p:cNvSpPr/>
          <p:nvPr/>
        </p:nvSpPr>
        <p:spPr>
          <a:xfrm rot="2554829">
            <a:off x="1523108" y="3304742"/>
            <a:ext cx="542693" cy="181763"/>
          </a:xfrm>
          <a:prstGeom prst="rightArrow">
            <a:avLst>
              <a:gd name="adj1" fmla="val 50000"/>
              <a:gd name="adj2" fmla="val 61853"/>
            </a:avLst>
          </a:prstGeom>
          <a:solidFill>
            <a:srgbClr val="9FC5E8"/>
          </a:solidFill>
          <a:ln w="190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Server architecture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172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dirty="0"/>
              <a:t>The server is:</a:t>
            </a:r>
          </a:p>
          <a:p>
            <a:endParaRPr lang="en" sz="1050" dirty="0"/>
          </a:p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Using config </a:t>
            </a:r>
            <a:r>
              <a:rPr lang="en" sz="2400" dirty="0" smtClean="0"/>
              <a:t>file</a:t>
            </a:r>
            <a:endParaRPr lang="en" sz="2400" dirty="0"/>
          </a:p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/>
              <a:t>Modular</a:t>
            </a:r>
            <a:endParaRPr lang="en" sz="2400" dirty="0"/>
          </a:p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Using threads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Server: Config files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296029" y="1200150"/>
            <a:ext cx="3493140" cy="344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peers</a:t>
            </a:r>
            <a:r>
              <a:rPr lang="en" sz="1800" dirty="0" smtClean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Server </a:t>
            </a:r>
            <a:r>
              <a:rPr lang="en" sz="1800" dirty="0" smtClean="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192.168.0.15:42414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Server </a:t>
            </a:r>
            <a:r>
              <a:rPr lang="en" sz="1800" dirty="0" smtClean="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192.168.0.16:42414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n" sz="1800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Server </a:t>
            </a:r>
            <a:r>
              <a:rPr lang="en" sz="1800" dirty="0" smtClean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192.168.0.16:42419</a:t>
            </a:r>
          </a:p>
          <a:p>
            <a:pPr lvl="0" rtl="0">
              <a:spcBef>
                <a:spcPts val="0"/>
              </a:spcBef>
              <a:buNone/>
            </a:pPr>
            <a:endParaRPr lang="en" sz="1800" dirty="0" smtClean="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r>
              <a:rPr lang="en" sz="1800" dirty="0" smtClean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#NoListen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Listen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 dirty="0" smtClean="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8040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MaxClient </a:t>
            </a:r>
            <a:r>
              <a:rPr lang="en" sz="1800" dirty="0" smtClean="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unlimited</a:t>
            </a:r>
          </a:p>
          <a:p>
            <a:pPr lvl="0" rtl="0">
              <a:spcBef>
                <a:spcPts val="0"/>
              </a:spcBef>
              <a:buNone/>
            </a:pPr>
            <a:endParaRPr lang="en" sz="1800" dirty="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worker</a:t>
            </a:r>
            <a:r>
              <a:rPr lang="en" sz="1800" dirty="0" smtClean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MaxThreads </a:t>
            </a:r>
            <a:r>
              <a:rPr lang="en" sz="1800" dirty="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3789169" y="1200150"/>
            <a:ext cx="5013856" cy="3725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 dirty="0"/>
              <a:t>Homemade Config file interpreter</a:t>
            </a:r>
          </a:p>
          <a:p>
            <a:endParaRPr lang="en" sz="2400" dirty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Common syntax in Unix </a:t>
            </a:r>
            <a:r>
              <a:rPr lang="en" sz="2400" dirty="0" smtClean="0"/>
              <a:t>system</a:t>
            </a:r>
            <a:endParaRPr lang="en" sz="2400" dirty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Easy to read for a </a:t>
            </a:r>
            <a:r>
              <a:rPr lang="en" sz="2400" dirty="0" smtClean="0"/>
              <a:t>human</a:t>
            </a:r>
            <a:endParaRPr lang="en" sz="2400" dirty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Easy to understand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</Words>
  <Application>Microsoft Office PowerPoint</Application>
  <PresentationFormat>On-screen Show (16:9)</PresentationFormat>
  <Paragraphs>227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Courier New</vt:lpstr>
      <vt:lpstr>Georgia</vt:lpstr>
      <vt:lpstr>paper-plane</vt:lpstr>
      <vt:lpstr>Distributed Raytracer</vt:lpstr>
      <vt:lpstr>Summary</vt:lpstr>
      <vt:lpstr>Git - versioning system</vt:lpstr>
      <vt:lpstr>Distributed System</vt:lpstr>
      <vt:lpstr>DS: Assigning UID</vt:lpstr>
      <vt:lpstr>DS: Recursive data transfer</vt:lpstr>
      <vt:lpstr>DS: Recursive data transfer</vt:lpstr>
      <vt:lpstr>Server architecture</vt:lpstr>
      <vt:lpstr>Server: Config files</vt:lpstr>
      <vt:lpstr>Server: Modular</vt:lpstr>
      <vt:lpstr>Server: Modular</vt:lpstr>
      <vt:lpstr>Server: Threading</vt:lpstr>
      <vt:lpstr>Client architecture</vt:lpstr>
      <vt:lpstr>Listener Worker</vt:lpstr>
      <vt:lpstr>Calculus Worker</vt:lpstr>
      <vt:lpstr>Making Animations !</vt:lpstr>
      <vt:lpstr>Making Animations ! Part 2</vt:lpstr>
      <vt:lpstr>Ray Tracing principle</vt:lpstr>
      <vt:lpstr>Ray Tracing principle</vt:lpstr>
      <vt:lpstr>Object : Sphere</vt:lpstr>
      <vt:lpstr>Light</vt:lpstr>
      <vt:lpstr>Transparency &amp; Reflexion</vt:lpstr>
      <vt:lpstr>Let’s see it in action ! </vt:lpstr>
      <vt:lpstr>Specials thanks</vt:lpstr>
      <vt:lpstr>Thanks  for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Raytracer</dc:title>
  <cp:lastModifiedBy>isundil</cp:lastModifiedBy>
  <cp:revision>1</cp:revision>
  <dcterms:modified xsi:type="dcterms:W3CDTF">2014-04-14T21:32:36Z</dcterms:modified>
</cp:coreProperties>
</file>