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8"/>
  </p:notesMasterIdLst>
  <p:sldIdLst>
    <p:sldId id="256" r:id="rId2"/>
    <p:sldId id="257" r:id="rId3"/>
    <p:sldId id="282" r:id="rId4"/>
    <p:sldId id="283" r:id="rId5"/>
    <p:sldId id="284" r:id="rId6"/>
    <p:sldId id="259" r:id="rId7"/>
    <p:sldId id="260" r:id="rId8"/>
    <p:sldId id="262" r:id="rId9"/>
    <p:sldId id="285" r:id="rId10"/>
    <p:sldId id="286" r:id="rId11"/>
    <p:sldId id="273" r:id="rId12"/>
    <p:sldId id="274" r:id="rId13"/>
    <p:sldId id="275" r:id="rId14"/>
    <p:sldId id="276" r:id="rId15"/>
    <p:sldId id="287" r:id="rId16"/>
    <p:sldId id="268" r:id="rId17"/>
    <p:sldId id="270" r:id="rId18"/>
    <p:sldId id="272" r:id="rId19"/>
    <p:sldId id="288" r:id="rId20"/>
    <p:sldId id="263" r:id="rId21"/>
    <p:sldId id="281" r:id="rId22"/>
    <p:sldId id="267" r:id="rId23"/>
    <p:sldId id="265" r:id="rId24"/>
    <p:sldId id="278" r:id="rId25"/>
    <p:sldId id="279" r:id="rId26"/>
    <p:sldId id="280" r:id="rId2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BC50CC-E449-464D-BD31-1741DEC0CB5C}">
  <a:tblStyle styleId="{88BC50CC-E449-464D-BD31-1741DEC0CB5C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3002403-9CDC-4820-82BB-AE45B655AD87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86" autoAdjust="0"/>
  </p:normalViewPr>
  <p:slideViewPr>
    <p:cSldViewPr snapToGrid="0">
      <p:cViewPr varScale="1">
        <p:scale>
          <a:sx n="131" d="100"/>
          <a:sy n="131" d="100"/>
        </p:scale>
        <p:origin x="1044" y="10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50841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100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3529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Principe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d’optique</a:t>
            </a:r>
            <a:r>
              <a:rPr lang="en-US" baseline="0" dirty="0" smtClean="0"/>
              <a:t> de base: Comment IRL on </a:t>
            </a:r>
            <a:r>
              <a:rPr lang="en-US" baseline="0" dirty="0" err="1" smtClean="0"/>
              <a:t>percoit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objets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19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Principe 2: Comment le </a:t>
            </a:r>
            <a:r>
              <a:rPr lang="en-US" dirty="0" err="1" smtClean="0"/>
              <a:t>rt</a:t>
            </a:r>
            <a:r>
              <a:rPr lang="en-US" dirty="0" smtClean="0"/>
              <a:t> </a:t>
            </a:r>
            <a:r>
              <a:rPr lang="en-US" dirty="0" err="1" smtClean="0"/>
              <a:t>percoit</a:t>
            </a:r>
            <a:r>
              <a:rPr lang="en-US" dirty="0" smtClean="0"/>
              <a:t> les </a:t>
            </a:r>
            <a:r>
              <a:rPr lang="en-US" dirty="0" err="1" smtClean="0"/>
              <a:t>objets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Draw </a:t>
            </a:r>
            <a:r>
              <a:rPr lang="en-US" dirty="0" smtClean="0"/>
              <a:t>the schema while talking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854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Comment determiner</a:t>
            </a:r>
            <a:r>
              <a:rPr lang="en-US" baseline="0" dirty="0" smtClean="0"/>
              <a:t> la collision avec un objet d’un </a:t>
            </a:r>
            <a:r>
              <a:rPr lang="en-US" baseline="0" dirty="0" err="1" smtClean="0"/>
              <a:t>Vecteur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directeur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059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152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826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LANCEMENT DU BERCEAU</a:t>
            </a:r>
            <a:r>
              <a:rPr lang="en-US" baseline="0" dirty="0" smtClean="0"/>
              <a:t> DE NEWTON 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353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9734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751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19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err="1" smtClean="0"/>
              <a:t>Equipe</a:t>
            </a:r>
            <a:endParaRPr lang="en-US" dirty="0" smtClean="0"/>
          </a:p>
          <a:p>
            <a:r>
              <a:rPr lang="en-US" dirty="0" err="1" smtClean="0"/>
              <a:t>Contexte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 smtClean="0"/>
          </a:p>
          <a:p>
            <a:r>
              <a:rPr lang="en-US" dirty="0" smtClean="0"/>
              <a:t>Presentation du </a:t>
            </a:r>
            <a:r>
              <a:rPr lang="en-US" dirty="0" err="1" smtClean="0"/>
              <a:t>projet</a:t>
            </a:r>
            <a:endParaRPr lang="en-US" dirty="0" smtClean="0"/>
          </a:p>
          <a:p>
            <a:r>
              <a:rPr lang="en-US" dirty="0" err="1" smtClean="0"/>
              <a:t>Methodologie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946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5260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 FJF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3469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Definition</a:t>
            </a:r>
            <a:r>
              <a:rPr lang="en-US" baseline="0" dirty="0" smtClean="0"/>
              <a:t> Thread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Worker manager -&gt; event bus</a:t>
            </a:r>
          </a:p>
          <a:p>
            <a:r>
              <a:rPr lang="en-US" dirty="0" smtClean="0"/>
              <a:t>(architecture event)</a:t>
            </a:r>
          </a:p>
          <a:p>
            <a:endParaRPr lang="en-US" dirty="0" smtClean="0"/>
          </a:p>
          <a:p>
            <a:r>
              <a:rPr lang="en-US" dirty="0" smtClean="0"/>
              <a:t>For calculus,</a:t>
            </a:r>
            <a:r>
              <a:rPr lang="en-US" baseline="0" dirty="0" smtClean="0"/>
              <a:t> =&gt; next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013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After calculus,</a:t>
            </a:r>
            <a:r>
              <a:rPr lang="en-US" baseline="0" dirty="0" smtClean="0"/>
              <a:t> send all colors to clients in a row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3420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Navigation</a:t>
            </a:r>
            <a:r>
              <a:rPr lang="en-US" baseline="0" dirty="0" smtClean="0"/>
              <a:t> pour exposer des gif / </a:t>
            </a:r>
            <a:r>
              <a:rPr lang="en-US" baseline="0" dirty="0" err="1" smtClean="0"/>
              <a:t>rendus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962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236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462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70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367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64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480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Server map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990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4378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NB: </a:t>
            </a:r>
            <a:r>
              <a:rPr lang="en-US" dirty="0" err="1" smtClean="0"/>
              <a:t>Parler</a:t>
            </a:r>
            <a:r>
              <a:rPr lang="en-US" dirty="0" smtClean="0"/>
              <a:t> du Server Monitoring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279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marL="0" indent="15240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marL="0" indent="15240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/>
          <p:nvPr/>
        </p:nvSpPr>
        <p:spPr>
          <a:xfrm>
            <a:off x="995625" y="4547025"/>
            <a:ext cx="71879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Dr. Ahmed Al Jumaili</a:t>
            </a:r>
          </a:p>
          <a:p>
            <a:pPr lvl="0" rt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8324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Distributed Raytracer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685800" y="21789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FFFFFF"/>
                </a:solidFill>
              </a:rPr>
              <a:t>ITCS 422 - Distributed Systems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/>
          <a:srcRect t="12937"/>
          <a:stretch/>
        </p:blipFill>
        <p:spPr>
          <a:xfrm>
            <a:off x="2723950" y="3288425"/>
            <a:ext cx="1571900" cy="13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22750" y="3155105"/>
            <a:ext cx="2408525" cy="143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4609" y="241402"/>
            <a:ext cx="376672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0" cap="none" spc="0" dirty="0" smtClean="0">
                <a:ln w="0"/>
                <a:solidFill>
                  <a:srgbClr val="CFE2F3"/>
                </a:solidFill>
                <a:effectLst/>
              </a:rPr>
              <a:t>?</a:t>
            </a:r>
            <a:endParaRPr lang="en-US" sz="5400" b="0" cap="none" spc="0" dirty="0">
              <a:ln w="0"/>
              <a:solidFill>
                <a:srgbClr val="CFE2F3"/>
              </a:solidFill>
              <a:effectLst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ctrTitle" idx="4294967295"/>
          </p:nvPr>
        </p:nvSpPr>
        <p:spPr>
          <a:xfrm>
            <a:off x="0" y="972922"/>
            <a:ext cx="6737299" cy="334304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0">
              <a:buNone/>
            </a:pPr>
            <a:r>
              <a:rPr lang="en" dirty="0" smtClean="0"/>
              <a:t>What is the shared goal in this project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07214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Ray Tracing principle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3801"/>
            <a:ext cx="8229600" cy="302620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20947"/>
            <a:ext cx="8229600" cy="712778"/>
          </a:xfrm>
        </p:spPr>
        <p:txBody>
          <a:bodyPr/>
          <a:lstStyle/>
          <a:p>
            <a:pPr algn="r"/>
            <a:r>
              <a:rPr lang="en-US" i="1" dirty="0" smtClean="0">
                <a:solidFill>
                  <a:schemeClr val="bg1"/>
                </a:solidFill>
              </a:rPr>
              <a:t>“Fiat Lux !”</a:t>
            </a:r>
            <a:endParaRPr lang="fr-FR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Ray Tracing principle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171" y="1994303"/>
            <a:ext cx="4150519" cy="261793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Object : Sphere</a:t>
            </a:r>
          </a:p>
        </p:txBody>
      </p:sp>
      <p:sp>
        <p:nvSpPr>
          <p:cNvPr id="298" name="Shape 298"/>
          <p:cNvSpPr/>
          <p:nvPr/>
        </p:nvSpPr>
        <p:spPr>
          <a:xfrm>
            <a:off x="4203100" y="2416575"/>
            <a:ext cx="1484699" cy="14640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99" name="Shape 299"/>
          <p:cNvCxnSpPr/>
          <p:nvPr/>
        </p:nvCxnSpPr>
        <p:spPr>
          <a:xfrm>
            <a:off x="1989350" y="2519375"/>
            <a:ext cx="2231399" cy="47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0" name="Shape 300"/>
          <p:cNvCxnSpPr/>
          <p:nvPr/>
        </p:nvCxnSpPr>
        <p:spPr>
          <a:xfrm>
            <a:off x="1989350" y="2508125"/>
            <a:ext cx="3698349" cy="798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1" name="Shape 301"/>
          <p:cNvSpPr txBox="1"/>
          <p:nvPr/>
        </p:nvSpPr>
        <p:spPr>
          <a:xfrm>
            <a:off x="5689606" y="2464974"/>
            <a:ext cx="1656676" cy="77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Sphere equation </a:t>
            </a:r>
            <a:r>
              <a:rPr lang="en" dirty="0" smtClean="0"/>
              <a:t>:</a:t>
            </a:r>
            <a:endParaRPr lang="en" dirty="0"/>
          </a:p>
        </p:txBody>
      </p:sp>
      <p:sp>
        <p:nvSpPr>
          <p:cNvPr id="303" name="Shape 303"/>
          <p:cNvSpPr txBox="1"/>
          <p:nvPr/>
        </p:nvSpPr>
        <p:spPr>
          <a:xfrm>
            <a:off x="2810600" y="2352600"/>
            <a:ext cx="588899" cy="43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k1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5077228" y="2851824"/>
            <a:ext cx="588899" cy="43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k2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7466" y="4124362"/>
            <a:ext cx="4052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k =&gt; distance between intersection and camera)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2385" y="1372011"/>
                <a:ext cx="4724843" cy="6926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𝑅𝑎𝑦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𝑅𝑎𝑦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𝑅𝑎𝑦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×(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𝑅𝑎𝑦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𝑅𝑎𝑦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𝑅𝑎𝑦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𝐶𝑎𝑚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𝐶𝑎𝑚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𝐶𝑎𝑚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𝑟𝑎𝑑𝑖𝑢𝑠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85" y="1372011"/>
                <a:ext cx="4724843" cy="692626"/>
              </a:xfrm>
              <a:prstGeom prst="rect">
                <a:avLst/>
              </a:prstGeom>
              <a:blipFill rotWithShape="0">
                <a:blip r:embed="rId3"/>
                <a:stretch>
                  <a:fillRect l="-1419" r="-258" b="-1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6528" y="3541445"/>
                <a:ext cx="1642822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28" y="3541445"/>
                <a:ext cx="1642822" cy="4610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766839" y="2847356"/>
                <a:ext cx="14489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39" y="2847356"/>
                <a:ext cx="1448922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840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Post-treatment : Light</a:t>
            </a:r>
            <a:endParaRPr lang="en" dirty="0"/>
          </a:p>
        </p:txBody>
      </p:sp>
      <p:sp>
        <p:nvSpPr>
          <p:cNvPr id="310" name="Shape 310"/>
          <p:cNvSpPr/>
          <p:nvPr/>
        </p:nvSpPr>
        <p:spPr>
          <a:xfrm>
            <a:off x="3141075" y="2794250"/>
            <a:ext cx="1479000" cy="1459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11" name="Shape 311"/>
          <p:cNvCxnSpPr/>
          <p:nvPr/>
        </p:nvCxnSpPr>
        <p:spPr>
          <a:xfrm rot="10800000">
            <a:off x="2768174" y="2440874"/>
            <a:ext cx="1105800" cy="108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2" name="Shape 312"/>
          <p:cNvSpPr/>
          <p:nvPr/>
        </p:nvSpPr>
        <p:spPr>
          <a:xfrm>
            <a:off x="713275" y="2794250"/>
            <a:ext cx="196199" cy="202799"/>
          </a:xfrm>
          <a:prstGeom prst="su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13" name="Shape 313"/>
          <p:cNvCxnSpPr>
            <a:stCxn id="312" idx="3"/>
          </p:cNvCxnSpPr>
          <p:nvPr/>
        </p:nvCxnSpPr>
        <p:spPr>
          <a:xfrm>
            <a:off x="909474" y="2895649"/>
            <a:ext cx="2454000" cy="127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4" name="Shape 314"/>
          <p:cNvSpPr/>
          <p:nvPr/>
        </p:nvSpPr>
        <p:spPr>
          <a:xfrm>
            <a:off x="2799408" y="2465683"/>
            <a:ext cx="1128300" cy="1128300"/>
          </a:xfrm>
          <a:prstGeom prst="arc">
            <a:avLst>
              <a:gd name="adj1" fmla="val 11039373"/>
              <a:gd name="adj2" fmla="val 1350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" name="Shape 315"/>
              <p:cNvSpPr txBox="1"/>
              <p:nvPr/>
            </p:nvSpPr>
            <p:spPr>
              <a:xfrm>
                <a:off x="2507064" y="2539050"/>
                <a:ext cx="292343" cy="3565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en" dirty="0"/>
              </a:p>
            </p:txBody>
          </p:sp>
        </mc:Choice>
        <mc:Fallback>
          <p:sp>
            <p:nvSpPr>
              <p:cNvPr id="315" name="Shape 3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064" y="2539050"/>
                <a:ext cx="292343" cy="3565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Shape 316"/>
              <p:cNvSpPr txBox="1"/>
              <p:nvPr/>
            </p:nvSpPr>
            <p:spPr>
              <a:xfrm>
                <a:off x="556350" y="1642525"/>
                <a:ext cx="6098999" cy="17277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𝐶𝑜𝑙𝑜𝑟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𝑅𝑒𝑠𝑢𝑙𝑡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𝐶𝑜𝑙𝑜𝑟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𝑆𝑝h𝑒𝑟𝑒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𝐶𝑜𝑙𝑜𝑟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𝑆𝑝𝑜𝑡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𝐵𝑟𝑖𝑔h𝑡𝑛𝑒𝑠𝑠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𝑆𝑝h𝑒𝑟𝑒</m:t>
                          </m:r>
                        </m:sub>
                      </m:sSub>
                    </m:oMath>
                  </m:oMathPara>
                </a14:m>
                <a:endParaRPr lang="en" dirty="0"/>
              </a:p>
              <a:p>
                <a:endParaRPr lang="en" dirty="0"/>
              </a:p>
            </p:txBody>
          </p:sp>
        </mc:Choice>
        <mc:Fallback>
          <p:sp>
            <p:nvSpPr>
              <p:cNvPr id="316" name="Shape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50" y="1642525"/>
                <a:ext cx="6098999" cy="17277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4609" y="241402"/>
            <a:ext cx="376672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0" cap="none" spc="0" dirty="0" smtClean="0">
                <a:ln w="0"/>
                <a:solidFill>
                  <a:srgbClr val="CFE2F3"/>
                </a:solidFill>
                <a:effectLst/>
              </a:rPr>
              <a:t>?</a:t>
            </a:r>
            <a:endParaRPr lang="en-US" sz="5400" b="0" cap="none" spc="0" dirty="0">
              <a:ln w="0"/>
              <a:solidFill>
                <a:srgbClr val="CFE2F3"/>
              </a:solidFill>
              <a:effectLst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ctrTitle" idx="4294967295"/>
          </p:nvPr>
        </p:nvSpPr>
        <p:spPr>
          <a:xfrm>
            <a:off x="0" y="972922"/>
            <a:ext cx="6590995" cy="334304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0">
              <a:buNone/>
            </a:pPr>
            <a:r>
              <a:rPr lang="en" dirty="0" smtClean="0"/>
              <a:t>How is the image built before calculation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7804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Client architecture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x="1614697" y="1278328"/>
            <a:ext cx="5710350" cy="3250913"/>
            <a:chOff x="1560975" y="1330650"/>
            <a:chExt cx="5740200" cy="3294400"/>
          </a:xfrm>
        </p:grpSpPr>
        <p:sp>
          <p:nvSpPr>
            <p:cNvPr id="199" name="Shape 199"/>
            <p:cNvSpPr/>
            <p:nvPr/>
          </p:nvSpPr>
          <p:spPr>
            <a:xfrm>
              <a:off x="1560975" y="4055950"/>
              <a:ext cx="5740200" cy="5691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UI Thread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5458475" y="1330650"/>
              <a:ext cx="1842599" cy="25589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Listener Worker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3509725" y="1330650"/>
              <a:ext cx="1842599" cy="25589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Calculus Worker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4700800" y="3556950"/>
              <a:ext cx="511799" cy="7676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711225" y="3556950"/>
              <a:ext cx="511799" cy="7676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560975" y="1330650"/>
              <a:ext cx="1842599" cy="27251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Renderer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625603" y="3956049"/>
            <a:ext cx="1821318" cy="352955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Calculus Worker</a:t>
            </a:r>
          </a:p>
        </p:txBody>
      </p:sp>
      <p:grpSp>
        <p:nvGrpSpPr>
          <p:cNvPr id="225" name="Shape 225"/>
          <p:cNvGrpSpPr/>
          <p:nvPr/>
        </p:nvGrpSpPr>
        <p:grpSpPr>
          <a:xfrm>
            <a:off x="1278040" y="1307650"/>
            <a:ext cx="6587919" cy="3290199"/>
            <a:chOff x="1421536" y="384100"/>
            <a:chExt cx="7368213" cy="3290199"/>
          </a:xfrm>
        </p:grpSpPr>
        <p:pic>
          <p:nvPicPr>
            <p:cNvPr id="226" name="Shape 22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4107475" y="2745250"/>
              <a:ext cx="929049" cy="929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Shape 227"/>
            <p:cNvSpPr/>
            <p:nvPr/>
          </p:nvSpPr>
          <p:spPr>
            <a:xfrm>
              <a:off x="4043150" y="384400"/>
              <a:ext cx="4746600" cy="2213400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buNone/>
              </a:pPr>
              <a:r>
                <a:rPr lang="en" sz="1800" b="1"/>
                <a:t>Final Scene</a:t>
              </a:r>
            </a:p>
          </p:txBody>
        </p:sp>
        <p:pic>
          <p:nvPicPr>
            <p:cNvPr id="228" name="Shape 228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5746975" y="547325"/>
              <a:ext cx="2767924" cy="1845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Shape 229"/>
            <p:cNvSpPr/>
            <p:nvPr/>
          </p:nvSpPr>
          <p:spPr>
            <a:xfrm rot="5400000" flipH="1">
              <a:off x="5687318" y="1618499"/>
              <a:ext cx="1189800" cy="2303100"/>
            </a:xfrm>
            <a:prstGeom prst="bentArrow">
              <a:avLst>
                <a:gd name="adj1" fmla="val 25000"/>
                <a:gd name="adj2" fmla="val 26051"/>
                <a:gd name="adj3" fmla="val 28124"/>
                <a:gd name="adj4" fmla="val 49998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rot="-5400000">
              <a:off x="1785000" y="1644250"/>
              <a:ext cx="3287999" cy="7676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b="1"/>
                <a:t>UI Thread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1421536" y="1105450"/>
              <a:ext cx="1715700" cy="1845300"/>
            </a:xfrm>
            <a:prstGeom prst="rightArrow">
              <a:avLst>
                <a:gd name="adj1" fmla="val 59551"/>
                <a:gd name="adj2" fmla="val 43561"/>
              </a:avLst>
            </a:prstGeom>
            <a:solidFill>
              <a:srgbClr val="6FA8DC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buNone/>
              </a:pPr>
              <a:r>
                <a:rPr lang="en" sz="1800" b="1"/>
                <a:t>CHUNK RESULT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/>
              <a:t>Making Animations </a:t>
            </a:r>
            <a:r>
              <a:rPr lang="en" dirty="0" smtClean="0"/>
              <a:t>!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" y="1225753"/>
            <a:ext cx="4542677" cy="34706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96282" y="2472538"/>
            <a:ext cx="3690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Based on multiple scene alterations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Built with a collection of generated images</a:t>
            </a:r>
            <a:endParaRPr lang="fr-FR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4609" y="241402"/>
            <a:ext cx="376672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0" cap="none" spc="0" dirty="0" smtClean="0">
                <a:ln w="0"/>
                <a:solidFill>
                  <a:srgbClr val="CFE2F3"/>
                </a:solidFill>
                <a:effectLst/>
              </a:rPr>
              <a:t>?</a:t>
            </a:r>
            <a:endParaRPr lang="en-US" sz="5400" b="0" cap="none" spc="0" dirty="0">
              <a:ln w="0"/>
              <a:solidFill>
                <a:srgbClr val="CFE2F3"/>
              </a:solidFill>
              <a:effectLst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ctrTitle" idx="4294967295"/>
          </p:nvPr>
        </p:nvSpPr>
        <p:spPr>
          <a:xfrm>
            <a:off x="0" y="972922"/>
            <a:ext cx="9144000" cy="334304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0">
              <a:buNone/>
            </a:pPr>
            <a:r>
              <a:rPr lang="en" dirty="0" smtClean="0"/>
              <a:t>How is the task distributed among the different servers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76999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 idx="4294967295"/>
          </p:nvPr>
        </p:nvSpPr>
        <p:spPr>
          <a:xfrm>
            <a:off x="0" y="1746250"/>
            <a:ext cx="7772400" cy="12382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dirty="0" smtClean="0"/>
              <a:t>Introduction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/>
              <a:t>Server </a:t>
            </a:r>
            <a:r>
              <a:rPr lang="en" dirty="0" smtClean="0"/>
              <a:t>structure</a:t>
            </a:r>
            <a:endParaRPr lang="en"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17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/>
              <a:t>The server is:</a:t>
            </a:r>
          </a:p>
          <a:p>
            <a:pPr lvl="0"/>
            <a:endParaRPr lang="en" sz="1050" dirty="0"/>
          </a:p>
          <a:p>
            <a:pPr marL="457200" indent="-381000">
              <a:lnSpc>
                <a:spcPct val="150000"/>
              </a:lnSpc>
              <a:buSzPct val="166666"/>
              <a:buFont typeface="Arial"/>
              <a:buChar char="•"/>
            </a:pPr>
            <a:r>
              <a:rPr lang="en" sz="2400" dirty="0"/>
              <a:t>Using </a:t>
            </a:r>
            <a:r>
              <a:rPr lang="en" sz="2400" dirty="0" smtClean="0"/>
              <a:t>other servers</a:t>
            </a:r>
          </a:p>
          <a:p>
            <a:pPr marL="457200" indent="-381000">
              <a:lnSpc>
                <a:spcPct val="150000"/>
              </a:lnSpc>
              <a:buSzPct val="166666"/>
              <a:buFont typeface="Arial"/>
              <a:buChar char="•"/>
            </a:pPr>
            <a:r>
              <a:rPr lang="en" sz="2400" dirty="0" smtClean="0"/>
              <a:t>Using threads</a:t>
            </a:r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Modular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Server: Task scheduling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/>
              <a:t>Works by </a:t>
            </a:r>
            <a:r>
              <a:rPr lang="en-US" dirty="0" smtClean="0"/>
              <a:t>chunks</a:t>
            </a:r>
            <a:endParaRPr lang="en-US" dirty="0" smtClean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smtClean="0"/>
              <a:t>FJF</a:t>
            </a:r>
            <a:endParaRPr lang="en-US" dirty="0" smtClean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Distributes </a:t>
            </a:r>
            <a:r>
              <a:rPr lang="en-US" dirty="0" smtClean="0"/>
              <a:t>chunks to every peers available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Manages peer </a:t>
            </a:r>
            <a:r>
              <a:rPr lang="en-US" dirty="0" smtClean="0"/>
              <a:t>disconnection and latency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9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240150" y="1272274"/>
            <a:ext cx="3957600" cy="3237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Server: Threading</a:t>
            </a:r>
          </a:p>
        </p:txBody>
      </p:sp>
      <p:sp>
        <p:nvSpPr>
          <p:cNvPr id="180" name="Shape 180"/>
          <p:cNvSpPr/>
          <p:nvPr/>
        </p:nvSpPr>
        <p:spPr>
          <a:xfrm>
            <a:off x="457200" y="1415326"/>
            <a:ext cx="1071300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Worker 1</a:t>
            </a:r>
          </a:p>
        </p:txBody>
      </p:sp>
      <p:sp>
        <p:nvSpPr>
          <p:cNvPr id="181" name="Shape 181"/>
          <p:cNvSpPr/>
          <p:nvPr/>
        </p:nvSpPr>
        <p:spPr>
          <a:xfrm>
            <a:off x="1675439" y="1415326"/>
            <a:ext cx="1071300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Worker 2</a:t>
            </a:r>
          </a:p>
        </p:txBody>
      </p:sp>
      <p:sp>
        <p:nvSpPr>
          <p:cNvPr id="182" name="Shape 182"/>
          <p:cNvSpPr/>
          <p:nvPr/>
        </p:nvSpPr>
        <p:spPr>
          <a:xfrm>
            <a:off x="2893679" y="1415326"/>
            <a:ext cx="1071300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Worker 3</a:t>
            </a:r>
          </a:p>
        </p:txBody>
      </p:sp>
      <p:sp>
        <p:nvSpPr>
          <p:cNvPr id="183" name="Shape 183"/>
          <p:cNvSpPr/>
          <p:nvPr/>
        </p:nvSpPr>
        <p:spPr>
          <a:xfrm>
            <a:off x="457150" y="2435218"/>
            <a:ext cx="3507899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Worker manager</a:t>
            </a:r>
            <a:endParaRPr lang="en" dirty="0"/>
          </a:p>
        </p:txBody>
      </p:sp>
      <p:sp>
        <p:nvSpPr>
          <p:cNvPr id="184" name="Shape 184"/>
          <p:cNvSpPr/>
          <p:nvPr/>
        </p:nvSpPr>
        <p:spPr>
          <a:xfrm>
            <a:off x="457149" y="3455136"/>
            <a:ext cx="3507829" cy="651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Network thread</a:t>
            </a:r>
          </a:p>
        </p:txBody>
      </p:sp>
      <p:sp>
        <p:nvSpPr>
          <p:cNvPr id="186" name="Shape 186"/>
          <p:cNvSpPr/>
          <p:nvPr/>
        </p:nvSpPr>
        <p:spPr>
          <a:xfrm>
            <a:off x="2138850" y="3140909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349225" y="2121026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2131000" y="2121026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912775" y="2121026"/>
            <a:ext cx="160199" cy="260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4437875" y="1360525"/>
            <a:ext cx="4248900" cy="2997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When the network thread receives a new scene or a compute instruction, events are fired to the workers.</a:t>
            </a:r>
          </a:p>
          <a:p>
            <a:endParaRPr lang="en" sz="2400"/>
          </a:p>
          <a:p>
            <a:pPr>
              <a:buNone/>
            </a:pPr>
            <a:r>
              <a:rPr lang="en" sz="2400"/>
              <a:t>When a worker finishes, an event is fired back to the network thread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683300" y="4107026"/>
            <a:ext cx="1071300" cy="3854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Process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Server: Modular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757100" y="1200150"/>
            <a:ext cx="5158200" cy="3201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800" dirty="0" smtClean="0"/>
              <a:t>At start, </a:t>
            </a:r>
            <a:r>
              <a:rPr lang="en" sz="1800" dirty="0"/>
              <a:t>the server  will search for all </a:t>
            </a:r>
            <a:r>
              <a:rPr lang="en" sz="1800" dirty="0" smtClean="0"/>
              <a:t>modules, </a:t>
            </a:r>
            <a:r>
              <a:rPr lang="en" sz="1800" dirty="0"/>
              <a:t>and try to </a:t>
            </a:r>
            <a:r>
              <a:rPr lang="en" sz="1800" dirty="0" smtClean="0"/>
              <a:t>load </a:t>
            </a:r>
            <a:r>
              <a:rPr lang="en" sz="1800" dirty="0"/>
              <a:t>them.</a:t>
            </a:r>
          </a:p>
          <a:p>
            <a:endParaRPr lang="en" sz="1800" dirty="0"/>
          </a:p>
          <a:p>
            <a:pPr lvl="0" rtl="0">
              <a:buNone/>
            </a:pPr>
            <a:r>
              <a:rPr lang="en" sz="1800" dirty="0"/>
              <a:t>These modules include features such as :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3D objects, like sphere or cylinder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Transformations, like translation or rotation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Shaders, like opacity or </a:t>
            </a:r>
            <a:r>
              <a:rPr lang="en" sz="1800" dirty="0" smtClean="0"/>
              <a:t>reflection</a:t>
            </a:r>
            <a:endParaRPr lang="en" sz="1800" dirty="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386450"/>
            <a:ext cx="400391" cy="37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1858779"/>
            <a:ext cx="400391" cy="49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2451049"/>
            <a:ext cx="400391" cy="49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3043298"/>
            <a:ext cx="400391" cy="49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83" y="3635559"/>
            <a:ext cx="400391" cy="49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1054725" y="1326475"/>
            <a:ext cx="989699" cy="491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Modules/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341525" y="1898525"/>
            <a:ext cx="1841099" cy="216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BasicLight.so</a:t>
            </a:r>
            <a:endParaRPr lang="en" dirty="0"/>
          </a:p>
          <a:p>
            <a:endParaRPr lang="en" dirty="0"/>
          </a:p>
          <a:p>
            <a:endParaRPr lang="en" dirty="0"/>
          </a:p>
          <a:p>
            <a:pPr lvl="0" rtl="0">
              <a:buNone/>
            </a:pPr>
            <a:r>
              <a:rPr lang="en" dirty="0"/>
              <a:t>BasicObject.so</a:t>
            </a:r>
          </a:p>
          <a:p>
            <a:endParaRPr lang="en" dirty="0"/>
          </a:p>
          <a:p>
            <a:endParaRPr lang="en" dirty="0"/>
          </a:p>
          <a:p>
            <a:pPr lvl="0" rtl="0">
              <a:buNone/>
            </a:pPr>
            <a:r>
              <a:rPr lang="en" dirty="0"/>
              <a:t>BasicTransform.so</a:t>
            </a:r>
          </a:p>
          <a:p>
            <a:endParaRPr lang="en" dirty="0"/>
          </a:p>
          <a:p>
            <a:endParaRPr lang="en" dirty="0"/>
          </a:p>
          <a:p>
            <a:pPr lvl="0" rtl="0">
              <a:buNone/>
            </a:pPr>
            <a:r>
              <a:rPr lang="en" dirty="0"/>
              <a:t>AdvancedLight.so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676650" y="1767925"/>
            <a:ext cx="0" cy="21098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64" name="Shape 164"/>
          <p:cNvCxnSpPr>
            <a:stCxn id="157" idx="1"/>
          </p:cNvCxnSpPr>
          <p:nvPr/>
        </p:nvCxnSpPr>
        <p:spPr>
          <a:xfrm rot="10800000">
            <a:off x="676583" y="21043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5" name="Shape 165"/>
          <p:cNvCxnSpPr/>
          <p:nvPr/>
        </p:nvCxnSpPr>
        <p:spPr>
          <a:xfrm rot="10800000">
            <a:off x="676583" y="27139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6" name="Shape 166"/>
          <p:cNvCxnSpPr/>
          <p:nvPr/>
        </p:nvCxnSpPr>
        <p:spPr>
          <a:xfrm rot="10800000">
            <a:off x="676583" y="33235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7" name="Shape 167"/>
          <p:cNvCxnSpPr/>
          <p:nvPr/>
        </p:nvCxnSpPr>
        <p:spPr>
          <a:xfrm rot="10800000">
            <a:off x="676583" y="3856912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ctrTitle"/>
          </p:nvPr>
        </p:nvSpPr>
        <p:spPr>
          <a:xfrm>
            <a:off x="685800" y="1728725"/>
            <a:ext cx="7772400" cy="1227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>
                <a:solidFill>
                  <a:srgbClr val="FFFFFF"/>
                </a:solidFill>
              </a:rPr>
              <a:t>Let’s see it in action !</a:t>
            </a:r>
          </a:p>
          <a:p>
            <a:endParaRPr lang="en" sz="7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Specials thanks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5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For his awesomeness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Dr. Ahmed Al Jumaili</a:t>
            </a:r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For mathematics advises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Bastien G.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Walid B.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4800" dirty="0">
                <a:solidFill>
                  <a:schemeClr val="bg1"/>
                </a:solidFill>
              </a:rPr>
              <a:t>Thanks  for listening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762000" y="2821526"/>
            <a:ext cx="8229600" cy="5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800" dirty="0">
                <a:solidFill>
                  <a:srgbClr val="FFFFFF"/>
                </a:solidFill>
              </a:rPr>
              <a:t>Some questions 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Summary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59050"/>
            <a:ext cx="8229600" cy="31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Distributed System</a:t>
            </a:r>
          </a:p>
          <a:p>
            <a:pPr marL="457200" indent="-381000">
              <a:lnSpc>
                <a:spcPct val="150000"/>
              </a:lnSpc>
              <a:buSzPct val="166666"/>
              <a:buFont typeface="Arial"/>
              <a:buChar char="•"/>
            </a:pPr>
            <a:r>
              <a:rPr lang="en" sz="2400" dirty="0"/>
              <a:t>Raytracing </a:t>
            </a:r>
            <a:r>
              <a:rPr lang="en" sz="2400" dirty="0" smtClean="0"/>
              <a:t>principle</a:t>
            </a:r>
            <a:endParaRPr lang="en" sz="2400" dirty="0"/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Client architecture</a:t>
            </a:r>
          </a:p>
          <a:p>
            <a:pPr marL="457200" indent="-381000">
              <a:lnSpc>
                <a:spcPct val="150000"/>
              </a:lnSpc>
              <a:buSzPct val="166666"/>
              <a:buFont typeface="Arial"/>
              <a:buChar char="•"/>
            </a:pPr>
            <a:r>
              <a:rPr lang="en" sz="2400" dirty="0"/>
              <a:t>Server </a:t>
            </a:r>
            <a:r>
              <a:rPr lang="en" sz="2400" dirty="0" smtClean="0"/>
              <a:t>architecture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2104815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4609" y="241402"/>
            <a:ext cx="376672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0" cap="none" spc="0" dirty="0" smtClean="0">
                <a:ln w="0"/>
                <a:solidFill>
                  <a:srgbClr val="CFE2F3"/>
                </a:solidFill>
                <a:effectLst/>
              </a:rPr>
              <a:t>?</a:t>
            </a:r>
            <a:endParaRPr lang="en-US" sz="5400" b="0" cap="none" spc="0" dirty="0">
              <a:ln w="0"/>
              <a:solidFill>
                <a:srgbClr val="CFE2F3"/>
              </a:solidFill>
              <a:effectLst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ctrTitle" idx="4294967295"/>
          </p:nvPr>
        </p:nvSpPr>
        <p:spPr>
          <a:xfrm>
            <a:off x="0" y="972922"/>
            <a:ext cx="9144000" cy="334304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0">
              <a:buNone/>
            </a:pPr>
            <a:r>
              <a:rPr lang="en" dirty="0" smtClean="0"/>
              <a:t>To what extent does the project</a:t>
            </a:r>
            <a:br>
              <a:rPr lang="en" dirty="0" smtClean="0"/>
            </a:br>
            <a:r>
              <a:rPr lang="en" dirty="0" smtClean="0"/>
              <a:t>is an implementation of a DS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640178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1094"/>
            <a:ext cx="8229600" cy="3484755"/>
          </a:xfrm>
        </p:spPr>
        <p:txBody>
          <a:bodyPr/>
          <a:lstStyle/>
          <a:p>
            <a:pPr algn="just"/>
            <a:r>
              <a:rPr lang="en-US" sz="2800" i="1" dirty="0" smtClean="0"/>
              <a:t>&lt;&lt; A </a:t>
            </a:r>
            <a:r>
              <a:rPr lang="en-US" sz="2800" i="1" dirty="0"/>
              <a:t>distributed system is a software system in which components located on networked computers communicate and coordinate their actions by passing </a:t>
            </a:r>
            <a:r>
              <a:rPr lang="en-US" sz="2800" i="1" dirty="0" smtClean="0"/>
              <a:t>messages.</a:t>
            </a:r>
          </a:p>
          <a:p>
            <a:pPr algn="just"/>
            <a:r>
              <a:rPr lang="en-US" sz="2800" i="1" dirty="0" smtClean="0"/>
              <a:t>The </a:t>
            </a:r>
            <a:r>
              <a:rPr lang="en-US" sz="2800" i="1" dirty="0"/>
              <a:t>components interact with each other in order to achieve a common goal</a:t>
            </a:r>
            <a:r>
              <a:rPr lang="en-US" sz="2800" i="1" dirty="0" smtClean="0"/>
              <a:t>. &gt;&gt;</a:t>
            </a:r>
            <a:endParaRPr lang="fr-FR" sz="2800" i="1" dirty="0"/>
          </a:p>
        </p:txBody>
      </p:sp>
      <p:sp>
        <p:nvSpPr>
          <p:cNvPr id="6" name="AutoShape 2" descr="http://upload.wikimedia.org/wikipedia/en/b/bc/Wiki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857" y="3567265"/>
            <a:ext cx="1285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Distributed System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75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3132725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574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1851625" y="23959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7" name="Shape 87"/>
          <p:cNvSpPr/>
          <p:nvPr/>
        </p:nvSpPr>
        <p:spPr>
          <a:xfrm rot="-3055922">
            <a:off x="2809239" y="3282709"/>
            <a:ext cx="611670" cy="181930"/>
          </a:xfrm>
          <a:prstGeom prst="rightArrow">
            <a:avLst>
              <a:gd name="adj1" fmla="val 50000"/>
              <a:gd name="adj2" fmla="val 618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8" name="Shape 88"/>
          <p:cNvSpPr/>
          <p:nvPr/>
        </p:nvSpPr>
        <p:spPr>
          <a:xfrm rot="2554829">
            <a:off x="1523108" y="3304742"/>
            <a:ext cx="542693" cy="181763"/>
          </a:xfrm>
          <a:prstGeom prst="rightArrow">
            <a:avLst>
              <a:gd name="adj1" fmla="val 50000"/>
              <a:gd name="adj2" fmla="val 618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945850" y="1200150"/>
            <a:ext cx="5049600" cy="355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Peer-to-peer </a:t>
            </a:r>
            <a:r>
              <a:rPr lang="en" sz="2400" dirty="0" smtClean="0"/>
              <a:t>architecture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Servers are identified by </a:t>
            </a:r>
            <a:r>
              <a:rPr lang="en" sz="2400" dirty="0" smtClean="0"/>
              <a:t>Unique I</a:t>
            </a:r>
            <a:r>
              <a:rPr lang="fr-FR" sz="2400" dirty="0" smtClean="0"/>
              <a:t>d</a:t>
            </a:r>
            <a:r>
              <a:rPr lang="en" sz="2400" dirty="0" smtClean="0"/>
              <a:t>entifier</a:t>
            </a:r>
            <a:r>
              <a:rPr lang="en" sz="2400" dirty="0" smtClean="0"/>
              <a:t> (UID)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Servers broadcast informations using Recursive </a:t>
            </a:r>
            <a:r>
              <a:rPr lang="en" sz="2400" dirty="0" smtClean="0"/>
              <a:t>Strategy</a:t>
            </a:r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Clients can connect to any server</a:t>
            </a:r>
          </a:p>
        </p:txBody>
      </p:sp>
      <p:sp>
        <p:nvSpPr>
          <p:cNvPr id="90" name="Shape 90"/>
          <p:cNvSpPr/>
          <p:nvPr/>
        </p:nvSpPr>
        <p:spPr>
          <a:xfrm>
            <a:off x="228600" y="42323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416200" y="4127050"/>
            <a:ext cx="16904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Connection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332050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1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30621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4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306200" y="42556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2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26626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DS: Assigning UID</a:t>
            </a:r>
          </a:p>
        </p:txBody>
      </p:sp>
      <p:graphicFrame>
        <p:nvGraphicFramePr>
          <p:cNvPr id="101" name="Shape 101"/>
          <p:cNvGraphicFramePr/>
          <p:nvPr/>
        </p:nvGraphicFramePr>
        <p:xfrm>
          <a:off x="952500" y="2064644"/>
          <a:ext cx="7239000" cy="2452450"/>
        </p:xfrm>
        <a:graphic>
          <a:graphicData uri="http://schemas.openxmlformats.org/drawingml/2006/table">
            <a:tbl>
              <a:tblPr>
                <a:noFill/>
                <a:tableStyleId>{88BC50CC-E449-464D-BD31-1741DEC0CB5C}</a:tableStyleId>
              </a:tblPr>
              <a:tblGrid>
                <a:gridCol w="921625"/>
                <a:gridCol w="1183475"/>
                <a:gridCol w="5133900"/>
              </a:tblGrid>
              <a:tr h="413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Source</a:t>
                      </a: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Destination</a:t>
                      </a: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Message</a:t>
                      </a: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</a:tr>
              <a:tr h="417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Server Authentication: I’m a server, not a Client</a:t>
                      </a:r>
                    </a:p>
                  </a:txBody>
                  <a:tcPr marL="91425" marR="91425" marT="91425" marB="91425"/>
                </a:tc>
              </a:tr>
              <a:tr h="40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Your Id is “4”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0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 confirm, your id is “4”</a:t>
                      </a:r>
                    </a:p>
                  </a:txBody>
                  <a:tcPr marL="91425" marR="91425" marT="91425" marB="91425"/>
                </a:tc>
              </a:tr>
              <a:tr h="40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 am “1”, I’m connected to server “2”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17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I am connected to server “5” and “6”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02" name="Shape 1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53674" y="1347275"/>
            <a:ext cx="529479" cy="6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26844" y="1347275"/>
            <a:ext cx="529479" cy="66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1829157" y="1625234"/>
            <a:ext cx="151799" cy="11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340212" y="1046900"/>
            <a:ext cx="356399" cy="3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A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084700" y="1347275"/>
            <a:ext cx="3657600" cy="66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800"/>
              <a:t>How to deal with new UID:</a:t>
            </a:r>
          </a:p>
          <a:p>
            <a:pPr lvl="0" rtl="0">
              <a:buNone/>
            </a:pPr>
            <a:r>
              <a:rPr lang="en" sz="1800"/>
              <a:t>Scenario: “A” try to connect to “B”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113375" y="1046900"/>
            <a:ext cx="356399" cy="3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DS: Recursive data transfer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75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17523" y="3132725"/>
            <a:ext cx="712174" cy="10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57473" y="1940350"/>
            <a:ext cx="712174" cy="10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1851625" y="23959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/>
          <p:nvPr/>
        </p:nvSpPr>
        <p:spPr>
          <a:xfrm rot="10800000">
            <a:off x="1851588" y="2167395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692275" y="1484200"/>
            <a:ext cx="3994500" cy="2748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Example:</a:t>
            </a:r>
          </a:p>
          <a:p>
            <a:pPr indent="457200" algn="ctr">
              <a:buNone/>
            </a:pPr>
            <a:r>
              <a:rPr lang="en" sz="2400"/>
              <a:t>Sending informations from server 4 to server 1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332050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1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30621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4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306200" y="42556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2</a:t>
            </a:r>
          </a:p>
        </p:txBody>
      </p:sp>
      <p:sp>
        <p:nvSpPr>
          <p:cNvPr id="129" name="Shape 129"/>
          <p:cNvSpPr/>
          <p:nvPr/>
        </p:nvSpPr>
        <p:spPr>
          <a:xfrm rot="2554829">
            <a:off x="1523108" y="3304742"/>
            <a:ext cx="542693" cy="181763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266262" y="1586050"/>
            <a:ext cx="334799" cy="3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3</a:t>
            </a:r>
          </a:p>
        </p:txBody>
      </p:sp>
      <p:sp>
        <p:nvSpPr>
          <p:cNvPr id="131" name="Shape 131"/>
          <p:cNvSpPr/>
          <p:nvPr/>
        </p:nvSpPr>
        <p:spPr>
          <a:xfrm>
            <a:off x="228600" y="4079950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588" y="4309345"/>
            <a:ext cx="20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3" name="Shape 133"/>
          <p:cNvSpPr/>
          <p:nvPr/>
        </p:nvSpPr>
        <p:spPr>
          <a:xfrm rot="-3055922">
            <a:off x="2809239" y="3282709"/>
            <a:ext cx="611670" cy="181930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CCCC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416200" y="3974650"/>
            <a:ext cx="16904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Connection</a:t>
            </a:r>
          </a:p>
          <a:p>
            <a:pPr>
              <a:buNone/>
            </a:pPr>
            <a:r>
              <a:rPr lang="en"/>
              <a:t>Data transmission</a:t>
            </a:r>
          </a:p>
        </p:txBody>
      </p:sp>
      <p:sp>
        <p:nvSpPr>
          <p:cNvPr id="135" name="Shape 135"/>
          <p:cNvSpPr/>
          <p:nvPr/>
        </p:nvSpPr>
        <p:spPr>
          <a:xfrm rot="-3055922">
            <a:off x="2809239" y="3282709"/>
            <a:ext cx="611670" cy="181930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6FA8DC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" name="Shape 136"/>
          <p:cNvSpPr/>
          <p:nvPr/>
        </p:nvSpPr>
        <p:spPr>
          <a:xfrm rot="2554829">
            <a:off x="1523108" y="3304742"/>
            <a:ext cx="542693" cy="181763"/>
          </a:xfrm>
          <a:prstGeom prst="rightArrow">
            <a:avLst>
              <a:gd name="adj1" fmla="val 50000"/>
              <a:gd name="adj2" fmla="val 61853"/>
            </a:avLst>
          </a:prstGeom>
          <a:solidFill>
            <a:srgbClr val="9FC5E8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2962199"/>
          </a:xfrm>
        </p:spPr>
        <p:txBody>
          <a:bodyPr anchor="ctr"/>
          <a:lstStyle/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smtClean="0"/>
              <a:t>Save time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smtClean="0"/>
              <a:t>Share resources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smtClean="0"/>
              <a:t>Raise performance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17060" r="4559" b="51205"/>
          <a:stretch/>
        </p:blipFill>
        <p:spPr>
          <a:xfrm>
            <a:off x="0" y="1155307"/>
            <a:ext cx="9144000" cy="21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572</Words>
  <Application>Microsoft Office PowerPoint</Application>
  <PresentationFormat>On-screen Show (16:9)</PresentationFormat>
  <Paragraphs>163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Courier New</vt:lpstr>
      <vt:lpstr>Georgia</vt:lpstr>
      <vt:lpstr>paper-plane</vt:lpstr>
      <vt:lpstr>Distributed Raytracer</vt:lpstr>
      <vt:lpstr>Introduction</vt:lpstr>
      <vt:lpstr>Summary</vt:lpstr>
      <vt:lpstr>To what extent does the project is an implementation of a DS</vt:lpstr>
      <vt:lpstr>Distributed System</vt:lpstr>
      <vt:lpstr>Distributed System</vt:lpstr>
      <vt:lpstr>DS: Assigning UID</vt:lpstr>
      <vt:lpstr>DS: Recursive data transfer</vt:lpstr>
      <vt:lpstr>Benefits</vt:lpstr>
      <vt:lpstr>What is the shared goal in this project</vt:lpstr>
      <vt:lpstr>Ray Tracing principle</vt:lpstr>
      <vt:lpstr>Ray Tracing principle</vt:lpstr>
      <vt:lpstr>Object : Sphere</vt:lpstr>
      <vt:lpstr>Post-treatment : Light</vt:lpstr>
      <vt:lpstr>How is the image built before calculation</vt:lpstr>
      <vt:lpstr>Client architecture</vt:lpstr>
      <vt:lpstr>Calculus Worker</vt:lpstr>
      <vt:lpstr>Making Animations !</vt:lpstr>
      <vt:lpstr>How is the task distributed among the different servers</vt:lpstr>
      <vt:lpstr>Server structure</vt:lpstr>
      <vt:lpstr>Server: Task scheduling</vt:lpstr>
      <vt:lpstr>Server: Threading</vt:lpstr>
      <vt:lpstr>Server: Modular</vt:lpstr>
      <vt:lpstr>Let’s see it in action ! </vt:lpstr>
      <vt:lpstr>Specials thanks</vt:lpstr>
      <vt:lpstr>Thanks 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Raytracer</dc:title>
  <cp:lastModifiedBy>isundil</cp:lastModifiedBy>
  <cp:revision>20</cp:revision>
  <dcterms:modified xsi:type="dcterms:W3CDTF">2014-04-23T22:56:55Z</dcterms:modified>
</cp:coreProperties>
</file>