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82" r:id="rId4"/>
    <p:sldId id="283" r:id="rId5"/>
    <p:sldId id="284" r:id="rId6"/>
    <p:sldId id="259" r:id="rId7"/>
    <p:sldId id="260" r:id="rId8"/>
    <p:sldId id="262" r:id="rId9"/>
    <p:sldId id="285" r:id="rId10"/>
    <p:sldId id="286" r:id="rId11"/>
    <p:sldId id="273" r:id="rId12"/>
    <p:sldId id="274" r:id="rId13"/>
    <p:sldId id="275" r:id="rId14"/>
    <p:sldId id="276" r:id="rId15"/>
    <p:sldId id="287" r:id="rId16"/>
    <p:sldId id="268" r:id="rId17"/>
    <p:sldId id="289" r:id="rId18"/>
    <p:sldId id="270" r:id="rId19"/>
    <p:sldId id="272" r:id="rId20"/>
    <p:sldId id="288" r:id="rId21"/>
    <p:sldId id="263" r:id="rId22"/>
    <p:sldId id="281" r:id="rId23"/>
    <p:sldId id="267" r:id="rId24"/>
    <p:sldId id="265" r:id="rId25"/>
    <p:sldId id="278" r:id="rId26"/>
    <p:sldId id="279" r:id="rId27"/>
    <p:sldId id="280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C50CC-E449-464D-BD31-1741DEC0CB5C}">
  <a:tblStyle styleId="{88BC50CC-E449-464D-BD31-1741DEC0CB5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002403-9CDC-4820-82BB-AE45B655AD8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6" autoAdjust="0"/>
  </p:normalViewPr>
  <p:slideViewPr>
    <p:cSldViewPr snapToGrid="0">
      <p:cViewPr varScale="1">
        <p:scale>
          <a:sx n="131" d="100"/>
          <a:sy n="131" d="100"/>
        </p:scale>
        <p:origin x="486" y="10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084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0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52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Principe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d’optique</a:t>
            </a:r>
            <a:r>
              <a:rPr lang="en-US" baseline="0" dirty="0" smtClean="0"/>
              <a:t> de base: Comment IRL on </a:t>
            </a:r>
            <a:r>
              <a:rPr lang="en-US" baseline="0" dirty="0" err="1" smtClean="0"/>
              <a:t>percoit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1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Principe 2: Comment le </a:t>
            </a:r>
            <a:r>
              <a:rPr lang="en-US" dirty="0" err="1" smtClean="0"/>
              <a:t>rt</a:t>
            </a:r>
            <a:r>
              <a:rPr lang="en-US" dirty="0" smtClean="0"/>
              <a:t> </a:t>
            </a:r>
            <a:r>
              <a:rPr lang="en-US" dirty="0" err="1" smtClean="0"/>
              <a:t>percoit</a:t>
            </a:r>
            <a:r>
              <a:rPr lang="en-US" dirty="0" smtClean="0"/>
              <a:t> les </a:t>
            </a:r>
            <a:r>
              <a:rPr lang="en-US" dirty="0" err="1" smtClean="0"/>
              <a:t>objets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</a:t>
            </a:r>
            <a:r>
              <a:rPr lang="en-US" dirty="0" smtClean="0"/>
              <a:t>the schema while talking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854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Comment determiner</a:t>
            </a:r>
            <a:r>
              <a:rPr lang="en-US" baseline="0" dirty="0" smtClean="0"/>
              <a:t> la collision avec un objet d’un </a:t>
            </a:r>
            <a:r>
              <a:rPr lang="en-US" baseline="0" dirty="0" err="1" smtClean="0"/>
              <a:t>Vecteur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directeur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05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Principe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renvoi</a:t>
            </a:r>
            <a:r>
              <a:rPr lang="en-US" baseline="0" dirty="0" smtClean="0"/>
              <a:t> de rayon, application de post-</a:t>
            </a:r>
            <a:r>
              <a:rPr lang="en-US" baseline="0" dirty="0" err="1" smtClean="0"/>
              <a:t>traitement</a:t>
            </a:r>
            <a:endParaRPr lang="en-US" baseline="0" dirty="0" smtClean="0"/>
          </a:p>
          <a:p>
            <a:r>
              <a:rPr lang="en-US" baseline="0" dirty="0" smtClean="0"/>
              <a:t>Bastien =&gt;</a:t>
            </a:r>
            <a:r>
              <a:rPr lang="en-US" baseline="0" dirty="0" err="1" smtClean="0"/>
              <a:t>diaporama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ecran</a:t>
            </a:r>
            <a:r>
              <a:rPr lang="en-US" baseline="0" dirty="0" smtClean="0"/>
              <a:t>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15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826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LANCEMENT DU BERCEAU</a:t>
            </a:r>
            <a:r>
              <a:rPr lang="en-US" baseline="0" dirty="0" smtClean="0"/>
              <a:t> DE NEWTON !</a:t>
            </a:r>
          </a:p>
          <a:p>
            <a:r>
              <a:rPr lang="en-US" baseline="0" dirty="0" err="1" smtClean="0"/>
              <a:t>Archi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535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Manip</a:t>
            </a:r>
            <a:r>
              <a:rPr lang="en-US" baseline="0" dirty="0" smtClean="0"/>
              <a:t> du client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Notion de scene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Scene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save (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422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Server mapping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734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Berceau</a:t>
            </a:r>
            <a:r>
              <a:rPr lang="en-US" dirty="0" smtClean="0"/>
              <a:t> de newton =&gt; end ?</a:t>
            </a:r>
          </a:p>
          <a:p>
            <a:r>
              <a:rPr lang="en-US" dirty="0" smtClean="0"/>
              <a:t>Umbrella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5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Equipe</a:t>
            </a:r>
            <a:endParaRPr lang="en-US" dirty="0" smtClean="0"/>
          </a:p>
          <a:p>
            <a:r>
              <a:rPr lang="en-US" dirty="0" err="1" smtClean="0"/>
              <a:t>Contexte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smtClean="0"/>
              <a:t>Presentation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err="1" smtClean="0"/>
              <a:t>Methodologie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9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19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6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 FJF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69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Definition</a:t>
            </a:r>
            <a:r>
              <a:rPr lang="en-US" baseline="0" dirty="0" smtClean="0"/>
              <a:t> Thread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Worker manager -&gt; event bus</a:t>
            </a:r>
          </a:p>
          <a:p>
            <a:r>
              <a:rPr lang="en-US" dirty="0" smtClean="0"/>
              <a:t>(architecture event)</a:t>
            </a:r>
          </a:p>
          <a:p>
            <a:endParaRPr lang="en-US" dirty="0" smtClean="0"/>
          </a:p>
          <a:p>
            <a:r>
              <a:rPr lang="en-US" dirty="0" smtClean="0"/>
              <a:t>For calculus,</a:t>
            </a:r>
            <a:r>
              <a:rPr lang="en-US" baseline="0" dirty="0" smtClean="0"/>
              <a:t> =&gt;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013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After calculus,</a:t>
            </a:r>
            <a:r>
              <a:rPr lang="en-US" baseline="0" dirty="0" smtClean="0"/>
              <a:t> send all colors to clients in a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420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Navigation</a:t>
            </a:r>
            <a:r>
              <a:rPr lang="en-US" baseline="0" dirty="0" smtClean="0"/>
              <a:t> pour exposer des gif / </a:t>
            </a:r>
            <a:r>
              <a:rPr lang="en-US" baseline="0" dirty="0" err="1" smtClean="0"/>
              <a:t>rendus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6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236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70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67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64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Server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9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37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NB: </a:t>
            </a:r>
            <a:r>
              <a:rPr lang="en-US" dirty="0" err="1" smtClean="0"/>
              <a:t>Parler</a:t>
            </a:r>
            <a:r>
              <a:rPr lang="en-US" dirty="0" smtClean="0"/>
              <a:t> du Server Monitoring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7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8324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Distributed Raytracer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21789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FFFF"/>
                </a:solidFill>
              </a:rPr>
              <a:t>ITCS 422 - Distributed Systems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/>
          <a:srcRect t="12937"/>
          <a:stretch/>
        </p:blipFill>
        <p:spPr>
          <a:xfrm>
            <a:off x="2723950" y="3288425"/>
            <a:ext cx="1571900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22750" y="3155105"/>
            <a:ext cx="2408525" cy="14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6737299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What is the shared goal in this project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0721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3801"/>
            <a:ext cx="8229600" cy="30262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20947"/>
            <a:ext cx="8229600" cy="712778"/>
          </a:xfrm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/>
                </a:solidFill>
              </a:rPr>
              <a:t>“Fiat Lux !”</a:t>
            </a:r>
            <a:endParaRPr lang="fr-FR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71" y="1994303"/>
            <a:ext cx="4150519" cy="26179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Object : Sphere</a:t>
            </a:r>
          </a:p>
        </p:txBody>
      </p:sp>
      <p:sp>
        <p:nvSpPr>
          <p:cNvPr id="298" name="Shape 298"/>
          <p:cNvSpPr/>
          <p:nvPr/>
        </p:nvSpPr>
        <p:spPr>
          <a:xfrm>
            <a:off x="4203100" y="2416575"/>
            <a:ext cx="1484699" cy="1464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1989350" y="251937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1989350" y="2508125"/>
            <a:ext cx="3698349" cy="79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5689606" y="2464974"/>
            <a:ext cx="1656676" cy="77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Sphere equation 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303" name="Shape 303"/>
          <p:cNvSpPr txBox="1"/>
          <p:nvPr/>
        </p:nvSpPr>
        <p:spPr>
          <a:xfrm>
            <a:off x="2810600" y="2352600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k1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077228" y="2851824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k2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466" y="4124362"/>
            <a:ext cx="405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k =&gt; distance between intersection and camera)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2385" y="1372011"/>
                <a:ext cx="4724843" cy="692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5" y="1372011"/>
                <a:ext cx="4724843" cy="692626"/>
              </a:xfrm>
              <a:prstGeom prst="rect">
                <a:avLst/>
              </a:prstGeom>
              <a:blipFill rotWithShape="0">
                <a:blip r:embed="rId3"/>
                <a:stretch>
                  <a:fillRect l="-1419" r="-258" b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6528" y="3541445"/>
                <a:ext cx="164282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8" y="3541445"/>
                <a:ext cx="1642822" cy="461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66839" y="2847356"/>
                <a:ext cx="1448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9" y="2847356"/>
                <a:ext cx="1448922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840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Post-treatment : Light</a:t>
            </a:r>
            <a:endParaRPr lang="en" dirty="0"/>
          </a:p>
        </p:txBody>
      </p:sp>
      <p:sp>
        <p:nvSpPr>
          <p:cNvPr id="310" name="Shape 310"/>
          <p:cNvSpPr/>
          <p:nvPr/>
        </p:nvSpPr>
        <p:spPr>
          <a:xfrm>
            <a:off x="3141075" y="27942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768174" y="24408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/>
          <p:nvPr/>
        </p:nvSpPr>
        <p:spPr>
          <a:xfrm>
            <a:off x="713275" y="2794250"/>
            <a:ext cx="196199" cy="202799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3" name="Shape 313"/>
          <p:cNvCxnSpPr>
            <a:stCxn id="312" idx="3"/>
          </p:cNvCxnSpPr>
          <p:nvPr/>
        </p:nvCxnSpPr>
        <p:spPr>
          <a:xfrm>
            <a:off x="909474" y="2895649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/>
          <p:nvPr/>
        </p:nvSpPr>
        <p:spPr>
          <a:xfrm>
            <a:off x="2799408" y="2465683"/>
            <a:ext cx="1128300" cy="1128300"/>
          </a:xfrm>
          <a:prstGeom prst="arc">
            <a:avLst>
              <a:gd name="adj1" fmla="val 11039373"/>
              <a:gd name="adj2" fmla="val 135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Shape 315"/>
              <p:cNvSpPr txBox="1"/>
              <p:nvPr/>
            </p:nvSpPr>
            <p:spPr>
              <a:xfrm>
                <a:off x="2507064" y="2539050"/>
                <a:ext cx="292343" cy="3565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" dirty="0"/>
              </a:p>
            </p:txBody>
          </p:sp>
        </mc:Choice>
        <mc:Fallback>
          <p:sp>
            <p:nvSpPr>
              <p:cNvPr id="315" name="Shape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064" y="2539050"/>
                <a:ext cx="292343" cy="356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Shape 316"/>
              <p:cNvSpPr txBox="1"/>
              <p:nvPr/>
            </p:nvSpPr>
            <p:spPr>
              <a:xfrm>
                <a:off x="556350" y="1642525"/>
                <a:ext cx="6098999" cy="17277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𝑅𝑒𝑠𝑢𝑙𝑡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𝑆𝑝h𝑒𝑟𝑒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𝐵𝑟𝑖𝑔h𝑡𝑛𝑒𝑠𝑠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𝑆𝑝h𝑒𝑟𝑒</m:t>
                          </m:r>
                        </m:sub>
                      </m:sSub>
                    </m:oMath>
                  </m:oMathPara>
                </a14:m>
                <a:endParaRPr lang="en" dirty="0"/>
              </a:p>
              <a:p>
                <a:endParaRPr lang="en" dirty="0"/>
              </a:p>
            </p:txBody>
          </p:sp>
        </mc:Choice>
        <mc:Fallback>
          <p:sp>
            <p:nvSpPr>
              <p:cNvPr id="316" name="Shape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50" y="1642525"/>
                <a:ext cx="6098999" cy="17277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6590995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How is the image built before calculation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7804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Client architecture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614697" y="1278328"/>
            <a:ext cx="5710350" cy="3250913"/>
            <a:chOff x="1560975" y="1330650"/>
            <a:chExt cx="5740200" cy="3294400"/>
          </a:xfrm>
        </p:grpSpPr>
        <p:sp>
          <p:nvSpPr>
            <p:cNvPr id="199" name="Shape 199"/>
            <p:cNvSpPr/>
            <p:nvPr/>
          </p:nvSpPr>
          <p:spPr>
            <a:xfrm>
              <a:off x="1560975" y="4055950"/>
              <a:ext cx="5740200" cy="569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45847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0972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 Worker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700800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11225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560975" y="1330650"/>
              <a:ext cx="1842599" cy="2725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Renderer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625603" y="3956049"/>
            <a:ext cx="1821318" cy="35295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client in 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Calculus Worker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278040" y="1307650"/>
            <a:ext cx="6587919" cy="3290199"/>
            <a:chOff x="1421536" y="384100"/>
            <a:chExt cx="7368213" cy="3290199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107475" y="2745250"/>
              <a:ext cx="929049" cy="92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x="4043150" y="384400"/>
              <a:ext cx="4746600" cy="22134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Final Scene</a:t>
              </a: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746975" y="547325"/>
              <a:ext cx="2767924" cy="184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 rot="5400000" flipH="1">
              <a:off x="5687318" y="1618499"/>
              <a:ext cx="1189800" cy="2303100"/>
            </a:xfrm>
            <a:prstGeom prst="bentArrow">
              <a:avLst>
                <a:gd name="adj1" fmla="val 25000"/>
                <a:gd name="adj2" fmla="val 26051"/>
                <a:gd name="adj3" fmla="val 28124"/>
                <a:gd name="adj4" fmla="val 49998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-5400000">
              <a:off x="1785000" y="1644250"/>
              <a:ext cx="3287999" cy="767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421536" y="1105450"/>
              <a:ext cx="1715700" cy="1845300"/>
            </a:xfrm>
            <a:prstGeom prst="rightArrow">
              <a:avLst>
                <a:gd name="adj1" fmla="val 59551"/>
                <a:gd name="adj2" fmla="val 43561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CHUNK RESULT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Making Animations </a:t>
            </a:r>
            <a:r>
              <a:rPr lang="en" dirty="0" smtClean="0"/>
              <a:t>!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" y="1225753"/>
            <a:ext cx="4542677" cy="3470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6282" y="2472538"/>
            <a:ext cx="369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Based on multiple scene alterations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Built with a collection of generated images</a:t>
            </a:r>
            <a:endParaRPr lang="fr-F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1746250"/>
            <a:ext cx="7772400" cy="12382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9144000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How is the task distributed among the different servers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6999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Server </a:t>
            </a:r>
            <a:r>
              <a:rPr lang="en" dirty="0" smtClean="0"/>
              <a:t>structure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7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The server is:</a:t>
            </a:r>
          </a:p>
          <a:p>
            <a:pPr lvl="0"/>
            <a:endParaRPr lang="en" sz="1050" dirty="0"/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Using </a:t>
            </a:r>
            <a:r>
              <a:rPr lang="en" sz="2400" dirty="0" smtClean="0"/>
              <a:t>other servers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 smtClean="0"/>
              <a:t>Using threads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Modular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Task scheduling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Works by </a:t>
            </a:r>
            <a:r>
              <a:rPr lang="en-US" dirty="0" smtClean="0"/>
              <a:t>chunks</a:t>
            </a:r>
            <a:endParaRPr lang="en-US" dirty="0" smtClean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FJF</a:t>
            </a:r>
            <a:endParaRPr lang="en-US" dirty="0" smtClean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Distributes </a:t>
            </a:r>
            <a:r>
              <a:rPr lang="en-US" dirty="0" smtClean="0"/>
              <a:t>chunks to every peers available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Manages peer </a:t>
            </a:r>
            <a:r>
              <a:rPr lang="en-US" dirty="0" smtClean="0"/>
              <a:t>disconnection and latency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9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40150" y="1272274"/>
            <a:ext cx="3957600" cy="3237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Threading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457200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Worker 1</a:t>
            </a:r>
          </a:p>
        </p:txBody>
      </p:sp>
      <p:sp>
        <p:nvSpPr>
          <p:cNvPr id="181" name="Shape 181"/>
          <p:cNvSpPr/>
          <p:nvPr/>
        </p:nvSpPr>
        <p:spPr>
          <a:xfrm>
            <a:off x="167543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2</a:t>
            </a:r>
          </a:p>
        </p:txBody>
      </p:sp>
      <p:sp>
        <p:nvSpPr>
          <p:cNvPr id="182" name="Shape 182"/>
          <p:cNvSpPr/>
          <p:nvPr/>
        </p:nvSpPr>
        <p:spPr>
          <a:xfrm>
            <a:off x="289367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3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150" y="2435218"/>
            <a:ext cx="35078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Worker manager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57149" y="3455136"/>
            <a:ext cx="350782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Network thread</a:t>
            </a:r>
          </a:p>
        </p:txBody>
      </p:sp>
      <p:sp>
        <p:nvSpPr>
          <p:cNvPr id="186" name="Shape 186"/>
          <p:cNvSpPr/>
          <p:nvPr/>
        </p:nvSpPr>
        <p:spPr>
          <a:xfrm>
            <a:off x="2138850" y="3140909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4922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31000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1277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37875" y="1360525"/>
            <a:ext cx="4248900" cy="2997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When the network thread receives a new scene or a compute instruction, events are fired to the workers.</a:t>
            </a:r>
          </a:p>
          <a:p>
            <a:endParaRPr lang="en" sz="2400"/>
          </a:p>
          <a:p>
            <a:pPr>
              <a:buNone/>
            </a:pPr>
            <a:r>
              <a:rPr lang="en" sz="2400"/>
              <a:t>When a worker finishes, an event is fired back to the network 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683300" y="4107026"/>
            <a:ext cx="1071300" cy="385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757100" y="1200150"/>
            <a:ext cx="5158200" cy="32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 dirty="0" smtClean="0"/>
              <a:t>At start, </a:t>
            </a:r>
            <a:r>
              <a:rPr lang="en" sz="1800" dirty="0"/>
              <a:t>the server  will search for all </a:t>
            </a:r>
            <a:r>
              <a:rPr lang="en" sz="1800" dirty="0" smtClean="0"/>
              <a:t>modules, </a:t>
            </a:r>
            <a:r>
              <a:rPr lang="en" sz="1800" dirty="0"/>
              <a:t>and try to </a:t>
            </a:r>
            <a:r>
              <a:rPr lang="en" sz="1800" dirty="0" smtClean="0"/>
              <a:t>load </a:t>
            </a:r>
            <a:r>
              <a:rPr lang="en" sz="1800" dirty="0"/>
              <a:t>them.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These modules include features such as :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3D objects, like sphere or cylinder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Transformations, like translation or rotation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Shaders, like opacity or </a:t>
            </a:r>
            <a:r>
              <a:rPr lang="en" sz="1800" dirty="0" smtClean="0"/>
              <a:t>reflection</a:t>
            </a:r>
            <a:endParaRPr lang="en" sz="1800"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386450"/>
            <a:ext cx="400391" cy="37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185877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245104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043298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635559"/>
            <a:ext cx="400391" cy="4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054725" y="1326475"/>
            <a:ext cx="989699" cy="491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Modules/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41525" y="1898525"/>
            <a:ext cx="1841099" cy="216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BasicLight.so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BasicObject.so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BasicTransform.so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AdvancedLight.so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76650" y="1767925"/>
            <a:ext cx="0" cy="2109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57" idx="1"/>
          </p:cNvCxnSpPr>
          <p:nvPr/>
        </p:nvCxnSpPr>
        <p:spPr>
          <a:xfrm rot="10800000">
            <a:off x="676583" y="21043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676583" y="2713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676583" y="33235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76583" y="3856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685800" y="1728725"/>
            <a:ext cx="7772400" cy="122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Let’s see it in action !</a:t>
            </a:r>
          </a:p>
          <a:p>
            <a:endParaRPr lang="en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Specials thanks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5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his awesomeness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Dr. Ahmed Al Jumaili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mathematics advises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Bastien G.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Walid B.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800" dirty="0">
                <a:solidFill>
                  <a:schemeClr val="bg1"/>
                </a:solidFill>
              </a:rPr>
              <a:t>Thanks  for listening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62000" y="2821526"/>
            <a:ext cx="8229600" cy="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>
                <a:solidFill>
                  <a:srgbClr val="FFFFFF"/>
                </a:solidFill>
              </a:rPr>
              <a:t>Some questions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9050"/>
            <a:ext cx="8229600" cy="31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Distributed System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Raytracing </a:t>
            </a:r>
            <a:r>
              <a:rPr lang="en" sz="2400" dirty="0" smtClean="0"/>
              <a:t>principle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Client architecture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Server </a:t>
            </a:r>
            <a:r>
              <a:rPr lang="en" sz="2400" dirty="0" smtClean="0"/>
              <a:t>architecture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210481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9144000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To what extent does the project</a:t>
            </a:r>
            <a:br>
              <a:rPr lang="en" dirty="0" smtClean="0"/>
            </a:br>
            <a:r>
              <a:rPr lang="en" dirty="0" smtClean="0"/>
              <a:t>is an implementation of a 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4017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094"/>
            <a:ext cx="8229600" cy="3484755"/>
          </a:xfrm>
        </p:spPr>
        <p:txBody>
          <a:bodyPr/>
          <a:lstStyle/>
          <a:p>
            <a:pPr algn="just"/>
            <a:r>
              <a:rPr lang="en-US" sz="2800" i="1" dirty="0" smtClean="0"/>
              <a:t>&lt;&lt; A </a:t>
            </a:r>
            <a:r>
              <a:rPr lang="en-US" sz="2800" i="1" dirty="0"/>
              <a:t>distributed system is a software system in which components located on networked computers communicate and coordinate their actions by passing </a:t>
            </a:r>
            <a:r>
              <a:rPr lang="en-US" sz="2800" i="1" dirty="0" smtClean="0"/>
              <a:t>messages.</a:t>
            </a:r>
          </a:p>
          <a:p>
            <a:pPr algn="just"/>
            <a:r>
              <a:rPr lang="en-US" sz="2800" i="1" dirty="0" smtClean="0"/>
              <a:t>The </a:t>
            </a:r>
            <a:r>
              <a:rPr lang="en-US" sz="2800" i="1" dirty="0"/>
              <a:t>components interact with each other in order to achieve a common goal</a:t>
            </a:r>
            <a:r>
              <a:rPr lang="en-US" sz="2800" i="1" dirty="0" smtClean="0"/>
              <a:t>. &gt;&gt;</a:t>
            </a:r>
            <a:endParaRPr lang="fr-FR" sz="2800" i="1" dirty="0"/>
          </a:p>
        </p:txBody>
      </p:sp>
      <p:sp>
        <p:nvSpPr>
          <p:cNvPr id="6" name="AutoShape 2" descr="http://upload.wikimedia.org/wikipedia/en/b/bc/Wiki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57" y="3567265"/>
            <a:ext cx="1285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Distributed System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945850" y="1200150"/>
            <a:ext cx="5049600" cy="35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Peer-to-peer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identified by </a:t>
            </a:r>
            <a:r>
              <a:rPr lang="en" sz="2400" dirty="0" smtClean="0"/>
              <a:t>Unique I</a:t>
            </a:r>
            <a:r>
              <a:rPr lang="fr-FR" sz="2400" dirty="0" smtClean="0"/>
              <a:t>d</a:t>
            </a:r>
            <a:r>
              <a:rPr lang="en" sz="2400" dirty="0" smtClean="0"/>
              <a:t>entifier</a:t>
            </a:r>
            <a:r>
              <a:rPr lang="en" sz="2400" dirty="0" smtClean="0"/>
              <a:t> (UID)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broadcast informations using Recursive </a:t>
            </a:r>
            <a:r>
              <a:rPr lang="en" sz="2400" dirty="0" smtClean="0"/>
              <a:t>Strategy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Clients can connect to any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228600" y="42323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16200" y="41270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Assigning UID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2064644"/>
          <a:ext cx="7239000" cy="2452450"/>
        </p:xfrm>
        <a:graphic>
          <a:graphicData uri="http://schemas.openxmlformats.org/drawingml/2006/table">
            <a:tbl>
              <a:tblPr>
                <a:noFill/>
                <a:tableStyleId>{88BC50CC-E449-464D-BD31-1741DEC0CB5C}</a:tableStyleId>
              </a:tblPr>
              <a:tblGrid>
                <a:gridCol w="921625"/>
                <a:gridCol w="1183475"/>
                <a:gridCol w="5133900"/>
              </a:tblGrid>
              <a:tr h="41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Source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Destination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Message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Server Authentication: I’m a server, not a Client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Your Id is “4”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I confirm, your id is “4”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“1”, I’m connected to server “2”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I am connected to server “5” and “6”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367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684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829157" y="1625234"/>
            <a:ext cx="151799" cy="11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340212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84700" y="1347275"/>
            <a:ext cx="3657600" cy="66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How to deal with new UID:</a:t>
            </a:r>
          </a:p>
          <a:p>
            <a:pPr lvl="0" rtl="0">
              <a:buNone/>
            </a:pPr>
            <a:r>
              <a:rPr lang="en" sz="1800"/>
              <a:t>Scenario: “A” try to connect to “B”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113375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250" y="2483197"/>
            <a:ext cx="8236915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07950" y="2894677"/>
            <a:ext cx="8236915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07949" y="3300472"/>
            <a:ext cx="8236915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27455" y="3708648"/>
            <a:ext cx="8236915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7455" y="4116824"/>
            <a:ext cx="8236915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1851588" y="216739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92275" y="1484200"/>
            <a:ext cx="3994500" cy="274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Example:</a:t>
            </a:r>
          </a:p>
          <a:p>
            <a:pPr indent="457200" algn="ctr">
              <a:buNone/>
            </a:pPr>
            <a:r>
              <a:rPr lang="en" sz="2400"/>
              <a:t>Sending informations from server 4 to server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129" name="Shape 129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228600" y="4079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588" y="430934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16200" y="39746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  <a:p>
            <a:pPr>
              <a:buNone/>
            </a:pPr>
            <a:r>
              <a:rPr lang="en"/>
              <a:t>Data transmission</a:t>
            </a:r>
          </a:p>
        </p:txBody>
      </p:sp>
      <p:sp>
        <p:nvSpPr>
          <p:cNvPr id="135" name="Shape 135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6FA8DC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2962199"/>
          </a:xfrm>
        </p:spPr>
        <p:txBody>
          <a:bodyPr anchor="ctr"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Save time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Share resources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Raise performance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17060" r="4559" b="51205"/>
          <a:stretch/>
        </p:blipFill>
        <p:spPr>
          <a:xfrm>
            <a:off x="0" y="1155307"/>
            <a:ext cx="9144000" cy="2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613</Words>
  <Application>Microsoft Office PowerPoint</Application>
  <PresentationFormat>On-screen Show (16:9)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Courier New</vt:lpstr>
      <vt:lpstr>Georgia</vt:lpstr>
      <vt:lpstr>paper-plane</vt:lpstr>
      <vt:lpstr>Distributed Raytracer</vt:lpstr>
      <vt:lpstr>Introduction</vt:lpstr>
      <vt:lpstr>Summary</vt:lpstr>
      <vt:lpstr>To what extent does the project is an implementation of a DS</vt:lpstr>
      <vt:lpstr>Distributed System</vt:lpstr>
      <vt:lpstr>Distributed System</vt:lpstr>
      <vt:lpstr>DS: Assigning UID</vt:lpstr>
      <vt:lpstr>DS: Recursive data transfer</vt:lpstr>
      <vt:lpstr>Benefits</vt:lpstr>
      <vt:lpstr>What is the shared goal in this project</vt:lpstr>
      <vt:lpstr>Ray Tracing principle</vt:lpstr>
      <vt:lpstr>Ray Tracing principle</vt:lpstr>
      <vt:lpstr>Object : Sphere</vt:lpstr>
      <vt:lpstr>Post-treatment : Light</vt:lpstr>
      <vt:lpstr>How is the image built before calculation</vt:lpstr>
      <vt:lpstr>Client architecture</vt:lpstr>
      <vt:lpstr>The client in action</vt:lpstr>
      <vt:lpstr>Calculus Worker</vt:lpstr>
      <vt:lpstr>Making Animations !</vt:lpstr>
      <vt:lpstr>How is the task distributed among the different servers</vt:lpstr>
      <vt:lpstr>Server structure</vt:lpstr>
      <vt:lpstr>Server: Task scheduling</vt:lpstr>
      <vt:lpstr>Server: Threading</vt:lpstr>
      <vt:lpstr>Server: Modular</vt:lpstr>
      <vt:lpstr>Let’s see it in action ! </vt:lpstr>
      <vt:lpstr>Specials thanks</vt:lpstr>
      <vt:lpstr>Thanks 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Raytracer</dc:title>
  <cp:lastModifiedBy>isundil</cp:lastModifiedBy>
  <cp:revision>23</cp:revision>
  <dcterms:modified xsi:type="dcterms:W3CDTF">2014-04-23T23:18:48Z</dcterms:modified>
</cp:coreProperties>
</file>