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8BC50CC-E449-464D-BD31-1741DEC0CB5C}">
  <a:tblStyle styleName="Table_0" styleId="{88BC50CC-E449-464D-BD31-1741DEC0CB5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73002403-9CDC-4820-82BB-AE45B655AD8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3" name="Shape 2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5" name="Shape 3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7" name="Shape 3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4" name="Shape 3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Here I’ll draw packet-recursion sending schema on whiteboard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y="4547025" x="995625"/>
            <a:ext cy="596399" cx="71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Dr. Ahmed Al Jumaili</a:t>
            </a:r>
          </a:p>
          <a:p>
            <a:pPr rtl="0" lv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y="4547025" x="995625"/>
            <a:ext cy="596399" cx="71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Dr. Ahmed Al Jumaili</a:t>
            </a:r>
          </a:p>
          <a:p>
            <a:pPr rtl="0" lv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9" name="Shape 29"/>
          <p:cNvSpPr txBox="1"/>
          <p:nvPr/>
        </p:nvSpPr>
        <p:spPr>
          <a:xfrm>
            <a:off y="4547025" x="995625"/>
            <a:ext cy="596399" cx="71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Dr. Ahmed Al Jumaili</a:t>
            </a:r>
          </a:p>
          <a:p>
            <a:pPr rtl="0" lv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/>
        </p:nvSpPr>
        <p:spPr>
          <a:xfrm>
            <a:off y="4547025" x="995625"/>
            <a:ext cy="596399" cx="71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Dr. Ahmed Al Jumaili</a:t>
            </a:r>
          </a:p>
          <a:p>
            <a:pPr rtl="0" lv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D9EEB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/>
        </p:nvSpPr>
        <p:spPr>
          <a:xfrm>
            <a:off y="4547025" x="995625"/>
            <a:ext cy="596399" cx="71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Dr. Ahmed Al Jumaili</a:t>
            </a:r>
          </a:p>
          <a:p>
            <a:pPr rtl="0" lvl="0">
              <a:buNone/>
            </a:pPr>
            <a:r>
              <a:rPr lang="en"/>
              <a:t>Bastien Monsarrat, Valentin Combes, Thibault Barre-villeneuve</a:t>
            </a: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gif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y="8324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Distributed Raytracer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y="21789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ITCS 422 - Distributed Systems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/>
          <a:srcRect t="12937" b="0" r="0" l="0"/>
          <a:stretch/>
        </p:blipFill>
        <p:spPr>
          <a:xfrm>
            <a:off y="3288425" x="2723950"/>
            <a:ext cy="1368500" cx="15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55105" x="4622750"/>
            <a:ext cy="1431724" cx="2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Server: Modular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200150" x="3757100"/>
            <a:ext cy="3201300" cx="5158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"/>
              <a:t>When started, the server  will search for all dynamic libraries from the “Modules” directory, and try to load them.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These modules include features such as :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3D objects, like sphere or cylinder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Transformations, like translation or rotation</a:t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Shaders, like opacity or textures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6450" x="457200"/>
            <a:ext cy="371133" cx="40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858779" x="861083"/>
            <a:ext cy="491065" cx="40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451049" x="861083"/>
            <a:ext cy="491065" cx="40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043298" x="861083"/>
            <a:ext cy="491065" cx="40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635559" x="861083"/>
            <a:ext cy="491065" cx="4003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y="1326475" x="1054725"/>
            <a:ext cy="491099" cx="989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Modules/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y="1898525" x="1341525"/>
            <a:ext cy="2169899" cx="1841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BasicLight.so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BasicObject.so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BasicTransform.so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AdvancedLight.so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y="1767925" x="676650"/>
            <a:ext cy="2109899" cx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dot"/>
            <a:round/>
            <a:headEnd w="lg" len="lg" type="none"/>
            <a:tailEnd w="lg" len="lg" type="none"/>
          </a:ln>
        </p:spPr>
      </p:cxnSp>
      <p:cxnSp>
        <p:nvCxnSpPr>
          <p:cNvPr id="164" name="Shape 164"/>
          <p:cNvCxnSpPr>
            <a:stCxn id="157" idx="1"/>
          </p:cNvCxnSpPr>
          <p:nvPr/>
        </p:nvCxnSpPr>
        <p:spPr>
          <a:xfrm rot="10800000">
            <a:off y="2104312" x="676583"/>
            <a:ext cy="0" cx="18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y="2713912" x="676583"/>
            <a:ext cy="0" cx="18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y="3323512" x="676583"/>
            <a:ext cy="0" cx="18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y="3856912" x="676583"/>
            <a:ext cy="0" cx="184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Server: Modular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y="1200925" x="6923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{73002403-9CDC-4820-82BB-AE45B655AD87}</a:tableStyleId>
              </a:tblPr>
              <a:tblGrid>
                <a:gridCol w="1270800"/>
                <a:gridCol w="1731825"/>
                <a:gridCol w="1893475"/>
                <a:gridCol w="2863175"/>
              </a:tblGrid>
              <a:tr h="395025">
                <a:tc gridSpan="4"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sz="1800" lang="en"/>
                        <a:t>Common Interface implementation for all modules</a:t>
                      </a:r>
                    </a:p>
                  </a:txBody>
                  <a:tcPr marR="91425" marB="91425" marT="91425" anchor="ctr" marL="91425">
                    <a:solidFill>
                      <a:srgbClr val="A2C4C9"/>
                    </a:solidFill>
                  </a:tcPr>
                </a:tc>
                <a:tc hMerge="1"/>
                <a:tc hMerge="1"/>
                <a:tc hMerge="1"/>
              </a:tr>
              <a:tr h="33765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Return type</a:t>
                      </a:r>
                    </a:p>
                  </a:txBody>
                  <a:tcPr marR="91425" marB="91425" marT="91425" anchor="ctr" marL="91425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Function name</a:t>
                      </a:r>
                    </a:p>
                  </a:txBody>
                  <a:tcPr marR="91425" marB="91425" marT="91425" anchor="ctr" marL="91425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A2C4C9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Parameters</a:t>
                      </a:r>
                    </a:p>
                  </a:txBody>
                  <a:tcPr marR="91425" marB="91425" marT="91425" anchor="ctr" marL="91425"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A2C4C9"/>
                    </a:solidFill>
                  </a:tcPr>
                </a:tc>
                <a:tc hMerge="1"/>
              </a:tr>
              <a:tr h="3376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void</a:t>
                      </a:r>
                    </a:p>
                  </a:txBody>
                  <a:tcPr marR="91425" marB="91425" marT="91425" anchor="ctr" marL="91425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preProcess</a:t>
                      </a:r>
                    </a:p>
                  </a:txBody>
                  <a:tcPr marR="91425" marB="91425" marT="91425" anchor="ctr" marL="91425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rgbClr val="EFEFE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Camera, Ray</a:t>
                      </a:r>
                    </a:p>
                  </a:txBody>
                  <a:tcPr marR="91425" marB="91425" marT="91425" anchor="ctr" marL="91425"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solidFill>
                      <a:srgbClr val="EFEFEF"/>
                    </a:solidFill>
                  </a:tcPr>
                </a:tc>
                <a:tc hMerge="1"/>
              </a:tr>
              <a:tr h="3376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double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computeEquation</a:t>
                      </a:r>
                    </a:p>
                  </a:txBody>
                  <a:tcPr marR="91425" marB="91425" marT="91425" anchor="ctr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Camera, Ray</a:t>
                      </a:r>
                    </a:p>
                  </a:txBody>
                  <a:tcPr marR="91425" marB="91425" marT="91425" anchor="ctr" marL="91425"/>
                </a:tc>
                <a:tc hMerge="1"/>
              </a:tr>
              <a:tr h="3409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R="91425" marB="91425" marT="91425" anchor="ctr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getColor</a:t>
                      </a:r>
                    </a:p>
                  </a:txBody>
                  <a:tcPr marR="91425" marB="91425" marT="91425" anchor="ctr" marL="91425">
                    <a:solidFill>
                      <a:srgbClr val="EFEFE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anchor="ctr" marL="91425">
                    <a:solidFill>
                      <a:srgbClr val="EFEFEF"/>
                    </a:solidFill>
                  </a:tcPr>
                </a:tc>
                <a:tc hMerge="1"/>
              </a:tr>
              <a:tr h="8963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postProcess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Scene, Camera, Ray,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Object,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double,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R="91425" marB="91425" marT="91425" anchor="ctr" marL="91425">
                    <a:lnR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
</a:t>
                      </a:r>
                      <a:r>
                        <a:rPr lang="en"/>
                        <a:t>Object found</a:t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Distance eye - object</a:t>
                      </a:r>
                    </a:p>
                    <a:p>
                      <a:r>
                        <a:t/>
                      </a:r>
                    </a:p>
                  </a:txBody>
                  <a:tcPr marR="91425" marB="91425" marT="91425" anchor="ctr" marL="91425">
                    <a:lnL w="9525" cap="flat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</a:tcPr>
                </a:tc>
              </a:tr>
              <a:tr h="3376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3DCoord</a:t>
                      </a:r>
                    </a:p>
                  </a:txBody>
                  <a:tcPr marR="91425" marB="91425" marT="91425" anchor="ctr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getPerpendicular</a:t>
                      </a:r>
                    </a:p>
                  </a:txBody>
                  <a:tcPr marR="91425" marB="91425" marT="91425" anchor="ctr" marL="91425">
                    <a:solidFill>
                      <a:srgbClr val="EFEFE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3DCoord, 3DCoord</a:t>
                      </a:r>
                    </a:p>
                  </a:txBody>
                  <a:tcPr marR="91425" marB="91425" marT="91425" anchor="ctr" marL="91425">
                    <a:solidFill>
                      <a:srgbClr val="EFEFE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/>
        </p:nvSpPr>
        <p:spPr>
          <a:xfrm>
            <a:off y="1436725" x="240150"/>
            <a:ext cy="3237300" cx="3957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Server: Threading</a:t>
            </a:r>
          </a:p>
        </p:txBody>
      </p:sp>
      <p:sp>
        <p:nvSpPr>
          <p:cNvPr id="180" name="Shape 180"/>
          <p:cNvSpPr/>
          <p:nvPr/>
        </p:nvSpPr>
        <p:spPr>
          <a:xfrm>
            <a:off y="1520575" x="457200"/>
            <a:ext cy="651899" cx="107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Worker 1</a:t>
            </a:r>
          </a:p>
        </p:txBody>
      </p:sp>
      <p:sp>
        <p:nvSpPr>
          <p:cNvPr id="181" name="Shape 181"/>
          <p:cNvSpPr/>
          <p:nvPr/>
        </p:nvSpPr>
        <p:spPr>
          <a:xfrm>
            <a:off y="1520575" x="1675439"/>
            <a:ext cy="651899" cx="107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Worker 2</a:t>
            </a:r>
          </a:p>
        </p:txBody>
      </p:sp>
      <p:sp>
        <p:nvSpPr>
          <p:cNvPr id="182" name="Shape 182"/>
          <p:cNvSpPr/>
          <p:nvPr/>
        </p:nvSpPr>
        <p:spPr>
          <a:xfrm>
            <a:off y="1520575" x="2893679"/>
            <a:ext cy="651899" cx="107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Worker 3</a:t>
            </a:r>
          </a:p>
        </p:txBody>
      </p:sp>
      <p:sp>
        <p:nvSpPr>
          <p:cNvPr id="183" name="Shape 183"/>
          <p:cNvSpPr/>
          <p:nvPr/>
        </p:nvSpPr>
        <p:spPr>
          <a:xfrm>
            <a:off y="2540467" x="457150"/>
            <a:ext cy="651899" cx="35078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Event bus</a:t>
            </a:r>
          </a:p>
        </p:txBody>
      </p:sp>
      <p:sp>
        <p:nvSpPr>
          <p:cNvPr id="184" name="Shape 184"/>
          <p:cNvSpPr/>
          <p:nvPr/>
        </p:nvSpPr>
        <p:spPr>
          <a:xfrm>
            <a:off y="3560385" x="457212"/>
            <a:ext cy="651899" cx="2289599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Network thread</a:t>
            </a:r>
          </a:p>
        </p:txBody>
      </p:sp>
      <p:sp>
        <p:nvSpPr>
          <p:cNvPr id="185" name="Shape 185"/>
          <p:cNvSpPr/>
          <p:nvPr/>
        </p:nvSpPr>
        <p:spPr>
          <a:xfrm>
            <a:off y="3560385" x="2893666"/>
            <a:ext cy="651899" cx="107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Console</a:t>
            </a:r>
          </a:p>
        </p:txBody>
      </p:sp>
      <p:sp>
        <p:nvSpPr>
          <p:cNvPr id="186" name="Shape 186"/>
          <p:cNvSpPr/>
          <p:nvPr/>
        </p:nvSpPr>
        <p:spPr>
          <a:xfrm>
            <a:off y="3241450" x="1484175"/>
            <a:ext cy="260400" cx="1601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7" name="Shape 187"/>
          <p:cNvSpPr/>
          <p:nvPr/>
        </p:nvSpPr>
        <p:spPr>
          <a:xfrm>
            <a:off y="3246175" x="3349225"/>
            <a:ext cy="260400" cx="1601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>
            <a:off y="2226275" x="3349225"/>
            <a:ext cy="260400" cx="1601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/>
          <p:nvPr/>
        </p:nvSpPr>
        <p:spPr>
          <a:xfrm>
            <a:off y="2226275" x="2131000"/>
            <a:ext cy="260400" cx="1601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0" name="Shape 190"/>
          <p:cNvSpPr/>
          <p:nvPr/>
        </p:nvSpPr>
        <p:spPr>
          <a:xfrm>
            <a:off y="2226275" x="912775"/>
            <a:ext cy="260400" cx="160199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 txBox="1"/>
          <p:nvPr/>
        </p:nvSpPr>
        <p:spPr>
          <a:xfrm>
            <a:off y="1360525" x="4437875"/>
            <a:ext cy="2997599" cx="4248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When the network thread receives a new scene or a compute instruction, events are fired to the workers.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When a worker finishes, an event is fired back to the network thread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y="4212275" x="1683300"/>
            <a:ext cy="385499" cx="10713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Process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Client architecture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y="1390160" x="1614697"/>
            <a:ext cy="3250913" cx="5710350"/>
            <a:chOff y="1330650" x="1560975"/>
            <a:chExt cy="3294400" cx="5740200"/>
          </a:xfrm>
        </p:grpSpPr>
        <p:sp>
          <p:nvSpPr>
            <p:cNvPr id="199" name="Shape 199"/>
            <p:cNvSpPr/>
            <p:nvPr/>
          </p:nvSpPr>
          <p:spPr>
            <a:xfrm>
              <a:off y="4055950" x="1560975"/>
              <a:ext cy="569100" cx="57402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UI Thread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y="1330650" x="5458475"/>
              <a:ext cy="2558999" cx="1842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Listener Worker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y="1330650" x="3509725"/>
              <a:ext cy="2558999" cx="1842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Calculus Worker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y="3556950" x="4700800"/>
              <a:ext cy="767699" cx="511799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3" name="Shape 203"/>
            <p:cNvSpPr/>
            <p:nvPr/>
          </p:nvSpPr>
          <p:spPr>
            <a:xfrm>
              <a:off y="3556950" x="6711225"/>
              <a:ext cy="767699" cx="511799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04" name="Shape 204"/>
            <p:cNvSpPr/>
            <p:nvPr/>
          </p:nvSpPr>
          <p:spPr>
            <a:xfrm>
              <a:off y="1330650" x="1560975"/>
              <a:ext cy="2725199" cx="1842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Renderer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y="3705950" x="1586925"/>
              <a:ext cy="767699" cx="1790699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Listener Worker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y="1361830" x="1874349"/>
            <a:ext cy="3518669" cx="5395301"/>
            <a:chOff y="1816873" x="2392514"/>
            <a:chExt cy="3825888" cx="4465199"/>
          </a:xfrm>
        </p:grpSpPr>
        <p:sp>
          <p:nvSpPr>
            <p:cNvPr id="212" name="Shape 212"/>
            <p:cNvSpPr/>
            <p:nvPr/>
          </p:nvSpPr>
          <p:spPr>
            <a:xfrm>
              <a:off y="1883696" x="2392514"/>
              <a:ext cy="2731199" cx="4465199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3" name="Shape 213"/>
            <p:cNvSpPr/>
            <p:nvPr/>
          </p:nvSpPr>
          <p:spPr>
            <a:xfrm>
              <a:off y="2154944" x="2702325"/>
              <a:ext cy="465000" cx="38436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Listener Worker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y="2687805" x="2702304"/>
              <a:ext cy="1695599" cx="12177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Connection</a:t>
              </a:r>
            </a:p>
            <a:p>
              <a:pPr algn="ctr" rtl="0" lvl="0">
                <a:buNone/>
              </a:pPr>
              <a:r>
                <a:rPr b="1" sz="1800" lang="en"/>
                <a:t>Event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y="2687805" x="4015289"/>
              <a:ext cy="1695599" cx="12177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Calculus</a:t>
              </a:r>
            </a:p>
            <a:p>
              <a:pPr algn="ctr" rtl="0" lvl="0">
                <a:buNone/>
              </a:pPr>
              <a:r>
                <a:rPr b="1" sz="1800" lang="en"/>
                <a:t>Event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y="2687805" x="5328273"/>
              <a:ext cy="1695599" cx="12177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Monitoring</a:t>
              </a:r>
            </a:p>
            <a:p>
              <a:pPr algn="ctr" rtl="0" lvl="0">
                <a:buNone/>
              </a:pPr>
              <a:r>
                <a:rPr b="1" sz="1800" lang="en"/>
                <a:t>Event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y="4518866" x="4394500"/>
              <a:ext cy="465000" cx="45929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8" name="Shape 218"/>
            <p:cNvSpPr/>
            <p:nvPr/>
          </p:nvSpPr>
          <p:spPr>
            <a:xfrm>
              <a:off y="1816873" x="4395398"/>
              <a:ext cy="465000" cx="459299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9" name="Shape 219"/>
            <p:cNvSpPr/>
            <p:nvPr/>
          </p:nvSpPr>
          <p:spPr>
            <a:xfrm>
              <a:off y="4789262" x="2392514"/>
              <a:ext cy="853500" cx="44651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UI Thread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Calculus Worker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y="1307650" x="1278040"/>
            <a:ext cy="3290199" cx="6587919"/>
            <a:chOff y="384100" x="1421536"/>
            <a:chExt cy="3290199" cx="7368213"/>
          </a:xfrm>
        </p:grpSpPr>
        <p:pic>
          <p:nvPicPr>
            <p:cNvPr id="226" name="Shape 2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2745250" x="4107475"/>
              <a:ext cy="929049" cx="9290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Shape 227"/>
            <p:cNvSpPr/>
            <p:nvPr/>
          </p:nvSpPr>
          <p:spPr>
            <a:xfrm>
              <a:off y="384400" x="4043150"/>
              <a:ext cy="2213400" cx="4746600"/>
            </a:xfrm>
            <a:prstGeom prst="roundRect">
              <a:avLst>
                <a:gd fmla="val 16667" name="adj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buNone/>
              </a:pPr>
              <a:r>
                <a:rPr b="1" sz="1800" lang="en"/>
                <a:t>Final Scene</a:t>
              </a:r>
            </a:p>
          </p:txBody>
        </p:sp>
        <p:pic>
          <p:nvPicPr>
            <p:cNvPr id="228" name="Shape 22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y="547325" x="5746975"/>
              <a:ext cy="1845274" cx="2767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 rot="5400000" flipH="1">
              <a:off y="1618499" x="5687318"/>
              <a:ext cy="2303100" cx="1189800"/>
            </a:xfrm>
            <a:prstGeom prst="bentArrow">
              <a:avLst>
                <a:gd fmla="val 25000" name="adj1"/>
                <a:gd fmla="val 26051" name="adj2"/>
                <a:gd fmla="val 28124" name="adj3"/>
                <a:gd fmla="val 49998" name="adj4"/>
              </a:avLst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30" name="Shape 230"/>
            <p:cNvSpPr/>
            <p:nvPr/>
          </p:nvSpPr>
          <p:spPr>
            <a:xfrm rot="-5400000">
              <a:off y="1644250" x="1785000"/>
              <a:ext cy="767699" cx="32879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sz="1800" lang="en"/>
                <a:t>UI Thread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y="1105450" x="1421536"/>
              <a:ext cy="1845300" cx="1715700"/>
            </a:xfrm>
            <a:prstGeom prst="rightArrow">
              <a:avLst>
                <a:gd fmla="val 59551" name="adj1"/>
                <a:gd fmla="val 43561" name="adj2"/>
              </a:avLst>
            </a:prstGeom>
            <a:solidFill>
              <a:srgbClr val="6FA8D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buNone/>
              </a:pPr>
              <a:r>
                <a:rPr b="1" sz="1800" lang="en"/>
                <a:t>CHUNK RESULT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Making Animations !</a:t>
            </a:r>
          </a:p>
        </p:txBody>
      </p:sp>
      <p:sp>
        <p:nvSpPr>
          <p:cNvPr id="237" name="Shape 237"/>
          <p:cNvSpPr/>
          <p:nvPr/>
        </p:nvSpPr>
        <p:spPr>
          <a:xfrm>
            <a:off y="1276032" x="140861"/>
            <a:ext cy="2847166" cx="155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8" name="Shape 238"/>
          <p:cNvSpPr/>
          <p:nvPr/>
        </p:nvSpPr>
        <p:spPr>
          <a:xfrm>
            <a:off y="1522238" x="1838479"/>
            <a:ext cy="620711" cx="34070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Animator</a:t>
            </a:r>
          </a:p>
        </p:txBody>
      </p:sp>
      <p:sp>
        <p:nvSpPr>
          <p:cNvPr id="239" name="Shape 239"/>
          <p:cNvSpPr/>
          <p:nvPr/>
        </p:nvSpPr>
        <p:spPr>
          <a:xfrm>
            <a:off y="1443480" x="341267"/>
            <a:ext cy="778126" cx="1202100"/>
          </a:xfrm>
          <a:prstGeom prst="frame">
            <a:avLst>
              <a:gd fmla="val 12500" name="adj1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Frame 1</a:t>
            </a:r>
          </a:p>
        </p:txBody>
      </p:sp>
      <p:sp>
        <p:nvSpPr>
          <p:cNvPr id="240" name="Shape 240"/>
          <p:cNvSpPr/>
          <p:nvPr/>
        </p:nvSpPr>
        <p:spPr>
          <a:xfrm>
            <a:off y="2309534" x="341267"/>
            <a:ext cy="778126" cx="1202100"/>
          </a:xfrm>
          <a:prstGeom prst="frame">
            <a:avLst>
              <a:gd fmla="val 12500" name="adj1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Frame 2</a:t>
            </a:r>
          </a:p>
        </p:txBody>
      </p:sp>
      <p:sp>
        <p:nvSpPr>
          <p:cNvPr id="241" name="Shape 241"/>
          <p:cNvSpPr/>
          <p:nvPr/>
        </p:nvSpPr>
        <p:spPr>
          <a:xfrm>
            <a:off y="3175589" x="341267"/>
            <a:ext cy="778126" cx="1202100"/>
          </a:xfrm>
          <a:prstGeom prst="frame">
            <a:avLst>
              <a:gd fmla="val 12500" name="adj1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Frame 3</a:t>
            </a:r>
          </a:p>
        </p:txBody>
      </p:sp>
      <p:sp>
        <p:nvSpPr>
          <p:cNvPr id="242" name="Shape 242"/>
          <p:cNvSpPr/>
          <p:nvPr/>
        </p:nvSpPr>
        <p:spPr>
          <a:xfrm>
            <a:off y="4211420" x="859971"/>
            <a:ext cy="137842" cx="164999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3" name="Shape 243"/>
          <p:cNvSpPr/>
          <p:nvPr/>
        </p:nvSpPr>
        <p:spPr>
          <a:xfrm>
            <a:off y="4427722" x="859971"/>
            <a:ext cy="137842" cx="164999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4" name="Shape 244"/>
          <p:cNvSpPr/>
          <p:nvPr/>
        </p:nvSpPr>
        <p:spPr>
          <a:xfrm>
            <a:off y="4644024" x="859971"/>
            <a:ext cy="137842" cx="164999"/>
          </a:xfrm>
          <a:prstGeom prst="flowChartConnector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5" name="Shape 245"/>
          <p:cNvSpPr/>
          <p:nvPr/>
        </p:nvSpPr>
        <p:spPr>
          <a:xfrm>
            <a:off y="1276032" x="5510838"/>
            <a:ext cy="1152511" cx="2882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6" name="Shape 246"/>
          <p:cNvSpPr/>
          <p:nvPr/>
        </p:nvSpPr>
        <p:spPr>
          <a:xfrm>
            <a:off y="1443470" x="6990350"/>
            <a:ext cy="778126" cx="1202100"/>
          </a:xfrm>
          <a:prstGeom prst="frame">
            <a:avLst>
              <a:gd fmla="val 12500" name="adj1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Empty</a:t>
            </a:r>
          </a:p>
          <a:p>
            <a:pPr algn="ctr" rtl="0" lvl="0">
              <a:buNone/>
            </a:pPr>
            <a:r>
              <a:rPr b="1" sz="1800" lang="en"/>
              <a:t>Frame</a:t>
            </a:r>
          </a:p>
        </p:txBody>
      </p:sp>
      <p:sp>
        <p:nvSpPr>
          <p:cNvPr id="247" name="Shape 247"/>
          <p:cNvSpPr/>
          <p:nvPr/>
        </p:nvSpPr>
        <p:spPr>
          <a:xfrm>
            <a:off y="2525355" x="4007718"/>
            <a:ext cy="1213743" cx="2982599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8" name="Shape 248"/>
          <p:cNvSpPr/>
          <p:nvPr/>
        </p:nvSpPr>
        <p:spPr>
          <a:xfrm>
            <a:off y="2653005" x="4184616"/>
            <a:ext cy="935899" cx="1202471"/>
          </a:xfrm>
          <a:prstGeom prst="flowChartMultidocument">
            <a:avLst/>
          </a:prstGeom>
          <a:solidFill>
            <a:srgbClr val="FF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Scene</a:t>
            </a:r>
          </a:p>
        </p:txBody>
      </p:sp>
      <p:sp>
        <p:nvSpPr>
          <p:cNvPr id="249" name="Shape 249"/>
          <p:cNvSpPr/>
          <p:nvPr/>
        </p:nvSpPr>
        <p:spPr>
          <a:xfrm>
            <a:off y="1364645" x="5622836"/>
            <a:ext cy="935899" cx="1202471"/>
          </a:xfrm>
          <a:prstGeom prst="flowChartMultidocumen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Scene</a:t>
            </a:r>
          </a:p>
        </p:txBody>
      </p:sp>
      <p:sp>
        <p:nvSpPr>
          <p:cNvPr id="250" name="Shape 250"/>
          <p:cNvSpPr/>
          <p:nvPr/>
        </p:nvSpPr>
        <p:spPr>
          <a:xfrm>
            <a:off y="2731840" x="5510828"/>
            <a:ext cy="778126" cx="1202100"/>
          </a:xfrm>
          <a:prstGeom prst="frame">
            <a:avLst>
              <a:gd fmla="val 12500" name="adj1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Empty</a:t>
            </a:r>
          </a:p>
          <a:p>
            <a:pPr algn="ctr" rtl="0" lvl="0">
              <a:buNone/>
            </a:pPr>
            <a:r>
              <a:rPr b="1" sz="1800" lang="en"/>
              <a:t>Frame</a:t>
            </a:r>
          </a:p>
        </p:txBody>
      </p:sp>
      <p:sp>
        <p:nvSpPr>
          <p:cNvPr id="251" name="Shape 251"/>
          <p:cNvSpPr/>
          <p:nvPr/>
        </p:nvSpPr>
        <p:spPr>
          <a:xfrm>
            <a:off y="1571453" x="4892961"/>
            <a:ext cy="522292" cx="80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2" name="Shape 252"/>
          <p:cNvSpPr/>
          <p:nvPr/>
        </p:nvSpPr>
        <p:spPr>
          <a:xfrm>
            <a:off y="1970616" x="4455797"/>
            <a:ext cy="689493" cx="6599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3" name="Shape 253"/>
          <p:cNvSpPr/>
          <p:nvPr/>
        </p:nvSpPr>
        <p:spPr>
          <a:xfrm>
            <a:off y="3970037" x="1838479"/>
            <a:ext cy="620711" cx="34070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UI Thread</a:t>
            </a:r>
          </a:p>
        </p:txBody>
      </p:sp>
      <p:sp>
        <p:nvSpPr>
          <p:cNvPr id="254" name="Shape 254"/>
          <p:cNvSpPr/>
          <p:nvPr/>
        </p:nvSpPr>
        <p:spPr>
          <a:xfrm>
            <a:off y="3588886" x="4455797"/>
            <a:ext cy="689493" cx="6599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5" name="Shape 255"/>
          <p:cNvSpPr/>
          <p:nvPr/>
        </p:nvSpPr>
        <p:spPr>
          <a:xfrm>
            <a:off y="2525355" x="5098223"/>
            <a:ext cy="1962232" cx="2882700"/>
          </a:xfrm>
          <a:prstGeom prst="bentUpArrow">
            <a:avLst>
              <a:gd fmla="val 16064" name="adj1"/>
              <a:gd fmla="val 18577" name="adj2"/>
              <a:gd fmla="val 26702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6" name="Shape 256"/>
          <p:cNvSpPr/>
          <p:nvPr/>
        </p:nvSpPr>
        <p:spPr>
          <a:xfrm rot="-5400000">
            <a:off y="2305456" x="1258767"/>
            <a:ext cy="1379400" cx="2256092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7" name="Shape 257"/>
          <p:cNvSpPr/>
          <p:nvPr/>
        </p:nvSpPr>
        <p:spPr>
          <a:xfrm>
            <a:off y="2743062" x="2339654"/>
            <a:ext cy="778126" cx="1202100"/>
          </a:xfrm>
          <a:prstGeom prst="frame">
            <a:avLst>
              <a:gd fmla="val 12500" name="adj1"/>
            </a:avLst>
          </a:prstGeom>
          <a:solidFill>
            <a:srgbClr val="C27BA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New</a:t>
            </a:r>
          </a:p>
          <a:p>
            <a:pPr algn="ctr" rtl="0" lvl="0">
              <a:buNone/>
            </a:pPr>
            <a:r>
              <a:rPr b="1" sz="1800" lang="en"/>
              <a:t>Frame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y="102373" x="1036420"/>
            <a:ext cy="5258565" cx="7318724"/>
            <a:chOff y="102375" x="1036400"/>
            <a:chExt cy="4017545" cx="6205464"/>
          </a:xfrm>
        </p:grpSpPr>
        <p:sp>
          <p:nvSpPr>
            <p:cNvPr id="259" name="Shape 259"/>
            <p:cNvSpPr/>
            <p:nvPr/>
          </p:nvSpPr>
          <p:spPr>
            <a:xfrm>
              <a:off y="102375" x="1036400"/>
              <a:ext cy="4017545" cx="6205464"/>
            </a:xfrm>
            <a:prstGeom prst="irregularSeal1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60" name="Shape 260"/>
            <p:cNvSpPr/>
            <p:nvPr/>
          </p:nvSpPr>
          <p:spPr>
            <a:xfrm>
              <a:off y="895625" x="1932000"/>
              <a:ext cy="2085533" cx="4554953"/>
            </a:xfrm>
            <a:prstGeom prst="irregularSeal1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sz="6000" lang="en"/>
                <a:t>BOOM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Making Animations ! Part 2</a:t>
            </a:r>
          </a:p>
        </p:txBody>
      </p:sp>
      <p:sp>
        <p:nvSpPr>
          <p:cNvPr id="266" name="Shape 266"/>
          <p:cNvSpPr/>
          <p:nvPr/>
        </p:nvSpPr>
        <p:spPr>
          <a:xfrm>
            <a:off y="1580832" x="445661"/>
            <a:ext cy="2847300" cx="15564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7" name="Shape 267"/>
          <p:cNvSpPr/>
          <p:nvPr/>
        </p:nvSpPr>
        <p:spPr>
          <a:xfrm>
            <a:off y="2284238" x="2143279"/>
            <a:ext cy="620700" cx="34070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Animator</a:t>
            </a:r>
          </a:p>
        </p:txBody>
      </p:sp>
      <p:sp>
        <p:nvSpPr>
          <p:cNvPr id="268" name="Shape 268"/>
          <p:cNvSpPr/>
          <p:nvPr/>
        </p:nvSpPr>
        <p:spPr>
          <a:xfrm>
            <a:off y="1748280" x="646067"/>
            <a:ext cy="778200" cx="1202100"/>
          </a:xfrm>
          <a:prstGeom prst="frame">
            <a:avLst>
              <a:gd fmla="val 12500" name="adj1"/>
            </a:avLst>
          </a:prstGeom>
          <a:solidFill>
            <a:srgbClr val="4C113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Frame 1</a:t>
            </a:r>
          </a:p>
        </p:txBody>
      </p:sp>
      <p:sp>
        <p:nvSpPr>
          <p:cNvPr id="269" name="Shape 269"/>
          <p:cNvSpPr/>
          <p:nvPr/>
        </p:nvSpPr>
        <p:spPr>
          <a:xfrm>
            <a:off y="2614334" x="646067"/>
            <a:ext cy="778200" cx="1202100"/>
          </a:xfrm>
          <a:prstGeom prst="frame">
            <a:avLst>
              <a:gd fmla="val 12500" name="adj1"/>
            </a:avLst>
          </a:prstGeom>
          <a:solidFill>
            <a:srgbClr val="741B47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Frame 2</a:t>
            </a:r>
          </a:p>
        </p:txBody>
      </p:sp>
      <p:sp>
        <p:nvSpPr>
          <p:cNvPr id="270" name="Shape 270"/>
          <p:cNvSpPr/>
          <p:nvPr/>
        </p:nvSpPr>
        <p:spPr>
          <a:xfrm>
            <a:off y="3480389" x="646067"/>
            <a:ext cy="778200" cx="1202100"/>
          </a:xfrm>
          <a:prstGeom prst="frame">
            <a:avLst>
              <a:gd fmla="val 12500" name="adj1"/>
            </a:avLst>
          </a:prstGeom>
          <a:solidFill>
            <a:srgbClr val="A64D7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Frame 3</a:t>
            </a:r>
          </a:p>
        </p:txBody>
      </p:sp>
      <p:sp>
        <p:nvSpPr>
          <p:cNvPr id="271" name="Shape 271"/>
          <p:cNvSpPr/>
          <p:nvPr/>
        </p:nvSpPr>
        <p:spPr>
          <a:xfrm>
            <a:off y="2284250" x="1942550"/>
            <a:ext cy="620700" cx="869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72" name="Shape 2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71525" x="2710462"/>
            <a:ext cy="1296524" cx="1296524"/>
          </a:xfrm>
          <a:prstGeom prst="rect">
            <a:avLst/>
          </a:prstGeom>
        </p:spPr>
      </p:pic>
      <p:sp>
        <p:nvSpPr>
          <p:cNvPr id="273" name="Shape 273"/>
          <p:cNvSpPr/>
          <p:nvPr/>
        </p:nvSpPr>
        <p:spPr>
          <a:xfrm rot="-5400000">
            <a:off y="2863299" x="5364974"/>
            <a:ext cy="620700" cx="1778800"/>
          </a:xfrm>
          <a:prstGeom prst="flowChartOffpageConnector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4" name="Shape 274"/>
          <p:cNvSpPr/>
          <p:nvPr/>
        </p:nvSpPr>
        <p:spPr>
          <a:xfrm>
            <a:off y="2284225" x="5255275"/>
            <a:ext cy="620700" cx="8699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/>
          <p:nvPr/>
        </p:nvSpPr>
        <p:spPr>
          <a:xfrm>
            <a:off y="3409450" x="3769925"/>
            <a:ext cy="620700" cx="23552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6" name="Shape 276"/>
          <p:cNvSpPr/>
          <p:nvPr/>
        </p:nvSpPr>
        <p:spPr>
          <a:xfrm>
            <a:off y="1370925" x="5102850"/>
            <a:ext cy="2997000" cx="11387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7" name="Shape 277"/>
          <p:cNvSpPr/>
          <p:nvPr/>
        </p:nvSpPr>
        <p:spPr>
          <a:xfrm>
            <a:off y="2385550" x="6740875"/>
            <a:ext cy="1576199" cx="15564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w="19050" cap="flat">
            <a:solidFill>
              <a:srgbClr val="38761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8" name="Shape 278"/>
          <p:cNvSpPr/>
          <p:nvPr/>
        </p:nvSpPr>
        <p:spPr>
          <a:xfrm>
            <a:off y="1478525" x="4949300"/>
            <a:ext cy="559499" cx="1420199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Making the awesome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97198" x="1906688"/>
            <a:ext cy="2997025" cx="53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3" fill="hold" presetSubtype="16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Ray Tracing principle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 ray tracing is a technique for generating images from virtual scenes.</a:t>
            </a:r>
          </a:p>
          <a:p>
            <a:pPr rtl="0" lvl="0">
              <a:buNone/>
            </a:pPr>
            <a:r>
              <a:rPr lang="en"/>
              <a:t>It traces the path of a light ray for each pixels of the image and simulates its encounter with virtual objects.</a:t>
            </a:r>
          </a:p>
          <a:p>
            <a:pPr rtl="0" lvl="0">
              <a:buNone/>
            </a:pPr>
            <a:r>
              <a:rPr lang="en"/>
              <a:t>Ray tracing is used for animated movies.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Ray Tracing principle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1200150" x="457200"/>
            <a:ext cy="3390300" cx="4287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In real life, light comes</a:t>
            </a:r>
          </a:p>
          <a:p>
            <a:pPr rtl="0" lvl="0">
              <a:buNone/>
            </a:pPr>
            <a:r>
              <a:rPr sz="2400" lang="en"/>
              <a:t>from the light source</a:t>
            </a:r>
          </a:p>
          <a:p>
            <a:pPr rtl="0" lvl="0">
              <a:buNone/>
            </a:pPr>
            <a:r>
              <a:rPr sz="2400" lang="en"/>
              <a:t>and goes to the camera.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But it’s the inverse in </a:t>
            </a:r>
          </a:p>
          <a:p>
            <a:pPr rtl="0" lvl="0">
              <a:buNone/>
            </a:pPr>
            <a:r>
              <a:rPr sz="2400" lang="en"/>
              <a:t>ray tracing.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72787" x="4569825"/>
            <a:ext cy="2980424" cx="448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Summary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59050" x="457200"/>
            <a:ext cy="3135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Working methods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Distributed System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Server architecture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Client architecture</a:t>
            </a:r>
          </a:p>
          <a:p>
            <a:r>
              <a:t/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Raytracing principle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Object : Sphere</a:t>
            </a:r>
          </a:p>
        </p:txBody>
      </p:sp>
      <p:sp>
        <p:nvSpPr>
          <p:cNvPr id="298" name="Shape 298"/>
          <p:cNvSpPr/>
          <p:nvPr/>
        </p:nvSpPr>
        <p:spPr>
          <a:xfrm>
            <a:off y="2416575" x="4203100"/>
            <a:ext cy="1464000" cx="14846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99" name="Shape 299"/>
          <p:cNvCxnSpPr/>
          <p:nvPr/>
        </p:nvCxnSpPr>
        <p:spPr>
          <a:xfrm>
            <a:off y="2519375" x="1989350"/>
            <a:ext cy="471300" cx="223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00" name="Shape 300"/>
          <p:cNvCxnSpPr/>
          <p:nvPr/>
        </p:nvCxnSpPr>
        <p:spPr>
          <a:xfrm>
            <a:off y="2835325" x="3456300"/>
            <a:ext cy="471300" cx="2231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y="2684125" x="6491400"/>
            <a:ext cy="773699" cx="1956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Sphere equation :</a:t>
            </a:r>
          </a:p>
          <a:p>
            <a:pPr rtl="0" lvl="0">
              <a:buNone/>
            </a:pPr>
            <a:r>
              <a:rPr lang="en"/>
              <a:t>r² = x</a:t>
            </a:r>
            <a:r>
              <a:rPr lang="en">
                <a:solidFill>
                  <a:schemeClr val="dk1"/>
                </a:solidFill>
              </a:rPr>
              <a:t>² + y² + z²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y="1302225" x="287950"/>
            <a:ext cy="3383099" cx="605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a = (ray x)</a:t>
            </a:r>
            <a:r>
              <a:rPr lang="en">
                <a:solidFill>
                  <a:schemeClr val="dk1"/>
                </a:solidFill>
              </a:rPr>
              <a:t>²</a:t>
            </a:r>
            <a:r>
              <a:rPr lang="en"/>
              <a:t> + (ray y)</a:t>
            </a:r>
            <a:r>
              <a:rPr lang="en">
                <a:solidFill>
                  <a:schemeClr val="dk1"/>
                </a:solidFill>
              </a:rPr>
              <a:t>²</a:t>
            </a:r>
            <a:r>
              <a:rPr lang="en"/>
              <a:t> + (ray z)</a:t>
            </a:r>
            <a:r>
              <a:rPr lang="en">
                <a:solidFill>
                  <a:schemeClr val="dk1"/>
                </a:solidFill>
              </a:rPr>
              <a:t>²</a:t>
            </a:r>
          </a:p>
          <a:p>
            <a:pPr rtl="0" lvl="0">
              <a:buNone/>
            </a:pPr>
            <a:r>
              <a:rPr lang="en"/>
              <a:t> b = 2 * ((camera x) * (ray x) + (camera y) * (ray y) + (camera z) * (ray z))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c = (camera x)</a:t>
            </a:r>
            <a:r>
              <a:rPr lang="en">
                <a:solidFill>
                  <a:schemeClr val="dk1"/>
                </a:solidFill>
              </a:rPr>
              <a:t>²</a:t>
            </a:r>
            <a:r>
              <a:rPr lang="en"/>
              <a:t> + (camera y)</a:t>
            </a:r>
            <a:r>
              <a:rPr lang="en">
                <a:solidFill>
                  <a:schemeClr val="dk1"/>
                </a:solidFill>
              </a:rPr>
              <a:t>²</a:t>
            </a:r>
            <a:r>
              <a:rPr lang="en"/>
              <a:t> + (camera z)</a:t>
            </a:r>
            <a:r>
              <a:rPr lang="en">
                <a:solidFill>
                  <a:schemeClr val="dk1"/>
                </a:solidFill>
              </a:rPr>
              <a:t>²</a:t>
            </a:r>
            <a:r>
              <a:rPr lang="en"/>
              <a:t> - (sphere r)</a:t>
            </a:r>
            <a:r>
              <a:rPr lang="en">
                <a:solidFill>
                  <a:schemeClr val="dk1"/>
                </a:solidFill>
              </a:rPr>
              <a:t>²</a:t>
            </a:r>
          </a:p>
          <a:p>
            <a:pPr rtl="0" lvl="0">
              <a:buNone/>
            </a:pPr>
            <a:r>
              <a:rPr lang="en"/>
              <a:t> d = b</a:t>
            </a:r>
            <a:r>
              <a:rPr lang="en">
                <a:solidFill>
                  <a:schemeClr val="dk1"/>
                </a:solidFill>
              </a:rPr>
              <a:t>²</a:t>
            </a:r>
            <a:r>
              <a:rPr lang="en"/>
              <a:t> - 4 * a * c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k1 = (-b - sqrt(disc)) / (2 * a)</a:t>
            </a:r>
          </a:p>
          <a:p>
            <a:pPr rtl="0" lvl="0">
              <a:buNone/>
            </a:pPr>
            <a:r>
              <a:rPr lang="en"/>
              <a:t>k2 = (-b + sqrt(disc)) / (2 * a)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(k =&gt; distance between intersection and camera)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2352600" x="2810600"/>
            <a:ext cy="438299" cx="58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k1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y="2714575" x="4562725"/>
            <a:ext cy="438299" cx="58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k2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Light</a:t>
            </a:r>
          </a:p>
        </p:txBody>
      </p:sp>
      <p:sp>
        <p:nvSpPr>
          <p:cNvPr id="310" name="Shape 310"/>
          <p:cNvSpPr/>
          <p:nvPr/>
        </p:nvSpPr>
        <p:spPr>
          <a:xfrm>
            <a:off y="2794250" x="3141075"/>
            <a:ext cy="1459200" cx="1479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311" name="Shape 311"/>
          <p:cNvCxnSpPr/>
          <p:nvPr/>
        </p:nvCxnSpPr>
        <p:spPr>
          <a:xfrm rot="10800000">
            <a:off y="2440874" x="2768174"/>
            <a:ext cy="1086300" cx="110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2" name="Shape 312"/>
          <p:cNvSpPr/>
          <p:nvPr/>
        </p:nvSpPr>
        <p:spPr>
          <a:xfrm>
            <a:off y="2794250" x="713275"/>
            <a:ext cy="202799" cx="196199"/>
          </a:xfrm>
          <a:prstGeom prst="sun">
            <a:avLst>
              <a:gd fmla="val 25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313" name="Shape 313"/>
          <p:cNvCxnSpPr>
            <a:stCxn id="312" idx="3"/>
          </p:cNvCxnSpPr>
          <p:nvPr/>
        </p:nvCxnSpPr>
        <p:spPr>
          <a:xfrm>
            <a:off y="2895649" x="909474"/>
            <a:ext cy="127500" cx="245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4" name="Shape 314"/>
          <p:cNvSpPr/>
          <p:nvPr/>
        </p:nvSpPr>
        <p:spPr>
          <a:xfrm>
            <a:off y="2465683" x="2799408"/>
            <a:ext cy="1128300" cx="1128300"/>
          </a:xfrm>
          <a:prstGeom prst="arc">
            <a:avLst>
              <a:gd fmla="val 11039373" name="adj1"/>
              <a:gd fmla="val 135000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5" name="Shape 315"/>
          <p:cNvSpPr txBox="1"/>
          <p:nvPr/>
        </p:nvSpPr>
        <p:spPr>
          <a:xfrm>
            <a:off y="2539050" x="2499750"/>
            <a:ext cy="202799" cx="22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y="1642525" x="556350"/>
            <a:ext cy="1727700" cx="609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color = (object color) x (cosinus of A) + (spot color) x brightness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Transparency &amp; Reflexion</a:t>
            </a:r>
          </a:p>
        </p:txBody>
      </p:sp>
      <p:sp>
        <p:nvSpPr>
          <p:cNvPr id="322" name="Shape 322"/>
          <p:cNvSpPr/>
          <p:nvPr/>
        </p:nvSpPr>
        <p:spPr>
          <a:xfrm>
            <a:off y="2676450" x="2519425"/>
            <a:ext cy="1459200" cx="1479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323" name="Shape 323"/>
          <p:cNvCxnSpPr/>
          <p:nvPr/>
        </p:nvCxnSpPr>
        <p:spPr>
          <a:xfrm rot="10800000">
            <a:off y="2323074" x="2146524"/>
            <a:ext cy="1086300" cx="1105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4" name="Shape 324"/>
          <p:cNvCxnSpPr/>
          <p:nvPr/>
        </p:nvCxnSpPr>
        <p:spPr>
          <a:xfrm>
            <a:off y="2777850" x="287825"/>
            <a:ext cy="127500" cx="245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25" name="Shape 325"/>
          <p:cNvSpPr/>
          <p:nvPr/>
        </p:nvSpPr>
        <p:spPr>
          <a:xfrm>
            <a:off y="2347883" x="2177758"/>
            <a:ext cy="1128300" cx="1128300"/>
          </a:xfrm>
          <a:prstGeom prst="arc">
            <a:avLst>
              <a:gd fmla="val 11039373" name="adj1"/>
              <a:gd fmla="val 15917526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6" name="Shape 326"/>
          <p:cNvSpPr txBox="1"/>
          <p:nvPr/>
        </p:nvSpPr>
        <p:spPr>
          <a:xfrm>
            <a:off y="2421250" x="1878100"/>
            <a:ext cy="202799" cx="22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</a:t>
            </a:r>
          </a:p>
        </p:txBody>
      </p:sp>
      <p:cxnSp>
        <p:nvCxnSpPr>
          <p:cNvPr id="327" name="Shape 327"/>
          <p:cNvCxnSpPr>
            <a:stCxn id="325" idx="1"/>
          </p:cNvCxnSpPr>
          <p:nvPr/>
        </p:nvCxnSpPr>
        <p:spPr>
          <a:xfrm rot="10800000">
            <a:off y="1740532" x="2650408"/>
            <a:ext cy="1171500" cx="91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328" name="Shape 328"/>
          <p:cNvSpPr/>
          <p:nvPr/>
        </p:nvSpPr>
        <p:spPr>
          <a:xfrm>
            <a:off y="2750325" x="6686000"/>
            <a:ext cy="1459200" cx="14790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y="2853019" x="4472294"/>
            <a:ext cy="111000" cx="2430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30" name="Shape 330"/>
          <p:cNvSpPr txBox="1"/>
          <p:nvPr/>
        </p:nvSpPr>
        <p:spPr>
          <a:xfrm>
            <a:off y="1465825" x="739475"/>
            <a:ext cy="288000" cx="2643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Reflexion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y="1465825" x="5058425"/>
            <a:ext cy="248700" cx="258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Transparency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y="4194525" x="1878100"/>
            <a:ext cy="410400" cx="5248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color = (object 1 color) x (coef) + (object 2 color) x (1 - coef)</a:t>
            </a:r>
          </a:p>
          <a:p>
            <a:r>
              <a:t/>
            </a:r>
          </a:p>
        </p:txBody>
      </p:sp>
      <p:sp>
        <p:nvSpPr>
          <p:cNvPr id="333" name="Shape 333"/>
          <p:cNvSpPr/>
          <p:nvPr/>
        </p:nvSpPr>
        <p:spPr>
          <a:xfrm>
            <a:off y="916125" x="2224925"/>
            <a:ext cy="824400" cx="824400"/>
          </a:xfrm>
          <a:prstGeom prst="arc">
            <a:avLst>
              <a:gd fmla="val 149514" name="adj1"/>
              <a:gd fmla="val 1080000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4" name="Shape 334"/>
          <p:cNvSpPr/>
          <p:nvPr/>
        </p:nvSpPr>
        <p:spPr>
          <a:xfrm>
            <a:off y="2715477" x="8581552"/>
            <a:ext cy="694199" cx="694199"/>
          </a:xfrm>
          <a:prstGeom prst="arc">
            <a:avLst>
              <a:gd fmla="val 4846167" name="adj1"/>
              <a:gd fmla="val 16329786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5" name="Shape 335"/>
          <p:cNvSpPr txBox="1"/>
          <p:nvPr/>
        </p:nvSpPr>
        <p:spPr>
          <a:xfrm>
            <a:off y="2041750" x="2251250"/>
            <a:ext cy="202799" cx="228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</a:t>
            </a:r>
          </a:p>
        </p:txBody>
      </p:sp>
      <p:cxnSp>
        <p:nvCxnSpPr>
          <p:cNvPr id="336" name="Shape 336"/>
          <p:cNvCxnSpPr/>
          <p:nvPr/>
        </p:nvCxnSpPr>
        <p:spPr>
          <a:xfrm>
            <a:off y="2972025" x="6909025"/>
            <a:ext cy="88200" cx="1662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y="1728725" x="685800"/>
            <a:ext cy="12272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7200" lang="en">
                <a:solidFill>
                  <a:srgbClr val="FFFFFF"/>
                </a:solidFill>
              </a:rPr>
              <a:t>Let’s see it in action 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Specials thanks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1200150" x="457200"/>
            <a:ext cy="32523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his awesomeness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Dr. Ahmed Al Jumaili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For mathematics advises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Bastien G.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Walid B.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Thanks  for listening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2821526" x="762000"/>
            <a:ext cy="505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Some questions 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Git - versioning system</a:t>
            </a:r>
          </a:p>
        </p:txBody>
      </p:sp>
      <p:sp>
        <p:nvSpPr>
          <p:cNvPr id="59" name="Shape 59"/>
          <p:cNvSpPr/>
          <p:nvPr/>
        </p:nvSpPr>
        <p:spPr>
          <a:xfrm>
            <a:off y="3441150" x="174675"/>
            <a:ext cy="603899" cx="851099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Master</a:t>
            </a:r>
          </a:p>
        </p:txBody>
      </p:sp>
      <p:sp>
        <p:nvSpPr>
          <p:cNvPr id="60" name="Shape 60"/>
          <p:cNvSpPr/>
          <p:nvPr/>
        </p:nvSpPr>
        <p:spPr>
          <a:xfrm>
            <a:off y="2043875" x="1486125"/>
            <a:ext cy="603899" cx="851099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Server</a:t>
            </a:r>
          </a:p>
        </p:txBody>
      </p:sp>
      <p:sp>
        <p:nvSpPr>
          <p:cNvPr id="61" name="Shape 61"/>
          <p:cNvSpPr/>
          <p:nvPr/>
        </p:nvSpPr>
        <p:spPr>
          <a:xfrm>
            <a:off y="1337800" x="2565825"/>
            <a:ext cy="603899" cx="99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Calculus</a:t>
            </a:r>
          </a:p>
        </p:txBody>
      </p:sp>
      <p:sp>
        <p:nvSpPr>
          <p:cNvPr id="62" name="Shape 62"/>
          <p:cNvSpPr/>
          <p:nvPr/>
        </p:nvSpPr>
        <p:spPr>
          <a:xfrm>
            <a:off y="2837250" x="1486125"/>
            <a:ext cy="603899" cx="851099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Client</a:t>
            </a:r>
          </a:p>
        </p:txBody>
      </p:sp>
      <p:cxnSp>
        <p:nvCxnSpPr>
          <p:cNvPr id="63" name="Shape 63"/>
          <p:cNvCxnSpPr>
            <a:stCxn id="59" idx="3"/>
          </p:cNvCxnSpPr>
          <p:nvPr/>
        </p:nvCxnSpPr>
        <p:spPr>
          <a:xfrm>
            <a:off y="3743099" x="1025774"/>
            <a:ext cy="10799" cx="3775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64" name="Shape 64"/>
          <p:cNvCxnSpPr>
            <a:endCxn id="62" idx="1"/>
          </p:cNvCxnSpPr>
          <p:nvPr/>
        </p:nvCxnSpPr>
        <p:spPr>
          <a:xfrm rot="10800000" flipH="1">
            <a:off y="3139199" x="1025924"/>
            <a:ext cy="636600" cx="46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>
            <a:stCxn id="59" idx="3"/>
            <a:endCxn id="60" idx="1"/>
          </p:cNvCxnSpPr>
          <p:nvPr/>
        </p:nvCxnSpPr>
        <p:spPr>
          <a:xfrm rot="10800000" flipH="1">
            <a:off y="2345824" x="1025774"/>
            <a:ext cy="1397275" cx="4603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>
            <a:stCxn id="60" idx="3"/>
            <a:endCxn id="61" idx="1"/>
          </p:cNvCxnSpPr>
          <p:nvPr/>
        </p:nvCxnSpPr>
        <p:spPr>
          <a:xfrm rot="10800000" flipH="1">
            <a:off y="1639749" x="2337224"/>
            <a:ext cy="706075" cx="228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7" name="Shape 67"/>
          <p:cNvCxnSpPr>
            <a:stCxn id="60" idx="3"/>
          </p:cNvCxnSpPr>
          <p:nvPr/>
        </p:nvCxnSpPr>
        <p:spPr>
          <a:xfrm rot="10800000" flipH="1">
            <a:off y="2342824" x="2337224"/>
            <a:ext cy="3000" cx="163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68" name="Shape 68"/>
          <p:cNvCxnSpPr/>
          <p:nvPr/>
        </p:nvCxnSpPr>
        <p:spPr>
          <a:xfrm>
            <a:off y="2335400" x="3935900"/>
            <a:ext cy="13968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9" name="Shape 69"/>
          <p:cNvCxnSpPr>
            <a:stCxn id="62" idx="3"/>
          </p:cNvCxnSpPr>
          <p:nvPr/>
        </p:nvCxnSpPr>
        <p:spPr>
          <a:xfrm>
            <a:off y="3139199" x="2337224"/>
            <a:ext cy="0" cx="2129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70" name="Shape 70"/>
          <p:cNvCxnSpPr/>
          <p:nvPr/>
        </p:nvCxnSpPr>
        <p:spPr>
          <a:xfrm>
            <a:off y="3142925" x="4408775"/>
            <a:ext cy="611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" name="Shape 71"/>
          <p:cNvCxnSpPr>
            <a:stCxn id="61" idx="3"/>
          </p:cNvCxnSpPr>
          <p:nvPr/>
        </p:nvCxnSpPr>
        <p:spPr>
          <a:xfrm>
            <a:off y="1639749" x="3563325"/>
            <a:ext cy="0" cx="183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none"/>
          </a:ln>
        </p:spPr>
      </p:cxnSp>
      <p:cxnSp>
        <p:nvCxnSpPr>
          <p:cNvPr id="72" name="Shape 72"/>
          <p:cNvCxnSpPr/>
          <p:nvPr/>
        </p:nvCxnSpPr>
        <p:spPr>
          <a:xfrm>
            <a:off y="1636975" x="3746750"/>
            <a:ext cy="7056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3" name="Shape 73"/>
          <p:cNvSpPr/>
          <p:nvPr/>
        </p:nvSpPr>
        <p:spPr>
          <a:xfrm>
            <a:off y="3446550" x="4801575"/>
            <a:ext cy="603899" cx="851099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w="19050" cap="flat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Final version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y="4314225" x="189225"/>
            <a:ext cy="0" cx="596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5" name="Shape 75"/>
          <p:cNvSpPr txBox="1"/>
          <p:nvPr/>
        </p:nvSpPr>
        <p:spPr>
          <a:xfrm>
            <a:off y="4238025" x="5565525"/>
            <a:ext cy="309000" cx="662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Time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y="1426000" x="4779800"/>
            <a:ext cy="1833000" cx="40814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Allow us to work each on a different branch from “stable revision”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We have a demonstration revision, which is always stable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Distributed System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0350" x="1077573"/>
            <a:ext cy="1093025" cx="7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0350" x="2117523"/>
            <a:ext cy="1093025" cx="7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32725" x="2117523"/>
            <a:ext cy="1093025" cx="7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0350" x="3157473"/>
            <a:ext cy="1093025" cx="7121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y="2395950" x="1851625"/>
            <a:ext cy="181800" cx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7" name="Shape 87"/>
          <p:cNvSpPr/>
          <p:nvPr/>
        </p:nvSpPr>
        <p:spPr>
          <a:xfrm rot="-3055922">
            <a:off y="3282709" x="2809239"/>
            <a:ext cy="181930" cx="611670"/>
          </a:xfrm>
          <a:prstGeom prst="rightArrow">
            <a:avLst>
              <a:gd fmla="val 50000" name="adj1"/>
              <a:gd fmla="val 6185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/>
        </p:nvSpPr>
        <p:spPr>
          <a:xfrm rot="2554829">
            <a:off y="3304742" x="1523108"/>
            <a:ext cy="181763" cx="542693"/>
          </a:xfrm>
          <a:prstGeom prst="rightArrow">
            <a:avLst>
              <a:gd fmla="val 50000" name="adj1"/>
              <a:gd fmla="val 6185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3945850"/>
            <a:ext cy="3557999" cx="504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381000" marL="457200">
              <a:lnSpc>
                <a:spcPct val="1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Servers are connected in a Peer-to-peer architecture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Servers are identified by UID (Unique IDentifier)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Servers broadcast informations using Recursive Strategy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Clients can connect to any server</a:t>
            </a:r>
          </a:p>
        </p:txBody>
      </p:sp>
      <p:sp>
        <p:nvSpPr>
          <p:cNvPr id="90" name="Shape 90"/>
          <p:cNvSpPr/>
          <p:nvPr/>
        </p:nvSpPr>
        <p:spPr>
          <a:xfrm>
            <a:off y="4232350" x="228600"/>
            <a:ext cy="181800" cx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1" name="Shape 91"/>
          <p:cNvSpPr txBox="1"/>
          <p:nvPr/>
        </p:nvSpPr>
        <p:spPr>
          <a:xfrm>
            <a:off y="4127050" x="416200"/>
            <a:ext cy="457200" cx="169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Connection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586050" x="3332050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1586050" x="2306212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4255650" x="2306200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1586050" x="1266262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DS: Assigning UID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y="2064644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{88BC50CC-E449-464D-BD31-1741DEC0CB5C}</a:tableStyleId>
              </a:tblPr>
              <a:tblGrid>
                <a:gridCol w="921625"/>
                <a:gridCol w="1183475"/>
                <a:gridCol w="5133900"/>
              </a:tblGrid>
              <a:tr h="4134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Source</a:t>
                      </a:r>
                    </a:p>
                  </a:txBody>
                  <a:tcPr marR="91425" marB="91425" marT="91425" marL="91425"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Destination</a:t>
                      </a:r>
                    </a:p>
                  </a:txBody>
                  <a:tcPr marR="91425" marB="91425" marT="91425" marL="91425"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Message</a:t>
                      </a:r>
                    </a:p>
                  </a:txBody>
                  <a:tcPr marR="91425" marB="91425" marT="91425" marL="91425">
                    <a:solidFill>
                      <a:srgbClr val="A2C4C9"/>
                    </a:solidFill>
                  </a:tcPr>
                </a:tc>
              </a:tr>
              <a:tr h="4174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Server Authentication: I’m a server, not a Client</a:t>
                      </a:r>
                    </a:p>
                  </a:txBody>
                  <a:tcPr marR="91425" marB="91425" marT="91425" marL="91425"/>
                </a:tc>
              </a:tr>
              <a:tr h="4014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Your Id is “4”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4014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I confirm, your id is “4”</a:t>
                      </a:r>
                    </a:p>
                  </a:txBody>
                  <a:tcPr marR="91425" marB="91425" marT="91425" marL="91425"/>
                </a:tc>
              </a:tr>
              <a:tr h="4014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I am “1”, I’m connected to server “2”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</a:tr>
              <a:tr h="4174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I am connected to server “5” and “6”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7275" x="1253674"/>
            <a:ext cy="666849" cx="52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7275" x="2026844"/>
            <a:ext cy="666849" cx="529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y="1625234" x="1829157"/>
            <a:ext cy="111000" cx="151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5" name="Shape 105"/>
          <p:cNvSpPr txBox="1"/>
          <p:nvPr/>
        </p:nvSpPr>
        <p:spPr>
          <a:xfrm>
            <a:off y="1046900" x="1340212"/>
            <a:ext cy="342000" cx="35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1347275" x="3084700"/>
            <a:ext cy="666899" cx="3657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800" lang="en"/>
              <a:t>How to deal with new UID:</a:t>
            </a:r>
          </a:p>
          <a:p>
            <a:pPr rtl="0" lvl="0">
              <a:buNone/>
            </a:pPr>
            <a:r>
              <a:rPr sz="1800" lang="en"/>
              <a:t>Scenario: “A” try to connect to “B”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1046900" x="2113375"/>
            <a:ext cy="342000" cx="35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01950" x="854725"/>
            <a:ext cy="3309250" cx="71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DS: Recursive data transfer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0350" x="1077573"/>
            <a:ext cy="1093025" cx="7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0350" x="2117523"/>
            <a:ext cy="1093025" cx="7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132725" x="2117523"/>
            <a:ext cy="1093025" cx="71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40350" x="3157473"/>
            <a:ext cy="1093025" cx="71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y="2395950" x="1851625"/>
            <a:ext cy="181800" cx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/>
          <p:nvPr/>
        </p:nvSpPr>
        <p:spPr>
          <a:xfrm rot="10800000">
            <a:off y="2167395" x="1851588"/>
            <a:ext cy="181800" cx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484200" x="4692275"/>
            <a:ext cy="2748300" cx="39945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Example:</a:t>
            </a:r>
          </a:p>
          <a:p>
            <a:pPr algn="ctr" indent="457200">
              <a:buNone/>
            </a:pPr>
            <a:r>
              <a:rPr sz="2400" lang="en"/>
              <a:t>Sending informations from server 4 to server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1586050" x="3332050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1586050" x="2306212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4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4255650" x="2306200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2</a:t>
            </a:r>
          </a:p>
        </p:txBody>
      </p:sp>
      <p:sp>
        <p:nvSpPr>
          <p:cNvPr id="129" name="Shape 129"/>
          <p:cNvSpPr/>
          <p:nvPr/>
        </p:nvSpPr>
        <p:spPr>
          <a:xfrm rot="2554829">
            <a:off y="3304742" x="1523108"/>
            <a:ext cy="181763" cx="542693"/>
          </a:xfrm>
          <a:prstGeom prst="rightArrow">
            <a:avLst>
              <a:gd fmla="val 50000" name="adj1"/>
              <a:gd fmla="val 61853" name="adj2"/>
            </a:avLst>
          </a:prstGeom>
          <a:solidFill>
            <a:srgbClr val="D9D9D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0" name="Shape 130"/>
          <p:cNvSpPr txBox="1"/>
          <p:nvPr/>
        </p:nvSpPr>
        <p:spPr>
          <a:xfrm>
            <a:off y="1586050" x="1266262"/>
            <a:ext cy="354300" cx="334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3</a:t>
            </a:r>
          </a:p>
        </p:txBody>
      </p:sp>
      <p:sp>
        <p:nvSpPr>
          <p:cNvPr id="131" name="Shape 131"/>
          <p:cNvSpPr/>
          <p:nvPr/>
        </p:nvSpPr>
        <p:spPr>
          <a:xfrm>
            <a:off y="4079950" x="228600"/>
            <a:ext cy="181800" cx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2" name="Shape 132"/>
          <p:cNvSpPr/>
          <p:nvPr/>
        </p:nvSpPr>
        <p:spPr>
          <a:xfrm>
            <a:off y="4309345" x="228588"/>
            <a:ext cy="181800" cx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3" name="Shape 133"/>
          <p:cNvSpPr/>
          <p:nvPr/>
        </p:nvSpPr>
        <p:spPr>
          <a:xfrm rot="-3055922">
            <a:off y="3282709" x="2809239"/>
            <a:ext cy="181930" cx="611670"/>
          </a:xfrm>
          <a:prstGeom prst="rightArrow">
            <a:avLst>
              <a:gd fmla="val 50000" name="adj1"/>
              <a:gd fmla="val 61853" name="adj2"/>
            </a:avLst>
          </a:pr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4" name="Shape 134"/>
          <p:cNvSpPr txBox="1"/>
          <p:nvPr/>
        </p:nvSpPr>
        <p:spPr>
          <a:xfrm>
            <a:off y="3974650" x="416200"/>
            <a:ext cy="457200" cx="169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Connection</a:t>
            </a:r>
          </a:p>
          <a:p>
            <a:pPr>
              <a:buNone/>
            </a:pPr>
            <a:r>
              <a:rPr lang="en"/>
              <a:t>Data transmission</a:t>
            </a:r>
          </a:p>
        </p:txBody>
      </p:sp>
      <p:sp>
        <p:nvSpPr>
          <p:cNvPr id="135" name="Shape 135"/>
          <p:cNvSpPr/>
          <p:nvPr/>
        </p:nvSpPr>
        <p:spPr>
          <a:xfrm rot="-3055922">
            <a:off y="3282709" x="2809239"/>
            <a:ext cy="181930" cx="611670"/>
          </a:xfrm>
          <a:prstGeom prst="rightArrow">
            <a:avLst>
              <a:gd fmla="val 50000" name="adj1"/>
              <a:gd fmla="val 61853" name="adj2"/>
            </a:avLst>
          </a:prstGeom>
          <a:solidFill>
            <a:srgbClr val="6FA8DC"/>
          </a:solidFill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6" name="Shape 136"/>
          <p:cNvSpPr/>
          <p:nvPr/>
        </p:nvSpPr>
        <p:spPr>
          <a:xfrm rot="2554829">
            <a:off y="3304742" x="1523108"/>
            <a:ext cy="181763" cx="542693"/>
          </a:xfrm>
          <a:prstGeom prst="rightArrow">
            <a:avLst>
              <a:gd fmla="val 50000" name="adj1"/>
              <a:gd fmla="val 61853" name="adj2"/>
            </a:avLst>
          </a:prstGeom>
          <a:solidFill>
            <a:srgbClr val="9FC5E8"/>
          </a:solidFill>
          <a:ln w="19050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6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Server architecture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00150" x="457200"/>
            <a:ext cy="31721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The server is: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Using config file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Modular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Using threads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Server: Config files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00150" x="457200"/>
            <a:ext cy="3441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r>
              <a:rPr sz="1800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sz="1800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192.168.0.15:42414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sz="1800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192.168.0.16:42414</a:t>
            </a:r>
            <a:r>
              <a:rPr sz="18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#Server 192.168.0.16:42419</a:t>
            </a:r>
            <a:r>
              <a:rPr sz="1800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sz="1800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sz="1800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#NoListen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Listen</a:t>
            </a:r>
            <a:r>
              <a:rPr sz="1800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800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8040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MaxClient </a:t>
            </a:r>
            <a:r>
              <a:rPr sz="1800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unlimited</a:t>
            </a:r>
            <a:r>
              <a:rPr sz="1800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sz="1800" lang="e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sz="1800"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MaxThreads </a:t>
            </a:r>
            <a:r>
              <a:rPr sz="1800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y="1200150" x="3783125"/>
            <a:ext cy="3725699" cx="5019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Homemade Config file interpreter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Common syntax in Unix system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Easy to read for a human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Easy to understand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