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CS661: Big Data Visual Analytics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10</a:t>
            </a:r>
            <a:endParaRPr/>
          </a:p>
        </p:txBody>
      </p:sp>
      <p:sp>
        <p:nvSpPr>
          <p:cNvPr id="87" name="Google Shape;87;p13"/>
          <p:cNvSpPr txBox="1"/>
          <p:nvPr>
            <p:ph idx="1" type="subTitle"/>
          </p:nvPr>
        </p:nvSpPr>
        <p:spPr>
          <a:xfrm>
            <a:off x="598088" y="3698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t>Prof Soumya Datta</a:t>
            </a:r>
            <a:endParaRPr sz="1650"/>
          </a:p>
          <a:p>
            <a:pPr indent="0" lvl="0" marL="0" rtl="0" algn="l">
              <a:spcBef>
                <a:spcPts val="0"/>
              </a:spcBef>
              <a:spcAft>
                <a:spcPts val="0"/>
              </a:spcAft>
              <a:buNone/>
            </a:pPr>
            <a:r>
              <a:rPr lang="en" sz="1650"/>
              <a:t>Computer Science Department, IITK</a:t>
            </a:r>
            <a:endParaRPr sz="1650"/>
          </a:p>
        </p:txBody>
      </p:sp>
      <p:pic>
        <p:nvPicPr>
          <p:cNvPr id="88" name="Google Shape;88;p13" title="image (3).png"/>
          <p:cNvPicPr preferRelativeResize="0"/>
          <p:nvPr/>
        </p:nvPicPr>
        <p:blipFill>
          <a:blip r:embed="rId3">
            <a:alphaModFix/>
          </a:blip>
          <a:stretch>
            <a:fillRect/>
          </a:stretch>
        </p:blipFill>
        <p:spPr>
          <a:xfrm>
            <a:off x="8138725" y="0"/>
            <a:ext cx="1005275" cy="1005275"/>
          </a:xfrm>
          <a:prstGeom prst="rect">
            <a:avLst/>
          </a:prstGeom>
          <a:noFill/>
          <a:ln>
            <a:noFill/>
          </a:ln>
        </p:spPr>
      </p:pic>
      <p:pic>
        <p:nvPicPr>
          <p:cNvPr id="89" name="Google Shape;89;p13" title="logo (1).png"/>
          <p:cNvPicPr preferRelativeResize="0"/>
          <p:nvPr/>
        </p:nvPicPr>
        <p:blipFill>
          <a:blip r:embed="rId4">
            <a:alphaModFix/>
          </a:blip>
          <a:stretch>
            <a:fillRect/>
          </a:stretch>
        </p:blipFill>
        <p:spPr>
          <a:xfrm>
            <a:off x="0" y="-60775"/>
            <a:ext cx="1341750" cy="134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4750" y="162462"/>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Olympus Insight</a:t>
            </a:r>
            <a:r>
              <a:rPr lang="en"/>
              <a:t> </a:t>
            </a:r>
            <a:endParaRPr/>
          </a:p>
          <a:p>
            <a:pPr indent="0" lvl="0" marL="0" rtl="0" algn="l">
              <a:spcBef>
                <a:spcPts val="0"/>
              </a:spcBef>
              <a:spcAft>
                <a:spcPts val="0"/>
              </a:spcAft>
              <a:buNone/>
            </a:pPr>
            <a:r>
              <a:t/>
            </a:r>
            <a:endParaRPr/>
          </a:p>
        </p:txBody>
      </p:sp>
      <p:grpSp>
        <p:nvGrpSpPr>
          <p:cNvPr id="95" name="Google Shape;95;p14"/>
          <p:cNvGrpSpPr/>
          <p:nvPr/>
        </p:nvGrpSpPr>
        <p:grpSpPr>
          <a:xfrm>
            <a:off x="364926" y="2385643"/>
            <a:ext cx="3928928" cy="2583823"/>
            <a:chOff x="431925" y="1304875"/>
            <a:chExt cx="2628925" cy="3416400"/>
          </a:xfrm>
        </p:grpSpPr>
        <p:sp>
          <p:nvSpPr>
            <p:cNvPr id="96" name="Google Shape;96;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idx="4294967295" type="body"/>
          </p:nvPr>
        </p:nvSpPr>
        <p:spPr>
          <a:xfrm>
            <a:off x="476261" y="2385574"/>
            <a:ext cx="3728100" cy="3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Data Procurement and processing</a:t>
            </a:r>
            <a:endParaRPr sz="1600">
              <a:solidFill>
                <a:schemeClr val="lt1"/>
              </a:solidFill>
            </a:endParaRPr>
          </a:p>
        </p:txBody>
      </p:sp>
      <p:sp>
        <p:nvSpPr>
          <p:cNvPr id="99" name="Google Shape;99;p14"/>
          <p:cNvSpPr txBox="1"/>
          <p:nvPr>
            <p:ph idx="4294967295" type="body"/>
          </p:nvPr>
        </p:nvSpPr>
        <p:spPr>
          <a:xfrm>
            <a:off x="479100" y="2798050"/>
            <a:ext cx="3704100" cy="2113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Source</a:t>
            </a:r>
            <a:endParaRPr sz="1400"/>
          </a:p>
          <a:p>
            <a:pPr indent="-317500" lvl="1" marL="914400" rtl="0" algn="l">
              <a:lnSpc>
                <a:spcPct val="100000"/>
              </a:lnSpc>
              <a:spcBef>
                <a:spcPts val="0"/>
              </a:spcBef>
              <a:spcAft>
                <a:spcPts val="0"/>
              </a:spcAft>
              <a:buSzPts val="1400"/>
              <a:buChar char="○"/>
            </a:pPr>
            <a:r>
              <a:rPr lang="en"/>
              <a:t>Kaggle (1896-2016 Data)</a:t>
            </a:r>
            <a:endParaRPr/>
          </a:p>
          <a:p>
            <a:pPr indent="-317500" lvl="1" marL="914400" rtl="0" algn="l">
              <a:lnSpc>
                <a:spcPct val="100000"/>
              </a:lnSpc>
              <a:spcBef>
                <a:spcPts val="0"/>
              </a:spcBef>
              <a:spcAft>
                <a:spcPts val="0"/>
              </a:spcAft>
              <a:buSzPts val="1400"/>
              <a:buChar char="○"/>
            </a:pPr>
            <a:r>
              <a:rPr lang="en"/>
              <a:t>World Bank (GDP, HDI indicators)</a:t>
            </a:r>
            <a:br>
              <a:rPr lang="en"/>
            </a:br>
            <a:endParaRPr/>
          </a:p>
          <a:p>
            <a:pPr indent="-317500" lvl="0" marL="457200" rtl="0" algn="l">
              <a:lnSpc>
                <a:spcPct val="100000"/>
              </a:lnSpc>
              <a:spcBef>
                <a:spcPts val="0"/>
              </a:spcBef>
              <a:spcAft>
                <a:spcPts val="0"/>
              </a:spcAft>
              <a:buSzPts val="1400"/>
              <a:buChar char="●"/>
            </a:pPr>
            <a:r>
              <a:rPr lang="en" sz="1400"/>
              <a:t>Data cleaning</a:t>
            </a:r>
            <a:endParaRPr sz="1400"/>
          </a:p>
          <a:p>
            <a:pPr indent="-317500" lvl="1" marL="914400" rtl="0" algn="l">
              <a:lnSpc>
                <a:spcPct val="100000"/>
              </a:lnSpc>
              <a:spcBef>
                <a:spcPts val="0"/>
              </a:spcBef>
              <a:spcAft>
                <a:spcPts val="0"/>
              </a:spcAft>
              <a:buSzPts val="1400"/>
              <a:buChar char="○"/>
            </a:pPr>
            <a:r>
              <a:rPr lang="en"/>
              <a:t>Normalized country names, handled missing medals, filtered invalid records.</a:t>
            </a:r>
            <a:endParaRPr/>
          </a:p>
          <a:p>
            <a:pPr indent="0" lvl="0" marL="914400" rtl="0" algn="l">
              <a:lnSpc>
                <a:spcPct val="100000"/>
              </a:lnSpc>
              <a:spcBef>
                <a:spcPts val="1600"/>
              </a:spcBef>
              <a:spcAft>
                <a:spcPts val="0"/>
              </a:spcAft>
              <a:buNone/>
            </a:pPr>
            <a:r>
              <a:t/>
            </a:r>
            <a:endParaRPr sz="1400"/>
          </a:p>
          <a:p>
            <a:pPr indent="0" lvl="0" marL="914400" rtl="0" algn="l">
              <a:lnSpc>
                <a:spcPct val="100000"/>
              </a:lnSpc>
              <a:spcBef>
                <a:spcPts val="1600"/>
              </a:spcBef>
              <a:spcAft>
                <a:spcPts val="1600"/>
              </a:spcAft>
              <a:buNone/>
            </a:pPr>
            <a:r>
              <a:t/>
            </a:r>
            <a:endParaRPr sz="1400"/>
          </a:p>
        </p:txBody>
      </p:sp>
      <p:pic>
        <p:nvPicPr>
          <p:cNvPr id="100" name="Google Shape;100;p14" title="logo (1).png"/>
          <p:cNvPicPr preferRelativeResize="0"/>
          <p:nvPr/>
        </p:nvPicPr>
        <p:blipFill>
          <a:blip r:embed="rId3">
            <a:alphaModFix/>
          </a:blip>
          <a:stretch>
            <a:fillRect/>
          </a:stretch>
        </p:blipFill>
        <p:spPr>
          <a:xfrm>
            <a:off x="188225" y="153513"/>
            <a:ext cx="646525" cy="646525"/>
          </a:xfrm>
          <a:prstGeom prst="rect">
            <a:avLst/>
          </a:prstGeom>
          <a:noFill/>
          <a:ln>
            <a:noFill/>
          </a:ln>
        </p:spPr>
      </p:pic>
      <p:grpSp>
        <p:nvGrpSpPr>
          <p:cNvPr id="101" name="Google Shape;101;p14"/>
          <p:cNvGrpSpPr/>
          <p:nvPr/>
        </p:nvGrpSpPr>
        <p:grpSpPr>
          <a:xfrm>
            <a:off x="188238" y="855643"/>
            <a:ext cx="8634704" cy="1283541"/>
            <a:chOff x="431925" y="1304875"/>
            <a:chExt cx="2628925" cy="3416400"/>
          </a:xfrm>
        </p:grpSpPr>
        <p:sp>
          <p:nvSpPr>
            <p:cNvPr id="102" name="Google Shape;102;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4"/>
          <p:cNvSpPr txBox="1"/>
          <p:nvPr>
            <p:ph idx="4294967295" type="body"/>
          </p:nvPr>
        </p:nvSpPr>
        <p:spPr>
          <a:xfrm>
            <a:off x="188236" y="1065944"/>
            <a:ext cx="3728100" cy="3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rPr>
              <a:t>Topic Seection</a:t>
            </a:r>
            <a:endParaRPr sz="900">
              <a:solidFill>
                <a:schemeClr val="lt1"/>
              </a:solidFill>
            </a:endParaRPr>
          </a:p>
        </p:txBody>
      </p:sp>
      <p:sp>
        <p:nvSpPr>
          <p:cNvPr id="105" name="Google Shape;105;p14"/>
          <p:cNvSpPr txBox="1"/>
          <p:nvPr>
            <p:ph idx="4294967295" type="body"/>
          </p:nvPr>
        </p:nvSpPr>
        <p:spPr>
          <a:xfrm>
            <a:off x="299550" y="1118675"/>
            <a:ext cx="8577000" cy="75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Why Olympic? </a:t>
            </a:r>
            <a:r>
              <a:rPr lang="en" sz="1400"/>
              <a:t>Olympics offer a rich historical dataset spanning over 125 years, making it an exceptional subject for analysis. It provide strong societal, geopolitical, and athletic insights, reflecting broader global trends and shifts over time. Through various visual representation we try to interpret and analyze the data.</a:t>
            </a:r>
            <a:endParaRPr sz="1400"/>
          </a:p>
        </p:txBody>
      </p:sp>
      <p:grpSp>
        <p:nvGrpSpPr>
          <p:cNvPr id="106" name="Google Shape;106;p14"/>
          <p:cNvGrpSpPr/>
          <p:nvPr/>
        </p:nvGrpSpPr>
        <p:grpSpPr>
          <a:xfrm>
            <a:off x="4572001" y="2385680"/>
            <a:ext cx="3928928" cy="2583823"/>
            <a:chOff x="431925" y="1304875"/>
            <a:chExt cx="2628925" cy="3416400"/>
          </a:xfrm>
        </p:grpSpPr>
        <p:sp>
          <p:nvSpPr>
            <p:cNvPr id="107" name="Google Shape;10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txBox="1"/>
          <p:nvPr>
            <p:ph idx="4294967295" type="body"/>
          </p:nvPr>
        </p:nvSpPr>
        <p:spPr>
          <a:xfrm>
            <a:off x="4683336" y="2385611"/>
            <a:ext cx="3728100" cy="3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Data Composition</a:t>
            </a:r>
            <a:endParaRPr sz="1600">
              <a:solidFill>
                <a:schemeClr val="lt1"/>
              </a:solidFill>
            </a:endParaRPr>
          </a:p>
        </p:txBody>
      </p:sp>
      <p:sp>
        <p:nvSpPr>
          <p:cNvPr id="110" name="Google Shape;110;p14"/>
          <p:cNvSpPr txBox="1"/>
          <p:nvPr>
            <p:ph idx="4294967295" type="body"/>
          </p:nvPr>
        </p:nvSpPr>
        <p:spPr>
          <a:xfrm>
            <a:off x="4686175" y="2798087"/>
            <a:ext cx="3704100" cy="2113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Athlete-Level Data (Age/Gender/Nationality etc.)</a:t>
            </a:r>
            <a:endParaRPr sz="1400"/>
          </a:p>
          <a:p>
            <a:pPr indent="-317500" lvl="0" marL="457200" rtl="0" algn="l">
              <a:lnSpc>
                <a:spcPct val="115000"/>
              </a:lnSpc>
              <a:spcBef>
                <a:spcPts val="0"/>
              </a:spcBef>
              <a:spcAft>
                <a:spcPts val="0"/>
              </a:spcAft>
              <a:buSzPts val="1400"/>
              <a:buChar char="●"/>
            </a:pPr>
            <a:r>
              <a:rPr lang="en" sz="1400"/>
              <a:t>Event-specific Data (Sports type, venue, participation etc.)</a:t>
            </a:r>
            <a:endParaRPr sz="1400"/>
          </a:p>
          <a:p>
            <a:pPr indent="-317500" lvl="0" marL="457200" rtl="0" algn="l">
              <a:lnSpc>
                <a:spcPct val="115000"/>
              </a:lnSpc>
              <a:spcBef>
                <a:spcPts val="0"/>
              </a:spcBef>
              <a:spcAft>
                <a:spcPts val="0"/>
              </a:spcAft>
              <a:buSzPts val="1400"/>
              <a:buChar char="●"/>
            </a:pPr>
            <a:r>
              <a:rPr lang="en" sz="1400"/>
              <a:t>National Metrics (HDI, Economy etc.)</a:t>
            </a:r>
            <a:endParaRPr sz="1400"/>
          </a:p>
          <a:p>
            <a:pPr indent="-317500" lvl="0" marL="457200" rtl="0" algn="l">
              <a:lnSpc>
                <a:spcPct val="115000"/>
              </a:lnSpc>
              <a:spcBef>
                <a:spcPts val="0"/>
              </a:spcBef>
              <a:spcAft>
                <a:spcPts val="0"/>
              </a:spcAft>
              <a:buSzPts val="1400"/>
              <a:buChar char="●"/>
            </a:pPr>
            <a:r>
              <a:rPr lang="en" sz="1400"/>
              <a:t>Temporal Patterns</a:t>
            </a:r>
            <a:endParaRPr sz="1400"/>
          </a:p>
          <a:p>
            <a:pPr indent="0" lvl="0" marL="914400" rtl="0" algn="l">
              <a:lnSpc>
                <a:spcPct val="100000"/>
              </a:lnSpc>
              <a:spcBef>
                <a:spcPts val="1600"/>
              </a:spcBef>
              <a:spcAft>
                <a:spcPts val="0"/>
              </a:spcAft>
              <a:buNone/>
            </a:pPr>
            <a:r>
              <a:t/>
            </a:r>
            <a:endParaRPr sz="1400"/>
          </a:p>
          <a:p>
            <a:pPr indent="0" lvl="0" marL="914400" rtl="0" algn="l">
              <a:lnSpc>
                <a:spcPct val="100000"/>
              </a:lnSpc>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descr="Background pointer shape in timeline graphic" id="115" name="Google Shape;115;p15"/>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198824" y="2336550"/>
            <a:ext cx="2295000" cy="470400"/>
          </a:xfrm>
          <a:prstGeom prst="rect">
            <a:avLst/>
          </a:prstGeom>
        </p:spPr>
        <p:txBody>
          <a:bodyPr anchorCtr="0" anchor="ctr" bIns="91425" lIns="91425" spcFirstLastPara="1" rIns="91425" wrap="square" tIns="91425">
            <a:noAutofit/>
          </a:bodyPr>
          <a:lstStyle/>
          <a:p>
            <a:pPr indent="-228600" lvl="0" marL="914400" rtl="0" algn="l">
              <a:spcBef>
                <a:spcPts val="0"/>
              </a:spcBef>
              <a:spcAft>
                <a:spcPts val="0"/>
              </a:spcAft>
              <a:buNone/>
            </a:pPr>
            <a:r>
              <a:rPr lang="en" sz="1600">
                <a:solidFill>
                  <a:schemeClr val="lt1"/>
                </a:solidFill>
              </a:rPr>
              <a:t>UI Designing</a:t>
            </a:r>
            <a:endParaRPr sz="1600">
              <a:solidFill>
                <a:schemeClr val="lt1"/>
              </a:solidFill>
            </a:endParaRPr>
          </a:p>
        </p:txBody>
      </p:sp>
      <p:grpSp>
        <p:nvGrpSpPr>
          <p:cNvPr id="117" name="Google Shape;117;p15"/>
          <p:cNvGrpSpPr/>
          <p:nvPr/>
        </p:nvGrpSpPr>
        <p:grpSpPr>
          <a:xfrm>
            <a:off x="969270" y="1610215"/>
            <a:ext cx="198900" cy="593656"/>
            <a:chOff x="777447" y="1610215"/>
            <a:chExt cx="198900" cy="593656"/>
          </a:xfrm>
        </p:grpSpPr>
        <p:cxnSp>
          <p:nvCxnSpPr>
            <p:cNvPr id="118" name="Google Shape;118;p1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9" name="Google Shape;119;p15"/>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5"/>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Module based structure</a:t>
            </a:r>
            <a:endParaRPr sz="1400"/>
          </a:p>
          <a:p>
            <a:pPr indent="-317500" lvl="0" marL="457200" rtl="0" algn="l">
              <a:spcBef>
                <a:spcPts val="0"/>
              </a:spcBef>
              <a:spcAft>
                <a:spcPts val="0"/>
              </a:spcAft>
              <a:buSzPts val="1400"/>
              <a:buChar char="●"/>
            </a:pPr>
            <a:r>
              <a:rPr lang="en" sz="1400"/>
              <a:t>Clean-segregated sections </a:t>
            </a:r>
            <a:endParaRPr sz="1400"/>
          </a:p>
        </p:txBody>
      </p:sp>
      <p:sp>
        <p:nvSpPr>
          <p:cNvPr descr="Background pointer shape in timeline graphic" id="121" name="Google Shape;121;p15"/>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5"/>
          <p:cNvSpPr txBox="1"/>
          <p:nvPr>
            <p:ph idx="4294967295" type="body"/>
          </p:nvPr>
        </p:nvSpPr>
        <p:spPr>
          <a:xfrm>
            <a:off x="2094401" y="2199000"/>
            <a:ext cx="14964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1600">
              <a:solidFill>
                <a:schemeClr val="lt1"/>
              </a:solidFill>
            </a:endParaRPr>
          </a:p>
          <a:p>
            <a:pPr indent="0" lvl="0" marL="0" rtl="0" algn="ctr">
              <a:lnSpc>
                <a:spcPct val="100000"/>
              </a:lnSpc>
              <a:spcBef>
                <a:spcPts val="0"/>
              </a:spcBef>
              <a:spcAft>
                <a:spcPts val="0"/>
              </a:spcAft>
              <a:buNone/>
            </a:pPr>
            <a:r>
              <a:t/>
            </a:r>
            <a:endParaRPr sz="1600">
              <a:solidFill>
                <a:schemeClr val="lt1"/>
              </a:solidFill>
            </a:endParaRPr>
          </a:p>
          <a:p>
            <a:pPr indent="0" lvl="0" marL="0" rtl="0" algn="ctr">
              <a:lnSpc>
                <a:spcPct val="100000"/>
              </a:lnSpc>
              <a:spcBef>
                <a:spcPts val="0"/>
              </a:spcBef>
              <a:spcAft>
                <a:spcPts val="0"/>
              </a:spcAft>
              <a:buNone/>
            </a:pPr>
            <a:r>
              <a:rPr lang="en" sz="1600">
                <a:solidFill>
                  <a:schemeClr val="lt1"/>
                </a:solidFill>
              </a:rPr>
              <a:t>Visualization </a:t>
            </a:r>
            <a:endParaRPr sz="1600">
              <a:solidFill>
                <a:schemeClr val="lt1"/>
              </a:solidFill>
            </a:endParaRPr>
          </a:p>
          <a:p>
            <a:pPr indent="0" lvl="0" marL="0" rtl="0" algn="ctr">
              <a:lnSpc>
                <a:spcPct val="100000"/>
              </a:lnSpc>
              <a:spcBef>
                <a:spcPts val="0"/>
              </a:spcBef>
              <a:spcAft>
                <a:spcPts val="0"/>
              </a:spcAft>
              <a:buNone/>
            </a:pPr>
            <a:r>
              <a:t/>
            </a:r>
            <a:endParaRPr sz="1600">
              <a:solidFill>
                <a:schemeClr val="lt1"/>
              </a:solidFill>
            </a:endParaRPr>
          </a:p>
        </p:txBody>
      </p:sp>
      <p:grpSp>
        <p:nvGrpSpPr>
          <p:cNvPr id="123" name="Google Shape;123;p15"/>
          <p:cNvGrpSpPr/>
          <p:nvPr/>
        </p:nvGrpSpPr>
        <p:grpSpPr>
          <a:xfrm>
            <a:off x="2684632" y="2938958"/>
            <a:ext cx="198900" cy="593656"/>
            <a:chOff x="2223534" y="2938958"/>
            <a:chExt cx="198900" cy="593656"/>
          </a:xfrm>
        </p:grpSpPr>
        <p:cxnSp>
          <p:nvCxnSpPr>
            <p:cNvPr id="124" name="Google Shape;124;p1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5" name="Google Shape;125;p15"/>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idx="4294967295" type="body"/>
          </p:nvPr>
        </p:nvSpPr>
        <p:spPr>
          <a:xfrm>
            <a:off x="1244323" y="3757725"/>
            <a:ext cx="2623800" cy="90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Graph choices</a:t>
            </a:r>
            <a:endParaRPr sz="1400"/>
          </a:p>
          <a:p>
            <a:pPr indent="-317500" lvl="0" marL="457200" rtl="0" algn="l">
              <a:spcBef>
                <a:spcPts val="0"/>
              </a:spcBef>
              <a:spcAft>
                <a:spcPts val="0"/>
              </a:spcAft>
              <a:buSzPts val="1400"/>
              <a:buChar char="●"/>
            </a:pPr>
            <a:r>
              <a:rPr lang="en" sz="1400"/>
              <a:t>SciVis and InfoVis techniques used</a:t>
            </a:r>
            <a:endParaRPr sz="1400"/>
          </a:p>
        </p:txBody>
      </p:sp>
      <p:sp>
        <p:nvSpPr>
          <p:cNvPr descr="Background pointer shape in timeline graphic" id="127" name="Google Shape;127;p15"/>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Insight generation</a:t>
            </a:r>
            <a:endParaRPr sz="1600">
              <a:solidFill>
                <a:schemeClr val="lt1"/>
              </a:solidFill>
            </a:endParaRPr>
          </a:p>
        </p:txBody>
      </p:sp>
      <p:grpSp>
        <p:nvGrpSpPr>
          <p:cNvPr id="129" name="Google Shape;129;p15"/>
          <p:cNvGrpSpPr/>
          <p:nvPr/>
        </p:nvGrpSpPr>
        <p:grpSpPr>
          <a:xfrm>
            <a:off x="4319545" y="1610215"/>
            <a:ext cx="198900" cy="593656"/>
            <a:chOff x="3918084" y="1610215"/>
            <a:chExt cx="198900" cy="593656"/>
          </a:xfrm>
        </p:grpSpPr>
        <p:cxnSp>
          <p:nvCxnSpPr>
            <p:cNvPr id="130" name="Google Shape;130;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1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5"/>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Used gender, economy, host status etc data for better insight.</a:t>
            </a:r>
            <a:endParaRPr sz="1400"/>
          </a:p>
        </p:txBody>
      </p:sp>
      <p:sp>
        <p:nvSpPr>
          <p:cNvPr descr="Background pointer shape in timeline graphic" id="133" name="Google Shape;133;p15"/>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Analytics Backend</a:t>
            </a:r>
            <a:endParaRPr sz="1600">
              <a:solidFill>
                <a:schemeClr val="lt1"/>
              </a:solidFill>
            </a:endParaRPr>
          </a:p>
        </p:txBody>
      </p:sp>
      <p:grpSp>
        <p:nvGrpSpPr>
          <p:cNvPr id="135" name="Google Shape;135;p15"/>
          <p:cNvGrpSpPr/>
          <p:nvPr/>
        </p:nvGrpSpPr>
        <p:grpSpPr>
          <a:xfrm>
            <a:off x="5973070" y="2938958"/>
            <a:ext cx="198900" cy="593656"/>
            <a:chOff x="5958946" y="2938958"/>
            <a:chExt cx="198900" cy="593656"/>
          </a:xfrm>
        </p:grpSpPr>
        <p:cxnSp>
          <p:nvCxnSpPr>
            <p:cNvPr id="136" name="Google Shape;136;p1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15"/>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5"/>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Deployed ML algorithm for medal prediction</a:t>
            </a:r>
            <a:endParaRPr sz="1400"/>
          </a:p>
        </p:txBody>
      </p:sp>
      <p:sp>
        <p:nvSpPr>
          <p:cNvPr descr="Background pointer shape in timeline graphic" id="139" name="Google Shape;139;p15"/>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Deployment</a:t>
            </a:r>
            <a:endParaRPr sz="1600">
              <a:solidFill>
                <a:schemeClr val="lt1"/>
              </a:solidFill>
            </a:endParaRPr>
          </a:p>
        </p:txBody>
      </p:sp>
      <p:grpSp>
        <p:nvGrpSpPr>
          <p:cNvPr id="141" name="Google Shape;141;p15"/>
          <p:cNvGrpSpPr/>
          <p:nvPr/>
        </p:nvGrpSpPr>
        <p:grpSpPr>
          <a:xfrm>
            <a:off x="7669807" y="1610215"/>
            <a:ext cx="198900" cy="593656"/>
            <a:chOff x="3918084" y="1610215"/>
            <a:chExt cx="198900" cy="593656"/>
          </a:xfrm>
        </p:grpSpPr>
        <p:cxnSp>
          <p:nvCxnSpPr>
            <p:cNvPr id="142" name="Google Shape;142;p1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3" name="Google Shape;143;p15"/>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5"/>
          <p:cNvSpPr txBox="1"/>
          <p:nvPr>
            <p:ph idx="4294967295" type="body"/>
          </p:nvPr>
        </p:nvSpPr>
        <p:spPr>
          <a:xfrm>
            <a:off x="6626650" y="546475"/>
            <a:ext cx="2446800" cy="745500"/>
          </a:xfrm>
          <a:prstGeom prst="rect">
            <a:avLst/>
          </a:prstGeom>
        </p:spPr>
        <p:txBody>
          <a:bodyPr anchorCtr="0" anchor="t" bIns="91425" lIns="91425" spcFirstLastPara="1" rIns="91425" wrap="square" tIns="91425">
            <a:noAutofit/>
          </a:bodyPr>
          <a:lstStyle/>
          <a:p>
            <a:pPr indent="-317500" lvl="0" marL="400050" rtl="0" algn="l">
              <a:spcBef>
                <a:spcPts val="0"/>
              </a:spcBef>
              <a:spcAft>
                <a:spcPts val="0"/>
              </a:spcAft>
              <a:buSzPts val="1400"/>
              <a:buChar char="●"/>
            </a:pPr>
            <a:r>
              <a:rPr lang="en" sz="1400"/>
              <a:t>Hosted the application on github to create a live, interaction application</a:t>
            </a:r>
            <a:endParaRPr sz="1400"/>
          </a:p>
        </p:txBody>
      </p:sp>
      <p:pic>
        <p:nvPicPr>
          <p:cNvPr id="145" name="Google Shape;145;p15" title="logo (1).png"/>
          <p:cNvPicPr preferRelativeResize="0"/>
          <p:nvPr/>
        </p:nvPicPr>
        <p:blipFill>
          <a:blip r:embed="rId3">
            <a:alphaModFix/>
          </a:blip>
          <a:stretch>
            <a:fillRect/>
          </a:stretch>
        </p:blipFill>
        <p:spPr>
          <a:xfrm>
            <a:off x="8427000" y="47525"/>
            <a:ext cx="646525" cy="64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p:nvPr/>
        </p:nvSpPr>
        <p:spPr>
          <a:xfrm>
            <a:off x="104613" y="656000"/>
            <a:ext cx="8968800" cy="4413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1" name="Google Shape;151;p16"/>
          <p:cNvSpPr txBox="1"/>
          <p:nvPr>
            <p:ph type="title"/>
          </p:nvPr>
        </p:nvSpPr>
        <p:spPr>
          <a:xfrm>
            <a:off x="157275" y="51649"/>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a:p>
            <a:pPr indent="0" lvl="0" marL="0" rtl="0" algn="l">
              <a:spcBef>
                <a:spcPts val="0"/>
              </a:spcBef>
              <a:spcAft>
                <a:spcPts val="0"/>
              </a:spcAft>
              <a:buNone/>
            </a:pPr>
            <a:r>
              <a:t/>
            </a:r>
            <a:endParaRPr/>
          </a:p>
        </p:txBody>
      </p:sp>
      <p:cxnSp>
        <p:nvCxnSpPr>
          <p:cNvPr id="152" name="Google Shape;152;p16"/>
          <p:cNvCxnSpPr/>
          <p:nvPr/>
        </p:nvCxnSpPr>
        <p:spPr>
          <a:xfrm>
            <a:off x="157275" y="2684725"/>
            <a:ext cx="8738700" cy="444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6"/>
          <p:cNvCxnSpPr/>
          <p:nvPr/>
        </p:nvCxnSpPr>
        <p:spPr>
          <a:xfrm>
            <a:off x="1757975" y="875200"/>
            <a:ext cx="0" cy="39318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6"/>
          <p:cNvCxnSpPr/>
          <p:nvPr/>
        </p:nvCxnSpPr>
        <p:spPr>
          <a:xfrm>
            <a:off x="3606750" y="875200"/>
            <a:ext cx="0" cy="39318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16"/>
          <p:cNvCxnSpPr/>
          <p:nvPr/>
        </p:nvCxnSpPr>
        <p:spPr>
          <a:xfrm>
            <a:off x="5397425" y="875200"/>
            <a:ext cx="0" cy="39318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6"/>
          <p:cNvCxnSpPr/>
          <p:nvPr/>
        </p:nvCxnSpPr>
        <p:spPr>
          <a:xfrm>
            <a:off x="7188100" y="875200"/>
            <a:ext cx="0" cy="3931800"/>
          </a:xfrm>
          <a:prstGeom prst="straightConnector1">
            <a:avLst/>
          </a:prstGeom>
          <a:noFill/>
          <a:ln cap="flat" cmpd="sng" w="9525">
            <a:solidFill>
              <a:schemeClr val="dk2"/>
            </a:solidFill>
            <a:prstDash val="solid"/>
            <a:round/>
            <a:headEnd len="med" w="med" type="none"/>
            <a:tailEnd len="med" w="med" type="none"/>
          </a:ln>
        </p:spPr>
      </p:cxnSp>
      <p:sp>
        <p:nvSpPr>
          <p:cNvPr id="157" name="Google Shape;157;p16"/>
          <p:cNvSpPr txBox="1"/>
          <p:nvPr/>
        </p:nvSpPr>
        <p:spPr>
          <a:xfrm>
            <a:off x="104587" y="721592"/>
            <a:ext cx="16062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Home</a:t>
            </a:r>
            <a:br>
              <a:rPr b="1" lang="en" sz="1600">
                <a:solidFill>
                  <a:schemeClr val="dk2"/>
                </a:solidFill>
                <a:latin typeface="Roboto"/>
                <a:ea typeface="Roboto"/>
                <a:cs typeface="Roboto"/>
                <a:sym typeface="Roboto"/>
              </a:rPr>
            </a:br>
            <a:endParaRPr b="1" sz="16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Basic Info to get started</a:t>
            </a:r>
            <a:endParaRPr sz="1000">
              <a:solidFill>
                <a:schemeClr val="dk2"/>
              </a:solidFill>
              <a:latin typeface="Roboto"/>
              <a:ea typeface="Roboto"/>
              <a:cs typeface="Roboto"/>
              <a:sym typeface="Roboto"/>
            </a:endParaRPr>
          </a:p>
          <a:p>
            <a:pPr indent="0" lvl="0" marL="457200" rtl="0" algn="just">
              <a:spcBef>
                <a:spcPts val="0"/>
              </a:spcBef>
              <a:spcAft>
                <a:spcPts val="0"/>
              </a:spcAft>
              <a:buNone/>
            </a:pPr>
            <a:r>
              <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Dashboard for easy navigation</a:t>
            </a:r>
            <a:endParaRPr sz="1000">
              <a:solidFill>
                <a:schemeClr val="dk2"/>
              </a:solidFill>
              <a:latin typeface="Roboto"/>
              <a:ea typeface="Roboto"/>
              <a:cs typeface="Roboto"/>
              <a:sym typeface="Roboto"/>
            </a:endParaRPr>
          </a:p>
        </p:txBody>
      </p:sp>
      <p:sp>
        <p:nvSpPr>
          <p:cNvPr id="158" name="Google Shape;158;p16"/>
          <p:cNvSpPr txBox="1"/>
          <p:nvPr/>
        </p:nvSpPr>
        <p:spPr>
          <a:xfrm>
            <a:off x="1858578" y="721604"/>
            <a:ext cx="17205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Global View</a:t>
            </a:r>
            <a:endParaRPr b="1" sz="1600">
              <a:solidFill>
                <a:schemeClr val="dk2"/>
              </a:solidFill>
              <a:latin typeface="Roboto"/>
              <a:ea typeface="Roboto"/>
              <a:cs typeface="Roboto"/>
              <a:sym typeface="Roboto"/>
            </a:endParaRPr>
          </a:p>
          <a:p>
            <a:pPr indent="0" lvl="0" marL="0" rtl="0" algn="just">
              <a:spcBef>
                <a:spcPts val="0"/>
              </a:spcBef>
              <a:spcAft>
                <a:spcPts val="0"/>
              </a:spcAft>
              <a:buNone/>
            </a:pPr>
            <a:r>
              <a:t/>
            </a:r>
            <a:endParaRPr sz="16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3D globe using plotly’s choropleth with color mapping for medal efficiency and country-wise info on hovering for quick view</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Easy </a:t>
            </a:r>
            <a:r>
              <a:rPr lang="en" sz="1000">
                <a:solidFill>
                  <a:schemeClr val="dk2"/>
                </a:solidFill>
                <a:latin typeface="Roboto"/>
                <a:ea typeface="Roboto"/>
                <a:cs typeface="Roboto"/>
                <a:sym typeface="Roboto"/>
              </a:rPr>
              <a:t>navigation to country profile pages using callback methods</a:t>
            </a:r>
            <a:endParaRPr sz="1000">
              <a:solidFill>
                <a:schemeClr val="dk2"/>
              </a:solidFill>
              <a:latin typeface="Roboto"/>
              <a:ea typeface="Roboto"/>
              <a:cs typeface="Roboto"/>
              <a:sym typeface="Roboto"/>
            </a:endParaRPr>
          </a:p>
        </p:txBody>
      </p:sp>
      <p:sp>
        <p:nvSpPr>
          <p:cNvPr id="159" name="Google Shape;159;p16"/>
          <p:cNvSpPr txBox="1"/>
          <p:nvPr/>
        </p:nvSpPr>
        <p:spPr>
          <a:xfrm>
            <a:off x="5519972" y="687963"/>
            <a:ext cx="17205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Country </a:t>
            </a:r>
            <a:r>
              <a:rPr b="1" lang="en" sz="1600">
                <a:solidFill>
                  <a:schemeClr val="dk2"/>
                </a:solidFill>
                <a:latin typeface="Roboto"/>
                <a:ea typeface="Roboto"/>
                <a:cs typeface="Roboto"/>
                <a:sym typeface="Roboto"/>
              </a:rPr>
              <a:t>Comparison</a:t>
            </a:r>
            <a:endParaRPr b="1" sz="16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Standard bar and line graphs for easy Comparison between two countries’ performance</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Animated graph, normalized radar and Bubble chart for advanced analysis</a:t>
            </a:r>
            <a:endParaRPr sz="1000">
              <a:solidFill>
                <a:schemeClr val="dk2"/>
              </a:solidFill>
              <a:latin typeface="Roboto"/>
              <a:ea typeface="Roboto"/>
              <a:cs typeface="Roboto"/>
              <a:sym typeface="Roboto"/>
            </a:endParaRPr>
          </a:p>
        </p:txBody>
      </p:sp>
      <p:sp>
        <p:nvSpPr>
          <p:cNvPr id="160" name="Google Shape;160;p16"/>
          <p:cNvSpPr txBox="1"/>
          <p:nvPr/>
        </p:nvSpPr>
        <p:spPr>
          <a:xfrm>
            <a:off x="3761189" y="748611"/>
            <a:ext cx="16062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Country Profile</a:t>
            </a:r>
            <a:endParaRPr b="1" sz="1600">
              <a:solidFill>
                <a:schemeClr val="dk2"/>
              </a:solidFill>
              <a:latin typeface="Roboto"/>
              <a:ea typeface="Roboto"/>
              <a:cs typeface="Roboto"/>
              <a:sym typeface="Roboto"/>
            </a:endParaRPr>
          </a:p>
          <a:p>
            <a:pPr indent="0" lvl="0" marL="0" rtl="0" algn="just">
              <a:spcBef>
                <a:spcPts val="0"/>
              </a:spcBef>
              <a:spcAft>
                <a:spcPts val="0"/>
              </a:spcAft>
              <a:buNone/>
            </a:pPr>
            <a:r>
              <a:t/>
            </a:r>
            <a:endParaRPr sz="16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More detailed analysis of historical outlook, medal and athlete distribution</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More detailed outlook on gender participation, medal efficiency and top sports</a:t>
            </a:r>
            <a:endParaRPr sz="1000">
              <a:solidFill>
                <a:schemeClr val="dk2"/>
              </a:solidFill>
              <a:latin typeface="Roboto"/>
              <a:ea typeface="Roboto"/>
              <a:cs typeface="Roboto"/>
              <a:sym typeface="Roboto"/>
            </a:endParaRPr>
          </a:p>
        </p:txBody>
      </p:sp>
      <p:sp>
        <p:nvSpPr>
          <p:cNvPr id="161" name="Google Shape;161;p16"/>
          <p:cNvSpPr txBox="1"/>
          <p:nvPr/>
        </p:nvSpPr>
        <p:spPr>
          <a:xfrm>
            <a:off x="101900" y="2856470"/>
            <a:ext cx="16062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Sport Profile</a:t>
            </a:r>
            <a:endParaRPr b="1" sz="1600">
              <a:solidFill>
                <a:schemeClr val="dk2"/>
              </a:solidFill>
              <a:latin typeface="Roboto"/>
              <a:ea typeface="Roboto"/>
              <a:cs typeface="Roboto"/>
              <a:sym typeface="Roboto"/>
            </a:endParaRPr>
          </a:p>
          <a:p>
            <a:pPr indent="0" lvl="0" marL="0" rtl="0" algn="just">
              <a:spcBef>
                <a:spcPts val="0"/>
              </a:spcBef>
              <a:spcAft>
                <a:spcPts val="0"/>
              </a:spcAft>
              <a:buNone/>
            </a:pPr>
            <a:r>
              <a:t/>
            </a:r>
            <a:endParaRPr sz="16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Interactive filters for year, olympic type and unique events.</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Top </a:t>
            </a:r>
            <a:r>
              <a:rPr lang="en" sz="1000">
                <a:solidFill>
                  <a:schemeClr val="dk2"/>
                </a:solidFill>
                <a:latin typeface="Roboto"/>
                <a:ea typeface="Roboto"/>
                <a:cs typeface="Roboto"/>
                <a:sym typeface="Roboto"/>
              </a:rPr>
              <a:t>Athletes and attributes, Medal (Bar Chart), Gender Dist. (Pie chart), Age Distribution and other analysis.</a:t>
            </a:r>
            <a:r>
              <a:rPr lang="en"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p:txBody>
      </p:sp>
      <p:sp>
        <p:nvSpPr>
          <p:cNvPr id="162" name="Google Shape;162;p16"/>
          <p:cNvSpPr txBox="1"/>
          <p:nvPr/>
        </p:nvSpPr>
        <p:spPr>
          <a:xfrm>
            <a:off x="1856816" y="2856468"/>
            <a:ext cx="17997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More Analysis</a:t>
            </a:r>
            <a:endParaRPr b="1" sz="1600">
              <a:solidFill>
                <a:schemeClr val="dk2"/>
              </a:solidFill>
              <a:latin typeface="Roboto"/>
              <a:ea typeface="Roboto"/>
              <a:cs typeface="Roboto"/>
              <a:sym typeface="Roboto"/>
            </a:endParaRPr>
          </a:p>
          <a:p>
            <a:pPr indent="0" lvl="0" marL="0" rtl="0" algn="just">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00000"/>
              </a:lnSpc>
              <a:spcBef>
                <a:spcPts val="0"/>
              </a:spcBef>
              <a:spcAft>
                <a:spcPts val="0"/>
              </a:spcAft>
              <a:buNone/>
            </a:pPr>
            <a:r>
              <a:rPr lang="en">
                <a:solidFill>
                  <a:schemeClr val="dk2"/>
                </a:solidFill>
                <a:latin typeface="Roboto"/>
                <a:ea typeface="Roboto"/>
                <a:cs typeface="Roboto"/>
                <a:sym typeface="Roboto"/>
              </a:rPr>
              <a:t>• </a:t>
            </a:r>
            <a:r>
              <a:rPr lang="en" sz="1000">
                <a:solidFill>
                  <a:schemeClr val="dk2"/>
                </a:solidFill>
                <a:latin typeface="Roboto"/>
                <a:ea typeface="Roboto"/>
                <a:cs typeface="Roboto"/>
                <a:sym typeface="Roboto"/>
              </a:rPr>
              <a:t>Sport Attribute Heatmap and Medal distribution.</a:t>
            </a:r>
            <a:endParaRPr sz="1000">
              <a:solidFill>
                <a:schemeClr val="dk2"/>
              </a:solidFill>
              <a:latin typeface="Roboto"/>
              <a:ea typeface="Roboto"/>
              <a:cs typeface="Roboto"/>
              <a:sym typeface="Roboto"/>
            </a:endParaRPr>
          </a:p>
          <a:p>
            <a:pPr indent="0" lvl="0" marL="0" rtl="0" algn="just">
              <a:lnSpc>
                <a:spcPct val="100000"/>
              </a:lnSpc>
              <a:spcBef>
                <a:spcPts val="0"/>
              </a:spcBef>
              <a:spcAft>
                <a:spcPts val="0"/>
              </a:spcAft>
              <a:buNone/>
            </a:pPr>
            <a:r>
              <a:rPr lang="en">
                <a:solidFill>
                  <a:schemeClr val="dk2"/>
                </a:solidFill>
                <a:latin typeface="Roboto"/>
                <a:ea typeface="Roboto"/>
                <a:cs typeface="Roboto"/>
                <a:sym typeface="Roboto"/>
              </a:rPr>
              <a:t>• </a:t>
            </a:r>
            <a:r>
              <a:rPr lang="en" sz="1000">
                <a:solidFill>
                  <a:schemeClr val="dk2"/>
                </a:solidFill>
                <a:latin typeface="Roboto"/>
                <a:ea typeface="Roboto"/>
                <a:cs typeface="Roboto"/>
                <a:sym typeface="Roboto"/>
              </a:rPr>
              <a:t>Medal trend of top 10 country (Interactive line plot).</a:t>
            </a:r>
            <a:endParaRPr sz="1000">
              <a:solidFill>
                <a:schemeClr val="dk2"/>
              </a:solidFill>
              <a:latin typeface="Roboto"/>
              <a:ea typeface="Roboto"/>
              <a:cs typeface="Roboto"/>
              <a:sym typeface="Roboto"/>
            </a:endParaRPr>
          </a:p>
          <a:p>
            <a:pPr indent="0" lvl="0" marL="0" rtl="0" algn="just">
              <a:lnSpc>
                <a:spcPct val="100000"/>
              </a:lnSpc>
              <a:spcBef>
                <a:spcPts val="0"/>
              </a:spcBef>
              <a:spcAft>
                <a:spcPts val="0"/>
              </a:spcAft>
              <a:buNone/>
            </a:pPr>
            <a:r>
              <a:rPr lang="en">
                <a:solidFill>
                  <a:schemeClr val="dk2"/>
                </a:solidFill>
                <a:latin typeface="Roboto"/>
                <a:ea typeface="Roboto"/>
                <a:cs typeface="Roboto"/>
                <a:sym typeface="Roboto"/>
              </a:rPr>
              <a:t>•</a:t>
            </a:r>
            <a:r>
              <a:rPr lang="en" sz="1000">
                <a:solidFill>
                  <a:schemeClr val="dk2"/>
                </a:solidFill>
                <a:latin typeface="Roboto"/>
                <a:ea typeface="Roboto"/>
                <a:cs typeface="Roboto"/>
                <a:sym typeface="Roboto"/>
              </a:rPr>
              <a:t>Comparing characteristics with other sports average. (Bar plots)</a:t>
            </a:r>
            <a:endParaRPr sz="1000">
              <a:solidFill>
                <a:schemeClr val="dk2"/>
              </a:solidFill>
              <a:latin typeface="Roboto"/>
              <a:ea typeface="Roboto"/>
              <a:cs typeface="Roboto"/>
              <a:sym typeface="Roboto"/>
            </a:endParaRPr>
          </a:p>
        </p:txBody>
      </p:sp>
      <p:sp>
        <p:nvSpPr>
          <p:cNvPr id="163" name="Google Shape;163;p16"/>
          <p:cNvSpPr txBox="1"/>
          <p:nvPr/>
        </p:nvSpPr>
        <p:spPr>
          <a:xfrm>
            <a:off x="3777757" y="2856470"/>
            <a:ext cx="16062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dk2"/>
                </a:solidFill>
                <a:latin typeface="Roboto"/>
                <a:ea typeface="Roboto"/>
                <a:cs typeface="Roboto"/>
                <a:sym typeface="Roboto"/>
              </a:rPr>
              <a:t>Economic Factors</a:t>
            </a:r>
            <a:endParaRPr b="1">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Correlation between economic situations of countries and medal tally</a:t>
            </a:r>
            <a:endParaRPr sz="1000">
              <a:solidFill>
                <a:schemeClr val="dk2"/>
              </a:solidFill>
              <a:latin typeface="Roboto"/>
              <a:ea typeface="Roboto"/>
              <a:cs typeface="Roboto"/>
              <a:sym typeface="Roboto"/>
            </a:endParaRPr>
          </a:p>
          <a:p>
            <a:pPr indent="0" lvl="0" marL="457200" rtl="0" algn="just">
              <a:spcBef>
                <a:spcPts val="0"/>
              </a:spcBef>
              <a:spcAft>
                <a:spcPts val="0"/>
              </a:spcAft>
              <a:buNone/>
            </a:pPr>
            <a:r>
              <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Charts showing medal winning trends across diff HDI level countries</a:t>
            </a:r>
            <a:endParaRPr sz="1000">
              <a:solidFill>
                <a:schemeClr val="dk2"/>
              </a:solidFill>
              <a:latin typeface="Roboto"/>
              <a:ea typeface="Roboto"/>
              <a:cs typeface="Roboto"/>
              <a:sym typeface="Roboto"/>
            </a:endParaRPr>
          </a:p>
        </p:txBody>
      </p:sp>
      <p:sp>
        <p:nvSpPr>
          <p:cNvPr id="164" name="Google Shape;164;p16"/>
          <p:cNvSpPr txBox="1"/>
          <p:nvPr/>
        </p:nvSpPr>
        <p:spPr>
          <a:xfrm>
            <a:off x="5586183" y="2856470"/>
            <a:ext cx="16062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Host Analysis</a:t>
            </a:r>
            <a:endParaRPr b="1" sz="1600">
              <a:solidFill>
                <a:schemeClr val="dk2"/>
              </a:solidFill>
              <a:latin typeface="Roboto"/>
              <a:ea typeface="Roboto"/>
              <a:cs typeface="Roboto"/>
              <a:sym typeface="Roboto"/>
            </a:endParaRPr>
          </a:p>
          <a:p>
            <a:pPr indent="0" lvl="0" marL="0" rtl="0" algn="just">
              <a:spcBef>
                <a:spcPts val="0"/>
              </a:spcBef>
              <a:spcAft>
                <a:spcPts val="0"/>
              </a:spcAft>
              <a:buNone/>
            </a:pPr>
            <a:r>
              <a:t/>
            </a:r>
            <a:endParaRPr>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Compares a host country's performance in three time periods</a:t>
            </a:r>
            <a:endParaRPr sz="1000">
              <a:solidFill>
                <a:schemeClr val="dk2"/>
              </a:solidFill>
              <a:latin typeface="Roboto"/>
              <a:ea typeface="Roboto"/>
              <a:cs typeface="Roboto"/>
              <a:sym typeface="Roboto"/>
            </a:endParaRPr>
          </a:p>
          <a:p>
            <a:pPr indent="0" lvl="0" marL="457200" rtl="0" algn="just">
              <a:spcBef>
                <a:spcPts val="0"/>
              </a:spcBef>
              <a:spcAft>
                <a:spcPts val="0"/>
              </a:spcAft>
              <a:buNone/>
            </a:pPr>
            <a:r>
              <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Visual comparisons involve - medal counts, no. of athlete’s participating &amp; performance changes</a:t>
            </a:r>
            <a:endParaRPr>
              <a:solidFill>
                <a:schemeClr val="dk2"/>
              </a:solidFill>
              <a:latin typeface="Roboto"/>
              <a:ea typeface="Roboto"/>
              <a:cs typeface="Roboto"/>
              <a:sym typeface="Roboto"/>
            </a:endParaRPr>
          </a:p>
        </p:txBody>
      </p:sp>
      <p:sp>
        <p:nvSpPr>
          <p:cNvPr id="165" name="Google Shape;165;p16"/>
          <p:cNvSpPr txBox="1"/>
          <p:nvPr/>
        </p:nvSpPr>
        <p:spPr>
          <a:xfrm>
            <a:off x="7417232" y="2856470"/>
            <a:ext cx="16062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Prediction</a:t>
            </a:r>
            <a:br>
              <a:rPr lang="en" sz="1600">
                <a:solidFill>
                  <a:schemeClr val="dk2"/>
                </a:solidFill>
                <a:latin typeface="Roboto"/>
                <a:ea typeface="Roboto"/>
                <a:cs typeface="Roboto"/>
                <a:sym typeface="Roboto"/>
              </a:rPr>
            </a:br>
            <a:endParaRPr sz="16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Predicting medals using LSTM and Decision tree regressor.</a:t>
            </a:r>
            <a:endParaRPr sz="1000">
              <a:solidFill>
                <a:schemeClr val="dk2"/>
              </a:solidFill>
              <a:latin typeface="Roboto"/>
              <a:ea typeface="Roboto"/>
              <a:cs typeface="Roboto"/>
              <a:sym typeface="Roboto"/>
            </a:endParaRPr>
          </a:p>
          <a:p>
            <a:pPr indent="0" lvl="0" marL="457200" rtl="0" algn="just">
              <a:spcBef>
                <a:spcPts val="0"/>
              </a:spcBef>
              <a:spcAft>
                <a:spcPts val="0"/>
              </a:spcAft>
              <a:buNone/>
            </a:pPr>
            <a:r>
              <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Model and breakout sport analysis. </a:t>
            </a:r>
            <a:endParaRPr sz="1000">
              <a:solidFill>
                <a:schemeClr val="dk2"/>
              </a:solidFill>
              <a:latin typeface="Roboto"/>
              <a:ea typeface="Roboto"/>
              <a:cs typeface="Roboto"/>
              <a:sym typeface="Roboto"/>
            </a:endParaRPr>
          </a:p>
        </p:txBody>
      </p:sp>
      <p:pic>
        <p:nvPicPr>
          <p:cNvPr id="166" name="Google Shape;166;p16" title="logo (1).png"/>
          <p:cNvPicPr preferRelativeResize="0"/>
          <p:nvPr/>
        </p:nvPicPr>
        <p:blipFill>
          <a:blip r:embed="rId3">
            <a:alphaModFix/>
          </a:blip>
          <a:stretch>
            <a:fillRect/>
          </a:stretch>
        </p:blipFill>
        <p:spPr>
          <a:xfrm>
            <a:off x="8427000" y="47525"/>
            <a:ext cx="646525" cy="646525"/>
          </a:xfrm>
          <a:prstGeom prst="rect">
            <a:avLst/>
          </a:prstGeom>
          <a:noFill/>
          <a:ln>
            <a:noFill/>
          </a:ln>
        </p:spPr>
      </p:pic>
      <p:sp>
        <p:nvSpPr>
          <p:cNvPr id="167" name="Google Shape;167;p16"/>
          <p:cNvSpPr txBox="1"/>
          <p:nvPr/>
        </p:nvSpPr>
        <p:spPr>
          <a:xfrm>
            <a:off x="7335913" y="766327"/>
            <a:ext cx="1720500" cy="2018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2"/>
                </a:solidFill>
                <a:latin typeface="Roboto"/>
                <a:ea typeface="Roboto"/>
                <a:cs typeface="Roboto"/>
                <a:sym typeface="Roboto"/>
              </a:rPr>
              <a:t>Olympic Year Profile</a:t>
            </a:r>
            <a:r>
              <a:rPr lang="en" sz="1600">
                <a:solidFill>
                  <a:schemeClr val="dk2"/>
                </a:solidFill>
                <a:latin typeface="Roboto"/>
                <a:ea typeface="Roboto"/>
                <a:cs typeface="Roboto"/>
                <a:sym typeface="Roboto"/>
              </a:rPr>
              <a:t> </a:t>
            </a:r>
            <a:endParaRPr sz="16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Provides a  snapshot of a specific </a:t>
            </a:r>
            <a:r>
              <a:rPr lang="en" sz="1000">
                <a:solidFill>
                  <a:schemeClr val="dk2"/>
                </a:solidFill>
                <a:latin typeface="Roboto"/>
                <a:ea typeface="Roboto"/>
                <a:cs typeface="Roboto"/>
                <a:sym typeface="Roboto"/>
              </a:rPr>
              <a:t>edition of olympics along with it’s emblem and mascot</a:t>
            </a:r>
            <a:endParaRPr sz="1000">
              <a:solidFill>
                <a:schemeClr val="dk2"/>
              </a:solidFill>
              <a:latin typeface="Roboto"/>
              <a:ea typeface="Roboto"/>
              <a:cs typeface="Roboto"/>
              <a:sym typeface="Roboto"/>
            </a:endParaRPr>
          </a:p>
          <a:p>
            <a:pPr indent="-120650" lvl="0" marL="114300" rtl="0" algn="just">
              <a:spcBef>
                <a:spcPts val="0"/>
              </a:spcBef>
              <a:spcAft>
                <a:spcPts val="0"/>
              </a:spcAft>
              <a:buClr>
                <a:schemeClr val="dk2"/>
              </a:buClr>
              <a:buSzPts val="1000"/>
              <a:buFont typeface="Roboto"/>
              <a:buChar char="●"/>
            </a:pPr>
            <a:r>
              <a:rPr lang="en" sz="1000">
                <a:solidFill>
                  <a:schemeClr val="dk2"/>
                </a:solidFill>
                <a:latin typeface="Roboto"/>
                <a:ea typeface="Roboto"/>
                <a:cs typeface="Roboto"/>
                <a:sym typeface="Roboto"/>
              </a:rPr>
              <a:t>Includes an </a:t>
            </a:r>
            <a:r>
              <a:rPr lang="en" sz="1000">
                <a:solidFill>
                  <a:schemeClr val="dk2"/>
                </a:solidFill>
                <a:latin typeface="Roboto"/>
                <a:ea typeface="Roboto"/>
                <a:cs typeface="Roboto"/>
                <a:sym typeface="Roboto"/>
              </a:rPr>
              <a:t>interactive</a:t>
            </a:r>
            <a:r>
              <a:rPr lang="en" sz="1000">
                <a:solidFill>
                  <a:schemeClr val="dk2"/>
                </a:solidFill>
                <a:latin typeface="Roboto"/>
                <a:ea typeface="Roboto"/>
                <a:cs typeface="Roboto"/>
                <a:sym typeface="Roboto"/>
              </a:rPr>
              <a:t> medal </a:t>
            </a:r>
            <a:r>
              <a:rPr lang="en" sz="1000">
                <a:solidFill>
                  <a:schemeClr val="dk2"/>
                </a:solidFill>
                <a:latin typeface="Roboto"/>
                <a:ea typeface="Roboto"/>
                <a:cs typeface="Roboto"/>
                <a:sym typeface="Roboto"/>
              </a:rPr>
              <a:t>table and a word cloud highlighting country dominance</a:t>
            </a:r>
            <a:endParaRPr sz="10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Thank you</a:t>
            </a:r>
            <a:endParaRPr/>
          </a:p>
        </p:txBody>
      </p:sp>
      <p:sp>
        <p:nvSpPr>
          <p:cNvPr id="173" name="Google Shape;17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Olympus Insight</a:t>
            </a:r>
            <a:endParaRPr sz="2100"/>
          </a:p>
          <a:p>
            <a:pPr indent="0" lvl="0" marL="0" rtl="0" algn="ctr">
              <a:spcBef>
                <a:spcPts val="1600"/>
              </a:spcBef>
              <a:spcAft>
                <a:spcPts val="1600"/>
              </a:spcAft>
              <a:buNone/>
            </a:pPr>
            <a:r>
              <a:rPr lang="en" sz="2100"/>
              <a:t>http://16.16.65.202:8050/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