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1" r:id="rId7"/>
    <p:sldId id="263" r:id="rId8"/>
    <p:sldId id="266" r:id="rId9"/>
    <p:sldId id="267" r:id="rId10"/>
    <p:sldId id="268" r:id="rId11"/>
    <p:sldId id="262" r:id="rId12"/>
    <p:sldId id="273" r:id="rId13"/>
    <p:sldId id="274" r:id="rId14"/>
    <p:sldId id="275" r:id="rId15"/>
    <p:sldId id="276" r:id="rId16"/>
    <p:sldId id="277" r:id="rId17"/>
    <p:sldId id="278" r:id="rId18"/>
    <p:sldId id="270" r:id="rId19"/>
    <p:sldId id="271" r:id="rId20"/>
    <p:sldId id="272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6C97-8405-40A2-8BF9-79989C21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33C2B-D35B-4C91-8692-975347DDE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3858-8E57-47A8-85CE-C0D1DB8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482C-CAFA-4A5F-A30C-448D1687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411D-67D2-4A9B-8E83-816B7072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6C8C-BB87-40C1-9CC5-F865655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7DABB-75B8-433C-8F4D-15B1B7C4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CC1B-E06D-432F-BEA4-CA2A8330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BB0C-C482-46E7-B1A5-8CEF5FC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C9AA-5411-4442-8C5B-6079E5B9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9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D6AD8-86BB-4784-9EE9-84A6E142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9C7D-74C0-48D8-93D9-D39324D4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E7BA-4474-449D-B2A4-641AFB0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A29-D8FB-47EB-811C-B9FD2B01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34D9-40CF-4045-A2EF-FAC3425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D905-7D33-4E01-9AE8-290AE4D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083C-E0AA-4BAA-8178-A3C41559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D00C-5995-4B72-9DBE-A245272B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85D2-54AA-4339-A237-1E32E6D8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8A38-6118-46BC-90FF-B4F6A613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5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50FB-CE7A-4986-8F76-110CA11A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A4A3-F557-4791-8A07-650891B9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7125-8537-4277-B5C0-4EB412DF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BC9C-C9E2-4099-8E29-1520684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3C57-EC78-47C5-B311-57409BB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6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7166-DC4B-4F02-8058-7F47095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A409-4318-4710-AFBA-49772AE6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F878-A088-4BB3-8767-7F541F8B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C700-C6B2-4E0E-8D10-B0E5B0C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D8BA-8809-488B-B806-2899E18B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BC94-6D7D-41DA-BC95-B1FBA0F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97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9AF2-7CD8-40B0-9A63-40CFAB6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78B6-B23C-45CF-99B0-AB4881F9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A66BC-D84B-4C93-A169-A008EAB64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F7A88-6066-460C-8866-0469B9004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77BC7-BB48-47CB-AD42-AC3ECEE19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D238-64E4-432E-B901-707A4F9B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CE5A2-A999-49B1-8A7D-02D230BE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EE183-3433-461A-8E9F-BBB3BE9F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8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AD12-C46A-42B9-9A2C-317B9478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D5827-6A3F-430D-8ACB-579B830C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46DA-CBA3-43F5-B841-D3C0D4DC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9862-1250-43DB-AB70-1F31107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36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F98A-1A52-4988-8266-837069D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5658-0E35-4865-BC03-40E282C1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84C63-23BA-401D-BC0B-6871A281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93FA-C823-4FF7-8CF2-209E2909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2968-AA68-434B-ACF8-350A461C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7D9C5-2611-48F2-A255-D2D3F0FD3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0977-75FF-4700-B30F-0897369E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5D6-4BDC-44B8-AE89-CD4A0A1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787C2-B47F-4293-ABED-0AACDE45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3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0A71-E9FF-4EE1-9759-63845280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4BC67-3E8C-4E9D-9C95-7CE27B8CA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71C8-D328-4F34-885E-77E0EB49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5575-B28E-45F5-A209-13348A68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AF4D-73DB-45EF-9903-BA7221E7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117E-FA64-41D1-9DB4-F1E49274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4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F0C0E-CED5-4FCF-9CA4-33FF833F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DBC9-36E6-4FA1-85F9-0213D869A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BECD-582E-4788-A0D9-8A1CFEFAB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7A1F-CA36-4929-B81B-93847405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F966-99D3-4356-86D1-50AC1A62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E09-759B-4A42-8CC0-03E5E158D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Prediction of target SLAs are met within businesses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EE3F-6B1E-4398-89C7-8F4367F43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SzPts val="4400"/>
            </a:pPr>
            <a:endParaRPr lang="en-US" sz="360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buClr>
                <a:srgbClr val="DD4755"/>
              </a:buClr>
              <a:buSzPts val="3600"/>
            </a:pPr>
            <a:r>
              <a:rPr lang="en-AU" b="1" dirty="0"/>
              <a:t>Presented by</a:t>
            </a:r>
          </a:p>
          <a:p>
            <a:pPr lvl="0">
              <a:buClr>
                <a:srgbClr val="DD4755"/>
              </a:buClr>
              <a:buSzPts val="3600"/>
            </a:pPr>
            <a:endParaRPr lang="en-AU" b="1" dirty="0"/>
          </a:p>
          <a:p>
            <a:pPr lvl="0">
              <a:spcBef>
                <a:spcPts val="0"/>
              </a:spcBef>
              <a:buSzPts val="4400"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Isuri Chandrasekera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92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35-CE26-4F95-BFFB-EB12C62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234598"/>
            <a:ext cx="10515600" cy="1325563"/>
          </a:xfrm>
        </p:spPr>
        <p:txBody>
          <a:bodyPr>
            <a:normAutofit/>
          </a:bodyPr>
          <a:lstStyle/>
          <a:p>
            <a:r>
              <a:rPr lang="en-AU" sz="3200" dirty="0"/>
              <a:t>Data is lost due to filtering, it is ignorable.</a:t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5A0E6-1A46-4031-B00B-20DAE2A9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702744"/>
              </p:ext>
            </p:extLst>
          </p:nvPr>
        </p:nvGraphicFramePr>
        <p:xfrm>
          <a:off x="980440" y="2400300"/>
          <a:ext cx="1041908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3625">
                  <a:extLst>
                    <a:ext uri="{9D8B030D-6E8A-4147-A177-3AD203B41FA5}">
                      <a16:colId xmlns:a16="http://schemas.microsoft.com/office/drawing/2014/main" val="1091774870"/>
                    </a:ext>
                  </a:extLst>
                </a:gridCol>
                <a:gridCol w="6045455">
                  <a:extLst>
                    <a:ext uri="{9D8B030D-6E8A-4147-A177-3AD203B41FA5}">
                      <a16:colId xmlns:a16="http://schemas.microsoft.com/office/drawing/2014/main" val="58869884"/>
                    </a:ext>
                  </a:extLst>
                </a:gridCol>
              </a:tblGrid>
              <a:tr h="770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Before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After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514721"/>
                  </a:ext>
                </a:extLst>
              </a:tr>
              <a:tr h="279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642601"/>
                  </a:ext>
                </a:extLst>
              </a:tr>
            </a:tbl>
          </a:graphicData>
        </a:graphic>
      </p:graphicFrame>
      <p:pic>
        <p:nvPicPr>
          <p:cNvPr id="3074" name="Picture 36">
            <a:extLst>
              <a:ext uri="{FF2B5EF4-FFF2-40B4-BE49-F238E27FC236}">
                <a16:creationId xmlns:a16="http://schemas.microsoft.com/office/drawing/2014/main" id="{4B13768A-E740-4CEF-B960-BD1196A7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1" y="3461196"/>
            <a:ext cx="3932679" cy="19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7">
            <a:extLst>
              <a:ext uri="{FF2B5EF4-FFF2-40B4-BE49-F238E27FC236}">
                <a16:creationId xmlns:a16="http://schemas.microsoft.com/office/drawing/2014/main" id="{4BF9A3C8-AC11-4BCA-9B53-B22473E1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15" y="3369202"/>
            <a:ext cx="5612393" cy="20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697-3A27-47C7-984F-D6443E33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619"/>
            <a:ext cx="9144000" cy="946465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Understanding the dataset </a:t>
            </a:r>
            <a:br>
              <a:rPr lang="en-AU" sz="3600" dirty="0"/>
            </a:br>
            <a:r>
              <a:rPr lang="en-AU" sz="2700" dirty="0"/>
              <a:t>and</a:t>
            </a:r>
            <a:r>
              <a:rPr lang="en-AU" sz="3600" dirty="0"/>
              <a:t> </a:t>
            </a:r>
            <a:br>
              <a:rPr lang="en-AU" sz="3600" dirty="0"/>
            </a:br>
            <a:r>
              <a:rPr lang="en-AU" sz="3600" dirty="0"/>
              <a:t>identifying what to expect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44F6-AAB0-4012-875F-990256646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1CA23-D25F-4FC1-B95C-6EE9118B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07240"/>
              </p:ext>
            </p:extLst>
          </p:nvPr>
        </p:nvGraphicFramePr>
        <p:xfrm>
          <a:off x="1524000" y="2354580"/>
          <a:ext cx="9585959" cy="318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2723">
                  <a:extLst>
                    <a:ext uri="{9D8B030D-6E8A-4147-A177-3AD203B41FA5}">
                      <a16:colId xmlns:a16="http://schemas.microsoft.com/office/drawing/2014/main" val="4192133924"/>
                    </a:ext>
                  </a:extLst>
                </a:gridCol>
                <a:gridCol w="3303413">
                  <a:extLst>
                    <a:ext uri="{9D8B030D-6E8A-4147-A177-3AD203B41FA5}">
                      <a16:colId xmlns:a16="http://schemas.microsoft.com/office/drawing/2014/main" val="995565268"/>
                    </a:ext>
                  </a:extLst>
                </a:gridCol>
                <a:gridCol w="2519823">
                  <a:extLst>
                    <a:ext uri="{9D8B030D-6E8A-4147-A177-3AD203B41FA5}">
                      <a16:colId xmlns:a16="http://schemas.microsoft.com/office/drawing/2014/main" val="3097059691"/>
                    </a:ext>
                  </a:extLst>
                </a:gridCol>
              </a:tblGrid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905877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not 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Negative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165946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exceeded the target SLA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False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540695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exceeded the target SLA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not identified as exceeded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FF0000"/>
                          </a:solidFill>
                          <a:effectLst/>
                        </a:rPr>
                        <a:t>False negative</a:t>
                      </a:r>
                      <a:endParaRPr lang="en-AU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2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588-13DB-40D3-9383-6911C0F0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794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n-lt"/>
              </a:rPr>
              <a:t>Relatively F1 Score is high and the accuracy is high in Random Forrest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r>
              <a:rPr lang="en-AU" sz="1800" dirty="0"/>
              <a:t>F1 Score is best if there is some sort of balance between precision (p) &amp; recall (r) in the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F3490-5737-48BA-8862-C80108B64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6840" y="2276157"/>
            <a:ext cx="9883140" cy="29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2991-CD03-4315-83F9-4EF2BB5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CatBoost</a:t>
            </a:r>
            <a:r>
              <a:rPr lang="en-AU" dirty="0"/>
              <a:t> Classifier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47C9D-6F6E-4B24-99AE-A230C6DA42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2677" y="1460500"/>
            <a:ext cx="4917124" cy="42316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500C3-374F-404E-8ED5-AD4C3F2E214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7941" y="2571750"/>
            <a:ext cx="4028122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8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21B-E8A8-40C1-9F3D-97D5489C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0717"/>
          </a:xfrm>
        </p:spPr>
        <p:txBody>
          <a:bodyPr>
            <a:normAutofit fontScale="90000"/>
          </a:bodyPr>
          <a:lstStyle/>
          <a:p>
            <a:r>
              <a:rPr lang="en-AU" sz="2700" dirty="0">
                <a:latin typeface="+mn-lt"/>
              </a:rPr>
              <a:t>Confusion Matrix for other classifiers.</a:t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2A00F-6807-4ECF-B04C-206C534F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71" y="950913"/>
            <a:ext cx="8769458" cy="56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5F6-CA96-4338-84CE-F43ECA21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1495107"/>
          </a:xfrm>
        </p:spPr>
        <p:txBody>
          <a:bodyPr>
            <a:normAutofit fontScale="90000"/>
          </a:bodyPr>
          <a:lstStyle/>
          <a:p>
            <a:r>
              <a:rPr lang="en-AU" sz="2400" dirty="0"/>
              <a:t>Random Forest Model (Gaussian Classifier)</a:t>
            </a:r>
            <a:br>
              <a:rPr lang="en-AU" sz="2400" dirty="0"/>
            </a:br>
            <a:br>
              <a:rPr lang="en-AU" sz="2400" dirty="0"/>
            </a:br>
            <a:r>
              <a:rPr lang="en-AU" sz="2000" dirty="0" err="1"/>
              <a:t>n_estimators</a:t>
            </a:r>
            <a:r>
              <a:rPr lang="en-AU" sz="2000" dirty="0"/>
              <a:t>=90 did the best of all three as it provided 9.48% for FN. </a:t>
            </a:r>
            <a:br>
              <a:rPr lang="en-AU" sz="2000" dirty="0"/>
            </a:br>
            <a:r>
              <a:rPr lang="en-AU" sz="2000" dirty="0"/>
              <a:t>It also shows a relatively higher Accuracy score.</a:t>
            </a: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2083-B36F-4BFF-A473-7C50BB9B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4" y="2068830"/>
            <a:ext cx="11647171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F5DC1-555D-4448-A1C4-1B7B71B9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0" y="0"/>
            <a:ext cx="1188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CEB0-9888-4EA2-A2A0-D943E784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2247"/>
          </a:xfrm>
        </p:spPr>
        <p:txBody>
          <a:bodyPr>
            <a:normAutofit fontScale="90000"/>
          </a:bodyPr>
          <a:lstStyle/>
          <a:p>
            <a:r>
              <a:rPr lang="en-AU" sz="2400" dirty="0">
                <a:latin typeface="+mn-lt"/>
              </a:rPr>
              <a:t>Further assessing the dataset majority of details are missing</a:t>
            </a:r>
            <a:br>
              <a:rPr lang="en-AU" sz="2400" dirty="0">
                <a:latin typeface="+mn-lt"/>
              </a:rPr>
            </a:br>
            <a:br>
              <a:rPr lang="en-AU" sz="2400" dirty="0">
                <a:latin typeface="+mn-lt"/>
              </a:rPr>
            </a:br>
            <a:r>
              <a:rPr lang="en-AU" sz="2000" dirty="0">
                <a:latin typeface="+mn-lt"/>
              </a:rPr>
              <a:t>Data</a:t>
            </a:r>
            <a:r>
              <a:rPr lang="en-AU" sz="2400" dirty="0">
                <a:latin typeface="+mn-lt"/>
              </a:rPr>
              <a:t> </a:t>
            </a:r>
            <a:r>
              <a:rPr lang="en-AU" sz="2000" dirty="0">
                <a:latin typeface="+mn-lt"/>
              </a:rPr>
              <a:t>comparison of Vendor, Assignment group</a:t>
            </a:r>
            <a:r>
              <a:rPr lang="en-AU" sz="2000" dirty="0"/>
              <a:t> and</a:t>
            </a:r>
            <a:r>
              <a:rPr lang="en-AU" sz="2000" dirty="0">
                <a:latin typeface="+mn-lt"/>
              </a:rPr>
              <a:t> Location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88947-0143-4F7E-8575-A31E0D35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26816"/>
            <a:ext cx="9317355" cy="37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9550" y="2042795"/>
            <a:ext cx="3421380" cy="3546475"/>
          </a:xfrm>
        </p:spPr>
        <p:txBody>
          <a:bodyPr/>
          <a:lstStyle/>
          <a:p>
            <a:r>
              <a:rPr lang="en-AU" dirty="0"/>
              <a:t>There are six locations clearly indicating that it is more likely to generate a new case.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6E1132C4-46A1-492D-BF55-37C5F684C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51" y="1908810"/>
            <a:ext cx="6342659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2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900" y="2042795"/>
            <a:ext cx="4050030" cy="321500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Categories 46, 53, 26, and 42 seems to be more popular compared to rest of the categories.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089EF3D7-CABB-483A-8CC1-608B975CA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0" y="2042795"/>
            <a:ext cx="5939920" cy="35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3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8CE-F7C2-468B-BD41-7555D183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785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BIO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5E23-63B1-4C97-91B9-FCBA22DB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0210"/>
            <a:ext cx="9144000" cy="4229100"/>
          </a:xfrm>
        </p:spPr>
        <p:txBody>
          <a:bodyPr>
            <a:normAutofit fontScale="92500" lnSpcReduction="20000"/>
          </a:bodyPr>
          <a:lstStyle/>
          <a:p>
            <a:pPr lvl="0" algn="l">
              <a:lnSpc>
                <a:spcPct val="110000"/>
              </a:lnSpc>
              <a:buSzPts val="24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Profile and Portfolio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Retail IT for over 15 years.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both Large and small scale Retail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Exposure to Data Science</a:t>
            </a:r>
          </a:p>
          <a:p>
            <a:pPr marL="990600"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Bachelor of Information Technology (Computer Science and Software Development) – Deakin University (2009)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CCNA 1 to 1V Certification (WAN Technologies, Switching Basics and intermediate Routing, Router and Routing Basics, Networking Basics)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2008 for Business Intelligence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33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900" y="2042795"/>
            <a:ext cx="4050030" cy="3215005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This graph clearly indicates that Group 70 is the busiest group out of all.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It also shows that a big percentage of group information is not entered.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872C6AD8-0E6D-4A6D-A29B-302A7719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9" y="1779190"/>
            <a:ext cx="6126959" cy="37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4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51F-5951-44E7-BE6D-E70680CF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6587"/>
          </a:xfrm>
        </p:spPr>
        <p:txBody>
          <a:bodyPr/>
          <a:lstStyle/>
          <a:p>
            <a:r>
              <a:rPr lang="en-AU" dirty="0"/>
              <a:t>Conclusion.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BB72-4DBA-4A6F-BB10-294F0DF9B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2171701"/>
            <a:ext cx="9848850" cy="3314700"/>
          </a:xfrm>
        </p:spPr>
        <p:txBody>
          <a:bodyPr>
            <a:normAutofit/>
          </a:bodyPr>
          <a:lstStyle/>
          <a:p>
            <a:pPr algn="l"/>
            <a:endParaRPr lang="en-A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Recording and training data and identifying further needed data can optimise most customer-oriented businesses to their best.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Target SLAs can be met and what can be further done to reach a business’s optimal goal, can be predicted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Given example dataset indicated that </a:t>
            </a:r>
            <a:r>
              <a:rPr lang="en-AU" dirty="0" err="1"/>
              <a:t>CatBoost</a:t>
            </a:r>
            <a:r>
              <a:rPr lang="en-AU" dirty="0"/>
              <a:t> is the best training classifier to predict its Target SLAs. 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89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4173-95F6-4BD0-BB16-690449E0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43F4-14E0-4868-BC21-B8291323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342900"/>
            <a:r>
              <a:rPr lang="en-US" sz="3200" dirty="0"/>
              <a:t>Business Problem</a:t>
            </a:r>
          </a:p>
          <a:p>
            <a:pPr marL="1028700" lvl="1" indent="-342900"/>
            <a:r>
              <a:rPr lang="en-US" sz="3200" dirty="0"/>
              <a:t>Exploring data analysis</a:t>
            </a:r>
          </a:p>
          <a:p>
            <a:pPr marL="1028700" lvl="1" indent="-342900"/>
            <a:r>
              <a:rPr lang="en-US" sz="3200" dirty="0"/>
              <a:t>Project pipeline</a:t>
            </a:r>
          </a:p>
          <a:p>
            <a:pPr marL="1028700" lvl="1" indent="-342900"/>
            <a:r>
              <a:rPr lang="en-US" sz="3200" dirty="0"/>
              <a:t>Model evaluation</a:t>
            </a:r>
          </a:p>
          <a:p>
            <a:pPr marL="1028700" lvl="1" indent="-342900"/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750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9EAA-04F4-46B5-A68F-B70C3C170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194310"/>
            <a:ext cx="3932238" cy="1600200"/>
          </a:xfrm>
        </p:spPr>
        <p:txBody>
          <a:bodyPr>
            <a:normAutofit/>
          </a:bodyPr>
          <a:lstStyle/>
          <a:p>
            <a:r>
              <a:rPr lang="en-AU" sz="4000" b="1" dirty="0"/>
              <a:t>Overview </a:t>
            </a:r>
            <a:endParaRPr lang="en-A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A4BB3B1-2C51-4036-81AF-8681483E5F45}"/>
              </a:ext>
            </a:extLst>
          </p:cNvPr>
          <p:cNvSpPr txBox="1">
            <a:spLocks/>
          </p:cNvSpPr>
          <p:nvPr/>
        </p:nvSpPr>
        <p:spPr>
          <a:xfrm>
            <a:off x="1325880" y="1428750"/>
            <a:ext cx="9441180" cy="443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Most businesses profitability relies on Target SLAs. </a:t>
            </a:r>
          </a:p>
          <a:p>
            <a:r>
              <a:rPr lang="en-AU" sz="2000" dirty="0"/>
              <a:t>Making data driven decisions affects all identified five core business systems such as,</a:t>
            </a:r>
          </a:p>
          <a:p>
            <a:pPr lvl="1"/>
            <a:r>
              <a:rPr lang="en-AU" sz="2000" dirty="0"/>
              <a:t>Sales &amp; Marketing.</a:t>
            </a:r>
          </a:p>
          <a:p>
            <a:pPr lvl="1"/>
            <a:r>
              <a:rPr lang="en-AU" sz="2000" dirty="0"/>
              <a:t>Quality &amp; Product/Service Delivery.</a:t>
            </a:r>
          </a:p>
          <a:p>
            <a:pPr lvl="1"/>
            <a:r>
              <a:rPr lang="en-AU" sz="2000" dirty="0"/>
              <a:t>Product Development.</a:t>
            </a:r>
          </a:p>
          <a:p>
            <a:pPr lvl="1"/>
            <a:r>
              <a:rPr lang="en-AU" sz="2000" dirty="0"/>
              <a:t>Accounting &amp; Technology.</a:t>
            </a:r>
          </a:p>
          <a:p>
            <a:pPr lvl="1"/>
            <a:r>
              <a:rPr lang="en-AU" sz="2000" dirty="0"/>
              <a:t>Administrative (Management, HR &amp; Finance)</a:t>
            </a:r>
          </a:p>
          <a:p>
            <a:r>
              <a:rPr lang="en-AU" sz="2000" dirty="0"/>
              <a:t>Provides an </a:t>
            </a:r>
            <a:r>
              <a:rPr lang="en-AU" sz="2000" dirty="0">
                <a:effectLst/>
              </a:rPr>
              <a:t>assurance that the seller can respond to a customer query within a given time period.</a:t>
            </a:r>
          </a:p>
          <a:p>
            <a:r>
              <a:rPr lang="en-AU" sz="2000" dirty="0"/>
              <a:t>Allows to highlight where the system needs further data to have a complete picture of the business</a:t>
            </a:r>
            <a:endParaRPr lang="en-AU" sz="2000" dirty="0">
              <a:effectLst/>
            </a:endParaRPr>
          </a:p>
          <a:p>
            <a:pPr lvl="1"/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207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3C4-DEA5-4932-AEAC-EF3FAAC4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7907"/>
          </a:xfrm>
        </p:spPr>
        <p:txBody>
          <a:bodyPr/>
          <a:lstStyle/>
          <a:p>
            <a:r>
              <a:rPr lang="en-AU" dirty="0"/>
              <a:t>Project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0523C-613E-493E-8FEE-7D078EA4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547937"/>
            <a:ext cx="11696700" cy="1762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A8B5F-E3AF-48A8-89C9-839B220BB25B}"/>
              </a:ext>
            </a:extLst>
          </p:cNvPr>
          <p:cNvSpPr/>
          <p:nvPr/>
        </p:nvSpPr>
        <p:spPr>
          <a:xfrm>
            <a:off x="693420" y="5273972"/>
            <a:ext cx="1985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Split data into</a:t>
            </a:r>
          </a:p>
          <a:p>
            <a:r>
              <a:rPr lang="en-US" dirty="0"/>
              <a:t>70% train – 30%</a:t>
            </a:r>
          </a:p>
          <a:p>
            <a:r>
              <a:rPr lang="en-US" dirty="0"/>
              <a:t>test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3C952-5A12-4D1D-9F00-09942E19E4D6}"/>
              </a:ext>
            </a:extLst>
          </p:cNvPr>
          <p:cNvSpPr/>
          <p:nvPr/>
        </p:nvSpPr>
        <p:spPr>
          <a:xfrm>
            <a:off x="693420" y="4468851"/>
            <a:ext cx="1901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141,712</a:t>
            </a:r>
            <a:r>
              <a:rPr lang="en-US" dirty="0"/>
              <a:t> rows x </a:t>
            </a:r>
            <a:r>
              <a:rPr lang="en-AU" dirty="0"/>
              <a:t>36 </a:t>
            </a:r>
            <a:r>
              <a:rPr lang="en-US" dirty="0"/>
              <a:t>features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6C19B-FA3C-4D45-99A2-4024AA19C94C}"/>
              </a:ext>
            </a:extLst>
          </p:cNvPr>
          <p:cNvSpPr/>
          <p:nvPr/>
        </p:nvSpPr>
        <p:spPr>
          <a:xfrm>
            <a:off x="3393754" y="4396808"/>
            <a:ext cx="24888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123654"/>
                </a:solidFill>
                <a:ea typeface="Calibri" panose="020F0502020204030204" pitchFamily="34" charset="0"/>
              </a:rPr>
              <a:t>Logistic Regression</a:t>
            </a:r>
          </a:p>
          <a:p>
            <a:r>
              <a:rPr lang="en-AU" dirty="0"/>
              <a:t>Support Vector Classifier</a:t>
            </a:r>
          </a:p>
          <a:p>
            <a:r>
              <a:rPr lang="en-AU" dirty="0"/>
              <a:t>Decision Tree</a:t>
            </a:r>
          </a:p>
          <a:p>
            <a:r>
              <a:rPr lang="en-AU" dirty="0"/>
              <a:t>Random Forest</a:t>
            </a:r>
          </a:p>
          <a:p>
            <a:r>
              <a:rPr lang="en-AU" dirty="0"/>
              <a:t>Gaussian Naive Bayes</a:t>
            </a:r>
          </a:p>
          <a:p>
            <a:r>
              <a:rPr lang="en-AU" dirty="0" err="1"/>
              <a:t>CatBoostClassifier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A471B-C5A7-4C12-9238-35D71FB3A43A}"/>
              </a:ext>
            </a:extLst>
          </p:cNvPr>
          <p:cNvSpPr/>
          <p:nvPr/>
        </p:nvSpPr>
        <p:spPr>
          <a:xfrm>
            <a:off x="6597964" y="4792016"/>
            <a:ext cx="236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best model</a:t>
            </a:r>
          </a:p>
          <a:p>
            <a:r>
              <a:rPr lang="en-US" dirty="0"/>
              <a:t>&amp; tuning parameters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217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AC45-0B9D-437D-B3AD-0639EF813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b="1" dirty="0"/>
              <a:t>Incident management process enriched event log 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1C3F-7A5B-4211-8047-9DEFA202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Answering the question </a:t>
            </a:r>
          </a:p>
          <a:p>
            <a:r>
              <a:rPr lang="en-AU" sz="3600" dirty="0"/>
              <a:t>‘</a:t>
            </a:r>
            <a:r>
              <a:rPr lang="en-AU" sz="3600" b="1" dirty="0"/>
              <a:t>What affects a new case?</a:t>
            </a:r>
            <a:r>
              <a:rPr lang="en-AU" sz="3600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52684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992A-2A6D-4969-B207-0FF0644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Summery of the data frame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3F5C7-4953-4D8E-82F6-2D13C876C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D4950-020B-4B6C-B550-2B3A675E2F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By default, describe() computes and only shows statistics for the numeric variables. </a:t>
            </a:r>
          </a:p>
          <a:p>
            <a:r>
              <a:rPr lang="en-AU" sz="2400" dirty="0"/>
              <a:t>count</a:t>
            </a:r>
          </a:p>
          <a:p>
            <a:r>
              <a:rPr lang="en-AU" sz="2400" dirty="0"/>
              <a:t>mean</a:t>
            </a:r>
          </a:p>
          <a:p>
            <a:r>
              <a:rPr lang="en-AU" sz="2400" dirty="0"/>
              <a:t>standard deviation</a:t>
            </a:r>
          </a:p>
          <a:p>
            <a:r>
              <a:rPr lang="en-AU" sz="2400" dirty="0"/>
              <a:t>the minimum and maximum</a:t>
            </a:r>
          </a:p>
          <a:p>
            <a:r>
              <a:rPr lang="en-AU" sz="2400" dirty="0"/>
              <a:t>the 25th, 50th, and 75th percentiles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E78B0-E759-4162-97AF-871ED5DCE2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" y="1690688"/>
            <a:ext cx="60121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5F6F-4FD8-4524-9730-9EF6E2C0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72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All columns known as a new job </a:t>
            </a:r>
            <a:br>
              <a:rPr lang="en-AU" sz="3600" dirty="0"/>
            </a:br>
            <a:r>
              <a:rPr lang="en-AU" sz="3600" dirty="0"/>
              <a:t>and </a:t>
            </a:r>
            <a:br>
              <a:rPr lang="en-AU" sz="3600" dirty="0"/>
            </a:br>
            <a:r>
              <a:rPr lang="en-AU" sz="3600" dirty="0"/>
              <a:t>prediction variable.</a:t>
            </a:r>
            <a:br>
              <a:rPr lang="en-AU" b="1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A264-C97D-4A42-99B9-FF5D4CF7B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2980" y="2423159"/>
            <a:ext cx="10595610" cy="32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C89-F0C2-4C38-9AC7-90571FE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filtered dataset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1FA66-2820-40F4-8AA5-FB8DFF606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80" y="1074420"/>
            <a:ext cx="5508307" cy="4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621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Office Theme</vt:lpstr>
      <vt:lpstr>Prediction of target SLAs are met within businesses</vt:lpstr>
      <vt:lpstr>BIO</vt:lpstr>
      <vt:lpstr>Agenda</vt:lpstr>
      <vt:lpstr>Overview </vt:lpstr>
      <vt:lpstr>Project pipeline</vt:lpstr>
      <vt:lpstr>Incident management process enriched event log  </vt:lpstr>
      <vt:lpstr>Summery of the data frame </vt:lpstr>
      <vt:lpstr>All columns known as a new job  and  prediction variable. </vt:lpstr>
      <vt:lpstr>Exploring the filtered dataset </vt:lpstr>
      <vt:lpstr>Data is lost due to filtering, it is ignorable. </vt:lpstr>
      <vt:lpstr>Understanding the dataset  and  identifying what to expect</vt:lpstr>
      <vt:lpstr>Relatively F1 Score is high and the accuracy is high in Random Forrest  F1 Score is best if there is some sort of balance between precision (p) &amp; recall (r) in the system </vt:lpstr>
      <vt:lpstr>CatBoost Classifier </vt:lpstr>
      <vt:lpstr>Confusion Matrix for other classifiers. </vt:lpstr>
      <vt:lpstr>Random Forest Model (Gaussian Classifier)  n_estimators=90 did the best of all three as it provided 9.48% for FN.  It also shows a relatively higher Accuracy score. </vt:lpstr>
      <vt:lpstr>PowerPoint Presentation</vt:lpstr>
      <vt:lpstr>Further assessing the dataset majority of details are missing  Data comparison of Vendor, Assignment group and Location  </vt:lpstr>
      <vt:lpstr>Location, Category and Group VS value counts</vt:lpstr>
      <vt:lpstr>Location, Category and Group VS value counts</vt:lpstr>
      <vt:lpstr>Location, Category and Group VS value counts</vt:lpstr>
      <vt:lpstr>Conclusion.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target SLAs are met within businesses</dc:title>
  <dc:creator>isuri chandrasekera</dc:creator>
  <cp:lastModifiedBy>isuri chandrasekera</cp:lastModifiedBy>
  <cp:revision>16</cp:revision>
  <dcterms:created xsi:type="dcterms:W3CDTF">2021-12-07T04:56:04Z</dcterms:created>
  <dcterms:modified xsi:type="dcterms:W3CDTF">2021-12-07T06:55:41Z</dcterms:modified>
</cp:coreProperties>
</file>