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1" r:id="rId6"/>
    <p:sldId id="280" r:id="rId7"/>
    <p:sldId id="261" r:id="rId8"/>
    <p:sldId id="263" r:id="rId9"/>
    <p:sldId id="266" r:id="rId10"/>
    <p:sldId id="267" r:id="rId11"/>
    <p:sldId id="284" r:id="rId12"/>
    <p:sldId id="268" r:id="rId13"/>
    <p:sldId id="262" r:id="rId14"/>
    <p:sldId id="273" r:id="rId15"/>
    <p:sldId id="275" r:id="rId16"/>
    <p:sldId id="276" r:id="rId17"/>
    <p:sldId id="285" r:id="rId18"/>
    <p:sldId id="277" r:id="rId19"/>
    <p:sldId id="274" r:id="rId20"/>
    <p:sldId id="286" r:id="rId21"/>
    <p:sldId id="278" r:id="rId22"/>
    <p:sldId id="270" r:id="rId23"/>
    <p:sldId id="271" r:id="rId24"/>
    <p:sldId id="27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uri chandrasekera" initials="ic" lastIdx="1" clrIdx="0">
    <p:extLst>
      <p:ext uri="{19B8F6BF-5375-455C-9EA6-DF929625EA0E}">
        <p15:presenceInfo xmlns:p15="http://schemas.microsoft.com/office/powerpoint/2012/main" userId="9b335ed581b7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550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49FE-1D55-4F15-8E58-83B1C036F892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380C-AD77-4745-B960-A1AD0A21B2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9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agenda for today is,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69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Comparison of </a:t>
            </a:r>
            <a:r>
              <a:rPr lang="en-AU" dirty="0" err="1"/>
              <a:t>Matrises</a:t>
            </a:r>
            <a:r>
              <a:rPr lang="en-AU" dirty="0"/>
              <a:t> shows </a:t>
            </a:r>
            <a:r>
              <a:rPr lang="en-AU" dirty="0" err="1"/>
              <a:t>tha</a:t>
            </a:r>
            <a:r>
              <a:rPr lang="en-AU" dirty="0"/>
              <a:t> Logistic regression got a lower false negative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8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Random forest model was also trained with different estimators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24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9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 the accuracy seems slightly higher in </a:t>
            </a:r>
            <a:r>
              <a:rPr lang="en-AU" dirty="0" err="1"/>
              <a:t>CatBoost</a:t>
            </a:r>
            <a:r>
              <a:rPr lang="en-AU" dirty="0"/>
              <a:t> with a false negative 9.64%, it gets highlighted as the best for this particular instance of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65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>
                <a:latin typeface="+mn-lt"/>
              </a:rPr>
              <a:t>Further assessing the dataset majority of details are missing</a:t>
            </a:r>
          </a:p>
          <a:p>
            <a:r>
              <a:rPr lang="en-AU" dirty="0"/>
              <a:t>Opportunities and possibilities predictability of the business depends on data availability.</a:t>
            </a:r>
          </a:p>
          <a:p>
            <a:r>
              <a:rPr lang="en-AU" dirty="0"/>
              <a:t>When we look in to vendor and assignment_group there are lot of missing data.</a:t>
            </a:r>
          </a:p>
          <a:p>
            <a:r>
              <a:rPr lang="en-AU" dirty="0"/>
              <a:t>Location on the other hand indicates that some locations are not worthy to be maintained as there are only very limited jobs from those particular areas.</a:t>
            </a:r>
          </a:p>
          <a:p>
            <a:r>
              <a:rPr lang="en-AU" dirty="0"/>
              <a:t>That is of course due for an analysis depending on 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112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There are six locations clearly indicating that it is more likely to generate a new case.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dirty="0"/>
              <a:t>That itself is a useful information to balance out resources in order to facilitate the incoming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74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Accurecy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0.7628506708485799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68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the project pipeline which was followed, throughout this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Initial dataset consisted of 141,712</a:t>
            </a:r>
            <a:r>
              <a:rPr lang="en-US" dirty="0"/>
              <a:t> rows x </a:t>
            </a:r>
            <a:r>
              <a:rPr lang="en-AU" dirty="0"/>
              <a:t>36 </a:t>
            </a:r>
            <a:r>
              <a:rPr lang="en-US" dirty="0"/>
              <a:t>features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11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we predict the time frame accurately for a new job?</a:t>
            </a:r>
          </a:p>
          <a:p>
            <a:r>
              <a:rPr lang="en-AU" dirty="0"/>
              <a:t>Let me explain what I have discovered using the dataset ‘</a:t>
            </a:r>
            <a:r>
              <a:rPr lang="en-AU" sz="1200" b="1" dirty="0"/>
              <a:t>Incident management process enriched event log’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9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By default, describe() computes and only shows statistics for the numeric variables.</a:t>
            </a:r>
          </a:p>
          <a:p>
            <a:r>
              <a:rPr lang="en-AU" sz="2000" dirty="0"/>
              <a:t>It is clear that there are three of them in the data set.</a:t>
            </a:r>
          </a:p>
          <a:p>
            <a:r>
              <a:rPr lang="en-AU" sz="2000" dirty="0"/>
              <a:t>It projects count, mean, standard deviation, the minimum and maximum, the 25th, 50th, and 75th percentiles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6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shows </a:t>
            </a:r>
            <a:r>
              <a:rPr lang="en-AU" sz="1200" dirty="0"/>
              <a:t>all columns known as a new job and the prediction variable made_sla.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4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Filtered dataset features consists of object and boolean data types.</a:t>
            </a:r>
          </a:p>
          <a:p>
            <a:r>
              <a:rPr lang="en-AU" dirty="0"/>
              <a:t>Non-Null count is same for all features.</a:t>
            </a:r>
          </a:p>
          <a:p>
            <a:r>
              <a:rPr lang="en-AU" dirty="0"/>
              <a:t>Memory usage of 1.6MB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indicates </a:t>
            </a:r>
            <a:r>
              <a:rPr lang="en-US" sz="1200" dirty="0"/>
              <a:t>number of rows and columns </a:t>
            </a:r>
            <a:r>
              <a:rPr lang="en-AU" dirty="0"/>
              <a:t>before and after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69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When the target SLA has exceeded and it is not identified, that becomes a problem. </a:t>
            </a:r>
          </a:p>
          <a:p>
            <a:r>
              <a:rPr lang="en-AU" dirty="0"/>
              <a:t>So we need to make sure false negative is kept to its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4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3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59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6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17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07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1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8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5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46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5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3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354D-3831-46E6-B214-4513A5AFD404}" type="datetimeFigureOut">
              <a:rPr lang="en-AU" smtClean="0"/>
              <a:t>9/12/2021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4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E09-759B-4A42-8CC0-03E5E158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53" y="2089574"/>
            <a:ext cx="8866293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Prediction of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		target SLA adherence 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EE3F-6B1E-4398-89C7-8F4367F43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  <a:buSzPts val="4400"/>
            </a:pPr>
            <a:endParaRPr lang="en-US" sz="2400" dirty="0">
              <a:latin typeface="+mj-lt"/>
              <a:ea typeface="Cambria"/>
              <a:cs typeface="Calibri" panose="020F0502020204030204" pitchFamily="34" charset="0"/>
              <a:sym typeface="Cambria"/>
            </a:endParaRPr>
          </a:p>
          <a:p>
            <a:pPr lvl="0">
              <a:buClr>
                <a:srgbClr val="DD4755"/>
              </a:buClr>
              <a:buSzPts val="3600"/>
            </a:pPr>
            <a:r>
              <a:rPr lang="en-AU" sz="2400" b="1" dirty="0">
                <a:latin typeface="+mj-lt"/>
                <a:cs typeface="Calibri" panose="020F0502020204030204" pitchFamily="34" charset="0"/>
              </a:rPr>
              <a:t>Presented by</a:t>
            </a:r>
          </a:p>
          <a:p>
            <a:pPr lvl="0">
              <a:spcBef>
                <a:spcPts val="0"/>
              </a:spcBef>
              <a:buSzPts val="4400"/>
            </a:pPr>
            <a:r>
              <a:rPr lang="en-US" sz="2400" dirty="0">
                <a:latin typeface="+mj-lt"/>
                <a:ea typeface="Cambria"/>
                <a:cs typeface="Calibri" panose="020F0502020204030204" pitchFamily="34" charset="0"/>
                <a:sym typeface="Cambria"/>
              </a:rPr>
              <a:t>Isuri Chandrasekera</a:t>
            </a: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endParaRPr lang="en-AU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C89-F0C2-4C38-9AC7-90571FE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filtered dataset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1FA66-2820-40F4-8AA5-FB8DFF606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788" y="1249839"/>
            <a:ext cx="5508307" cy="4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C247-A8A2-45F7-A2A9-9566FD32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92" y="130110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Number of rows and columns 	of the data set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6307-6C5A-4954-8694-3AD194947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87" y="2360643"/>
            <a:ext cx="4184035" cy="3680718"/>
          </a:xfrm>
        </p:spPr>
        <p:txBody>
          <a:bodyPr/>
          <a:lstStyle/>
          <a:p>
            <a:r>
              <a:rPr lang="en-AU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1B1B-5844-4B35-A217-EE0B916A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360645"/>
            <a:ext cx="4184034" cy="3680717"/>
          </a:xfrm>
        </p:spPr>
        <p:txBody>
          <a:bodyPr/>
          <a:lstStyle/>
          <a:p>
            <a:r>
              <a:rPr lang="en-AU" dirty="0"/>
              <a:t>After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B33B431-A47E-4945-803A-E5EA8018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86" y="2883158"/>
            <a:ext cx="3103801" cy="135293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3BA8AE-B47C-40C1-8842-A95452F8E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26" y="2883158"/>
            <a:ext cx="600891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35-CE26-4F95-BFFB-EB12C62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234598"/>
            <a:ext cx="10515600" cy="1325563"/>
          </a:xfrm>
        </p:spPr>
        <p:txBody>
          <a:bodyPr>
            <a:normAutofit/>
          </a:bodyPr>
          <a:lstStyle/>
          <a:p>
            <a:r>
              <a:rPr lang="en-AU" sz="3200" dirty="0"/>
              <a:t>Data is lost due to filtering, it is ignorable.</a:t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5A0E6-1A46-4031-B00B-20DAE2A9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702744"/>
              </p:ext>
            </p:extLst>
          </p:nvPr>
        </p:nvGraphicFramePr>
        <p:xfrm>
          <a:off x="980440" y="2400300"/>
          <a:ext cx="1041908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3625">
                  <a:extLst>
                    <a:ext uri="{9D8B030D-6E8A-4147-A177-3AD203B41FA5}">
                      <a16:colId xmlns:a16="http://schemas.microsoft.com/office/drawing/2014/main" val="1091774870"/>
                    </a:ext>
                  </a:extLst>
                </a:gridCol>
                <a:gridCol w="6045455">
                  <a:extLst>
                    <a:ext uri="{9D8B030D-6E8A-4147-A177-3AD203B41FA5}">
                      <a16:colId xmlns:a16="http://schemas.microsoft.com/office/drawing/2014/main" val="58869884"/>
                    </a:ext>
                  </a:extLst>
                </a:gridCol>
              </a:tblGrid>
              <a:tr h="770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Before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After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514721"/>
                  </a:ext>
                </a:extLst>
              </a:tr>
              <a:tr h="279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642601"/>
                  </a:ext>
                </a:extLst>
              </a:tr>
            </a:tbl>
          </a:graphicData>
        </a:graphic>
      </p:graphicFrame>
      <p:pic>
        <p:nvPicPr>
          <p:cNvPr id="3074" name="Picture 36">
            <a:extLst>
              <a:ext uri="{FF2B5EF4-FFF2-40B4-BE49-F238E27FC236}">
                <a16:creationId xmlns:a16="http://schemas.microsoft.com/office/drawing/2014/main" id="{4B13768A-E740-4CEF-B960-BD1196A7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1" y="3461196"/>
            <a:ext cx="3932679" cy="19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7">
            <a:extLst>
              <a:ext uri="{FF2B5EF4-FFF2-40B4-BE49-F238E27FC236}">
                <a16:creationId xmlns:a16="http://schemas.microsoft.com/office/drawing/2014/main" id="{4BF9A3C8-AC11-4BCA-9B53-B22473E1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15" y="3369202"/>
            <a:ext cx="5612393" cy="20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8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697-3A27-47C7-984F-D6443E33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619"/>
            <a:ext cx="9144000" cy="946465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Understanding the dataset </a:t>
            </a:r>
            <a:br>
              <a:rPr lang="en-AU" sz="3600" dirty="0"/>
            </a:br>
            <a:r>
              <a:rPr lang="en-AU" sz="2700" dirty="0"/>
              <a:t>and</a:t>
            </a:r>
            <a:r>
              <a:rPr lang="en-AU" sz="3600" dirty="0"/>
              <a:t> </a:t>
            </a:r>
            <a:br>
              <a:rPr lang="en-AU" sz="3600" dirty="0"/>
            </a:br>
            <a:r>
              <a:rPr lang="en-AU" sz="3600" dirty="0"/>
              <a:t>identifying what to expect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44F6-AAB0-4012-875F-990256646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1CA23-D25F-4FC1-B95C-6EE9118B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16165"/>
              </p:ext>
            </p:extLst>
          </p:nvPr>
        </p:nvGraphicFramePr>
        <p:xfrm>
          <a:off x="1212980" y="2354580"/>
          <a:ext cx="9896980" cy="3353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4806">
                  <a:extLst>
                    <a:ext uri="{9D8B030D-6E8A-4147-A177-3AD203B41FA5}">
                      <a16:colId xmlns:a16="http://schemas.microsoft.com/office/drawing/2014/main" val="4192133924"/>
                    </a:ext>
                  </a:extLst>
                </a:gridCol>
                <a:gridCol w="3410594">
                  <a:extLst>
                    <a:ext uri="{9D8B030D-6E8A-4147-A177-3AD203B41FA5}">
                      <a16:colId xmlns:a16="http://schemas.microsoft.com/office/drawing/2014/main" val="995565268"/>
                    </a:ext>
                  </a:extLst>
                </a:gridCol>
                <a:gridCol w="2601580">
                  <a:extLst>
                    <a:ext uri="{9D8B030D-6E8A-4147-A177-3AD203B41FA5}">
                      <a16:colId xmlns:a16="http://schemas.microsoft.com/office/drawing/2014/main" val="3097059691"/>
                    </a:ext>
                  </a:extLst>
                </a:gridCol>
              </a:tblGrid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905877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not 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Negative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165946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exceeded the target SLA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False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540695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exceeded the target SLA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not identified as exceeded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FF0000"/>
                          </a:solidFill>
                          <a:effectLst/>
                        </a:rPr>
                        <a:t>False negative</a:t>
                      </a:r>
                      <a:endParaRPr lang="en-AU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2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588-13DB-40D3-9383-6911C0F0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794"/>
          </a:xfrm>
        </p:spPr>
        <p:txBody>
          <a:bodyPr>
            <a:normAutofit fontScale="90000"/>
          </a:bodyPr>
          <a:lstStyle/>
          <a:p>
            <a:r>
              <a:rPr lang="en-AU" sz="2400" dirty="0">
                <a:latin typeface="+mn-lt"/>
              </a:rPr>
              <a:t>Relatively F1 Score is high and the accuracy is high in Logistic Reg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r>
              <a:rPr lang="en-AU" sz="1800" dirty="0"/>
              <a:t>F1 Score is best if there is some sort of balance between precision (p) &amp; recall (r) in the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F3490-5737-48BA-8862-C80108B64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6840" y="2276157"/>
            <a:ext cx="9883140" cy="29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21B-E8A8-40C1-9F3D-97D5489C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0717"/>
          </a:xfrm>
        </p:spPr>
        <p:txBody>
          <a:bodyPr>
            <a:normAutofit fontScale="90000"/>
          </a:bodyPr>
          <a:lstStyle/>
          <a:p>
            <a:r>
              <a:rPr lang="en-AU" sz="2700" dirty="0">
                <a:latin typeface="+mn-lt"/>
              </a:rPr>
              <a:t>Confusion Matrix for other classifiers.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B83F4-1473-4261-A37A-73C84787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87" y="1122363"/>
            <a:ext cx="9085226" cy="55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5F6-CA96-4338-84CE-F43ECA21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1495107"/>
          </a:xfrm>
        </p:spPr>
        <p:txBody>
          <a:bodyPr>
            <a:normAutofit fontScale="90000"/>
          </a:bodyPr>
          <a:lstStyle/>
          <a:p>
            <a:r>
              <a:rPr lang="en-AU" sz="2400" dirty="0"/>
              <a:t>Random Forest Model (Gaussian Classifier)</a:t>
            </a:r>
            <a:br>
              <a:rPr lang="en-AU" sz="2400" dirty="0"/>
            </a:br>
            <a:br>
              <a:rPr lang="en-AU" sz="2400" dirty="0"/>
            </a:br>
            <a:r>
              <a:rPr lang="en-AU" sz="2000" dirty="0" err="1"/>
              <a:t>n_estimators</a:t>
            </a:r>
            <a:r>
              <a:rPr lang="en-AU" sz="2000" dirty="0"/>
              <a:t>=90 did the best of all three as it provided 9.48% for FN. </a:t>
            </a:r>
            <a:br>
              <a:rPr lang="en-AU" sz="2000" dirty="0"/>
            </a:br>
            <a:r>
              <a:rPr lang="en-AU" sz="2000" dirty="0"/>
              <a:t>It also shows a relatively higher Accuracy score.</a:t>
            </a: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2083-B36F-4BFF-A473-7C50BB9BD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" y="2068830"/>
            <a:ext cx="11647171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2EDD-1115-4ABF-9242-6DFB4883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9358"/>
            <a:ext cx="8822266" cy="880082"/>
          </a:xfrm>
        </p:spPr>
        <p:txBody>
          <a:bodyPr>
            <a:normAutofit/>
          </a:bodyPr>
          <a:lstStyle/>
          <a:p>
            <a:r>
              <a:rPr lang="en-AU" dirty="0"/>
              <a:t>Best classifier so far is 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D24103-9098-4A13-9CE0-C6E840C03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759" y="3045619"/>
            <a:ext cx="5938293" cy="176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0AAC9-5A61-417A-808C-D6E34F4F91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240" y="2103120"/>
            <a:ext cx="3698240" cy="34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D429-F5BC-4060-B857-F13683D9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614362"/>
            <a:ext cx="9629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2991-CD03-4315-83F9-4EF2BB5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so far in </a:t>
            </a:r>
            <a:r>
              <a:rPr lang="en-AU" dirty="0" err="1"/>
              <a:t>CatBoost</a:t>
            </a:r>
            <a:r>
              <a:rPr lang="en-AU" dirty="0"/>
              <a:t> Classifier</a:t>
            </a:r>
            <a:br>
              <a:rPr lang="en-AU" dirty="0"/>
            </a:b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D1936-443E-4395-BE9B-CA866214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2764790"/>
            <a:ext cx="3695700" cy="110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992A2-8ED1-44E4-8B18-F36DB668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814195"/>
            <a:ext cx="4781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8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8CE-F7C2-468B-BD41-7555D183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785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BIO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5E23-63B1-4C97-91B9-FCBA22DB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1598930"/>
            <a:ext cx="9296400" cy="4229100"/>
          </a:xfrm>
        </p:spPr>
        <p:txBody>
          <a:bodyPr>
            <a:normAutofit fontScale="92500" lnSpcReduction="20000"/>
          </a:bodyPr>
          <a:lstStyle/>
          <a:p>
            <a:pPr lvl="0" algn="l">
              <a:lnSpc>
                <a:spcPct val="110000"/>
              </a:lnSpc>
              <a:buSzPts val="24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Profile and Portfolio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Retail / IT for over 15 years.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both Large and small scale Retail Management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Exposure to Data Science and AI</a:t>
            </a:r>
          </a:p>
          <a:p>
            <a:pPr marL="990600"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Bachelor of Information Technology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(Computer Science and Software Development) – Deakin University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CCNA 1 to 1V Certification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(WAN Technologies, Switching Basics and intermediate Routing,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Router and Routing Basics, Networking Basics)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2008 for Business Intelligence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33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AEA5-FAC1-48BB-B46E-5D9FB189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86" y="1007536"/>
            <a:ext cx="8596668" cy="995680"/>
          </a:xfrm>
        </p:spPr>
        <p:txBody>
          <a:bodyPr/>
          <a:lstStyle/>
          <a:p>
            <a:r>
              <a:rPr lang="en-AU" dirty="0"/>
              <a:t>Comparison of the best outcomes.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1420-FD95-4B53-BAB5-DF8B84F0B3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CB1D-6BA9-43E2-A7C7-F15511A817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CatBoost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40F02-798A-41B5-A19D-3EB3F2795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3129" y="4462131"/>
            <a:ext cx="3698240" cy="190624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B71D9CB-A89C-4512-B713-0700A7DF4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710615"/>
            <a:ext cx="4270586" cy="1436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A014F-0FC3-4242-A8E1-1B5B83DF6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553" y="4460240"/>
            <a:ext cx="4091167" cy="2397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9753B-976A-490B-8C83-5801056E1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562" y="2710615"/>
            <a:ext cx="5193462" cy="14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CEB0-9888-4EA2-A2A0-D943E784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2247"/>
          </a:xfrm>
        </p:spPr>
        <p:txBody>
          <a:bodyPr>
            <a:normAutofit fontScale="90000"/>
          </a:bodyPr>
          <a:lstStyle/>
          <a:p>
            <a:r>
              <a:rPr lang="en-AU" sz="2400" dirty="0">
                <a:latin typeface="+mn-lt"/>
              </a:rPr>
              <a:t>Further assessing the dataset majority of details are missing</a:t>
            </a:r>
            <a:br>
              <a:rPr lang="en-AU" sz="2400" dirty="0">
                <a:latin typeface="+mn-lt"/>
              </a:rPr>
            </a:br>
            <a:br>
              <a:rPr lang="en-AU" sz="2400" dirty="0">
                <a:latin typeface="+mn-lt"/>
              </a:rPr>
            </a:br>
            <a:r>
              <a:rPr lang="en-AU" sz="2000" dirty="0">
                <a:latin typeface="+mn-lt"/>
              </a:rPr>
              <a:t>Data</a:t>
            </a:r>
            <a:r>
              <a:rPr lang="en-AU" sz="2400" dirty="0">
                <a:latin typeface="+mn-lt"/>
              </a:rPr>
              <a:t> </a:t>
            </a:r>
            <a:r>
              <a:rPr lang="en-AU" sz="2000" dirty="0">
                <a:latin typeface="+mn-lt"/>
              </a:rPr>
              <a:t>availability of Vendor, Assignment group</a:t>
            </a:r>
            <a:r>
              <a:rPr lang="en-AU" sz="2000" dirty="0"/>
              <a:t> and</a:t>
            </a:r>
            <a:r>
              <a:rPr lang="en-AU" sz="2000" dirty="0">
                <a:latin typeface="+mn-lt"/>
              </a:rPr>
              <a:t> Location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88947-0143-4F7E-8575-A31E0D35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26816"/>
            <a:ext cx="9317355" cy="37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6E1132C4-46A1-492D-BF55-37C5F684C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51" y="1908810"/>
            <a:ext cx="6342659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9550" y="2042795"/>
            <a:ext cx="3421380" cy="3546475"/>
          </a:xfrm>
        </p:spPr>
        <p:txBody>
          <a:bodyPr/>
          <a:lstStyle/>
          <a:p>
            <a:r>
              <a:rPr lang="en-AU" dirty="0"/>
              <a:t>There are six locations clearly indicating that it is more likely to generate a new case.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62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900" y="2042795"/>
            <a:ext cx="4050030" cy="321500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Categories 46, 53, 26, and 42 seems to be more popular compared to rest of the categories.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089EF3D7-CABB-483A-8CC1-608B975CA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0" y="2042795"/>
            <a:ext cx="5939920" cy="35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3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900" y="2042795"/>
            <a:ext cx="4050030" cy="32150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This graph clearly indicates that Group 70 is the busiest group out of all.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It also shows that a big percentage of group information is not entered.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872C6AD8-0E6D-4A6D-A29B-302A7719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9" y="1779190"/>
            <a:ext cx="6126959" cy="37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4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51F-5951-44E7-BE6D-E70680CF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448" y="1010397"/>
            <a:ext cx="4136571" cy="1480878"/>
          </a:xfrm>
        </p:spPr>
        <p:txBody>
          <a:bodyPr/>
          <a:lstStyle/>
          <a:p>
            <a:r>
              <a:rPr lang="en-AU" dirty="0"/>
              <a:t>Conclusion.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BB72-4DBA-4A6F-BB10-294F0DF9B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1679510"/>
            <a:ext cx="8295303" cy="3806891"/>
          </a:xfrm>
        </p:spPr>
        <p:txBody>
          <a:bodyPr>
            <a:normAutofit/>
          </a:bodyPr>
          <a:lstStyle/>
          <a:p>
            <a:pPr algn="l"/>
            <a:endParaRPr lang="en-A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Target SLAs adherence can be met and what can be further done to reach a business’s optimal goal, can be predicted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Given example dataset indicated that </a:t>
            </a:r>
            <a:r>
              <a:rPr lang="en-AU" dirty="0" err="1"/>
              <a:t>CatBoost</a:t>
            </a:r>
            <a:r>
              <a:rPr lang="en-AU" dirty="0"/>
              <a:t> is the best training classifier with the accuracy of 75.9% to predict its Target SLAs.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All customer facing businesses can be benefitted from this project.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Recording and training data and identifying further needed data can optimise most customer-oriented businesses to their best.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Related domains of business are retail, call centres, receptions of offices, hotel and tourism industry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9589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4173-95F6-4BD0-BB16-690449E0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43F4-14E0-4868-BC21-B8291323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174" y="1693229"/>
            <a:ext cx="6018106" cy="3880773"/>
          </a:xfrm>
        </p:spPr>
        <p:txBody>
          <a:bodyPr/>
          <a:lstStyle/>
          <a:p>
            <a:pPr marL="1028700" lvl="1" indent="-342900"/>
            <a:r>
              <a:rPr lang="en-US" sz="3200" dirty="0"/>
              <a:t>Business Problem</a:t>
            </a:r>
          </a:p>
          <a:p>
            <a:pPr marL="1028700" lvl="1" indent="-342900"/>
            <a:r>
              <a:rPr lang="en-US" sz="3200" dirty="0"/>
              <a:t>Exploring data analysis</a:t>
            </a:r>
          </a:p>
          <a:p>
            <a:pPr marL="1028700" lvl="1" indent="-342900"/>
            <a:r>
              <a:rPr lang="en-US" sz="3200" dirty="0"/>
              <a:t>Project pipeline</a:t>
            </a:r>
          </a:p>
          <a:p>
            <a:pPr marL="1028700" lvl="1" indent="-342900"/>
            <a:r>
              <a:rPr lang="en-US" sz="3200" dirty="0"/>
              <a:t>Model evaluation</a:t>
            </a:r>
          </a:p>
          <a:p>
            <a:pPr marL="1028700" lvl="1" indent="-342900"/>
            <a:r>
              <a:rPr lang="en-US" sz="3200" dirty="0"/>
              <a:t>Further prospects</a:t>
            </a:r>
          </a:p>
          <a:p>
            <a:pPr marL="1028700" lvl="1" indent="-342900"/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750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9EAA-04F4-46B5-A68F-B70C3C170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3675"/>
            <a:ext cx="3932238" cy="1600200"/>
          </a:xfrm>
        </p:spPr>
        <p:txBody>
          <a:bodyPr>
            <a:normAutofit/>
          </a:bodyPr>
          <a:lstStyle/>
          <a:p>
            <a:r>
              <a:rPr lang="en-AU" sz="4000" b="1" dirty="0"/>
              <a:t>Overview </a:t>
            </a:r>
            <a:endParaRPr lang="en-A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A4BB3B1-2C51-4036-81AF-8681483E5F45}"/>
              </a:ext>
            </a:extLst>
          </p:cNvPr>
          <p:cNvSpPr txBox="1">
            <a:spLocks/>
          </p:cNvSpPr>
          <p:nvPr/>
        </p:nvSpPr>
        <p:spPr>
          <a:xfrm>
            <a:off x="1325880" y="1428750"/>
            <a:ext cx="9441180" cy="443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Most businesses profitability relies on Target SLAs. </a:t>
            </a:r>
          </a:p>
          <a:p>
            <a:r>
              <a:rPr lang="en-AU" sz="2000" dirty="0"/>
              <a:t>Making data driven decisions affects all identified five core business systems such as,</a:t>
            </a:r>
          </a:p>
          <a:p>
            <a:pPr lvl="1"/>
            <a:r>
              <a:rPr lang="en-AU" sz="2000" dirty="0"/>
              <a:t>Sales &amp; Marketing.</a:t>
            </a:r>
          </a:p>
          <a:p>
            <a:pPr lvl="1"/>
            <a:r>
              <a:rPr lang="en-AU" sz="2000" dirty="0"/>
              <a:t>Quality &amp; Product/Service Delivery.</a:t>
            </a:r>
          </a:p>
          <a:p>
            <a:pPr lvl="1"/>
            <a:r>
              <a:rPr lang="en-AU" sz="2000" dirty="0"/>
              <a:t>Product Development.</a:t>
            </a:r>
          </a:p>
          <a:p>
            <a:pPr lvl="1"/>
            <a:r>
              <a:rPr lang="en-AU" sz="2000" dirty="0"/>
              <a:t>Accounting &amp; Technology.</a:t>
            </a:r>
          </a:p>
          <a:p>
            <a:pPr lvl="1"/>
            <a:r>
              <a:rPr lang="en-AU" sz="2000" dirty="0"/>
              <a:t>Administrative (Management, HR &amp; Finance)</a:t>
            </a:r>
          </a:p>
          <a:p>
            <a:r>
              <a:rPr lang="en-AU" sz="2000" dirty="0"/>
              <a:t>Provides an </a:t>
            </a:r>
            <a:r>
              <a:rPr lang="en-AU" sz="2000" dirty="0">
                <a:effectLst/>
              </a:rPr>
              <a:t>assurance that the seller can respond to a customer query within a given time period.</a:t>
            </a:r>
          </a:p>
          <a:p>
            <a:r>
              <a:rPr lang="en-AU" sz="2000" dirty="0"/>
              <a:t>Allows to highlight where the system needs further data to have a complete picture of the business</a:t>
            </a:r>
            <a:endParaRPr lang="en-AU" sz="2000" dirty="0">
              <a:effectLst/>
            </a:endParaRPr>
          </a:p>
          <a:p>
            <a:pPr lvl="1"/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207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815-E75B-43B3-B319-DE180A1A1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2" y="566404"/>
            <a:ext cx="7766936" cy="1646302"/>
          </a:xfrm>
        </p:spPr>
        <p:txBody>
          <a:bodyPr/>
          <a:lstStyle/>
          <a:p>
            <a:r>
              <a:rPr lang="en-AU" dirty="0"/>
              <a:t>What is SLA?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8B5B-9259-48D5-9880-A83DAD2F0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52" y="2120816"/>
            <a:ext cx="7766936" cy="2469846"/>
          </a:xfrm>
        </p:spPr>
        <p:txBody>
          <a:bodyPr>
            <a:noAutofit/>
          </a:bodyPr>
          <a:lstStyle/>
          <a:p>
            <a:pPr algn="l"/>
            <a:r>
              <a:rPr lang="en-AU" sz="2800" dirty="0"/>
              <a:t>Service Level Agreements (SLAs) define the level of service a customer can expect from a seller or a marketplace. </a:t>
            </a:r>
          </a:p>
          <a:p>
            <a:pPr algn="l"/>
            <a:endParaRPr lang="en-AU" sz="2800" dirty="0"/>
          </a:p>
          <a:p>
            <a:pPr algn="l"/>
            <a:r>
              <a:rPr lang="en-AU" sz="2800" dirty="0"/>
              <a:t>One of the most important service clauses in an SLA is an </a:t>
            </a:r>
            <a:r>
              <a:rPr lang="en-AU" sz="2800" b="1" dirty="0"/>
              <a:t>assurance that the seller will respond to a customer query within a given time period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035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3C4-DEA5-4932-AEAC-EF3FAAC4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7907"/>
          </a:xfrm>
        </p:spPr>
        <p:txBody>
          <a:bodyPr/>
          <a:lstStyle/>
          <a:p>
            <a:r>
              <a:rPr lang="en-AU" dirty="0"/>
              <a:t>Project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0523C-613E-493E-8FEE-7D078EA4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547937"/>
            <a:ext cx="11696700" cy="1762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A8B5F-E3AF-48A8-89C9-839B220BB25B}"/>
              </a:ext>
            </a:extLst>
          </p:cNvPr>
          <p:cNvSpPr/>
          <p:nvPr/>
        </p:nvSpPr>
        <p:spPr>
          <a:xfrm>
            <a:off x="693420" y="5273972"/>
            <a:ext cx="1985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Split data into</a:t>
            </a:r>
          </a:p>
          <a:p>
            <a:r>
              <a:rPr lang="en-US" dirty="0"/>
              <a:t>70% train – 30%</a:t>
            </a:r>
          </a:p>
          <a:p>
            <a:r>
              <a:rPr lang="en-US" dirty="0"/>
              <a:t>test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3C952-5A12-4D1D-9F00-09942E19E4D6}"/>
              </a:ext>
            </a:extLst>
          </p:cNvPr>
          <p:cNvSpPr/>
          <p:nvPr/>
        </p:nvSpPr>
        <p:spPr>
          <a:xfrm>
            <a:off x="693420" y="4468851"/>
            <a:ext cx="1901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141,712</a:t>
            </a:r>
            <a:r>
              <a:rPr lang="en-US" dirty="0"/>
              <a:t> rows x </a:t>
            </a:r>
            <a:r>
              <a:rPr lang="en-AU" dirty="0"/>
              <a:t>36 </a:t>
            </a:r>
            <a:r>
              <a:rPr lang="en-US" dirty="0"/>
              <a:t>features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6C19B-FA3C-4D45-99A2-4024AA19C94C}"/>
              </a:ext>
            </a:extLst>
          </p:cNvPr>
          <p:cNvSpPr/>
          <p:nvPr/>
        </p:nvSpPr>
        <p:spPr>
          <a:xfrm>
            <a:off x="3393754" y="4396808"/>
            <a:ext cx="24888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123654"/>
                </a:solidFill>
                <a:ea typeface="Calibri" panose="020F0502020204030204" pitchFamily="34" charset="0"/>
              </a:rPr>
              <a:t>Logistic Regression</a:t>
            </a:r>
          </a:p>
          <a:p>
            <a:r>
              <a:rPr lang="en-AU" dirty="0"/>
              <a:t>Support Vector Classifier</a:t>
            </a:r>
          </a:p>
          <a:p>
            <a:r>
              <a:rPr lang="en-AU" dirty="0"/>
              <a:t>Decision Tree</a:t>
            </a:r>
          </a:p>
          <a:p>
            <a:r>
              <a:rPr lang="en-AU" dirty="0"/>
              <a:t>Random Forest</a:t>
            </a:r>
          </a:p>
          <a:p>
            <a:r>
              <a:rPr lang="en-AU" dirty="0"/>
              <a:t>Gaussian Naive Bayes</a:t>
            </a:r>
          </a:p>
          <a:p>
            <a:r>
              <a:rPr lang="en-AU" dirty="0" err="1"/>
              <a:t>CatBoostClassifier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A471B-C5A7-4C12-9238-35D71FB3A43A}"/>
              </a:ext>
            </a:extLst>
          </p:cNvPr>
          <p:cNvSpPr/>
          <p:nvPr/>
        </p:nvSpPr>
        <p:spPr>
          <a:xfrm>
            <a:off x="6597964" y="4792016"/>
            <a:ext cx="236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best model</a:t>
            </a:r>
          </a:p>
          <a:p>
            <a:r>
              <a:rPr lang="en-US" dirty="0"/>
              <a:t>&amp; tuning parameters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217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AC45-0B9D-437D-B3AD-0639EF81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3" y="195666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AU" sz="4400" b="1" dirty="0"/>
              <a:t>Incident management process enriched event log 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1C3F-7A5B-4211-8047-9DEFA202C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658" y="2967135"/>
            <a:ext cx="9265298" cy="1471471"/>
          </a:xfrm>
        </p:spPr>
        <p:txBody>
          <a:bodyPr>
            <a:normAutofit fontScale="25000" lnSpcReduction="20000"/>
          </a:bodyPr>
          <a:lstStyle/>
          <a:p>
            <a:r>
              <a:rPr lang="en-AU" sz="9600" dirty="0"/>
              <a:t>Answering the question </a:t>
            </a:r>
          </a:p>
          <a:p>
            <a:pPr algn="l"/>
            <a:r>
              <a:rPr lang="en-AU" sz="14400" dirty="0">
                <a:cs typeface="Calibri" panose="020F0502020204030204" pitchFamily="34" charset="0"/>
              </a:rPr>
              <a:t>‘</a:t>
            </a:r>
            <a:r>
              <a:rPr lang="en-AU" sz="14400" b="1" dirty="0">
                <a:cs typeface="Calibri" panose="020F0502020204030204" pitchFamily="34" charset="0"/>
              </a:rPr>
              <a:t>Can we </a:t>
            </a:r>
          </a:p>
          <a:p>
            <a:pPr algn="l"/>
            <a:r>
              <a:rPr lang="en-AU" sz="14400" b="1" dirty="0">
                <a:cs typeface="Calibri" panose="020F0502020204030204" pitchFamily="34" charset="0"/>
              </a:rPr>
              <a:t>		predict the time frame accurately</a:t>
            </a:r>
          </a:p>
          <a:p>
            <a:pPr algn="l"/>
            <a:r>
              <a:rPr lang="en-AU" sz="14400" b="1" dirty="0">
                <a:cs typeface="Calibri" panose="020F0502020204030204" pitchFamily="34" charset="0"/>
              </a:rPr>
              <a:t>						 						for a new job?</a:t>
            </a:r>
            <a:r>
              <a:rPr lang="en-AU" sz="14400" dirty="0">
                <a:cs typeface="Calibri" panose="020F0502020204030204" pitchFamily="34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5268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992A-2A6D-4969-B207-0FF0644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Summery of the data set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3F5C7-4953-4D8E-82F6-2D13C876C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D4950-020B-4B6C-B550-2B3A675E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950" y="1930400"/>
            <a:ext cx="418403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/>
              <a:t>By default, describe() computes and only shows statistics for the numeric variables. </a:t>
            </a:r>
          </a:p>
          <a:p>
            <a:r>
              <a:rPr lang="en-AU" sz="2400" dirty="0"/>
              <a:t>count</a:t>
            </a:r>
          </a:p>
          <a:p>
            <a:r>
              <a:rPr lang="en-AU" sz="2400" dirty="0"/>
              <a:t>mean</a:t>
            </a:r>
          </a:p>
          <a:p>
            <a:r>
              <a:rPr lang="en-AU" sz="2400" dirty="0"/>
              <a:t>standard deviation</a:t>
            </a:r>
          </a:p>
          <a:p>
            <a:r>
              <a:rPr lang="en-AU" sz="2400" dirty="0"/>
              <a:t>the minimum and maximum</a:t>
            </a:r>
          </a:p>
          <a:p>
            <a:r>
              <a:rPr lang="en-AU" sz="2400" dirty="0"/>
              <a:t>the 25th, 50th, and 75th percentiles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E78B0-E759-4162-97AF-871ED5DCE2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" y="1690688"/>
            <a:ext cx="60121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5F6F-4FD8-4524-9730-9EF6E2C0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388" y="687900"/>
            <a:ext cx="71037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600" dirty="0"/>
              <a:t>All columns known as a new job </a:t>
            </a:r>
            <a:br>
              <a:rPr lang="en-AU" sz="3600" dirty="0"/>
            </a:br>
            <a:r>
              <a:rPr lang="en-AU" sz="3600" dirty="0"/>
              <a:t>and </a:t>
            </a:r>
            <a:br>
              <a:rPr lang="en-AU" sz="3600" dirty="0"/>
            </a:br>
            <a:r>
              <a:rPr lang="en-AU" sz="3600" dirty="0"/>
              <a:t>prediction variable.</a:t>
            </a:r>
            <a:br>
              <a:rPr lang="en-AU" b="1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A264-C97D-4A42-99B9-FF5D4CF7B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980" y="2423159"/>
            <a:ext cx="10595610" cy="32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3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2899</TotalTime>
  <Words>1147</Words>
  <Application>Microsoft Office PowerPoint</Application>
  <PresentationFormat>Widescreen</PresentationFormat>
  <Paragraphs>154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Trebuchet MS</vt:lpstr>
      <vt:lpstr>Wingdings 3</vt:lpstr>
      <vt:lpstr>Facet</vt:lpstr>
      <vt:lpstr>Prediction of    target SLA adherence </vt:lpstr>
      <vt:lpstr>BIO</vt:lpstr>
      <vt:lpstr>Agenda</vt:lpstr>
      <vt:lpstr>Overview </vt:lpstr>
      <vt:lpstr>What is SLA?</vt:lpstr>
      <vt:lpstr>Project pipeline</vt:lpstr>
      <vt:lpstr>Incident management process enriched event log  </vt:lpstr>
      <vt:lpstr>Summery of the data set </vt:lpstr>
      <vt:lpstr>All columns known as a new job  and  prediction variable. </vt:lpstr>
      <vt:lpstr>Exploring the filtered dataset </vt:lpstr>
      <vt:lpstr>Number of rows and columns  of the data set</vt:lpstr>
      <vt:lpstr>Data is lost due to filtering, it is ignorable. </vt:lpstr>
      <vt:lpstr>Understanding the dataset  and  identifying what to expect</vt:lpstr>
      <vt:lpstr>Relatively F1 Score is high and the accuracy is high in Logistic Reg  F1 Score is best if there is some sort of balance between precision (p) &amp; recall (r) in the system </vt:lpstr>
      <vt:lpstr>Confusion Matrix for other classifiers. </vt:lpstr>
      <vt:lpstr>Random Forest Model (Gaussian Classifier)  n_estimators=90 did the best of all three as it provided 9.48% for FN.  It also shows a relatively higher Accuracy score. </vt:lpstr>
      <vt:lpstr>Best classifier so far is Logistic regression</vt:lpstr>
      <vt:lpstr>PowerPoint Presentation</vt:lpstr>
      <vt:lpstr>Best so far in CatBoost Classifier </vt:lpstr>
      <vt:lpstr>Comparison of the best outcomes.</vt:lpstr>
      <vt:lpstr>Further assessing the dataset majority of details are missing  Data availability of Vendor, Assignment group and Location  </vt:lpstr>
      <vt:lpstr>Location, Category and Group VS value counts</vt:lpstr>
      <vt:lpstr>Location, Category and Group VS value counts</vt:lpstr>
      <vt:lpstr>Location, Category and Group VS value counts</vt:lpstr>
      <vt:lpstr>Conclusion.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target SLAs are met within businesses</dc:title>
  <dc:creator>isuri chandrasekera</dc:creator>
  <cp:lastModifiedBy>isuri chandrasekera</cp:lastModifiedBy>
  <cp:revision>52</cp:revision>
  <dcterms:created xsi:type="dcterms:W3CDTF">2021-12-07T04:56:04Z</dcterms:created>
  <dcterms:modified xsi:type="dcterms:W3CDTF">2021-12-09T06:40:21Z</dcterms:modified>
</cp:coreProperties>
</file>