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8" r:id="rId5"/>
    <p:sldId id="259" r:id="rId6"/>
    <p:sldId id="269" r:id="rId7"/>
    <p:sldId id="270" r:id="rId8"/>
    <p:sldId id="275" r:id="rId9"/>
    <p:sldId id="260" r:id="rId10"/>
    <p:sldId id="273" r:id="rId11"/>
    <p:sldId id="274" r:id="rId12"/>
    <p:sldId id="272" r:id="rId13"/>
    <p:sldId id="263" r:id="rId14"/>
    <p:sldId id="264" r:id="rId15"/>
    <p:sldId id="266" r:id="rId16"/>
    <p:sldId id="276" r:id="rId17"/>
    <p:sldId id="277" r:id="rId18"/>
    <p:sldId id="278" r:id="rId19"/>
    <p:sldId id="265" r:id="rId20"/>
    <p:sldId id="279" r:id="rId21"/>
    <p:sldId id="267" r:id="rId22"/>
    <p:sldId id="280"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162" autoAdjust="0"/>
    <p:restoredTop sz="94660"/>
  </p:normalViewPr>
  <p:slideViewPr>
    <p:cSldViewPr>
      <p:cViewPr varScale="1">
        <p:scale>
          <a:sx n="70" d="100"/>
          <a:sy n="70" d="100"/>
        </p:scale>
        <p:origin x="-11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6"/>
            <a:ext cx="9144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58894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72985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7707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35861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
        <p:nvSpPr>
          <p:cNvPr id="24" name="TextBox 23"/>
          <p:cNvSpPr txBox="1"/>
          <p:nvPr/>
        </p:nvSpPr>
        <p:spPr>
          <a:xfrm>
            <a:off x="406402"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932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1352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1263706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221957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87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01A10-C374-4A13-9C62-A9BB9D98E6C4}"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40027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B01A10-C374-4A13-9C62-A9BB9D98E6C4}"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84551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B01A10-C374-4A13-9C62-A9BB9D98E6C4}"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781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B01A10-C374-4A13-9C62-A9BB9D98E6C4}"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57229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01A10-C374-4A13-9C62-A9BB9D98E6C4}"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19610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4"/>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0"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01A10-C374-4A13-9C62-A9BB9D98E6C4}"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Tree>
    <p:extLst>
      <p:ext uri="{BB962C8B-B14F-4D97-AF65-F5344CB8AC3E}">
        <p14:creationId xmlns:p14="http://schemas.microsoft.com/office/powerpoint/2010/main" val="393004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5B61E-52FF-43C2-9820-2B7770363DFC}" type="slidenum">
              <a:rPr lang="en-US" smtClean="0"/>
              <a:t>‹#›</a:t>
            </a:fld>
            <a:endParaRPr lang="en-US"/>
          </a:p>
        </p:txBody>
      </p:sp>
      <p:sp>
        <p:nvSpPr>
          <p:cNvPr id="5" name="Date Placeholder 4"/>
          <p:cNvSpPr>
            <a:spLocks noGrp="1"/>
          </p:cNvSpPr>
          <p:nvPr>
            <p:ph type="dt" sz="half" idx="10"/>
          </p:nvPr>
        </p:nvSpPr>
        <p:spPr/>
        <p:txBody>
          <a:bodyPr/>
          <a:lstStyle/>
          <a:p>
            <a:fld id="{8EB01A10-C374-4A13-9C62-A9BB9D98E6C4}" type="datetimeFigureOut">
              <a:rPr lang="en-US" smtClean="0"/>
              <a:t>2/17/2016</a:t>
            </a:fld>
            <a:endParaRPr lang="en-US"/>
          </a:p>
        </p:txBody>
      </p:sp>
    </p:spTree>
    <p:extLst>
      <p:ext uri="{BB962C8B-B14F-4D97-AF65-F5344CB8AC3E}">
        <p14:creationId xmlns:p14="http://schemas.microsoft.com/office/powerpoint/2010/main" val="14506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6"/>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01A10-C374-4A13-9C62-A9BB9D98E6C4}" type="datetimeFigureOut">
              <a:rPr lang="en-US" smtClean="0"/>
              <a:t>2/17/2016</a:t>
            </a:fld>
            <a:endParaRPr lang="en-US"/>
          </a:p>
        </p:txBody>
      </p:sp>
      <p:sp>
        <p:nvSpPr>
          <p:cNvPr id="5" name="Footer Placeholder 4"/>
          <p:cNvSpPr>
            <a:spLocks noGrp="1"/>
          </p:cNvSpPr>
          <p:nvPr>
            <p:ph type="ftr" sz="quarter" idx="3"/>
          </p:nvPr>
        </p:nvSpPr>
        <p:spPr>
          <a:xfrm>
            <a:off x="508000"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3075B61E-52FF-43C2-9820-2B7770363DFC}" type="slidenum">
              <a:rPr lang="en-US" smtClean="0"/>
              <a:t>‹#›</a:t>
            </a:fld>
            <a:endParaRPr lang="en-US"/>
          </a:p>
        </p:txBody>
      </p:sp>
    </p:spTree>
    <p:extLst>
      <p:ext uri="{BB962C8B-B14F-4D97-AF65-F5344CB8AC3E}">
        <p14:creationId xmlns:p14="http://schemas.microsoft.com/office/powerpoint/2010/main" val="3645884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175351" cy="2971800"/>
          </a:xfrm>
        </p:spPr>
        <p:txBody>
          <a:bodyPr/>
          <a:lstStyle/>
          <a:p>
            <a:pPr marL="182880" indent="0" algn="ctr">
              <a:buNone/>
            </a:pPr>
            <a:r>
              <a:rPr lang="en-US" dirty="0" smtClean="0"/>
              <a:t>Location Based Advertising &amp; Marketing System</a:t>
            </a:r>
            <a:endParaRPr lang="en-US" dirty="0"/>
          </a:p>
        </p:txBody>
      </p:sp>
      <p:sp>
        <p:nvSpPr>
          <p:cNvPr id="3" name="Subtitle 2"/>
          <p:cNvSpPr>
            <a:spLocks noGrp="1"/>
          </p:cNvSpPr>
          <p:nvPr>
            <p:ph type="subTitle" idx="1"/>
          </p:nvPr>
        </p:nvSpPr>
        <p:spPr>
          <a:xfrm>
            <a:off x="3276600" y="5410200"/>
            <a:ext cx="5637010" cy="1263119"/>
          </a:xfrm>
        </p:spPr>
        <p:txBody>
          <a:bodyPr>
            <a:normAutofit fontScale="85000" lnSpcReduction="20000"/>
          </a:bodyPr>
          <a:lstStyle/>
          <a:p>
            <a:pPr algn="r"/>
            <a:r>
              <a:rPr lang="en-US" dirty="0" smtClean="0">
                <a:solidFill>
                  <a:schemeClr val="tx1"/>
                </a:solidFill>
              </a:rPr>
              <a:t>I S </a:t>
            </a:r>
            <a:r>
              <a:rPr lang="en-US" dirty="0" err="1" smtClean="0">
                <a:solidFill>
                  <a:schemeClr val="tx1"/>
                </a:solidFill>
              </a:rPr>
              <a:t>Dewasurendra</a:t>
            </a:r>
            <a:r>
              <a:rPr lang="en-US" dirty="0" smtClean="0">
                <a:solidFill>
                  <a:schemeClr val="tx1"/>
                </a:solidFill>
              </a:rPr>
              <a:t> – 139160M</a:t>
            </a:r>
          </a:p>
          <a:p>
            <a:pPr algn="r"/>
            <a:r>
              <a:rPr lang="en-US" dirty="0">
                <a:solidFill>
                  <a:schemeClr val="tx1"/>
                </a:solidFill>
              </a:rPr>
              <a:t>Supervised by: Mr. </a:t>
            </a:r>
            <a:r>
              <a:rPr lang="en-US" dirty="0" err="1">
                <a:solidFill>
                  <a:schemeClr val="tx1"/>
                </a:solidFill>
              </a:rPr>
              <a:t>Saminda</a:t>
            </a:r>
            <a:r>
              <a:rPr lang="en-US" dirty="0">
                <a:solidFill>
                  <a:schemeClr val="tx1"/>
                </a:solidFill>
              </a:rPr>
              <a:t> </a:t>
            </a:r>
            <a:r>
              <a:rPr lang="en-US" dirty="0" err="1">
                <a:solidFill>
                  <a:schemeClr val="tx1"/>
                </a:solidFill>
              </a:rPr>
              <a:t>Premaratne</a:t>
            </a:r>
            <a:endParaRPr lang="en-US" dirty="0">
              <a:solidFill>
                <a:schemeClr val="tx1"/>
              </a:solidFill>
            </a:endParaRPr>
          </a:p>
          <a:p>
            <a:pPr algn="r"/>
            <a:r>
              <a:rPr lang="en-US" dirty="0">
                <a:solidFill>
                  <a:schemeClr val="tx1"/>
                </a:solidFill>
              </a:rPr>
              <a:t>Faculty of Information Technology</a:t>
            </a:r>
          </a:p>
          <a:p>
            <a:pPr algn="r"/>
            <a:r>
              <a:rPr lang="en-US" dirty="0">
                <a:solidFill>
                  <a:schemeClr val="tx1"/>
                </a:solidFill>
              </a:rPr>
              <a:t>University of </a:t>
            </a:r>
            <a:r>
              <a:rPr lang="en-US" dirty="0" err="1">
                <a:solidFill>
                  <a:schemeClr val="tx1"/>
                </a:solidFill>
              </a:rPr>
              <a:t>Moratuwa</a:t>
            </a:r>
            <a:endParaRPr lang="en-US" dirty="0">
              <a:solidFill>
                <a:schemeClr val="tx1"/>
              </a:solidFill>
            </a:endParaRPr>
          </a:p>
          <a:p>
            <a:pPr algn="ctr"/>
            <a:endParaRPr lang="en-US" dirty="0"/>
          </a:p>
        </p:txBody>
      </p:sp>
      <p:sp>
        <p:nvSpPr>
          <p:cNvPr id="4" name="Subtitle 2"/>
          <p:cNvSpPr txBox="1">
            <a:spLocks/>
          </p:cNvSpPr>
          <p:nvPr/>
        </p:nvSpPr>
        <p:spPr>
          <a:xfrm>
            <a:off x="1828800" y="3505200"/>
            <a:ext cx="5637010" cy="88211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mtClean="0"/>
              <a:t>Sappu Savari</a:t>
            </a:r>
            <a:endParaRPr lang="en-US" dirty="0"/>
          </a:p>
        </p:txBody>
      </p:sp>
    </p:spTree>
    <p:extLst>
      <p:ext uri="{BB962C8B-B14F-4D97-AF65-F5344CB8AC3E}">
        <p14:creationId xmlns:p14="http://schemas.microsoft.com/office/powerpoint/2010/main" val="326408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fontScale="92500"/>
          </a:bodyPr>
          <a:lstStyle/>
          <a:p>
            <a:pPr lvl="0">
              <a:buFont typeface="Wingdings" panose="05000000000000000000" pitchFamily="2" charset="2"/>
              <a:buChar char="Ø"/>
            </a:pPr>
            <a:r>
              <a:rPr lang="en-US" sz="2800" dirty="0"/>
              <a:t>The system mainly using web protocols which means system functions as a web oriented system via internet.</a:t>
            </a:r>
          </a:p>
          <a:p>
            <a:pPr lvl="0">
              <a:buFont typeface="Wingdings" panose="05000000000000000000" pitchFamily="2" charset="2"/>
              <a:buChar char="Ø"/>
            </a:pPr>
            <a:r>
              <a:rPr lang="en-US" sz="2800" dirty="0"/>
              <a:t>Every user need to create an authentication to save and retrieve relevant information.</a:t>
            </a:r>
          </a:p>
          <a:p>
            <a:pPr lvl="0">
              <a:buFont typeface="Wingdings" panose="05000000000000000000" pitchFamily="2" charset="2"/>
              <a:buChar char="Ø"/>
            </a:pPr>
            <a:r>
              <a:rPr lang="en-US" sz="2800" dirty="0"/>
              <a:t>Uses geo location services on browsers to locate the users, so system can get the location even on IP based information(less accurate on IP based information and high accuracy when GPS is </a:t>
            </a:r>
            <a:r>
              <a:rPr lang="en-US" sz="2800" dirty="0" smtClean="0"/>
              <a:t>available)</a:t>
            </a:r>
            <a:endParaRPr lang="en-US" sz="2800" dirty="0"/>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101688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Proposed System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876800"/>
          </a:xfrm>
        </p:spPr>
        <p:txBody>
          <a:bodyPr>
            <a:normAutofit/>
          </a:bodyPr>
          <a:lstStyle/>
          <a:p>
            <a:pPr>
              <a:buFont typeface="Wingdings" panose="05000000000000000000" pitchFamily="2" charset="2"/>
              <a:buChar char="Ø"/>
            </a:pPr>
            <a:r>
              <a:rPr lang="en-US" sz="2800" dirty="0" smtClean="0"/>
              <a:t>Sellers can post their product items or services which they planning to sell.</a:t>
            </a:r>
          </a:p>
          <a:p>
            <a:pPr>
              <a:buFont typeface="Wingdings" panose="05000000000000000000" pitchFamily="2" charset="2"/>
              <a:buChar char="Ø"/>
            </a:pPr>
            <a:r>
              <a:rPr lang="en-US" sz="2800" dirty="0" smtClean="0"/>
              <a:t>Buyers can search available items and services.</a:t>
            </a:r>
          </a:p>
          <a:p>
            <a:pPr>
              <a:buFont typeface="Wingdings" panose="05000000000000000000" pitchFamily="2" charset="2"/>
              <a:buChar char="Ø"/>
            </a:pPr>
            <a:r>
              <a:rPr lang="en-US" sz="2800" dirty="0" smtClean="0"/>
              <a:t>According to the searches system notify when there are new items are available.</a:t>
            </a:r>
          </a:p>
          <a:p>
            <a:pPr>
              <a:buFont typeface="Wingdings" panose="05000000000000000000" pitchFamily="2" charset="2"/>
              <a:buChar char="Ø"/>
            </a:pPr>
            <a:r>
              <a:rPr lang="en-US" sz="2800" dirty="0" smtClean="0"/>
              <a:t>Notify when interested sellers are near by.</a:t>
            </a:r>
          </a:p>
          <a:p>
            <a:pPr>
              <a:buFont typeface="Arial" panose="020B0604020202020204" pitchFamily="34" charset="0"/>
              <a:buChar char="•"/>
            </a:pPr>
            <a:endParaRPr lang="en-US" sz="2800"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62052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r>
              <a:rPr lang="en-US" dirty="0">
                <a:solidFill>
                  <a:schemeClr val="accent1">
                    <a:lumMod val="50000"/>
                  </a:schemeClr>
                </a:solidFill>
              </a:rPr>
              <a:t>Existing Issues in Systems</a:t>
            </a:r>
          </a:p>
        </p:txBody>
      </p:sp>
      <p:sp>
        <p:nvSpPr>
          <p:cNvPr id="3" name="Content Placeholder 2"/>
          <p:cNvSpPr>
            <a:spLocks noGrp="1"/>
          </p:cNvSpPr>
          <p:nvPr>
            <p:ph idx="1"/>
          </p:nvPr>
        </p:nvSpPr>
        <p:spPr>
          <a:xfrm>
            <a:off x="990600" y="1295400"/>
            <a:ext cx="7086600" cy="4876800"/>
          </a:xfrm>
        </p:spPr>
        <p:txBody>
          <a:bodyPr>
            <a:normAutofit lnSpcReduction="10000"/>
          </a:bodyPr>
          <a:lstStyle/>
          <a:p>
            <a:pPr>
              <a:buFont typeface="Wingdings" panose="05000000000000000000" pitchFamily="2" charset="2"/>
              <a:buChar char="Ø"/>
            </a:pPr>
            <a:r>
              <a:rPr lang="en-US" sz="2800" dirty="0" smtClean="0"/>
              <a:t>International</a:t>
            </a:r>
            <a:r>
              <a:rPr lang="en-US" dirty="0" smtClean="0"/>
              <a:t>,</a:t>
            </a:r>
          </a:p>
          <a:p>
            <a:pPr lvl="1">
              <a:buFont typeface="Wingdings" panose="05000000000000000000" pitchFamily="2" charset="2"/>
              <a:buChar char="Ø"/>
            </a:pPr>
            <a:r>
              <a:rPr lang="en-US" sz="2000" b="1" i="1" dirty="0" err="1" smtClean="0"/>
              <a:t>Closs</a:t>
            </a:r>
            <a:r>
              <a:rPr lang="en-US" sz="2000" b="1" i="1" dirty="0" smtClean="0"/>
              <a:t> 5</a:t>
            </a:r>
            <a:r>
              <a:rPr lang="en-US" sz="2000" dirty="0" smtClean="0"/>
              <a:t> – developed by </a:t>
            </a:r>
            <a:r>
              <a:rPr lang="en-US" sz="2000" dirty="0" err="1" smtClean="0"/>
              <a:t>Ebay</a:t>
            </a:r>
            <a:r>
              <a:rPr lang="en-US" sz="2000" dirty="0" smtClean="0"/>
              <a:t>. Integrated with Location Based Services to categorize the advertisements. Also provide online chat with other party.</a:t>
            </a:r>
          </a:p>
          <a:p>
            <a:pPr lvl="1">
              <a:buFont typeface="Wingdings" panose="05000000000000000000" pitchFamily="2" charset="2"/>
              <a:buChar char="Ø"/>
            </a:pPr>
            <a:r>
              <a:rPr lang="en-US" sz="2000" b="1" i="1" dirty="0" err="1"/>
              <a:t>Yardsale</a:t>
            </a:r>
            <a:r>
              <a:rPr lang="en-US" sz="2000" dirty="0" smtClean="0"/>
              <a:t> – developed by Apple corporation. Sellers can set a fixed location and those locations are listed down in a grid view on buyers mobile devices when searched.</a:t>
            </a:r>
            <a:endParaRPr lang="en-US" dirty="0" smtClean="0"/>
          </a:p>
          <a:p>
            <a:pPr>
              <a:buFont typeface="Wingdings" panose="05000000000000000000" pitchFamily="2" charset="2"/>
              <a:buChar char="Ø"/>
            </a:pPr>
            <a:r>
              <a:rPr lang="en-US" sz="2800" dirty="0" smtClean="0"/>
              <a:t>Local</a:t>
            </a:r>
            <a:r>
              <a:rPr lang="en-US" dirty="0" smtClean="0"/>
              <a:t>,</a:t>
            </a:r>
          </a:p>
          <a:p>
            <a:pPr lvl="1">
              <a:buFont typeface="Wingdings" panose="05000000000000000000" pitchFamily="2" charset="2"/>
              <a:buChar char="Ø"/>
            </a:pPr>
            <a:r>
              <a:rPr lang="en-US" sz="2000" b="1" i="1" dirty="0"/>
              <a:t>Ikman.lk</a:t>
            </a:r>
            <a:r>
              <a:rPr lang="en-US" sz="2000" dirty="0" smtClean="0"/>
              <a:t> – can advertised over many product categories, location categorized.</a:t>
            </a:r>
          </a:p>
          <a:p>
            <a:pPr lvl="1">
              <a:buFont typeface="Wingdings" panose="05000000000000000000" pitchFamily="2" charset="2"/>
              <a:buChar char="Ø"/>
            </a:pPr>
            <a:r>
              <a:rPr lang="en-US" sz="2000" b="1" i="1" dirty="0"/>
              <a:t>HitLanka.lk</a:t>
            </a:r>
            <a:r>
              <a:rPr lang="en-US" sz="2000" dirty="0" smtClean="0"/>
              <a:t> – advertisements are categorized over product categories and location.</a:t>
            </a:r>
            <a:endParaRPr lang="en-US" sz="2000" dirty="0"/>
          </a:p>
        </p:txBody>
      </p:sp>
    </p:spTree>
    <p:extLst>
      <p:ext uri="{BB962C8B-B14F-4D97-AF65-F5344CB8AC3E}">
        <p14:creationId xmlns:p14="http://schemas.microsoft.com/office/powerpoint/2010/main" val="123812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Technology Stack</a:t>
            </a:r>
            <a:endParaRPr lang="en-US" sz="3600" dirty="0">
              <a:solidFill>
                <a:schemeClr val="accent1">
                  <a:lumMod val="5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99" y="1143000"/>
            <a:ext cx="7351925" cy="4899025"/>
          </a:xfrm>
        </p:spPr>
      </p:pic>
    </p:spTree>
    <p:extLst>
      <p:ext uri="{BB962C8B-B14F-4D97-AF65-F5344CB8AC3E}">
        <p14:creationId xmlns:p14="http://schemas.microsoft.com/office/powerpoint/2010/main" val="671491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fontScale="90000"/>
          </a:bodyPr>
          <a:lstStyle/>
          <a:p>
            <a:pPr marL="0" indent="0" algn="l">
              <a:buNone/>
            </a:pPr>
            <a:r>
              <a:rPr lang="en-US" sz="3600" dirty="0" smtClean="0">
                <a:solidFill>
                  <a:schemeClr val="accent1">
                    <a:lumMod val="50000"/>
                  </a:schemeClr>
                </a:solidFill>
              </a:rPr>
              <a:t>Analysis and Design</a:t>
            </a:r>
            <a:r>
              <a:rPr lang="en-US" sz="3600" dirty="0" smtClean="0"/>
              <a:t> </a:t>
            </a:r>
            <a:r>
              <a:rPr lang="en-US" sz="3600" dirty="0">
                <a:solidFill>
                  <a:schemeClr val="accent1">
                    <a:lumMod val="50000"/>
                  </a:schemeClr>
                </a:solidFill>
              </a:rPr>
              <a:t>Considerations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4711" y="1295400"/>
            <a:ext cx="2408889" cy="5327486"/>
          </a:xfrm>
        </p:spPr>
      </p:pic>
    </p:spTree>
    <p:extLst>
      <p:ext uri="{BB962C8B-B14F-4D97-AF65-F5344CB8AC3E}">
        <p14:creationId xmlns:p14="http://schemas.microsoft.com/office/powerpoint/2010/main" val="2894132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pPr marL="0" indent="0" algn="l">
              <a:buNone/>
            </a:pPr>
            <a:r>
              <a:rPr lang="en-US" sz="2400" dirty="0">
                <a:solidFill>
                  <a:schemeClr val="accent1">
                    <a:lumMod val="50000"/>
                  </a:schemeClr>
                </a:solidFill>
              </a:rPr>
              <a:t>Analysis and </a:t>
            </a:r>
            <a:r>
              <a:rPr lang="en-US" sz="2400" dirty="0" smtClean="0">
                <a:solidFill>
                  <a:schemeClr val="accent1">
                    <a:lumMod val="50000"/>
                  </a:schemeClr>
                </a:solidFill>
              </a:rPr>
              <a:t>Design Consideration – Cont.</a:t>
            </a:r>
            <a:endParaRPr lang="en-US" sz="24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UI </a:t>
            </a:r>
            <a:r>
              <a:rPr lang="en-US" b="1" dirty="0"/>
              <a:t>Considerations</a:t>
            </a:r>
            <a:endParaRPr lang="en-US" b="1" i="1" dirty="0"/>
          </a:p>
          <a:p>
            <a:pPr lvl="1" fontAlgn="base"/>
            <a:r>
              <a:rPr lang="en-US" dirty="0"/>
              <a:t>Model View Controller (MVC) Pattern – Spring framework front end </a:t>
            </a:r>
            <a:r>
              <a:rPr lang="en-US" dirty="0" smtClean="0"/>
              <a:t>controller.</a:t>
            </a:r>
            <a:endParaRPr lang="en-US" dirty="0"/>
          </a:p>
          <a:p>
            <a:pPr lvl="1" fontAlgn="base"/>
            <a:r>
              <a:rPr lang="en-US" dirty="0"/>
              <a:t>Reusable Sorting for tables – Tables and list sorting will be controlled via </a:t>
            </a:r>
            <a:r>
              <a:rPr lang="en-US" dirty="0" smtClean="0"/>
              <a:t>JavaScript.</a:t>
            </a:r>
            <a:endParaRPr lang="en-US" dirty="0"/>
          </a:p>
          <a:p>
            <a:pPr lvl="1" fontAlgn="base"/>
            <a:r>
              <a:rPr lang="en-US" dirty="0"/>
              <a:t>Internet Browser Support – The application will support Internet Explorer 9 and above/ Firefox 20 and above/ Google Chrome 28 and above. All UI features may not be supported in IE 6.0.</a:t>
            </a:r>
          </a:p>
          <a:p>
            <a:pPr lvl="1" fontAlgn="base"/>
            <a:r>
              <a:rPr lang="en-US" dirty="0" err="1"/>
              <a:t>JQuery</a:t>
            </a:r>
            <a:r>
              <a:rPr lang="en-US" dirty="0"/>
              <a:t> based AJAX framework </a:t>
            </a:r>
            <a:endParaRPr lang="en-US" dirty="0" smtClean="0"/>
          </a:p>
          <a:p>
            <a:pPr lvl="1" fontAlgn="base"/>
            <a:r>
              <a:rPr lang="en-US" dirty="0" smtClean="0"/>
              <a:t>Bootstrap </a:t>
            </a:r>
            <a:r>
              <a:rPr lang="en-US" dirty="0"/>
              <a:t>framework for support different size of screen sizes.</a:t>
            </a:r>
          </a:p>
          <a:p>
            <a:pPr lvl="1" fontAlgn="base"/>
            <a:r>
              <a:rPr lang="en-US" dirty="0"/>
              <a:t>Segregate Look and Theme – The application will have CSS (cascaded style sheet) for storing font, color, table styles etc. This would certainly make the core application logic decoupled from application look and style</a:t>
            </a:r>
            <a:r>
              <a:rPr lang="en-US" dirty="0" smtClean="0"/>
              <a:t>.</a:t>
            </a:r>
            <a:endParaRPr lang="en-US" dirty="0"/>
          </a:p>
        </p:txBody>
      </p:sp>
    </p:spTree>
    <p:extLst>
      <p:ext uri="{BB962C8B-B14F-4D97-AF65-F5344CB8AC3E}">
        <p14:creationId xmlns:p14="http://schemas.microsoft.com/office/powerpoint/2010/main" val="357473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a:t>
            </a:r>
            <a:r>
              <a:rPr lang="en-US" sz="2400" dirty="0" smtClean="0">
                <a:solidFill>
                  <a:schemeClr val="accent1">
                    <a:lumMod val="50000"/>
                  </a:schemeClr>
                </a:solidFill>
              </a:rPr>
              <a:t>Consideration – Cont.</a:t>
            </a:r>
            <a:endParaRPr lang="en-US" sz="2400" dirty="0"/>
          </a:p>
        </p:txBody>
      </p:sp>
      <p:sp>
        <p:nvSpPr>
          <p:cNvPr id="3" name="Content Placeholder 2"/>
          <p:cNvSpPr>
            <a:spLocks noGrp="1"/>
          </p:cNvSpPr>
          <p:nvPr>
            <p:ph idx="1"/>
          </p:nvPr>
        </p:nvSpPr>
        <p:spPr>
          <a:xfrm>
            <a:off x="990600" y="1295400"/>
            <a:ext cx="7086600" cy="4419600"/>
          </a:xfrm>
        </p:spPr>
        <p:txBody>
          <a:bodyPr>
            <a:normAutofit/>
          </a:bodyPr>
          <a:lstStyle/>
          <a:p>
            <a:r>
              <a:rPr lang="en-US" b="1" dirty="0" smtClean="0"/>
              <a:t>Data </a:t>
            </a:r>
            <a:r>
              <a:rPr lang="en-US" b="1" dirty="0"/>
              <a:t>Model Design</a:t>
            </a:r>
            <a:endParaRPr lang="en-US" b="1" i="1" dirty="0"/>
          </a:p>
          <a:p>
            <a:pPr lvl="1" fontAlgn="base"/>
            <a:r>
              <a:rPr lang="en-US" dirty="0"/>
              <a:t>The physical data model is done considering MySQL database.</a:t>
            </a:r>
          </a:p>
          <a:p>
            <a:pPr lvl="1" fontAlgn="base"/>
            <a:r>
              <a:rPr lang="en-US" dirty="0"/>
              <a:t>The model has assumed soft deletion of entities compared to hard delete.</a:t>
            </a:r>
          </a:p>
          <a:p>
            <a:endParaRPr lang="en-US" dirty="0"/>
          </a:p>
          <a:p>
            <a:r>
              <a:rPr lang="en-US" b="1" dirty="0" smtClean="0"/>
              <a:t>Uses </a:t>
            </a:r>
            <a:r>
              <a:rPr lang="en-US" b="1" dirty="0"/>
              <a:t>of Design Pattern</a:t>
            </a:r>
            <a:endParaRPr lang="en-US" b="1" i="1" dirty="0"/>
          </a:p>
          <a:p>
            <a:pPr lvl="1"/>
            <a:r>
              <a:rPr lang="en-US" dirty="0" smtClean="0"/>
              <a:t>Data </a:t>
            </a:r>
            <a:r>
              <a:rPr lang="en-US" dirty="0"/>
              <a:t>access Object (DAO) </a:t>
            </a:r>
            <a:r>
              <a:rPr lang="en-US" dirty="0" smtClean="0"/>
              <a:t>pattern – Spring data - data layer</a:t>
            </a:r>
          </a:p>
          <a:p>
            <a:pPr lvl="1"/>
            <a:r>
              <a:rPr lang="en-US" dirty="0" smtClean="0"/>
              <a:t>Factory Pattern – spring framework.</a:t>
            </a:r>
          </a:p>
          <a:p>
            <a:pPr lvl="1"/>
            <a:r>
              <a:rPr lang="en-US" dirty="0" smtClean="0"/>
              <a:t>Singleton Pattern – database layer</a:t>
            </a:r>
          </a:p>
          <a:p>
            <a:pPr lvl="1"/>
            <a:r>
              <a:rPr lang="en-US" dirty="0" smtClean="0"/>
              <a:t>MVC pattern – Presentation layer.</a:t>
            </a:r>
            <a:endParaRPr lang="en-US" dirty="0"/>
          </a:p>
        </p:txBody>
      </p:sp>
    </p:spTree>
    <p:extLst>
      <p:ext uri="{BB962C8B-B14F-4D97-AF65-F5344CB8AC3E}">
        <p14:creationId xmlns:p14="http://schemas.microsoft.com/office/powerpoint/2010/main" val="85904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295400"/>
            <a:ext cx="7239000" cy="5029200"/>
          </a:xfrm>
        </p:spPr>
        <p:txBody>
          <a:bodyPr>
            <a:normAutofit/>
          </a:bodyPr>
          <a:lstStyle/>
          <a:p>
            <a:r>
              <a:rPr lang="en-US" b="1" dirty="0" smtClean="0"/>
              <a:t>Connection </a:t>
            </a:r>
            <a:r>
              <a:rPr lang="en-US" b="1" dirty="0"/>
              <a:t>Pooling</a:t>
            </a:r>
            <a:endParaRPr lang="en-US" b="1" i="1" dirty="0"/>
          </a:p>
          <a:p>
            <a:pPr lvl="1"/>
            <a:r>
              <a:rPr lang="en-US" dirty="0" smtClean="0"/>
              <a:t>Obtained </a:t>
            </a:r>
            <a:r>
              <a:rPr lang="en-US" dirty="0"/>
              <a:t>by spring data framework. </a:t>
            </a:r>
            <a:endParaRPr lang="en-US" dirty="0" smtClean="0"/>
          </a:p>
          <a:p>
            <a:pPr lvl="1"/>
            <a:r>
              <a:rPr lang="en-US" dirty="0" smtClean="0"/>
              <a:t>Connection </a:t>
            </a:r>
            <a:r>
              <a:rPr lang="en-US" dirty="0"/>
              <a:t>pool is used for obtaining database connections &amp; those connections are released back to the pool after usage</a:t>
            </a:r>
            <a:r>
              <a:rPr lang="en-US" dirty="0" smtClean="0"/>
              <a:t>.</a:t>
            </a:r>
          </a:p>
          <a:p>
            <a:endParaRPr lang="en-US" dirty="0"/>
          </a:p>
          <a:p>
            <a:r>
              <a:rPr lang="en-US" b="1" dirty="0" smtClean="0"/>
              <a:t>Transaction </a:t>
            </a:r>
            <a:r>
              <a:rPr lang="en-US" b="1" dirty="0"/>
              <a:t>and Rollback</a:t>
            </a:r>
            <a:endParaRPr lang="en-US" b="1" i="1" dirty="0"/>
          </a:p>
          <a:p>
            <a:pPr lvl="1"/>
            <a:r>
              <a:rPr lang="en-US" dirty="0" smtClean="0"/>
              <a:t>In </a:t>
            </a:r>
            <a:r>
              <a:rPr lang="en-US" dirty="0"/>
              <a:t>case database exception occurs in DAO layer that will propagate up to Business layer and the transaction will be rolled back</a:t>
            </a:r>
            <a:r>
              <a:rPr lang="en-US" dirty="0" smtClean="0"/>
              <a:t>.</a:t>
            </a:r>
          </a:p>
          <a:p>
            <a:pPr lvl="1"/>
            <a:endParaRPr lang="en-US" dirty="0"/>
          </a:p>
          <a:p>
            <a:r>
              <a:rPr lang="en-US" b="1" dirty="0" smtClean="0"/>
              <a:t>Concurrent </a:t>
            </a:r>
            <a:r>
              <a:rPr lang="en-US" b="1" dirty="0"/>
              <a:t>Access</a:t>
            </a:r>
            <a:endParaRPr lang="en-US" b="1" i="1" dirty="0"/>
          </a:p>
          <a:p>
            <a:pPr lvl="1"/>
            <a:r>
              <a:rPr lang="en-US" dirty="0"/>
              <a:t>In “Sappu Savari” application, for use cases implementing </a:t>
            </a:r>
            <a:r>
              <a:rPr lang="en-US" dirty="0" err="1"/>
              <a:t>mutex</a:t>
            </a:r>
            <a:r>
              <a:rPr lang="en-US" dirty="0"/>
              <a:t> is not required. </a:t>
            </a:r>
            <a:endParaRPr lang="en-US" dirty="0" smtClean="0"/>
          </a:p>
          <a:p>
            <a:pPr lvl="1"/>
            <a:r>
              <a:rPr lang="en-US" dirty="0" smtClean="0"/>
              <a:t>Version </a:t>
            </a:r>
            <a:r>
              <a:rPr lang="en-US" dirty="0"/>
              <a:t>column will be used on all tables to handle concurrent updates and to avoid data being overwritten from other sessions</a:t>
            </a:r>
            <a:r>
              <a:rPr lang="en-US" dirty="0" smtClean="0"/>
              <a:t>.</a:t>
            </a:r>
            <a:endParaRPr lang="en-US" dirty="0"/>
          </a:p>
        </p:txBody>
      </p:sp>
    </p:spTree>
    <p:extLst>
      <p:ext uri="{BB962C8B-B14F-4D97-AF65-F5344CB8AC3E}">
        <p14:creationId xmlns:p14="http://schemas.microsoft.com/office/powerpoint/2010/main" val="1916940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normAutofit/>
          </a:bodyPr>
          <a:lstStyle/>
          <a:p>
            <a:r>
              <a:rPr lang="en-US" sz="2400" dirty="0">
                <a:solidFill>
                  <a:schemeClr val="accent1">
                    <a:lumMod val="50000"/>
                  </a:schemeClr>
                </a:solidFill>
              </a:rPr>
              <a:t>Analysis and Design Consideration – Cont.</a:t>
            </a:r>
            <a:endParaRPr lang="en-US" sz="2400" dirty="0"/>
          </a:p>
        </p:txBody>
      </p:sp>
      <p:sp>
        <p:nvSpPr>
          <p:cNvPr id="3" name="Content Placeholder 2"/>
          <p:cNvSpPr>
            <a:spLocks noGrp="1"/>
          </p:cNvSpPr>
          <p:nvPr>
            <p:ph idx="1"/>
          </p:nvPr>
        </p:nvSpPr>
        <p:spPr>
          <a:xfrm>
            <a:off x="990600" y="1066800"/>
            <a:ext cx="7315200" cy="5181600"/>
          </a:xfrm>
        </p:spPr>
        <p:txBody>
          <a:bodyPr>
            <a:normAutofit fontScale="92500"/>
          </a:bodyPr>
          <a:lstStyle/>
          <a:p>
            <a:r>
              <a:rPr lang="en-US" dirty="0"/>
              <a:t> </a:t>
            </a:r>
            <a:r>
              <a:rPr lang="en-US" b="1" dirty="0" smtClean="0"/>
              <a:t>Clustering </a:t>
            </a:r>
            <a:r>
              <a:rPr lang="en-US" b="1" dirty="0"/>
              <a:t>S</a:t>
            </a:r>
            <a:r>
              <a:rPr lang="en-US" b="1" dirty="0" smtClean="0"/>
              <a:t>upport</a:t>
            </a:r>
            <a:endParaRPr lang="en-US" b="1" i="1" dirty="0"/>
          </a:p>
          <a:p>
            <a:pPr lvl="1"/>
            <a:r>
              <a:rPr lang="en-US" dirty="0" smtClean="0"/>
              <a:t>Business </a:t>
            </a:r>
            <a:r>
              <a:rPr lang="en-US" dirty="0"/>
              <a:t>classes will generate single stateless instance in each JVM of </a:t>
            </a:r>
            <a:r>
              <a:rPr lang="en-US" dirty="0" smtClean="0"/>
              <a:t>clustering.</a:t>
            </a:r>
          </a:p>
          <a:p>
            <a:r>
              <a:rPr lang="en-US" b="1" dirty="0" smtClean="0"/>
              <a:t>Logging </a:t>
            </a:r>
            <a:r>
              <a:rPr lang="en-US" b="1" dirty="0"/>
              <a:t>Facilities</a:t>
            </a:r>
            <a:endParaRPr lang="en-US" b="1" i="1" dirty="0"/>
          </a:p>
          <a:p>
            <a:pPr lvl="1"/>
            <a:r>
              <a:rPr lang="en-US" dirty="0"/>
              <a:t>Log4j logging framework will be integrated to capture log into file system for any kind of operation in the system</a:t>
            </a:r>
            <a:r>
              <a:rPr lang="en-US" dirty="0" smtClean="0"/>
              <a:t>.</a:t>
            </a:r>
            <a:endParaRPr lang="en-US" dirty="0"/>
          </a:p>
          <a:p>
            <a:r>
              <a:rPr lang="en-US" b="1" dirty="0" smtClean="0"/>
              <a:t>Audit </a:t>
            </a:r>
            <a:r>
              <a:rPr lang="en-US" b="1" dirty="0"/>
              <a:t>Facilities</a:t>
            </a:r>
            <a:endParaRPr lang="en-US" b="1" i="1" dirty="0"/>
          </a:p>
          <a:p>
            <a:pPr lvl="1"/>
            <a:r>
              <a:rPr lang="en-US" dirty="0"/>
              <a:t>Every transaction table will have two audit columns namely “Created By”, “Created Date”, “Updated Date” – to track who has created/updated a particular entry in table and when that is happened. </a:t>
            </a:r>
          </a:p>
          <a:p>
            <a:pPr lvl="1"/>
            <a:r>
              <a:rPr lang="en-US" dirty="0" smtClean="0"/>
              <a:t>Main transaction table consist with </a:t>
            </a:r>
            <a:r>
              <a:rPr lang="en-US" dirty="0"/>
              <a:t>corresponding audit table to capture all the audit trail data for any modification of data in the main table</a:t>
            </a:r>
            <a:r>
              <a:rPr lang="en-US" dirty="0" smtClean="0"/>
              <a:t>.</a:t>
            </a:r>
            <a:endParaRPr lang="en-US" dirty="0"/>
          </a:p>
          <a:p>
            <a:r>
              <a:rPr lang="en-US" b="1" dirty="0" smtClean="0"/>
              <a:t>Security</a:t>
            </a:r>
            <a:endParaRPr lang="en-US" b="1" i="1" dirty="0"/>
          </a:p>
          <a:p>
            <a:pPr lvl="1"/>
            <a:r>
              <a:rPr lang="en-US" dirty="0"/>
              <a:t>The application is accessible only through a valid login with necessary privileges. </a:t>
            </a:r>
            <a:endParaRPr lang="en-US" dirty="0" smtClean="0"/>
          </a:p>
          <a:p>
            <a:pPr lvl="1"/>
            <a:r>
              <a:rPr lang="en-US" dirty="0" smtClean="0"/>
              <a:t>https </a:t>
            </a:r>
            <a:r>
              <a:rPr lang="en-US" dirty="0"/>
              <a:t>connectivity.</a:t>
            </a:r>
          </a:p>
        </p:txBody>
      </p:sp>
    </p:spTree>
    <p:extLst>
      <p:ext uri="{BB962C8B-B14F-4D97-AF65-F5344CB8AC3E}">
        <p14:creationId xmlns:p14="http://schemas.microsoft.com/office/powerpoint/2010/main" val="235356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Used open </a:t>
            </a:r>
            <a:r>
              <a:rPr lang="en-US" dirty="0"/>
              <a:t>source </a:t>
            </a:r>
            <a:r>
              <a:rPr lang="en-US" dirty="0" smtClean="0"/>
              <a:t>technologies and development tools. </a:t>
            </a:r>
          </a:p>
          <a:p>
            <a:pPr lvl="1"/>
            <a:r>
              <a:rPr lang="en-US" dirty="0" smtClean="0"/>
              <a:t>Eclipse</a:t>
            </a:r>
          </a:p>
          <a:p>
            <a:pPr lvl="1"/>
            <a:r>
              <a:rPr lang="en-US" dirty="0" err="1" smtClean="0"/>
              <a:t>Mysql</a:t>
            </a:r>
            <a:r>
              <a:rPr lang="en-US" dirty="0" smtClean="0"/>
              <a:t> Workbench</a:t>
            </a:r>
          </a:p>
          <a:p>
            <a:pPr lvl="1"/>
            <a:r>
              <a:rPr lang="en-US" dirty="0" err="1" smtClean="0"/>
              <a:t>Ireport</a:t>
            </a:r>
            <a:endParaRPr lang="en-US" dirty="0"/>
          </a:p>
          <a:p>
            <a:pPr marL="457200" lvl="1" indent="0">
              <a:buNone/>
            </a:pPr>
            <a:endParaRPr lang="en-US" dirty="0"/>
          </a:p>
          <a:p>
            <a:r>
              <a:rPr lang="en-US" dirty="0"/>
              <a:t>For the </a:t>
            </a:r>
            <a:r>
              <a:rPr lang="en-US" dirty="0" smtClean="0"/>
              <a:t>Data layer -  </a:t>
            </a:r>
            <a:r>
              <a:rPr lang="en-US" dirty="0"/>
              <a:t>MySQL </a:t>
            </a:r>
            <a:r>
              <a:rPr lang="en-US" dirty="0" smtClean="0"/>
              <a:t>database</a:t>
            </a:r>
          </a:p>
          <a:p>
            <a:r>
              <a:rPr lang="en-US" dirty="0" smtClean="0"/>
              <a:t>Data layer implementation – Java</a:t>
            </a:r>
          </a:p>
          <a:p>
            <a:r>
              <a:rPr lang="en-US" dirty="0" smtClean="0"/>
              <a:t>For </a:t>
            </a:r>
            <a:r>
              <a:rPr lang="en-US" dirty="0"/>
              <a:t>further functionalities such as connection pooling, maintain </a:t>
            </a:r>
            <a:r>
              <a:rPr lang="en-US" dirty="0" smtClean="0"/>
              <a:t>scalability - </a:t>
            </a:r>
            <a:r>
              <a:rPr lang="en-US" dirty="0"/>
              <a:t>Spring data JPA </a:t>
            </a:r>
            <a:r>
              <a:rPr lang="en-US" dirty="0" smtClean="0"/>
              <a:t>framework.</a:t>
            </a:r>
          </a:p>
          <a:p>
            <a:endParaRPr lang="en-US" dirty="0"/>
          </a:p>
          <a:p>
            <a:r>
              <a:rPr lang="en-US" dirty="0" smtClean="0"/>
              <a:t>Business </a:t>
            </a:r>
            <a:r>
              <a:rPr lang="en-US" dirty="0"/>
              <a:t>layer </a:t>
            </a:r>
            <a:r>
              <a:rPr lang="en-US" dirty="0" smtClean="0"/>
              <a:t>- </a:t>
            </a:r>
            <a:r>
              <a:rPr lang="en-US" dirty="0"/>
              <a:t>Java and Spring framework</a:t>
            </a:r>
            <a:r>
              <a:rPr lang="en-US" dirty="0" smtClean="0"/>
              <a:t>.</a:t>
            </a:r>
            <a:endParaRPr lang="en-US" dirty="0"/>
          </a:p>
        </p:txBody>
      </p:sp>
    </p:spTree>
    <p:extLst>
      <p:ext uri="{BB962C8B-B14F-4D97-AF65-F5344CB8AC3E}">
        <p14:creationId xmlns:p14="http://schemas.microsoft.com/office/powerpoint/2010/main" val="166755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1143000"/>
          </a:xfrm>
        </p:spPr>
        <p:txBody>
          <a:bodyPr/>
          <a:lstStyle/>
          <a:p>
            <a:pPr marL="0" indent="0" algn="l">
              <a:buNone/>
            </a:pPr>
            <a:r>
              <a:rPr lang="en-US" dirty="0" smtClean="0"/>
              <a:t>Agenda</a:t>
            </a:r>
            <a:endParaRPr lang="en-US" dirty="0"/>
          </a:p>
        </p:txBody>
      </p:sp>
      <p:sp>
        <p:nvSpPr>
          <p:cNvPr id="3" name="Content Placeholder 2"/>
          <p:cNvSpPr>
            <a:spLocks noGrp="1"/>
          </p:cNvSpPr>
          <p:nvPr>
            <p:ph idx="1"/>
          </p:nvPr>
        </p:nvSpPr>
        <p:spPr>
          <a:xfrm>
            <a:off x="1066800" y="1295400"/>
            <a:ext cx="6705600" cy="5029200"/>
          </a:xfrm>
        </p:spPr>
        <p:txBody>
          <a:bodyPr>
            <a:noAutofit/>
          </a:bodyPr>
          <a:lstStyle/>
          <a:p>
            <a:r>
              <a:rPr lang="en-US" sz="2500" dirty="0" smtClean="0"/>
              <a:t>Sappu Savari - </a:t>
            </a:r>
            <a:r>
              <a:rPr lang="en-US" sz="2500" dirty="0"/>
              <a:t>Introduction</a:t>
            </a:r>
          </a:p>
          <a:p>
            <a:r>
              <a:rPr lang="en-US" sz="2500" dirty="0"/>
              <a:t>Background and Motivation</a:t>
            </a:r>
          </a:p>
          <a:p>
            <a:r>
              <a:rPr lang="en-US" sz="2500" dirty="0"/>
              <a:t>Aims and </a:t>
            </a:r>
            <a:r>
              <a:rPr lang="en-US" sz="2500" dirty="0" smtClean="0"/>
              <a:t>Objectives</a:t>
            </a:r>
          </a:p>
          <a:p>
            <a:r>
              <a:rPr lang="en-US" sz="2500" dirty="0" smtClean="0"/>
              <a:t>Proposed System</a:t>
            </a:r>
            <a:endParaRPr lang="en-US" sz="2500" dirty="0"/>
          </a:p>
          <a:p>
            <a:r>
              <a:rPr lang="en-US" sz="2500" dirty="0" smtClean="0"/>
              <a:t>Existing Issues in Systems</a:t>
            </a:r>
          </a:p>
          <a:p>
            <a:r>
              <a:rPr lang="en-US" sz="2500" dirty="0" smtClean="0"/>
              <a:t>Technology Stack</a:t>
            </a:r>
          </a:p>
          <a:p>
            <a:r>
              <a:rPr lang="en-US" sz="2500" dirty="0" smtClean="0"/>
              <a:t>Analysis and Design </a:t>
            </a:r>
            <a:r>
              <a:rPr lang="en-US" sz="2500" dirty="0"/>
              <a:t>Consideration</a:t>
            </a:r>
          </a:p>
          <a:p>
            <a:r>
              <a:rPr lang="en-US" sz="2500" dirty="0" smtClean="0"/>
              <a:t>Implementation</a:t>
            </a:r>
            <a:endParaRPr lang="en-US" sz="2500" dirty="0"/>
          </a:p>
          <a:p>
            <a:r>
              <a:rPr lang="en-US" sz="2500" dirty="0" smtClean="0"/>
              <a:t>Conclusion</a:t>
            </a:r>
            <a:endParaRPr lang="en-US" sz="2500" dirty="0"/>
          </a:p>
        </p:txBody>
      </p:sp>
    </p:spTree>
    <p:extLst>
      <p:ext uri="{BB962C8B-B14F-4D97-AF65-F5344CB8AC3E}">
        <p14:creationId xmlns:p14="http://schemas.microsoft.com/office/powerpoint/2010/main" val="2041215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Implementation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4419600"/>
          </a:xfrm>
        </p:spPr>
        <p:txBody>
          <a:bodyPr>
            <a:normAutofit/>
          </a:bodyPr>
          <a:lstStyle/>
          <a:p>
            <a:r>
              <a:rPr lang="en-US" dirty="0" smtClean="0"/>
              <a:t>The </a:t>
            </a:r>
            <a:r>
              <a:rPr lang="en-US" dirty="0"/>
              <a:t>presentation layer will be developed using </a:t>
            </a:r>
            <a:r>
              <a:rPr lang="en-US" dirty="0" smtClean="0"/>
              <a:t>HTML5, JSP</a:t>
            </a:r>
            <a:r>
              <a:rPr lang="en-US" dirty="0"/>
              <a:t>, JSTL, </a:t>
            </a:r>
            <a:r>
              <a:rPr lang="en-US" dirty="0" err="1"/>
              <a:t>JQuery</a:t>
            </a:r>
            <a:r>
              <a:rPr lang="en-US" dirty="0"/>
              <a:t> and </a:t>
            </a:r>
            <a:r>
              <a:rPr lang="en-US" dirty="0" err="1"/>
              <a:t>BootStrap</a:t>
            </a:r>
            <a:r>
              <a:rPr lang="en-US" dirty="0" smtClean="0"/>
              <a:t>.</a:t>
            </a:r>
          </a:p>
          <a:p>
            <a:pPr lvl="1"/>
            <a:r>
              <a:rPr lang="en-US" dirty="0" smtClean="0"/>
              <a:t>The presentation layer is capable of render user interfaces under range of screen resolutions to support multiple smart mobile devices.</a:t>
            </a:r>
          </a:p>
          <a:p>
            <a:pPr marL="457200" lvl="1" indent="0">
              <a:buNone/>
            </a:pPr>
            <a:endParaRPr lang="en-US" dirty="0"/>
          </a:p>
          <a:p>
            <a:r>
              <a:rPr lang="en-US" dirty="0" smtClean="0"/>
              <a:t>Jasper </a:t>
            </a:r>
            <a:r>
              <a:rPr lang="en-US" dirty="0"/>
              <a:t>reporting </a:t>
            </a:r>
            <a:r>
              <a:rPr lang="en-US" dirty="0" smtClean="0"/>
              <a:t>with </a:t>
            </a:r>
            <a:r>
              <a:rPr lang="en-US" dirty="0" err="1" smtClean="0"/>
              <a:t>Ireport</a:t>
            </a:r>
            <a:r>
              <a:rPr lang="en-US" dirty="0" smtClean="0"/>
              <a:t>- Report </a:t>
            </a:r>
            <a:r>
              <a:rPr lang="en-US" dirty="0"/>
              <a:t>generations</a:t>
            </a:r>
            <a:r>
              <a:rPr lang="en-US" dirty="0" smtClean="0"/>
              <a:t>.</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667556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Conclusion</a:t>
            </a:r>
          </a:p>
        </p:txBody>
      </p:sp>
      <p:sp>
        <p:nvSpPr>
          <p:cNvPr id="3" name="Content Placeholder 2"/>
          <p:cNvSpPr>
            <a:spLocks noGrp="1"/>
          </p:cNvSpPr>
          <p:nvPr>
            <p:ph idx="1"/>
          </p:nvPr>
        </p:nvSpPr>
        <p:spPr>
          <a:xfrm>
            <a:off x="990600" y="1295400"/>
            <a:ext cx="7391400" cy="4800600"/>
          </a:xfrm>
        </p:spPr>
        <p:txBody>
          <a:bodyPr>
            <a:normAutofit fontScale="92500" lnSpcReduction="10000"/>
          </a:bodyPr>
          <a:lstStyle/>
          <a:p>
            <a:r>
              <a:rPr lang="en-US" dirty="0"/>
              <a:t>The newly proposed </a:t>
            </a:r>
            <a:r>
              <a:rPr lang="en-US" dirty="0" smtClean="0"/>
              <a:t>system will </a:t>
            </a:r>
            <a:r>
              <a:rPr lang="en-US" dirty="0"/>
              <a:t>be well benefited to the people who spend a busy schedule in their life. </a:t>
            </a:r>
            <a:endParaRPr lang="en-US" dirty="0" smtClean="0"/>
          </a:p>
          <a:p>
            <a:endParaRPr lang="en-US" dirty="0" smtClean="0"/>
          </a:p>
          <a:p>
            <a:r>
              <a:rPr lang="en-US" dirty="0" smtClean="0"/>
              <a:t>The </a:t>
            </a:r>
            <a:r>
              <a:rPr lang="en-US" dirty="0"/>
              <a:t>time spending on browsing through the posted advertisements and allocate time and venue for meet and </a:t>
            </a:r>
            <a:r>
              <a:rPr lang="en-US" dirty="0" smtClean="0"/>
              <a:t>investigate will be saved. </a:t>
            </a:r>
          </a:p>
          <a:p>
            <a:endParaRPr lang="en-US" dirty="0"/>
          </a:p>
          <a:p>
            <a:r>
              <a:rPr lang="en-US" dirty="0" smtClean="0"/>
              <a:t>Users </a:t>
            </a:r>
            <a:r>
              <a:rPr lang="en-US" dirty="0"/>
              <a:t>notify automatically when the best matching seller or buyer comes nearby, so the user will be free of tension and stress of searching the proper buyer or seller to contact. </a:t>
            </a:r>
            <a:endParaRPr lang="en-US" dirty="0" smtClean="0"/>
          </a:p>
          <a:p>
            <a:endParaRPr lang="en-US" dirty="0" smtClean="0"/>
          </a:p>
          <a:p>
            <a:r>
              <a:rPr lang="en-US" dirty="0" smtClean="0"/>
              <a:t>System </a:t>
            </a:r>
            <a:r>
              <a:rPr lang="en-US" dirty="0"/>
              <a:t>notification will be included the contact details of the buyer or seller and shortest path details to find the other party. </a:t>
            </a:r>
            <a:endParaRPr lang="en-US" dirty="0" smtClean="0"/>
          </a:p>
          <a:p>
            <a:endParaRPr lang="en-US" dirty="0" smtClean="0"/>
          </a:p>
          <a:p>
            <a:r>
              <a:rPr lang="en-US" dirty="0" smtClean="0"/>
              <a:t>Until </a:t>
            </a:r>
            <a:r>
              <a:rPr lang="en-US" dirty="0"/>
              <a:t>you find the best matching seller or buyer the system will continue finding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041161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Conclusion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391400" cy="4800600"/>
          </a:xfrm>
        </p:spPr>
        <p:txBody>
          <a:bodyPr>
            <a:normAutofit/>
          </a:bodyPr>
          <a:lstStyle/>
          <a:p>
            <a:r>
              <a:rPr lang="en-US" dirty="0"/>
              <a:t>Buyers can rank the sellers for future references which help other buyers to find better sellers</a:t>
            </a:r>
            <a:r>
              <a:rPr lang="en-US" dirty="0" smtClean="0"/>
              <a:t>.</a:t>
            </a:r>
          </a:p>
          <a:p>
            <a:endParaRPr lang="en-US" dirty="0"/>
          </a:p>
          <a:p>
            <a:r>
              <a:rPr lang="en-US" dirty="0"/>
              <a:t>The users need average computer literacy to use the system. </a:t>
            </a:r>
            <a:endParaRPr lang="en-US" dirty="0" smtClean="0"/>
          </a:p>
          <a:p>
            <a:endParaRPr lang="en-US" dirty="0"/>
          </a:p>
          <a:p>
            <a:r>
              <a:rPr lang="en-US" dirty="0"/>
              <a:t>To experience the best of the system user will need a smart phone with internet connection and location facilities. Also internet connection and satellite signal for location facility need should be available and reliable to operate the system properly</a:t>
            </a:r>
            <a:r>
              <a:rPr lang="en-US" dirty="0" smtClean="0"/>
              <a:t>.</a:t>
            </a:r>
          </a:p>
          <a:p>
            <a:endParaRPr lang="en-US" dirty="0"/>
          </a:p>
          <a:p>
            <a:r>
              <a:rPr lang="en-US" dirty="0"/>
              <a:t>The whole system will need a high performance web servers and database servers to serve no of users at once. Also web servers will need a higher bandwidth network since huge amount of data needed to transfer between web server and clients.</a:t>
            </a:r>
          </a:p>
          <a:p>
            <a:pPr marL="0" indent="0">
              <a:buNone/>
            </a:pPr>
            <a:endParaRPr lang="en-US" dirty="0"/>
          </a:p>
        </p:txBody>
      </p:sp>
    </p:spTree>
    <p:extLst>
      <p:ext uri="{BB962C8B-B14F-4D97-AF65-F5344CB8AC3E}">
        <p14:creationId xmlns:p14="http://schemas.microsoft.com/office/powerpoint/2010/main" val="3204027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Demonstration</a:t>
            </a:r>
            <a:endParaRPr lang="en-US" sz="3600" dirty="0">
              <a:solidFill>
                <a:schemeClr val="accent1">
                  <a:lumMod val="50000"/>
                </a:schemeClr>
              </a:solidFill>
            </a:endParaRPr>
          </a:p>
        </p:txBody>
      </p:sp>
      <p:sp>
        <p:nvSpPr>
          <p:cNvPr id="5" name="Oval 4"/>
          <p:cNvSpPr/>
          <p:nvPr/>
        </p:nvSpPr>
        <p:spPr>
          <a:xfrm>
            <a:off x="752901" y="1219200"/>
            <a:ext cx="28956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isuru@gmail.com</a:t>
            </a:r>
          </a:p>
        </p:txBody>
      </p:sp>
      <p:sp>
        <p:nvSpPr>
          <p:cNvPr id="7" name="Oval 6"/>
          <p:cNvSpPr/>
          <p:nvPr/>
        </p:nvSpPr>
        <p:spPr>
          <a:xfrm>
            <a:off x="739254" y="4800600"/>
            <a:ext cx="3223146"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ranjith@gmail.com</a:t>
            </a:r>
          </a:p>
        </p:txBody>
      </p:sp>
      <p:sp>
        <p:nvSpPr>
          <p:cNvPr id="8" name="Oval 7"/>
          <p:cNvSpPr/>
          <p:nvPr/>
        </p:nvSpPr>
        <p:spPr>
          <a:xfrm>
            <a:off x="752900" y="2971800"/>
            <a:ext cx="3209499"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kamal@gmail.com</a:t>
            </a:r>
          </a:p>
        </p:txBody>
      </p:sp>
      <p:sp>
        <p:nvSpPr>
          <p:cNvPr id="9" name="Cube 8"/>
          <p:cNvSpPr/>
          <p:nvPr/>
        </p:nvSpPr>
        <p:spPr>
          <a:xfrm>
            <a:off x="4648200" y="2806890"/>
            <a:ext cx="2667000" cy="1447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 Samsung Note3</a:t>
            </a:r>
            <a:endParaRPr lang="en-US" dirty="0"/>
          </a:p>
        </p:txBody>
      </p:sp>
      <p:sp>
        <p:nvSpPr>
          <p:cNvPr id="10" name="Cube 9"/>
          <p:cNvSpPr/>
          <p:nvPr/>
        </p:nvSpPr>
        <p:spPr>
          <a:xfrm>
            <a:off x="4806855" y="4648200"/>
            <a:ext cx="2667000" cy="14478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 - </a:t>
            </a:r>
            <a:r>
              <a:rPr lang="en-US" dirty="0"/>
              <a:t>BMW X1 </a:t>
            </a:r>
            <a:r>
              <a:rPr lang="en-US" dirty="0" smtClean="0"/>
              <a:t>2011  </a:t>
            </a:r>
            <a:endParaRPr lang="en-US" dirty="0"/>
          </a:p>
        </p:txBody>
      </p:sp>
      <p:graphicFrame>
        <p:nvGraphicFramePr>
          <p:cNvPr id="12" name="Table 11"/>
          <p:cNvGraphicFramePr>
            <a:graphicFrameLocks noGrp="1"/>
          </p:cNvGraphicFramePr>
          <p:nvPr/>
        </p:nvGraphicFramePr>
        <p:xfrm>
          <a:off x="508000" y="3918426"/>
          <a:ext cx="6446838" cy="365760"/>
        </p:xfrm>
        <a:graphic>
          <a:graphicData uri="http://schemas.openxmlformats.org/drawingml/2006/table">
            <a:tbl>
              <a:tblPr/>
              <a:tblGrid>
                <a:gridCol w="6446838"/>
              </a:tblGrid>
              <a:tr h="0">
                <a:tc>
                  <a:txBody>
                    <a:bodyPr/>
                    <a:lstStyle/>
                    <a:p>
                      <a:endParaRPr lang="en-US" dirty="0"/>
                    </a:p>
                  </a:txBody>
                  <a:tcPr anchor="ctr">
                    <a:lnL>
                      <a:noFill/>
                    </a:lnL>
                    <a:lnR>
                      <a:noFill/>
                    </a:lnR>
                    <a:lnT>
                      <a:noFill/>
                    </a:lnT>
                    <a:lnB>
                      <a:noFill/>
                    </a:lnB>
                  </a:tcPr>
                </a:tc>
              </a:tr>
            </a:tbl>
          </a:graphicData>
        </a:graphic>
      </p:graphicFrame>
      <p:cxnSp>
        <p:nvCxnSpPr>
          <p:cNvPr id="14" name="Straight Arrow Connector 13"/>
          <p:cNvCxnSpPr>
            <a:stCxn id="8" idx="6"/>
            <a:endCxn id="9" idx="2"/>
          </p:cNvCxnSpPr>
          <p:nvPr/>
        </p:nvCxnSpPr>
        <p:spPr>
          <a:xfrm>
            <a:off x="3962399" y="3695700"/>
            <a:ext cx="685801" cy="1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0" idx="2"/>
          </p:cNvCxnSpPr>
          <p:nvPr/>
        </p:nvCxnSpPr>
        <p:spPr>
          <a:xfrm>
            <a:off x="3962400" y="5524500"/>
            <a:ext cx="844455"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02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8001" y="609600"/>
            <a:ext cx="6447501" cy="762000"/>
          </a:xfrm>
        </p:spPr>
        <p:txBody>
          <a:bodyPr/>
          <a:lstStyle/>
          <a:p>
            <a:pPr marL="0" indent="0" algn="l">
              <a:buNone/>
            </a:pPr>
            <a:r>
              <a:rPr lang="en-US" sz="3600" dirty="0" smtClean="0">
                <a:solidFill>
                  <a:schemeClr val="accent1">
                    <a:lumMod val="50000"/>
                  </a:schemeClr>
                </a:solidFill>
              </a:rPr>
              <a:t>Demonstration</a:t>
            </a:r>
            <a:endParaRPr lang="en-US" sz="3600" dirty="0">
              <a:solidFill>
                <a:schemeClr val="accent1">
                  <a:lumMod val="50000"/>
                </a:schemeClr>
              </a:solidFill>
            </a:endParaRPr>
          </a:p>
        </p:txBody>
      </p:sp>
      <p:sp>
        <p:nvSpPr>
          <p:cNvPr id="5" name="Content Placeholder 4"/>
          <p:cNvSpPr>
            <a:spLocks noGrp="1"/>
          </p:cNvSpPr>
          <p:nvPr>
            <p:ph idx="1"/>
          </p:nvPr>
        </p:nvSpPr>
        <p:spPr>
          <a:xfrm>
            <a:off x="508001" y="1371600"/>
            <a:ext cx="6447501" cy="4669763"/>
          </a:xfrm>
        </p:spPr>
        <p:txBody>
          <a:bodyPr>
            <a:normAutofit fontScale="92500" lnSpcReduction="20000"/>
          </a:bodyPr>
          <a:lstStyle/>
          <a:p>
            <a:r>
              <a:rPr lang="en-US" sz="2400" dirty="0" smtClean="0"/>
              <a:t>User creation/Profile</a:t>
            </a:r>
          </a:p>
          <a:p>
            <a:r>
              <a:rPr lang="en-US" sz="2400" dirty="0" smtClean="0"/>
              <a:t>Sell Products/Services</a:t>
            </a:r>
            <a:endParaRPr lang="en-US" sz="2400" dirty="0"/>
          </a:p>
          <a:p>
            <a:r>
              <a:rPr lang="en-US" sz="2400" dirty="0" smtClean="0"/>
              <a:t>Product Searching</a:t>
            </a:r>
          </a:p>
          <a:p>
            <a:r>
              <a:rPr lang="en-US" sz="2400" dirty="0" smtClean="0"/>
              <a:t>Contact Seller</a:t>
            </a:r>
          </a:p>
          <a:p>
            <a:r>
              <a:rPr lang="en-US" sz="2400" dirty="0" smtClean="0"/>
              <a:t>Search Requests</a:t>
            </a:r>
          </a:p>
          <a:p>
            <a:r>
              <a:rPr lang="en-US" sz="2400" dirty="0" smtClean="0"/>
              <a:t>Auto Search Notifications</a:t>
            </a:r>
          </a:p>
          <a:p>
            <a:r>
              <a:rPr lang="en-US" sz="2400" dirty="0" smtClean="0"/>
              <a:t>Seller Contact Buyer</a:t>
            </a:r>
          </a:p>
          <a:p>
            <a:r>
              <a:rPr lang="en-US" sz="2400" dirty="0" smtClean="0"/>
              <a:t>Follow Product and Seller</a:t>
            </a:r>
          </a:p>
          <a:p>
            <a:r>
              <a:rPr lang="en-US" sz="2400" dirty="0" smtClean="0"/>
              <a:t>Follow Seller in Google Map</a:t>
            </a:r>
          </a:p>
          <a:p>
            <a:r>
              <a:rPr lang="en-US" sz="2400" dirty="0" smtClean="0"/>
              <a:t>Rate the Product</a:t>
            </a:r>
          </a:p>
          <a:p>
            <a:r>
              <a:rPr lang="en-US" sz="2400" dirty="0" smtClean="0"/>
              <a:t>Comment/Review Product</a:t>
            </a:r>
            <a:endParaRPr lang="en-US" sz="2400" dirty="0"/>
          </a:p>
        </p:txBody>
      </p:sp>
    </p:spTree>
    <p:extLst>
      <p:ext uri="{BB962C8B-B14F-4D97-AF65-F5344CB8AC3E}">
        <p14:creationId xmlns:p14="http://schemas.microsoft.com/office/powerpoint/2010/main" val="1361169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8001" y="609600"/>
            <a:ext cx="6447501" cy="762000"/>
          </a:xfrm>
        </p:spPr>
        <p:txBody>
          <a:bodyPr/>
          <a:lstStyle/>
          <a:p>
            <a:pPr marL="0" indent="0" algn="l">
              <a:buNone/>
            </a:pPr>
            <a:r>
              <a:rPr lang="en-US" sz="3600" dirty="0" smtClean="0">
                <a:solidFill>
                  <a:schemeClr val="accent1">
                    <a:lumMod val="50000"/>
                  </a:schemeClr>
                </a:solidFill>
              </a:rPr>
              <a:t>Future Work</a:t>
            </a:r>
            <a:endParaRPr lang="en-US" sz="3600" dirty="0">
              <a:solidFill>
                <a:schemeClr val="accent1">
                  <a:lumMod val="50000"/>
                </a:schemeClr>
              </a:solidFill>
            </a:endParaRPr>
          </a:p>
        </p:txBody>
      </p:sp>
      <p:sp>
        <p:nvSpPr>
          <p:cNvPr id="5" name="Content Placeholder 4"/>
          <p:cNvSpPr>
            <a:spLocks noGrp="1"/>
          </p:cNvSpPr>
          <p:nvPr>
            <p:ph idx="1"/>
          </p:nvPr>
        </p:nvSpPr>
        <p:spPr>
          <a:xfrm>
            <a:off x="508001" y="1371600"/>
            <a:ext cx="6447501" cy="4669763"/>
          </a:xfrm>
        </p:spPr>
        <p:txBody>
          <a:bodyPr>
            <a:normAutofit/>
          </a:bodyPr>
          <a:lstStyle/>
          <a:p>
            <a:r>
              <a:rPr lang="en-US" sz="2400" dirty="0" smtClean="0"/>
              <a:t>Functional</a:t>
            </a:r>
          </a:p>
          <a:p>
            <a:pPr lvl="1"/>
            <a:r>
              <a:rPr lang="en-US" sz="2000" dirty="0" smtClean="0"/>
              <a:t>Add near by notifications</a:t>
            </a:r>
          </a:p>
          <a:p>
            <a:pPr lvl="1"/>
            <a:r>
              <a:rPr lang="en-US" sz="2000" dirty="0" smtClean="0"/>
              <a:t>Add route </a:t>
            </a:r>
            <a:r>
              <a:rPr lang="en-US" sz="2000" dirty="0" smtClean="0"/>
              <a:t>information</a:t>
            </a:r>
          </a:p>
          <a:p>
            <a:pPr lvl="1"/>
            <a:r>
              <a:rPr lang="en-US" sz="2000" dirty="0" smtClean="0"/>
              <a:t>Android service to fetch </a:t>
            </a:r>
            <a:r>
              <a:rPr lang="en-US" sz="2000" smtClean="0"/>
              <a:t>location information</a:t>
            </a:r>
            <a:endParaRPr lang="en-US" sz="2000" dirty="0" smtClean="0"/>
          </a:p>
          <a:p>
            <a:pPr lvl="1"/>
            <a:r>
              <a:rPr lang="en-US" sz="2000" dirty="0" smtClean="0"/>
              <a:t>Bug fixing</a:t>
            </a:r>
          </a:p>
          <a:p>
            <a:pPr lvl="1"/>
            <a:endParaRPr lang="en-US" sz="2000" dirty="0" smtClean="0"/>
          </a:p>
          <a:p>
            <a:r>
              <a:rPr lang="en-US" sz="2400" dirty="0" smtClean="0"/>
              <a:t>Non</a:t>
            </a:r>
            <a:r>
              <a:rPr lang="en-US" sz="2200" dirty="0" smtClean="0"/>
              <a:t> </a:t>
            </a:r>
            <a:r>
              <a:rPr lang="en-US" sz="2400" dirty="0" smtClean="0"/>
              <a:t>Functional</a:t>
            </a:r>
          </a:p>
          <a:p>
            <a:pPr lvl="1"/>
            <a:r>
              <a:rPr lang="en-US" sz="2200" dirty="0" smtClean="0"/>
              <a:t>Make more user friendly</a:t>
            </a:r>
          </a:p>
          <a:p>
            <a:pPr lvl="1"/>
            <a:r>
              <a:rPr lang="en-US" sz="2200" dirty="0" smtClean="0"/>
              <a:t>Increase </a:t>
            </a:r>
            <a:r>
              <a:rPr lang="en-US" sz="2200" dirty="0" smtClean="0"/>
              <a:t>performance</a:t>
            </a:r>
          </a:p>
          <a:p>
            <a:pPr lvl="1"/>
            <a:r>
              <a:rPr lang="en-US" sz="2200" dirty="0" smtClean="0"/>
              <a:t>Increase security</a:t>
            </a:r>
            <a:endParaRPr lang="en-US" sz="2200" dirty="0" smtClean="0"/>
          </a:p>
        </p:txBody>
      </p:sp>
    </p:spTree>
    <p:extLst>
      <p:ext uri="{BB962C8B-B14F-4D97-AF65-F5344CB8AC3E}">
        <p14:creationId xmlns:p14="http://schemas.microsoft.com/office/powerpoint/2010/main" val="417568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Sappu Savari - Introduction</a:t>
            </a: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Integrated Location Based Services.</a:t>
            </a:r>
          </a:p>
          <a:p>
            <a:pPr>
              <a:buFont typeface="Wingdings" panose="05000000000000000000" pitchFamily="2" charset="2"/>
              <a:buChar char="Ø"/>
            </a:pPr>
            <a:r>
              <a:rPr lang="en-US" sz="2800" dirty="0" smtClean="0"/>
              <a:t>Mainly targeted for smart mobile device users.</a:t>
            </a:r>
          </a:p>
          <a:p>
            <a:pPr>
              <a:buFont typeface="Wingdings" panose="05000000000000000000" pitchFamily="2" charset="2"/>
              <a:buChar char="Ø"/>
            </a:pPr>
            <a:r>
              <a:rPr lang="en-US" sz="2800" dirty="0" smtClean="0"/>
              <a:t>Most suitable for mid range sellers and buyers.</a:t>
            </a:r>
          </a:p>
          <a:p>
            <a:pPr>
              <a:buFont typeface="Wingdings" panose="05000000000000000000" pitchFamily="2" charset="2"/>
              <a:buChar char="Ø"/>
            </a:pPr>
            <a:r>
              <a:rPr lang="en-US" sz="2800" dirty="0" smtClean="0"/>
              <a:t>A native android mobile application and a web application.</a:t>
            </a:r>
          </a:p>
          <a:p>
            <a:pPr>
              <a:buFont typeface="Wingdings" panose="05000000000000000000" pitchFamily="2" charset="2"/>
              <a:buChar char="Ø"/>
            </a:pPr>
            <a:r>
              <a:rPr lang="en-US" sz="2800" dirty="0" smtClean="0"/>
              <a:t>System can be accessed by smart mobile devices and computers via Internet.</a:t>
            </a:r>
          </a:p>
          <a:p>
            <a:pPr>
              <a:buFont typeface="Wingdings" panose="05000000000000000000" pitchFamily="2" charset="2"/>
              <a:buChar char="Ø"/>
            </a:pPr>
            <a:r>
              <a:rPr lang="en-US" sz="2800" dirty="0" smtClean="0"/>
              <a:t>The Location would be gathered using Geolocation API (IP/GPS).</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1288472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467600" cy="838200"/>
          </a:xfrm>
        </p:spPr>
        <p:txBody>
          <a:bodyPr/>
          <a:lstStyle/>
          <a:p>
            <a:pPr marL="0" indent="0" algn="l">
              <a:buNone/>
            </a:pPr>
            <a:r>
              <a:rPr lang="en-US" sz="3200" dirty="0">
                <a:solidFill>
                  <a:schemeClr val="accent1">
                    <a:lumMod val="50000"/>
                  </a:schemeClr>
                </a:solidFill>
              </a:rPr>
              <a:t>Sappu </a:t>
            </a:r>
            <a:r>
              <a:rPr lang="en-US" sz="3200" dirty="0" smtClean="0">
                <a:solidFill>
                  <a:schemeClr val="accent1">
                    <a:lumMod val="50000"/>
                  </a:schemeClr>
                </a:solidFill>
              </a:rPr>
              <a:t>Savari - </a:t>
            </a:r>
            <a:r>
              <a:rPr lang="en-US" sz="3600" dirty="0" smtClean="0">
                <a:solidFill>
                  <a:schemeClr val="accent1">
                    <a:lumMod val="50000"/>
                  </a:schemeClr>
                </a:solidFill>
              </a:rPr>
              <a:t>Introduction -</a:t>
            </a:r>
            <a:r>
              <a:rPr lang="en-US" sz="3200" dirty="0" smtClean="0">
                <a:solidFill>
                  <a:schemeClr val="accent1">
                    <a:lumMod val="50000"/>
                  </a:schemeClr>
                </a:solidFill>
              </a:rPr>
              <a:t> Cont.</a:t>
            </a:r>
            <a:endParaRPr lang="en-US" sz="3200" dirty="0">
              <a:solidFill>
                <a:schemeClr val="accent1">
                  <a:lumMod val="50000"/>
                </a:schemeClr>
              </a:solidFill>
            </a:endParaRPr>
          </a:p>
        </p:txBody>
      </p:sp>
      <p:sp>
        <p:nvSpPr>
          <p:cNvPr id="3" name="Content Placeholder 2"/>
          <p:cNvSpPr>
            <a:spLocks noGrp="1"/>
          </p:cNvSpPr>
          <p:nvPr>
            <p:ph idx="1"/>
          </p:nvPr>
        </p:nvSpPr>
        <p:spPr>
          <a:xfrm>
            <a:off x="990600" y="1295400"/>
            <a:ext cx="7620000" cy="4953000"/>
          </a:xfrm>
        </p:spPr>
        <p:txBody>
          <a:bodyPr>
            <a:normAutofit lnSpcReduction="10000"/>
          </a:bodyPr>
          <a:lstStyle/>
          <a:p>
            <a:pPr>
              <a:buFont typeface="Wingdings" panose="05000000000000000000" pitchFamily="2" charset="2"/>
              <a:buChar char="Ø"/>
            </a:pPr>
            <a:r>
              <a:rPr lang="en-US" sz="2800" dirty="0" smtClean="0"/>
              <a:t>Users can post different types of information regarding their need (Buy/Sell items).</a:t>
            </a:r>
          </a:p>
          <a:p>
            <a:pPr>
              <a:buFont typeface="Wingdings" panose="05000000000000000000" pitchFamily="2" charset="2"/>
              <a:buChar char="Ø"/>
            </a:pPr>
            <a:r>
              <a:rPr lang="en-US" sz="2800" dirty="0" smtClean="0"/>
              <a:t>Users will be automatically notify when there are any suitable items available nearby.</a:t>
            </a:r>
          </a:p>
          <a:p>
            <a:pPr>
              <a:buFont typeface="Wingdings" panose="05000000000000000000" pitchFamily="2" charset="2"/>
              <a:buChar char="Ø"/>
            </a:pPr>
            <a:r>
              <a:rPr lang="en-US" sz="2800" dirty="0" smtClean="0"/>
              <a:t>Users can rate products, </a:t>
            </a:r>
            <a:r>
              <a:rPr lang="en-US" sz="2800" dirty="0"/>
              <a:t>o</a:t>
            </a:r>
            <a:r>
              <a:rPr lang="en-US" sz="2800" dirty="0" smtClean="0"/>
              <a:t>verall rating will calculate by the system.</a:t>
            </a:r>
          </a:p>
          <a:p>
            <a:pPr>
              <a:buFont typeface="Wingdings" panose="05000000000000000000" pitchFamily="2" charset="2"/>
              <a:buChar char="Ø"/>
            </a:pPr>
            <a:r>
              <a:rPr lang="en-US" sz="2800" dirty="0" smtClean="0"/>
              <a:t>Users can comment or give reviews.</a:t>
            </a:r>
          </a:p>
          <a:p>
            <a:pPr>
              <a:buFont typeface="Wingdings" panose="05000000000000000000" pitchFamily="2" charset="2"/>
              <a:buChar char="Ø"/>
            </a:pPr>
            <a:r>
              <a:rPr lang="en-US" sz="2800" dirty="0" smtClean="0"/>
              <a:t>Users can communicate by sending messages each other.</a:t>
            </a:r>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smtClean="0"/>
          </a:p>
          <a:p>
            <a:endParaRPr lang="en-US" sz="2800" dirty="0"/>
          </a:p>
        </p:txBody>
      </p:sp>
    </p:spTree>
    <p:extLst>
      <p:ext uri="{BB962C8B-B14F-4D97-AF65-F5344CB8AC3E}">
        <p14:creationId xmlns:p14="http://schemas.microsoft.com/office/powerpoint/2010/main" val="2628747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a:solidFill>
                  <a:schemeClr val="accent1">
                    <a:lumMod val="50000"/>
                  </a:schemeClr>
                </a:solidFill>
              </a:rPr>
              <a:t>Background and Motivation</a:t>
            </a:r>
          </a:p>
        </p:txBody>
      </p:sp>
      <p:sp>
        <p:nvSpPr>
          <p:cNvPr id="3" name="Content Placeholder 2"/>
          <p:cNvSpPr>
            <a:spLocks noGrp="1"/>
          </p:cNvSpPr>
          <p:nvPr>
            <p:ph idx="1"/>
          </p:nvPr>
        </p:nvSpPr>
        <p:spPr>
          <a:xfrm>
            <a:off x="990600" y="1295400"/>
            <a:ext cx="7086600" cy="4953000"/>
          </a:xfrm>
        </p:spPr>
        <p:txBody>
          <a:bodyPr>
            <a:noAutofit/>
          </a:bodyPr>
          <a:lstStyle/>
          <a:p>
            <a:pPr>
              <a:buFont typeface="Arial" panose="020B0604020202020204" pitchFamily="34" charset="0"/>
              <a:buChar char="•"/>
            </a:pPr>
            <a:r>
              <a:rPr lang="en-US" sz="2800" dirty="0" smtClean="0"/>
              <a:t>People are gradually moving to no paper concepts</a:t>
            </a:r>
          </a:p>
          <a:p>
            <a:pPr lvl="1">
              <a:buFont typeface="Arial" panose="020B0604020202020204" pitchFamily="34" charset="0"/>
              <a:buChar char="•"/>
            </a:pPr>
            <a:r>
              <a:rPr lang="en-US" sz="2000" dirty="0" smtClean="0"/>
              <a:t>Early ages people used to post advertisements in news papers.</a:t>
            </a:r>
          </a:p>
          <a:p>
            <a:pPr>
              <a:buFont typeface="Arial" panose="020B0604020202020204" pitchFamily="34" charset="0"/>
              <a:buChar char="•"/>
            </a:pPr>
            <a:r>
              <a:rPr lang="en-US" sz="2800" dirty="0" smtClean="0"/>
              <a:t>People always interested in selling their old items rather than throwing away.</a:t>
            </a:r>
          </a:p>
          <a:p>
            <a:pPr lvl="1">
              <a:buFont typeface="Arial" panose="020B0604020202020204" pitchFamily="34" charset="0"/>
              <a:buChar char="•"/>
            </a:pPr>
            <a:r>
              <a:rPr lang="en-US" sz="2000" dirty="0"/>
              <a:t>Several years back people </a:t>
            </a:r>
            <a:r>
              <a:rPr lang="en-US" sz="2000" dirty="0" smtClean="0"/>
              <a:t>sold their old </a:t>
            </a:r>
            <a:r>
              <a:rPr lang="en-US" sz="2000" dirty="0"/>
              <a:t>lands and vehicles, but now mobile phones, </a:t>
            </a:r>
            <a:r>
              <a:rPr lang="en-US" sz="2000" dirty="0" smtClean="0"/>
              <a:t>TV, </a:t>
            </a:r>
            <a:r>
              <a:rPr lang="en-US" sz="2000" dirty="0"/>
              <a:t>laptops, tabs, fans </a:t>
            </a:r>
            <a:r>
              <a:rPr lang="en-US" sz="2000" dirty="0" smtClean="0"/>
              <a:t>and more are being sold.</a:t>
            </a:r>
          </a:p>
          <a:p>
            <a:pPr>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441914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1">
                    <a:lumMod val="50000"/>
                  </a:schemeClr>
                </a:solidFill>
              </a:rPr>
              <a:t>Background and </a:t>
            </a:r>
            <a:r>
              <a:rPr lang="en-US" sz="3600" dirty="0" smtClean="0">
                <a:solidFill>
                  <a:schemeClr val="accent1">
                    <a:lumMod val="50000"/>
                  </a:schemeClr>
                </a:solidFill>
              </a:rPr>
              <a:t>Motivation – Cont.</a:t>
            </a:r>
            <a:endParaRPr lang="en-US" sz="3600" dirty="0">
              <a:solidFill>
                <a:schemeClr val="accent1">
                  <a:lumMod val="50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Smart mobile device usage is higher than ever, and most of the time these devices is being used several times a day to access internet</a:t>
            </a:r>
            <a:r>
              <a:rPr lang="en-US" sz="2800" dirty="0" smtClean="0"/>
              <a:t>.</a:t>
            </a:r>
          </a:p>
          <a:p>
            <a:pPr>
              <a:buFont typeface="Wingdings" panose="05000000000000000000" pitchFamily="2" charset="2"/>
              <a:buChar char="Ø"/>
            </a:pPr>
            <a:r>
              <a:rPr lang="en-US" sz="2800" dirty="0" smtClean="0"/>
              <a:t>Lack of Location Based Services usage for marketing purposes.</a:t>
            </a:r>
          </a:p>
          <a:p>
            <a:pPr lvl="1">
              <a:buFont typeface="Wingdings" panose="05000000000000000000" pitchFamily="2" charset="2"/>
              <a:buChar char="Ø"/>
            </a:pPr>
            <a:r>
              <a:rPr lang="en-US" sz="2000" dirty="0" smtClean="0"/>
              <a:t>Location Based Services are not available in Existing marketing systems.</a:t>
            </a:r>
          </a:p>
        </p:txBody>
      </p:sp>
    </p:spTree>
    <p:extLst>
      <p:ext uri="{BB962C8B-B14F-4D97-AF65-F5344CB8AC3E}">
        <p14:creationId xmlns:p14="http://schemas.microsoft.com/office/powerpoint/2010/main" val="118072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a:t>People spends much time to search relevant items to buy.</a:t>
            </a:r>
          </a:p>
          <a:p>
            <a:pPr lvl="1">
              <a:buFont typeface="Wingdings" panose="05000000000000000000" pitchFamily="2" charset="2"/>
              <a:buChar char="Ø"/>
            </a:pPr>
            <a:r>
              <a:rPr lang="en-US" sz="2000" dirty="0"/>
              <a:t>Need to browse every time to check the newly updated posts – not real time.</a:t>
            </a:r>
          </a:p>
          <a:p>
            <a:pPr>
              <a:buFont typeface="Wingdings" panose="05000000000000000000" pitchFamily="2" charset="2"/>
              <a:buChar char="Ø"/>
            </a:pPr>
            <a:r>
              <a:rPr lang="en-US" sz="2800" dirty="0"/>
              <a:t>No reliable way to communicate between buyers and sellers.</a:t>
            </a:r>
          </a:p>
          <a:p>
            <a:pPr lvl="1">
              <a:buFont typeface="Wingdings" panose="05000000000000000000" pitchFamily="2" charset="2"/>
              <a:buChar char="Ø"/>
            </a:pPr>
            <a:r>
              <a:rPr lang="en-US" sz="2000" dirty="0"/>
              <a:t>Have to call or email</a:t>
            </a:r>
            <a:r>
              <a:rPr lang="en-US" sz="2000" dirty="0" smtClean="0"/>
              <a:t>.</a:t>
            </a:r>
          </a:p>
          <a:p>
            <a:pPr>
              <a:buFont typeface="Wingdings" panose="05000000000000000000" pitchFamily="2" charset="2"/>
              <a:buChar char="Ø"/>
            </a:pPr>
            <a:r>
              <a:rPr lang="en-US" sz="2800" dirty="0" smtClean="0"/>
              <a:t>Increasing frauds day by day.</a:t>
            </a:r>
          </a:p>
          <a:p>
            <a:pPr lvl="1">
              <a:buFont typeface="Wingdings" panose="05000000000000000000" pitchFamily="2" charset="2"/>
              <a:buChar char="Ø"/>
            </a:pPr>
            <a:r>
              <a:rPr lang="en-US" sz="2000" dirty="0" smtClean="0"/>
              <a:t>Users sell broken items or stolen items – no way to rate or give reviews about the items to be sold.</a:t>
            </a:r>
          </a:p>
        </p:txBody>
      </p:sp>
    </p:spTree>
    <p:extLst>
      <p:ext uri="{BB962C8B-B14F-4D97-AF65-F5344CB8AC3E}">
        <p14:creationId xmlns:p14="http://schemas.microsoft.com/office/powerpoint/2010/main" val="167178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838200"/>
          </a:xfrm>
        </p:spPr>
        <p:txBody>
          <a:bodyPr/>
          <a:lstStyle/>
          <a:p>
            <a:pPr marL="0" indent="0" algn="l">
              <a:buNone/>
            </a:pPr>
            <a:r>
              <a:rPr lang="en-US" sz="3600" dirty="0">
                <a:solidFill>
                  <a:schemeClr val="accent2">
                    <a:lumMod val="75000"/>
                  </a:schemeClr>
                </a:solidFill>
              </a:rPr>
              <a:t>Background and </a:t>
            </a:r>
            <a:r>
              <a:rPr lang="en-US" sz="3600" dirty="0" smtClean="0">
                <a:solidFill>
                  <a:schemeClr val="accent2">
                    <a:lumMod val="75000"/>
                  </a:schemeClr>
                </a:solidFill>
              </a:rPr>
              <a:t>Motivation – Cont.</a:t>
            </a:r>
            <a:endParaRPr lang="en-US" sz="3600" dirty="0">
              <a:solidFill>
                <a:schemeClr val="accent2">
                  <a:lumMod val="75000"/>
                </a:schemeClr>
              </a:solidFill>
            </a:endParaRPr>
          </a:p>
        </p:txBody>
      </p:sp>
      <p:sp>
        <p:nvSpPr>
          <p:cNvPr id="3" name="Content Placeholder 2"/>
          <p:cNvSpPr>
            <a:spLocks noGrp="1"/>
          </p:cNvSpPr>
          <p:nvPr>
            <p:ph idx="1"/>
          </p:nvPr>
        </p:nvSpPr>
        <p:spPr>
          <a:xfrm>
            <a:off x="990600" y="1295400"/>
            <a:ext cx="7086600" cy="5181600"/>
          </a:xfrm>
        </p:spPr>
        <p:txBody>
          <a:bodyPr>
            <a:noAutofit/>
          </a:bodyPr>
          <a:lstStyle/>
          <a:p>
            <a:pPr>
              <a:buFont typeface="Wingdings" panose="05000000000000000000" pitchFamily="2" charset="2"/>
              <a:buChar char="Ø"/>
            </a:pPr>
            <a:r>
              <a:rPr lang="en-US" sz="2800" dirty="0" smtClean="0"/>
              <a:t>Have to call buyers/sellers and make appointments.</a:t>
            </a:r>
          </a:p>
          <a:p>
            <a:pPr lvl="1">
              <a:buFont typeface="Wingdings" panose="05000000000000000000" pitchFamily="2" charset="2"/>
              <a:buChar char="Ø"/>
            </a:pPr>
            <a:r>
              <a:rPr lang="en-US" sz="2000" dirty="0" smtClean="0"/>
              <a:t>When the buyers meets the right product to buy, he/she have to call and make appointment to meet the buyer/seller and buy/sell the item.</a:t>
            </a:r>
          </a:p>
          <a:p>
            <a:pPr>
              <a:buFont typeface="Wingdings" panose="05000000000000000000" pitchFamily="2" charset="2"/>
              <a:buChar char="Ø"/>
            </a:pPr>
            <a:r>
              <a:rPr lang="en-US" sz="2800" dirty="0" smtClean="0"/>
              <a:t>Narrow opportunities and less chance to the buyers and sellers.</a:t>
            </a:r>
          </a:p>
          <a:p>
            <a:pPr lvl="1">
              <a:buFont typeface="Wingdings" panose="05000000000000000000" pitchFamily="2" charset="2"/>
              <a:buChar char="Ø"/>
            </a:pPr>
            <a:r>
              <a:rPr lang="en-US" sz="2000" dirty="0" smtClean="0"/>
              <a:t>Buyers and sellers only focused to the near by areas, this narrow down the opportunities for business.</a:t>
            </a:r>
          </a:p>
        </p:txBody>
      </p:sp>
    </p:spTree>
    <p:extLst>
      <p:ext uri="{BB962C8B-B14F-4D97-AF65-F5344CB8AC3E}">
        <p14:creationId xmlns:p14="http://schemas.microsoft.com/office/powerpoint/2010/main" val="2898524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838200"/>
          </a:xfrm>
        </p:spPr>
        <p:txBody>
          <a:bodyPr/>
          <a:lstStyle/>
          <a:p>
            <a:pPr marL="0" indent="0" algn="l">
              <a:buNone/>
            </a:pPr>
            <a:r>
              <a:rPr lang="en-US" sz="3600" dirty="0" smtClean="0">
                <a:solidFill>
                  <a:schemeClr val="accent1">
                    <a:lumMod val="50000"/>
                  </a:schemeClr>
                </a:solidFill>
              </a:rPr>
              <a:t>Aim </a:t>
            </a:r>
            <a:r>
              <a:rPr lang="en-US" sz="3600" dirty="0">
                <a:solidFill>
                  <a:schemeClr val="accent1">
                    <a:lumMod val="50000"/>
                  </a:schemeClr>
                </a:solidFill>
              </a:rPr>
              <a:t>and Objectives</a:t>
            </a:r>
          </a:p>
        </p:txBody>
      </p:sp>
      <p:sp>
        <p:nvSpPr>
          <p:cNvPr id="3" name="Content Placeholder 2"/>
          <p:cNvSpPr>
            <a:spLocks noGrp="1"/>
          </p:cNvSpPr>
          <p:nvPr>
            <p:ph idx="1"/>
          </p:nvPr>
        </p:nvSpPr>
        <p:spPr>
          <a:xfrm>
            <a:off x="990600" y="1295400"/>
            <a:ext cx="7086600" cy="5410200"/>
          </a:xfrm>
        </p:spPr>
        <p:txBody>
          <a:bodyPr>
            <a:normAutofit fontScale="92500"/>
          </a:bodyPr>
          <a:lstStyle/>
          <a:p>
            <a:pPr>
              <a:buFont typeface="Wingdings" panose="05000000000000000000" pitchFamily="2" charset="2"/>
              <a:buChar char="Ø"/>
            </a:pPr>
            <a:r>
              <a:rPr lang="en-US" sz="2800" dirty="0" smtClean="0"/>
              <a:t>The expected outcome of this research is to provide a comprehensive software system to support advertising and marketing.</a:t>
            </a:r>
          </a:p>
          <a:p>
            <a:pPr>
              <a:buFont typeface="Wingdings" panose="05000000000000000000" pitchFamily="2" charset="2"/>
              <a:buChar char="Ø"/>
            </a:pPr>
            <a:r>
              <a:rPr lang="en-US" sz="2800" dirty="0" smtClean="0"/>
              <a:t>For Seller,</a:t>
            </a:r>
          </a:p>
          <a:p>
            <a:pPr lvl="1">
              <a:buFont typeface="Wingdings" panose="05000000000000000000" pitchFamily="2" charset="2"/>
              <a:buChar char="Ø"/>
            </a:pPr>
            <a:r>
              <a:rPr lang="en-US" sz="2000" dirty="0" smtClean="0"/>
              <a:t>Provide wider range buyers.</a:t>
            </a:r>
          </a:p>
          <a:p>
            <a:pPr lvl="1">
              <a:buFont typeface="Wingdings" panose="05000000000000000000" pitchFamily="2" charset="2"/>
              <a:buChar char="Ø"/>
            </a:pPr>
            <a:r>
              <a:rPr lang="en-US" sz="2000" dirty="0" smtClean="0"/>
              <a:t>Better way to communicate with buyers.</a:t>
            </a:r>
          </a:p>
          <a:p>
            <a:pPr>
              <a:buFont typeface="Wingdings" panose="05000000000000000000" pitchFamily="2" charset="2"/>
              <a:buChar char="Ø"/>
            </a:pPr>
            <a:r>
              <a:rPr lang="en-US" sz="2800" dirty="0"/>
              <a:t>For Buyer,</a:t>
            </a:r>
          </a:p>
          <a:p>
            <a:pPr lvl="1">
              <a:buFont typeface="Wingdings" panose="05000000000000000000" pitchFamily="2" charset="2"/>
              <a:buChar char="Ø"/>
            </a:pPr>
            <a:r>
              <a:rPr lang="en-US" sz="2000" dirty="0" smtClean="0"/>
              <a:t>Automated search services will save lots of time.</a:t>
            </a:r>
          </a:p>
          <a:p>
            <a:pPr lvl="1">
              <a:buFont typeface="Wingdings" panose="05000000000000000000" pitchFamily="2" charset="2"/>
              <a:buChar char="Ø"/>
            </a:pPr>
            <a:r>
              <a:rPr lang="en-US" sz="2000" dirty="0" smtClean="0"/>
              <a:t>Automated notification system.</a:t>
            </a:r>
          </a:p>
          <a:p>
            <a:pPr lvl="1">
              <a:buFont typeface="Wingdings" panose="05000000000000000000" pitchFamily="2" charset="2"/>
              <a:buChar char="Ø"/>
            </a:pPr>
            <a:r>
              <a:rPr lang="en-US" sz="2000" dirty="0" smtClean="0"/>
              <a:t>Rating and provide reviews.</a:t>
            </a:r>
          </a:p>
          <a:p>
            <a:pPr lvl="1">
              <a:buFont typeface="Wingdings" panose="05000000000000000000" pitchFamily="2" charset="2"/>
              <a:buChar char="Ø"/>
            </a:pPr>
            <a:r>
              <a:rPr lang="en-US" sz="2000" dirty="0" smtClean="0"/>
              <a:t>Minimize frauds.</a:t>
            </a:r>
          </a:p>
          <a:p>
            <a:pPr lvl="1">
              <a:buFont typeface="Wingdings" panose="05000000000000000000" pitchFamily="2" charset="2"/>
              <a:buChar char="Ø"/>
            </a:pPr>
            <a:r>
              <a:rPr lang="en-US" sz="2000" dirty="0" smtClean="0"/>
              <a:t>Easy communication with sellers.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996555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Presentation5" id="{241787CD-377C-49ED-AE67-760C6FDD745F}" vid="{ABD59567-C307-4CF5-9956-417825F8C941}"/>
    </a:ext>
  </a:extLst>
</a:theme>
</file>

<file path=docProps/app.xml><?xml version="1.0" encoding="utf-8"?>
<Properties xmlns="http://schemas.openxmlformats.org/officeDocument/2006/extended-properties" xmlns:vt="http://schemas.openxmlformats.org/officeDocument/2006/docPropsVTypes">
  <Template>Presentation5</Template>
  <TotalTime>1929</TotalTime>
  <Words>1421</Words>
  <Application>Microsoft Office PowerPoint</Application>
  <PresentationFormat>On-screen Show (4:3)</PresentationFormat>
  <Paragraphs>203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Location Based Advertising &amp; Marketing System</vt:lpstr>
      <vt:lpstr>Agenda</vt:lpstr>
      <vt:lpstr>Sappu Savari - Introduction</vt:lpstr>
      <vt:lpstr>Sappu Savari - Introduction - Cont.</vt:lpstr>
      <vt:lpstr>Background and Motivation</vt:lpstr>
      <vt:lpstr>Background and Motivation – Cont.</vt:lpstr>
      <vt:lpstr>Background and Motivation – Cont.</vt:lpstr>
      <vt:lpstr>Background and Motivation – Cont.</vt:lpstr>
      <vt:lpstr>Aim and Objectives</vt:lpstr>
      <vt:lpstr>Proposed System</vt:lpstr>
      <vt:lpstr>Proposed System – Cont.</vt:lpstr>
      <vt:lpstr>Existing Issues in Systems</vt:lpstr>
      <vt:lpstr>Technology Stack</vt:lpstr>
      <vt:lpstr>Analysis and Design Considerations</vt:lpstr>
      <vt:lpstr>Analysis and Design Consideration – Cont.</vt:lpstr>
      <vt:lpstr>Analysis and Design Consideration – Cont.</vt:lpstr>
      <vt:lpstr>Analysis and Design Consideration – Cont.</vt:lpstr>
      <vt:lpstr>Analysis and Design Consideration – Cont.</vt:lpstr>
      <vt:lpstr>Implementation</vt:lpstr>
      <vt:lpstr>Implementation – Cont.</vt:lpstr>
      <vt:lpstr>Conclusion</vt:lpstr>
      <vt:lpstr>Conclusion – Cont.</vt:lpstr>
      <vt:lpstr>Demonstration</vt:lpstr>
      <vt:lpstr>Demonstration</vt:lpstr>
      <vt:lpstr>Future Work</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Mobile Marketing System</dc:title>
  <dc:creator>Windows User</dc:creator>
  <cp:lastModifiedBy>Windows User</cp:lastModifiedBy>
  <cp:revision>72</cp:revision>
  <dcterms:created xsi:type="dcterms:W3CDTF">2016-02-14T16:05:49Z</dcterms:created>
  <dcterms:modified xsi:type="dcterms:W3CDTF">2016-02-17T05:01:55Z</dcterms:modified>
</cp:coreProperties>
</file>