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7"/>
  </p:notesMasterIdLst>
  <p:sldIdLst>
    <p:sldId id="256" r:id="rId2"/>
    <p:sldId id="257" r:id="rId3"/>
    <p:sldId id="258" r:id="rId4"/>
    <p:sldId id="268" r:id="rId5"/>
    <p:sldId id="259" r:id="rId6"/>
    <p:sldId id="269" r:id="rId7"/>
    <p:sldId id="270" r:id="rId8"/>
    <p:sldId id="275" r:id="rId9"/>
    <p:sldId id="260" r:id="rId10"/>
    <p:sldId id="273" r:id="rId11"/>
    <p:sldId id="274" r:id="rId12"/>
    <p:sldId id="272" r:id="rId13"/>
    <p:sldId id="263" r:id="rId14"/>
    <p:sldId id="264" r:id="rId15"/>
    <p:sldId id="266" r:id="rId16"/>
    <p:sldId id="265" r:id="rId17"/>
    <p:sldId id="285" r:id="rId18"/>
    <p:sldId id="287" r:id="rId19"/>
    <p:sldId id="284" r:id="rId20"/>
    <p:sldId id="267" r:id="rId21"/>
    <p:sldId id="280" r:id="rId22"/>
    <p:sldId id="288" r:id="rId23"/>
    <p:sldId id="291" r:id="rId24"/>
    <p:sldId id="281" r:id="rId25"/>
    <p:sldId id="29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162" autoAdjust="0"/>
    <p:restoredTop sz="89529" autoAdjust="0"/>
  </p:normalViewPr>
  <p:slideViewPr>
    <p:cSldViewPr>
      <p:cViewPr varScale="1">
        <p:scale>
          <a:sx n="67" d="100"/>
          <a:sy n="67" d="100"/>
        </p:scale>
        <p:origin x="-12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F1984-5A49-4ABD-8598-6CE050BC6C3F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05327-62D0-4484-8522-3CAF1C70C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7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Data access Object (DAO) pattern – Spring data - data layer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Factory Pattern – spring framework.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Singleton Pattern – database layer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MVC pattern – Presentation layer.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05327-62D0-4484-8522-3CAF1C70CEB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42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6"/>
            <a:ext cx="9144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1A10-C374-4A13-9C62-A9BB9D98E6C4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5B61E-52FF-43C2-9820-2B777036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4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1A10-C374-4A13-9C62-A9BB9D98E6C4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5B61E-52FF-43C2-9820-2B777036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5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1A10-C374-4A13-9C62-A9BB9D98E6C4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5B61E-52FF-43C2-9820-2B7770363DF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2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7707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1A10-C374-4A13-9C62-A9BB9D98E6C4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5B61E-52FF-43C2-9820-2B777036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11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1A10-C374-4A13-9C62-A9BB9D98E6C4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5B61E-52FF-43C2-9820-2B7770363DF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2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9321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1A10-C374-4A13-9C62-A9BB9D98E6C4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5B61E-52FF-43C2-9820-2B777036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3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1A10-C374-4A13-9C62-A9BB9D98E6C4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5B61E-52FF-43C2-9820-2B777036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06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1A10-C374-4A13-9C62-A9BB9D98E6C4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5B61E-52FF-43C2-9820-2B777036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7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1A10-C374-4A13-9C62-A9BB9D98E6C4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5B61E-52FF-43C2-9820-2B777036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1A10-C374-4A13-9C62-A9BB9D98E6C4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5B61E-52FF-43C2-9820-2B777036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4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1A10-C374-4A13-9C62-A9BB9D98E6C4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5B61E-52FF-43C2-9820-2B777036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1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1A10-C374-4A13-9C62-A9BB9D98E6C4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5B61E-52FF-43C2-9820-2B777036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1A10-C374-4A13-9C62-A9BB9D98E6C4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5B61E-52FF-43C2-9820-2B777036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9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1A10-C374-4A13-9C62-A9BB9D98E6C4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5B61E-52FF-43C2-9820-2B777036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0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4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1A10-C374-4A13-9C62-A9BB9D98E6C4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5B61E-52FF-43C2-9820-2B777036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4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5B61E-52FF-43C2-9820-2B7770363DF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1A10-C374-4A13-9C62-A9BB9D98E6C4}" type="datetimeFigureOut">
              <a:rPr lang="en-US" smtClean="0"/>
              <a:t>4/7/2016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2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6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01A10-C374-4A13-9C62-A9BB9D98E6C4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0" y="6041363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075B61E-52FF-43C2-9820-2B777036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8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457200"/>
            <a:ext cx="7175351" cy="2971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 smtClean="0"/>
              <a:t>Location Based Advertising &amp; Marketing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6600" y="5410200"/>
            <a:ext cx="5637010" cy="1263119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I S </a:t>
            </a:r>
            <a:r>
              <a:rPr lang="en-US" dirty="0" err="1" smtClean="0">
                <a:solidFill>
                  <a:schemeClr val="tx1"/>
                </a:solidFill>
              </a:rPr>
              <a:t>Dewasurendra</a:t>
            </a:r>
            <a:r>
              <a:rPr lang="en-US" dirty="0" smtClean="0">
                <a:solidFill>
                  <a:schemeClr val="tx1"/>
                </a:solidFill>
              </a:rPr>
              <a:t> – 139160M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Supervised by: Mr. </a:t>
            </a:r>
            <a:r>
              <a:rPr lang="en-US" dirty="0" err="1">
                <a:solidFill>
                  <a:schemeClr val="tx1"/>
                </a:solidFill>
              </a:rPr>
              <a:t>Saminda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Premaratne</a:t>
            </a:r>
            <a:endParaRPr lang="en-US" dirty="0">
              <a:solidFill>
                <a:schemeClr val="tx1"/>
              </a:solidFill>
            </a:endParaRPr>
          </a:p>
          <a:p>
            <a:pPr algn="r"/>
            <a:r>
              <a:rPr lang="en-US" dirty="0">
                <a:solidFill>
                  <a:schemeClr val="tx1"/>
                </a:solidFill>
              </a:rPr>
              <a:t>Faculty of Information Technology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University of </a:t>
            </a:r>
            <a:r>
              <a:rPr lang="en-US" dirty="0" err="1">
                <a:solidFill>
                  <a:schemeClr val="tx1"/>
                </a:solidFill>
              </a:rPr>
              <a:t>Moratuwa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828800" y="3505200"/>
            <a:ext cx="5637010" cy="882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mtClean="0"/>
              <a:t>Sappu Savari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08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6512511" cy="838200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Proposed System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086600" cy="4876800"/>
          </a:xfrm>
        </p:spPr>
        <p:txBody>
          <a:bodyPr>
            <a:normAutofit lnSpcReduction="10000"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800" dirty="0"/>
              <a:t>The system mainly using web protocols which means system functions as a web oriented system via internet.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/>
              <a:t>Every user need to create an authentication to save and retrieve relevant information.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/>
              <a:t>Uses </a:t>
            </a:r>
            <a:r>
              <a:rPr lang="en-US" sz="2800" dirty="0" smtClean="0"/>
              <a:t>Geo location API, so </a:t>
            </a:r>
            <a:r>
              <a:rPr lang="en-US" sz="2800" dirty="0"/>
              <a:t>system can get the location even on IP based information(less accurate on IP based information and high accuracy when GPS is </a:t>
            </a:r>
            <a:r>
              <a:rPr lang="en-US" sz="2800" dirty="0" smtClean="0"/>
              <a:t>available)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1688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6512511" cy="838200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Proposed System – Cont.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086600" cy="48768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Sellers can post their product items or services which they planning to sell.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Buyers can search available items and services.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According to the searches system notify when there are new items are available.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Notify when interested sellers are near by.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Facilitate provide comments and rating.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Messaging platform for communications.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205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6512511" cy="8382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Existing Issues in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086600" cy="48768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International</a:t>
            </a:r>
            <a:r>
              <a:rPr lang="en-US" dirty="0" smtClean="0"/>
              <a:t>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i="1" dirty="0" err="1" smtClean="0"/>
              <a:t>Closs</a:t>
            </a:r>
            <a:r>
              <a:rPr lang="en-US" sz="2000" b="1" i="1" dirty="0" smtClean="0"/>
              <a:t> 5</a:t>
            </a:r>
            <a:r>
              <a:rPr lang="en-US" sz="2000" dirty="0" smtClean="0"/>
              <a:t> – developed by </a:t>
            </a:r>
            <a:r>
              <a:rPr lang="en-US" sz="2000" dirty="0" err="1" smtClean="0"/>
              <a:t>Ebay</a:t>
            </a:r>
            <a:r>
              <a:rPr lang="en-US" sz="2000" dirty="0" smtClean="0"/>
              <a:t>. Integrated with Location Based Services to categorize the advertisements. Also provide online chat with      other party.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i="1" dirty="0" err="1"/>
              <a:t>Yardsale</a:t>
            </a:r>
            <a:r>
              <a:rPr lang="en-US" sz="2000" dirty="0" smtClean="0"/>
              <a:t> – developed by Apple corporation. Sellers can set a fixed location and those locations are listed down in a grid view on buyers mobile devices when searched.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Local</a:t>
            </a:r>
            <a:r>
              <a:rPr lang="en-US" dirty="0" smtClean="0"/>
              <a:t>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i="1" dirty="0"/>
              <a:t>Ikman.lk</a:t>
            </a:r>
            <a:r>
              <a:rPr lang="en-US" sz="2000" dirty="0" smtClean="0"/>
              <a:t> – can advertised over many product categories, location categorized.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i="1" dirty="0"/>
              <a:t>HitLanka.lk</a:t>
            </a:r>
            <a:r>
              <a:rPr lang="en-US" sz="2000" dirty="0" smtClean="0"/>
              <a:t> – advertisements are categorized over product categories and location.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812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6512511" cy="838200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Technology Stack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99" y="1143000"/>
            <a:ext cx="7351925" cy="4899025"/>
          </a:xfrm>
        </p:spPr>
      </p:pic>
    </p:spTree>
    <p:extLst>
      <p:ext uri="{BB962C8B-B14F-4D97-AF65-F5344CB8AC3E}">
        <p14:creationId xmlns:p14="http://schemas.microsoft.com/office/powerpoint/2010/main" val="67149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6512511" cy="838200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Analysis and Design</a:t>
            </a:r>
            <a:r>
              <a:rPr lang="en-US" sz="3600" dirty="0" smtClean="0"/>
              <a:t>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Considerations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711" y="1295400"/>
            <a:ext cx="2408889" cy="5327486"/>
          </a:xfrm>
        </p:spPr>
      </p:pic>
    </p:spTree>
    <p:extLst>
      <p:ext uri="{BB962C8B-B14F-4D97-AF65-F5344CB8AC3E}">
        <p14:creationId xmlns:p14="http://schemas.microsoft.com/office/powerpoint/2010/main" val="289413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6512511" cy="8382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Analysis and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Design Consideration – Cont.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467600" cy="48768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UI Considerations - </a:t>
            </a:r>
            <a:r>
              <a:rPr lang="en-US" sz="2000" b="1" dirty="0"/>
              <a:t>Model View Controller (MVC) </a:t>
            </a:r>
            <a:r>
              <a:rPr lang="en-US" sz="2000" b="1" dirty="0" smtClean="0"/>
              <a:t>Pattern</a:t>
            </a:r>
          </a:p>
          <a:p>
            <a:r>
              <a:rPr lang="en-US" sz="2000" b="1" dirty="0"/>
              <a:t>Data Model </a:t>
            </a:r>
            <a:r>
              <a:rPr lang="en-US" sz="2000" b="1" dirty="0" smtClean="0"/>
              <a:t>Design -</a:t>
            </a:r>
            <a:r>
              <a:rPr lang="en-US" sz="2000" b="1" dirty="0"/>
              <a:t> MySQL database</a:t>
            </a:r>
            <a:endParaRPr lang="en-US" sz="2000" b="1" dirty="0" smtClean="0"/>
          </a:p>
          <a:p>
            <a:r>
              <a:rPr lang="en-US" sz="2000" b="1" dirty="0"/>
              <a:t>Uses of Design </a:t>
            </a:r>
            <a:r>
              <a:rPr lang="en-US" sz="2000" b="1" dirty="0" smtClean="0"/>
              <a:t>Pattern – DAO/MVC/</a:t>
            </a:r>
            <a:r>
              <a:rPr lang="en-US" sz="2000" b="1" dirty="0"/>
              <a:t> Factory</a:t>
            </a:r>
            <a:endParaRPr lang="en-US" sz="2000" b="1" dirty="0" smtClean="0"/>
          </a:p>
          <a:p>
            <a:r>
              <a:rPr lang="en-US" sz="2000" b="1" dirty="0"/>
              <a:t>Connection </a:t>
            </a:r>
            <a:r>
              <a:rPr lang="en-US" sz="2000" b="1" dirty="0" smtClean="0"/>
              <a:t>Pooling - </a:t>
            </a:r>
            <a:r>
              <a:rPr lang="en-US" sz="2000" b="1" dirty="0"/>
              <a:t>spring data framework</a:t>
            </a:r>
            <a:endParaRPr lang="en-US" sz="2000" b="1" dirty="0" smtClean="0"/>
          </a:p>
          <a:p>
            <a:r>
              <a:rPr lang="en-US" sz="2000" b="1" dirty="0"/>
              <a:t>Transaction and </a:t>
            </a:r>
            <a:r>
              <a:rPr lang="en-US" sz="2000" b="1" dirty="0" smtClean="0"/>
              <a:t>Rollback - </a:t>
            </a:r>
            <a:r>
              <a:rPr lang="en-US" sz="2000" b="1" dirty="0"/>
              <a:t>DAO layer</a:t>
            </a:r>
            <a:endParaRPr lang="en-US" sz="2000" b="1" dirty="0" smtClean="0"/>
          </a:p>
          <a:p>
            <a:r>
              <a:rPr lang="en-US" sz="2000" b="1" dirty="0"/>
              <a:t>Concurrent </a:t>
            </a:r>
            <a:r>
              <a:rPr lang="en-US" sz="2000" b="1" dirty="0" smtClean="0"/>
              <a:t>Access – Version Controlling</a:t>
            </a:r>
          </a:p>
          <a:p>
            <a:r>
              <a:rPr lang="en-US" sz="2000" b="1" dirty="0"/>
              <a:t>Clustering </a:t>
            </a:r>
            <a:r>
              <a:rPr lang="en-US" sz="2000" b="1" dirty="0" smtClean="0"/>
              <a:t>Support – JVM (singleton instance)</a:t>
            </a:r>
          </a:p>
          <a:p>
            <a:r>
              <a:rPr lang="en-US" sz="2000" b="1" dirty="0"/>
              <a:t>Logging </a:t>
            </a:r>
            <a:r>
              <a:rPr lang="en-US" sz="2000" b="1" dirty="0" smtClean="0"/>
              <a:t>Facilities - </a:t>
            </a:r>
            <a:r>
              <a:rPr lang="en-US" sz="2000" b="1" dirty="0"/>
              <a:t>Log4j logging framework</a:t>
            </a:r>
            <a:endParaRPr lang="en-US" sz="2000" b="1" dirty="0" smtClean="0"/>
          </a:p>
          <a:p>
            <a:r>
              <a:rPr lang="en-US" sz="2000" b="1" dirty="0"/>
              <a:t>Audit </a:t>
            </a:r>
            <a:r>
              <a:rPr lang="en-US" sz="2000" b="1" dirty="0" smtClean="0"/>
              <a:t>Facilities – audit table columns</a:t>
            </a:r>
          </a:p>
          <a:p>
            <a:r>
              <a:rPr lang="en-US" sz="2000" b="1" dirty="0" smtClean="0"/>
              <a:t>Security – spring security</a:t>
            </a:r>
            <a:endParaRPr lang="en-US" sz="2000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dirty="0" smtClean="0"/>
          </a:p>
          <a:p>
            <a:endParaRPr lang="en-US" b="1" i="1" dirty="0"/>
          </a:p>
          <a:p>
            <a:endParaRPr lang="en-US" b="1" i="1" dirty="0"/>
          </a:p>
          <a:p>
            <a:endParaRPr lang="en-US" b="1" dirty="0" smtClean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dirty="0" smtClean="0"/>
          </a:p>
          <a:p>
            <a:pPr marL="0" indent="0">
              <a:buNone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57473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6512511" cy="8382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Implementation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467600" cy="5029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 smtClean="0"/>
              <a:t>Scheduler Service</a:t>
            </a:r>
          </a:p>
          <a:p>
            <a:r>
              <a:rPr lang="en-US" b="1" dirty="0" smtClean="0"/>
              <a:t>Step 1: execute search requests and fetch selected products</a:t>
            </a:r>
          </a:p>
          <a:p>
            <a:r>
              <a:rPr lang="en-US" b="1" dirty="0" smtClean="0"/>
              <a:t>Step 2: Start LOOP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	fetch Follow Seller Selections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	Start LOOP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		IF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			(follow seller ==  searched product owner)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				calculate distance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				IF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					(distance &lt; 1)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					fire high priority notifications;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				END IF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		END IF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	End LOOP	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b="1" dirty="0"/>
              <a:t> </a:t>
            </a:r>
            <a:r>
              <a:rPr lang="en-US" b="1" dirty="0" smtClean="0"/>
              <a:t>   End LOOP</a:t>
            </a:r>
            <a:r>
              <a:rPr lang="en-US" sz="2000" b="1" dirty="0" smtClean="0"/>
              <a:t>	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75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6512511" cy="8382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Implementation – Cont.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066800"/>
            <a:ext cx="7696200" cy="533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Calculating overall rating</a:t>
            </a:r>
          </a:p>
          <a:p>
            <a:r>
              <a:rPr lang="en-US" dirty="0" smtClean="0"/>
              <a:t>Formula</a:t>
            </a:r>
          </a:p>
          <a:p>
            <a:pPr marL="0" indent="0" algn="ctr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 smtClean="0"/>
              <a:t>Overall </a:t>
            </a:r>
            <a:r>
              <a:rPr lang="en-US" b="1" dirty="0"/>
              <a:t>R</a:t>
            </a:r>
            <a:r>
              <a:rPr lang="en-US" b="1" dirty="0" smtClean="0"/>
              <a:t>ating = Total Rating/No of Rating</a:t>
            </a:r>
          </a:p>
          <a:p>
            <a:pPr marL="0" indent="0" algn="ctr">
              <a:buNone/>
            </a:pPr>
            <a:r>
              <a:rPr lang="en-US" b="1" dirty="0"/>
              <a:t>	</a:t>
            </a:r>
            <a:r>
              <a:rPr lang="en-US" sz="1400" b="1" dirty="0" smtClean="0"/>
              <a:t>* for a item wise</a:t>
            </a:r>
            <a:endParaRPr lang="en-US" b="1" dirty="0" smtClean="0"/>
          </a:p>
          <a:p>
            <a:r>
              <a:rPr lang="en-US" dirty="0" smtClean="0"/>
              <a:t>steps for calculating overall rating</a:t>
            </a:r>
          </a:p>
          <a:p>
            <a:endParaRPr lang="en-US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900" dirty="0" smtClean="0"/>
              <a:t>	</a:t>
            </a:r>
            <a:r>
              <a:rPr lang="en-US" sz="1500" dirty="0" smtClean="0"/>
              <a:t>Step 1: Fetch list of rating product wise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 smtClean="0"/>
              <a:t>	Step 2: Initialize variable for sum and count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/>
              <a:t>	</a:t>
            </a:r>
            <a:r>
              <a:rPr lang="en-US" sz="1500" dirty="0" smtClean="0"/>
              <a:t>Step 3: Begin Loop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/>
              <a:t>	</a:t>
            </a:r>
            <a:r>
              <a:rPr lang="en-US" sz="1500" dirty="0" smtClean="0"/>
              <a:t>		sum = sum + rating;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/>
              <a:t>	</a:t>
            </a:r>
            <a:r>
              <a:rPr lang="en-US" sz="1500" dirty="0" smtClean="0"/>
              <a:t>		count = count + 1;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/>
              <a:t>	</a:t>
            </a:r>
            <a:r>
              <a:rPr lang="en-US" sz="1500" dirty="0" smtClean="0"/>
              <a:t>	   End Loop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/>
              <a:t>	</a:t>
            </a:r>
            <a:r>
              <a:rPr lang="en-US" sz="1500" dirty="0" smtClean="0"/>
              <a:t>Step 3: IF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/>
              <a:t>	</a:t>
            </a:r>
            <a:r>
              <a:rPr lang="en-US" sz="1500" dirty="0" smtClean="0"/>
              <a:t>		sum&gt;0 and count&gt;0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/>
              <a:t>	</a:t>
            </a:r>
            <a:r>
              <a:rPr lang="en-US" sz="1500" dirty="0" smtClean="0"/>
              <a:t>		Return sum/count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/>
              <a:t>	</a:t>
            </a:r>
            <a:r>
              <a:rPr lang="en-US" sz="1500" dirty="0" smtClean="0"/>
              <a:t>	  End IF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endParaRPr lang="en-US" sz="14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129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6512511" cy="8382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Implementation – Cont.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066800"/>
            <a:ext cx="76962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Generate Distance Notification</a:t>
            </a:r>
          </a:p>
          <a:p>
            <a:r>
              <a:rPr lang="en-US" dirty="0"/>
              <a:t>h</a:t>
            </a:r>
            <a:r>
              <a:rPr lang="en-US" dirty="0" smtClean="0"/>
              <a:t>aversine Formula</a:t>
            </a:r>
          </a:p>
          <a:p>
            <a:pPr marL="0" indent="0" algn="ctr">
              <a:buNone/>
            </a:pPr>
            <a:r>
              <a:rPr lang="en-US" dirty="0" smtClean="0"/>
              <a:t>	</a:t>
            </a:r>
            <a:r>
              <a:rPr lang="es-ES" dirty="0" smtClean="0"/>
              <a:t>a = sin²(</a:t>
            </a:r>
            <a:r>
              <a:rPr lang="es-ES" dirty="0" err="1" smtClean="0"/>
              <a:t>Δφ</a:t>
            </a:r>
            <a:r>
              <a:rPr lang="es-ES" dirty="0" smtClean="0"/>
              <a:t>/2) + </a:t>
            </a:r>
            <a:r>
              <a:rPr lang="es-ES" dirty="0" err="1" smtClean="0"/>
              <a:t>cos</a:t>
            </a:r>
            <a:r>
              <a:rPr lang="es-ES" dirty="0" smtClean="0"/>
              <a:t> φ</a:t>
            </a:r>
            <a:r>
              <a:rPr lang="es-ES" baseline="-25000" dirty="0" smtClean="0"/>
              <a:t>1</a:t>
            </a:r>
            <a:r>
              <a:rPr lang="es-ES" dirty="0" smtClean="0"/>
              <a:t> ⋅ </a:t>
            </a:r>
            <a:r>
              <a:rPr lang="es-ES" dirty="0" err="1" smtClean="0"/>
              <a:t>cos</a:t>
            </a:r>
            <a:r>
              <a:rPr lang="es-ES" dirty="0" smtClean="0"/>
              <a:t> φ</a:t>
            </a:r>
            <a:r>
              <a:rPr lang="es-ES" baseline="-25000" dirty="0" smtClean="0"/>
              <a:t>2</a:t>
            </a:r>
            <a:r>
              <a:rPr lang="es-ES" dirty="0" smtClean="0"/>
              <a:t> ⋅ sin²(</a:t>
            </a:r>
            <a:r>
              <a:rPr lang="es-ES" dirty="0" err="1" smtClean="0"/>
              <a:t>Δλ</a:t>
            </a:r>
            <a:r>
              <a:rPr lang="es-ES" dirty="0" smtClean="0"/>
              <a:t>/2)</a:t>
            </a:r>
          </a:p>
          <a:p>
            <a:pPr marL="0" indent="0" algn="ctr">
              <a:buNone/>
            </a:pPr>
            <a:r>
              <a:rPr lang="en-US" dirty="0" smtClean="0"/>
              <a:t>c </a:t>
            </a:r>
            <a:r>
              <a:rPr lang="en-US" dirty="0"/>
              <a:t>= 2 ⋅ atan2( √a, √(1−a) </a:t>
            </a:r>
            <a:r>
              <a:rPr lang="en-US" dirty="0" smtClean="0"/>
              <a:t>)</a:t>
            </a:r>
          </a:p>
          <a:p>
            <a:pPr marL="0" indent="0" algn="ctr">
              <a:buNone/>
            </a:pPr>
            <a:r>
              <a:rPr lang="en-US" dirty="0"/>
              <a:t>d = R ⋅ </a:t>
            </a:r>
            <a:r>
              <a:rPr lang="en-US" dirty="0" smtClean="0"/>
              <a:t>c</a:t>
            </a:r>
          </a:p>
          <a:p>
            <a:pPr marL="0" indent="0" algn="ctr">
              <a:buNone/>
            </a:pPr>
            <a:r>
              <a:rPr lang="en-US" dirty="0"/>
              <a:t>φ</a:t>
            </a:r>
            <a:r>
              <a:rPr lang="en-US" i="1" dirty="0"/>
              <a:t> is latitude, </a:t>
            </a:r>
            <a:r>
              <a:rPr lang="en-US" dirty="0"/>
              <a:t>λ</a:t>
            </a:r>
            <a:r>
              <a:rPr lang="en-US" i="1" dirty="0"/>
              <a:t> is </a:t>
            </a:r>
            <a:r>
              <a:rPr lang="en-US" i="1" dirty="0" smtClean="0"/>
              <a:t>longitude</a:t>
            </a:r>
            <a:r>
              <a:rPr lang="en-US" i="1" dirty="0"/>
              <a:t> </a:t>
            </a:r>
            <a:endParaRPr lang="en-US" i="1" dirty="0" smtClean="0"/>
          </a:p>
          <a:p>
            <a:pPr marL="0" indent="0" algn="ctr">
              <a:buNone/>
            </a:pPr>
            <a:r>
              <a:rPr lang="en-US" dirty="0" smtClean="0"/>
              <a:t>R</a:t>
            </a:r>
            <a:r>
              <a:rPr lang="en-US" i="1" dirty="0"/>
              <a:t> is earth’s radius (mean radius = 6,371km</a:t>
            </a:r>
            <a:r>
              <a:rPr lang="en-US" i="1" dirty="0" smtClean="0"/>
              <a:t>)</a:t>
            </a:r>
          </a:p>
          <a:p>
            <a:pPr marL="0" indent="0" algn="ctr">
              <a:buNone/>
            </a:pPr>
            <a:r>
              <a:rPr lang="en-US" sz="1600" b="1" i="1" dirty="0" smtClean="0"/>
              <a:t>*</a:t>
            </a:r>
            <a:r>
              <a:rPr lang="en-US" sz="1600" dirty="0"/>
              <a:t>the earth is very slightly ellipsoidal; using a spherical model gives errors typically up to 0.3%</a:t>
            </a:r>
            <a:endParaRPr lang="es-ES" sz="1600" b="1" dirty="0"/>
          </a:p>
          <a:p>
            <a:r>
              <a:rPr lang="en-US" dirty="0" smtClean="0"/>
              <a:t>Implemented using Java Math library packages.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endParaRPr lang="en-US" sz="14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36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6512511" cy="8382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Implementation – Cont.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467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Used open </a:t>
            </a:r>
            <a:r>
              <a:rPr lang="en-US" sz="2000" dirty="0"/>
              <a:t>source </a:t>
            </a:r>
            <a:r>
              <a:rPr lang="en-US" sz="2000" dirty="0" smtClean="0"/>
              <a:t>technologies and development tools.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Eclipse (Mars)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err="1" smtClean="0"/>
              <a:t>Mysql</a:t>
            </a:r>
            <a:r>
              <a:rPr lang="en-US" sz="1800" dirty="0" smtClean="0"/>
              <a:t> Workbench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err="1" smtClean="0"/>
              <a:t>Ireport</a:t>
            </a:r>
            <a:endParaRPr lang="en-US" sz="1800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sz="2000" dirty="0"/>
              <a:t>For the </a:t>
            </a:r>
            <a:r>
              <a:rPr lang="en-US" sz="2000" dirty="0" smtClean="0"/>
              <a:t>Data layer -  </a:t>
            </a:r>
            <a:r>
              <a:rPr lang="en-US" sz="2000" dirty="0"/>
              <a:t>MySQL </a:t>
            </a:r>
            <a:r>
              <a:rPr lang="en-US" sz="2000" dirty="0" smtClean="0"/>
              <a:t>database</a:t>
            </a:r>
          </a:p>
          <a:p>
            <a:r>
              <a:rPr lang="en-US" sz="2000" dirty="0" smtClean="0"/>
              <a:t>Data layer implementation – Java</a:t>
            </a:r>
          </a:p>
          <a:p>
            <a:r>
              <a:rPr lang="en-US" sz="2000" dirty="0" smtClean="0"/>
              <a:t>For </a:t>
            </a:r>
            <a:r>
              <a:rPr lang="en-US" sz="2000" dirty="0"/>
              <a:t>further functionalities such as connection pooling, maintain </a:t>
            </a:r>
            <a:r>
              <a:rPr lang="en-US" sz="2000" dirty="0" smtClean="0"/>
              <a:t>scalability - </a:t>
            </a:r>
            <a:r>
              <a:rPr lang="en-US" sz="2000" dirty="0"/>
              <a:t>Spring data JPA </a:t>
            </a:r>
            <a:r>
              <a:rPr lang="en-US" sz="2000" dirty="0" smtClean="0"/>
              <a:t>framework.</a:t>
            </a:r>
          </a:p>
          <a:p>
            <a:r>
              <a:rPr lang="en-US" sz="2000" dirty="0" smtClean="0"/>
              <a:t>Business </a:t>
            </a:r>
            <a:r>
              <a:rPr lang="en-US" sz="2000" dirty="0"/>
              <a:t>layer </a:t>
            </a:r>
            <a:r>
              <a:rPr lang="en-US" sz="2000" dirty="0" smtClean="0"/>
              <a:t>- </a:t>
            </a:r>
            <a:r>
              <a:rPr lang="en-US" sz="2000" dirty="0"/>
              <a:t>Java and Spring framework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presentation layer will be developed using HTML5, JSP, JSTL, </a:t>
            </a:r>
            <a:r>
              <a:rPr lang="en-US" sz="2000" dirty="0" err="1" smtClean="0"/>
              <a:t>Jquery</a:t>
            </a:r>
            <a:r>
              <a:rPr lang="en-US" sz="2000" dirty="0" smtClean="0"/>
              <a:t>, </a:t>
            </a:r>
            <a:r>
              <a:rPr lang="en-US" sz="2000" dirty="0" err="1" smtClean="0"/>
              <a:t>Json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dirty="0" err="1"/>
              <a:t>BootStrap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Report generations </a:t>
            </a:r>
            <a:r>
              <a:rPr lang="en-US" sz="2000" dirty="0" smtClean="0"/>
              <a:t> - Jasper </a:t>
            </a:r>
            <a:r>
              <a:rPr lang="en-US" sz="2000" dirty="0"/>
              <a:t>reporting with </a:t>
            </a:r>
            <a:r>
              <a:rPr lang="en-US" sz="2000" dirty="0" err="1" smtClean="0"/>
              <a:t>Ireport</a:t>
            </a:r>
            <a:r>
              <a:rPr lang="en-US" sz="2000" dirty="0" smtClean="0"/>
              <a:t>.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439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5400"/>
            <a:ext cx="6705600" cy="5029200"/>
          </a:xfrm>
        </p:spPr>
        <p:txBody>
          <a:bodyPr>
            <a:noAutofit/>
          </a:bodyPr>
          <a:lstStyle/>
          <a:p>
            <a:r>
              <a:rPr lang="en-US" sz="2500" dirty="0" smtClean="0"/>
              <a:t>Sappu Savari - </a:t>
            </a:r>
            <a:r>
              <a:rPr lang="en-US" sz="2500" dirty="0"/>
              <a:t>Introduction</a:t>
            </a:r>
          </a:p>
          <a:p>
            <a:r>
              <a:rPr lang="en-US" sz="2500" dirty="0"/>
              <a:t>Background and Motivation</a:t>
            </a:r>
          </a:p>
          <a:p>
            <a:r>
              <a:rPr lang="en-US" sz="2500" dirty="0"/>
              <a:t>Aims and </a:t>
            </a:r>
            <a:r>
              <a:rPr lang="en-US" sz="2500" dirty="0" smtClean="0"/>
              <a:t>Objectives</a:t>
            </a:r>
          </a:p>
          <a:p>
            <a:r>
              <a:rPr lang="en-US" sz="2500" dirty="0" smtClean="0"/>
              <a:t>Proposed System</a:t>
            </a:r>
            <a:endParaRPr lang="en-US" sz="2500" dirty="0"/>
          </a:p>
          <a:p>
            <a:r>
              <a:rPr lang="en-US" sz="2500" dirty="0" smtClean="0"/>
              <a:t>Existing Issues</a:t>
            </a:r>
          </a:p>
          <a:p>
            <a:r>
              <a:rPr lang="en-US" sz="2500" dirty="0" smtClean="0"/>
              <a:t>Technology Stack</a:t>
            </a:r>
          </a:p>
          <a:p>
            <a:r>
              <a:rPr lang="en-US" sz="2500" dirty="0" smtClean="0"/>
              <a:t>Analysis and Design </a:t>
            </a:r>
            <a:r>
              <a:rPr lang="en-US" sz="2500" dirty="0"/>
              <a:t>Consideration</a:t>
            </a:r>
          </a:p>
          <a:p>
            <a:r>
              <a:rPr lang="en-US" sz="2500" dirty="0" smtClean="0"/>
              <a:t>Implementation</a:t>
            </a:r>
            <a:endParaRPr lang="en-US" sz="2500" dirty="0"/>
          </a:p>
          <a:p>
            <a:r>
              <a:rPr lang="en-US" sz="2500" dirty="0" smtClean="0"/>
              <a:t>Conclusion &amp; Further Works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04121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6512511" cy="838200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Conclusion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&amp;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 Further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orks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696200" cy="5181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300" b="1" dirty="0" smtClean="0"/>
              <a:t>Conclusion</a:t>
            </a:r>
          </a:p>
          <a:p>
            <a:r>
              <a:rPr lang="en-US" sz="2300" dirty="0" smtClean="0"/>
              <a:t>The </a:t>
            </a:r>
            <a:r>
              <a:rPr lang="en-US" sz="2300" dirty="0"/>
              <a:t>newly proposed </a:t>
            </a:r>
            <a:r>
              <a:rPr lang="en-US" sz="2300" dirty="0" smtClean="0"/>
              <a:t>system will </a:t>
            </a:r>
            <a:r>
              <a:rPr lang="en-US" sz="2300" dirty="0"/>
              <a:t>be well benefited to the people who spend a busy schedule in their life. </a:t>
            </a:r>
            <a:endParaRPr lang="en-US" sz="2300" dirty="0" smtClean="0"/>
          </a:p>
          <a:p>
            <a:endParaRPr lang="en-US" sz="2300" dirty="0" smtClean="0"/>
          </a:p>
          <a:p>
            <a:r>
              <a:rPr lang="en-US" sz="2300" dirty="0" smtClean="0"/>
              <a:t>Automated searching service will save the </a:t>
            </a:r>
            <a:r>
              <a:rPr lang="en-US" sz="2300" dirty="0"/>
              <a:t>time spending on browsing through the posted </a:t>
            </a:r>
            <a:r>
              <a:rPr lang="en-US" sz="2300" dirty="0" smtClean="0"/>
              <a:t>advertisements.</a:t>
            </a:r>
          </a:p>
          <a:p>
            <a:endParaRPr lang="en-US" sz="2300" dirty="0"/>
          </a:p>
          <a:p>
            <a:r>
              <a:rPr lang="en-US" sz="2300" dirty="0" smtClean="0"/>
              <a:t>Location based services will save the time spending on scheduling time </a:t>
            </a:r>
            <a:r>
              <a:rPr lang="en-US" sz="2300" dirty="0"/>
              <a:t>and venue for meet </a:t>
            </a:r>
            <a:r>
              <a:rPr lang="en-US" sz="2300" dirty="0" smtClean="0"/>
              <a:t>the seller. </a:t>
            </a:r>
          </a:p>
          <a:p>
            <a:endParaRPr lang="en-US" sz="2300" dirty="0"/>
          </a:p>
          <a:p>
            <a:r>
              <a:rPr lang="en-US" sz="2300" dirty="0" smtClean="0"/>
              <a:t>Users </a:t>
            </a:r>
            <a:r>
              <a:rPr lang="en-US" sz="2300" dirty="0"/>
              <a:t>notify automatically when the best matching seller or buyer comes nearby, so the user will be free of tension and stress of searching the proper buyer or seller to contact. </a:t>
            </a:r>
            <a:endParaRPr lang="en-US" sz="2300" dirty="0" smtClean="0"/>
          </a:p>
          <a:p>
            <a:endParaRPr lang="en-US" sz="2300" dirty="0" smtClean="0"/>
          </a:p>
          <a:p>
            <a:endParaRPr lang="en-US" sz="23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6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543800" cy="838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Conclusion &amp; Further Works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– Cont.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3914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System notify buyer or seller and shortest path details to find the other party. </a:t>
            </a:r>
          </a:p>
          <a:p>
            <a:endParaRPr lang="en-US" sz="2000" dirty="0"/>
          </a:p>
          <a:p>
            <a:r>
              <a:rPr lang="en-US" sz="2000" dirty="0" smtClean="0"/>
              <a:t>Until </a:t>
            </a:r>
            <a:r>
              <a:rPr lang="en-US" sz="2000" dirty="0"/>
              <a:t>you find the best matching seller or buyer the system will continue finding.</a:t>
            </a:r>
          </a:p>
          <a:p>
            <a:endParaRPr lang="en-US" sz="2000" dirty="0" smtClean="0"/>
          </a:p>
          <a:p>
            <a:r>
              <a:rPr lang="en-US" sz="2000" dirty="0" smtClean="0"/>
              <a:t>Minimize the frauds by </a:t>
            </a:r>
            <a:r>
              <a:rPr lang="en-US" sz="2000" dirty="0" smtClean="0"/>
              <a:t>ranking; </a:t>
            </a:r>
            <a:r>
              <a:rPr lang="en-US" sz="2000" dirty="0" smtClean="0"/>
              <a:t>Also helps </a:t>
            </a:r>
            <a:r>
              <a:rPr lang="en-US" sz="2000" dirty="0"/>
              <a:t>for future references which help other buyers to find better </a:t>
            </a:r>
            <a:r>
              <a:rPr lang="en-US" sz="2000" dirty="0" smtClean="0"/>
              <a:t>products or services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Reviews and commenting facility will provide more information about the seller or the products.</a:t>
            </a:r>
          </a:p>
          <a:p>
            <a:endParaRPr lang="en-US" sz="2000" dirty="0"/>
          </a:p>
          <a:p>
            <a:r>
              <a:rPr lang="en-US" sz="2000" dirty="0" smtClean="0"/>
              <a:t>Messaging facility will ease up the communication between buyer and seller.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02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543800" cy="838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Conclusion &amp; Further Works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– Cont.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391400" cy="4800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b="1" dirty="0" smtClean="0"/>
              <a:t>Concerns</a:t>
            </a:r>
          </a:p>
          <a:p>
            <a:r>
              <a:rPr lang="en-US" sz="2800" dirty="0" smtClean="0"/>
              <a:t>User need a average computer literacy to use the system.</a:t>
            </a:r>
          </a:p>
          <a:p>
            <a:r>
              <a:rPr lang="en-US" sz="2800" dirty="0" smtClean="0"/>
              <a:t>User </a:t>
            </a:r>
            <a:r>
              <a:rPr lang="en-US" sz="2800" dirty="0"/>
              <a:t>will need a smart phone with internet connection and location </a:t>
            </a:r>
            <a:r>
              <a:rPr lang="en-US" sz="2800" dirty="0" smtClean="0"/>
              <a:t>facilities to experience a reliable service. </a:t>
            </a:r>
          </a:p>
          <a:p>
            <a:r>
              <a:rPr lang="en-US" sz="2800" dirty="0" smtClean="0"/>
              <a:t>Mobile application should constantly up and running to get the proper location based services.</a:t>
            </a:r>
          </a:p>
          <a:p>
            <a:r>
              <a:rPr lang="en-US" sz="2800" dirty="0" smtClean="0"/>
              <a:t>Location based services and internet usage will drain the mobile phone battery.</a:t>
            </a:r>
          </a:p>
          <a:p>
            <a:r>
              <a:rPr lang="en-US" sz="2800" dirty="0" smtClean="0"/>
              <a:t>Application services will be needing a </a:t>
            </a:r>
            <a:r>
              <a:rPr lang="en-US" sz="2800" dirty="0"/>
              <a:t>high performance web servers and database servers to serve no of users at </a:t>
            </a:r>
            <a:r>
              <a:rPr lang="en-US" sz="2800" dirty="0" smtClean="0"/>
              <a:t>once.</a:t>
            </a:r>
          </a:p>
          <a:p>
            <a:r>
              <a:rPr lang="en-US" sz="2800" dirty="0" smtClean="0"/>
              <a:t>Some users may provide false details or bad rating purposefully which we cannot validate.</a:t>
            </a:r>
            <a:endParaRPr lang="en-US" sz="2800" dirty="0"/>
          </a:p>
          <a:p>
            <a:endParaRPr lang="en-US" sz="2800" dirty="0"/>
          </a:p>
          <a:p>
            <a:endParaRPr lang="en-US" sz="28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8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543800" cy="838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Conclusion &amp; Further Works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– Cont.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3914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Further </a:t>
            </a:r>
            <a:r>
              <a:rPr lang="en-US" sz="2000" b="1" dirty="0" smtClean="0"/>
              <a:t>Works</a:t>
            </a:r>
            <a:endParaRPr lang="en-US" sz="2000" dirty="0" smtClean="0"/>
          </a:p>
          <a:p>
            <a:r>
              <a:rPr lang="en-US" sz="2000" dirty="0" smtClean="0"/>
              <a:t>Android </a:t>
            </a:r>
            <a:r>
              <a:rPr lang="en-US" sz="2000" dirty="0"/>
              <a:t>service to fetch location information and provide task bar notifications</a:t>
            </a:r>
            <a:r>
              <a:rPr lang="en-US" sz="2000" dirty="0" smtClean="0"/>
              <a:t>.</a:t>
            </a:r>
            <a:endParaRPr lang="en-US" sz="2200" dirty="0" smtClean="0"/>
          </a:p>
          <a:p>
            <a:r>
              <a:rPr lang="en-US" sz="2200" dirty="0" smtClean="0"/>
              <a:t>Integrating </a:t>
            </a:r>
            <a:r>
              <a:rPr lang="en-US" sz="2200" dirty="0"/>
              <a:t>Data </a:t>
            </a:r>
            <a:r>
              <a:rPr lang="en-US" sz="2200" dirty="0" smtClean="0"/>
              <a:t>mining</a:t>
            </a:r>
          </a:p>
          <a:p>
            <a:pPr marL="457200" lvl="1" indent="0">
              <a:buNone/>
            </a:pPr>
            <a:r>
              <a:rPr lang="en-US" sz="2000" dirty="0" smtClean="0"/>
              <a:t>Integrate </a:t>
            </a:r>
            <a:r>
              <a:rPr lang="en-US" sz="2000" dirty="0" err="1" smtClean="0"/>
              <a:t>weka</a:t>
            </a:r>
            <a:r>
              <a:rPr lang="en-US" sz="2000" dirty="0" smtClean="0"/>
              <a:t> java API.</a:t>
            </a:r>
          </a:p>
          <a:p>
            <a:pPr marL="457200" lvl="1" indent="0">
              <a:buNone/>
            </a:pPr>
            <a:r>
              <a:rPr lang="en-US" sz="2000" dirty="0" smtClean="0"/>
              <a:t>Using </a:t>
            </a:r>
            <a:r>
              <a:rPr lang="en-US" sz="2000" dirty="0" err="1" smtClean="0"/>
              <a:t>Apriori</a:t>
            </a:r>
            <a:r>
              <a:rPr lang="en-US" sz="2000" dirty="0" smtClean="0"/>
              <a:t> algorithm, associate model.</a:t>
            </a:r>
          </a:p>
          <a:p>
            <a:pPr marL="0" indent="0">
              <a:buNone/>
            </a:pPr>
            <a:endParaRPr lang="en-US" sz="2800" b="1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46684"/>
            <a:ext cx="6477000" cy="300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8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6512511" cy="838200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Demonstration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52901" y="1219200"/>
            <a:ext cx="28956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Isuru.dewasurendra@gmail.com</a:t>
            </a:r>
            <a:endParaRPr lang="en-US" dirty="0" smtClean="0"/>
          </a:p>
        </p:txBody>
      </p:sp>
      <p:sp>
        <p:nvSpPr>
          <p:cNvPr id="7" name="Oval 6"/>
          <p:cNvSpPr/>
          <p:nvPr/>
        </p:nvSpPr>
        <p:spPr>
          <a:xfrm>
            <a:off x="739254" y="4800600"/>
            <a:ext cx="3223146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ranjith@gmail.com</a:t>
            </a:r>
          </a:p>
        </p:txBody>
      </p:sp>
      <p:sp>
        <p:nvSpPr>
          <p:cNvPr id="8" name="Oval 7"/>
          <p:cNvSpPr/>
          <p:nvPr/>
        </p:nvSpPr>
        <p:spPr>
          <a:xfrm>
            <a:off x="752900" y="2971800"/>
            <a:ext cx="3209499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kamal@gmail.com</a:t>
            </a:r>
          </a:p>
        </p:txBody>
      </p:sp>
      <p:sp>
        <p:nvSpPr>
          <p:cNvPr id="9" name="Cube 8"/>
          <p:cNvSpPr/>
          <p:nvPr/>
        </p:nvSpPr>
        <p:spPr>
          <a:xfrm>
            <a:off x="4648200" y="2806890"/>
            <a:ext cx="2667000" cy="14478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– Samsung Note3</a:t>
            </a:r>
            <a:endParaRPr lang="en-US" dirty="0"/>
          </a:p>
        </p:txBody>
      </p:sp>
      <p:sp>
        <p:nvSpPr>
          <p:cNvPr id="10" name="Cube 9"/>
          <p:cNvSpPr/>
          <p:nvPr/>
        </p:nvSpPr>
        <p:spPr>
          <a:xfrm>
            <a:off x="4806855" y="4648200"/>
            <a:ext cx="2667000" cy="14478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 - </a:t>
            </a:r>
            <a:r>
              <a:rPr lang="en-US" dirty="0"/>
              <a:t>BMW X1 </a:t>
            </a:r>
            <a:r>
              <a:rPr lang="en-US" dirty="0" smtClean="0"/>
              <a:t>2011  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08000" y="3918426"/>
          <a:ext cx="6446838" cy="365760"/>
        </p:xfrm>
        <a:graphic>
          <a:graphicData uri="http://schemas.openxmlformats.org/drawingml/2006/table">
            <a:tbl>
              <a:tblPr/>
              <a:tblGrid>
                <a:gridCol w="6446838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stCxn id="8" idx="6"/>
            <a:endCxn id="9" idx="2"/>
          </p:cNvCxnSpPr>
          <p:nvPr/>
        </p:nvCxnSpPr>
        <p:spPr>
          <a:xfrm>
            <a:off x="3962399" y="3695700"/>
            <a:ext cx="685801" cy="16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962400" y="5524500"/>
            <a:ext cx="844455" cy="28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419600" y="1162050"/>
            <a:ext cx="28956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sunil@gmail.com</a:t>
            </a:r>
          </a:p>
        </p:txBody>
      </p:sp>
    </p:spTree>
    <p:extLst>
      <p:ext uri="{BB962C8B-B14F-4D97-AF65-F5344CB8AC3E}">
        <p14:creationId xmlns:p14="http://schemas.microsoft.com/office/powerpoint/2010/main" val="76702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315200" cy="1752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Location Based Advertising and Marketing System – Sappu Savari</a:t>
            </a:r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08000" y="3918426"/>
          <a:ext cx="6446838" cy="365760"/>
        </p:xfrm>
        <a:graphic>
          <a:graphicData uri="http://schemas.openxmlformats.org/drawingml/2006/table">
            <a:tbl>
              <a:tblPr/>
              <a:tblGrid>
                <a:gridCol w="6446838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66800" y="3173551"/>
            <a:ext cx="723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Thank you</a:t>
            </a:r>
            <a:endParaRPr lang="en-US" sz="4000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3276600" y="5410200"/>
            <a:ext cx="5637010" cy="126311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I S </a:t>
            </a:r>
            <a:r>
              <a:rPr lang="en-US" dirty="0" err="1" smtClean="0">
                <a:solidFill>
                  <a:schemeClr val="tx1"/>
                </a:solidFill>
              </a:rPr>
              <a:t>Dewasurendra</a:t>
            </a:r>
            <a:r>
              <a:rPr lang="en-US" dirty="0" smtClean="0">
                <a:solidFill>
                  <a:schemeClr val="tx1"/>
                </a:solidFill>
              </a:rPr>
              <a:t> – 139160M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Supervised by: Mr. </a:t>
            </a:r>
            <a:r>
              <a:rPr lang="en-US" dirty="0" err="1" smtClean="0">
                <a:solidFill>
                  <a:schemeClr val="tx1"/>
                </a:solidFill>
              </a:rPr>
              <a:t>Saminda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Premaratne</a:t>
            </a:r>
            <a:endParaRPr lang="en-US" dirty="0" smtClean="0">
              <a:solidFill>
                <a:schemeClr val="tx1"/>
              </a:solidFill>
            </a:endParaRP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Faculty of Information Technology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University of </a:t>
            </a:r>
            <a:r>
              <a:rPr lang="en-US" dirty="0" err="1" smtClean="0">
                <a:solidFill>
                  <a:schemeClr val="tx1"/>
                </a:solidFill>
              </a:rPr>
              <a:t>Moratuwa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3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6512511" cy="838200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Sappu Savari -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620000" cy="49530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Integrated Location Based Services.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Mainly targeted for smart mobile device users.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Most suitable for mid range sellers and buyers.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An android mobile application and a web application.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System can be accessed by smart mobile devices and computers via Internet.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The Location would be gathered using Geolocation API (IP/GPS).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47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467600" cy="838200"/>
          </a:xfrm>
        </p:spPr>
        <p:txBody>
          <a:bodyPr/>
          <a:lstStyle/>
          <a:p>
            <a:pPr marL="0" indent="0" algn="l">
              <a:buNone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Sappu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Savari -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Introduction -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Cont.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620000" cy="495300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Users can post advertisements.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Users can search </a:t>
            </a:r>
            <a:r>
              <a:rPr lang="en-US" sz="2800" dirty="0"/>
              <a:t>advertisements</a:t>
            </a:r>
            <a:r>
              <a:rPr lang="en-US" sz="28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Users will be automatically notify when there are any suitable items available.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Also provide notifications on near by sellers.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Users can rate products, </a:t>
            </a:r>
            <a:r>
              <a:rPr lang="en-US" sz="2800" dirty="0"/>
              <a:t>o</a:t>
            </a:r>
            <a:r>
              <a:rPr lang="en-US" sz="2800" dirty="0" smtClean="0"/>
              <a:t>verall rating will calculate by the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Users can comment or give reviews.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Users can communicate by sending messages each other.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874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6512511" cy="838200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Background and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086600" cy="49530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People are gradually moving to no paper concepts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Early ages people used to post advertisements in news papers.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People always interested in selling their old items rather than throwing away.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Several years back people </a:t>
            </a:r>
            <a:r>
              <a:rPr lang="en-US" sz="2000" dirty="0" smtClean="0"/>
              <a:t>sold their old </a:t>
            </a:r>
            <a:r>
              <a:rPr lang="en-US" sz="2000" dirty="0"/>
              <a:t>lands and vehicles, but now mobile phones, </a:t>
            </a:r>
            <a:r>
              <a:rPr lang="en-US" sz="2000" dirty="0" smtClean="0"/>
              <a:t>TV, </a:t>
            </a:r>
            <a:r>
              <a:rPr lang="en-US" sz="2000" dirty="0"/>
              <a:t>laptops, tabs, fans </a:t>
            </a:r>
            <a:r>
              <a:rPr lang="en-US" sz="2000" dirty="0" smtClean="0"/>
              <a:t>and more are being sold.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4191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696200" cy="838200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Background and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Motivation – Cont.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086600" cy="51816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Smart mobile device usage is higher than ever, and most of the time these devices is being used several </a:t>
            </a:r>
            <a:r>
              <a:rPr lang="en-US" sz="2800" dirty="0" smtClean="0"/>
              <a:t>times in a day.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Lack of Location Based Services usage for marketing purposes.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Location Based Services are not available in most of the Existing marketing systems.</a:t>
            </a:r>
          </a:p>
        </p:txBody>
      </p:sp>
    </p:spTree>
    <p:extLst>
      <p:ext uri="{BB962C8B-B14F-4D97-AF65-F5344CB8AC3E}">
        <p14:creationId xmlns:p14="http://schemas.microsoft.com/office/powerpoint/2010/main" val="11807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696200" cy="838200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Background and 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Motivation – Cont.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086600" cy="51816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People spends </a:t>
            </a:r>
            <a:r>
              <a:rPr lang="en-US" sz="2800" dirty="0" smtClean="0"/>
              <a:t>time </a:t>
            </a:r>
            <a:r>
              <a:rPr lang="en-US" sz="2800" dirty="0"/>
              <a:t>to search relevant items to buy.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Need to browse every time to check the newly updated posts – not real 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No reliable way to communicate between buyers and sellers.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Have to call or email</a:t>
            </a:r>
            <a:r>
              <a:rPr lang="en-US" sz="20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Increasing frauds day by day.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Users sell broken items or stolen items – no way to rate or give reviews about the items to be sold.</a:t>
            </a:r>
          </a:p>
        </p:txBody>
      </p:sp>
    </p:spTree>
    <p:extLst>
      <p:ext uri="{BB962C8B-B14F-4D97-AF65-F5344CB8AC3E}">
        <p14:creationId xmlns:p14="http://schemas.microsoft.com/office/powerpoint/2010/main" val="167178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696200" cy="838200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Background and 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Motivation – Cont.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086600" cy="51816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Have to call buyers/sellers and make appointments.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When the buyers meets the right product to buy, he/she have to call and make appointment to meet the buyer/seller and buy/sell the item.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Narrow opportunities and less chance to the buyers and sellers.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Buyers and sellers only focused to the near by areas, this narrow down the opportunities for business.</a:t>
            </a:r>
          </a:p>
        </p:txBody>
      </p:sp>
    </p:spTree>
    <p:extLst>
      <p:ext uri="{BB962C8B-B14F-4D97-AF65-F5344CB8AC3E}">
        <p14:creationId xmlns:p14="http://schemas.microsoft.com/office/powerpoint/2010/main" val="289852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6512511" cy="838200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Aim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086600" cy="541020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The expected outcome of this research is to provide a comprehensive software system to support advertising and marketing.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For Seller,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Provide wider range buyers.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Better way to communicate with buyers.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For Buyer,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Automated search services.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Automated location services.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Facilitate rating and reviews.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Minimize frauds.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Easy communication with sellers.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9655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5" id="{241787CD-377C-49ED-AE67-760C6FDD745F}" vid="{ABD59567-C307-4CF5-9956-417825F8C9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Presentation5</Template>
  <TotalTime>2783</TotalTime>
  <Words>1298</Words>
  <Application>Microsoft Office PowerPoint</Application>
  <PresentationFormat>On-screen Show (4:3)</PresentationFormat>
  <Paragraphs>239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Facet</vt:lpstr>
      <vt:lpstr>Location Based Advertising &amp; Marketing System</vt:lpstr>
      <vt:lpstr>Agenda</vt:lpstr>
      <vt:lpstr>Sappu Savari - Introduction</vt:lpstr>
      <vt:lpstr>Sappu Savari - Introduction - Cont.</vt:lpstr>
      <vt:lpstr>Background and Motivation</vt:lpstr>
      <vt:lpstr>Background and Motivation – Cont.</vt:lpstr>
      <vt:lpstr>Background and Motivation – Cont.</vt:lpstr>
      <vt:lpstr>Background and Motivation – Cont.</vt:lpstr>
      <vt:lpstr>Aim and Objectives</vt:lpstr>
      <vt:lpstr>Proposed System</vt:lpstr>
      <vt:lpstr>Proposed System – Cont.</vt:lpstr>
      <vt:lpstr>Existing Issues in Systems</vt:lpstr>
      <vt:lpstr>Technology Stack</vt:lpstr>
      <vt:lpstr>Analysis and Design Considerations</vt:lpstr>
      <vt:lpstr>Analysis and Design Consideration – Cont.</vt:lpstr>
      <vt:lpstr>Implementation</vt:lpstr>
      <vt:lpstr>Implementation – Cont.</vt:lpstr>
      <vt:lpstr>Implementation – Cont.</vt:lpstr>
      <vt:lpstr>Implementation – Cont.</vt:lpstr>
      <vt:lpstr>Conclusion &amp; Further Works</vt:lpstr>
      <vt:lpstr>Conclusion &amp; Further Works – Cont.</vt:lpstr>
      <vt:lpstr>Conclusion &amp; Further Works – Cont.</vt:lpstr>
      <vt:lpstr>Conclusion &amp; Further Works – Cont.</vt:lpstr>
      <vt:lpstr>Demonstration</vt:lpstr>
      <vt:lpstr>Location Based Advertising and Marketing System – Sappu Savari</vt:lpstr>
    </vt:vector>
  </TitlesOfParts>
  <Company>PricewaterhouseCoopers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Based Mobile Marketing System</dc:title>
  <dc:creator>Windows User</dc:creator>
  <cp:lastModifiedBy>Windows User</cp:lastModifiedBy>
  <cp:revision>134</cp:revision>
  <dcterms:created xsi:type="dcterms:W3CDTF">2016-02-14T16:05:49Z</dcterms:created>
  <dcterms:modified xsi:type="dcterms:W3CDTF">2016-04-07T08:13:56Z</dcterms:modified>
</cp:coreProperties>
</file>