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5" r:id="rId9"/>
    <p:sldId id="260" r:id="rId10"/>
    <p:sldId id="273" r:id="rId11"/>
    <p:sldId id="274" r:id="rId12"/>
    <p:sldId id="272" r:id="rId13"/>
    <p:sldId id="263" r:id="rId14"/>
    <p:sldId id="264" r:id="rId15"/>
    <p:sldId id="266" r:id="rId16"/>
    <p:sldId id="276" r:id="rId17"/>
    <p:sldId id="277" r:id="rId18"/>
    <p:sldId id="278" r:id="rId19"/>
    <p:sldId id="265" r:id="rId20"/>
    <p:sldId id="284" r:id="rId21"/>
    <p:sldId id="279" r:id="rId22"/>
    <p:sldId id="267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162" autoAdjust="0"/>
    <p:restoredTop sz="94660"/>
  </p:normalViewPr>
  <p:slideViewPr>
    <p:cSldViewPr>
      <p:cViewPr varScale="1">
        <p:scale>
          <a:sx n="70" d="100"/>
          <a:sy n="70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4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70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32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1A10-C374-4A13-9C62-A9BB9D98E6C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75B61E-52FF-43C2-9820-2B777036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175351" cy="2971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Location Based Advertising &amp; Marketing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5410200"/>
            <a:ext cx="5637010" cy="126311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I S </a:t>
            </a:r>
            <a:r>
              <a:rPr lang="en-US" dirty="0" err="1" smtClean="0">
                <a:solidFill>
                  <a:schemeClr val="tx1"/>
                </a:solidFill>
              </a:rPr>
              <a:t>Dewasurendra</a:t>
            </a:r>
            <a:r>
              <a:rPr lang="en-US" dirty="0" smtClean="0">
                <a:solidFill>
                  <a:schemeClr val="tx1"/>
                </a:solidFill>
              </a:rPr>
              <a:t> – 139160M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Supervised by: Mr. </a:t>
            </a:r>
            <a:r>
              <a:rPr lang="en-US" dirty="0" err="1">
                <a:solidFill>
                  <a:schemeClr val="tx1"/>
                </a:solidFill>
              </a:rPr>
              <a:t>Saminda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Premaratne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Faculty of Information Technology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University of </a:t>
            </a:r>
            <a:r>
              <a:rPr lang="en-US" dirty="0" err="1">
                <a:solidFill>
                  <a:schemeClr val="tx1"/>
                </a:solidFill>
              </a:rPr>
              <a:t>Moratuwa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28800" y="3505200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Sappu Savari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Proposed System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876800"/>
          </a:xfrm>
        </p:spPr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The system mainly using web protocols which means system functions as a web oriented system via internet.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Every user need to create an authentication to save and retrieve relevant information.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Uses geo location </a:t>
            </a:r>
            <a:r>
              <a:rPr lang="en-US" sz="2800" dirty="0" smtClean="0"/>
              <a:t>services is works </a:t>
            </a:r>
            <a:r>
              <a:rPr lang="en-US" sz="2800" dirty="0"/>
              <a:t>on </a:t>
            </a:r>
            <a:r>
              <a:rPr lang="en-US" sz="2800" dirty="0" smtClean="0"/>
              <a:t>browser based, </a:t>
            </a:r>
            <a:r>
              <a:rPr lang="en-US" sz="2800" dirty="0"/>
              <a:t>so system can get the location even on IP based information(less accurate on IP based information and high accuracy when GPS is </a:t>
            </a:r>
            <a:r>
              <a:rPr lang="en-US" sz="2800" dirty="0" smtClean="0"/>
              <a:t>available)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168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Proposed System 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Sellers can post their product items or services which they planning to sell.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Buyers can search available items and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According to the searches system notify when there are new items are 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Notify when interested sellers are near by.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20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Existing Issues in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International</a:t>
            </a:r>
            <a:r>
              <a:rPr lang="en-US" dirty="0" smtClean="0"/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1" dirty="0" err="1" smtClean="0"/>
              <a:t>Closs</a:t>
            </a:r>
            <a:r>
              <a:rPr lang="en-US" sz="2000" b="1" i="1" dirty="0" smtClean="0"/>
              <a:t> 5</a:t>
            </a:r>
            <a:r>
              <a:rPr lang="en-US" sz="2000" dirty="0" smtClean="0"/>
              <a:t> – developed by </a:t>
            </a:r>
            <a:r>
              <a:rPr lang="en-US" sz="2000" dirty="0" err="1" smtClean="0"/>
              <a:t>Ebay</a:t>
            </a:r>
            <a:r>
              <a:rPr lang="en-US" sz="2000" dirty="0" smtClean="0"/>
              <a:t>. Integrated with Location Based Services to categorize the advertisements. Also provide online chat with      other party.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1" dirty="0" err="1"/>
              <a:t>Yardsale</a:t>
            </a:r>
            <a:r>
              <a:rPr lang="en-US" sz="2000" dirty="0" smtClean="0"/>
              <a:t> – developed by Apple corporation. Sellers can set a fixed location and those locations are listed down in a grid view on buyers mobile devices when searched.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Local</a:t>
            </a:r>
            <a:r>
              <a:rPr lang="en-US" dirty="0" smtClean="0"/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1" dirty="0"/>
              <a:t>Ikman.lk</a:t>
            </a:r>
            <a:r>
              <a:rPr lang="en-US" sz="2000" dirty="0" smtClean="0"/>
              <a:t> – can advertised over many product categories, location categorized.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1" dirty="0"/>
              <a:t>HitLanka.lk</a:t>
            </a:r>
            <a:r>
              <a:rPr lang="en-US" sz="2000" dirty="0" smtClean="0"/>
              <a:t> – advertisements are categorized over product categories and location.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1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Technology Stack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9" y="1143000"/>
            <a:ext cx="7351925" cy="4899025"/>
          </a:xfrm>
        </p:spPr>
      </p:pic>
    </p:spTree>
    <p:extLst>
      <p:ext uri="{BB962C8B-B14F-4D97-AF65-F5344CB8AC3E}">
        <p14:creationId xmlns:p14="http://schemas.microsoft.com/office/powerpoint/2010/main" val="6714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Analysis and Design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Considerations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11" y="1295400"/>
            <a:ext cx="2408889" cy="5327486"/>
          </a:xfrm>
        </p:spPr>
      </p:pic>
    </p:spTree>
    <p:extLst>
      <p:ext uri="{BB962C8B-B14F-4D97-AF65-F5344CB8AC3E}">
        <p14:creationId xmlns:p14="http://schemas.microsoft.com/office/powerpoint/2010/main" val="28941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Analysis and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Design Consideration – Cont.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419600"/>
          </a:xfrm>
        </p:spPr>
        <p:txBody>
          <a:bodyPr>
            <a:normAutofit/>
          </a:bodyPr>
          <a:lstStyle/>
          <a:p>
            <a:r>
              <a:rPr lang="en-US" b="1" dirty="0" smtClean="0"/>
              <a:t>UI </a:t>
            </a:r>
            <a:r>
              <a:rPr lang="en-US" b="1" dirty="0" smtClean="0"/>
              <a:t>Considerations</a:t>
            </a:r>
          </a:p>
          <a:p>
            <a:pPr marL="0" indent="0">
              <a:buNone/>
            </a:pPr>
            <a:endParaRPr lang="en-US" b="1" i="1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Model View Controller (MVC) Pattern – Spring framework front end </a:t>
            </a:r>
            <a:r>
              <a:rPr lang="en-US" sz="1800" dirty="0" smtClean="0"/>
              <a:t>controller.</a:t>
            </a:r>
            <a:endParaRPr lang="en-US" sz="1800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Reusable Sorting for tables – Tables and list sorting will be controlled via </a:t>
            </a:r>
            <a:r>
              <a:rPr lang="en-US" sz="1800" dirty="0" smtClean="0"/>
              <a:t>JavaScript.</a:t>
            </a:r>
            <a:endParaRPr lang="en-US" sz="1800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Internet Browser Support – The application will support Internet Explorer 9 and above/ Firefox 20 and above/ Google Chrome 28 and above. All UI features may not be supported in IE 6.0.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 err="1"/>
              <a:t>JQuery</a:t>
            </a:r>
            <a:r>
              <a:rPr lang="en-US" sz="1800" dirty="0"/>
              <a:t> based AJAX framework </a:t>
            </a:r>
            <a:endParaRPr lang="en-US" sz="18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 smtClean="0"/>
              <a:t>Bootstrap </a:t>
            </a:r>
            <a:r>
              <a:rPr lang="en-US" sz="1800" dirty="0"/>
              <a:t>framework for support different size of screen sizes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7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Analysis and Design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Consideration – Cont.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41960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Model Design</a:t>
            </a:r>
            <a:endParaRPr lang="en-US" b="1" i="1" dirty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The physical data model is done considering MySQL database.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The model has assumed soft deletion of entities compared to hard delete.</a:t>
            </a:r>
          </a:p>
          <a:p>
            <a:endParaRPr lang="en-US" dirty="0"/>
          </a:p>
          <a:p>
            <a:r>
              <a:rPr lang="en-US" b="1" dirty="0" smtClean="0"/>
              <a:t>Uses </a:t>
            </a:r>
            <a:r>
              <a:rPr lang="en-US" b="1" dirty="0"/>
              <a:t>of Design Pattern</a:t>
            </a:r>
            <a:endParaRPr lang="en-US" b="1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Data </a:t>
            </a:r>
            <a:r>
              <a:rPr lang="en-US" sz="1800" dirty="0"/>
              <a:t>access Object (DAO) </a:t>
            </a:r>
            <a:r>
              <a:rPr lang="en-US" sz="1800" dirty="0" smtClean="0"/>
              <a:t>pattern – Spring data - data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Factory Pattern – spring framework.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Singleton Pattern – database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MVC pattern – Presentation layer.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9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Analysis and Design Consideration – Cont.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51054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Connection </a:t>
            </a:r>
            <a:r>
              <a:rPr lang="en-US" b="1" dirty="0"/>
              <a:t>Pooling</a:t>
            </a:r>
            <a:endParaRPr lang="en-US" b="1" i="1" dirty="0"/>
          </a:p>
          <a:p>
            <a:pPr lvl="1"/>
            <a:r>
              <a:rPr lang="en-US" sz="1800" dirty="0" smtClean="0"/>
              <a:t>Obtained and manage </a:t>
            </a:r>
            <a:r>
              <a:rPr lang="en-US" sz="1800" dirty="0"/>
              <a:t>by spring data framework. </a:t>
            </a:r>
            <a:endParaRPr lang="en-US" sz="1800" dirty="0" smtClean="0"/>
          </a:p>
          <a:p>
            <a:pPr lvl="1"/>
            <a:r>
              <a:rPr lang="en-US" sz="1800" dirty="0" smtClean="0"/>
              <a:t>Connection </a:t>
            </a:r>
            <a:r>
              <a:rPr lang="en-US" sz="1800" dirty="0"/>
              <a:t>pool is used for obtaining database connections &amp; those connections are released back to the pool after usage</a:t>
            </a:r>
            <a:r>
              <a:rPr lang="en-US" sz="1800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Transaction </a:t>
            </a:r>
            <a:r>
              <a:rPr lang="en-US" b="1" dirty="0"/>
              <a:t>and Rollback</a:t>
            </a:r>
            <a:endParaRPr lang="en-US" b="1" i="1" dirty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case database exception occurs in DAO layer that will propagate up to Business layer and the transaction will be rolled back</a:t>
            </a:r>
            <a:r>
              <a:rPr lang="en-US" sz="1800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Concurrent </a:t>
            </a:r>
            <a:r>
              <a:rPr lang="en-US" b="1" dirty="0"/>
              <a:t>Access</a:t>
            </a:r>
            <a:endParaRPr lang="en-US" b="1" i="1" dirty="0"/>
          </a:p>
          <a:p>
            <a:pPr lvl="1"/>
            <a:r>
              <a:rPr lang="en-US" sz="1800" dirty="0" smtClean="0"/>
              <a:t>Version </a:t>
            </a:r>
            <a:r>
              <a:rPr lang="en-US" sz="1800" dirty="0"/>
              <a:t>column will be used on all tables to handle concurrent updates and to avoid data being overwritten from other sessions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69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Analysis and Design Consideration – Cont.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315200" cy="518160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 smtClean="0"/>
              <a:t>Clustering </a:t>
            </a:r>
            <a:r>
              <a:rPr lang="en-US" b="1" dirty="0"/>
              <a:t>S</a:t>
            </a:r>
            <a:r>
              <a:rPr lang="en-US" b="1" dirty="0" smtClean="0"/>
              <a:t>upport</a:t>
            </a:r>
            <a:endParaRPr lang="en-US" b="1" i="1" dirty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classes will generate single stateless instance in each JVM of </a:t>
            </a:r>
            <a:r>
              <a:rPr lang="en-US" dirty="0" smtClean="0"/>
              <a:t>clustering.</a:t>
            </a:r>
          </a:p>
          <a:p>
            <a:r>
              <a:rPr lang="en-US" b="1" dirty="0" smtClean="0"/>
              <a:t>Logging </a:t>
            </a:r>
            <a:r>
              <a:rPr lang="en-US" b="1" dirty="0"/>
              <a:t>Facilities</a:t>
            </a:r>
            <a:endParaRPr lang="en-US" b="1" i="1" dirty="0"/>
          </a:p>
          <a:p>
            <a:pPr lvl="1"/>
            <a:r>
              <a:rPr lang="en-US" dirty="0"/>
              <a:t>Log4j logging framework will be integrated to capture log into file system for any kind of operation in the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Audit </a:t>
            </a:r>
            <a:r>
              <a:rPr lang="en-US" b="1" dirty="0"/>
              <a:t>Facilities</a:t>
            </a:r>
            <a:endParaRPr lang="en-US" b="1" i="1" dirty="0"/>
          </a:p>
          <a:p>
            <a:pPr lvl="1"/>
            <a:r>
              <a:rPr lang="en-US" dirty="0"/>
              <a:t>Every transaction table will have two audit columns namely “Created By”, “Created Date”, “Updated Date” – to track who has created/updated a particular entry in table and when that is happened. </a:t>
            </a:r>
          </a:p>
          <a:p>
            <a:r>
              <a:rPr lang="en-US" b="1" dirty="0" smtClean="0"/>
              <a:t>Security</a:t>
            </a:r>
            <a:endParaRPr lang="en-US" b="1" i="1" dirty="0"/>
          </a:p>
          <a:p>
            <a:pPr lvl="1"/>
            <a:r>
              <a:rPr lang="en-US" dirty="0"/>
              <a:t>The application is accessible only through a valid login with necessary privileges. </a:t>
            </a:r>
            <a:endParaRPr lang="en-US" dirty="0" smtClean="0"/>
          </a:p>
          <a:p>
            <a:pPr lvl="1"/>
            <a:r>
              <a:rPr lang="en-US" dirty="0" smtClean="0"/>
              <a:t>Use of https </a:t>
            </a:r>
            <a:r>
              <a:rPr lang="en-US" dirty="0"/>
              <a:t>connectivity.</a:t>
            </a:r>
          </a:p>
        </p:txBody>
      </p:sp>
    </p:spTree>
    <p:extLst>
      <p:ext uri="{BB962C8B-B14F-4D97-AF65-F5344CB8AC3E}">
        <p14:creationId xmlns:p14="http://schemas.microsoft.com/office/powerpoint/2010/main" val="23535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Simple </a:t>
            </a:r>
            <a:r>
              <a:rPr lang="en-US" dirty="0" err="1" smtClean="0"/>
              <a:t>algo</a:t>
            </a:r>
            <a:r>
              <a:rPr lang="en-US" dirty="0" smtClean="0"/>
              <a:t> for service schedulers.</a:t>
            </a:r>
          </a:p>
          <a:p>
            <a:r>
              <a:rPr lang="en-US" smtClean="0"/>
              <a:t>Algorithm </a:t>
            </a:r>
            <a:r>
              <a:rPr lang="en-US" dirty="0" smtClean="0"/>
              <a:t>used for location </a:t>
            </a:r>
            <a:r>
              <a:rPr lang="en-US" smtClean="0"/>
              <a:t>notifications.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6705600" cy="5029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Sappu Savari - </a:t>
            </a:r>
            <a:r>
              <a:rPr lang="en-US" sz="2500" dirty="0"/>
              <a:t>Introduction</a:t>
            </a:r>
          </a:p>
          <a:p>
            <a:r>
              <a:rPr lang="en-US" sz="2500" dirty="0"/>
              <a:t>Background and Motivation</a:t>
            </a:r>
          </a:p>
          <a:p>
            <a:r>
              <a:rPr lang="en-US" sz="2500" dirty="0"/>
              <a:t>Aims and </a:t>
            </a:r>
            <a:r>
              <a:rPr lang="en-US" sz="2500" dirty="0" smtClean="0"/>
              <a:t>Objectives</a:t>
            </a:r>
          </a:p>
          <a:p>
            <a:r>
              <a:rPr lang="en-US" sz="2500" dirty="0" smtClean="0"/>
              <a:t>Proposed System</a:t>
            </a:r>
            <a:endParaRPr lang="en-US" sz="2500" dirty="0"/>
          </a:p>
          <a:p>
            <a:r>
              <a:rPr lang="en-US" sz="2500" dirty="0" smtClean="0"/>
              <a:t>Existing Issues in Systems</a:t>
            </a:r>
          </a:p>
          <a:p>
            <a:r>
              <a:rPr lang="en-US" sz="2500" dirty="0" smtClean="0"/>
              <a:t>Technology Stack</a:t>
            </a:r>
          </a:p>
          <a:p>
            <a:r>
              <a:rPr lang="en-US" sz="2500" dirty="0" smtClean="0"/>
              <a:t>Analysis and Design </a:t>
            </a:r>
            <a:r>
              <a:rPr lang="en-US" sz="2500" dirty="0"/>
              <a:t>Consideration</a:t>
            </a:r>
          </a:p>
          <a:p>
            <a:r>
              <a:rPr lang="en-US" sz="2500" dirty="0" smtClean="0"/>
              <a:t>Implementation</a:t>
            </a:r>
            <a:endParaRPr lang="en-US" sz="2500" dirty="0"/>
          </a:p>
          <a:p>
            <a:r>
              <a:rPr lang="en-US" sz="2500" dirty="0" smtClean="0"/>
              <a:t>Conclusion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412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Used open </a:t>
            </a:r>
            <a:r>
              <a:rPr lang="en-US" dirty="0"/>
              <a:t>source </a:t>
            </a:r>
            <a:r>
              <a:rPr lang="en-US" dirty="0" smtClean="0"/>
              <a:t>technologies and development tools. 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Workbench</a:t>
            </a:r>
          </a:p>
          <a:p>
            <a:pPr lvl="1"/>
            <a:r>
              <a:rPr lang="en-US" dirty="0" err="1" smtClean="0"/>
              <a:t>Ireport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the </a:t>
            </a:r>
            <a:r>
              <a:rPr lang="en-US" dirty="0" smtClean="0"/>
              <a:t>Data layer -  </a:t>
            </a:r>
            <a:r>
              <a:rPr lang="en-US" dirty="0"/>
              <a:t>MySQL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Data layer implementation – Java</a:t>
            </a:r>
          </a:p>
          <a:p>
            <a:r>
              <a:rPr lang="en-US" dirty="0" smtClean="0"/>
              <a:t>For </a:t>
            </a:r>
            <a:r>
              <a:rPr lang="en-US" dirty="0"/>
              <a:t>further functionalities such as connection pooling, maintain </a:t>
            </a:r>
            <a:r>
              <a:rPr lang="en-US" dirty="0" smtClean="0"/>
              <a:t>scalability - </a:t>
            </a:r>
            <a:r>
              <a:rPr lang="en-US" dirty="0"/>
              <a:t>Spring data JPA </a:t>
            </a:r>
            <a:r>
              <a:rPr lang="en-US" dirty="0" smtClean="0"/>
              <a:t>framework.</a:t>
            </a:r>
          </a:p>
          <a:p>
            <a:endParaRPr lang="en-US" dirty="0"/>
          </a:p>
          <a:p>
            <a:r>
              <a:rPr lang="en-US" dirty="0" smtClean="0"/>
              <a:t>Business </a:t>
            </a:r>
            <a:r>
              <a:rPr lang="en-US" dirty="0"/>
              <a:t>layer </a:t>
            </a:r>
            <a:r>
              <a:rPr lang="en-US" dirty="0" smtClean="0"/>
              <a:t>- </a:t>
            </a:r>
            <a:r>
              <a:rPr lang="en-US" dirty="0"/>
              <a:t>Java and Spring framework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Implementation 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presentation layer will be developed using </a:t>
            </a:r>
            <a:r>
              <a:rPr lang="en-US" dirty="0" smtClean="0"/>
              <a:t>HTML5, JSP</a:t>
            </a:r>
            <a:r>
              <a:rPr lang="en-US" dirty="0"/>
              <a:t>, JSTL, </a:t>
            </a:r>
            <a:r>
              <a:rPr lang="en-US" dirty="0" err="1"/>
              <a:t>JQuery</a:t>
            </a:r>
            <a:r>
              <a:rPr lang="en-US" dirty="0"/>
              <a:t> and </a:t>
            </a:r>
            <a:r>
              <a:rPr lang="en-US" dirty="0" err="1"/>
              <a:t>BootStrap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presentation layer is capable of render user interfaces under range of screen resolutions to support multiple smart mobile devices.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Jasper </a:t>
            </a:r>
            <a:r>
              <a:rPr lang="en-US" dirty="0"/>
              <a:t>reporting </a:t>
            </a:r>
            <a:r>
              <a:rPr lang="en-US" dirty="0" smtClean="0"/>
              <a:t>with </a:t>
            </a:r>
            <a:r>
              <a:rPr lang="en-US" dirty="0" err="1" smtClean="0"/>
              <a:t>Ireport</a:t>
            </a:r>
            <a:r>
              <a:rPr lang="en-US" dirty="0" smtClean="0"/>
              <a:t>- Report </a:t>
            </a:r>
            <a:r>
              <a:rPr lang="en-US" dirty="0"/>
              <a:t>generations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391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newly proposed </a:t>
            </a:r>
            <a:r>
              <a:rPr lang="en-US" dirty="0" smtClean="0"/>
              <a:t>system will </a:t>
            </a:r>
            <a:r>
              <a:rPr lang="en-US" dirty="0"/>
              <a:t>be well benefited to the people who spend a busy schedule in their life.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time spending on browsing through the posted advertisements and allocate time and venue for meet and </a:t>
            </a:r>
            <a:r>
              <a:rPr lang="en-US" dirty="0" smtClean="0"/>
              <a:t>investigate will be saved. </a:t>
            </a:r>
          </a:p>
          <a:p>
            <a:endParaRPr lang="en-US" dirty="0"/>
          </a:p>
          <a:p>
            <a:r>
              <a:rPr lang="en-US" dirty="0" smtClean="0"/>
              <a:t>Users </a:t>
            </a:r>
            <a:r>
              <a:rPr lang="en-US" dirty="0"/>
              <a:t>notify automatically when the best matching seller or buyer comes nearby, so the user will be free of tension and stress of searching the proper buyer or seller to contact.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notification will be included the contact details of the buyer or seller and shortest path details to find the other party.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Until </a:t>
            </a:r>
            <a:r>
              <a:rPr lang="en-US" dirty="0"/>
              <a:t>you find the best matching seller or buyer the system will continue finding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Conclusion 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391400" cy="4800600"/>
          </a:xfrm>
        </p:spPr>
        <p:txBody>
          <a:bodyPr>
            <a:normAutofit/>
          </a:bodyPr>
          <a:lstStyle/>
          <a:p>
            <a:r>
              <a:rPr lang="en-US" dirty="0"/>
              <a:t>Buyers can rank the sellers for future references which help other buyers to find better sellers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users need average computer literacy to use the system.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To experience the best of the system user will need a smart phone with internet connection and location facilities. Also internet connection and satellite signal for location facility need should be available and reliable to operate the system properly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whole system will need a high performance web servers and database servers to serve no of users at once. Also web servers will need a higher bandwidth network since huge amount of data needed to transfer between web server and clients.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Demonstration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2901" y="1219200"/>
            <a:ext cx="2895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isuru@gmail.com</a:t>
            </a:r>
          </a:p>
        </p:txBody>
      </p:sp>
      <p:sp>
        <p:nvSpPr>
          <p:cNvPr id="7" name="Oval 6"/>
          <p:cNvSpPr/>
          <p:nvPr/>
        </p:nvSpPr>
        <p:spPr>
          <a:xfrm>
            <a:off x="739254" y="4800600"/>
            <a:ext cx="3223146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ranjith@gmail.com</a:t>
            </a:r>
          </a:p>
        </p:txBody>
      </p:sp>
      <p:sp>
        <p:nvSpPr>
          <p:cNvPr id="8" name="Oval 7"/>
          <p:cNvSpPr/>
          <p:nvPr/>
        </p:nvSpPr>
        <p:spPr>
          <a:xfrm>
            <a:off x="752900" y="2971800"/>
            <a:ext cx="3209499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kamal@gmail.com</a:t>
            </a:r>
          </a:p>
        </p:txBody>
      </p:sp>
      <p:sp>
        <p:nvSpPr>
          <p:cNvPr id="9" name="Cube 8"/>
          <p:cNvSpPr/>
          <p:nvPr/>
        </p:nvSpPr>
        <p:spPr>
          <a:xfrm>
            <a:off x="4648200" y="2806890"/>
            <a:ext cx="2667000" cy="1447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– Samsung Note3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4806855" y="4648200"/>
            <a:ext cx="2667000" cy="1447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- </a:t>
            </a:r>
            <a:r>
              <a:rPr lang="en-US" dirty="0"/>
              <a:t>BMW X1 </a:t>
            </a:r>
            <a:r>
              <a:rPr lang="en-US" dirty="0" smtClean="0"/>
              <a:t>2011 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8000" y="3918426"/>
          <a:ext cx="6446838" cy="365760"/>
        </p:xfrm>
        <a:graphic>
          <a:graphicData uri="http://schemas.openxmlformats.org/drawingml/2006/table">
            <a:tbl>
              <a:tblPr/>
              <a:tblGrid>
                <a:gridCol w="6446838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>
            <a:off x="3962399" y="3695700"/>
            <a:ext cx="685801" cy="1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962400" y="5524500"/>
            <a:ext cx="844455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762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Demonstration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001" y="1371600"/>
            <a:ext cx="6447501" cy="46697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User creation/Profile</a:t>
            </a:r>
          </a:p>
          <a:p>
            <a:r>
              <a:rPr lang="en-US" sz="2400" dirty="0" smtClean="0"/>
              <a:t>Sell Products/Services</a:t>
            </a:r>
            <a:endParaRPr lang="en-US" sz="2400" dirty="0"/>
          </a:p>
          <a:p>
            <a:r>
              <a:rPr lang="en-US" sz="2400" dirty="0" smtClean="0"/>
              <a:t>Product Searching</a:t>
            </a:r>
          </a:p>
          <a:p>
            <a:r>
              <a:rPr lang="en-US" sz="2400" dirty="0" smtClean="0"/>
              <a:t>Contact Seller</a:t>
            </a:r>
          </a:p>
          <a:p>
            <a:r>
              <a:rPr lang="en-US" sz="2400" dirty="0" smtClean="0"/>
              <a:t>Search Requests</a:t>
            </a:r>
          </a:p>
          <a:p>
            <a:r>
              <a:rPr lang="en-US" sz="2400" dirty="0" smtClean="0"/>
              <a:t>Auto Search Notifications</a:t>
            </a:r>
          </a:p>
          <a:p>
            <a:r>
              <a:rPr lang="en-US" sz="2400" dirty="0" smtClean="0"/>
              <a:t>Seller Contact Buyer</a:t>
            </a:r>
          </a:p>
          <a:p>
            <a:r>
              <a:rPr lang="en-US" sz="2400" dirty="0" smtClean="0"/>
              <a:t>Follow Product and Seller</a:t>
            </a:r>
          </a:p>
          <a:p>
            <a:r>
              <a:rPr lang="en-US" sz="2400" dirty="0" smtClean="0"/>
              <a:t>Follow Seller in Google Map</a:t>
            </a:r>
          </a:p>
          <a:p>
            <a:r>
              <a:rPr lang="en-US" sz="2400" dirty="0" smtClean="0"/>
              <a:t>Rate the Product</a:t>
            </a:r>
          </a:p>
          <a:p>
            <a:r>
              <a:rPr lang="en-US" sz="2400" dirty="0" smtClean="0"/>
              <a:t>Comment/Review 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1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762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Future Work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001" y="1371600"/>
            <a:ext cx="6447501" cy="4669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Functional</a:t>
            </a:r>
          </a:p>
          <a:p>
            <a:pPr lvl="1"/>
            <a:r>
              <a:rPr lang="en-US" sz="2000" dirty="0" smtClean="0"/>
              <a:t>Android service to fetch location information</a:t>
            </a:r>
          </a:p>
          <a:p>
            <a:pPr lvl="1"/>
            <a:r>
              <a:rPr lang="en-US" sz="2000" dirty="0" smtClean="0"/>
              <a:t>Bug fixing</a:t>
            </a:r>
          </a:p>
          <a:p>
            <a:pPr lvl="1"/>
            <a:r>
              <a:rPr lang="en-US" sz="2000" dirty="0" smtClean="0"/>
              <a:t>Integrating Data mining</a:t>
            </a:r>
          </a:p>
          <a:p>
            <a:r>
              <a:rPr lang="en-US" sz="2400" dirty="0" smtClean="0"/>
              <a:t>Non</a:t>
            </a:r>
            <a:r>
              <a:rPr lang="en-US" sz="2200" dirty="0" smtClean="0"/>
              <a:t> </a:t>
            </a:r>
            <a:r>
              <a:rPr lang="en-US" sz="2400" dirty="0" smtClean="0"/>
              <a:t>Functional</a:t>
            </a:r>
          </a:p>
          <a:p>
            <a:pPr lvl="1"/>
            <a:r>
              <a:rPr lang="en-US" sz="2200" dirty="0" smtClean="0"/>
              <a:t>Make more user friendly</a:t>
            </a:r>
          </a:p>
          <a:p>
            <a:pPr lvl="1"/>
            <a:r>
              <a:rPr lang="en-US" sz="2200" dirty="0" smtClean="0"/>
              <a:t>Increase performance</a:t>
            </a:r>
          </a:p>
          <a:p>
            <a:pPr lvl="1"/>
            <a:r>
              <a:rPr lang="en-US" sz="2200" dirty="0" smtClean="0"/>
              <a:t>Increase security</a:t>
            </a:r>
          </a:p>
        </p:txBody>
      </p:sp>
    </p:spTree>
    <p:extLst>
      <p:ext uri="{BB962C8B-B14F-4D97-AF65-F5344CB8AC3E}">
        <p14:creationId xmlns:p14="http://schemas.microsoft.com/office/powerpoint/2010/main" val="41756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Sappu Savari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20000" cy="4953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Integrated Location Based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Mainly targeted for smart mobile device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Most suitable for mid range sellers and buyers.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An android mobile application and a web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System can be accessed by smart mobile devices and computers via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Location would be gathered using Geolocation API (IP/GPS).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4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676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Sappu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Savari -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Introduction -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Cont.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20000" cy="4953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can post different types of information regarding their need (Buy/Sell items).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will be automatically notify when there are any suitable items available nearby.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can rate products, </a:t>
            </a:r>
            <a:r>
              <a:rPr lang="en-US" sz="2800" dirty="0"/>
              <a:t>o</a:t>
            </a:r>
            <a:r>
              <a:rPr lang="en-US" sz="2800" dirty="0" smtClean="0"/>
              <a:t>verall rating will calculate by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can comment or give reviews.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 can communicate by sending messages each other.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7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9530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People are gradually moving to no paper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Early ages people used to post advertisements in news papers.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People always interested in selling their old items rather than throwing away.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Several years back people </a:t>
            </a:r>
            <a:r>
              <a:rPr lang="en-US" sz="2000" dirty="0" smtClean="0"/>
              <a:t>sold their old </a:t>
            </a:r>
            <a:r>
              <a:rPr lang="en-US" sz="2000" dirty="0"/>
              <a:t>lands and vehicles, but now mobile phones, </a:t>
            </a:r>
            <a:r>
              <a:rPr lang="en-US" sz="2000" dirty="0" smtClean="0"/>
              <a:t>TV, </a:t>
            </a:r>
            <a:r>
              <a:rPr lang="en-US" sz="2000" dirty="0"/>
              <a:t>laptops, tabs, fans </a:t>
            </a:r>
            <a:r>
              <a:rPr lang="en-US" sz="2000" dirty="0" smtClean="0"/>
              <a:t>and more are being sold.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419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6962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Background and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Motivation – Cont.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5181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Smart mobile device usage is higher than ever, and most of the time these devices is being used several </a:t>
            </a:r>
            <a:r>
              <a:rPr lang="en-US" sz="2800" dirty="0" smtClean="0"/>
              <a:t>times in a day.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Lack of Location Based Services usage for marketing purposes.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Location Based Services are not available in most of the Existing marketing systems.</a:t>
            </a:r>
          </a:p>
        </p:txBody>
      </p:sp>
    </p:spTree>
    <p:extLst>
      <p:ext uri="{BB962C8B-B14F-4D97-AF65-F5344CB8AC3E}">
        <p14:creationId xmlns:p14="http://schemas.microsoft.com/office/powerpoint/2010/main" val="1180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6962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Background and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Motivation – Cont.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5181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People spends much time to search relevant items to buy.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Need to browse every time to check the newly updated posts – not real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 reliable way to communicate between buyers and sellers.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Have to call or email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Increasing frauds day by day.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Users sell broken items or stolen items – no way to rate or give reviews about the items to be sold.</a:t>
            </a:r>
          </a:p>
        </p:txBody>
      </p:sp>
    </p:spTree>
    <p:extLst>
      <p:ext uri="{BB962C8B-B14F-4D97-AF65-F5344CB8AC3E}">
        <p14:creationId xmlns:p14="http://schemas.microsoft.com/office/powerpoint/2010/main" val="16717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6962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Background and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Motivation – Cont.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5181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Have to call buyers/sellers and make appointments.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When the buyers meets the right product to buy, he/she have to call and make appointment to meet the buyer/seller and buy/sell the item.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Narrow opportunities and less chance to the buyers and sellers.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Buyers and sellers only focused to the near by areas, this narrow down the opportunities for business.</a:t>
            </a:r>
          </a:p>
        </p:txBody>
      </p:sp>
    </p:spTree>
    <p:extLst>
      <p:ext uri="{BB962C8B-B14F-4D97-AF65-F5344CB8AC3E}">
        <p14:creationId xmlns:p14="http://schemas.microsoft.com/office/powerpoint/2010/main" val="28985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512511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Aim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5410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expected outcome of this research is to provide a comprehensive software system to support advertising and marketing.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For Seller,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Provide wider range buyers.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Better way to communicate with buyers.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Buyer,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Automated search services will save lots of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Automated notification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Rating and provide reviews.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Minimize frauds.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Easy communication with sellers.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65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5" id="{241787CD-377C-49ED-AE67-760C6FDD745F}" vid="{ABD59567-C307-4CF5-9956-417825F8C9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1992</TotalTime>
  <Words>1375</Words>
  <Application>Microsoft Office PowerPoint</Application>
  <PresentationFormat>On-screen Show (4:3)</PresentationFormat>
  <Paragraphs>203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Location Based Advertising &amp; Marketing System</vt:lpstr>
      <vt:lpstr>Agenda</vt:lpstr>
      <vt:lpstr>Sappu Savari - Introduction</vt:lpstr>
      <vt:lpstr>Sappu Savari - Introduction - Cont.</vt:lpstr>
      <vt:lpstr>Background and Motivation</vt:lpstr>
      <vt:lpstr>Background and Motivation – Cont.</vt:lpstr>
      <vt:lpstr>Background and Motivation – Cont.</vt:lpstr>
      <vt:lpstr>Background and Motivation – Cont.</vt:lpstr>
      <vt:lpstr>Aim and Objectives</vt:lpstr>
      <vt:lpstr>Proposed System</vt:lpstr>
      <vt:lpstr>Proposed System – Cont.</vt:lpstr>
      <vt:lpstr>Existing Issues in Systems</vt:lpstr>
      <vt:lpstr>Technology Stack</vt:lpstr>
      <vt:lpstr>Analysis and Design Considerations</vt:lpstr>
      <vt:lpstr>Analysis and Design Consideration – Cont.</vt:lpstr>
      <vt:lpstr>Analysis and Design Consideration – Cont.</vt:lpstr>
      <vt:lpstr>Analysis and Design Consideration – Cont.</vt:lpstr>
      <vt:lpstr>Analysis and Design Consideration – Cont.</vt:lpstr>
      <vt:lpstr>Implementation</vt:lpstr>
      <vt:lpstr>Implementation</vt:lpstr>
      <vt:lpstr>Implementation – Cont.</vt:lpstr>
      <vt:lpstr>Conclusion</vt:lpstr>
      <vt:lpstr>Conclusion – Cont.</vt:lpstr>
      <vt:lpstr>Demonstration</vt:lpstr>
      <vt:lpstr>Demonstration</vt:lpstr>
      <vt:lpstr>Future Work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Based Mobile Marketing System</dc:title>
  <dc:creator>Windows User</dc:creator>
  <cp:lastModifiedBy>Windows User</cp:lastModifiedBy>
  <cp:revision>82</cp:revision>
  <dcterms:created xsi:type="dcterms:W3CDTF">2016-02-14T16:05:49Z</dcterms:created>
  <dcterms:modified xsi:type="dcterms:W3CDTF">2016-04-01T16:14:12Z</dcterms:modified>
</cp:coreProperties>
</file>