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68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4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CC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CC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CC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992" y="217214"/>
            <a:ext cx="1076201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333CC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6641" y="1206067"/>
            <a:ext cx="99787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7455" y="6323416"/>
            <a:ext cx="29633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lumenlearning.com/wm-biology2/chapter/neuron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4231" y="4764412"/>
            <a:ext cx="78774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b="1" u="sng" dirty="0">
                <a:solidFill>
                  <a:srgbClr val="FF5400"/>
                </a:solidFill>
                <a:latin typeface="Cambria"/>
                <a:cs typeface="Cambria"/>
              </a:rPr>
              <a:t>Basics</a:t>
            </a:r>
            <a:r>
              <a:rPr sz="3600" b="1" u="sng" spc="15" dirty="0">
                <a:solidFill>
                  <a:srgbClr val="FF5400"/>
                </a:solidFill>
                <a:latin typeface="Cambria"/>
                <a:cs typeface="Cambria"/>
              </a:rPr>
              <a:t> </a:t>
            </a:r>
            <a:r>
              <a:rPr sz="3600" b="1" u="sng" dirty="0">
                <a:solidFill>
                  <a:srgbClr val="FF5400"/>
                </a:solidFill>
                <a:latin typeface="Cambria"/>
                <a:cs typeface="Cambria"/>
              </a:rPr>
              <a:t>of</a:t>
            </a:r>
            <a:r>
              <a:rPr sz="3600" b="1" u="sng" spc="35" dirty="0">
                <a:solidFill>
                  <a:srgbClr val="FF5400"/>
                </a:solidFill>
                <a:latin typeface="Cambria"/>
                <a:cs typeface="Cambria"/>
              </a:rPr>
              <a:t> </a:t>
            </a:r>
            <a:r>
              <a:rPr sz="3600" b="1" u="sng" dirty="0">
                <a:solidFill>
                  <a:srgbClr val="FF5400"/>
                </a:solidFill>
                <a:latin typeface="Cambria"/>
                <a:cs typeface="Cambria"/>
              </a:rPr>
              <a:t>Artificial</a:t>
            </a:r>
            <a:r>
              <a:rPr sz="3600" b="1" u="sng" spc="-30" dirty="0">
                <a:solidFill>
                  <a:srgbClr val="FF5400"/>
                </a:solidFill>
                <a:latin typeface="Cambria"/>
                <a:cs typeface="Cambria"/>
              </a:rPr>
              <a:t> </a:t>
            </a:r>
            <a:r>
              <a:rPr sz="3600" b="1" u="sng" dirty="0">
                <a:solidFill>
                  <a:srgbClr val="FF5400"/>
                </a:solidFill>
                <a:latin typeface="Cambria"/>
                <a:cs typeface="Cambria"/>
              </a:rPr>
              <a:t>Neural</a:t>
            </a:r>
            <a:r>
              <a:rPr sz="3600" b="1" u="sng" spc="-35" dirty="0">
                <a:solidFill>
                  <a:srgbClr val="FF5400"/>
                </a:solidFill>
                <a:latin typeface="Cambria"/>
                <a:cs typeface="Cambria"/>
              </a:rPr>
              <a:t> </a:t>
            </a:r>
            <a:r>
              <a:rPr sz="3600" b="1" u="sng" dirty="0">
                <a:solidFill>
                  <a:srgbClr val="FF5400"/>
                </a:solidFill>
                <a:latin typeface="Cambria"/>
                <a:cs typeface="Cambria"/>
              </a:rPr>
              <a:t>Networks</a:t>
            </a:r>
            <a:endParaRPr sz="3600" u="sng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49706"/>
            <a:ext cx="12192000" cy="358775"/>
          </a:xfrm>
          <a:custGeom>
            <a:avLst/>
            <a:gdLst/>
            <a:ahLst/>
            <a:cxnLst/>
            <a:rect l="l" t="t" r="r" b="b"/>
            <a:pathLst>
              <a:path w="9116695" h="358775">
                <a:moveTo>
                  <a:pt x="0" y="358373"/>
                </a:moveTo>
                <a:lnTo>
                  <a:pt x="9116677" y="358373"/>
                </a:lnTo>
                <a:lnTo>
                  <a:pt x="9116677" y="0"/>
                </a:lnTo>
                <a:lnTo>
                  <a:pt x="0" y="0"/>
                </a:lnTo>
                <a:lnTo>
                  <a:pt x="0" y="35837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3981" y="1539590"/>
            <a:ext cx="8924035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15"/>
              </a:lnSpc>
            </a:pPr>
            <a:r>
              <a:rPr sz="4800" b="1" dirty="0">
                <a:solidFill>
                  <a:srgbClr val="00AA00"/>
                </a:solidFill>
                <a:latin typeface="Ubuntu"/>
                <a:cs typeface="Ubuntu"/>
              </a:rPr>
              <a:t>Introduction</a:t>
            </a:r>
            <a:r>
              <a:rPr sz="4800" b="1" spc="-20" dirty="0">
                <a:solidFill>
                  <a:srgbClr val="00AA00"/>
                </a:solidFill>
                <a:latin typeface="Ubuntu"/>
                <a:cs typeface="Ubuntu"/>
              </a:rPr>
              <a:t> </a:t>
            </a:r>
            <a:r>
              <a:rPr sz="4800" b="1" dirty="0">
                <a:solidFill>
                  <a:srgbClr val="00AA00"/>
                </a:solidFill>
                <a:latin typeface="Ubuntu"/>
                <a:cs typeface="Ubuntu"/>
              </a:rPr>
              <a:t>to</a:t>
            </a:r>
            <a:r>
              <a:rPr sz="4800" b="1" spc="15" dirty="0">
                <a:solidFill>
                  <a:srgbClr val="00AA00"/>
                </a:solidFill>
                <a:latin typeface="Ubuntu"/>
                <a:cs typeface="Ubuntu"/>
              </a:rPr>
              <a:t> </a:t>
            </a:r>
            <a:r>
              <a:rPr sz="4800" b="1" dirty="0">
                <a:solidFill>
                  <a:srgbClr val="00AA00"/>
                </a:solidFill>
                <a:latin typeface="Ubuntu"/>
                <a:cs typeface="Ubuntu"/>
              </a:rPr>
              <a:t>Deep</a:t>
            </a:r>
            <a:r>
              <a:rPr sz="4800" b="1" spc="70" dirty="0">
                <a:solidFill>
                  <a:srgbClr val="00AA00"/>
                </a:solidFill>
                <a:latin typeface="Ubuntu"/>
                <a:cs typeface="Ubuntu"/>
              </a:rPr>
              <a:t> </a:t>
            </a:r>
            <a:r>
              <a:rPr sz="4800" b="1" dirty="0">
                <a:solidFill>
                  <a:srgbClr val="00AA00"/>
                </a:solidFill>
                <a:latin typeface="Ubuntu"/>
                <a:cs typeface="Ubuntu"/>
              </a:rPr>
              <a:t>Learning</a:t>
            </a:r>
            <a:endParaRPr sz="4800" dirty="0">
              <a:latin typeface="Ubuntu"/>
              <a:cs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993" y="217214"/>
            <a:ext cx="10762013" cy="561474"/>
          </a:xfrm>
          <a:prstGeom prst="rect">
            <a:avLst/>
          </a:prstGeom>
        </p:spPr>
        <p:txBody>
          <a:bodyPr vert="horz" wrap="square" lIns="0" tIns="111544" rIns="0" bIns="0" rtlCol="0">
            <a:spAutoFit/>
          </a:bodyPr>
          <a:lstStyle/>
          <a:p>
            <a:pPr marL="1074420">
              <a:lnSpc>
                <a:spcPts val="3510"/>
              </a:lnSpc>
            </a:pPr>
            <a:r>
              <a:rPr sz="3000" dirty="0"/>
              <a:t>Softmax</a:t>
            </a:r>
            <a:r>
              <a:rPr sz="3000" spc="-165" dirty="0"/>
              <a:t> </a:t>
            </a:r>
            <a:r>
              <a:rPr sz="3000" dirty="0"/>
              <a:t>Activation</a:t>
            </a:r>
            <a:r>
              <a:rPr sz="3000" spc="-150" dirty="0"/>
              <a:t> </a:t>
            </a:r>
            <a:r>
              <a:rPr sz="300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845" y="878172"/>
            <a:ext cx="424624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5"/>
              </a:lnSpc>
              <a:tabLst>
                <a:tab pos="1381125" algn="l"/>
              </a:tabLst>
            </a:pPr>
            <a:r>
              <a:rPr sz="2400" b="1" dirty="0">
                <a:solidFill>
                  <a:srgbClr val="C00000"/>
                </a:solidFill>
                <a:latin typeface="Ubuntu"/>
                <a:cs typeface="Ubuntu"/>
              </a:rPr>
              <a:t>Softmax	</a:t>
            </a:r>
            <a:r>
              <a:rPr sz="2400" b="1" spc="-15" dirty="0">
                <a:solidFill>
                  <a:srgbClr val="C00000"/>
                </a:solidFill>
                <a:latin typeface="Ubuntu"/>
                <a:cs typeface="Ubuntu"/>
              </a:rPr>
              <a:t>activation</a:t>
            </a:r>
            <a:r>
              <a:rPr sz="2400" b="1" spc="55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400" b="1" dirty="0">
                <a:solidFill>
                  <a:srgbClr val="C00000"/>
                </a:solidFill>
                <a:latin typeface="Ubuntu"/>
                <a:cs typeface="Ubuntu"/>
              </a:rPr>
              <a:t>function:</a:t>
            </a:r>
            <a:endParaRPr sz="2400">
              <a:latin typeface="Ubuntu"/>
              <a:cs typeface="Ubunt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845" y="1302773"/>
            <a:ext cx="9842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spc="10" dirty="0">
                <a:solidFill>
                  <a:srgbClr val="3333CC"/>
                </a:solidFill>
                <a:latin typeface="Ubuntu"/>
                <a:cs typeface="Ubuntu"/>
              </a:rPr>
              <a:t>•</a:t>
            </a:r>
            <a:endParaRPr sz="1550">
              <a:latin typeface="Ubuntu"/>
              <a:cs typeface="Ubuntu"/>
            </a:endParaRPr>
          </a:p>
          <a:p>
            <a:pPr marL="12700">
              <a:spcBef>
                <a:spcPts val="445"/>
              </a:spcBef>
            </a:pPr>
            <a:r>
              <a:rPr sz="1550" spc="10" dirty="0">
                <a:solidFill>
                  <a:srgbClr val="3333CC"/>
                </a:solidFill>
                <a:latin typeface="Ubuntu"/>
                <a:cs typeface="Ubuntu"/>
              </a:rPr>
              <a:t>•</a:t>
            </a:r>
            <a:endParaRPr sz="1550">
              <a:latin typeface="Ubuntu"/>
              <a:cs typeface="Ubuntu"/>
            </a:endParaRPr>
          </a:p>
          <a:p>
            <a:pPr marL="12700">
              <a:spcBef>
                <a:spcPts val="445"/>
              </a:spcBef>
            </a:pPr>
            <a:r>
              <a:rPr sz="1550" spc="10" dirty="0">
                <a:solidFill>
                  <a:srgbClr val="3333CC"/>
                </a:solidFill>
                <a:latin typeface="Ubuntu"/>
                <a:cs typeface="Ubuntu"/>
              </a:rPr>
              <a:t>•</a:t>
            </a:r>
            <a:endParaRPr sz="1550">
              <a:latin typeface="Ubuntu"/>
              <a:cs typeface="Ubunt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736" y="1282645"/>
            <a:ext cx="7705090" cy="134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Used</a:t>
            </a:r>
            <a:r>
              <a:rPr sz="1550" b="1" spc="4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0" dirty="0">
                <a:solidFill>
                  <a:srgbClr val="3333CC"/>
                </a:solidFill>
                <a:latin typeface="Ubuntu"/>
                <a:cs typeface="Ubuntu"/>
              </a:rPr>
              <a:t>in</a:t>
            </a:r>
            <a:r>
              <a:rPr sz="1550" b="1" spc="6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the</a:t>
            </a:r>
            <a:r>
              <a:rPr sz="1550" b="1" spc="-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output</a:t>
            </a:r>
            <a:r>
              <a:rPr sz="1550" b="1" spc="-1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layer</a:t>
            </a:r>
            <a:r>
              <a:rPr sz="1550" b="1" spc="12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only</a:t>
            </a:r>
            <a:endParaRPr sz="1550" dirty="0">
              <a:latin typeface="Ubuntu"/>
              <a:cs typeface="Ubuntu"/>
            </a:endParaRPr>
          </a:p>
          <a:p>
            <a:pPr marL="12700">
              <a:spcBef>
                <a:spcPts val="445"/>
              </a:spcBef>
            </a:pP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Used</a:t>
            </a:r>
            <a:r>
              <a:rPr sz="1550" b="1" spc="4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for</a:t>
            </a:r>
            <a:r>
              <a:rPr sz="1550" b="1" spc="2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0" dirty="0">
                <a:solidFill>
                  <a:srgbClr val="3333CC"/>
                </a:solidFill>
                <a:latin typeface="Ubuntu"/>
                <a:cs typeface="Ubuntu"/>
              </a:rPr>
              <a:t>multi-class</a:t>
            </a:r>
            <a:r>
              <a:rPr sz="1550" b="1" spc="10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pattern</a:t>
            </a:r>
            <a:r>
              <a:rPr sz="1550" b="1" spc="11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0" dirty="0">
                <a:solidFill>
                  <a:srgbClr val="3333CC"/>
                </a:solidFill>
                <a:latin typeface="Ubuntu"/>
                <a:cs typeface="Ubuntu"/>
              </a:rPr>
              <a:t>classification</a:t>
            </a:r>
            <a:r>
              <a:rPr sz="1550" b="1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-16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tasks</a:t>
            </a:r>
            <a:endParaRPr sz="1550" dirty="0">
              <a:latin typeface="Ubuntu"/>
              <a:cs typeface="Ubuntu"/>
            </a:endParaRPr>
          </a:p>
          <a:p>
            <a:pPr marL="12700" marR="5080">
              <a:lnSpc>
                <a:spcPct val="103400"/>
              </a:lnSpc>
              <a:spcBef>
                <a:spcPts val="685"/>
              </a:spcBef>
            </a:pP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1550" b="1" spc="30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550" b="1" spc="10" dirty="0">
                <a:solidFill>
                  <a:srgbClr val="3333CC"/>
                </a:solidFill>
                <a:latin typeface="Verdana"/>
                <a:cs typeface="Verdana"/>
              </a:rPr>
              <a:t>tp</a:t>
            </a:r>
            <a:r>
              <a:rPr sz="1550" b="1" spc="35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550" b="1" spc="15" dirty="0">
                <a:solidFill>
                  <a:srgbClr val="3333CC"/>
                </a:solidFill>
                <a:latin typeface="Verdana"/>
                <a:cs typeface="Verdana"/>
              </a:rPr>
              <a:t>ts</a:t>
            </a:r>
            <a:r>
              <a:rPr sz="155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25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1550" b="1" spc="10" dirty="0">
                <a:solidFill>
                  <a:srgbClr val="3333CC"/>
                </a:solidFill>
                <a:latin typeface="Verdana"/>
                <a:cs typeface="Verdana"/>
              </a:rPr>
              <a:t>f</a:t>
            </a:r>
            <a:r>
              <a:rPr sz="1550" b="1" spc="1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25" dirty="0">
                <a:solidFill>
                  <a:srgbClr val="3333CC"/>
                </a:solidFill>
                <a:latin typeface="Verdana"/>
                <a:cs typeface="Verdana"/>
              </a:rPr>
              <a:t>so</a:t>
            </a:r>
            <a:r>
              <a:rPr sz="1550" b="1" spc="15" dirty="0">
                <a:solidFill>
                  <a:srgbClr val="3333CC"/>
                </a:solidFill>
                <a:latin typeface="Verdana"/>
                <a:cs typeface="Verdana"/>
              </a:rPr>
              <a:t>ftma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x</a:t>
            </a:r>
            <a:r>
              <a:rPr sz="1550" b="1" spc="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35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550" b="1" spc="35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550" b="1" spc="-1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1550" b="1" spc="25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1550" b="1" spc="35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550" b="1" spc="15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1550" b="1" spc="1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1550" b="1" spc="-1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55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55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1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1550" b="1" spc="30" dirty="0">
                <a:solidFill>
                  <a:srgbClr val="3333CC"/>
                </a:solidFill>
                <a:latin typeface="Verdana"/>
                <a:cs typeface="Verdana"/>
              </a:rPr>
              <a:t>h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550" b="1" spc="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1550" b="1" spc="3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550" b="1" spc="10" dirty="0">
                <a:solidFill>
                  <a:srgbClr val="3333CC"/>
                </a:solidFill>
                <a:latin typeface="Verdana"/>
                <a:cs typeface="Verdana"/>
              </a:rPr>
              <a:t>g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55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3333CC"/>
                </a:solidFill>
                <a:latin typeface="Verdana"/>
                <a:cs typeface="Verdana"/>
              </a:rPr>
              <a:t>0</a:t>
            </a:r>
            <a:r>
              <a:rPr sz="1550" b="1" spc="5" dirty="0">
                <a:solidFill>
                  <a:srgbClr val="3333CC"/>
                </a:solidFill>
                <a:latin typeface="Verdana"/>
                <a:cs typeface="Verdana"/>
              </a:rPr>
              <a:t>.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0</a:t>
            </a:r>
            <a:r>
              <a:rPr sz="155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Verdana"/>
                <a:cs typeface="Verdana"/>
              </a:rPr>
              <a:t>to</a:t>
            </a:r>
            <a:r>
              <a:rPr sz="1550" b="1" spc="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3333CC"/>
                </a:solidFill>
                <a:latin typeface="Verdana"/>
                <a:cs typeface="Verdana"/>
              </a:rPr>
              <a:t>1</a:t>
            </a:r>
            <a:r>
              <a:rPr sz="1550" b="1" spc="5" dirty="0">
                <a:solidFill>
                  <a:srgbClr val="3333CC"/>
                </a:solidFill>
                <a:latin typeface="Verdana"/>
                <a:cs typeface="Verdana"/>
              </a:rPr>
              <a:t>.</a:t>
            </a:r>
            <a:r>
              <a:rPr sz="1550" b="1" spc="-5" dirty="0">
                <a:solidFill>
                  <a:srgbClr val="3333CC"/>
                </a:solidFill>
                <a:latin typeface="Verdana"/>
                <a:cs typeface="Verdana"/>
              </a:rPr>
              <a:t>0</a:t>
            </a:r>
            <a:r>
              <a:rPr sz="1550" b="1" spc="10" dirty="0">
                <a:solidFill>
                  <a:srgbClr val="3333CC"/>
                </a:solidFill>
                <a:latin typeface="Verdana"/>
                <a:cs typeface="Verdana"/>
              </a:rPr>
              <a:t>,</a:t>
            </a:r>
            <a:r>
              <a:rPr sz="155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1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1550" b="1" spc="3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1550" b="1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1550" b="1" spc="1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155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35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550" b="1" spc="20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155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Verdana"/>
                <a:cs typeface="Verdana"/>
              </a:rPr>
              <a:t>to</a:t>
            </a:r>
            <a:r>
              <a:rPr sz="1550" b="1" spc="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3333CC"/>
                </a:solidFill>
                <a:latin typeface="Verdana"/>
                <a:cs typeface="Verdana"/>
              </a:rPr>
              <a:t>1</a:t>
            </a:r>
            <a:r>
              <a:rPr sz="1550" b="1" spc="10" dirty="0">
                <a:solidFill>
                  <a:srgbClr val="3333CC"/>
                </a:solidFill>
                <a:latin typeface="Verdana"/>
                <a:cs typeface="Verdana"/>
              </a:rPr>
              <a:t>.0</a:t>
            </a:r>
            <a:endParaRPr sz="1550" dirty="0">
              <a:latin typeface="Verdana"/>
              <a:cs typeface="Verdana"/>
            </a:endParaRPr>
          </a:p>
          <a:p>
            <a:pPr marL="12700">
              <a:spcBef>
                <a:spcPts val="145"/>
              </a:spcBef>
            </a:pP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Outputs</a:t>
            </a:r>
            <a:r>
              <a:rPr sz="1550" b="1" spc="5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of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softmax</a:t>
            </a:r>
            <a:r>
              <a:rPr sz="1550" b="1" spc="4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neurons</a:t>
            </a:r>
            <a:r>
              <a:rPr sz="1550" b="1" spc="1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can</a:t>
            </a:r>
            <a:r>
              <a:rPr sz="1550" b="1" spc="10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be</a:t>
            </a:r>
            <a:r>
              <a:rPr sz="1550" b="1" spc="4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interpreted</a:t>
            </a:r>
            <a:r>
              <a:rPr sz="1550" b="1" spc="13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as</a:t>
            </a:r>
            <a:r>
              <a:rPr sz="1550" b="1" spc="5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0" dirty="0">
                <a:solidFill>
                  <a:srgbClr val="3333CC"/>
                </a:solidFill>
                <a:latin typeface="Ubuntu"/>
                <a:cs typeface="Ubuntu"/>
              </a:rPr>
              <a:t>probabilities</a:t>
            </a:r>
            <a:r>
              <a:rPr sz="1550" b="1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-17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for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classes</a:t>
            </a:r>
            <a:endParaRPr sz="1550" dirty="0">
              <a:latin typeface="Ubuntu"/>
              <a:cs typeface="Ubunt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845" y="2425315"/>
            <a:ext cx="9842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spc="10" dirty="0">
                <a:solidFill>
                  <a:srgbClr val="3333CC"/>
                </a:solidFill>
                <a:latin typeface="Ubuntu"/>
                <a:cs typeface="Ubuntu"/>
              </a:rPr>
              <a:t>•</a:t>
            </a:r>
            <a:endParaRPr sz="1550">
              <a:latin typeface="Ubuntu"/>
              <a:cs typeface="Ubunt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845" y="2962422"/>
            <a:ext cx="9842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spc="10" dirty="0">
                <a:solidFill>
                  <a:srgbClr val="3333CC"/>
                </a:solidFill>
                <a:latin typeface="Ubuntu"/>
                <a:cs typeface="Ubuntu"/>
              </a:rPr>
              <a:t>•</a:t>
            </a:r>
            <a:endParaRPr sz="1550">
              <a:latin typeface="Ubuntu"/>
              <a:cs typeface="Ubuntu"/>
            </a:endParaRPr>
          </a:p>
          <a:p>
            <a:pPr marL="12700">
              <a:spcBef>
                <a:spcPts val="445"/>
              </a:spcBef>
            </a:pPr>
            <a:r>
              <a:rPr sz="1550" spc="10" dirty="0">
                <a:solidFill>
                  <a:srgbClr val="3333CC"/>
                </a:solidFill>
                <a:latin typeface="Ubuntu"/>
                <a:cs typeface="Ubuntu"/>
              </a:rPr>
              <a:t>•</a:t>
            </a:r>
            <a:endParaRPr sz="1550">
              <a:latin typeface="Ubuntu"/>
              <a:cs typeface="Ubuntu"/>
            </a:endParaRPr>
          </a:p>
          <a:p>
            <a:pPr marL="12700">
              <a:spcBef>
                <a:spcPts val="635"/>
              </a:spcBef>
            </a:pPr>
            <a:r>
              <a:rPr sz="1550" spc="10" dirty="0">
                <a:solidFill>
                  <a:srgbClr val="3333CC"/>
                </a:solidFill>
                <a:latin typeface="Ubuntu"/>
                <a:cs typeface="Ubuntu"/>
              </a:rPr>
              <a:t>•</a:t>
            </a:r>
            <a:endParaRPr sz="1550">
              <a:latin typeface="Ubuntu"/>
              <a:cs typeface="Ubunt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736" y="2942293"/>
            <a:ext cx="647446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Let</a:t>
            </a:r>
            <a:r>
              <a:rPr sz="1550" b="1" spc="4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20" dirty="0">
                <a:solidFill>
                  <a:srgbClr val="3333CC"/>
                </a:solidFill>
                <a:latin typeface="Ubuntu"/>
                <a:cs typeface="Ubuntu"/>
              </a:rPr>
              <a:t>K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be</a:t>
            </a:r>
            <a:r>
              <a:rPr sz="1550" b="1" spc="4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the</a:t>
            </a:r>
            <a:r>
              <a:rPr sz="1550" b="1" spc="4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number</a:t>
            </a:r>
            <a:r>
              <a:rPr sz="1550" b="1" spc="2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of</a:t>
            </a:r>
            <a:r>
              <a:rPr sz="1550" b="1" spc="-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classes</a:t>
            </a:r>
            <a:endParaRPr sz="1550">
              <a:latin typeface="Ubuntu"/>
              <a:cs typeface="Ubuntu"/>
            </a:endParaRPr>
          </a:p>
          <a:p>
            <a:pPr marL="12700">
              <a:spcBef>
                <a:spcPts val="445"/>
              </a:spcBef>
            </a:pP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Let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spc="30" dirty="0">
                <a:solidFill>
                  <a:srgbClr val="3333CC"/>
                </a:solidFill>
                <a:latin typeface="Cambria Math"/>
                <a:cs typeface="Cambria Math"/>
              </a:rPr>
              <a:t>𝑎</a:t>
            </a:r>
            <a:r>
              <a:rPr sz="1725" spc="532" baseline="-16908" dirty="0">
                <a:solidFill>
                  <a:srgbClr val="3333CC"/>
                </a:solidFill>
                <a:latin typeface="Cambria Math"/>
                <a:cs typeface="Cambria Math"/>
              </a:rPr>
              <a:t>𝑗</a:t>
            </a:r>
            <a:r>
              <a:rPr sz="1725" spc="15" baseline="-16908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333CC"/>
                </a:solidFill>
                <a:latin typeface="Ubuntu"/>
                <a:cs typeface="Ubuntu"/>
              </a:rPr>
              <a:t>, </a:t>
            </a:r>
            <a:r>
              <a:rPr sz="1550" spc="30" dirty="0">
                <a:solidFill>
                  <a:srgbClr val="3333CC"/>
                </a:solidFill>
                <a:latin typeface="Cambria Math"/>
                <a:cs typeface="Cambria Math"/>
              </a:rPr>
              <a:t>𝑗</a:t>
            </a:r>
            <a:r>
              <a:rPr sz="1550" spc="25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333CC"/>
                </a:solidFill>
                <a:latin typeface="Ubuntu"/>
                <a:cs typeface="Ubuntu"/>
              </a:rPr>
              <a:t>=</a:t>
            </a:r>
            <a:r>
              <a:rPr sz="1550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spc="10" dirty="0">
                <a:solidFill>
                  <a:srgbClr val="3333CC"/>
                </a:solidFill>
                <a:latin typeface="Ubuntu"/>
                <a:cs typeface="Ubuntu"/>
              </a:rPr>
              <a:t>1,</a:t>
            </a:r>
            <a:r>
              <a:rPr sz="1550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spc="10" dirty="0">
                <a:solidFill>
                  <a:srgbClr val="3333CC"/>
                </a:solidFill>
                <a:latin typeface="Ubuntu"/>
                <a:cs typeface="Ubuntu"/>
              </a:rPr>
              <a:t>2,</a:t>
            </a:r>
            <a:r>
              <a:rPr sz="1550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spc="30" dirty="0">
                <a:solidFill>
                  <a:srgbClr val="3333CC"/>
                </a:solidFill>
                <a:latin typeface="Ubuntu"/>
                <a:cs typeface="Ubuntu"/>
              </a:rPr>
              <a:t>…</a:t>
            </a:r>
            <a:r>
              <a:rPr sz="1550" spc="5" dirty="0">
                <a:solidFill>
                  <a:srgbClr val="3333CC"/>
                </a:solidFill>
                <a:latin typeface="Ubuntu"/>
                <a:cs typeface="Ubuntu"/>
              </a:rPr>
              <a:t> . , </a:t>
            </a:r>
            <a:r>
              <a:rPr sz="1550" spc="30" dirty="0">
                <a:solidFill>
                  <a:srgbClr val="3333CC"/>
                </a:solidFill>
                <a:latin typeface="Cambria Math"/>
                <a:cs typeface="Cambria Math"/>
              </a:rPr>
              <a:t>𝐾</a:t>
            </a:r>
            <a:r>
              <a:rPr sz="1550" spc="5" dirty="0">
                <a:solidFill>
                  <a:srgbClr val="3333CC"/>
                </a:solidFill>
                <a:latin typeface="Ubuntu"/>
                <a:cs typeface="Ubuntu"/>
              </a:rPr>
              <a:t>,</a:t>
            </a:r>
            <a:r>
              <a:rPr sz="1550" spc="2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be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the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activation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value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for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the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node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of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0" dirty="0">
                <a:solidFill>
                  <a:srgbClr val="3333CC"/>
                </a:solidFill>
                <a:latin typeface="Ubuntu"/>
                <a:cs typeface="Ubuntu"/>
              </a:rPr>
              <a:t>class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spc="30" dirty="0">
                <a:solidFill>
                  <a:srgbClr val="3333CC"/>
                </a:solidFill>
                <a:latin typeface="Cambria Math"/>
                <a:cs typeface="Cambria Math"/>
              </a:rPr>
              <a:t>𝑗</a:t>
            </a:r>
            <a:r>
              <a:rPr sz="1550" b="1" spc="5" dirty="0">
                <a:solidFill>
                  <a:srgbClr val="3333CC"/>
                </a:solidFill>
                <a:latin typeface="Ubuntu"/>
                <a:cs typeface="Ubuntu"/>
              </a:rPr>
              <a:t>.</a:t>
            </a:r>
            <a:endParaRPr sz="1550">
              <a:latin typeface="Ubuntu"/>
              <a:cs typeface="Ubuntu"/>
            </a:endParaRPr>
          </a:p>
          <a:p>
            <a:pPr marL="12700">
              <a:spcBef>
                <a:spcPts val="635"/>
              </a:spcBef>
            </a:pP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Then the</a:t>
            </a:r>
            <a:r>
              <a:rPr sz="1550" b="1" spc="-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output</a:t>
            </a:r>
            <a:r>
              <a:rPr sz="1550" b="1" spc="-1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of</a:t>
            </a:r>
            <a:r>
              <a:rPr sz="1550" b="1" spc="6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spc="15" dirty="0">
                <a:solidFill>
                  <a:srgbClr val="3333CC"/>
                </a:solidFill>
                <a:latin typeface="Ubuntu"/>
                <a:cs typeface="Ubuntu"/>
              </a:rPr>
              <a:t>k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th</a:t>
            </a:r>
            <a:r>
              <a:rPr sz="1550" b="1" spc="5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node</a:t>
            </a:r>
            <a:r>
              <a:rPr sz="1550" b="1" spc="-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0" dirty="0">
                <a:solidFill>
                  <a:srgbClr val="3333CC"/>
                </a:solidFill>
                <a:latin typeface="Ubuntu"/>
                <a:cs typeface="Ubuntu"/>
              </a:rPr>
              <a:t>is</a:t>
            </a:r>
            <a:r>
              <a:rPr sz="1550" b="1" spc="5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given</a:t>
            </a:r>
            <a:r>
              <a:rPr sz="1550" b="1" spc="11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by</a:t>
            </a:r>
            <a:endParaRPr sz="1550">
              <a:latin typeface="Ubuntu"/>
              <a:cs typeface="Ubunt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845" y="4766394"/>
            <a:ext cx="9588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spc="10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7736" y="4768299"/>
            <a:ext cx="28257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The</a:t>
            </a:r>
            <a:r>
              <a:rPr sz="1550" b="1" spc="-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follow</a:t>
            </a:r>
            <a:r>
              <a:rPr sz="1550" b="1" spc="-254" dirty="0">
                <a:solidFill>
                  <a:srgbClr val="3333CC"/>
                </a:solidFill>
                <a:latin typeface="Ubuntu"/>
                <a:cs typeface="Ubuntu"/>
              </a:rPr>
              <a:t>i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ng</a:t>
            </a:r>
            <a:r>
              <a:rPr sz="1550" b="1" spc="8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can</a:t>
            </a:r>
            <a:r>
              <a:rPr sz="1550" b="1" spc="6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be</a:t>
            </a:r>
            <a:r>
              <a:rPr sz="1550" b="1" spc="4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550" b="1" spc="15" dirty="0">
                <a:solidFill>
                  <a:srgbClr val="3333CC"/>
                </a:solidFill>
                <a:latin typeface="Ubuntu"/>
                <a:cs typeface="Ubuntu"/>
              </a:rPr>
              <a:t>derived:</a:t>
            </a:r>
            <a:endParaRPr sz="1550">
              <a:latin typeface="Ubuntu"/>
              <a:cs typeface="Ubunt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3883" y="5120180"/>
            <a:ext cx="39370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50" spc="215" dirty="0">
                <a:latin typeface="Cambria Math"/>
                <a:cs typeface="Cambria Math"/>
              </a:rPr>
              <a:t>𝜕</a:t>
            </a:r>
            <a:r>
              <a:rPr sz="1750" spc="105" dirty="0">
                <a:latin typeface="Cambria Math"/>
                <a:cs typeface="Cambria Math"/>
              </a:rPr>
              <a:t>𝑠</a:t>
            </a:r>
            <a:r>
              <a:rPr sz="2100" spc="397" baseline="-15873" dirty="0">
                <a:latin typeface="Cambria Math"/>
                <a:cs typeface="Cambria Math"/>
              </a:rPr>
              <a:t>𝑘</a:t>
            </a:r>
            <a:endParaRPr sz="2100" baseline="-15873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1691" y="5449415"/>
            <a:ext cx="42418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50" spc="215" dirty="0">
                <a:latin typeface="Cambria Math"/>
                <a:cs typeface="Cambria Math"/>
              </a:rPr>
              <a:t>𝜕𝑎</a:t>
            </a:r>
            <a:r>
              <a:rPr sz="2100" spc="397" baseline="-15873" dirty="0">
                <a:latin typeface="Cambria Math"/>
                <a:cs typeface="Cambria Math"/>
              </a:rPr>
              <a:t>𝑘</a:t>
            </a:r>
            <a:endParaRPr sz="2100" baseline="-15873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2879" y="5391911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31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8278" y="5247002"/>
            <a:ext cx="1017905" cy="282575"/>
          </a:xfrm>
          <a:custGeom>
            <a:avLst/>
            <a:gdLst/>
            <a:ahLst/>
            <a:cxnLst/>
            <a:rect l="l" t="t" r="r" b="b"/>
            <a:pathLst>
              <a:path w="1017904" h="282575">
                <a:moveTo>
                  <a:pt x="927384" y="0"/>
                </a:moveTo>
                <a:lnTo>
                  <a:pt x="928368" y="13185"/>
                </a:lnTo>
                <a:lnTo>
                  <a:pt x="940208" y="18761"/>
                </a:lnTo>
                <a:lnTo>
                  <a:pt x="950808" y="25851"/>
                </a:lnTo>
                <a:lnTo>
                  <a:pt x="975085" y="56319"/>
                </a:lnTo>
                <a:lnTo>
                  <a:pt x="988620" y="100590"/>
                </a:lnTo>
                <a:lnTo>
                  <a:pt x="991611" y="143708"/>
                </a:lnTo>
                <a:lnTo>
                  <a:pt x="991105" y="157487"/>
                </a:lnTo>
                <a:lnTo>
                  <a:pt x="985373" y="195566"/>
                </a:lnTo>
                <a:lnTo>
                  <a:pt x="965263" y="241430"/>
                </a:lnTo>
                <a:lnTo>
                  <a:pt x="923818" y="270772"/>
                </a:lnTo>
                <a:lnTo>
                  <a:pt x="938765" y="278748"/>
                </a:lnTo>
                <a:lnTo>
                  <a:pt x="980068" y="250926"/>
                </a:lnTo>
                <a:lnTo>
                  <a:pt x="1002348" y="217555"/>
                </a:lnTo>
                <a:lnTo>
                  <a:pt x="1015748" y="168974"/>
                </a:lnTo>
                <a:lnTo>
                  <a:pt x="1017422" y="141188"/>
                </a:lnTo>
                <a:lnTo>
                  <a:pt x="1017049" y="127997"/>
                </a:lnTo>
                <a:lnTo>
                  <a:pt x="1007358" y="78678"/>
                </a:lnTo>
                <a:lnTo>
                  <a:pt x="990156" y="43316"/>
                </a:lnTo>
                <a:lnTo>
                  <a:pt x="962985" y="16083"/>
                </a:lnTo>
                <a:lnTo>
                  <a:pt x="940192" y="4117"/>
                </a:lnTo>
                <a:lnTo>
                  <a:pt x="927384" y="0"/>
                </a:lnTo>
                <a:close/>
              </a:path>
              <a:path w="1017904" h="282575">
                <a:moveTo>
                  <a:pt x="89672" y="0"/>
                </a:moveTo>
                <a:lnTo>
                  <a:pt x="46538" y="22208"/>
                </a:lnTo>
                <a:lnTo>
                  <a:pt x="20372" y="53702"/>
                </a:lnTo>
                <a:lnTo>
                  <a:pt x="4869" y="95915"/>
                </a:lnTo>
                <a:lnTo>
                  <a:pt x="208" y="137782"/>
                </a:lnTo>
                <a:lnTo>
                  <a:pt x="0" y="154374"/>
                </a:lnTo>
                <a:lnTo>
                  <a:pt x="1139" y="167184"/>
                </a:lnTo>
                <a:lnTo>
                  <a:pt x="14379" y="215530"/>
                </a:lnTo>
                <a:lnTo>
                  <a:pt x="34955" y="249322"/>
                </a:lnTo>
                <a:lnTo>
                  <a:pt x="76815" y="278203"/>
                </a:lnTo>
                <a:lnTo>
                  <a:pt x="89672" y="282320"/>
                </a:lnTo>
                <a:lnTo>
                  <a:pt x="91434" y="270150"/>
                </a:lnTo>
                <a:lnTo>
                  <a:pt x="80879" y="265601"/>
                </a:lnTo>
                <a:lnTo>
                  <a:pt x="71108" y="259582"/>
                </a:lnTo>
                <a:lnTo>
                  <a:pt x="45438" y="230087"/>
                </a:lnTo>
                <a:lnTo>
                  <a:pt x="30896" y="193160"/>
                </a:lnTo>
                <a:lnTo>
                  <a:pt x="25764" y="153320"/>
                </a:lnTo>
                <a:lnTo>
                  <a:pt x="25423" y="138297"/>
                </a:lnTo>
                <a:lnTo>
                  <a:pt x="25831" y="124521"/>
                </a:lnTo>
                <a:lnTo>
                  <a:pt x="31468" y="86443"/>
                </a:lnTo>
                <a:lnTo>
                  <a:pt x="51882" y="40528"/>
                </a:lnTo>
                <a:lnTo>
                  <a:pt x="81399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69638" y="5235281"/>
            <a:ext cx="16205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90525" algn="l"/>
                <a:tab pos="811530" algn="l"/>
              </a:tabLst>
            </a:pP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55" dirty="0">
                <a:latin typeface="Cambria Math"/>
                <a:cs typeface="Cambria Math"/>
              </a:rPr>
              <a:t>𝑠</a:t>
            </a:r>
            <a:r>
              <a:rPr sz="2625" spc="284" baseline="-15873" dirty="0">
                <a:latin typeface="Cambria Math"/>
                <a:cs typeface="Cambria Math"/>
              </a:rPr>
              <a:t>𝑘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15" dirty="0">
                <a:latin typeface="Cambria Math"/>
                <a:cs typeface="Cambria Math"/>
              </a:rPr>
              <a:t>1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5" dirty="0">
                <a:latin typeface="Cambria Math"/>
                <a:cs typeface="Cambria Math"/>
              </a:rPr>
              <a:t>𝑠</a:t>
            </a:r>
            <a:r>
              <a:rPr sz="2625" spc="284" baseline="-15873" dirty="0">
                <a:latin typeface="Cambria Math"/>
                <a:cs typeface="Cambria Math"/>
              </a:rPr>
              <a:t>𝑘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5611" y="5827954"/>
            <a:ext cx="28130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50" spc="265" dirty="0">
                <a:latin typeface="Cambria Math"/>
                <a:cs typeface="Cambria Math"/>
              </a:rPr>
              <a:t>𝜕</a:t>
            </a:r>
            <a:r>
              <a:rPr sz="1750" spc="105" dirty="0">
                <a:latin typeface="Cambria Math"/>
                <a:cs typeface="Cambria Math"/>
              </a:rPr>
              <a:t>𝑠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1896" y="5909922"/>
            <a:ext cx="14351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spc="215" dirty="0">
                <a:latin typeface="Cambria Math"/>
                <a:cs typeface="Cambria Math"/>
              </a:rPr>
              <a:t>𝑘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5611" y="6157137"/>
            <a:ext cx="401955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50" spc="265" dirty="0">
                <a:latin typeface="Cambria Math"/>
                <a:cs typeface="Cambria Math"/>
              </a:rPr>
              <a:t>𝜕</a:t>
            </a:r>
            <a:r>
              <a:rPr sz="1750" spc="215" dirty="0">
                <a:latin typeface="Cambria Math"/>
                <a:cs typeface="Cambria Math"/>
              </a:rPr>
              <a:t>𝑎</a:t>
            </a:r>
            <a:r>
              <a:rPr sz="2100" spc="839" baseline="-15873" dirty="0">
                <a:latin typeface="Cambria Math"/>
                <a:cs typeface="Cambria Math"/>
              </a:rPr>
              <a:t>𝑗</a:t>
            </a:r>
            <a:endParaRPr sz="2100" baseline="-15873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6784" y="6099047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047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45255" y="5943077"/>
            <a:ext cx="10572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90525" algn="l"/>
                <a:tab pos="902969" algn="l"/>
              </a:tabLst>
            </a:pP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1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𝑠	𝑠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3517" y="6065697"/>
            <a:ext cx="3937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50" spc="190" dirty="0">
                <a:latin typeface="Cambria Math"/>
                <a:cs typeface="Cambria Math"/>
              </a:rPr>
              <a:t>𝑘  </a:t>
            </a:r>
            <a:r>
              <a:rPr sz="1750" spc="-165" dirty="0">
                <a:latin typeface="Cambria Math"/>
                <a:cs typeface="Cambria Math"/>
              </a:rPr>
              <a:t> </a:t>
            </a:r>
            <a:r>
              <a:rPr sz="1750" spc="560" dirty="0">
                <a:latin typeface="Cambria Math"/>
                <a:cs typeface="Cambria Math"/>
              </a:rPr>
              <a:t>𝑗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45128" y="4138480"/>
            <a:ext cx="9734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70" dirty="0">
                <a:latin typeface="Cambria Math"/>
                <a:cs typeface="Cambria Math"/>
              </a:rPr>
              <a:t>𝑠</a:t>
            </a:r>
            <a:r>
              <a:rPr sz="2175" spc="254" baseline="-17241" dirty="0">
                <a:latin typeface="Cambria Math"/>
                <a:cs typeface="Cambria Math"/>
              </a:rPr>
              <a:t>𝑘</a:t>
            </a:r>
            <a:r>
              <a:rPr sz="2175" baseline="-17241" dirty="0">
                <a:latin typeface="Cambria Math"/>
                <a:cs typeface="Cambria Math"/>
              </a:rPr>
              <a:t> </a:t>
            </a:r>
            <a:r>
              <a:rPr sz="2175" spc="67" baseline="-1724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3000" spc="1492" baseline="-34722" dirty="0">
                <a:latin typeface="Cambria Math"/>
                <a:cs typeface="Cambria Math"/>
              </a:rPr>
              <a:t> </a:t>
            </a:r>
            <a:r>
              <a:rPr sz="2175" spc="104" baseline="-22988" dirty="0">
                <a:latin typeface="Cambria Math"/>
                <a:cs typeface="Cambria Math"/>
              </a:rPr>
              <a:t>𝐾</a:t>
            </a:r>
            <a:endParaRPr sz="2175" baseline="-229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41875" y="3919140"/>
            <a:ext cx="3797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157" baseline="-19444" dirty="0">
                <a:latin typeface="Cambria Math"/>
                <a:cs typeface="Cambria Math"/>
              </a:rPr>
              <a:t>𝑒</a:t>
            </a:r>
            <a:r>
              <a:rPr sz="1450" spc="195" dirty="0">
                <a:latin typeface="Cambria Math"/>
                <a:cs typeface="Cambria Math"/>
              </a:rPr>
              <a:t>𝑎</a:t>
            </a:r>
            <a:r>
              <a:rPr spc="284" baseline="-16203" dirty="0">
                <a:latin typeface="Cambria Math"/>
                <a:cs typeface="Cambria Math"/>
              </a:rPr>
              <a:t>𝑘</a:t>
            </a:r>
            <a:endParaRPr baseline="-16203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4737" y="4263805"/>
            <a:ext cx="3562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150" baseline="-22222" dirty="0">
                <a:latin typeface="Cambria Math"/>
                <a:cs typeface="Cambria Math"/>
              </a:rPr>
              <a:t>𝑒</a:t>
            </a:r>
            <a:r>
              <a:rPr sz="1450" spc="195" dirty="0">
                <a:latin typeface="Cambria Math"/>
                <a:cs typeface="Cambria Math"/>
              </a:rPr>
              <a:t>𝑎</a:t>
            </a:r>
            <a:r>
              <a:rPr spc="644" baseline="-16203" dirty="0">
                <a:latin typeface="Cambria Math"/>
                <a:cs typeface="Cambria Math"/>
              </a:rPr>
              <a:t>𝑗</a:t>
            </a:r>
            <a:endParaRPr baseline="-16203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6518" y="4440587"/>
            <a:ext cx="36703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spc="505" dirty="0">
                <a:latin typeface="Cambria Math"/>
                <a:cs typeface="Cambria Math"/>
              </a:rPr>
              <a:t>𝑗</a:t>
            </a:r>
            <a:r>
              <a:rPr sz="1450" spc="20" dirty="0">
                <a:latin typeface="Cambria Math"/>
                <a:cs typeface="Cambria Math"/>
              </a:rPr>
              <a:t>=</a:t>
            </a:r>
            <a:r>
              <a:rPr sz="1450" spc="55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84192" y="4270247"/>
            <a:ext cx="908685" cy="0"/>
          </a:xfrm>
          <a:custGeom>
            <a:avLst/>
            <a:gdLst/>
            <a:ahLst/>
            <a:cxnLst/>
            <a:rect l="l" t="t" r="r" b="b"/>
            <a:pathLst>
              <a:path w="908685">
                <a:moveTo>
                  <a:pt x="0" y="0"/>
                </a:moveTo>
                <a:lnTo>
                  <a:pt x="908303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4" y="217213"/>
            <a:ext cx="8071510" cy="561474"/>
          </a:xfrm>
          <a:prstGeom prst="rect">
            <a:avLst/>
          </a:prstGeom>
        </p:spPr>
        <p:txBody>
          <a:bodyPr vert="horz" wrap="square" lIns="0" tIns="98844" rIns="0" bIns="0" rtlCol="0">
            <a:spAutoFit/>
          </a:bodyPr>
          <a:lstStyle/>
          <a:p>
            <a:pPr marL="812165"/>
            <a:r>
              <a:rPr sz="3000" dirty="0">
                <a:latin typeface="Ubuntu" panose="020B0504030602030204" pitchFamily="34" charset="0"/>
                <a:cs typeface="Ubuntu Light"/>
              </a:rPr>
              <a:t>Rectilinear</a:t>
            </a:r>
            <a:r>
              <a:rPr sz="3000" spc="-180" dirty="0">
                <a:latin typeface="Ubuntu" panose="020B0504030602030204" pitchFamily="34" charset="0"/>
                <a:cs typeface="Ubuntu Light"/>
              </a:rPr>
              <a:t> </a:t>
            </a:r>
            <a:r>
              <a:rPr sz="3000" dirty="0">
                <a:latin typeface="Ubuntu" panose="020B0504030602030204" pitchFamily="34" charset="0"/>
                <a:cs typeface="Ubuntu Light"/>
              </a:rPr>
              <a:t>Activation</a:t>
            </a:r>
            <a:r>
              <a:rPr sz="3000" spc="-155" dirty="0">
                <a:latin typeface="Ubuntu" panose="020B0504030602030204" pitchFamily="34" charset="0"/>
                <a:cs typeface="Ubuntu Light"/>
              </a:rPr>
              <a:t> </a:t>
            </a:r>
            <a:r>
              <a:rPr sz="3000" dirty="0">
                <a:latin typeface="Ubuntu" panose="020B0504030602030204" pitchFamily="34" charset="0"/>
                <a:cs typeface="Ubuntu Light"/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4044" y="1094148"/>
            <a:ext cx="6513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04010" algn="l"/>
              </a:tabLst>
            </a:pPr>
            <a:r>
              <a:rPr sz="2400" dirty="0">
                <a:solidFill>
                  <a:srgbClr val="C00000"/>
                </a:solidFill>
                <a:latin typeface="Ubuntu" panose="020B0504030602030204" pitchFamily="34" charset="0"/>
                <a:cs typeface="Ubuntu Light"/>
              </a:rPr>
              <a:t>Rectilinear	activation</a:t>
            </a:r>
            <a:r>
              <a:rPr sz="2400" spc="55" dirty="0">
                <a:solidFill>
                  <a:srgbClr val="C00000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sz="2400" dirty="0">
                <a:solidFill>
                  <a:srgbClr val="C00000"/>
                </a:solidFill>
                <a:latin typeface="Ubuntu" panose="020B0504030602030204" pitchFamily="34" charset="0"/>
                <a:cs typeface="Ubuntu Light"/>
              </a:rPr>
              <a:t>function:</a:t>
            </a:r>
            <a:endParaRPr sz="2400" dirty="0">
              <a:latin typeface="Ubuntu" panose="020B0504030602030204" pitchFamily="34" charset="0"/>
              <a:cs typeface="Ubuntu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044" y="1533733"/>
            <a:ext cx="1092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5" dirty="0">
                <a:solidFill>
                  <a:srgbClr val="3333CC"/>
                </a:solidFill>
                <a:latin typeface="Ubuntu Light"/>
                <a:cs typeface="Ubuntu Light"/>
              </a:rPr>
              <a:t>•</a:t>
            </a:r>
            <a:endParaRPr>
              <a:latin typeface="Ubuntu Light"/>
              <a:cs typeface="Ubuntu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936" y="1510517"/>
            <a:ext cx="5417776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4355"/>
            <a:r>
              <a:rPr b="1" spc="1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Used</a:t>
            </a:r>
            <a:r>
              <a:rPr b="1" spc="-7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in</a:t>
            </a:r>
            <a:r>
              <a:rPr b="1" spc="-5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the</a:t>
            </a:r>
            <a:r>
              <a:rPr b="1" spc="-1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hidden</a:t>
            </a:r>
            <a:r>
              <a:rPr b="1" spc="-9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layers</a:t>
            </a:r>
            <a:r>
              <a:rPr b="1" spc="-114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only</a:t>
            </a:r>
            <a:r>
              <a:rPr b="1" spc="-4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(mainly in convolutional</a:t>
            </a:r>
            <a:r>
              <a:rPr b="1" spc="-9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neural</a:t>
            </a:r>
            <a:r>
              <a:rPr b="1" spc="-4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networks)</a:t>
            </a:r>
            <a:endParaRPr b="1" dirty="0">
              <a:latin typeface="Ubuntu" panose="020B0504030602030204" pitchFamily="34" charset="0"/>
              <a:cs typeface="Ubuntu Light"/>
            </a:endParaRPr>
          </a:p>
          <a:p>
            <a:pPr marL="12700">
              <a:spcBef>
                <a:spcPts val="434"/>
              </a:spcBef>
            </a:pPr>
            <a:r>
              <a:rPr b="1" spc="1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Can</a:t>
            </a:r>
            <a:r>
              <a:rPr b="1" spc="-5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not</a:t>
            </a:r>
            <a:r>
              <a:rPr b="1" spc="-6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1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be</a:t>
            </a:r>
            <a:r>
              <a:rPr b="1" spc="-6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used</a:t>
            </a:r>
            <a:r>
              <a:rPr b="1" spc="-7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in</a:t>
            </a:r>
            <a:r>
              <a:rPr b="1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the</a:t>
            </a:r>
            <a:r>
              <a:rPr b="1" spc="-6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output</a:t>
            </a:r>
            <a:r>
              <a:rPr b="1" spc="-7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layer</a:t>
            </a:r>
            <a:endParaRPr b="1" dirty="0">
              <a:latin typeface="Ubuntu" panose="020B0504030602030204" pitchFamily="34" charset="0"/>
              <a:cs typeface="Ubuntu Light"/>
            </a:endParaRPr>
          </a:p>
          <a:p>
            <a:pPr marL="12700" marR="5080">
              <a:spcBef>
                <a:spcPts val="434"/>
              </a:spcBef>
            </a:pPr>
            <a:r>
              <a:rPr b="1" spc="1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Nodes</a:t>
            </a:r>
            <a:r>
              <a:rPr b="1" spc="-7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with</a:t>
            </a:r>
            <a:r>
              <a:rPr b="1" spc="-5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rectilinear</a:t>
            </a:r>
            <a:r>
              <a:rPr b="1" spc="-4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activation function</a:t>
            </a:r>
            <a:r>
              <a:rPr b="1" spc="-5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are called</a:t>
            </a:r>
            <a:r>
              <a:rPr b="1" spc="-3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as</a:t>
            </a:r>
            <a:r>
              <a:rPr b="1" spc="-3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Rectilinear</a:t>
            </a:r>
            <a:r>
              <a:rPr b="1" spc="-9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Units (ReLU)</a:t>
            </a:r>
            <a:endParaRPr b="1" dirty="0">
              <a:latin typeface="Ubuntu" panose="020B0504030602030204" pitchFamily="34" charset="0"/>
              <a:cs typeface="Ubuntu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4044" y="2137871"/>
            <a:ext cx="109220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5" dirty="0">
                <a:solidFill>
                  <a:srgbClr val="3333CC"/>
                </a:solidFill>
                <a:latin typeface="Ubuntu Light"/>
                <a:cs typeface="Ubuntu Light"/>
              </a:rPr>
              <a:t>•</a:t>
            </a:r>
            <a:endParaRPr>
              <a:latin typeface="Ubuntu Light"/>
              <a:cs typeface="Ubuntu Light"/>
            </a:endParaRPr>
          </a:p>
          <a:p>
            <a:pPr marL="12700">
              <a:spcBef>
                <a:spcPts val="434"/>
              </a:spcBef>
            </a:pPr>
            <a:r>
              <a:rPr spc="5" dirty="0">
                <a:solidFill>
                  <a:srgbClr val="3333CC"/>
                </a:solidFill>
                <a:latin typeface="Ubuntu Light"/>
                <a:cs typeface="Ubuntu Light"/>
              </a:rPr>
              <a:t>•</a:t>
            </a:r>
            <a:endParaRPr>
              <a:latin typeface="Ubuntu Light"/>
              <a:cs typeface="Ubuntu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4057" y="3346060"/>
            <a:ext cx="1092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5" dirty="0">
                <a:solidFill>
                  <a:srgbClr val="3333CC"/>
                </a:solidFill>
                <a:latin typeface="Ubuntu Light"/>
                <a:cs typeface="Ubuntu Light"/>
              </a:rPr>
              <a:t>•</a:t>
            </a:r>
            <a:endParaRPr>
              <a:latin typeface="Ubuntu Light"/>
              <a:cs typeface="Ubuntu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0359" y="4118360"/>
            <a:ext cx="432434" cy="327660"/>
          </a:xfrm>
          <a:custGeom>
            <a:avLst/>
            <a:gdLst/>
            <a:ahLst/>
            <a:cxnLst/>
            <a:rect l="l" t="t" r="r" b="b"/>
            <a:pathLst>
              <a:path w="432435" h="327660">
                <a:moveTo>
                  <a:pt x="327525" y="0"/>
                </a:moveTo>
                <a:lnTo>
                  <a:pt x="326567" y="14457"/>
                </a:lnTo>
                <a:lnTo>
                  <a:pt x="338638" y="19706"/>
                </a:lnTo>
                <a:lnTo>
                  <a:pt x="349636" y="26249"/>
                </a:lnTo>
                <a:lnTo>
                  <a:pt x="376267" y="53813"/>
                </a:lnTo>
                <a:lnTo>
                  <a:pt x="394718" y="97439"/>
                </a:lnTo>
                <a:lnTo>
                  <a:pt x="400996" y="135826"/>
                </a:lnTo>
                <a:lnTo>
                  <a:pt x="402183" y="165619"/>
                </a:lnTo>
                <a:lnTo>
                  <a:pt x="401752" y="179819"/>
                </a:lnTo>
                <a:lnTo>
                  <a:pt x="396846" y="219056"/>
                </a:lnTo>
                <a:lnTo>
                  <a:pt x="381279" y="264647"/>
                </a:lnTo>
                <a:lnTo>
                  <a:pt x="357087" y="295373"/>
                </a:lnTo>
                <a:lnTo>
                  <a:pt x="323452" y="314193"/>
                </a:lnTo>
                <a:lnTo>
                  <a:pt x="331643" y="326265"/>
                </a:lnTo>
                <a:lnTo>
                  <a:pt x="374528" y="304031"/>
                </a:lnTo>
                <a:lnTo>
                  <a:pt x="401797" y="274157"/>
                </a:lnTo>
                <a:lnTo>
                  <a:pt x="419770" y="239551"/>
                </a:lnTo>
                <a:lnTo>
                  <a:pt x="430663" y="189452"/>
                </a:lnTo>
                <a:lnTo>
                  <a:pt x="432018" y="160544"/>
                </a:lnTo>
                <a:lnTo>
                  <a:pt x="431537" y="147364"/>
                </a:lnTo>
                <a:lnTo>
                  <a:pt x="422538" y="97733"/>
                </a:lnTo>
                <a:lnTo>
                  <a:pt x="407434" y="62386"/>
                </a:lnTo>
                <a:lnTo>
                  <a:pt x="383809" y="30826"/>
                </a:lnTo>
                <a:lnTo>
                  <a:pt x="352483" y="9090"/>
                </a:lnTo>
                <a:lnTo>
                  <a:pt x="340412" y="4004"/>
                </a:lnTo>
                <a:lnTo>
                  <a:pt x="327525" y="0"/>
                </a:lnTo>
                <a:close/>
              </a:path>
              <a:path w="432435" h="327660">
                <a:moveTo>
                  <a:pt x="104377" y="0"/>
                </a:moveTo>
                <a:lnTo>
                  <a:pt x="67440" y="16074"/>
                </a:lnTo>
                <a:lnTo>
                  <a:pt x="39018" y="41867"/>
                </a:lnTo>
                <a:lnTo>
                  <a:pt x="16746" y="76877"/>
                </a:lnTo>
                <a:lnTo>
                  <a:pt x="3074" y="124667"/>
                </a:lnTo>
                <a:lnTo>
                  <a:pt x="0" y="166879"/>
                </a:lnTo>
                <a:lnTo>
                  <a:pt x="465" y="180119"/>
                </a:lnTo>
                <a:lnTo>
                  <a:pt x="9362" y="229829"/>
                </a:lnTo>
                <a:lnTo>
                  <a:pt x="24384" y="265120"/>
                </a:lnTo>
                <a:lnTo>
                  <a:pt x="47969" y="296574"/>
                </a:lnTo>
                <a:lnTo>
                  <a:pt x="79364" y="318294"/>
                </a:lnTo>
                <a:lnTo>
                  <a:pt x="104377" y="327397"/>
                </a:lnTo>
                <a:lnTo>
                  <a:pt x="105288" y="313043"/>
                </a:lnTo>
                <a:lnTo>
                  <a:pt x="93316" y="307775"/>
                </a:lnTo>
                <a:lnTo>
                  <a:pt x="82400" y="301179"/>
                </a:lnTo>
                <a:lnTo>
                  <a:pt x="55896" y="273382"/>
                </a:lnTo>
                <a:lnTo>
                  <a:pt x="37362" y="229056"/>
                </a:lnTo>
                <a:lnTo>
                  <a:pt x="31037" y="190633"/>
                </a:lnTo>
                <a:lnTo>
                  <a:pt x="29833" y="161605"/>
                </a:lnTo>
                <a:lnTo>
                  <a:pt x="30155" y="147401"/>
                </a:lnTo>
                <a:lnTo>
                  <a:pt x="34918" y="108090"/>
                </a:lnTo>
                <a:lnTo>
                  <a:pt x="50778" y="62234"/>
                </a:lnTo>
                <a:lnTo>
                  <a:pt x="75084" y="31860"/>
                </a:lnTo>
                <a:lnTo>
                  <a:pt x="109080" y="13203"/>
                </a:lnTo>
                <a:lnTo>
                  <a:pt x="104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3617" y="4118360"/>
            <a:ext cx="767715" cy="327660"/>
          </a:xfrm>
          <a:custGeom>
            <a:avLst/>
            <a:gdLst/>
            <a:ahLst/>
            <a:cxnLst/>
            <a:rect l="l" t="t" r="r" b="b"/>
            <a:pathLst>
              <a:path w="767714" h="327660">
                <a:moveTo>
                  <a:pt x="662801" y="0"/>
                </a:moveTo>
                <a:lnTo>
                  <a:pt x="661834" y="14454"/>
                </a:lnTo>
                <a:lnTo>
                  <a:pt x="673901" y="19703"/>
                </a:lnTo>
                <a:lnTo>
                  <a:pt x="684898" y="26246"/>
                </a:lnTo>
                <a:lnTo>
                  <a:pt x="711530" y="53813"/>
                </a:lnTo>
                <a:lnTo>
                  <a:pt x="729985" y="97441"/>
                </a:lnTo>
                <a:lnTo>
                  <a:pt x="736271" y="135827"/>
                </a:lnTo>
                <a:lnTo>
                  <a:pt x="737460" y="165620"/>
                </a:lnTo>
                <a:lnTo>
                  <a:pt x="737028" y="179820"/>
                </a:lnTo>
                <a:lnTo>
                  <a:pt x="732115" y="219056"/>
                </a:lnTo>
                <a:lnTo>
                  <a:pt x="716541" y="264645"/>
                </a:lnTo>
                <a:lnTo>
                  <a:pt x="692349" y="295372"/>
                </a:lnTo>
                <a:lnTo>
                  <a:pt x="658717" y="314193"/>
                </a:lnTo>
                <a:lnTo>
                  <a:pt x="666918" y="326266"/>
                </a:lnTo>
                <a:lnTo>
                  <a:pt x="709804" y="304032"/>
                </a:lnTo>
                <a:lnTo>
                  <a:pt x="737076" y="274160"/>
                </a:lnTo>
                <a:lnTo>
                  <a:pt x="755046" y="239555"/>
                </a:lnTo>
                <a:lnTo>
                  <a:pt x="765942" y="189456"/>
                </a:lnTo>
                <a:lnTo>
                  <a:pt x="767298" y="160550"/>
                </a:lnTo>
                <a:lnTo>
                  <a:pt x="766816" y="147369"/>
                </a:lnTo>
                <a:lnTo>
                  <a:pt x="757813" y="97736"/>
                </a:lnTo>
                <a:lnTo>
                  <a:pt x="742707" y="62392"/>
                </a:lnTo>
                <a:lnTo>
                  <a:pt x="719087" y="30831"/>
                </a:lnTo>
                <a:lnTo>
                  <a:pt x="687764" y="9091"/>
                </a:lnTo>
                <a:lnTo>
                  <a:pt x="675691" y="4004"/>
                </a:lnTo>
                <a:lnTo>
                  <a:pt x="662801" y="0"/>
                </a:lnTo>
                <a:close/>
              </a:path>
              <a:path w="767714" h="327660">
                <a:moveTo>
                  <a:pt x="104377" y="0"/>
                </a:moveTo>
                <a:lnTo>
                  <a:pt x="67430" y="16079"/>
                </a:lnTo>
                <a:lnTo>
                  <a:pt x="39008" y="41871"/>
                </a:lnTo>
                <a:lnTo>
                  <a:pt x="16735" y="76881"/>
                </a:lnTo>
                <a:lnTo>
                  <a:pt x="3073" y="124672"/>
                </a:lnTo>
                <a:lnTo>
                  <a:pt x="0" y="166889"/>
                </a:lnTo>
                <a:lnTo>
                  <a:pt x="466" y="180128"/>
                </a:lnTo>
                <a:lnTo>
                  <a:pt x="9365" y="229835"/>
                </a:lnTo>
                <a:lnTo>
                  <a:pt x="24381" y="265129"/>
                </a:lnTo>
                <a:lnTo>
                  <a:pt x="47969" y="296581"/>
                </a:lnTo>
                <a:lnTo>
                  <a:pt x="79366" y="318296"/>
                </a:lnTo>
                <a:lnTo>
                  <a:pt x="104377" y="327397"/>
                </a:lnTo>
                <a:lnTo>
                  <a:pt x="105293" y="313050"/>
                </a:lnTo>
                <a:lnTo>
                  <a:pt x="93318" y="307783"/>
                </a:lnTo>
                <a:lnTo>
                  <a:pt x="82402" y="301187"/>
                </a:lnTo>
                <a:lnTo>
                  <a:pt x="55904" y="273388"/>
                </a:lnTo>
                <a:lnTo>
                  <a:pt x="37364" y="229060"/>
                </a:lnTo>
                <a:lnTo>
                  <a:pt x="31031" y="190639"/>
                </a:lnTo>
                <a:lnTo>
                  <a:pt x="29823" y="161615"/>
                </a:lnTo>
                <a:lnTo>
                  <a:pt x="30147" y="147409"/>
                </a:lnTo>
                <a:lnTo>
                  <a:pt x="34915" y="108095"/>
                </a:lnTo>
                <a:lnTo>
                  <a:pt x="50778" y="62244"/>
                </a:lnTo>
                <a:lnTo>
                  <a:pt x="75080" y="31863"/>
                </a:lnTo>
                <a:lnTo>
                  <a:pt x="109071" y="13203"/>
                </a:lnTo>
                <a:lnTo>
                  <a:pt x="104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93950" y="3322869"/>
            <a:ext cx="4736465" cy="14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1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No</a:t>
            </a:r>
            <a:r>
              <a:rPr b="1" spc="-5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saturating</a:t>
            </a:r>
            <a:r>
              <a:rPr b="1" spc="-7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region</a:t>
            </a:r>
            <a:r>
              <a:rPr b="1" spc="-10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in the</a:t>
            </a:r>
            <a:r>
              <a:rPr b="1" spc="-60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 </a:t>
            </a:r>
            <a:r>
              <a:rPr b="1" spc="5" dirty="0">
                <a:solidFill>
                  <a:srgbClr val="3333CC"/>
                </a:solidFill>
                <a:latin typeface="Ubuntu" panose="020B0504030602030204" pitchFamily="34" charset="0"/>
                <a:cs typeface="Ubuntu Light"/>
              </a:rPr>
              <a:t>activation function</a:t>
            </a:r>
            <a:endParaRPr b="1" dirty="0">
              <a:latin typeface="Ubuntu" panose="020B0504030602030204" pitchFamily="34" charset="0"/>
              <a:cs typeface="Ubuntu Light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198755">
              <a:spcBef>
                <a:spcPts val="1605"/>
              </a:spcBef>
              <a:tabLst>
                <a:tab pos="551815" algn="l"/>
                <a:tab pos="1009650" algn="l"/>
                <a:tab pos="2156460" algn="l"/>
              </a:tabLst>
            </a:pPr>
            <a:r>
              <a:rPr sz="2750" spc="25" dirty="0">
                <a:latin typeface="Cambria Math"/>
                <a:cs typeface="Cambria Math"/>
              </a:rPr>
              <a:t>𝑓	𝑎	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145" dirty="0">
                <a:latin typeface="Cambria Math"/>
                <a:cs typeface="Cambria Math"/>
              </a:rPr>
              <a:t> </a:t>
            </a:r>
            <a:r>
              <a:rPr sz="2750" spc="5" dirty="0">
                <a:latin typeface="Cambria Math"/>
                <a:cs typeface="Cambria Math"/>
              </a:rPr>
              <a:t>m</a:t>
            </a:r>
            <a:r>
              <a:rPr sz="2750" spc="-10" dirty="0">
                <a:latin typeface="Cambria Math"/>
                <a:cs typeface="Cambria Math"/>
              </a:rPr>
              <a:t>a</a:t>
            </a:r>
            <a:r>
              <a:rPr sz="2750" spc="10" dirty="0">
                <a:latin typeface="Cambria Math"/>
                <a:cs typeface="Cambria Math"/>
              </a:rPr>
              <a:t>x</a:t>
            </a:r>
            <a:r>
              <a:rPr sz="2750" dirty="0">
                <a:latin typeface="Cambria Math"/>
                <a:cs typeface="Cambria Math"/>
              </a:rPr>
              <a:t>	</a:t>
            </a:r>
            <a:r>
              <a:rPr sz="2750" spc="50" dirty="0">
                <a:latin typeface="Cambria Math"/>
                <a:cs typeface="Cambria Math"/>
              </a:rPr>
              <a:t>0</a:t>
            </a:r>
            <a:r>
              <a:rPr sz="2750" spc="5" dirty="0">
                <a:latin typeface="Cambria Math"/>
                <a:cs typeface="Cambria Math"/>
              </a:rPr>
              <a:t>,</a:t>
            </a:r>
            <a:r>
              <a:rPr sz="2750" spc="-120" dirty="0">
                <a:latin typeface="Cambria Math"/>
                <a:cs typeface="Cambria Math"/>
              </a:rPr>
              <a:t> </a:t>
            </a:r>
            <a:r>
              <a:rPr sz="2750" spc="25" dirty="0">
                <a:latin typeface="Cambria Math"/>
                <a:cs typeface="Cambria Math"/>
              </a:rPr>
              <a:t>𝑎</a:t>
            </a:r>
            <a:endParaRPr sz="275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6768" y="5153655"/>
            <a:ext cx="432434" cy="327660"/>
          </a:xfrm>
          <a:custGeom>
            <a:avLst/>
            <a:gdLst/>
            <a:ahLst/>
            <a:cxnLst/>
            <a:rect l="l" t="t" r="r" b="b"/>
            <a:pathLst>
              <a:path w="432435" h="327660">
                <a:moveTo>
                  <a:pt x="327523" y="0"/>
                </a:moveTo>
                <a:lnTo>
                  <a:pt x="326494" y="14562"/>
                </a:lnTo>
                <a:lnTo>
                  <a:pt x="338582" y="19809"/>
                </a:lnTo>
                <a:lnTo>
                  <a:pt x="349595" y="26350"/>
                </a:lnTo>
                <a:lnTo>
                  <a:pt x="376261" y="53866"/>
                </a:lnTo>
                <a:lnTo>
                  <a:pt x="394718" y="97512"/>
                </a:lnTo>
                <a:lnTo>
                  <a:pt x="400996" y="135859"/>
                </a:lnTo>
                <a:lnTo>
                  <a:pt x="402183" y="165630"/>
                </a:lnTo>
                <a:lnTo>
                  <a:pt x="401757" y="179841"/>
                </a:lnTo>
                <a:lnTo>
                  <a:pt x="396856" y="219073"/>
                </a:lnTo>
                <a:lnTo>
                  <a:pt x="381273" y="264670"/>
                </a:lnTo>
                <a:lnTo>
                  <a:pt x="357082" y="295433"/>
                </a:lnTo>
                <a:lnTo>
                  <a:pt x="323451" y="314206"/>
                </a:lnTo>
                <a:lnTo>
                  <a:pt x="331684" y="326381"/>
                </a:lnTo>
                <a:lnTo>
                  <a:pt x="374543" y="304096"/>
                </a:lnTo>
                <a:lnTo>
                  <a:pt x="401794" y="274229"/>
                </a:lnTo>
                <a:lnTo>
                  <a:pt x="419764" y="239634"/>
                </a:lnTo>
                <a:lnTo>
                  <a:pt x="430661" y="189494"/>
                </a:lnTo>
                <a:lnTo>
                  <a:pt x="432018" y="160577"/>
                </a:lnTo>
                <a:lnTo>
                  <a:pt x="431537" y="147398"/>
                </a:lnTo>
                <a:lnTo>
                  <a:pt x="422540" y="97807"/>
                </a:lnTo>
                <a:lnTo>
                  <a:pt x="407432" y="62447"/>
                </a:lnTo>
                <a:lnTo>
                  <a:pt x="383804" y="30920"/>
                </a:lnTo>
                <a:lnTo>
                  <a:pt x="352480" y="9168"/>
                </a:lnTo>
                <a:lnTo>
                  <a:pt x="340410" y="4049"/>
                </a:lnTo>
                <a:lnTo>
                  <a:pt x="327523" y="0"/>
                </a:lnTo>
                <a:close/>
              </a:path>
              <a:path w="432435" h="327660">
                <a:moveTo>
                  <a:pt x="104376" y="0"/>
                </a:moveTo>
                <a:lnTo>
                  <a:pt x="67389" y="16210"/>
                </a:lnTo>
                <a:lnTo>
                  <a:pt x="38985" y="42012"/>
                </a:lnTo>
                <a:lnTo>
                  <a:pt x="16717" y="77000"/>
                </a:lnTo>
                <a:lnTo>
                  <a:pt x="3068" y="124763"/>
                </a:lnTo>
                <a:lnTo>
                  <a:pt x="0" y="166989"/>
                </a:lnTo>
                <a:lnTo>
                  <a:pt x="470" y="180224"/>
                </a:lnTo>
                <a:lnTo>
                  <a:pt x="9382" y="229953"/>
                </a:lnTo>
                <a:lnTo>
                  <a:pt x="24419" y="265237"/>
                </a:lnTo>
                <a:lnTo>
                  <a:pt x="48005" y="296680"/>
                </a:lnTo>
                <a:lnTo>
                  <a:pt x="79382" y="318386"/>
                </a:lnTo>
                <a:lnTo>
                  <a:pt x="104376" y="327541"/>
                </a:lnTo>
                <a:lnTo>
                  <a:pt x="105351" y="313079"/>
                </a:lnTo>
                <a:lnTo>
                  <a:pt x="93363" y="307825"/>
                </a:lnTo>
                <a:lnTo>
                  <a:pt x="82436" y="301252"/>
                </a:lnTo>
                <a:lnTo>
                  <a:pt x="55922" y="273484"/>
                </a:lnTo>
                <a:lnTo>
                  <a:pt x="37375" y="229156"/>
                </a:lnTo>
                <a:lnTo>
                  <a:pt x="31038" y="190757"/>
                </a:lnTo>
                <a:lnTo>
                  <a:pt x="29832" y="161702"/>
                </a:lnTo>
                <a:lnTo>
                  <a:pt x="30156" y="147468"/>
                </a:lnTo>
                <a:lnTo>
                  <a:pt x="34916" y="108159"/>
                </a:lnTo>
                <a:lnTo>
                  <a:pt x="50734" y="62328"/>
                </a:lnTo>
                <a:lnTo>
                  <a:pt x="75052" y="32007"/>
                </a:lnTo>
                <a:lnTo>
                  <a:pt x="109079" y="13334"/>
                </a:lnTo>
                <a:lnTo>
                  <a:pt x="104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95410" y="5138299"/>
            <a:ext cx="77787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67690" algn="l"/>
              </a:tabLst>
            </a:pPr>
            <a:r>
              <a:rPr sz="2750" spc="40" dirty="0">
                <a:latin typeface="Cambria Math"/>
                <a:cs typeface="Cambria Math"/>
              </a:rPr>
              <a:t>𝑑</a:t>
            </a:r>
            <a:r>
              <a:rPr sz="2750" spc="25" dirty="0">
                <a:latin typeface="Cambria Math"/>
                <a:cs typeface="Cambria Math"/>
              </a:rPr>
              <a:t>𝑓</a:t>
            </a:r>
            <a:r>
              <a:rPr sz="2750" dirty="0">
                <a:latin typeface="Cambria Math"/>
                <a:cs typeface="Cambria Math"/>
              </a:rPr>
              <a:t>	</a:t>
            </a:r>
            <a:r>
              <a:rPr sz="2750" spc="25" dirty="0">
                <a:latin typeface="Cambria Math"/>
                <a:cs typeface="Cambria Math"/>
              </a:rPr>
              <a:t>𝑎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5333" y="5644585"/>
            <a:ext cx="4318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750" spc="40" dirty="0">
                <a:latin typeface="Cambria Math"/>
                <a:cs typeface="Cambria Math"/>
              </a:rPr>
              <a:t>𝑑𝑎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07208" y="558599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2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7968" y="5406549"/>
            <a:ext cx="210629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145" dirty="0">
                <a:latin typeface="Cambria Math"/>
                <a:cs typeface="Cambria Math"/>
              </a:rPr>
              <a:t> </a:t>
            </a:r>
            <a:r>
              <a:rPr sz="2750" spc="50" dirty="0">
                <a:latin typeface="Cambria Math"/>
                <a:cs typeface="Cambria Math"/>
              </a:rPr>
              <a:t>1</a:t>
            </a:r>
            <a:r>
              <a:rPr sz="2750" spc="5" dirty="0">
                <a:latin typeface="Cambria Math"/>
                <a:cs typeface="Cambria Math"/>
              </a:rPr>
              <a:t>,</a:t>
            </a:r>
            <a:r>
              <a:rPr sz="2750" spc="-170" dirty="0">
                <a:latin typeface="Cambria Math"/>
                <a:cs typeface="Cambria Math"/>
              </a:rPr>
              <a:t> </a:t>
            </a:r>
            <a:r>
              <a:rPr sz="2750" spc="20" dirty="0">
                <a:latin typeface="Cambria Math"/>
                <a:cs typeface="Cambria Math"/>
              </a:rPr>
              <a:t>f</a:t>
            </a:r>
            <a:r>
              <a:rPr sz="2750" spc="15" dirty="0">
                <a:latin typeface="Cambria Math"/>
                <a:cs typeface="Cambria Math"/>
              </a:rPr>
              <a:t>o</a:t>
            </a:r>
            <a:r>
              <a:rPr sz="2750" spc="10" dirty="0">
                <a:latin typeface="Cambria Math"/>
                <a:cs typeface="Cambria Math"/>
              </a:rPr>
              <a:t>r</a:t>
            </a:r>
            <a:r>
              <a:rPr sz="2750" spc="25" dirty="0">
                <a:latin typeface="Cambria Math"/>
                <a:cs typeface="Cambria Math"/>
              </a:rPr>
              <a:t> 𝑎</a:t>
            </a:r>
            <a:r>
              <a:rPr sz="2750" spc="240" dirty="0">
                <a:latin typeface="Cambria Math"/>
                <a:cs typeface="Cambria Math"/>
              </a:rPr>
              <a:t> </a:t>
            </a:r>
            <a:r>
              <a:rPr sz="2750" spc="20" dirty="0">
                <a:latin typeface="Cambria Math"/>
                <a:cs typeface="Cambria Math"/>
              </a:rPr>
              <a:t>&gt;</a:t>
            </a:r>
            <a:r>
              <a:rPr sz="2750" spc="190" dirty="0">
                <a:latin typeface="Cambria Math"/>
                <a:cs typeface="Cambria Math"/>
              </a:rPr>
              <a:t> </a:t>
            </a:r>
            <a:r>
              <a:rPr sz="2750" spc="15" dirty="0">
                <a:latin typeface="Cambria Math"/>
                <a:cs typeface="Cambria Math"/>
              </a:rPr>
              <a:t>0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81557" y="4687954"/>
            <a:ext cx="3582035" cy="125730"/>
          </a:xfrm>
          <a:custGeom>
            <a:avLst/>
            <a:gdLst/>
            <a:ahLst/>
            <a:cxnLst/>
            <a:rect l="l" t="t" r="r" b="b"/>
            <a:pathLst>
              <a:path w="3582034" h="125729">
                <a:moveTo>
                  <a:pt x="3505230" y="25414"/>
                </a:moveTo>
                <a:lnTo>
                  <a:pt x="0" y="99940"/>
                </a:lnTo>
                <a:lnTo>
                  <a:pt x="487" y="125348"/>
                </a:lnTo>
                <a:lnTo>
                  <a:pt x="3505779" y="50810"/>
                </a:lnTo>
                <a:lnTo>
                  <a:pt x="3505230" y="25414"/>
                </a:lnTo>
                <a:close/>
              </a:path>
              <a:path w="3582034" h="125729">
                <a:moveTo>
                  <a:pt x="3557783" y="25145"/>
                </a:moveTo>
                <a:lnTo>
                  <a:pt x="3517879" y="25145"/>
                </a:lnTo>
                <a:lnTo>
                  <a:pt x="3518397" y="50541"/>
                </a:lnTo>
                <a:lnTo>
                  <a:pt x="3505779" y="50810"/>
                </a:lnTo>
                <a:lnTo>
                  <a:pt x="3506327" y="76199"/>
                </a:lnTo>
                <a:lnTo>
                  <a:pt x="3581643" y="36444"/>
                </a:lnTo>
                <a:lnTo>
                  <a:pt x="3557783" y="25145"/>
                </a:lnTo>
                <a:close/>
              </a:path>
              <a:path w="3582034" h="125729">
                <a:moveTo>
                  <a:pt x="3517879" y="25145"/>
                </a:moveTo>
                <a:lnTo>
                  <a:pt x="3505230" y="25414"/>
                </a:lnTo>
                <a:lnTo>
                  <a:pt x="3505779" y="50810"/>
                </a:lnTo>
                <a:lnTo>
                  <a:pt x="3518397" y="50541"/>
                </a:lnTo>
                <a:lnTo>
                  <a:pt x="3517879" y="25145"/>
                </a:lnTo>
                <a:close/>
              </a:path>
              <a:path w="3582034" h="125729">
                <a:moveTo>
                  <a:pt x="3504681" y="0"/>
                </a:moveTo>
                <a:lnTo>
                  <a:pt x="3505230" y="25414"/>
                </a:lnTo>
                <a:lnTo>
                  <a:pt x="3517879" y="25145"/>
                </a:lnTo>
                <a:lnTo>
                  <a:pt x="3557783" y="25145"/>
                </a:lnTo>
                <a:lnTo>
                  <a:pt x="35046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97185" y="2971801"/>
            <a:ext cx="88265" cy="3124835"/>
          </a:xfrm>
          <a:custGeom>
            <a:avLst/>
            <a:gdLst/>
            <a:ahLst/>
            <a:cxnLst/>
            <a:rect l="l" t="t" r="r" b="b"/>
            <a:pathLst>
              <a:path w="88265" h="3124835">
                <a:moveTo>
                  <a:pt x="50842" y="76026"/>
                </a:moveTo>
                <a:lnTo>
                  <a:pt x="25423" y="76372"/>
                </a:lnTo>
                <a:lnTo>
                  <a:pt x="62605" y="3124355"/>
                </a:lnTo>
                <a:lnTo>
                  <a:pt x="88026" y="3124044"/>
                </a:lnTo>
                <a:lnTo>
                  <a:pt x="50842" y="76026"/>
                </a:lnTo>
                <a:close/>
              </a:path>
              <a:path w="88265" h="3124835">
                <a:moveTo>
                  <a:pt x="37216" y="0"/>
                </a:moveTo>
                <a:lnTo>
                  <a:pt x="0" y="76718"/>
                </a:lnTo>
                <a:lnTo>
                  <a:pt x="25423" y="76372"/>
                </a:lnTo>
                <a:lnTo>
                  <a:pt x="25267" y="63611"/>
                </a:lnTo>
                <a:lnTo>
                  <a:pt x="69857" y="63367"/>
                </a:lnTo>
                <a:lnTo>
                  <a:pt x="37216" y="0"/>
                </a:lnTo>
                <a:close/>
              </a:path>
              <a:path w="88265" h="3124835">
                <a:moveTo>
                  <a:pt x="50688" y="63367"/>
                </a:moveTo>
                <a:lnTo>
                  <a:pt x="25267" y="63611"/>
                </a:lnTo>
                <a:lnTo>
                  <a:pt x="25423" y="76372"/>
                </a:lnTo>
                <a:lnTo>
                  <a:pt x="50842" y="76026"/>
                </a:lnTo>
                <a:lnTo>
                  <a:pt x="50688" y="63367"/>
                </a:lnTo>
                <a:close/>
              </a:path>
              <a:path w="88265" h="3124835">
                <a:moveTo>
                  <a:pt x="69857" y="63367"/>
                </a:moveTo>
                <a:lnTo>
                  <a:pt x="50688" y="63367"/>
                </a:lnTo>
                <a:lnTo>
                  <a:pt x="50842" y="76026"/>
                </a:lnTo>
                <a:lnTo>
                  <a:pt x="76199" y="75681"/>
                </a:lnTo>
                <a:lnTo>
                  <a:pt x="69857" y="63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72500" y="3552810"/>
            <a:ext cx="1181100" cy="1219835"/>
          </a:xfrm>
          <a:custGeom>
            <a:avLst/>
            <a:gdLst/>
            <a:ahLst/>
            <a:cxnLst/>
            <a:rect l="l" t="t" r="r" b="b"/>
            <a:pathLst>
              <a:path w="1181100" h="1219835">
                <a:moveTo>
                  <a:pt x="0" y="1219215"/>
                </a:moveTo>
                <a:lnTo>
                  <a:pt x="1181099" y="0"/>
                </a:lnTo>
              </a:path>
            </a:pathLst>
          </a:custGeom>
          <a:ln w="253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1800" y="4762500"/>
            <a:ext cx="1790700" cy="38100"/>
          </a:xfrm>
          <a:custGeom>
            <a:avLst/>
            <a:gdLst/>
            <a:ahLst/>
            <a:cxnLst/>
            <a:rect l="l" t="t" r="r" b="b"/>
            <a:pathLst>
              <a:path w="1790700" h="38100">
                <a:moveTo>
                  <a:pt x="0" y="38099"/>
                </a:moveTo>
                <a:lnTo>
                  <a:pt x="1790699" y="0"/>
                </a:lnTo>
              </a:path>
            </a:pathLst>
          </a:custGeom>
          <a:ln w="253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38231" y="2899166"/>
            <a:ext cx="432434" cy="327660"/>
          </a:xfrm>
          <a:custGeom>
            <a:avLst/>
            <a:gdLst/>
            <a:ahLst/>
            <a:cxnLst/>
            <a:rect l="l" t="t" r="r" b="b"/>
            <a:pathLst>
              <a:path w="432434" h="327660">
                <a:moveTo>
                  <a:pt x="327521" y="0"/>
                </a:moveTo>
                <a:lnTo>
                  <a:pt x="326553" y="14449"/>
                </a:lnTo>
                <a:lnTo>
                  <a:pt x="338621" y="19698"/>
                </a:lnTo>
                <a:lnTo>
                  <a:pt x="349618" y="26241"/>
                </a:lnTo>
                <a:lnTo>
                  <a:pt x="376251" y="53803"/>
                </a:lnTo>
                <a:lnTo>
                  <a:pt x="394706" y="97439"/>
                </a:lnTo>
                <a:lnTo>
                  <a:pt x="400991" y="135821"/>
                </a:lnTo>
                <a:lnTo>
                  <a:pt x="402180" y="165611"/>
                </a:lnTo>
                <a:lnTo>
                  <a:pt x="401748" y="179810"/>
                </a:lnTo>
                <a:lnTo>
                  <a:pt x="396834" y="219051"/>
                </a:lnTo>
                <a:lnTo>
                  <a:pt x="381258" y="264636"/>
                </a:lnTo>
                <a:lnTo>
                  <a:pt x="357067" y="295362"/>
                </a:lnTo>
                <a:lnTo>
                  <a:pt x="323437" y="314187"/>
                </a:lnTo>
                <a:lnTo>
                  <a:pt x="331631" y="326257"/>
                </a:lnTo>
                <a:lnTo>
                  <a:pt x="374521" y="304033"/>
                </a:lnTo>
                <a:lnTo>
                  <a:pt x="401793" y="274159"/>
                </a:lnTo>
                <a:lnTo>
                  <a:pt x="419765" y="239554"/>
                </a:lnTo>
                <a:lnTo>
                  <a:pt x="430661" y="189451"/>
                </a:lnTo>
                <a:lnTo>
                  <a:pt x="432018" y="160544"/>
                </a:lnTo>
                <a:lnTo>
                  <a:pt x="431536" y="147360"/>
                </a:lnTo>
                <a:lnTo>
                  <a:pt x="422533" y="97720"/>
                </a:lnTo>
                <a:lnTo>
                  <a:pt x="407429" y="62382"/>
                </a:lnTo>
                <a:lnTo>
                  <a:pt x="383809" y="30822"/>
                </a:lnTo>
                <a:lnTo>
                  <a:pt x="352485" y="9083"/>
                </a:lnTo>
                <a:lnTo>
                  <a:pt x="340412" y="3999"/>
                </a:lnTo>
                <a:lnTo>
                  <a:pt x="327521" y="0"/>
                </a:lnTo>
                <a:close/>
              </a:path>
              <a:path w="432434" h="327660">
                <a:moveTo>
                  <a:pt x="104377" y="0"/>
                </a:moveTo>
                <a:lnTo>
                  <a:pt x="67435" y="16065"/>
                </a:lnTo>
                <a:lnTo>
                  <a:pt x="39011" y="41856"/>
                </a:lnTo>
                <a:lnTo>
                  <a:pt x="16736" y="76865"/>
                </a:lnTo>
                <a:lnTo>
                  <a:pt x="3073" y="124656"/>
                </a:lnTo>
                <a:lnTo>
                  <a:pt x="0" y="166879"/>
                </a:lnTo>
                <a:lnTo>
                  <a:pt x="465" y="180116"/>
                </a:lnTo>
                <a:lnTo>
                  <a:pt x="9364" y="229827"/>
                </a:lnTo>
                <a:lnTo>
                  <a:pt x="24381" y="265122"/>
                </a:lnTo>
                <a:lnTo>
                  <a:pt x="47969" y="296577"/>
                </a:lnTo>
                <a:lnTo>
                  <a:pt x="79366" y="318292"/>
                </a:lnTo>
                <a:lnTo>
                  <a:pt x="104377" y="327385"/>
                </a:lnTo>
                <a:lnTo>
                  <a:pt x="105293" y="313043"/>
                </a:lnTo>
                <a:lnTo>
                  <a:pt x="93317" y="307774"/>
                </a:lnTo>
                <a:lnTo>
                  <a:pt x="82402" y="301177"/>
                </a:lnTo>
                <a:lnTo>
                  <a:pt x="55905" y="273377"/>
                </a:lnTo>
                <a:lnTo>
                  <a:pt x="37365" y="229057"/>
                </a:lnTo>
                <a:lnTo>
                  <a:pt x="31031" y="190631"/>
                </a:lnTo>
                <a:lnTo>
                  <a:pt x="29824" y="161606"/>
                </a:lnTo>
                <a:lnTo>
                  <a:pt x="30146" y="147400"/>
                </a:lnTo>
                <a:lnTo>
                  <a:pt x="34915" y="108091"/>
                </a:lnTo>
                <a:lnTo>
                  <a:pt x="50775" y="62235"/>
                </a:lnTo>
                <a:lnTo>
                  <a:pt x="75078" y="31858"/>
                </a:lnTo>
                <a:lnTo>
                  <a:pt x="109071" y="13197"/>
                </a:lnTo>
                <a:lnTo>
                  <a:pt x="104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91450" y="2881636"/>
            <a:ext cx="57658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65760" algn="l"/>
              </a:tabLst>
            </a:pPr>
            <a:r>
              <a:rPr sz="2750" spc="25" dirty="0">
                <a:latin typeface="Cambria Math"/>
                <a:cs typeface="Cambria Math"/>
              </a:rPr>
              <a:t>𝑓	𝑎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12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170033" y="4788414"/>
            <a:ext cx="2228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750" spc="25" dirty="0">
                <a:latin typeface="Cambria Math"/>
                <a:cs typeface="Cambria Math"/>
              </a:rPr>
              <a:t>𝑎</a:t>
            </a:r>
            <a:endParaRPr sz="2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993" y="217214"/>
            <a:ext cx="10762013" cy="506746"/>
          </a:xfrm>
          <a:prstGeom prst="rect">
            <a:avLst/>
          </a:prstGeom>
        </p:spPr>
        <p:txBody>
          <a:bodyPr vert="horz" wrap="square" lIns="0" tIns="82745" rIns="0" bIns="0" rtlCol="0">
            <a:spAutoFit/>
          </a:bodyPr>
          <a:lstStyle/>
          <a:p>
            <a:pPr marL="101600"/>
            <a:r>
              <a:rPr sz="2750" spc="10" dirty="0"/>
              <a:t>Multilayer</a:t>
            </a:r>
            <a:r>
              <a:rPr sz="2750" spc="65" dirty="0"/>
              <a:t> </a:t>
            </a:r>
            <a:r>
              <a:rPr sz="2750" spc="15" dirty="0"/>
              <a:t>Feedforward</a:t>
            </a:r>
            <a:r>
              <a:rPr sz="2750" spc="25" dirty="0"/>
              <a:t> </a:t>
            </a:r>
            <a:r>
              <a:rPr sz="2750" spc="10" dirty="0"/>
              <a:t>Neural</a:t>
            </a:r>
            <a:r>
              <a:rPr sz="2750" spc="65" dirty="0"/>
              <a:t> </a:t>
            </a:r>
            <a:r>
              <a:rPr sz="2750" spc="15" dirty="0"/>
              <a:t>Network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2136445" y="1165618"/>
            <a:ext cx="6097905" cy="130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Ubuntu"/>
              <a:buChar char="•"/>
              <a:tabLst>
                <a:tab pos="354965" algn="l"/>
              </a:tabLst>
            </a:pPr>
            <a:r>
              <a:rPr sz="2000" b="1" dirty="0">
                <a:latin typeface="Ubuntu"/>
                <a:cs typeface="Ubuntu"/>
              </a:rPr>
              <a:t>Architecture:</a:t>
            </a:r>
            <a:endParaRPr sz="2000">
              <a:latin typeface="Ubuntu"/>
              <a:cs typeface="Ubuntu"/>
            </a:endParaRPr>
          </a:p>
          <a:p>
            <a:pPr marL="756920" lvl="1" indent="-287020">
              <a:spcBef>
                <a:spcPts val="475"/>
              </a:spcBef>
              <a:buFont typeface="Ubuntu"/>
              <a:buChar char="–"/>
              <a:tabLst>
                <a:tab pos="757555" algn="l"/>
              </a:tabLst>
            </a:pPr>
            <a:r>
              <a:rPr b="1" spc="5" dirty="0">
                <a:latin typeface="Ubuntu"/>
                <a:cs typeface="Ubuntu"/>
              </a:rPr>
              <a:t>Input</a:t>
            </a:r>
            <a:r>
              <a:rPr b="1" spc="-110" dirty="0">
                <a:latin typeface="Ubuntu"/>
                <a:cs typeface="Ubuntu"/>
              </a:rPr>
              <a:t> </a:t>
            </a:r>
            <a:r>
              <a:rPr b="1" spc="5" dirty="0">
                <a:latin typeface="Ubuntu"/>
                <a:cs typeface="Ubuntu"/>
              </a:rPr>
              <a:t>layer</a:t>
            </a:r>
            <a:r>
              <a:rPr b="1" dirty="0">
                <a:latin typeface="Ubuntu"/>
                <a:cs typeface="Ubuntu"/>
              </a:rPr>
              <a:t> </a:t>
            </a:r>
            <a:r>
              <a:rPr b="1" spc="-45" dirty="0">
                <a:latin typeface="Ubuntu"/>
                <a:cs typeface="Ubuntu"/>
              </a:rPr>
              <a:t> </a:t>
            </a:r>
            <a:r>
              <a:rPr b="1" spc="-10" dirty="0">
                <a:latin typeface="Ubuntu"/>
                <a:cs typeface="Ubuntu"/>
              </a:rPr>
              <a:t>---</a:t>
            </a:r>
            <a:r>
              <a:rPr b="1" spc="5" dirty="0">
                <a:latin typeface="Ubuntu"/>
                <a:cs typeface="Ubuntu"/>
              </a:rPr>
              <a:t>-</a:t>
            </a:r>
            <a:r>
              <a:rPr b="1" spc="-10" dirty="0">
                <a:latin typeface="Ubuntu"/>
                <a:cs typeface="Ubuntu"/>
              </a:rPr>
              <a:t> </a:t>
            </a:r>
            <a:r>
              <a:rPr b="1" spc="5" dirty="0">
                <a:latin typeface="Ubuntu"/>
                <a:cs typeface="Ubuntu"/>
              </a:rPr>
              <a:t>Linear</a:t>
            </a:r>
            <a:r>
              <a:rPr b="1" spc="-35" dirty="0">
                <a:latin typeface="Ubuntu"/>
                <a:cs typeface="Ubuntu"/>
              </a:rPr>
              <a:t> </a:t>
            </a:r>
            <a:r>
              <a:rPr b="1" spc="10" dirty="0">
                <a:latin typeface="Ubuntu"/>
                <a:cs typeface="Ubuntu"/>
              </a:rPr>
              <a:t>neurons</a:t>
            </a:r>
            <a:endParaRPr>
              <a:latin typeface="Ubuntu"/>
              <a:cs typeface="Ubuntu"/>
            </a:endParaRPr>
          </a:p>
          <a:p>
            <a:pPr marL="756920" lvl="1" indent="-287020">
              <a:spcBef>
                <a:spcPts val="434"/>
              </a:spcBef>
              <a:buFont typeface="Ubuntu"/>
              <a:buChar char="–"/>
              <a:tabLst>
                <a:tab pos="757555" algn="l"/>
              </a:tabLst>
            </a:pPr>
            <a:r>
              <a:rPr b="1" spc="10" dirty="0">
                <a:latin typeface="Ubuntu"/>
                <a:cs typeface="Ubuntu"/>
              </a:rPr>
              <a:t>One</a:t>
            </a:r>
            <a:r>
              <a:rPr b="1" spc="-55" dirty="0">
                <a:latin typeface="Ubuntu"/>
                <a:cs typeface="Ubuntu"/>
              </a:rPr>
              <a:t> </a:t>
            </a:r>
            <a:r>
              <a:rPr b="1" spc="5" dirty="0">
                <a:latin typeface="Ubuntu"/>
                <a:cs typeface="Ubuntu"/>
              </a:rPr>
              <a:t>or </a:t>
            </a:r>
            <a:r>
              <a:rPr b="1" spc="10" dirty="0">
                <a:latin typeface="Ubuntu"/>
                <a:cs typeface="Ubuntu"/>
              </a:rPr>
              <a:t>more</a:t>
            </a:r>
            <a:r>
              <a:rPr b="1" spc="-50" dirty="0">
                <a:latin typeface="Ubuntu"/>
                <a:cs typeface="Ubuntu"/>
              </a:rPr>
              <a:t> </a:t>
            </a:r>
            <a:r>
              <a:rPr b="1" spc="5" dirty="0">
                <a:latin typeface="Ubuntu"/>
                <a:cs typeface="Ubuntu"/>
              </a:rPr>
              <a:t>hidden</a:t>
            </a:r>
            <a:r>
              <a:rPr b="1" spc="-140" dirty="0">
                <a:latin typeface="Ubuntu"/>
                <a:cs typeface="Ubuntu"/>
              </a:rPr>
              <a:t> </a:t>
            </a:r>
            <a:r>
              <a:rPr b="1" spc="5" dirty="0">
                <a:latin typeface="Ubuntu"/>
                <a:cs typeface="Ubuntu"/>
              </a:rPr>
              <a:t>layers</a:t>
            </a:r>
            <a:r>
              <a:rPr b="1" spc="-105" dirty="0">
                <a:latin typeface="Ubuntu"/>
                <a:cs typeface="Ubuntu"/>
              </a:rPr>
              <a:t> </a:t>
            </a:r>
            <a:r>
              <a:rPr b="1" spc="-10" dirty="0">
                <a:latin typeface="Ubuntu"/>
                <a:cs typeface="Ubuntu"/>
              </a:rPr>
              <a:t>---</a:t>
            </a:r>
            <a:r>
              <a:rPr b="1" spc="5" dirty="0">
                <a:latin typeface="Ubuntu"/>
                <a:cs typeface="Ubuntu"/>
              </a:rPr>
              <a:t>-</a:t>
            </a:r>
            <a:r>
              <a:rPr b="1" spc="-15" dirty="0">
                <a:latin typeface="Ubuntu"/>
                <a:cs typeface="Ubuntu"/>
              </a:rPr>
              <a:t> </a:t>
            </a:r>
            <a:r>
              <a:rPr b="1" spc="5" dirty="0">
                <a:latin typeface="Ubuntu"/>
                <a:cs typeface="Ubuntu"/>
              </a:rPr>
              <a:t>Nonlinear</a:t>
            </a:r>
            <a:r>
              <a:rPr b="1" spc="-85" dirty="0">
                <a:latin typeface="Ubuntu"/>
                <a:cs typeface="Ubuntu"/>
              </a:rPr>
              <a:t> </a:t>
            </a:r>
            <a:r>
              <a:rPr b="1" spc="10" dirty="0">
                <a:latin typeface="Ubuntu"/>
                <a:cs typeface="Ubuntu"/>
              </a:rPr>
              <a:t>neurons</a:t>
            </a:r>
            <a:endParaRPr>
              <a:latin typeface="Ubuntu"/>
              <a:cs typeface="Ubuntu"/>
            </a:endParaRPr>
          </a:p>
          <a:p>
            <a:pPr marL="756920" lvl="1" indent="-287020">
              <a:spcBef>
                <a:spcPts val="434"/>
              </a:spcBef>
              <a:buFont typeface="Ubuntu"/>
              <a:buChar char="–"/>
              <a:tabLst>
                <a:tab pos="757555" algn="l"/>
              </a:tabLst>
            </a:pPr>
            <a:r>
              <a:rPr b="1" spc="10" dirty="0">
                <a:latin typeface="Ubuntu"/>
                <a:cs typeface="Ubuntu"/>
              </a:rPr>
              <a:t>Output</a:t>
            </a:r>
            <a:r>
              <a:rPr b="1" spc="-60" dirty="0">
                <a:latin typeface="Ubuntu"/>
                <a:cs typeface="Ubuntu"/>
              </a:rPr>
              <a:t> </a:t>
            </a:r>
            <a:r>
              <a:rPr b="1" spc="5" dirty="0">
                <a:latin typeface="Ubuntu"/>
                <a:cs typeface="Ubuntu"/>
              </a:rPr>
              <a:t>layer</a:t>
            </a:r>
            <a:r>
              <a:rPr b="1" spc="-50" dirty="0">
                <a:latin typeface="Ubuntu"/>
                <a:cs typeface="Ubuntu"/>
              </a:rPr>
              <a:t> </a:t>
            </a:r>
            <a:r>
              <a:rPr b="1" spc="-10" dirty="0">
                <a:latin typeface="Ubuntu"/>
                <a:cs typeface="Ubuntu"/>
              </a:rPr>
              <a:t>---</a:t>
            </a:r>
            <a:r>
              <a:rPr b="1" spc="5" dirty="0">
                <a:latin typeface="Ubuntu"/>
                <a:cs typeface="Ubuntu"/>
              </a:rPr>
              <a:t>-</a:t>
            </a:r>
            <a:r>
              <a:rPr b="1" spc="-60" dirty="0">
                <a:latin typeface="Ubuntu"/>
                <a:cs typeface="Ubuntu"/>
              </a:rPr>
              <a:t> </a:t>
            </a:r>
            <a:r>
              <a:rPr b="1" spc="5" dirty="0">
                <a:latin typeface="Ubuntu"/>
                <a:cs typeface="Ubuntu"/>
              </a:rPr>
              <a:t>Linear</a:t>
            </a:r>
            <a:r>
              <a:rPr b="1" spc="-35" dirty="0">
                <a:latin typeface="Ubuntu"/>
                <a:cs typeface="Ubuntu"/>
              </a:rPr>
              <a:t> </a:t>
            </a:r>
            <a:r>
              <a:rPr b="1" spc="5" dirty="0">
                <a:latin typeface="Ubuntu"/>
                <a:cs typeface="Ubuntu"/>
              </a:rPr>
              <a:t>or nonlinear</a:t>
            </a:r>
            <a:r>
              <a:rPr b="1" spc="-85" dirty="0">
                <a:latin typeface="Ubuntu"/>
                <a:cs typeface="Ubuntu"/>
              </a:rPr>
              <a:t> </a:t>
            </a:r>
            <a:r>
              <a:rPr b="1" spc="10" dirty="0">
                <a:latin typeface="Ubuntu"/>
                <a:cs typeface="Ubuntu"/>
              </a:rPr>
              <a:t>neurons</a:t>
            </a:r>
            <a:endParaRPr>
              <a:latin typeface="Ubuntu"/>
              <a:cs typeface="Ubunt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9010" y="2885503"/>
            <a:ext cx="11887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1400" b="1" spc="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La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y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4495" y="2911025"/>
            <a:ext cx="13195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Ou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tp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1400" b="1" spc="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La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y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7527" y="2899724"/>
            <a:ext cx="13322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35" dirty="0">
                <a:solidFill>
                  <a:srgbClr val="3333CC"/>
                </a:solidFill>
                <a:latin typeface="Verdana"/>
                <a:cs typeface="Verdana"/>
              </a:rPr>
              <a:t>H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40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y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1010" y="3228922"/>
            <a:ext cx="2157353" cy="2206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5296" y="5948360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54"/>
                </a:moveTo>
                <a:lnTo>
                  <a:pt x="6637" y="168842"/>
                </a:lnTo>
                <a:lnTo>
                  <a:pt x="25495" y="120113"/>
                </a:lnTo>
                <a:lnTo>
                  <a:pt x="54991" y="77611"/>
                </a:lnTo>
                <a:lnTo>
                  <a:pt x="93544" y="42880"/>
                </a:lnTo>
                <a:lnTo>
                  <a:pt x="139572" y="17465"/>
                </a:lnTo>
                <a:lnTo>
                  <a:pt x="191493" y="2908"/>
                </a:lnTo>
                <a:lnTo>
                  <a:pt x="228599" y="0"/>
                </a:lnTo>
                <a:lnTo>
                  <a:pt x="247347" y="736"/>
                </a:lnTo>
                <a:lnTo>
                  <a:pt x="300851" y="11330"/>
                </a:lnTo>
                <a:lnTo>
                  <a:pt x="349012" y="33297"/>
                </a:lnTo>
                <a:lnTo>
                  <a:pt x="390240" y="65094"/>
                </a:lnTo>
                <a:lnTo>
                  <a:pt x="422948" y="105178"/>
                </a:lnTo>
                <a:lnTo>
                  <a:pt x="445544" y="152002"/>
                </a:lnTo>
                <a:lnTo>
                  <a:pt x="456442" y="204025"/>
                </a:lnTo>
                <a:lnTo>
                  <a:pt x="457199" y="222254"/>
                </a:lnTo>
                <a:lnTo>
                  <a:pt x="456442" y="240481"/>
                </a:lnTo>
                <a:lnTo>
                  <a:pt x="445544" y="292500"/>
                </a:lnTo>
                <a:lnTo>
                  <a:pt x="422948" y="339323"/>
                </a:lnTo>
                <a:lnTo>
                  <a:pt x="390240" y="379405"/>
                </a:lnTo>
                <a:lnTo>
                  <a:pt x="349012" y="411201"/>
                </a:lnTo>
                <a:lnTo>
                  <a:pt x="300851" y="433168"/>
                </a:lnTo>
                <a:lnTo>
                  <a:pt x="247347" y="443762"/>
                </a:lnTo>
                <a:lnTo>
                  <a:pt x="228599" y="444498"/>
                </a:lnTo>
                <a:lnTo>
                  <a:pt x="209836" y="443762"/>
                </a:lnTo>
                <a:lnTo>
                  <a:pt x="156302" y="433168"/>
                </a:lnTo>
                <a:lnTo>
                  <a:pt x="108135" y="411201"/>
                </a:lnTo>
                <a:lnTo>
                  <a:pt x="66914" y="379405"/>
                </a:lnTo>
                <a:lnTo>
                  <a:pt x="34223" y="339323"/>
                </a:lnTo>
                <a:lnTo>
                  <a:pt x="11643" y="292500"/>
                </a:lnTo>
                <a:lnTo>
                  <a:pt x="757" y="240481"/>
                </a:lnTo>
                <a:lnTo>
                  <a:pt x="0" y="2222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0" y="5956303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41"/>
                </a:moveTo>
                <a:lnTo>
                  <a:pt x="6643" y="168833"/>
                </a:lnTo>
                <a:lnTo>
                  <a:pt x="25516" y="120107"/>
                </a:lnTo>
                <a:lnTo>
                  <a:pt x="55029" y="77608"/>
                </a:lnTo>
                <a:lnTo>
                  <a:pt x="93593" y="42879"/>
                </a:lnTo>
                <a:lnTo>
                  <a:pt x="139620" y="17464"/>
                </a:lnTo>
                <a:lnTo>
                  <a:pt x="191520" y="2908"/>
                </a:lnTo>
                <a:lnTo>
                  <a:pt x="228599" y="0"/>
                </a:lnTo>
                <a:lnTo>
                  <a:pt x="247348" y="736"/>
                </a:lnTo>
                <a:lnTo>
                  <a:pt x="300853" y="11329"/>
                </a:lnTo>
                <a:lnTo>
                  <a:pt x="349014" y="33296"/>
                </a:lnTo>
                <a:lnTo>
                  <a:pt x="390243" y="65092"/>
                </a:lnTo>
                <a:lnTo>
                  <a:pt x="422949" y="105173"/>
                </a:lnTo>
                <a:lnTo>
                  <a:pt x="445545" y="151995"/>
                </a:lnTo>
                <a:lnTo>
                  <a:pt x="456442" y="204014"/>
                </a:lnTo>
                <a:lnTo>
                  <a:pt x="457199" y="222241"/>
                </a:lnTo>
                <a:lnTo>
                  <a:pt x="456442" y="240470"/>
                </a:lnTo>
                <a:lnTo>
                  <a:pt x="445545" y="292493"/>
                </a:lnTo>
                <a:lnTo>
                  <a:pt x="422949" y="339317"/>
                </a:lnTo>
                <a:lnTo>
                  <a:pt x="390243" y="379400"/>
                </a:lnTo>
                <a:lnTo>
                  <a:pt x="349014" y="411198"/>
                </a:lnTo>
                <a:lnTo>
                  <a:pt x="300853" y="433165"/>
                </a:lnTo>
                <a:lnTo>
                  <a:pt x="247348" y="443759"/>
                </a:lnTo>
                <a:lnTo>
                  <a:pt x="228599" y="444495"/>
                </a:lnTo>
                <a:lnTo>
                  <a:pt x="209851" y="443759"/>
                </a:lnTo>
                <a:lnTo>
                  <a:pt x="156346" y="433165"/>
                </a:lnTo>
                <a:lnTo>
                  <a:pt x="108185" y="411198"/>
                </a:lnTo>
                <a:lnTo>
                  <a:pt x="66956" y="379400"/>
                </a:lnTo>
                <a:lnTo>
                  <a:pt x="34250" y="339317"/>
                </a:lnTo>
                <a:lnTo>
                  <a:pt x="11654" y="292493"/>
                </a:lnTo>
                <a:lnTo>
                  <a:pt x="757" y="240470"/>
                </a:lnTo>
                <a:lnTo>
                  <a:pt x="0" y="22224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1998" y="4059305"/>
            <a:ext cx="1224915" cy="2060575"/>
          </a:xfrm>
          <a:custGeom>
            <a:avLst/>
            <a:gdLst/>
            <a:ahLst/>
            <a:cxnLst/>
            <a:rect l="l" t="t" r="r" b="b"/>
            <a:pathLst>
              <a:path w="1224914" h="2060575">
                <a:moveTo>
                  <a:pt x="1180335" y="1998044"/>
                </a:moveTo>
                <a:lnTo>
                  <a:pt x="1152774" y="2014383"/>
                </a:lnTo>
                <a:lnTo>
                  <a:pt x="1224402" y="2060505"/>
                </a:lnTo>
                <a:lnTo>
                  <a:pt x="1220706" y="2008988"/>
                </a:lnTo>
                <a:lnTo>
                  <a:pt x="1186821" y="2008988"/>
                </a:lnTo>
                <a:lnTo>
                  <a:pt x="1180335" y="1998044"/>
                </a:lnTo>
                <a:close/>
              </a:path>
              <a:path w="1224914" h="2060575">
                <a:moveTo>
                  <a:pt x="1190752" y="1991868"/>
                </a:moveTo>
                <a:lnTo>
                  <a:pt x="1180335" y="1998044"/>
                </a:lnTo>
                <a:lnTo>
                  <a:pt x="1186821" y="2008988"/>
                </a:lnTo>
                <a:lnTo>
                  <a:pt x="1197214" y="2002773"/>
                </a:lnTo>
                <a:lnTo>
                  <a:pt x="1190752" y="1991868"/>
                </a:lnTo>
                <a:close/>
              </a:path>
              <a:path w="1224914" h="2060575">
                <a:moveTo>
                  <a:pt x="1218306" y="1975533"/>
                </a:moveTo>
                <a:lnTo>
                  <a:pt x="1190752" y="1991868"/>
                </a:lnTo>
                <a:lnTo>
                  <a:pt x="1197214" y="2002773"/>
                </a:lnTo>
                <a:lnTo>
                  <a:pt x="1186821" y="2008988"/>
                </a:lnTo>
                <a:lnTo>
                  <a:pt x="1220706" y="2008988"/>
                </a:lnTo>
                <a:lnTo>
                  <a:pt x="1218306" y="1975533"/>
                </a:lnTo>
                <a:close/>
              </a:path>
              <a:path w="1224914" h="2060575">
                <a:moveTo>
                  <a:pt x="10405" y="0"/>
                </a:moveTo>
                <a:lnTo>
                  <a:pt x="0" y="6214"/>
                </a:lnTo>
                <a:lnTo>
                  <a:pt x="1180335" y="1998044"/>
                </a:lnTo>
                <a:lnTo>
                  <a:pt x="1190752" y="1991868"/>
                </a:lnTo>
                <a:lnTo>
                  <a:pt x="10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1736" y="3497703"/>
            <a:ext cx="1301115" cy="2517775"/>
          </a:xfrm>
          <a:custGeom>
            <a:avLst/>
            <a:gdLst/>
            <a:ahLst/>
            <a:cxnLst/>
            <a:rect l="l" t="t" r="r" b="b"/>
            <a:pathLst>
              <a:path w="1301114" h="2517775">
                <a:moveTo>
                  <a:pt x="1260532" y="2452417"/>
                </a:moveTo>
                <a:lnTo>
                  <a:pt x="1232163" y="2467042"/>
                </a:lnTo>
                <a:lnTo>
                  <a:pt x="1300865" y="2517333"/>
                </a:lnTo>
                <a:lnTo>
                  <a:pt x="1300231" y="2463673"/>
                </a:lnTo>
                <a:lnTo>
                  <a:pt x="1266331" y="2463673"/>
                </a:lnTo>
                <a:lnTo>
                  <a:pt x="1260532" y="2452417"/>
                </a:lnTo>
                <a:close/>
              </a:path>
              <a:path w="1301114" h="2517775">
                <a:moveTo>
                  <a:pt x="1271422" y="2446804"/>
                </a:moveTo>
                <a:lnTo>
                  <a:pt x="1260532" y="2452417"/>
                </a:lnTo>
                <a:lnTo>
                  <a:pt x="1266331" y="2463673"/>
                </a:lnTo>
                <a:lnTo>
                  <a:pt x="1277243" y="2458102"/>
                </a:lnTo>
                <a:lnTo>
                  <a:pt x="1271422" y="2446804"/>
                </a:lnTo>
                <a:close/>
              </a:path>
              <a:path w="1301114" h="2517775">
                <a:moveTo>
                  <a:pt x="1299859" y="2432145"/>
                </a:moveTo>
                <a:lnTo>
                  <a:pt x="1271422" y="2446804"/>
                </a:lnTo>
                <a:lnTo>
                  <a:pt x="1277243" y="2458102"/>
                </a:lnTo>
                <a:lnTo>
                  <a:pt x="1266331" y="2463673"/>
                </a:lnTo>
                <a:lnTo>
                  <a:pt x="1300231" y="2463673"/>
                </a:lnTo>
                <a:lnTo>
                  <a:pt x="1299859" y="2432145"/>
                </a:lnTo>
                <a:close/>
              </a:path>
              <a:path w="1301114" h="2517775">
                <a:moveTo>
                  <a:pt x="10930" y="0"/>
                </a:moveTo>
                <a:lnTo>
                  <a:pt x="0" y="5455"/>
                </a:lnTo>
                <a:lnTo>
                  <a:pt x="1260532" y="2452417"/>
                </a:lnTo>
                <a:lnTo>
                  <a:pt x="1271422" y="2446804"/>
                </a:lnTo>
                <a:lnTo>
                  <a:pt x="10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200" y="612933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2999" y="0"/>
                </a:moveTo>
                <a:lnTo>
                  <a:pt x="1142999" y="76199"/>
                </a:lnTo>
                <a:lnTo>
                  <a:pt x="1207007" y="44195"/>
                </a:lnTo>
                <a:lnTo>
                  <a:pt x="1155704" y="44195"/>
                </a:lnTo>
                <a:lnTo>
                  <a:pt x="1155704" y="32003"/>
                </a:lnTo>
                <a:lnTo>
                  <a:pt x="1207007" y="32003"/>
                </a:lnTo>
                <a:lnTo>
                  <a:pt x="1142999" y="0"/>
                </a:lnTo>
                <a:close/>
              </a:path>
              <a:path w="1219200" h="76200">
                <a:moveTo>
                  <a:pt x="1142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1142999" y="44195"/>
                </a:lnTo>
                <a:lnTo>
                  <a:pt x="1142999" y="32003"/>
                </a:lnTo>
                <a:close/>
              </a:path>
              <a:path w="1219200" h="76200">
                <a:moveTo>
                  <a:pt x="1207007" y="32003"/>
                </a:moveTo>
                <a:lnTo>
                  <a:pt x="1155704" y="32003"/>
                </a:lnTo>
                <a:lnTo>
                  <a:pt x="1155704" y="44195"/>
                </a:lnTo>
                <a:lnTo>
                  <a:pt x="1207007" y="44195"/>
                </a:lnTo>
                <a:lnTo>
                  <a:pt x="1219199" y="38099"/>
                </a:lnTo>
                <a:lnTo>
                  <a:pt x="1207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3521" y="5233928"/>
            <a:ext cx="1223010" cy="919480"/>
          </a:xfrm>
          <a:custGeom>
            <a:avLst/>
            <a:gdLst/>
            <a:ahLst/>
            <a:cxnLst/>
            <a:rect l="l" t="t" r="r" b="b"/>
            <a:pathLst>
              <a:path w="1223010" h="919479">
                <a:moveTo>
                  <a:pt x="1158254" y="878387"/>
                </a:moveTo>
                <a:lnTo>
                  <a:pt x="1139058" y="903981"/>
                </a:lnTo>
                <a:lnTo>
                  <a:pt x="1222878" y="919221"/>
                </a:lnTo>
                <a:lnTo>
                  <a:pt x="1206270" y="886004"/>
                </a:lnTo>
                <a:lnTo>
                  <a:pt x="1168411" y="886004"/>
                </a:lnTo>
                <a:lnTo>
                  <a:pt x="1158254" y="878387"/>
                </a:lnTo>
                <a:close/>
              </a:path>
              <a:path w="1223010" h="919479">
                <a:moveTo>
                  <a:pt x="1165586" y="868611"/>
                </a:moveTo>
                <a:lnTo>
                  <a:pt x="1158254" y="878387"/>
                </a:lnTo>
                <a:lnTo>
                  <a:pt x="1168411" y="886004"/>
                </a:lnTo>
                <a:lnTo>
                  <a:pt x="1175756" y="876239"/>
                </a:lnTo>
                <a:lnTo>
                  <a:pt x="1165586" y="868611"/>
                </a:lnTo>
                <a:close/>
              </a:path>
              <a:path w="1223010" h="919479">
                <a:moveTo>
                  <a:pt x="1184778" y="843021"/>
                </a:moveTo>
                <a:lnTo>
                  <a:pt x="1165586" y="868611"/>
                </a:lnTo>
                <a:lnTo>
                  <a:pt x="1175756" y="876239"/>
                </a:lnTo>
                <a:lnTo>
                  <a:pt x="1168411" y="886004"/>
                </a:lnTo>
                <a:lnTo>
                  <a:pt x="1206270" y="886004"/>
                </a:lnTo>
                <a:lnTo>
                  <a:pt x="1184778" y="843021"/>
                </a:lnTo>
                <a:close/>
              </a:path>
              <a:path w="1223010" h="919479">
                <a:moveTo>
                  <a:pt x="7357" y="0"/>
                </a:moveTo>
                <a:lnTo>
                  <a:pt x="0" y="9643"/>
                </a:lnTo>
                <a:lnTo>
                  <a:pt x="1158254" y="878387"/>
                </a:lnTo>
                <a:lnTo>
                  <a:pt x="1165586" y="868611"/>
                </a:lnTo>
                <a:lnTo>
                  <a:pt x="73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1736" y="3652785"/>
            <a:ext cx="1301115" cy="2517775"/>
          </a:xfrm>
          <a:custGeom>
            <a:avLst/>
            <a:gdLst/>
            <a:ahLst/>
            <a:cxnLst/>
            <a:rect l="l" t="t" r="r" b="b"/>
            <a:pathLst>
              <a:path w="1301114" h="2517775">
                <a:moveTo>
                  <a:pt x="1260550" y="64926"/>
                </a:moveTo>
                <a:lnTo>
                  <a:pt x="0" y="2511856"/>
                </a:lnTo>
                <a:lnTo>
                  <a:pt x="10930" y="2517449"/>
                </a:lnTo>
                <a:lnTo>
                  <a:pt x="1271443" y="70542"/>
                </a:lnTo>
                <a:lnTo>
                  <a:pt x="1260550" y="64926"/>
                </a:lnTo>
                <a:close/>
              </a:path>
              <a:path w="1301114" h="2517775">
                <a:moveTo>
                  <a:pt x="1300230" y="53705"/>
                </a:moveTo>
                <a:lnTo>
                  <a:pt x="1266331" y="53705"/>
                </a:lnTo>
                <a:lnTo>
                  <a:pt x="1277243" y="59283"/>
                </a:lnTo>
                <a:lnTo>
                  <a:pt x="1271443" y="70542"/>
                </a:lnTo>
                <a:lnTo>
                  <a:pt x="1299859" y="85191"/>
                </a:lnTo>
                <a:lnTo>
                  <a:pt x="1300230" y="53705"/>
                </a:lnTo>
                <a:close/>
              </a:path>
              <a:path w="1301114" h="2517775">
                <a:moveTo>
                  <a:pt x="1266331" y="53705"/>
                </a:moveTo>
                <a:lnTo>
                  <a:pt x="1260550" y="64926"/>
                </a:lnTo>
                <a:lnTo>
                  <a:pt x="1271443" y="70542"/>
                </a:lnTo>
                <a:lnTo>
                  <a:pt x="1277243" y="59283"/>
                </a:lnTo>
                <a:lnTo>
                  <a:pt x="1266331" y="53705"/>
                </a:lnTo>
                <a:close/>
              </a:path>
              <a:path w="1301114" h="2517775">
                <a:moveTo>
                  <a:pt x="1300865" y="0"/>
                </a:moveTo>
                <a:lnTo>
                  <a:pt x="1232163" y="50291"/>
                </a:lnTo>
                <a:lnTo>
                  <a:pt x="1260550" y="64926"/>
                </a:lnTo>
                <a:lnTo>
                  <a:pt x="1266331" y="53705"/>
                </a:lnTo>
                <a:lnTo>
                  <a:pt x="1300230" y="53705"/>
                </a:lnTo>
                <a:lnTo>
                  <a:pt x="1300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2116" y="4262378"/>
            <a:ext cx="1300480" cy="1908810"/>
          </a:xfrm>
          <a:custGeom>
            <a:avLst/>
            <a:gdLst/>
            <a:ahLst/>
            <a:cxnLst/>
            <a:rect l="l" t="t" r="r" b="b"/>
            <a:pathLst>
              <a:path w="1300479" h="1908810">
                <a:moveTo>
                  <a:pt x="1252622" y="59604"/>
                </a:moveTo>
                <a:lnTo>
                  <a:pt x="0" y="1901628"/>
                </a:lnTo>
                <a:lnTo>
                  <a:pt x="10168" y="1908486"/>
                </a:lnTo>
                <a:lnTo>
                  <a:pt x="1262753" y="66490"/>
                </a:lnTo>
                <a:lnTo>
                  <a:pt x="1252622" y="59604"/>
                </a:lnTo>
                <a:close/>
              </a:path>
              <a:path w="1300479" h="1908810">
                <a:moveTo>
                  <a:pt x="1293902" y="49148"/>
                </a:moveTo>
                <a:lnTo>
                  <a:pt x="1259732" y="49148"/>
                </a:lnTo>
                <a:lnTo>
                  <a:pt x="1269882" y="56006"/>
                </a:lnTo>
                <a:lnTo>
                  <a:pt x="1262753" y="66490"/>
                </a:lnTo>
                <a:lnTo>
                  <a:pt x="1289175" y="84450"/>
                </a:lnTo>
                <a:lnTo>
                  <a:pt x="1293902" y="49148"/>
                </a:lnTo>
                <a:close/>
              </a:path>
              <a:path w="1300479" h="1908810">
                <a:moveTo>
                  <a:pt x="1259732" y="49148"/>
                </a:moveTo>
                <a:lnTo>
                  <a:pt x="1252622" y="59604"/>
                </a:lnTo>
                <a:lnTo>
                  <a:pt x="1262753" y="66490"/>
                </a:lnTo>
                <a:lnTo>
                  <a:pt x="1269882" y="56006"/>
                </a:lnTo>
                <a:lnTo>
                  <a:pt x="1259732" y="49148"/>
                </a:lnTo>
                <a:close/>
              </a:path>
              <a:path w="1300479" h="1908810">
                <a:moveTo>
                  <a:pt x="1300484" y="0"/>
                </a:moveTo>
                <a:lnTo>
                  <a:pt x="1226204" y="41647"/>
                </a:lnTo>
                <a:lnTo>
                  <a:pt x="1252622" y="59604"/>
                </a:lnTo>
                <a:lnTo>
                  <a:pt x="1259732" y="49148"/>
                </a:lnTo>
                <a:lnTo>
                  <a:pt x="1293902" y="49148"/>
                </a:lnTo>
                <a:lnTo>
                  <a:pt x="13004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3770" y="5329178"/>
            <a:ext cx="1223010" cy="843280"/>
          </a:xfrm>
          <a:custGeom>
            <a:avLst/>
            <a:gdLst/>
            <a:ahLst/>
            <a:cxnLst/>
            <a:rect l="l" t="t" r="r" b="b"/>
            <a:pathLst>
              <a:path w="1223010" h="843279">
                <a:moveTo>
                  <a:pt x="1156407" y="38180"/>
                </a:moveTo>
                <a:lnTo>
                  <a:pt x="0" y="833234"/>
                </a:lnTo>
                <a:lnTo>
                  <a:pt x="6857" y="843284"/>
                </a:lnTo>
                <a:lnTo>
                  <a:pt x="1163291" y="48200"/>
                </a:lnTo>
                <a:lnTo>
                  <a:pt x="1156407" y="38180"/>
                </a:lnTo>
                <a:close/>
              </a:path>
              <a:path w="1223010" h="843279">
                <a:moveTo>
                  <a:pt x="1205558" y="30979"/>
                </a:moveTo>
                <a:lnTo>
                  <a:pt x="1166881" y="30979"/>
                </a:lnTo>
                <a:lnTo>
                  <a:pt x="1173739" y="41016"/>
                </a:lnTo>
                <a:lnTo>
                  <a:pt x="1163291" y="48200"/>
                </a:lnTo>
                <a:lnTo>
                  <a:pt x="1181480" y="74675"/>
                </a:lnTo>
                <a:lnTo>
                  <a:pt x="1205558" y="30979"/>
                </a:lnTo>
                <a:close/>
              </a:path>
              <a:path w="1223010" h="843279">
                <a:moveTo>
                  <a:pt x="1166881" y="30979"/>
                </a:moveTo>
                <a:lnTo>
                  <a:pt x="1156407" y="38180"/>
                </a:lnTo>
                <a:lnTo>
                  <a:pt x="1163291" y="48200"/>
                </a:lnTo>
                <a:lnTo>
                  <a:pt x="1173739" y="41016"/>
                </a:lnTo>
                <a:lnTo>
                  <a:pt x="1166881" y="30979"/>
                </a:lnTo>
                <a:close/>
              </a:path>
              <a:path w="1223010" h="843279">
                <a:moveTo>
                  <a:pt x="1222628" y="0"/>
                </a:moveTo>
                <a:lnTo>
                  <a:pt x="1138290" y="11810"/>
                </a:lnTo>
                <a:lnTo>
                  <a:pt x="1156407" y="38180"/>
                </a:lnTo>
                <a:lnTo>
                  <a:pt x="1166881" y="30979"/>
                </a:lnTo>
                <a:lnTo>
                  <a:pt x="1205558" y="30979"/>
                </a:lnTo>
                <a:lnTo>
                  <a:pt x="1222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1192" y="3451981"/>
            <a:ext cx="1221740" cy="543560"/>
          </a:xfrm>
          <a:custGeom>
            <a:avLst/>
            <a:gdLst/>
            <a:ahLst/>
            <a:cxnLst/>
            <a:rect l="l" t="t" r="r" b="b"/>
            <a:pathLst>
              <a:path w="1221739" h="543560">
                <a:moveTo>
                  <a:pt x="1149357" y="514067"/>
                </a:moveTo>
                <a:lnTo>
                  <a:pt x="1136507" y="543315"/>
                </a:lnTo>
                <a:lnTo>
                  <a:pt x="1221607" y="538993"/>
                </a:lnTo>
                <a:lnTo>
                  <a:pt x="1205107" y="519181"/>
                </a:lnTo>
                <a:lnTo>
                  <a:pt x="1161044" y="519181"/>
                </a:lnTo>
                <a:lnTo>
                  <a:pt x="1149357" y="514067"/>
                </a:lnTo>
                <a:close/>
              </a:path>
              <a:path w="1221739" h="543560">
                <a:moveTo>
                  <a:pt x="1154253" y="502922"/>
                </a:moveTo>
                <a:lnTo>
                  <a:pt x="1149357" y="514067"/>
                </a:lnTo>
                <a:lnTo>
                  <a:pt x="1161044" y="519181"/>
                </a:lnTo>
                <a:lnTo>
                  <a:pt x="1165859" y="508001"/>
                </a:lnTo>
                <a:lnTo>
                  <a:pt x="1154253" y="502922"/>
                </a:lnTo>
                <a:close/>
              </a:path>
              <a:path w="1221739" h="543560">
                <a:moveTo>
                  <a:pt x="1167140" y="473592"/>
                </a:moveTo>
                <a:lnTo>
                  <a:pt x="1154253" y="502922"/>
                </a:lnTo>
                <a:lnTo>
                  <a:pt x="1165859" y="508001"/>
                </a:lnTo>
                <a:lnTo>
                  <a:pt x="1161044" y="519181"/>
                </a:lnTo>
                <a:lnTo>
                  <a:pt x="1205107" y="519181"/>
                </a:lnTo>
                <a:lnTo>
                  <a:pt x="1167140" y="473592"/>
                </a:lnTo>
                <a:close/>
              </a:path>
              <a:path w="1221739" h="543560">
                <a:moveTo>
                  <a:pt x="4815" y="0"/>
                </a:moveTo>
                <a:lnTo>
                  <a:pt x="0" y="11186"/>
                </a:lnTo>
                <a:lnTo>
                  <a:pt x="1149357" y="514067"/>
                </a:lnTo>
                <a:lnTo>
                  <a:pt x="1154253" y="502922"/>
                </a:lnTo>
                <a:lnTo>
                  <a:pt x="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3600" y="3419459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2999" y="0"/>
                </a:moveTo>
                <a:lnTo>
                  <a:pt x="1142999" y="76199"/>
                </a:lnTo>
                <a:lnTo>
                  <a:pt x="1207007" y="44195"/>
                </a:lnTo>
                <a:lnTo>
                  <a:pt x="1155704" y="44195"/>
                </a:lnTo>
                <a:lnTo>
                  <a:pt x="1155704" y="32003"/>
                </a:lnTo>
                <a:lnTo>
                  <a:pt x="1207007" y="32003"/>
                </a:lnTo>
                <a:lnTo>
                  <a:pt x="1142999" y="0"/>
                </a:lnTo>
                <a:close/>
              </a:path>
              <a:path w="1219200" h="76200">
                <a:moveTo>
                  <a:pt x="1142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1142999" y="44195"/>
                </a:lnTo>
                <a:lnTo>
                  <a:pt x="1142999" y="32003"/>
                </a:lnTo>
                <a:close/>
              </a:path>
              <a:path w="1219200" h="76200">
                <a:moveTo>
                  <a:pt x="1207007" y="32003"/>
                </a:moveTo>
                <a:lnTo>
                  <a:pt x="1155704" y="32003"/>
                </a:lnTo>
                <a:lnTo>
                  <a:pt x="1155704" y="44195"/>
                </a:lnTo>
                <a:lnTo>
                  <a:pt x="1207007" y="44195"/>
                </a:lnTo>
                <a:lnTo>
                  <a:pt x="1219199" y="38099"/>
                </a:lnTo>
                <a:lnTo>
                  <a:pt x="1207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1192" y="3529462"/>
            <a:ext cx="1221740" cy="543560"/>
          </a:xfrm>
          <a:custGeom>
            <a:avLst/>
            <a:gdLst/>
            <a:ahLst/>
            <a:cxnLst/>
            <a:rect l="l" t="t" r="r" b="b"/>
            <a:pathLst>
              <a:path w="1221739" h="543560">
                <a:moveTo>
                  <a:pt x="1149350" y="29226"/>
                </a:moveTo>
                <a:lnTo>
                  <a:pt x="0" y="532128"/>
                </a:lnTo>
                <a:lnTo>
                  <a:pt x="4815" y="543296"/>
                </a:lnTo>
                <a:lnTo>
                  <a:pt x="1154250" y="40375"/>
                </a:lnTo>
                <a:lnTo>
                  <a:pt x="1149350" y="29226"/>
                </a:lnTo>
                <a:close/>
              </a:path>
              <a:path w="1221739" h="543560">
                <a:moveTo>
                  <a:pt x="1205110" y="24109"/>
                </a:moveTo>
                <a:lnTo>
                  <a:pt x="1161044" y="24109"/>
                </a:lnTo>
                <a:lnTo>
                  <a:pt x="1165859" y="35295"/>
                </a:lnTo>
                <a:lnTo>
                  <a:pt x="1154250" y="40375"/>
                </a:lnTo>
                <a:lnTo>
                  <a:pt x="1167140" y="69707"/>
                </a:lnTo>
                <a:lnTo>
                  <a:pt x="1205110" y="24109"/>
                </a:lnTo>
                <a:close/>
              </a:path>
              <a:path w="1221739" h="543560">
                <a:moveTo>
                  <a:pt x="1161044" y="24109"/>
                </a:moveTo>
                <a:lnTo>
                  <a:pt x="1149350" y="29226"/>
                </a:lnTo>
                <a:lnTo>
                  <a:pt x="1154250" y="40375"/>
                </a:lnTo>
                <a:lnTo>
                  <a:pt x="1165859" y="35295"/>
                </a:lnTo>
                <a:lnTo>
                  <a:pt x="1161044" y="24109"/>
                </a:lnTo>
                <a:close/>
              </a:path>
              <a:path w="1221739" h="543560">
                <a:moveTo>
                  <a:pt x="1136507" y="0"/>
                </a:moveTo>
                <a:lnTo>
                  <a:pt x="1149350" y="29226"/>
                </a:lnTo>
                <a:lnTo>
                  <a:pt x="1161044" y="24109"/>
                </a:lnTo>
                <a:lnTo>
                  <a:pt x="1205110" y="24109"/>
                </a:lnTo>
                <a:lnTo>
                  <a:pt x="1221607" y="4297"/>
                </a:lnTo>
                <a:lnTo>
                  <a:pt x="1136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3600" y="402907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2999" y="0"/>
                </a:moveTo>
                <a:lnTo>
                  <a:pt x="1142999" y="76199"/>
                </a:lnTo>
                <a:lnTo>
                  <a:pt x="1207007" y="44195"/>
                </a:lnTo>
                <a:lnTo>
                  <a:pt x="1155704" y="44195"/>
                </a:lnTo>
                <a:lnTo>
                  <a:pt x="1155704" y="32003"/>
                </a:lnTo>
                <a:lnTo>
                  <a:pt x="1207007" y="32003"/>
                </a:lnTo>
                <a:lnTo>
                  <a:pt x="1142999" y="0"/>
                </a:lnTo>
                <a:close/>
              </a:path>
              <a:path w="1219200" h="76200">
                <a:moveTo>
                  <a:pt x="1142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1142999" y="44195"/>
                </a:lnTo>
                <a:lnTo>
                  <a:pt x="1142999" y="32003"/>
                </a:lnTo>
                <a:close/>
              </a:path>
              <a:path w="1219200" h="76200">
                <a:moveTo>
                  <a:pt x="1207007" y="32003"/>
                </a:moveTo>
                <a:lnTo>
                  <a:pt x="1155704" y="32003"/>
                </a:lnTo>
                <a:lnTo>
                  <a:pt x="1155704" y="44195"/>
                </a:lnTo>
                <a:lnTo>
                  <a:pt x="1207007" y="44195"/>
                </a:lnTo>
                <a:lnTo>
                  <a:pt x="1219199" y="38099"/>
                </a:lnTo>
                <a:lnTo>
                  <a:pt x="1207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3600" y="517207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2999" y="0"/>
                </a:moveTo>
                <a:lnTo>
                  <a:pt x="1142999" y="76199"/>
                </a:lnTo>
                <a:lnTo>
                  <a:pt x="1207007" y="44195"/>
                </a:lnTo>
                <a:lnTo>
                  <a:pt x="1155704" y="44195"/>
                </a:lnTo>
                <a:lnTo>
                  <a:pt x="1155704" y="32003"/>
                </a:lnTo>
                <a:lnTo>
                  <a:pt x="1207007" y="32003"/>
                </a:lnTo>
                <a:lnTo>
                  <a:pt x="1142999" y="0"/>
                </a:lnTo>
                <a:close/>
              </a:path>
              <a:path w="1219200" h="76200">
                <a:moveTo>
                  <a:pt x="1142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1142999" y="44195"/>
                </a:lnTo>
                <a:lnTo>
                  <a:pt x="1142999" y="32003"/>
                </a:lnTo>
                <a:close/>
              </a:path>
              <a:path w="1219200" h="76200">
                <a:moveTo>
                  <a:pt x="1207007" y="32003"/>
                </a:moveTo>
                <a:lnTo>
                  <a:pt x="1155704" y="32003"/>
                </a:lnTo>
                <a:lnTo>
                  <a:pt x="1155704" y="44195"/>
                </a:lnTo>
                <a:lnTo>
                  <a:pt x="1207007" y="44195"/>
                </a:lnTo>
                <a:lnTo>
                  <a:pt x="1219199" y="38099"/>
                </a:lnTo>
                <a:lnTo>
                  <a:pt x="1207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39546" y="4062603"/>
            <a:ext cx="1223645" cy="1071880"/>
          </a:xfrm>
          <a:custGeom>
            <a:avLst/>
            <a:gdLst/>
            <a:ahLst/>
            <a:cxnLst/>
            <a:rect l="l" t="t" r="r" b="b"/>
            <a:pathLst>
              <a:path w="1223645" h="1071879">
                <a:moveTo>
                  <a:pt x="1161893" y="1025813"/>
                </a:moveTo>
                <a:lnTo>
                  <a:pt x="1140835" y="1049904"/>
                </a:lnTo>
                <a:lnTo>
                  <a:pt x="1223253" y="1071371"/>
                </a:lnTo>
                <a:lnTo>
                  <a:pt x="1208040" y="1034165"/>
                </a:lnTo>
                <a:lnTo>
                  <a:pt x="1171437" y="1034165"/>
                </a:lnTo>
                <a:lnTo>
                  <a:pt x="1161893" y="1025813"/>
                </a:lnTo>
                <a:close/>
              </a:path>
              <a:path w="1223645" h="1071879">
                <a:moveTo>
                  <a:pt x="1169896" y="1016657"/>
                </a:moveTo>
                <a:lnTo>
                  <a:pt x="1161893" y="1025813"/>
                </a:lnTo>
                <a:lnTo>
                  <a:pt x="1171437" y="1034165"/>
                </a:lnTo>
                <a:lnTo>
                  <a:pt x="1179454" y="1025021"/>
                </a:lnTo>
                <a:lnTo>
                  <a:pt x="1169896" y="1016657"/>
                </a:lnTo>
                <a:close/>
              </a:path>
              <a:path w="1223645" h="1071879">
                <a:moveTo>
                  <a:pt x="1191005" y="992504"/>
                </a:moveTo>
                <a:lnTo>
                  <a:pt x="1169896" y="1016657"/>
                </a:lnTo>
                <a:lnTo>
                  <a:pt x="1179454" y="1025021"/>
                </a:lnTo>
                <a:lnTo>
                  <a:pt x="1171437" y="1034165"/>
                </a:lnTo>
                <a:lnTo>
                  <a:pt x="1208040" y="1034165"/>
                </a:lnTo>
                <a:lnTo>
                  <a:pt x="1191005" y="992504"/>
                </a:lnTo>
                <a:close/>
              </a:path>
              <a:path w="1223645" h="1071879">
                <a:moveTo>
                  <a:pt x="8107" y="0"/>
                </a:moveTo>
                <a:lnTo>
                  <a:pt x="0" y="9143"/>
                </a:lnTo>
                <a:lnTo>
                  <a:pt x="1161893" y="1025813"/>
                </a:lnTo>
                <a:lnTo>
                  <a:pt x="1169896" y="1016657"/>
                </a:lnTo>
                <a:lnTo>
                  <a:pt x="8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8906" y="3609960"/>
            <a:ext cx="1300480" cy="1604645"/>
          </a:xfrm>
          <a:custGeom>
            <a:avLst/>
            <a:gdLst/>
            <a:ahLst/>
            <a:cxnLst/>
            <a:rect l="l" t="t" r="r" b="b"/>
            <a:pathLst>
              <a:path w="1300479" h="1604645">
                <a:moveTo>
                  <a:pt x="1247350" y="55395"/>
                </a:moveTo>
                <a:lnTo>
                  <a:pt x="0" y="1596405"/>
                </a:lnTo>
                <a:lnTo>
                  <a:pt x="9387" y="1604025"/>
                </a:lnTo>
                <a:lnTo>
                  <a:pt x="1256909" y="63111"/>
                </a:lnTo>
                <a:lnTo>
                  <a:pt x="1247350" y="55395"/>
                </a:lnTo>
                <a:close/>
              </a:path>
              <a:path w="1300479" h="1604645">
                <a:moveTo>
                  <a:pt x="1290099" y="45476"/>
                </a:moveTo>
                <a:lnTo>
                  <a:pt x="1255379" y="45476"/>
                </a:lnTo>
                <a:lnTo>
                  <a:pt x="1264919" y="53218"/>
                </a:lnTo>
                <a:lnTo>
                  <a:pt x="1256909" y="63111"/>
                </a:lnTo>
                <a:lnTo>
                  <a:pt x="1281805" y="83210"/>
                </a:lnTo>
                <a:lnTo>
                  <a:pt x="1290099" y="45476"/>
                </a:lnTo>
                <a:close/>
              </a:path>
              <a:path w="1300479" h="1604645">
                <a:moveTo>
                  <a:pt x="1255379" y="45476"/>
                </a:moveTo>
                <a:lnTo>
                  <a:pt x="1247350" y="55395"/>
                </a:lnTo>
                <a:lnTo>
                  <a:pt x="1256909" y="63111"/>
                </a:lnTo>
                <a:lnTo>
                  <a:pt x="1264919" y="53218"/>
                </a:lnTo>
                <a:lnTo>
                  <a:pt x="1255379" y="45476"/>
                </a:lnTo>
                <a:close/>
              </a:path>
              <a:path w="1300479" h="1604645">
                <a:moveTo>
                  <a:pt x="1300093" y="0"/>
                </a:moveTo>
                <a:lnTo>
                  <a:pt x="1222491" y="35326"/>
                </a:lnTo>
                <a:lnTo>
                  <a:pt x="1247350" y="55395"/>
                </a:lnTo>
                <a:lnTo>
                  <a:pt x="1255379" y="45476"/>
                </a:lnTo>
                <a:lnTo>
                  <a:pt x="1290099" y="45476"/>
                </a:lnTo>
                <a:lnTo>
                  <a:pt x="1300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9546" y="4143375"/>
            <a:ext cx="1223645" cy="1071880"/>
          </a:xfrm>
          <a:custGeom>
            <a:avLst/>
            <a:gdLst/>
            <a:ahLst/>
            <a:cxnLst/>
            <a:rect l="l" t="t" r="r" b="b"/>
            <a:pathLst>
              <a:path w="1223645" h="1071879">
                <a:moveTo>
                  <a:pt x="1161893" y="45558"/>
                </a:moveTo>
                <a:lnTo>
                  <a:pt x="0" y="1062227"/>
                </a:lnTo>
                <a:lnTo>
                  <a:pt x="8107" y="1071371"/>
                </a:lnTo>
                <a:lnTo>
                  <a:pt x="1169896" y="54714"/>
                </a:lnTo>
                <a:lnTo>
                  <a:pt x="1161893" y="45558"/>
                </a:lnTo>
                <a:close/>
              </a:path>
              <a:path w="1223645" h="1071879">
                <a:moveTo>
                  <a:pt x="1208040" y="37206"/>
                </a:moveTo>
                <a:lnTo>
                  <a:pt x="1171437" y="37206"/>
                </a:lnTo>
                <a:lnTo>
                  <a:pt x="1179454" y="46350"/>
                </a:lnTo>
                <a:lnTo>
                  <a:pt x="1169896" y="54714"/>
                </a:lnTo>
                <a:lnTo>
                  <a:pt x="1191005" y="78866"/>
                </a:lnTo>
                <a:lnTo>
                  <a:pt x="1208040" y="37206"/>
                </a:lnTo>
                <a:close/>
              </a:path>
              <a:path w="1223645" h="1071879">
                <a:moveTo>
                  <a:pt x="1171437" y="37206"/>
                </a:moveTo>
                <a:lnTo>
                  <a:pt x="1161893" y="45558"/>
                </a:lnTo>
                <a:lnTo>
                  <a:pt x="1169896" y="54714"/>
                </a:lnTo>
                <a:lnTo>
                  <a:pt x="1179454" y="46350"/>
                </a:lnTo>
                <a:lnTo>
                  <a:pt x="1171437" y="37206"/>
                </a:lnTo>
                <a:close/>
              </a:path>
              <a:path w="1223645" h="1071879">
                <a:moveTo>
                  <a:pt x="1223253" y="0"/>
                </a:moveTo>
                <a:lnTo>
                  <a:pt x="1140835" y="21467"/>
                </a:lnTo>
                <a:lnTo>
                  <a:pt x="1161893" y="45558"/>
                </a:lnTo>
                <a:lnTo>
                  <a:pt x="1171437" y="37206"/>
                </a:lnTo>
                <a:lnTo>
                  <a:pt x="1208040" y="37206"/>
                </a:lnTo>
                <a:lnTo>
                  <a:pt x="1223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2800" y="3228959"/>
            <a:ext cx="457200" cy="445134"/>
          </a:xfrm>
          <a:custGeom>
            <a:avLst/>
            <a:gdLst/>
            <a:ahLst/>
            <a:cxnLst/>
            <a:rect l="l" t="t" r="r" b="b"/>
            <a:pathLst>
              <a:path w="457200" h="445135">
                <a:moveTo>
                  <a:pt x="228599" y="0"/>
                </a:moveTo>
                <a:lnTo>
                  <a:pt x="173666" y="6456"/>
                </a:lnTo>
                <a:lnTo>
                  <a:pt x="123546" y="24798"/>
                </a:lnTo>
                <a:lnTo>
                  <a:pt x="79831" y="53484"/>
                </a:lnTo>
                <a:lnTo>
                  <a:pt x="44107" y="90973"/>
                </a:lnTo>
                <a:lnTo>
                  <a:pt x="17965" y="135724"/>
                </a:lnTo>
                <a:lnTo>
                  <a:pt x="2992" y="186195"/>
                </a:lnTo>
                <a:lnTo>
                  <a:pt x="0" y="222260"/>
                </a:lnTo>
                <a:lnTo>
                  <a:pt x="757" y="240479"/>
                </a:lnTo>
                <a:lnTo>
                  <a:pt x="11654" y="292485"/>
                </a:lnTo>
                <a:lnTo>
                  <a:pt x="34250" y="339306"/>
                </a:lnTo>
                <a:lnTo>
                  <a:pt x="66956" y="379395"/>
                </a:lnTo>
                <a:lnTo>
                  <a:pt x="108185" y="411204"/>
                </a:lnTo>
                <a:lnTo>
                  <a:pt x="156346" y="433182"/>
                </a:lnTo>
                <a:lnTo>
                  <a:pt x="209851" y="443783"/>
                </a:lnTo>
                <a:lnTo>
                  <a:pt x="228599" y="444520"/>
                </a:lnTo>
                <a:lnTo>
                  <a:pt x="247348" y="443783"/>
                </a:lnTo>
                <a:lnTo>
                  <a:pt x="300853" y="433182"/>
                </a:lnTo>
                <a:lnTo>
                  <a:pt x="349014" y="411204"/>
                </a:lnTo>
                <a:lnTo>
                  <a:pt x="390243" y="379395"/>
                </a:lnTo>
                <a:lnTo>
                  <a:pt x="422949" y="339306"/>
                </a:lnTo>
                <a:lnTo>
                  <a:pt x="445545" y="292485"/>
                </a:lnTo>
                <a:lnTo>
                  <a:pt x="456442" y="240479"/>
                </a:lnTo>
                <a:lnTo>
                  <a:pt x="457199" y="222260"/>
                </a:lnTo>
                <a:lnTo>
                  <a:pt x="456442" y="204024"/>
                </a:lnTo>
                <a:lnTo>
                  <a:pt x="445545" y="151988"/>
                </a:lnTo>
                <a:lnTo>
                  <a:pt x="422949" y="105159"/>
                </a:lnTo>
                <a:lnTo>
                  <a:pt x="390243" y="65078"/>
                </a:lnTo>
                <a:lnTo>
                  <a:pt x="349014" y="33287"/>
                </a:lnTo>
                <a:lnTo>
                  <a:pt x="300853" y="11325"/>
                </a:lnTo>
                <a:lnTo>
                  <a:pt x="247348" y="736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62800" y="3228959"/>
            <a:ext cx="457200" cy="445134"/>
          </a:xfrm>
          <a:custGeom>
            <a:avLst/>
            <a:gdLst/>
            <a:ahLst/>
            <a:cxnLst/>
            <a:rect l="l" t="t" r="r" b="b"/>
            <a:pathLst>
              <a:path w="457200" h="445135">
                <a:moveTo>
                  <a:pt x="0" y="222260"/>
                </a:moveTo>
                <a:lnTo>
                  <a:pt x="6643" y="168831"/>
                </a:lnTo>
                <a:lnTo>
                  <a:pt x="25516" y="120095"/>
                </a:lnTo>
                <a:lnTo>
                  <a:pt x="55029" y="77593"/>
                </a:lnTo>
                <a:lnTo>
                  <a:pt x="93593" y="42868"/>
                </a:lnTo>
                <a:lnTo>
                  <a:pt x="139620" y="17458"/>
                </a:lnTo>
                <a:lnTo>
                  <a:pt x="191520" y="2907"/>
                </a:lnTo>
                <a:lnTo>
                  <a:pt x="228599" y="0"/>
                </a:lnTo>
                <a:lnTo>
                  <a:pt x="247348" y="736"/>
                </a:lnTo>
                <a:lnTo>
                  <a:pt x="300853" y="11325"/>
                </a:lnTo>
                <a:lnTo>
                  <a:pt x="349014" y="33287"/>
                </a:lnTo>
                <a:lnTo>
                  <a:pt x="390243" y="65078"/>
                </a:lnTo>
                <a:lnTo>
                  <a:pt x="422949" y="105159"/>
                </a:lnTo>
                <a:lnTo>
                  <a:pt x="445545" y="151988"/>
                </a:lnTo>
                <a:lnTo>
                  <a:pt x="456442" y="204024"/>
                </a:lnTo>
                <a:lnTo>
                  <a:pt x="457199" y="222260"/>
                </a:lnTo>
                <a:lnTo>
                  <a:pt x="456442" y="240479"/>
                </a:lnTo>
                <a:lnTo>
                  <a:pt x="445545" y="292485"/>
                </a:lnTo>
                <a:lnTo>
                  <a:pt x="422949" y="339306"/>
                </a:lnTo>
                <a:lnTo>
                  <a:pt x="390243" y="379395"/>
                </a:lnTo>
                <a:lnTo>
                  <a:pt x="349014" y="411204"/>
                </a:lnTo>
                <a:lnTo>
                  <a:pt x="300853" y="433182"/>
                </a:lnTo>
                <a:lnTo>
                  <a:pt x="247348" y="443783"/>
                </a:lnTo>
                <a:lnTo>
                  <a:pt x="228599" y="444520"/>
                </a:lnTo>
                <a:lnTo>
                  <a:pt x="209851" y="443783"/>
                </a:lnTo>
                <a:lnTo>
                  <a:pt x="156346" y="433182"/>
                </a:lnTo>
                <a:lnTo>
                  <a:pt x="108185" y="411204"/>
                </a:lnTo>
                <a:lnTo>
                  <a:pt x="66956" y="379395"/>
                </a:lnTo>
                <a:lnTo>
                  <a:pt x="34250" y="339306"/>
                </a:lnTo>
                <a:lnTo>
                  <a:pt x="11654" y="292485"/>
                </a:lnTo>
                <a:lnTo>
                  <a:pt x="757" y="240479"/>
                </a:lnTo>
                <a:lnTo>
                  <a:pt x="0" y="2222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62800" y="3838575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228599" y="0"/>
                </a:moveTo>
                <a:lnTo>
                  <a:pt x="173666" y="6455"/>
                </a:lnTo>
                <a:lnTo>
                  <a:pt x="123546" y="24795"/>
                </a:lnTo>
                <a:lnTo>
                  <a:pt x="79831" y="53478"/>
                </a:lnTo>
                <a:lnTo>
                  <a:pt x="44107" y="90965"/>
                </a:lnTo>
                <a:lnTo>
                  <a:pt x="17965" y="135715"/>
                </a:lnTo>
                <a:lnTo>
                  <a:pt x="2992" y="186187"/>
                </a:lnTo>
                <a:lnTo>
                  <a:pt x="0" y="222254"/>
                </a:lnTo>
                <a:lnTo>
                  <a:pt x="757" y="240473"/>
                </a:lnTo>
                <a:lnTo>
                  <a:pt x="11654" y="292477"/>
                </a:lnTo>
                <a:lnTo>
                  <a:pt x="34250" y="339295"/>
                </a:lnTo>
                <a:lnTo>
                  <a:pt x="66956" y="379380"/>
                </a:lnTo>
                <a:lnTo>
                  <a:pt x="108185" y="411184"/>
                </a:lnTo>
                <a:lnTo>
                  <a:pt x="156346" y="433160"/>
                </a:lnTo>
                <a:lnTo>
                  <a:pt x="209851" y="443758"/>
                </a:lnTo>
                <a:lnTo>
                  <a:pt x="228599" y="444495"/>
                </a:lnTo>
                <a:lnTo>
                  <a:pt x="247348" y="443758"/>
                </a:lnTo>
                <a:lnTo>
                  <a:pt x="300853" y="433160"/>
                </a:lnTo>
                <a:lnTo>
                  <a:pt x="349014" y="411184"/>
                </a:lnTo>
                <a:lnTo>
                  <a:pt x="390243" y="379380"/>
                </a:lnTo>
                <a:lnTo>
                  <a:pt x="422949" y="339295"/>
                </a:lnTo>
                <a:lnTo>
                  <a:pt x="445545" y="292477"/>
                </a:lnTo>
                <a:lnTo>
                  <a:pt x="456442" y="240473"/>
                </a:lnTo>
                <a:lnTo>
                  <a:pt x="457199" y="222254"/>
                </a:lnTo>
                <a:lnTo>
                  <a:pt x="456442" y="204016"/>
                </a:lnTo>
                <a:lnTo>
                  <a:pt x="445545" y="151979"/>
                </a:lnTo>
                <a:lnTo>
                  <a:pt x="422949" y="105151"/>
                </a:lnTo>
                <a:lnTo>
                  <a:pt x="390243" y="65072"/>
                </a:lnTo>
                <a:lnTo>
                  <a:pt x="349014" y="33283"/>
                </a:lnTo>
                <a:lnTo>
                  <a:pt x="300853" y="11324"/>
                </a:lnTo>
                <a:lnTo>
                  <a:pt x="247348" y="736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2800" y="3838575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54"/>
                </a:moveTo>
                <a:lnTo>
                  <a:pt x="6643" y="168822"/>
                </a:lnTo>
                <a:lnTo>
                  <a:pt x="25516" y="120086"/>
                </a:lnTo>
                <a:lnTo>
                  <a:pt x="55029" y="77586"/>
                </a:lnTo>
                <a:lnTo>
                  <a:pt x="93593" y="42863"/>
                </a:lnTo>
                <a:lnTo>
                  <a:pt x="139620" y="17456"/>
                </a:lnTo>
                <a:lnTo>
                  <a:pt x="191520" y="2907"/>
                </a:lnTo>
                <a:lnTo>
                  <a:pt x="228599" y="0"/>
                </a:lnTo>
                <a:lnTo>
                  <a:pt x="247348" y="736"/>
                </a:lnTo>
                <a:lnTo>
                  <a:pt x="300853" y="11324"/>
                </a:lnTo>
                <a:lnTo>
                  <a:pt x="349014" y="33283"/>
                </a:lnTo>
                <a:lnTo>
                  <a:pt x="390243" y="65072"/>
                </a:lnTo>
                <a:lnTo>
                  <a:pt x="422949" y="105151"/>
                </a:lnTo>
                <a:lnTo>
                  <a:pt x="445545" y="151979"/>
                </a:lnTo>
                <a:lnTo>
                  <a:pt x="456442" y="204016"/>
                </a:lnTo>
                <a:lnTo>
                  <a:pt x="457199" y="222254"/>
                </a:lnTo>
                <a:lnTo>
                  <a:pt x="456442" y="240473"/>
                </a:lnTo>
                <a:lnTo>
                  <a:pt x="445545" y="292477"/>
                </a:lnTo>
                <a:lnTo>
                  <a:pt x="422949" y="339295"/>
                </a:lnTo>
                <a:lnTo>
                  <a:pt x="390243" y="379380"/>
                </a:lnTo>
                <a:lnTo>
                  <a:pt x="349014" y="411184"/>
                </a:lnTo>
                <a:lnTo>
                  <a:pt x="300853" y="433160"/>
                </a:lnTo>
                <a:lnTo>
                  <a:pt x="247348" y="443758"/>
                </a:lnTo>
                <a:lnTo>
                  <a:pt x="228599" y="444495"/>
                </a:lnTo>
                <a:lnTo>
                  <a:pt x="209851" y="443758"/>
                </a:lnTo>
                <a:lnTo>
                  <a:pt x="156346" y="433160"/>
                </a:lnTo>
                <a:lnTo>
                  <a:pt x="108185" y="411184"/>
                </a:lnTo>
                <a:lnTo>
                  <a:pt x="66956" y="379380"/>
                </a:lnTo>
                <a:lnTo>
                  <a:pt x="34250" y="339295"/>
                </a:lnTo>
                <a:lnTo>
                  <a:pt x="11654" y="292477"/>
                </a:lnTo>
                <a:lnTo>
                  <a:pt x="757" y="240473"/>
                </a:lnTo>
                <a:lnTo>
                  <a:pt x="0" y="2222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0" y="4981575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228599" y="0"/>
                </a:moveTo>
                <a:lnTo>
                  <a:pt x="173666" y="6455"/>
                </a:lnTo>
                <a:lnTo>
                  <a:pt x="123546" y="24795"/>
                </a:lnTo>
                <a:lnTo>
                  <a:pt x="79831" y="53478"/>
                </a:lnTo>
                <a:lnTo>
                  <a:pt x="44107" y="90965"/>
                </a:lnTo>
                <a:lnTo>
                  <a:pt x="17965" y="135715"/>
                </a:lnTo>
                <a:lnTo>
                  <a:pt x="2992" y="186187"/>
                </a:lnTo>
                <a:lnTo>
                  <a:pt x="0" y="222254"/>
                </a:lnTo>
                <a:lnTo>
                  <a:pt x="757" y="240473"/>
                </a:lnTo>
                <a:lnTo>
                  <a:pt x="11654" y="292477"/>
                </a:lnTo>
                <a:lnTo>
                  <a:pt x="34250" y="339295"/>
                </a:lnTo>
                <a:lnTo>
                  <a:pt x="66956" y="379380"/>
                </a:lnTo>
                <a:lnTo>
                  <a:pt x="108185" y="411184"/>
                </a:lnTo>
                <a:lnTo>
                  <a:pt x="156346" y="433160"/>
                </a:lnTo>
                <a:lnTo>
                  <a:pt x="209851" y="443758"/>
                </a:lnTo>
                <a:lnTo>
                  <a:pt x="228599" y="444495"/>
                </a:lnTo>
                <a:lnTo>
                  <a:pt x="247348" y="443758"/>
                </a:lnTo>
                <a:lnTo>
                  <a:pt x="300853" y="433160"/>
                </a:lnTo>
                <a:lnTo>
                  <a:pt x="349014" y="411184"/>
                </a:lnTo>
                <a:lnTo>
                  <a:pt x="390243" y="379380"/>
                </a:lnTo>
                <a:lnTo>
                  <a:pt x="422949" y="339295"/>
                </a:lnTo>
                <a:lnTo>
                  <a:pt x="445545" y="292477"/>
                </a:lnTo>
                <a:lnTo>
                  <a:pt x="456442" y="240473"/>
                </a:lnTo>
                <a:lnTo>
                  <a:pt x="457199" y="222254"/>
                </a:lnTo>
                <a:lnTo>
                  <a:pt x="456442" y="204016"/>
                </a:lnTo>
                <a:lnTo>
                  <a:pt x="445545" y="151979"/>
                </a:lnTo>
                <a:lnTo>
                  <a:pt x="422949" y="105151"/>
                </a:lnTo>
                <a:lnTo>
                  <a:pt x="390243" y="65072"/>
                </a:lnTo>
                <a:lnTo>
                  <a:pt x="349014" y="33283"/>
                </a:lnTo>
                <a:lnTo>
                  <a:pt x="300853" y="11324"/>
                </a:lnTo>
                <a:lnTo>
                  <a:pt x="247348" y="736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2800" y="4981575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54"/>
                </a:moveTo>
                <a:lnTo>
                  <a:pt x="6643" y="168822"/>
                </a:lnTo>
                <a:lnTo>
                  <a:pt x="25516" y="120086"/>
                </a:lnTo>
                <a:lnTo>
                  <a:pt x="55029" y="77586"/>
                </a:lnTo>
                <a:lnTo>
                  <a:pt x="93593" y="42863"/>
                </a:lnTo>
                <a:lnTo>
                  <a:pt x="139620" y="17456"/>
                </a:lnTo>
                <a:lnTo>
                  <a:pt x="191520" y="2907"/>
                </a:lnTo>
                <a:lnTo>
                  <a:pt x="228599" y="0"/>
                </a:lnTo>
                <a:lnTo>
                  <a:pt x="247348" y="736"/>
                </a:lnTo>
                <a:lnTo>
                  <a:pt x="300853" y="11324"/>
                </a:lnTo>
                <a:lnTo>
                  <a:pt x="349014" y="33283"/>
                </a:lnTo>
                <a:lnTo>
                  <a:pt x="390243" y="65072"/>
                </a:lnTo>
                <a:lnTo>
                  <a:pt x="422949" y="105151"/>
                </a:lnTo>
                <a:lnTo>
                  <a:pt x="445545" y="151979"/>
                </a:lnTo>
                <a:lnTo>
                  <a:pt x="456442" y="204016"/>
                </a:lnTo>
                <a:lnTo>
                  <a:pt x="457199" y="222254"/>
                </a:lnTo>
                <a:lnTo>
                  <a:pt x="456442" y="240473"/>
                </a:lnTo>
                <a:lnTo>
                  <a:pt x="445545" y="292477"/>
                </a:lnTo>
                <a:lnTo>
                  <a:pt x="422949" y="339295"/>
                </a:lnTo>
                <a:lnTo>
                  <a:pt x="390243" y="379380"/>
                </a:lnTo>
                <a:lnTo>
                  <a:pt x="349014" y="411184"/>
                </a:lnTo>
                <a:lnTo>
                  <a:pt x="300853" y="433160"/>
                </a:lnTo>
                <a:lnTo>
                  <a:pt x="247348" y="443758"/>
                </a:lnTo>
                <a:lnTo>
                  <a:pt x="228599" y="444495"/>
                </a:lnTo>
                <a:lnTo>
                  <a:pt x="209851" y="443758"/>
                </a:lnTo>
                <a:lnTo>
                  <a:pt x="156346" y="433160"/>
                </a:lnTo>
                <a:lnTo>
                  <a:pt x="108185" y="411184"/>
                </a:lnTo>
                <a:lnTo>
                  <a:pt x="66956" y="379380"/>
                </a:lnTo>
                <a:lnTo>
                  <a:pt x="34250" y="339295"/>
                </a:lnTo>
                <a:lnTo>
                  <a:pt x="11654" y="292477"/>
                </a:lnTo>
                <a:lnTo>
                  <a:pt x="757" y="240473"/>
                </a:lnTo>
                <a:lnTo>
                  <a:pt x="0" y="2222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8906" y="3453750"/>
            <a:ext cx="1300480" cy="1604645"/>
          </a:xfrm>
          <a:custGeom>
            <a:avLst/>
            <a:gdLst/>
            <a:ahLst/>
            <a:cxnLst/>
            <a:rect l="l" t="t" r="r" b="b"/>
            <a:pathLst>
              <a:path w="1300479" h="1604645">
                <a:moveTo>
                  <a:pt x="1247359" y="1548646"/>
                </a:moveTo>
                <a:lnTo>
                  <a:pt x="1222491" y="1568723"/>
                </a:lnTo>
                <a:lnTo>
                  <a:pt x="1300093" y="1604025"/>
                </a:lnTo>
                <a:lnTo>
                  <a:pt x="1290097" y="1558555"/>
                </a:lnTo>
                <a:lnTo>
                  <a:pt x="1255379" y="1558555"/>
                </a:lnTo>
                <a:lnTo>
                  <a:pt x="1247359" y="1548646"/>
                </a:lnTo>
                <a:close/>
              </a:path>
              <a:path w="1300479" h="1604645">
                <a:moveTo>
                  <a:pt x="1256916" y="1540930"/>
                </a:moveTo>
                <a:lnTo>
                  <a:pt x="1247359" y="1548646"/>
                </a:lnTo>
                <a:lnTo>
                  <a:pt x="1255379" y="1558555"/>
                </a:lnTo>
                <a:lnTo>
                  <a:pt x="1264919" y="1550816"/>
                </a:lnTo>
                <a:lnTo>
                  <a:pt x="1256916" y="1540930"/>
                </a:lnTo>
                <a:close/>
              </a:path>
              <a:path w="1300479" h="1604645">
                <a:moveTo>
                  <a:pt x="1281805" y="1520836"/>
                </a:moveTo>
                <a:lnTo>
                  <a:pt x="1256916" y="1540930"/>
                </a:lnTo>
                <a:lnTo>
                  <a:pt x="1264919" y="1550816"/>
                </a:lnTo>
                <a:lnTo>
                  <a:pt x="1255379" y="1558555"/>
                </a:lnTo>
                <a:lnTo>
                  <a:pt x="1290097" y="1558555"/>
                </a:lnTo>
                <a:lnTo>
                  <a:pt x="1281805" y="1520836"/>
                </a:lnTo>
                <a:close/>
              </a:path>
              <a:path w="1300479" h="1604645">
                <a:moveTo>
                  <a:pt x="9387" y="0"/>
                </a:moveTo>
                <a:lnTo>
                  <a:pt x="0" y="7619"/>
                </a:lnTo>
                <a:lnTo>
                  <a:pt x="1247359" y="1548646"/>
                </a:lnTo>
                <a:lnTo>
                  <a:pt x="1256916" y="1540930"/>
                </a:lnTo>
                <a:lnTo>
                  <a:pt x="9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5951540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44"/>
                </a:moveTo>
                <a:lnTo>
                  <a:pt x="6643" y="168836"/>
                </a:lnTo>
                <a:lnTo>
                  <a:pt x="25516" y="120110"/>
                </a:lnTo>
                <a:lnTo>
                  <a:pt x="55029" y="77610"/>
                </a:lnTo>
                <a:lnTo>
                  <a:pt x="93593" y="42880"/>
                </a:lnTo>
                <a:lnTo>
                  <a:pt x="139620" y="17465"/>
                </a:lnTo>
                <a:lnTo>
                  <a:pt x="191520" y="2908"/>
                </a:lnTo>
                <a:lnTo>
                  <a:pt x="228599" y="0"/>
                </a:lnTo>
                <a:lnTo>
                  <a:pt x="247348" y="736"/>
                </a:lnTo>
                <a:lnTo>
                  <a:pt x="300853" y="11330"/>
                </a:lnTo>
                <a:lnTo>
                  <a:pt x="349014" y="33297"/>
                </a:lnTo>
                <a:lnTo>
                  <a:pt x="390243" y="65093"/>
                </a:lnTo>
                <a:lnTo>
                  <a:pt x="422949" y="105175"/>
                </a:lnTo>
                <a:lnTo>
                  <a:pt x="445545" y="151998"/>
                </a:lnTo>
                <a:lnTo>
                  <a:pt x="456442" y="204017"/>
                </a:lnTo>
                <a:lnTo>
                  <a:pt x="457199" y="222244"/>
                </a:lnTo>
                <a:lnTo>
                  <a:pt x="456442" y="240473"/>
                </a:lnTo>
                <a:lnTo>
                  <a:pt x="445545" y="292495"/>
                </a:lnTo>
                <a:lnTo>
                  <a:pt x="422949" y="339320"/>
                </a:lnTo>
                <a:lnTo>
                  <a:pt x="390243" y="379402"/>
                </a:lnTo>
                <a:lnTo>
                  <a:pt x="349014" y="411199"/>
                </a:lnTo>
                <a:lnTo>
                  <a:pt x="300853" y="433166"/>
                </a:lnTo>
                <a:lnTo>
                  <a:pt x="247348" y="443759"/>
                </a:lnTo>
                <a:lnTo>
                  <a:pt x="228599" y="444495"/>
                </a:lnTo>
                <a:lnTo>
                  <a:pt x="209851" y="443759"/>
                </a:lnTo>
                <a:lnTo>
                  <a:pt x="156346" y="433166"/>
                </a:lnTo>
                <a:lnTo>
                  <a:pt x="108185" y="411199"/>
                </a:lnTo>
                <a:lnTo>
                  <a:pt x="66956" y="379402"/>
                </a:lnTo>
                <a:lnTo>
                  <a:pt x="34250" y="339320"/>
                </a:lnTo>
                <a:lnTo>
                  <a:pt x="11654" y="292495"/>
                </a:lnTo>
                <a:lnTo>
                  <a:pt x="757" y="240473"/>
                </a:lnTo>
                <a:lnTo>
                  <a:pt x="0" y="22224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38388" y="4054603"/>
            <a:ext cx="1224915" cy="2060575"/>
          </a:xfrm>
          <a:custGeom>
            <a:avLst/>
            <a:gdLst/>
            <a:ahLst/>
            <a:cxnLst/>
            <a:rect l="l" t="t" r="r" b="b"/>
            <a:pathLst>
              <a:path w="1224914" h="2060575">
                <a:moveTo>
                  <a:pt x="1180340" y="1997979"/>
                </a:moveTo>
                <a:lnTo>
                  <a:pt x="1152784" y="2014310"/>
                </a:lnTo>
                <a:lnTo>
                  <a:pt x="1224412" y="2060447"/>
                </a:lnTo>
                <a:lnTo>
                  <a:pt x="1220716" y="2008930"/>
                </a:lnTo>
                <a:lnTo>
                  <a:pt x="1186830" y="2008930"/>
                </a:lnTo>
                <a:lnTo>
                  <a:pt x="1180340" y="1997979"/>
                </a:lnTo>
                <a:close/>
              </a:path>
              <a:path w="1224914" h="2060575">
                <a:moveTo>
                  <a:pt x="1190758" y="1991804"/>
                </a:moveTo>
                <a:lnTo>
                  <a:pt x="1180340" y="1997979"/>
                </a:lnTo>
                <a:lnTo>
                  <a:pt x="1186830" y="2008930"/>
                </a:lnTo>
                <a:lnTo>
                  <a:pt x="1197223" y="2002715"/>
                </a:lnTo>
                <a:lnTo>
                  <a:pt x="1190758" y="1991804"/>
                </a:lnTo>
                <a:close/>
              </a:path>
              <a:path w="1224914" h="2060575">
                <a:moveTo>
                  <a:pt x="1218316" y="1975472"/>
                </a:moveTo>
                <a:lnTo>
                  <a:pt x="1190758" y="1991804"/>
                </a:lnTo>
                <a:lnTo>
                  <a:pt x="1197223" y="2002715"/>
                </a:lnTo>
                <a:lnTo>
                  <a:pt x="1186830" y="2008930"/>
                </a:lnTo>
                <a:lnTo>
                  <a:pt x="1220716" y="2008930"/>
                </a:lnTo>
                <a:lnTo>
                  <a:pt x="1218316" y="1975472"/>
                </a:lnTo>
                <a:close/>
              </a:path>
              <a:path w="1224914" h="2060575">
                <a:moveTo>
                  <a:pt x="10424" y="0"/>
                </a:moveTo>
                <a:lnTo>
                  <a:pt x="0" y="6095"/>
                </a:lnTo>
                <a:lnTo>
                  <a:pt x="1180340" y="1997979"/>
                </a:lnTo>
                <a:lnTo>
                  <a:pt x="1190758" y="1991804"/>
                </a:lnTo>
                <a:lnTo>
                  <a:pt x="10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38145" y="3492887"/>
            <a:ext cx="1301115" cy="2517775"/>
          </a:xfrm>
          <a:custGeom>
            <a:avLst/>
            <a:gdLst/>
            <a:ahLst/>
            <a:cxnLst/>
            <a:rect l="l" t="t" r="r" b="b"/>
            <a:pathLst>
              <a:path w="1301114" h="2517775">
                <a:moveTo>
                  <a:pt x="1260523" y="2452472"/>
                </a:moveTo>
                <a:lnTo>
                  <a:pt x="1232153" y="2467096"/>
                </a:lnTo>
                <a:lnTo>
                  <a:pt x="1300855" y="2517388"/>
                </a:lnTo>
                <a:lnTo>
                  <a:pt x="1300222" y="2463728"/>
                </a:lnTo>
                <a:lnTo>
                  <a:pt x="1266322" y="2463728"/>
                </a:lnTo>
                <a:lnTo>
                  <a:pt x="1260523" y="2452472"/>
                </a:lnTo>
                <a:close/>
              </a:path>
              <a:path w="1301114" h="2517775">
                <a:moveTo>
                  <a:pt x="1271414" y="2446858"/>
                </a:moveTo>
                <a:lnTo>
                  <a:pt x="1260523" y="2452472"/>
                </a:lnTo>
                <a:lnTo>
                  <a:pt x="1266322" y="2463728"/>
                </a:lnTo>
                <a:lnTo>
                  <a:pt x="1277233" y="2458154"/>
                </a:lnTo>
                <a:lnTo>
                  <a:pt x="1271414" y="2446858"/>
                </a:lnTo>
                <a:close/>
              </a:path>
              <a:path w="1301114" h="2517775">
                <a:moveTo>
                  <a:pt x="1299850" y="2432200"/>
                </a:moveTo>
                <a:lnTo>
                  <a:pt x="1271414" y="2446858"/>
                </a:lnTo>
                <a:lnTo>
                  <a:pt x="1277233" y="2458154"/>
                </a:lnTo>
                <a:lnTo>
                  <a:pt x="1266322" y="2463728"/>
                </a:lnTo>
                <a:lnTo>
                  <a:pt x="1300222" y="2463728"/>
                </a:lnTo>
                <a:lnTo>
                  <a:pt x="1299850" y="2432200"/>
                </a:lnTo>
                <a:close/>
              </a:path>
              <a:path w="1301114" h="2517775">
                <a:moveTo>
                  <a:pt x="10911" y="0"/>
                </a:moveTo>
                <a:lnTo>
                  <a:pt x="0" y="5577"/>
                </a:lnTo>
                <a:lnTo>
                  <a:pt x="1260523" y="2452472"/>
                </a:lnTo>
                <a:lnTo>
                  <a:pt x="1271414" y="2446858"/>
                </a:lnTo>
                <a:lnTo>
                  <a:pt x="10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3600" y="612457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2999" y="0"/>
                </a:moveTo>
                <a:lnTo>
                  <a:pt x="1142999" y="76199"/>
                </a:lnTo>
                <a:lnTo>
                  <a:pt x="1207007" y="44195"/>
                </a:lnTo>
                <a:lnTo>
                  <a:pt x="1155704" y="44195"/>
                </a:lnTo>
                <a:lnTo>
                  <a:pt x="1155704" y="32003"/>
                </a:lnTo>
                <a:lnTo>
                  <a:pt x="1207007" y="32003"/>
                </a:lnTo>
                <a:lnTo>
                  <a:pt x="1142999" y="0"/>
                </a:lnTo>
                <a:close/>
              </a:path>
              <a:path w="1219200" h="76200">
                <a:moveTo>
                  <a:pt x="1142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1142999" y="44195"/>
                </a:lnTo>
                <a:lnTo>
                  <a:pt x="1142999" y="32003"/>
                </a:lnTo>
                <a:close/>
              </a:path>
              <a:path w="1219200" h="76200">
                <a:moveTo>
                  <a:pt x="1207007" y="32003"/>
                </a:moveTo>
                <a:lnTo>
                  <a:pt x="1155704" y="32003"/>
                </a:lnTo>
                <a:lnTo>
                  <a:pt x="1155704" y="44195"/>
                </a:lnTo>
                <a:lnTo>
                  <a:pt x="1207007" y="44195"/>
                </a:lnTo>
                <a:lnTo>
                  <a:pt x="1219199" y="38099"/>
                </a:lnTo>
                <a:lnTo>
                  <a:pt x="1207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39911" y="5229094"/>
            <a:ext cx="1223010" cy="919480"/>
          </a:xfrm>
          <a:custGeom>
            <a:avLst/>
            <a:gdLst/>
            <a:ahLst/>
            <a:cxnLst/>
            <a:rect l="l" t="t" r="r" b="b"/>
            <a:pathLst>
              <a:path w="1223010" h="919479">
                <a:moveTo>
                  <a:pt x="1158263" y="878457"/>
                </a:moveTo>
                <a:lnTo>
                  <a:pt x="1139068" y="904052"/>
                </a:lnTo>
                <a:lnTo>
                  <a:pt x="1222888" y="919292"/>
                </a:lnTo>
                <a:lnTo>
                  <a:pt x="1206279" y="886074"/>
                </a:lnTo>
                <a:lnTo>
                  <a:pt x="1168420" y="886074"/>
                </a:lnTo>
                <a:lnTo>
                  <a:pt x="1158263" y="878457"/>
                </a:lnTo>
                <a:close/>
              </a:path>
              <a:path w="1223010" h="919479">
                <a:moveTo>
                  <a:pt x="1165594" y="868683"/>
                </a:moveTo>
                <a:lnTo>
                  <a:pt x="1158263" y="878457"/>
                </a:lnTo>
                <a:lnTo>
                  <a:pt x="1168420" y="886074"/>
                </a:lnTo>
                <a:lnTo>
                  <a:pt x="1175765" y="876312"/>
                </a:lnTo>
                <a:lnTo>
                  <a:pt x="1165594" y="868683"/>
                </a:lnTo>
                <a:close/>
              </a:path>
              <a:path w="1223010" h="919479">
                <a:moveTo>
                  <a:pt x="1184788" y="843092"/>
                </a:moveTo>
                <a:lnTo>
                  <a:pt x="1165594" y="868683"/>
                </a:lnTo>
                <a:lnTo>
                  <a:pt x="1175765" y="876312"/>
                </a:lnTo>
                <a:lnTo>
                  <a:pt x="1168420" y="886074"/>
                </a:lnTo>
                <a:lnTo>
                  <a:pt x="1206279" y="886074"/>
                </a:lnTo>
                <a:lnTo>
                  <a:pt x="1184788" y="843092"/>
                </a:lnTo>
                <a:close/>
              </a:path>
              <a:path w="1223010" h="919479">
                <a:moveTo>
                  <a:pt x="7376" y="0"/>
                </a:moveTo>
                <a:lnTo>
                  <a:pt x="0" y="9787"/>
                </a:lnTo>
                <a:lnTo>
                  <a:pt x="1158263" y="878457"/>
                </a:lnTo>
                <a:lnTo>
                  <a:pt x="1165594" y="868683"/>
                </a:lnTo>
                <a:lnTo>
                  <a:pt x="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38145" y="3648060"/>
            <a:ext cx="1301115" cy="2517775"/>
          </a:xfrm>
          <a:custGeom>
            <a:avLst/>
            <a:gdLst/>
            <a:ahLst/>
            <a:cxnLst/>
            <a:rect l="l" t="t" r="r" b="b"/>
            <a:pathLst>
              <a:path w="1301114" h="2517775">
                <a:moveTo>
                  <a:pt x="1260499" y="64917"/>
                </a:moveTo>
                <a:lnTo>
                  <a:pt x="0" y="2511817"/>
                </a:lnTo>
                <a:lnTo>
                  <a:pt x="10911" y="2517413"/>
                </a:lnTo>
                <a:lnTo>
                  <a:pt x="1271389" y="70537"/>
                </a:lnTo>
                <a:lnTo>
                  <a:pt x="1260499" y="64917"/>
                </a:lnTo>
                <a:close/>
              </a:path>
              <a:path w="1301114" h="2517775">
                <a:moveTo>
                  <a:pt x="1300223" y="53614"/>
                </a:moveTo>
                <a:lnTo>
                  <a:pt x="1266322" y="53614"/>
                </a:lnTo>
                <a:lnTo>
                  <a:pt x="1277233" y="59192"/>
                </a:lnTo>
                <a:lnTo>
                  <a:pt x="1271389" y="70537"/>
                </a:lnTo>
                <a:lnTo>
                  <a:pt x="1299850" y="85222"/>
                </a:lnTo>
                <a:lnTo>
                  <a:pt x="1300223" y="53614"/>
                </a:lnTo>
                <a:close/>
              </a:path>
              <a:path w="1301114" h="2517775">
                <a:moveTo>
                  <a:pt x="1266322" y="53614"/>
                </a:moveTo>
                <a:lnTo>
                  <a:pt x="1260499" y="64917"/>
                </a:lnTo>
                <a:lnTo>
                  <a:pt x="1271389" y="70537"/>
                </a:lnTo>
                <a:lnTo>
                  <a:pt x="1277233" y="59192"/>
                </a:lnTo>
                <a:lnTo>
                  <a:pt x="1266322" y="53614"/>
                </a:lnTo>
                <a:close/>
              </a:path>
              <a:path w="1301114" h="2517775">
                <a:moveTo>
                  <a:pt x="1300855" y="0"/>
                </a:moveTo>
                <a:lnTo>
                  <a:pt x="1232153" y="50291"/>
                </a:lnTo>
                <a:lnTo>
                  <a:pt x="1260499" y="64917"/>
                </a:lnTo>
                <a:lnTo>
                  <a:pt x="1266322" y="53614"/>
                </a:lnTo>
                <a:lnTo>
                  <a:pt x="1300223" y="53614"/>
                </a:lnTo>
                <a:lnTo>
                  <a:pt x="1300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38510" y="4257675"/>
            <a:ext cx="1300480" cy="1908810"/>
          </a:xfrm>
          <a:custGeom>
            <a:avLst/>
            <a:gdLst/>
            <a:ahLst/>
            <a:cxnLst/>
            <a:rect l="l" t="t" r="r" b="b"/>
            <a:pathLst>
              <a:path w="1300479" h="1908810">
                <a:moveTo>
                  <a:pt x="1252599" y="59516"/>
                </a:moveTo>
                <a:lnTo>
                  <a:pt x="0" y="1901570"/>
                </a:lnTo>
                <a:lnTo>
                  <a:pt x="10180" y="1908428"/>
                </a:lnTo>
                <a:lnTo>
                  <a:pt x="1262721" y="66415"/>
                </a:lnTo>
                <a:lnTo>
                  <a:pt x="1252599" y="59516"/>
                </a:lnTo>
                <a:close/>
              </a:path>
              <a:path w="1300479" h="1908810">
                <a:moveTo>
                  <a:pt x="1293926" y="49017"/>
                </a:moveTo>
                <a:lnTo>
                  <a:pt x="1259738" y="49017"/>
                </a:lnTo>
                <a:lnTo>
                  <a:pt x="1269888" y="55875"/>
                </a:lnTo>
                <a:lnTo>
                  <a:pt x="1262721" y="66415"/>
                </a:lnTo>
                <a:lnTo>
                  <a:pt x="1289182" y="84450"/>
                </a:lnTo>
                <a:lnTo>
                  <a:pt x="1293926" y="49017"/>
                </a:lnTo>
                <a:close/>
              </a:path>
              <a:path w="1300479" h="1908810">
                <a:moveTo>
                  <a:pt x="1259738" y="49017"/>
                </a:moveTo>
                <a:lnTo>
                  <a:pt x="1252599" y="59516"/>
                </a:lnTo>
                <a:lnTo>
                  <a:pt x="1262721" y="66415"/>
                </a:lnTo>
                <a:lnTo>
                  <a:pt x="1269888" y="55875"/>
                </a:lnTo>
                <a:lnTo>
                  <a:pt x="1259738" y="49017"/>
                </a:lnTo>
                <a:close/>
              </a:path>
              <a:path w="1300479" h="1908810">
                <a:moveTo>
                  <a:pt x="1300490" y="0"/>
                </a:moveTo>
                <a:lnTo>
                  <a:pt x="1226210" y="41528"/>
                </a:lnTo>
                <a:lnTo>
                  <a:pt x="1252599" y="59516"/>
                </a:lnTo>
                <a:lnTo>
                  <a:pt x="1259738" y="49017"/>
                </a:lnTo>
                <a:lnTo>
                  <a:pt x="1293926" y="49017"/>
                </a:lnTo>
                <a:lnTo>
                  <a:pt x="1300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40186" y="5324475"/>
            <a:ext cx="1223010" cy="843280"/>
          </a:xfrm>
          <a:custGeom>
            <a:avLst/>
            <a:gdLst/>
            <a:ahLst/>
            <a:cxnLst/>
            <a:rect l="l" t="t" r="r" b="b"/>
            <a:pathLst>
              <a:path w="1223010" h="843279">
                <a:moveTo>
                  <a:pt x="1156423" y="38170"/>
                </a:moveTo>
                <a:lnTo>
                  <a:pt x="0" y="833176"/>
                </a:lnTo>
                <a:lnTo>
                  <a:pt x="6857" y="843223"/>
                </a:lnTo>
                <a:lnTo>
                  <a:pt x="1163311" y="48175"/>
                </a:lnTo>
                <a:lnTo>
                  <a:pt x="1156423" y="38170"/>
                </a:lnTo>
                <a:close/>
              </a:path>
              <a:path w="1223010" h="843279">
                <a:moveTo>
                  <a:pt x="1205506" y="30992"/>
                </a:moveTo>
                <a:lnTo>
                  <a:pt x="1166865" y="30992"/>
                </a:lnTo>
                <a:lnTo>
                  <a:pt x="1173723" y="41016"/>
                </a:lnTo>
                <a:lnTo>
                  <a:pt x="1163311" y="48175"/>
                </a:lnTo>
                <a:lnTo>
                  <a:pt x="1181465" y="74544"/>
                </a:lnTo>
                <a:lnTo>
                  <a:pt x="1205506" y="30992"/>
                </a:lnTo>
                <a:close/>
              </a:path>
              <a:path w="1223010" h="843279">
                <a:moveTo>
                  <a:pt x="1166865" y="30992"/>
                </a:moveTo>
                <a:lnTo>
                  <a:pt x="1156423" y="38170"/>
                </a:lnTo>
                <a:lnTo>
                  <a:pt x="1163311" y="48175"/>
                </a:lnTo>
                <a:lnTo>
                  <a:pt x="1173723" y="41016"/>
                </a:lnTo>
                <a:lnTo>
                  <a:pt x="1166865" y="30992"/>
                </a:lnTo>
                <a:close/>
              </a:path>
              <a:path w="1223010" h="843279">
                <a:moveTo>
                  <a:pt x="1222613" y="0"/>
                </a:moveTo>
                <a:lnTo>
                  <a:pt x="1138275" y="11810"/>
                </a:lnTo>
                <a:lnTo>
                  <a:pt x="1156423" y="38170"/>
                </a:lnTo>
                <a:lnTo>
                  <a:pt x="1166865" y="30992"/>
                </a:lnTo>
                <a:lnTo>
                  <a:pt x="1205506" y="30992"/>
                </a:lnTo>
                <a:lnTo>
                  <a:pt x="1222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95600" y="3462284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199" y="44316"/>
                </a:moveTo>
                <a:lnTo>
                  <a:pt x="838199" y="76199"/>
                </a:lnTo>
                <a:lnTo>
                  <a:pt x="901964" y="44317"/>
                </a:lnTo>
                <a:lnTo>
                  <a:pt x="838199" y="44316"/>
                </a:lnTo>
                <a:close/>
              </a:path>
              <a:path w="914400" h="76200">
                <a:moveTo>
                  <a:pt x="838199" y="32124"/>
                </a:moveTo>
                <a:lnTo>
                  <a:pt x="838199" y="44316"/>
                </a:lnTo>
                <a:lnTo>
                  <a:pt x="850904" y="44317"/>
                </a:lnTo>
                <a:lnTo>
                  <a:pt x="850904" y="32125"/>
                </a:lnTo>
                <a:lnTo>
                  <a:pt x="838199" y="32124"/>
                </a:lnTo>
                <a:close/>
              </a:path>
              <a:path w="914400" h="76200">
                <a:moveTo>
                  <a:pt x="838199" y="0"/>
                </a:moveTo>
                <a:lnTo>
                  <a:pt x="838199" y="32124"/>
                </a:lnTo>
                <a:lnTo>
                  <a:pt x="850904" y="32125"/>
                </a:lnTo>
                <a:lnTo>
                  <a:pt x="850904" y="44317"/>
                </a:lnTo>
                <a:lnTo>
                  <a:pt x="901967" y="44316"/>
                </a:lnTo>
                <a:lnTo>
                  <a:pt x="914399" y="38099"/>
                </a:lnTo>
                <a:lnTo>
                  <a:pt x="838199" y="0"/>
                </a:lnTo>
                <a:close/>
              </a:path>
              <a:path w="914400" h="76200">
                <a:moveTo>
                  <a:pt x="0" y="32003"/>
                </a:moveTo>
                <a:lnTo>
                  <a:pt x="0" y="44195"/>
                </a:lnTo>
                <a:lnTo>
                  <a:pt x="838199" y="44316"/>
                </a:lnTo>
                <a:lnTo>
                  <a:pt x="838199" y="32124"/>
                </a:lnTo>
                <a:lnTo>
                  <a:pt x="0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90896" y="402907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081" y="0"/>
                </a:moveTo>
                <a:lnTo>
                  <a:pt x="838081" y="76199"/>
                </a:lnTo>
                <a:lnTo>
                  <a:pt x="902089" y="44195"/>
                </a:lnTo>
                <a:lnTo>
                  <a:pt x="850904" y="44195"/>
                </a:lnTo>
                <a:lnTo>
                  <a:pt x="850904" y="32003"/>
                </a:lnTo>
                <a:lnTo>
                  <a:pt x="902089" y="32003"/>
                </a:lnTo>
                <a:lnTo>
                  <a:pt x="838081" y="0"/>
                </a:lnTo>
                <a:close/>
              </a:path>
              <a:path w="914400" h="76200">
                <a:moveTo>
                  <a:pt x="838081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838081" y="44195"/>
                </a:lnTo>
                <a:lnTo>
                  <a:pt x="838081" y="32003"/>
                </a:lnTo>
                <a:close/>
              </a:path>
              <a:path w="914400" h="76200">
                <a:moveTo>
                  <a:pt x="902089" y="32003"/>
                </a:moveTo>
                <a:lnTo>
                  <a:pt x="850904" y="32003"/>
                </a:lnTo>
                <a:lnTo>
                  <a:pt x="850904" y="44195"/>
                </a:lnTo>
                <a:lnTo>
                  <a:pt x="902089" y="44195"/>
                </a:lnTo>
                <a:lnTo>
                  <a:pt x="914281" y="38099"/>
                </a:lnTo>
                <a:lnTo>
                  <a:pt x="902089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5600" y="5186304"/>
            <a:ext cx="914400" cy="76835"/>
          </a:xfrm>
          <a:custGeom>
            <a:avLst/>
            <a:gdLst/>
            <a:ahLst/>
            <a:cxnLst/>
            <a:rect l="l" t="t" r="r" b="b"/>
            <a:pathLst>
              <a:path w="914400" h="76835">
                <a:moveTo>
                  <a:pt x="838199" y="0"/>
                </a:moveTo>
                <a:lnTo>
                  <a:pt x="838199" y="76318"/>
                </a:lnTo>
                <a:lnTo>
                  <a:pt x="902245" y="44195"/>
                </a:lnTo>
                <a:lnTo>
                  <a:pt x="850904" y="44195"/>
                </a:lnTo>
                <a:lnTo>
                  <a:pt x="850904" y="32003"/>
                </a:lnTo>
                <a:lnTo>
                  <a:pt x="902207" y="32003"/>
                </a:lnTo>
                <a:lnTo>
                  <a:pt x="838199" y="0"/>
                </a:lnTo>
                <a:close/>
              </a:path>
              <a:path w="914400" h="76835">
                <a:moveTo>
                  <a:pt x="8381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838199" y="44195"/>
                </a:lnTo>
                <a:lnTo>
                  <a:pt x="838199" y="32003"/>
                </a:lnTo>
                <a:close/>
              </a:path>
              <a:path w="914400" h="76835">
                <a:moveTo>
                  <a:pt x="902207" y="32003"/>
                </a:moveTo>
                <a:lnTo>
                  <a:pt x="850904" y="32003"/>
                </a:lnTo>
                <a:lnTo>
                  <a:pt x="850904" y="44195"/>
                </a:lnTo>
                <a:lnTo>
                  <a:pt x="902245" y="44195"/>
                </a:lnTo>
                <a:lnTo>
                  <a:pt x="914399" y="38099"/>
                </a:lnTo>
                <a:lnTo>
                  <a:pt x="9022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95600" y="61341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199" y="0"/>
                </a:moveTo>
                <a:lnTo>
                  <a:pt x="838199" y="76199"/>
                </a:lnTo>
                <a:lnTo>
                  <a:pt x="902207" y="44195"/>
                </a:lnTo>
                <a:lnTo>
                  <a:pt x="850904" y="44195"/>
                </a:lnTo>
                <a:lnTo>
                  <a:pt x="850904" y="32003"/>
                </a:lnTo>
                <a:lnTo>
                  <a:pt x="902207" y="32003"/>
                </a:lnTo>
                <a:lnTo>
                  <a:pt x="838199" y="0"/>
                </a:lnTo>
                <a:close/>
              </a:path>
              <a:path w="914400" h="76200">
                <a:moveTo>
                  <a:pt x="8381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838199" y="44195"/>
                </a:lnTo>
                <a:lnTo>
                  <a:pt x="838199" y="32003"/>
                </a:lnTo>
                <a:close/>
              </a:path>
              <a:path w="914400" h="76200">
                <a:moveTo>
                  <a:pt x="902207" y="32003"/>
                </a:moveTo>
                <a:lnTo>
                  <a:pt x="850904" y="32003"/>
                </a:lnTo>
                <a:lnTo>
                  <a:pt x="850904" y="44195"/>
                </a:lnTo>
                <a:lnTo>
                  <a:pt x="902207" y="44195"/>
                </a:lnTo>
                <a:lnTo>
                  <a:pt x="914399" y="38099"/>
                </a:lnTo>
                <a:lnTo>
                  <a:pt x="9022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15184" y="3414643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199" y="44316"/>
                </a:moveTo>
                <a:lnTo>
                  <a:pt x="838199" y="76199"/>
                </a:lnTo>
                <a:lnTo>
                  <a:pt x="901964" y="44317"/>
                </a:lnTo>
                <a:lnTo>
                  <a:pt x="838199" y="44316"/>
                </a:lnTo>
                <a:close/>
              </a:path>
              <a:path w="914400" h="76200">
                <a:moveTo>
                  <a:pt x="838199" y="0"/>
                </a:moveTo>
                <a:lnTo>
                  <a:pt x="838199" y="44316"/>
                </a:lnTo>
                <a:lnTo>
                  <a:pt x="850879" y="44317"/>
                </a:lnTo>
                <a:lnTo>
                  <a:pt x="850879" y="32125"/>
                </a:lnTo>
                <a:lnTo>
                  <a:pt x="902448" y="32124"/>
                </a:lnTo>
                <a:lnTo>
                  <a:pt x="838199" y="0"/>
                </a:lnTo>
                <a:close/>
              </a:path>
              <a:path w="914400" h="76200">
                <a:moveTo>
                  <a:pt x="902448" y="32124"/>
                </a:moveTo>
                <a:lnTo>
                  <a:pt x="838199" y="32124"/>
                </a:lnTo>
                <a:lnTo>
                  <a:pt x="850879" y="32125"/>
                </a:lnTo>
                <a:lnTo>
                  <a:pt x="850879" y="44317"/>
                </a:lnTo>
                <a:lnTo>
                  <a:pt x="901967" y="44316"/>
                </a:lnTo>
                <a:lnTo>
                  <a:pt x="914399" y="38099"/>
                </a:lnTo>
                <a:lnTo>
                  <a:pt x="902448" y="32124"/>
                </a:lnTo>
                <a:close/>
              </a:path>
              <a:path w="914400" h="76200">
                <a:moveTo>
                  <a:pt x="0" y="32003"/>
                </a:moveTo>
                <a:lnTo>
                  <a:pt x="0" y="44195"/>
                </a:lnTo>
                <a:lnTo>
                  <a:pt x="838199" y="44316"/>
                </a:lnTo>
                <a:lnTo>
                  <a:pt x="838199" y="32124"/>
                </a:lnTo>
                <a:lnTo>
                  <a:pt x="0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20000" y="402907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199" y="0"/>
                </a:moveTo>
                <a:lnTo>
                  <a:pt x="838199" y="76199"/>
                </a:lnTo>
                <a:lnTo>
                  <a:pt x="902207" y="44195"/>
                </a:lnTo>
                <a:lnTo>
                  <a:pt x="850904" y="44195"/>
                </a:lnTo>
                <a:lnTo>
                  <a:pt x="850904" y="32003"/>
                </a:lnTo>
                <a:lnTo>
                  <a:pt x="902207" y="32003"/>
                </a:lnTo>
                <a:lnTo>
                  <a:pt x="838199" y="0"/>
                </a:lnTo>
                <a:close/>
              </a:path>
              <a:path w="914400" h="76200">
                <a:moveTo>
                  <a:pt x="8381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838199" y="44195"/>
                </a:lnTo>
                <a:lnTo>
                  <a:pt x="838199" y="32003"/>
                </a:lnTo>
                <a:close/>
              </a:path>
              <a:path w="914400" h="76200">
                <a:moveTo>
                  <a:pt x="902207" y="32003"/>
                </a:moveTo>
                <a:lnTo>
                  <a:pt x="850904" y="32003"/>
                </a:lnTo>
                <a:lnTo>
                  <a:pt x="850904" y="44195"/>
                </a:lnTo>
                <a:lnTo>
                  <a:pt x="902207" y="44195"/>
                </a:lnTo>
                <a:lnTo>
                  <a:pt x="914399" y="38099"/>
                </a:lnTo>
                <a:lnTo>
                  <a:pt x="9022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20000" y="517207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199" y="0"/>
                </a:moveTo>
                <a:lnTo>
                  <a:pt x="838199" y="76199"/>
                </a:lnTo>
                <a:lnTo>
                  <a:pt x="902207" y="44195"/>
                </a:lnTo>
                <a:lnTo>
                  <a:pt x="850904" y="44195"/>
                </a:lnTo>
                <a:lnTo>
                  <a:pt x="850904" y="32003"/>
                </a:lnTo>
                <a:lnTo>
                  <a:pt x="902207" y="32003"/>
                </a:lnTo>
                <a:lnTo>
                  <a:pt x="838199" y="0"/>
                </a:lnTo>
                <a:close/>
              </a:path>
              <a:path w="914400" h="76200">
                <a:moveTo>
                  <a:pt x="8381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838199" y="44195"/>
                </a:lnTo>
                <a:lnTo>
                  <a:pt x="838199" y="32003"/>
                </a:lnTo>
                <a:close/>
              </a:path>
              <a:path w="914400" h="76200">
                <a:moveTo>
                  <a:pt x="902207" y="32003"/>
                </a:moveTo>
                <a:lnTo>
                  <a:pt x="850904" y="32003"/>
                </a:lnTo>
                <a:lnTo>
                  <a:pt x="850904" y="44195"/>
                </a:lnTo>
                <a:lnTo>
                  <a:pt x="902207" y="44195"/>
                </a:lnTo>
                <a:lnTo>
                  <a:pt x="914399" y="38099"/>
                </a:lnTo>
                <a:lnTo>
                  <a:pt x="9022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0000" y="612933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199" y="0"/>
                </a:moveTo>
                <a:lnTo>
                  <a:pt x="838199" y="76199"/>
                </a:lnTo>
                <a:lnTo>
                  <a:pt x="902207" y="44195"/>
                </a:lnTo>
                <a:lnTo>
                  <a:pt x="850904" y="44195"/>
                </a:lnTo>
                <a:lnTo>
                  <a:pt x="850904" y="32003"/>
                </a:lnTo>
                <a:lnTo>
                  <a:pt x="902207" y="32003"/>
                </a:lnTo>
                <a:lnTo>
                  <a:pt x="838199" y="0"/>
                </a:lnTo>
                <a:close/>
              </a:path>
              <a:path w="914400" h="76200">
                <a:moveTo>
                  <a:pt x="8381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838199" y="44195"/>
                </a:lnTo>
                <a:lnTo>
                  <a:pt x="838199" y="32003"/>
                </a:lnTo>
                <a:close/>
              </a:path>
              <a:path w="914400" h="76200">
                <a:moveTo>
                  <a:pt x="902207" y="32003"/>
                </a:moveTo>
                <a:lnTo>
                  <a:pt x="850904" y="32003"/>
                </a:lnTo>
                <a:lnTo>
                  <a:pt x="850904" y="44195"/>
                </a:lnTo>
                <a:lnTo>
                  <a:pt x="902207" y="44195"/>
                </a:lnTo>
                <a:lnTo>
                  <a:pt x="914399" y="38099"/>
                </a:lnTo>
                <a:lnTo>
                  <a:pt x="9022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51478" y="3362663"/>
            <a:ext cx="178435" cy="262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1695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7305">
              <a:spcBef>
                <a:spcPts val="415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27305">
              <a:spcBef>
                <a:spcPts val="290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27305">
              <a:spcBef>
                <a:spcPts val="285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34925">
              <a:spcBef>
                <a:spcPts val="55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41910">
              <a:spcBef>
                <a:spcPts val="200"/>
              </a:spcBef>
            </a:pPr>
            <a:r>
              <a:rPr sz="1000" b="1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41910">
              <a:spcBef>
                <a:spcPts val="240"/>
              </a:spcBef>
            </a:pPr>
            <a:r>
              <a:rPr sz="1000" b="1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41910">
              <a:spcBef>
                <a:spcPts val="240"/>
              </a:spcBef>
            </a:pPr>
            <a:r>
              <a:rPr sz="1000" b="1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46906" y="6041499"/>
            <a:ext cx="178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29148" y="3324563"/>
            <a:ext cx="178435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1925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74930">
              <a:spcBef>
                <a:spcPts val="605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74930">
              <a:spcBef>
                <a:spcPts val="290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74930">
              <a:spcBef>
                <a:spcPts val="285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48895">
              <a:spcBef>
                <a:spcPts val="625"/>
              </a:spcBef>
            </a:pPr>
            <a:r>
              <a:rPr sz="240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74930">
              <a:spcBef>
                <a:spcPts val="125"/>
              </a:spcBef>
            </a:pPr>
            <a:r>
              <a:rPr sz="1000" b="1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74930">
              <a:spcBef>
                <a:spcPts val="240"/>
              </a:spcBef>
            </a:pPr>
            <a:r>
              <a:rPr sz="1000" b="1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74930">
              <a:spcBef>
                <a:spcPts val="240"/>
              </a:spcBef>
            </a:pPr>
            <a:r>
              <a:rPr sz="1000" b="1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47436" y="6049424"/>
            <a:ext cx="1441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06437" y="3319610"/>
            <a:ext cx="178435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1925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1910">
              <a:spcBef>
                <a:spcPts val="640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41910">
              <a:spcBef>
                <a:spcPts val="290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41910">
              <a:spcBef>
                <a:spcPts val="285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12700"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55880">
              <a:spcBef>
                <a:spcPts val="50"/>
              </a:spcBef>
            </a:pPr>
            <a:r>
              <a:rPr sz="1000" b="1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55880">
              <a:spcBef>
                <a:spcPts val="240"/>
              </a:spcBef>
            </a:pPr>
            <a:r>
              <a:rPr sz="1000" b="1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55880">
              <a:spcBef>
                <a:spcPts val="240"/>
              </a:spcBef>
            </a:pPr>
            <a:r>
              <a:rPr sz="1000" b="1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75958" y="6044851"/>
            <a:ext cx="2457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883780" y="3297367"/>
            <a:ext cx="269699" cy="307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847448" y="3902132"/>
            <a:ext cx="269665" cy="307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839340" y="5080053"/>
            <a:ext cx="269677" cy="307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839340" y="5964412"/>
            <a:ext cx="269677" cy="307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03021" y="3886152"/>
            <a:ext cx="269699" cy="3077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94882" y="5029152"/>
            <a:ext cx="269699" cy="3077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94882" y="6008285"/>
            <a:ext cx="269699" cy="3077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413206" y="3000299"/>
            <a:ext cx="581025" cy="334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193040">
              <a:spcBef>
                <a:spcPts val="330"/>
              </a:spcBef>
            </a:pPr>
            <a:r>
              <a:rPr sz="2400" spc="-50" dirty="0">
                <a:latin typeface="Times New Roman"/>
                <a:cs typeface="Times New Roman"/>
              </a:rPr>
              <a:t>x</a:t>
            </a:r>
            <a:r>
              <a:rPr sz="2325" spc="22" baseline="-21505" dirty="0">
                <a:latin typeface="Times New Roman"/>
                <a:cs typeface="Times New Roman"/>
              </a:rPr>
              <a:t>1</a:t>
            </a:r>
            <a:endParaRPr sz="2325" baseline="-21505">
              <a:latin typeface="Times New Roman"/>
              <a:cs typeface="Times New Roman"/>
            </a:endParaRPr>
          </a:p>
          <a:p>
            <a:pPr marL="193040">
              <a:spcBef>
                <a:spcPts val="1925"/>
              </a:spcBef>
            </a:pPr>
            <a:r>
              <a:rPr sz="2400" spc="-50" dirty="0">
                <a:latin typeface="Times New Roman"/>
                <a:cs typeface="Times New Roman"/>
              </a:rPr>
              <a:t>x</a:t>
            </a:r>
            <a:r>
              <a:rPr sz="2325" spc="22" baseline="-21505" dirty="0">
                <a:latin typeface="Times New Roman"/>
                <a:cs typeface="Times New Roman"/>
              </a:rPr>
              <a:t>2</a:t>
            </a:r>
            <a:endParaRPr sz="2325" baseline="-21505">
              <a:latin typeface="Times New Roman"/>
              <a:cs typeface="Times New Roman"/>
            </a:endParaRPr>
          </a:p>
          <a:p>
            <a:pPr marR="114935" algn="ctr">
              <a:spcBef>
                <a:spcPts val="1080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R="115570" algn="ctr">
              <a:spcBef>
                <a:spcPts val="285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R="114935" algn="ctr">
              <a:lnSpc>
                <a:spcPts val="1395"/>
              </a:lnSpc>
              <a:spcBef>
                <a:spcPts val="290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R="63500" algn="ctr">
              <a:lnSpc>
                <a:spcPts val="2835"/>
              </a:lnSpc>
            </a:pPr>
            <a:r>
              <a:rPr sz="2400" spc="-50" dirty="0">
                <a:latin typeface="Times New Roman"/>
                <a:cs typeface="Times New Roman"/>
              </a:rPr>
              <a:t>x</a:t>
            </a:r>
            <a:r>
              <a:rPr sz="2325" spc="7" baseline="-21505" dirty="0">
                <a:latin typeface="Times New Roman"/>
                <a:cs typeface="Times New Roman"/>
              </a:rPr>
              <a:t>i</a:t>
            </a:r>
            <a:endParaRPr sz="2325" baseline="-21505">
              <a:latin typeface="Times New Roman"/>
              <a:cs typeface="Times New Roman"/>
            </a:endParaRPr>
          </a:p>
          <a:p>
            <a:pPr marR="115570" algn="ctr">
              <a:spcBef>
                <a:spcPts val="155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R="114935" algn="ctr">
              <a:spcBef>
                <a:spcPts val="290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R="115570" algn="ctr">
              <a:lnSpc>
                <a:spcPts val="1195"/>
              </a:lnSpc>
              <a:spcBef>
                <a:spcPts val="285"/>
              </a:spcBef>
            </a:pPr>
            <a:r>
              <a:rPr sz="1200" b="1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R="40640" algn="ctr">
              <a:lnSpc>
                <a:spcPts val="2635"/>
              </a:lnSpc>
            </a:pPr>
            <a:r>
              <a:rPr sz="2400" spc="-50" dirty="0">
                <a:latin typeface="Times New Roman"/>
                <a:cs typeface="Times New Roman"/>
              </a:rPr>
              <a:t>x</a:t>
            </a:r>
            <a:r>
              <a:rPr sz="2325" spc="22" baseline="-21505" dirty="0">
                <a:latin typeface="Times New Roman"/>
                <a:cs typeface="Times New Roman"/>
              </a:rPr>
              <a:t>d</a:t>
            </a:r>
            <a:endParaRPr sz="2325" baseline="-21505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22341" y="2732972"/>
            <a:ext cx="716915" cy="489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200"/>
              </a:lnSpc>
            </a:pP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1400" b="1" spc="-15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1400" b="1" spc="-2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1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Ou</a:t>
            </a:r>
            <a:r>
              <a:rPr sz="1400" b="1" spc="-2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689724" y="2732971"/>
            <a:ext cx="777240" cy="489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200"/>
              </a:lnSpc>
            </a:pPr>
            <a:r>
              <a:rPr sz="1400" b="1" spc="-2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1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Ou</a:t>
            </a:r>
            <a:r>
              <a:rPr sz="1400" b="1" spc="-25" dirty="0">
                <a:solidFill>
                  <a:srgbClr val="3333CC"/>
                </a:solidFill>
                <a:latin typeface="Verdana"/>
                <a:cs typeface="Verdana"/>
              </a:rPr>
              <a:t>tp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798053" y="3273623"/>
            <a:ext cx="269699" cy="3077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9791" y="6323415"/>
            <a:ext cx="1968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35" dirty="0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8993" y="217215"/>
            <a:ext cx="10762013" cy="869507"/>
          </a:xfrm>
          <a:prstGeom prst="rect">
            <a:avLst/>
          </a:prstGeom>
        </p:spPr>
        <p:txBody>
          <a:bodyPr vert="horz" wrap="square" lIns="0" tIns="403898" rIns="0" bIns="0" rtlCol="0">
            <a:spAutoFit/>
          </a:bodyPr>
          <a:lstStyle/>
          <a:p>
            <a:pPr marL="808990"/>
            <a:r>
              <a:rPr sz="3000" dirty="0"/>
              <a:t>Computations</a:t>
            </a:r>
            <a:r>
              <a:rPr sz="3000" spc="-180" dirty="0"/>
              <a:t> </a:t>
            </a:r>
            <a:r>
              <a:rPr sz="3000" dirty="0"/>
              <a:t>in</a:t>
            </a:r>
            <a:r>
              <a:rPr sz="3000" spc="-15" dirty="0"/>
              <a:t> </a:t>
            </a:r>
            <a:r>
              <a:rPr sz="3000" dirty="0"/>
              <a:t>Forward</a:t>
            </a:r>
            <a:r>
              <a:rPr sz="3000" spc="-125" dirty="0"/>
              <a:t> </a:t>
            </a:r>
            <a:r>
              <a:rPr sz="3000" dirty="0"/>
              <a:t>Pass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030438" y="1729447"/>
            <a:ext cx="19113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i="1" spc="-35" dirty="0">
                <a:latin typeface="Times New Roman"/>
                <a:cs typeface="Times New Roman"/>
              </a:rPr>
              <a:t>x</a:t>
            </a:r>
            <a:r>
              <a:rPr sz="1875" i="1" baseline="-24444" dirty="0">
                <a:latin typeface="Times New Roman"/>
                <a:cs typeface="Times New Roman"/>
              </a:rPr>
              <a:t>i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842" y="1741675"/>
            <a:ext cx="5607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i="1" spc="-85" dirty="0">
                <a:latin typeface="Times New Roman"/>
                <a:cs typeface="Times New Roman"/>
              </a:rPr>
              <a:t>s</a:t>
            </a:r>
            <a:r>
              <a:rPr sz="1725" i="1" spc="-44" baseline="-24154" dirty="0">
                <a:latin typeface="Times New Roman"/>
                <a:cs typeface="Times New Roman"/>
              </a:rPr>
              <a:t>i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89" baseline="-24154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Symbol"/>
                <a:cs typeface="Symbol"/>
              </a:rPr>
              <a:t>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x</a:t>
            </a:r>
            <a:r>
              <a:rPr sz="1725" i="1" spc="-44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1504" y="1715986"/>
            <a:ext cx="11176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50" i="1" spc="50" dirty="0">
                <a:latin typeface="Times New Roman"/>
                <a:cs typeface="Times New Roman"/>
              </a:rPr>
              <a:t>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6475" y="1752412"/>
            <a:ext cx="21272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150" i="1" spc="250" dirty="0">
                <a:latin typeface="Times New Roman"/>
                <a:cs typeface="Times New Roman"/>
              </a:rPr>
              <a:t>s</a:t>
            </a:r>
            <a:r>
              <a:rPr sz="1875" i="1" spc="37" baseline="-24444" dirty="0">
                <a:latin typeface="Times New Roman"/>
                <a:cs typeface="Times New Roman"/>
              </a:rPr>
              <a:t>j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1828800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60"/>
                </a:moveTo>
                <a:lnTo>
                  <a:pt x="6643" y="168870"/>
                </a:lnTo>
                <a:lnTo>
                  <a:pt x="25516" y="120149"/>
                </a:lnTo>
                <a:lnTo>
                  <a:pt x="55029" y="77643"/>
                </a:lnTo>
                <a:lnTo>
                  <a:pt x="93593" y="42903"/>
                </a:lnTo>
                <a:lnTo>
                  <a:pt x="139620" y="17475"/>
                </a:lnTo>
                <a:lnTo>
                  <a:pt x="191520" y="2910"/>
                </a:lnTo>
                <a:lnTo>
                  <a:pt x="228599" y="0"/>
                </a:lnTo>
                <a:lnTo>
                  <a:pt x="247348" y="737"/>
                </a:lnTo>
                <a:lnTo>
                  <a:pt x="300853" y="11337"/>
                </a:lnTo>
                <a:lnTo>
                  <a:pt x="349014" y="33316"/>
                </a:lnTo>
                <a:lnTo>
                  <a:pt x="390243" y="65124"/>
                </a:lnTo>
                <a:lnTo>
                  <a:pt x="422949" y="105213"/>
                </a:lnTo>
                <a:lnTo>
                  <a:pt x="445545" y="152035"/>
                </a:lnTo>
                <a:lnTo>
                  <a:pt x="456442" y="204040"/>
                </a:lnTo>
                <a:lnTo>
                  <a:pt x="457199" y="222260"/>
                </a:lnTo>
                <a:lnTo>
                  <a:pt x="456442" y="240479"/>
                </a:lnTo>
                <a:lnTo>
                  <a:pt x="445545" y="292481"/>
                </a:lnTo>
                <a:lnTo>
                  <a:pt x="422949" y="339298"/>
                </a:lnTo>
                <a:lnTo>
                  <a:pt x="390243" y="379380"/>
                </a:lnTo>
                <a:lnTo>
                  <a:pt x="349014" y="411182"/>
                </a:lnTo>
                <a:lnTo>
                  <a:pt x="300853" y="433155"/>
                </a:lnTo>
                <a:lnTo>
                  <a:pt x="247348" y="443752"/>
                </a:lnTo>
                <a:lnTo>
                  <a:pt x="228599" y="444489"/>
                </a:lnTo>
                <a:lnTo>
                  <a:pt x="209851" y="443752"/>
                </a:lnTo>
                <a:lnTo>
                  <a:pt x="156346" y="433155"/>
                </a:lnTo>
                <a:lnTo>
                  <a:pt x="108185" y="411182"/>
                </a:lnTo>
                <a:lnTo>
                  <a:pt x="66956" y="379380"/>
                </a:lnTo>
                <a:lnTo>
                  <a:pt x="34250" y="339298"/>
                </a:lnTo>
                <a:lnTo>
                  <a:pt x="11654" y="292481"/>
                </a:lnTo>
                <a:lnTo>
                  <a:pt x="757" y="240479"/>
                </a:lnTo>
                <a:lnTo>
                  <a:pt x="0" y="2222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8396" y="1915710"/>
            <a:ext cx="1104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3000" y="2019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1999" y="0"/>
                </a:moveTo>
                <a:lnTo>
                  <a:pt x="761999" y="76199"/>
                </a:lnTo>
                <a:lnTo>
                  <a:pt x="826007" y="44195"/>
                </a:lnTo>
                <a:lnTo>
                  <a:pt x="774704" y="44195"/>
                </a:lnTo>
                <a:lnTo>
                  <a:pt x="774704" y="32003"/>
                </a:lnTo>
                <a:lnTo>
                  <a:pt x="826007" y="32003"/>
                </a:lnTo>
                <a:lnTo>
                  <a:pt x="761999" y="0"/>
                </a:lnTo>
                <a:close/>
              </a:path>
              <a:path w="838200" h="76200">
                <a:moveTo>
                  <a:pt x="761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761999" y="44195"/>
                </a:lnTo>
                <a:lnTo>
                  <a:pt x="761999" y="32003"/>
                </a:lnTo>
                <a:close/>
              </a:path>
              <a:path w="838200" h="76200">
                <a:moveTo>
                  <a:pt x="826007" y="32003"/>
                </a:moveTo>
                <a:lnTo>
                  <a:pt x="774704" y="32003"/>
                </a:lnTo>
                <a:lnTo>
                  <a:pt x="774704" y="44195"/>
                </a:lnTo>
                <a:lnTo>
                  <a:pt x="826007" y="44195"/>
                </a:lnTo>
                <a:lnTo>
                  <a:pt x="838199" y="38099"/>
                </a:lnTo>
                <a:lnTo>
                  <a:pt x="826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1836785"/>
            <a:ext cx="457200" cy="445134"/>
          </a:xfrm>
          <a:custGeom>
            <a:avLst/>
            <a:gdLst/>
            <a:ahLst/>
            <a:cxnLst/>
            <a:rect l="l" t="t" r="r" b="b"/>
            <a:pathLst>
              <a:path w="457200" h="445135">
                <a:moveTo>
                  <a:pt x="0" y="222260"/>
                </a:moveTo>
                <a:lnTo>
                  <a:pt x="6643" y="168831"/>
                </a:lnTo>
                <a:lnTo>
                  <a:pt x="25516" y="120095"/>
                </a:lnTo>
                <a:lnTo>
                  <a:pt x="55029" y="77593"/>
                </a:lnTo>
                <a:lnTo>
                  <a:pt x="93593" y="42868"/>
                </a:lnTo>
                <a:lnTo>
                  <a:pt x="139620" y="17458"/>
                </a:lnTo>
                <a:lnTo>
                  <a:pt x="191520" y="2907"/>
                </a:lnTo>
                <a:lnTo>
                  <a:pt x="228599" y="0"/>
                </a:lnTo>
                <a:lnTo>
                  <a:pt x="247348" y="736"/>
                </a:lnTo>
                <a:lnTo>
                  <a:pt x="300853" y="11325"/>
                </a:lnTo>
                <a:lnTo>
                  <a:pt x="349014" y="33287"/>
                </a:lnTo>
                <a:lnTo>
                  <a:pt x="390243" y="65078"/>
                </a:lnTo>
                <a:lnTo>
                  <a:pt x="422949" y="105159"/>
                </a:lnTo>
                <a:lnTo>
                  <a:pt x="445545" y="151988"/>
                </a:lnTo>
                <a:lnTo>
                  <a:pt x="456442" y="204024"/>
                </a:lnTo>
                <a:lnTo>
                  <a:pt x="457199" y="222260"/>
                </a:lnTo>
                <a:lnTo>
                  <a:pt x="456442" y="240479"/>
                </a:lnTo>
                <a:lnTo>
                  <a:pt x="445545" y="292485"/>
                </a:lnTo>
                <a:lnTo>
                  <a:pt x="422949" y="339306"/>
                </a:lnTo>
                <a:lnTo>
                  <a:pt x="390243" y="379395"/>
                </a:lnTo>
                <a:lnTo>
                  <a:pt x="349014" y="411204"/>
                </a:lnTo>
                <a:lnTo>
                  <a:pt x="300853" y="433182"/>
                </a:lnTo>
                <a:lnTo>
                  <a:pt x="247348" y="443783"/>
                </a:lnTo>
                <a:lnTo>
                  <a:pt x="228599" y="444520"/>
                </a:lnTo>
                <a:lnTo>
                  <a:pt x="209851" y="443783"/>
                </a:lnTo>
                <a:lnTo>
                  <a:pt x="156346" y="433182"/>
                </a:lnTo>
                <a:lnTo>
                  <a:pt x="108185" y="411204"/>
                </a:lnTo>
                <a:lnTo>
                  <a:pt x="66956" y="379395"/>
                </a:lnTo>
                <a:lnTo>
                  <a:pt x="34250" y="339306"/>
                </a:lnTo>
                <a:lnTo>
                  <a:pt x="11654" y="292485"/>
                </a:lnTo>
                <a:lnTo>
                  <a:pt x="757" y="240479"/>
                </a:lnTo>
                <a:lnTo>
                  <a:pt x="0" y="2222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4686" y="1923964"/>
            <a:ext cx="1104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400" y="202728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1999" y="44193"/>
                </a:moveTo>
                <a:lnTo>
                  <a:pt x="761999" y="76199"/>
                </a:lnTo>
                <a:lnTo>
                  <a:pt x="826007" y="44195"/>
                </a:lnTo>
                <a:lnTo>
                  <a:pt x="761999" y="44193"/>
                </a:lnTo>
                <a:close/>
              </a:path>
              <a:path w="838200" h="76200">
                <a:moveTo>
                  <a:pt x="761999" y="0"/>
                </a:moveTo>
                <a:lnTo>
                  <a:pt x="761999" y="44193"/>
                </a:lnTo>
                <a:lnTo>
                  <a:pt x="774710" y="44195"/>
                </a:lnTo>
                <a:lnTo>
                  <a:pt x="774710" y="32003"/>
                </a:lnTo>
                <a:lnTo>
                  <a:pt x="826003" y="32001"/>
                </a:lnTo>
                <a:lnTo>
                  <a:pt x="761999" y="0"/>
                </a:lnTo>
                <a:close/>
              </a:path>
              <a:path w="838200" h="76200">
                <a:moveTo>
                  <a:pt x="826003" y="32001"/>
                </a:moveTo>
                <a:lnTo>
                  <a:pt x="761999" y="32001"/>
                </a:lnTo>
                <a:lnTo>
                  <a:pt x="774710" y="32003"/>
                </a:lnTo>
                <a:lnTo>
                  <a:pt x="774710" y="44195"/>
                </a:lnTo>
                <a:lnTo>
                  <a:pt x="826011" y="44193"/>
                </a:lnTo>
                <a:lnTo>
                  <a:pt x="838199" y="38099"/>
                </a:lnTo>
                <a:lnTo>
                  <a:pt x="826003" y="32001"/>
                </a:lnTo>
                <a:close/>
              </a:path>
              <a:path w="838200" h="76200">
                <a:moveTo>
                  <a:pt x="0" y="31882"/>
                </a:moveTo>
                <a:lnTo>
                  <a:pt x="0" y="44074"/>
                </a:lnTo>
                <a:lnTo>
                  <a:pt x="761999" y="44193"/>
                </a:lnTo>
                <a:lnTo>
                  <a:pt x="761999" y="32001"/>
                </a:lnTo>
                <a:lnTo>
                  <a:pt x="0" y="31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6600" y="1849495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60"/>
                </a:moveTo>
                <a:lnTo>
                  <a:pt x="6643" y="168831"/>
                </a:lnTo>
                <a:lnTo>
                  <a:pt x="25516" y="120095"/>
                </a:lnTo>
                <a:lnTo>
                  <a:pt x="55029" y="77593"/>
                </a:lnTo>
                <a:lnTo>
                  <a:pt x="93593" y="42868"/>
                </a:lnTo>
                <a:lnTo>
                  <a:pt x="139620" y="17458"/>
                </a:lnTo>
                <a:lnTo>
                  <a:pt x="191520" y="2907"/>
                </a:lnTo>
                <a:lnTo>
                  <a:pt x="228599" y="0"/>
                </a:lnTo>
                <a:lnTo>
                  <a:pt x="247348" y="736"/>
                </a:lnTo>
                <a:lnTo>
                  <a:pt x="300853" y="11325"/>
                </a:lnTo>
                <a:lnTo>
                  <a:pt x="349014" y="33287"/>
                </a:lnTo>
                <a:lnTo>
                  <a:pt x="390243" y="65078"/>
                </a:lnTo>
                <a:lnTo>
                  <a:pt x="422949" y="105159"/>
                </a:lnTo>
                <a:lnTo>
                  <a:pt x="445545" y="151988"/>
                </a:lnTo>
                <a:lnTo>
                  <a:pt x="456442" y="204024"/>
                </a:lnTo>
                <a:lnTo>
                  <a:pt x="457199" y="222260"/>
                </a:lnTo>
                <a:lnTo>
                  <a:pt x="456442" y="240479"/>
                </a:lnTo>
                <a:lnTo>
                  <a:pt x="445545" y="292481"/>
                </a:lnTo>
                <a:lnTo>
                  <a:pt x="422949" y="339298"/>
                </a:lnTo>
                <a:lnTo>
                  <a:pt x="390243" y="379380"/>
                </a:lnTo>
                <a:lnTo>
                  <a:pt x="349014" y="411182"/>
                </a:lnTo>
                <a:lnTo>
                  <a:pt x="300853" y="433155"/>
                </a:lnTo>
                <a:lnTo>
                  <a:pt x="247348" y="443752"/>
                </a:lnTo>
                <a:lnTo>
                  <a:pt x="228599" y="444489"/>
                </a:lnTo>
                <a:lnTo>
                  <a:pt x="209851" y="443752"/>
                </a:lnTo>
                <a:lnTo>
                  <a:pt x="156346" y="433155"/>
                </a:lnTo>
                <a:lnTo>
                  <a:pt x="108185" y="411182"/>
                </a:lnTo>
                <a:lnTo>
                  <a:pt x="66956" y="379380"/>
                </a:lnTo>
                <a:lnTo>
                  <a:pt x="34250" y="339298"/>
                </a:lnTo>
                <a:lnTo>
                  <a:pt x="11654" y="292481"/>
                </a:lnTo>
                <a:lnTo>
                  <a:pt x="757" y="240479"/>
                </a:lnTo>
                <a:lnTo>
                  <a:pt x="0" y="2222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36338" y="1936410"/>
            <a:ext cx="161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3800" y="2039996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1999" y="0"/>
                </a:moveTo>
                <a:lnTo>
                  <a:pt x="761999" y="76199"/>
                </a:lnTo>
                <a:lnTo>
                  <a:pt x="826007" y="44195"/>
                </a:lnTo>
                <a:lnTo>
                  <a:pt x="774704" y="44195"/>
                </a:lnTo>
                <a:lnTo>
                  <a:pt x="774704" y="32003"/>
                </a:lnTo>
                <a:lnTo>
                  <a:pt x="826007" y="32003"/>
                </a:lnTo>
                <a:lnTo>
                  <a:pt x="761999" y="0"/>
                </a:lnTo>
                <a:close/>
              </a:path>
              <a:path w="838200" h="76200">
                <a:moveTo>
                  <a:pt x="761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761999" y="44195"/>
                </a:lnTo>
                <a:lnTo>
                  <a:pt x="761999" y="32003"/>
                </a:lnTo>
                <a:close/>
              </a:path>
              <a:path w="838200" h="76200">
                <a:moveTo>
                  <a:pt x="826007" y="32003"/>
                </a:moveTo>
                <a:lnTo>
                  <a:pt x="774704" y="32003"/>
                </a:lnTo>
                <a:lnTo>
                  <a:pt x="774704" y="44195"/>
                </a:lnTo>
                <a:lnTo>
                  <a:pt x="826007" y="44195"/>
                </a:lnTo>
                <a:lnTo>
                  <a:pt x="838199" y="38099"/>
                </a:lnTo>
                <a:lnTo>
                  <a:pt x="826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3800" y="20193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799" y="0"/>
                </a:moveTo>
                <a:lnTo>
                  <a:pt x="685799" y="76199"/>
                </a:lnTo>
                <a:lnTo>
                  <a:pt x="749807" y="44195"/>
                </a:lnTo>
                <a:lnTo>
                  <a:pt x="698504" y="44195"/>
                </a:lnTo>
                <a:lnTo>
                  <a:pt x="698504" y="32003"/>
                </a:lnTo>
                <a:lnTo>
                  <a:pt x="749807" y="32003"/>
                </a:lnTo>
                <a:lnTo>
                  <a:pt x="685799" y="0"/>
                </a:lnTo>
                <a:close/>
              </a:path>
              <a:path w="762000" h="76200">
                <a:moveTo>
                  <a:pt x="6857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685799" y="44195"/>
                </a:lnTo>
                <a:lnTo>
                  <a:pt x="685799" y="32003"/>
                </a:lnTo>
                <a:close/>
              </a:path>
              <a:path w="762000" h="76200">
                <a:moveTo>
                  <a:pt x="749807" y="32003"/>
                </a:moveTo>
                <a:lnTo>
                  <a:pt x="698504" y="32003"/>
                </a:lnTo>
                <a:lnTo>
                  <a:pt x="698504" y="44195"/>
                </a:lnTo>
                <a:lnTo>
                  <a:pt x="749807" y="44195"/>
                </a:lnTo>
                <a:lnTo>
                  <a:pt x="761999" y="38099"/>
                </a:lnTo>
                <a:lnTo>
                  <a:pt x="7498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21339" y="1717496"/>
            <a:ext cx="10413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i="1" spc="-40" dirty="0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04774" y="1754196"/>
            <a:ext cx="19939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50" i="1" spc="-70" dirty="0">
                <a:latin typeface="Times New Roman"/>
                <a:cs typeface="Times New Roman"/>
              </a:rPr>
              <a:t>s</a:t>
            </a:r>
            <a:r>
              <a:rPr sz="1950" i="1" spc="-52" baseline="-23504" dirty="0">
                <a:latin typeface="Times New Roman"/>
                <a:cs typeface="Times New Roman"/>
              </a:rPr>
              <a:t>k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3039" y="2107080"/>
            <a:ext cx="29273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85"/>
              </a:lnSpc>
            </a:pPr>
            <a:r>
              <a:rPr sz="3150" i="1" spc="-209" baseline="13227" dirty="0">
                <a:latin typeface="Times New Roman"/>
                <a:cs typeface="Times New Roman"/>
              </a:rPr>
              <a:t>w</a:t>
            </a:r>
            <a:r>
              <a:rPr sz="1200" i="1" spc="-30" dirty="0">
                <a:latin typeface="Times New Roman"/>
                <a:cs typeface="Times New Roman"/>
              </a:rPr>
              <a:t>jk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7922" y="2098337"/>
            <a:ext cx="2921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375" i="1" spc="-82" baseline="-24691" dirty="0">
                <a:latin typeface="Times New Roman"/>
                <a:cs typeface="Times New Roman"/>
              </a:rPr>
              <a:t>w</a:t>
            </a:r>
            <a:r>
              <a:rPr sz="1300" i="1" spc="-15" dirty="0">
                <a:latin typeface="Times New Roman"/>
                <a:cs typeface="Times New Roman"/>
              </a:rPr>
              <a:t>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2625" y="2297918"/>
            <a:ext cx="1270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i="1" spc="25" dirty="0">
                <a:latin typeface="Times New Roman"/>
                <a:cs typeface="Times New Roman"/>
              </a:rPr>
              <a:t>ij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53507" y="5677685"/>
            <a:ext cx="154940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00"/>
              </a:lnSpc>
            </a:pPr>
            <a:r>
              <a:rPr sz="2500" spc="55" dirty="0">
                <a:latin typeface="Symbol"/>
                <a:cs typeface="Symbol"/>
              </a:rPr>
              <a:t></a:t>
            </a:r>
            <a:endParaRPr sz="2500">
              <a:latin typeface="Symbol"/>
              <a:cs typeface="Symbol"/>
            </a:endParaRPr>
          </a:p>
          <a:p>
            <a:pPr marL="12700">
              <a:lnSpc>
                <a:spcPts val="2295"/>
              </a:lnSpc>
            </a:pPr>
            <a:r>
              <a:rPr sz="2500" spc="5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  <a:p>
            <a:pPr marL="12700">
              <a:lnSpc>
                <a:spcPts val="2595"/>
              </a:lnSpc>
            </a:pPr>
            <a:r>
              <a:rPr sz="2500" spc="55" dirty="0">
                <a:latin typeface="Symbol"/>
                <a:cs typeface="Symbol"/>
              </a:rPr>
              <a:t>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64944" y="5982727"/>
            <a:ext cx="15494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spc="55" dirty="0">
                <a:latin typeface="Symbol"/>
                <a:cs typeface="Symbol"/>
              </a:rPr>
              <a:t>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4944" y="6261251"/>
            <a:ext cx="5016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750" spc="82" baseline="-7777" dirty="0">
                <a:latin typeface="Symbol"/>
                <a:cs typeface="Symbol"/>
              </a:rPr>
              <a:t></a:t>
            </a:r>
            <a:r>
              <a:rPr sz="3750" spc="-30" baseline="-7777" dirty="0">
                <a:latin typeface="Times New Roman"/>
                <a:cs typeface="Times New Roman"/>
              </a:rPr>
              <a:t> </a:t>
            </a:r>
            <a:r>
              <a:rPr sz="1450" i="1" spc="20" dirty="0">
                <a:latin typeface="Times New Roman"/>
                <a:cs typeface="Times New Roman"/>
              </a:rPr>
              <a:t>j</a:t>
            </a:r>
            <a:r>
              <a:rPr sz="1450" i="1" spc="-215" dirty="0">
                <a:latin typeface="Times New Roman"/>
                <a:cs typeface="Times New Roman"/>
              </a:rPr>
              <a:t> </a:t>
            </a:r>
            <a:r>
              <a:rPr sz="1450" spc="-40" dirty="0">
                <a:latin typeface="Symbol"/>
                <a:cs typeface="Symbol"/>
              </a:rPr>
              <a:t></a:t>
            </a:r>
            <a:r>
              <a:rPr sz="1450" spc="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4944" y="5677686"/>
            <a:ext cx="15494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spc="55" dirty="0">
                <a:latin typeface="Symbol"/>
                <a:cs typeface="Symbol"/>
              </a:rPr>
              <a:t>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9877" y="5899253"/>
            <a:ext cx="187896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  <a:tabLst>
                <a:tab pos="401955" algn="l"/>
                <a:tab pos="684530" algn="l"/>
                <a:tab pos="1294765" algn="l"/>
              </a:tabLst>
            </a:pPr>
            <a:r>
              <a:rPr sz="3750" i="1" spc="150" baseline="1111" dirty="0">
                <a:latin typeface="Times New Roman"/>
                <a:cs typeface="Times New Roman"/>
              </a:rPr>
              <a:t>w	</a:t>
            </a:r>
            <a:r>
              <a:rPr sz="3750" i="1" spc="82" baseline="1111" dirty="0">
                <a:latin typeface="Times New Roman"/>
                <a:cs typeface="Times New Roman"/>
              </a:rPr>
              <a:t>s	</a:t>
            </a:r>
            <a:r>
              <a:rPr sz="3750" spc="419" baseline="1111" dirty="0">
                <a:latin typeface="Symbol"/>
                <a:cs typeface="Symbol"/>
              </a:rPr>
              <a:t></a:t>
            </a:r>
            <a:r>
              <a:rPr sz="3975" i="1" baseline="1048" dirty="0">
                <a:latin typeface="Symbol"/>
                <a:cs typeface="Symbol"/>
              </a:rPr>
              <a:t></a:t>
            </a:r>
            <a:r>
              <a:rPr sz="3975" i="1" baseline="1048" dirty="0">
                <a:latin typeface="Times New Roman"/>
                <a:cs typeface="Times New Roman"/>
              </a:rPr>
              <a:t>	</a:t>
            </a:r>
            <a:r>
              <a:rPr sz="2500" spc="55" dirty="0">
                <a:latin typeface="Symbol"/>
                <a:cs typeface="Symbol"/>
              </a:rPr>
              <a:t>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3750" spc="419" baseline="1111" dirty="0">
                <a:latin typeface="Symbol"/>
                <a:cs typeface="Symbol"/>
              </a:rPr>
              <a:t></a:t>
            </a:r>
            <a:r>
              <a:rPr sz="3975" i="1" baseline="1048" dirty="0">
                <a:latin typeface="Symbol"/>
                <a:cs typeface="Symbol"/>
              </a:rPr>
              <a:t></a:t>
            </a:r>
            <a:endParaRPr sz="3975" baseline="1048">
              <a:latin typeface="Symbol"/>
              <a:cs typeface="Symbol"/>
            </a:endParaRPr>
          </a:p>
          <a:p>
            <a:pPr marR="446405" algn="r">
              <a:lnSpc>
                <a:spcPts val="2680"/>
              </a:lnSpc>
            </a:pPr>
            <a:r>
              <a:rPr sz="2500" spc="55" dirty="0">
                <a:latin typeface="Symbol"/>
                <a:cs typeface="Symbol"/>
              </a:rPr>
              <a:t>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2568" y="5716142"/>
            <a:ext cx="15494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spc="55" dirty="0">
                <a:latin typeface="Symbol"/>
                <a:cs typeface="Symbol"/>
              </a:rPr>
              <a:t>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0470" y="5919735"/>
            <a:ext cx="96710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02920" algn="l"/>
                <a:tab pos="824865" algn="l"/>
              </a:tabLst>
            </a:pPr>
            <a:r>
              <a:rPr sz="3750" i="1" spc="150" baseline="1111" dirty="0">
                <a:latin typeface="Times New Roman"/>
                <a:cs typeface="Times New Roman"/>
              </a:rPr>
              <a:t>w	</a:t>
            </a:r>
            <a:r>
              <a:rPr sz="3750" i="1" spc="60" baseline="1111" dirty="0">
                <a:latin typeface="Times New Roman"/>
                <a:cs typeface="Times New Roman"/>
              </a:rPr>
              <a:t>f	</a:t>
            </a:r>
            <a:r>
              <a:rPr sz="2500" spc="55" dirty="0">
                <a:latin typeface="Symbol"/>
                <a:cs typeface="Symbol"/>
              </a:rPr>
              <a:t>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22763" y="6223456"/>
            <a:ext cx="51054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spc="55" dirty="0">
                <a:latin typeface="Symbol"/>
                <a:cs typeface="Symbol"/>
              </a:rPr>
              <a:t>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175" i="1" spc="202" baseline="1915" dirty="0">
                <a:latin typeface="Times New Roman"/>
                <a:cs typeface="Times New Roman"/>
              </a:rPr>
              <a:t>i</a:t>
            </a:r>
            <a:r>
              <a:rPr sz="2175" spc="-60" baseline="1915" dirty="0">
                <a:latin typeface="Symbol"/>
                <a:cs typeface="Symbol"/>
              </a:rPr>
              <a:t></a:t>
            </a:r>
            <a:r>
              <a:rPr sz="2175" spc="60" baseline="1915" dirty="0">
                <a:latin typeface="Times New Roman"/>
                <a:cs typeface="Times New Roman"/>
              </a:rPr>
              <a:t>1</a:t>
            </a:r>
            <a:endParaRPr sz="2175" baseline="191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2763" y="5716142"/>
            <a:ext cx="15494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spc="55" dirty="0">
                <a:latin typeface="Symbol"/>
                <a:cs typeface="Symbol"/>
              </a:rPr>
              <a:t>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04277" y="5915100"/>
            <a:ext cx="44640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39725" algn="l"/>
              </a:tabLst>
            </a:pPr>
            <a:r>
              <a:rPr sz="2500" spc="80" dirty="0">
                <a:latin typeface="Symbol"/>
                <a:cs typeface="Symbol"/>
              </a:rPr>
              <a:t></a:t>
            </a:r>
            <a:r>
              <a:rPr sz="2500" spc="80" dirty="0">
                <a:latin typeface="Times New Roman"/>
                <a:cs typeface="Times New Roman"/>
              </a:rPr>
              <a:t>	</a:t>
            </a:r>
            <a:r>
              <a:rPr sz="2500" i="1" spc="40" dirty="0"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35862" y="4676897"/>
            <a:ext cx="2018664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6805" algn="ctr">
              <a:lnSpc>
                <a:spcPts val="994"/>
              </a:lnSpc>
            </a:pPr>
            <a:r>
              <a:rPr sz="1450" spc="3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  <a:p>
            <a:pPr marL="346075" indent="-334010">
              <a:lnSpc>
                <a:spcPts val="3754"/>
              </a:lnSpc>
              <a:tabLst>
                <a:tab pos="1117600" algn="l"/>
              </a:tabLst>
            </a:pPr>
            <a:r>
              <a:rPr sz="2500" spc="80" dirty="0">
                <a:latin typeface="Symbol"/>
                <a:cs typeface="Symbol"/>
              </a:rPr>
              <a:t>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5625" spc="240" baseline="-8888" dirty="0">
                <a:latin typeface="Symbol"/>
                <a:cs typeface="Symbol"/>
              </a:rPr>
              <a:t></a:t>
            </a:r>
            <a:r>
              <a:rPr sz="5625" spc="-817" baseline="-8888" dirty="0">
                <a:latin typeface="Times New Roman"/>
                <a:cs typeface="Times New Roman"/>
              </a:rPr>
              <a:t> </a:t>
            </a:r>
            <a:r>
              <a:rPr sz="2500" i="1" spc="100" dirty="0">
                <a:latin typeface="Times New Roman"/>
                <a:cs typeface="Times New Roman"/>
              </a:rPr>
              <a:t>w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s</a:t>
            </a:r>
            <a:r>
              <a:rPr sz="2175" i="1" spc="60" baseline="42145" dirty="0">
                <a:latin typeface="Times New Roman"/>
                <a:cs typeface="Times New Roman"/>
              </a:rPr>
              <a:t>h</a:t>
            </a:r>
            <a:r>
              <a:rPr sz="2175" i="1" baseline="42145" dirty="0">
                <a:latin typeface="Times New Roman"/>
                <a:cs typeface="Times New Roman"/>
              </a:rPr>
              <a:t> </a:t>
            </a:r>
            <a:r>
              <a:rPr sz="2175" i="1" spc="22" baseline="42145" dirty="0">
                <a:latin typeface="Times New Roman"/>
                <a:cs typeface="Times New Roman"/>
              </a:rPr>
              <a:t> </a:t>
            </a:r>
            <a:r>
              <a:rPr sz="2500" spc="285" dirty="0">
                <a:latin typeface="Symbol"/>
                <a:cs typeface="Symbol"/>
              </a:rPr>
              <a:t></a:t>
            </a:r>
            <a:r>
              <a:rPr sz="2650" i="1" dirty="0">
                <a:latin typeface="Symbol"/>
                <a:cs typeface="Symbol"/>
              </a:rPr>
              <a:t></a:t>
            </a:r>
            <a:r>
              <a:rPr sz="2650" i="1" spc="-229" dirty="0">
                <a:latin typeface="Times New Roman"/>
                <a:cs typeface="Times New Roman"/>
              </a:rPr>
              <a:t> </a:t>
            </a:r>
            <a:r>
              <a:rPr sz="2175" i="1" spc="60" baseline="42145" dirty="0">
                <a:latin typeface="Times New Roman"/>
                <a:cs typeface="Times New Roman"/>
              </a:rPr>
              <a:t>o</a:t>
            </a:r>
            <a:endParaRPr sz="2175" baseline="42145">
              <a:latin typeface="Times New Roman"/>
              <a:cs typeface="Times New Roman"/>
            </a:endParaRPr>
          </a:p>
          <a:p>
            <a:pPr marR="1049655" algn="ctr">
              <a:spcBef>
                <a:spcPts val="195"/>
              </a:spcBef>
            </a:pPr>
            <a:r>
              <a:rPr sz="1450" i="1" spc="20" dirty="0">
                <a:latin typeface="Times New Roman"/>
                <a:cs typeface="Times New Roman"/>
              </a:rPr>
              <a:t>j</a:t>
            </a:r>
            <a:r>
              <a:rPr sz="1450" i="1" spc="-215" dirty="0">
                <a:latin typeface="Times New Roman"/>
                <a:cs typeface="Times New Roman"/>
              </a:rPr>
              <a:t> </a:t>
            </a:r>
            <a:r>
              <a:rPr sz="1450" spc="-45" dirty="0">
                <a:latin typeface="Symbol"/>
                <a:cs typeface="Symbol"/>
              </a:rPr>
              <a:t></a:t>
            </a:r>
            <a:r>
              <a:rPr sz="1450" spc="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04277" y="4150199"/>
            <a:ext cx="1237615" cy="444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  <a:tabLst>
                <a:tab pos="339725" algn="l"/>
              </a:tabLst>
            </a:pPr>
            <a:r>
              <a:rPr sz="2500" spc="80" dirty="0">
                <a:latin typeface="Symbol"/>
                <a:cs typeface="Symbol"/>
              </a:rPr>
              <a:t></a:t>
            </a:r>
            <a:r>
              <a:rPr sz="2500" spc="80" dirty="0">
                <a:latin typeface="Times New Roman"/>
                <a:cs typeface="Times New Roman"/>
              </a:rPr>
              <a:t>	</a:t>
            </a:r>
            <a:r>
              <a:rPr sz="2500" i="1" spc="40" dirty="0">
                <a:latin typeface="Times New Roman"/>
                <a:cs typeface="Times New Roman"/>
              </a:rPr>
              <a:t>f</a:t>
            </a:r>
            <a:r>
              <a:rPr sz="2500" i="1" spc="80" dirty="0">
                <a:latin typeface="Times New Roman"/>
                <a:cs typeface="Times New Roman"/>
              </a:rPr>
              <a:t> </a:t>
            </a:r>
            <a:r>
              <a:rPr sz="2175" i="1" spc="60" baseline="42145" dirty="0">
                <a:latin typeface="Times New Roman"/>
                <a:cs typeface="Times New Roman"/>
              </a:rPr>
              <a:t>o</a:t>
            </a:r>
            <a:r>
              <a:rPr sz="2175" i="1" spc="-60" baseline="42145" dirty="0">
                <a:latin typeface="Times New Roman"/>
                <a:cs typeface="Times New Roman"/>
              </a:rPr>
              <a:t> </a:t>
            </a:r>
            <a:r>
              <a:rPr sz="2500" spc="120" dirty="0">
                <a:latin typeface="Times New Roman"/>
                <a:cs typeface="Times New Roman"/>
              </a:rPr>
              <a:t>(</a:t>
            </a:r>
            <a:r>
              <a:rPr sz="2500" i="1" spc="235" dirty="0">
                <a:latin typeface="Times New Roman"/>
                <a:cs typeface="Times New Roman"/>
              </a:rPr>
              <a:t>a</a:t>
            </a:r>
            <a:r>
              <a:rPr sz="2175" i="1" spc="60" baseline="42145" dirty="0">
                <a:latin typeface="Times New Roman"/>
                <a:cs typeface="Times New Roman"/>
              </a:rPr>
              <a:t>o</a:t>
            </a:r>
            <a:r>
              <a:rPr sz="2175" i="1" spc="-67" baseline="42145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454659">
              <a:lnSpc>
                <a:spcPts val="1080"/>
              </a:lnSpc>
              <a:tabLst>
                <a:tab pos="956944" algn="l"/>
              </a:tabLst>
            </a:pPr>
            <a:r>
              <a:rPr sz="1450" i="1" spc="35" dirty="0">
                <a:latin typeface="Times New Roman"/>
                <a:cs typeface="Times New Roman"/>
              </a:rPr>
              <a:t>k	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61512" y="3424261"/>
            <a:ext cx="50609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spc="80" dirty="0">
                <a:latin typeface="Symbol"/>
                <a:cs typeface="Symbol"/>
              </a:rPr>
              <a:t>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i="1" spc="35" dirty="0">
                <a:latin typeface="Times New Roman"/>
                <a:cs typeface="Times New Roman"/>
              </a:rPr>
              <a:t>x</a:t>
            </a:r>
            <a:r>
              <a:rPr sz="2175" i="1" spc="30" baseline="-24904" dirty="0">
                <a:latin typeface="Times New Roman"/>
                <a:cs typeface="Times New Roman"/>
              </a:rPr>
              <a:t>i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39372" y="3367598"/>
            <a:ext cx="3230245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043305" algn="l"/>
                <a:tab pos="1324610" algn="l"/>
                <a:tab pos="1904364" algn="l"/>
                <a:tab pos="2141220" algn="l"/>
              </a:tabLst>
            </a:pPr>
            <a:r>
              <a:rPr sz="2500" spc="80" dirty="0">
                <a:latin typeface="Symbol"/>
                <a:cs typeface="Symbol"/>
              </a:rPr>
              <a:t>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5625" spc="240" baseline="-8888" dirty="0">
                <a:latin typeface="Symbol"/>
                <a:cs typeface="Symbol"/>
              </a:rPr>
              <a:t></a:t>
            </a:r>
            <a:r>
              <a:rPr sz="5625" spc="-817" baseline="-8888" dirty="0">
                <a:latin typeface="Times New Roman"/>
                <a:cs typeface="Times New Roman"/>
              </a:rPr>
              <a:t> </a:t>
            </a:r>
            <a:r>
              <a:rPr sz="2500" i="1" spc="100" dirty="0">
                <a:latin typeface="Times New Roman"/>
                <a:cs typeface="Times New Roman"/>
              </a:rPr>
              <a:t>w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i="1" spc="55" dirty="0">
                <a:latin typeface="Times New Roman"/>
                <a:cs typeface="Times New Roman"/>
              </a:rPr>
              <a:t>s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280" dirty="0">
                <a:latin typeface="Symbol"/>
                <a:cs typeface="Symbol"/>
              </a:rPr>
              <a:t></a:t>
            </a:r>
            <a:r>
              <a:rPr sz="2650" i="1" dirty="0">
                <a:latin typeface="Symbol"/>
                <a:cs typeface="Symbol"/>
              </a:rPr>
              <a:t>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500" spc="35" dirty="0">
                <a:latin typeface="Times New Roman"/>
                <a:cs typeface="Times New Roman"/>
              </a:rPr>
              <a:t>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20" dirty="0">
                <a:latin typeface="Times New Roman"/>
                <a:cs typeface="Times New Roman"/>
              </a:rPr>
              <a:t>w</a:t>
            </a:r>
            <a:r>
              <a:rPr sz="2500" spc="-95" dirty="0">
                <a:latin typeface="Times New Roman"/>
                <a:cs typeface="Times New Roman"/>
              </a:rPr>
              <a:t>h</a:t>
            </a:r>
            <a:r>
              <a:rPr sz="2500" spc="45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r</a:t>
            </a:r>
            <a:r>
              <a:rPr sz="2500" spc="65" dirty="0">
                <a:latin typeface="Times New Roman"/>
                <a:cs typeface="Times New Roman"/>
              </a:rPr>
              <a:t>e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i="1" spc="45" dirty="0">
                <a:latin typeface="Times New Roman"/>
                <a:cs typeface="Times New Roman"/>
              </a:rPr>
              <a:t>s</a:t>
            </a:r>
            <a:r>
              <a:rPr sz="2175" i="1" spc="30" baseline="-24904" dirty="0">
                <a:latin typeface="Times New Roman"/>
                <a:cs typeface="Times New Roman"/>
              </a:rPr>
              <a:t>i</a:t>
            </a:r>
            <a:endParaRPr sz="2175" baseline="-24904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7795" y="2655485"/>
            <a:ext cx="1245235" cy="444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  <a:tabLst>
                <a:tab pos="339725" algn="l"/>
              </a:tabLst>
            </a:pPr>
            <a:r>
              <a:rPr sz="2500" spc="80" dirty="0">
                <a:latin typeface="Symbol"/>
                <a:cs typeface="Symbol"/>
              </a:rPr>
              <a:t></a:t>
            </a:r>
            <a:r>
              <a:rPr sz="2500" spc="80" dirty="0">
                <a:latin typeface="Times New Roman"/>
                <a:cs typeface="Times New Roman"/>
              </a:rPr>
              <a:t>	</a:t>
            </a:r>
            <a:r>
              <a:rPr sz="2500" i="1" spc="40" dirty="0">
                <a:latin typeface="Times New Roman"/>
                <a:cs typeface="Times New Roman"/>
              </a:rPr>
              <a:t>f</a:t>
            </a:r>
            <a:r>
              <a:rPr sz="2500" i="1" spc="105" dirty="0">
                <a:latin typeface="Times New Roman"/>
                <a:cs typeface="Times New Roman"/>
              </a:rPr>
              <a:t> </a:t>
            </a:r>
            <a:r>
              <a:rPr sz="2175" i="1" spc="60" baseline="42145" dirty="0">
                <a:latin typeface="Times New Roman"/>
                <a:cs typeface="Times New Roman"/>
              </a:rPr>
              <a:t>h</a:t>
            </a:r>
            <a:r>
              <a:rPr sz="2175" i="1" spc="-60" baseline="42145" dirty="0">
                <a:latin typeface="Times New Roman"/>
                <a:cs typeface="Times New Roman"/>
              </a:rPr>
              <a:t> </a:t>
            </a:r>
            <a:r>
              <a:rPr sz="2500" spc="120" dirty="0">
                <a:latin typeface="Times New Roman"/>
                <a:cs typeface="Times New Roman"/>
              </a:rPr>
              <a:t>(</a:t>
            </a:r>
            <a:r>
              <a:rPr sz="2500" i="1" spc="260" dirty="0">
                <a:latin typeface="Times New Roman"/>
                <a:cs typeface="Times New Roman"/>
              </a:rPr>
              <a:t>a</a:t>
            </a:r>
            <a:r>
              <a:rPr sz="2175" i="1" spc="60" baseline="42145" dirty="0">
                <a:latin typeface="Times New Roman"/>
                <a:cs typeface="Times New Roman"/>
              </a:rPr>
              <a:t>h</a:t>
            </a:r>
            <a:r>
              <a:rPr sz="2175" i="1" spc="-60" baseline="42145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490220">
              <a:lnSpc>
                <a:spcPts val="1080"/>
              </a:lnSpc>
              <a:tabLst>
                <a:tab pos="995680" algn="l"/>
              </a:tabLst>
            </a:pPr>
            <a:r>
              <a:rPr sz="1450" i="1" spc="20" dirty="0">
                <a:latin typeface="Times New Roman"/>
                <a:cs typeface="Times New Roman"/>
              </a:rPr>
              <a:t>j	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99044" y="5858398"/>
            <a:ext cx="1133475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5"/>
              </a:lnSpc>
              <a:tabLst>
                <a:tab pos="675005" algn="l"/>
                <a:tab pos="1065530" algn="l"/>
              </a:tabLst>
            </a:pPr>
            <a:r>
              <a:rPr sz="3750" spc="160" dirty="0">
                <a:latin typeface="Symbol"/>
                <a:cs typeface="Symbol"/>
              </a:rPr>
              <a:t></a:t>
            </a:r>
            <a:r>
              <a:rPr sz="3750" spc="160" dirty="0">
                <a:latin typeface="Times New Roman"/>
                <a:cs typeface="Times New Roman"/>
              </a:rPr>
              <a:t>	</a:t>
            </a:r>
            <a:r>
              <a:rPr sz="1450" i="1" spc="80" dirty="0">
                <a:latin typeface="Times New Roman"/>
                <a:cs typeface="Times New Roman"/>
              </a:rPr>
              <a:t>j</a:t>
            </a:r>
            <a:r>
              <a:rPr sz="1450" i="1" spc="35" dirty="0">
                <a:latin typeface="Times New Roman"/>
                <a:cs typeface="Times New Roman"/>
              </a:rPr>
              <a:t>k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i="1" spc="2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88461" y="5858397"/>
            <a:ext cx="1652270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5"/>
              </a:lnSpc>
              <a:tabLst>
                <a:tab pos="674370" algn="l"/>
                <a:tab pos="943610" algn="l"/>
              </a:tabLst>
            </a:pPr>
            <a:r>
              <a:rPr sz="3750" spc="160" dirty="0">
                <a:latin typeface="Symbol"/>
                <a:cs typeface="Symbol"/>
              </a:rPr>
              <a:t></a:t>
            </a:r>
            <a:r>
              <a:rPr sz="3750" spc="160" dirty="0">
                <a:latin typeface="Times New Roman"/>
                <a:cs typeface="Times New Roman"/>
              </a:rPr>
              <a:t>	</a:t>
            </a:r>
            <a:r>
              <a:rPr sz="1450" i="1" spc="80" dirty="0">
                <a:latin typeface="Times New Roman"/>
                <a:cs typeface="Times New Roman"/>
              </a:rPr>
              <a:t>j</a:t>
            </a:r>
            <a:r>
              <a:rPr sz="1450" i="1" spc="20" dirty="0">
                <a:latin typeface="Times New Roman"/>
                <a:cs typeface="Times New Roman"/>
              </a:rPr>
              <a:t>i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i="1" spc="20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ts val="844"/>
              </a:lnSpc>
            </a:pPr>
            <a:r>
              <a:rPr sz="1450" i="1" spc="40" dirty="0">
                <a:latin typeface="Times New Roman"/>
                <a:cs typeface="Times New Roman"/>
              </a:rPr>
              <a:t>h</a:t>
            </a:r>
            <a:endParaRPr sz="1450">
              <a:latin typeface="Times New Roman"/>
              <a:cs typeface="Times New Roman"/>
            </a:endParaRPr>
          </a:p>
          <a:p>
            <a:pPr marR="51435" algn="r">
              <a:spcBef>
                <a:spcPts val="10"/>
              </a:spcBef>
            </a:pPr>
            <a:r>
              <a:rPr sz="1450" i="1" spc="2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53229" y="3836618"/>
            <a:ext cx="292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135" dirty="0">
                <a:latin typeface="Times New Roman"/>
                <a:cs typeface="Times New Roman"/>
              </a:rPr>
              <a:t>i</a:t>
            </a:r>
            <a:r>
              <a:rPr sz="1450" spc="-40" dirty="0">
                <a:latin typeface="Symbol"/>
                <a:cs typeface="Symbol"/>
              </a:rPr>
              <a:t></a:t>
            </a:r>
            <a:r>
              <a:rPr sz="1450" spc="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38789" y="5711438"/>
            <a:ext cx="10223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spc="3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16258" y="5711438"/>
            <a:ext cx="12382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spc="40" dirty="0">
                <a:latin typeface="Times New Roman"/>
                <a:cs typeface="Times New Roman"/>
              </a:rPr>
              <a:t>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27665" y="3220561"/>
            <a:ext cx="12382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spc="40" dirty="0">
                <a:latin typeface="Times New Roman"/>
                <a:cs typeface="Times New Roman"/>
              </a:rPr>
              <a:t>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73667" y="5890950"/>
            <a:ext cx="15938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925"/>
            <a:r>
              <a:rPr sz="1450" i="1" spc="30" dirty="0">
                <a:latin typeface="Times New Roman"/>
                <a:cs typeface="Times New Roman"/>
              </a:rPr>
              <a:t>o 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34296" y="5890950"/>
            <a:ext cx="12382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40" dirty="0">
                <a:latin typeface="Times New Roman"/>
                <a:cs typeface="Times New Roman"/>
              </a:rPr>
              <a:t>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88679" y="5890950"/>
            <a:ext cx="12382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40" dirty="0">
                <a:latin typeface="Times New Roman"/>
                <a:cs typeface="Times New Roman"/>
              </a:rPr>
              <a:t>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46628" y="5890950"/>
            <a:ext cx="19240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945"/>
            <a:r>
              <a:rPr sz="1450" i="1" spc="30" dirty="0">
                <a:latin typeface="Times New Roman"/>
                <a:cs typeface="Times New Roman"/>
              </a:rPr>
              <a:t>o 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39210" y="5890951"/>
            <a:ext cx="27559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750" i="1" spc="322" baseline="-24444" dirty="0">
                <a:latin typeface="Times New Roman"/>
                <a:cs typeface="Times New Roman"/>
              </a:rPr>
              <a:t>s</a:t>
            </a:r>
            <a:r>
              <a:rPr sz="1450" i="1" spc="40" dirty="0">
                <a:latin typeface="Times New Roman"/>
                <a:cs typeface="Times New Roman"/>
              </a:rPr>
              <a:t>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75420" y="6113136"/>
            <a:ext cx="11303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35" dirty="0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95699" y="5078607"/>
            <a:ext cx="11303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35" dirty="0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59126" y="5078607"/>
            <a:ext cx="43434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66395" algn="l"/>
              </a:tabLst>
            </a:pPr>
            <a:r>
              <a:rPr sz="1450" i="1" spc="80" dirty="0">
                <a:latin typeface="Times New Roman"/>
                <a:cs typeface="Times New Roman"/>
              </a:rPr>
              <a:t>j</a:t>
            </a:r>
            <a:r>
              <a:rPr sz="1450" i="1" spc="35" dirty="0">
                <a:latin typeface="Times New Roman"/>
                <a:cs typeface="Times New Roman"/>
              </a:rPr>
              <a:t>k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i="1" spc="2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34303" y="4856447"/>
            <a:ext cx="31242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750" i="1" spc="337" baseline="-24444" dirty="0">
                <a:latin typeface="Times New Roman"/>
                <a:cs typeface="Times New Roman"/>
              </a:rPr>
              <a:t>a</a:t>
            </a:r>
            <a:r>
              <a:rPr sz="1450" i="1" spc="40" dirty="0">
                <a:latin typeface="Times New Roman"/>
                <a:cs typeface="Times New Roman"/>
              </a:rPr>
              <a:t>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07024" y="5078607"/>
            <a:ext cx="11303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35" dirty="0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39213" y="4150200"/>
            <a:ext cx="27559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750" i="1" spc="322" baseline="-24444" dirty="0">
                <a:latin typeface="Times New Roman"/>
                <a:cs typeface="Times New Roman"/>
              </a:rPr>
              <a:t>s</a:t>
            </a:r>
            <a:r>
              <a:rPr sz="1450" i="1" spc="40" dirty="0">
                <a:latin typeface="Times New Roman"/>
                <a:cs typeface="Times New Roman"/>
              </a:rPr>
              <a:t>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75420" y="4372347"/>
            <a:ext cx="11303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35" dirty="0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45811" y="3400226"/>
            <a:ext cx="97472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862965" algn="l"/>
              </a:tabLst>
            </a:pPr>
            <a:r>
              <a:rPr sz="1450" i="1" spc="40" dirty="0">
                <a:latin typeface="Times New Roman"/>
                <a:cs typeface="Times New Roman"/>
              </a:rPr>
              <a:t>h	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20541" y="3622438"/>
            <a:ext cx="95440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91465" algn="l"/>
                <a:tab pos="886460" algn="l"/>
              </a:tabLst>
            </a:pPr>
            <a:r>
              <a:rPr sz="1450" i="1" spc="80" dirty="0">
                <a:latin typeface="Times New Roman"/>
                <a:cs typeface="Times New Roman"/>
              </a:rPr>
              <a:t>i</a:t>
            </a:r>
            <a:r>
              <a:rPr sz="1450" i="1" spc="20" dirty="0">
                <a:latin typeface="Times New Roman"/>
                <a:cs typeface="Times New Roman"/>
              </a:rPr>
              <a:t>j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i="1" spc="20" dirty="0">
                <a:latin typeface="Times New Roman"/>
                <a:cs typeface="Times New Roman"/>
              </a:rPr>
              <a:t>i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i="1" spc="20" dirty="0">
                <a:latin typeface="Times New Roman"/>
                <a:cs typeface="Times New Roman"/>
              </a:rPr>
              <a:t>j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25974" y="3400226"/>
            <a:ext cx="12382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5080" indent="-17145"/>
            <a:r>
              <a:rPr sz="1450" i="1" spc="25" dirty="0">
                <a:latin typeface="Times New Roman"/>
                <a:cs typeface="Times New Roman"/>
              </a:rPr>
              <a:t>h 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39219" y="2655486"/>
            <a:ext cx="27940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750" i="1" spc="359" baseline="-24444" dirty="0">
                <a:latin typeface="Times New Roman"/>
                <a:cs typeface="Times New Roman"/>
              </a:rPr>
              <a:t>s</a:t>
            </a:r>
            <a:r>
              <a:rPr sz="1450" i="1" spc="40" dirty="0">
                <a:latin typeface="Times New Roman"/>
                <a:cs typeface="Times New Roman"/>
              </a:rPr>
              <a:t>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11243" y="2877697"/>
            <a:ext cx="8064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2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34310" y="3441166"/>
            <a:ext cx="19431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i="1" spc="7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458201" y="1828761"/>
            <a:ext cx="269699" cy="307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993" y="217214"/>
            <a:ext cx="10762013" cy="704366"/>
          </a:xfrm>
          <a:prstGeom prst="rect">
            <a:avLst/>
          </a:prstGeom>
        </p:spPr>
        <p:txBody>
          <a:bodyPr vert="horz" wrap="square" lIns="0" tIns="219653" rIns="0" bIns="0" rtlCol="0">
            <a:spAutoFit/>
          </a:bodyPr>
          <a:lstStyle/>
          <a:p>
            <a:pPr marL="885190">
              <a:lnSpc>
                <a:spcPts val="4075"/>
              </a:lnSpc>
            </a:pPr>
            <a:r>
              <a:rPr sz="3400" dirty="0"/>
              <a:t>Gradient</a:t>
            </a:r>
            <a:r>
              <a:rPr sz="3400" spc="-25" dirty="0"/>
              <a:t> </a:t>
            </a:r>
            <a:r>
              <a:rPr sz="3400" dirty="0"/>
              <a:t>Descent</a:t>
            </a:r>
            <a:r>
              <a:rPr sz="3400" spc="-25" dirty="0"/>
              <a:t> </a:t>
            </a:r>
            <a:r>
              <a:rPr sz="3400" dirty="0"/>
              <a:t>Method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862737" y="3270390"/>
            <a:ext cx="6889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5" dirty="0">
                <a:latin typeface="Verdana"/>
                <a:cs typeface="Verdana"/>
              </a:rPr>
              <a:t>E</a:t>
            </a:r>
            <a:r>
              <a:rPr b="1" spc="10" dirty="0">
                <a:latin typeface="Verdana"/>
                <a:cs typeface="Verdana"/>
              </a:rPr>
              <a:t>r</a:t>
            </a:r>
            <a:r>
              <a:rPr b="1" spc="5" dirty="0">
                <a:latin typeface="Verdana"/>
                <a:cs typeface="Verdana"/>
              </a:rPr>
              <a:t>ror</a:t>
            </a:r>
            <a:endParaRPr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5100" y="1600200"/>
            <a:ext cx="76200" cy="3733800"/>
          </a:xfrm>
          <a:custGeom>
            <a:avLst/>
            <a:gdLst/>
            <a:ahLst/>
            <a:cxnLst/>
            <a:rect l="l" t="t" r="r" b="b"/>
            <a:pathLst>
              <a:path w="76200" h="3733800">
                <a:moveTo>
                  <a:pt x="50804" y="63489"/>
                </a:moveTo>
                <a:lnTo>
                  <a:pt x="25395" y="63489"/>
                </a:lnTo>
                <a:lnTo>
                  <a:pt x="25395" y="3733799"/>
                </a:lnTo>
                <a:lnTo>
                  <a:pt x="50804" y="3733799"/>
                </a:lnTo>
                <a:lnTo>
                  <a:pt x="50804" y="63489"/>
                </a:lnTo>
                <a:close/>
              </a:path>
              <a:path w="76200" h="3733800">
                <a:moveTo>
                  <a:pt x="38099" y="0"/>
                </a:moveTo>
                <a:lnTo>
                  <a:pt x="0" y="76199"/>
                </a:lnTo>
                <a:lnTo>
                  <a:pt x="25395" y="76199"/>
                </a:lnTo>
                <a:lnTo>
                  <a:pt x="25395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3733800">
                <a:moveTo>
                  <a:pt x="69844" y="63489"/>
                </a:moveTo>
                <a:lnTo>
                  <a:pt x="50804" y="63489"/>
                </a:lnTo>
                <a:lnTo>
                  <a:pt x="50804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4816" y="1830606"/>
            <a:ext cx="6017895" cy="3218815"/>
          </a:xfrm>
          <a:custGeom>
            <a:avLst/>
            <a:gdLst/>
            <a:ahLst/>
            <a:cxnLst/>
            <a:rect l="l" t="t" r="r" b="b"/>
            <a:pathLst>
              <a:path w="6017895" h="3218815">
                <a:moveTo>
                  <a:pt x="0" y="180952"/>
                </a:moveTo>
                <a:lnTo>
                  <a:pt x="44163" y="351671"/>
                </a:lnTo>
                <a:lnTo>
                  <a:pt x="88350" y="521537"/>
                </a:lnTo>
                <a:lnTo>
                  <a:pt x="132587" y="689695"/>
                </a:lnTo>
                <a:lnTo>
                  <a:pt x="176897" y="855292"/>
                </a:lnTo>
                <a:lnTo>
                  <a:pt x="221305" y="1017473"/>
                </a:lnTo>
                <a:lnTo>
                  <a:pt x="265836" y="1175384"/>
                </a:lnTo>
                <a:lnTo>
                  <a:pt x="310514" y="1328169"/>
                </a:lnTo>
                <a:lnTo>
                  <a:pt x="355364" y="1474974"/>
                </a:lnTo>
                <a:lnTo>
                  <a:pt x="400411" y="1614946"/>
                </a:lnTo>
                <a:lnTo>
                  <a:pt x="445679" y="1747229"/>
                </a:lnTo>
                <a:lnTo>
                  <a:pt x="491192" y="1870969"/>
                </a:lnTo>
                <a:lnTo>
                  <a:pt x="536976" y="1985311"/>
                </a:lnTo>
                <a:lnTo>
                  <a:pt x="583054" y="2089401"/>
                </a:lnTo>
                <a:lnTo>
                  <a:pt x="629452" y="2182385"/>
                </a:lnTo>
                <a:lnTo>
                  <a:pt x="676194" y="2263409"/>
                </a:lnTo>
                <a:lnTo>
                  <a:pt x="723304" y="2331616"/>
                </a:lnTo>
                <a:lnTo>
                  <a:pt x="770808" y="2386154"/>
                </a:lnTo>
                <a:lnTo>
                  <a:pt x="818729" y="2426168"/>
                </a:lnTo>
                <a:lnTo>
                  <a:pt x="867093" y="2450803"/>
                </a:lnTo>
                <a:lnTo>
                  <a:pt x="915923" y="2459204"/>
                </a:lnTo>
                <a:lnTo>
                  <a:pt x="965064" y="2441785"/>
                </a:lnTo>
                <a:lnTo>
                  <a:pt x="1014393" y="2391994"/>
                </a:lnTo>
                <a:lnTo>
                  <a:pt x="1063934" y="2313536"/>
                </a:lnTo>
                <a:lnTo>
                  <a:pt x="1113713" y="2210111"/>
                </a:lnTo>
                <a:lnTo>
                  <a:pt x="1163754" y="2085422"/>
                </a:lnTo>
                <a:lnTo>
                  <a:pt x="1214082" y="1943172"/>
                </a:lnTo>
                <a:lnTo>
                  <a:pt x="1264722" y="1787062"/>
                </a:lnTo>
                <a:lnTo>
                  <a:pt x="1315697" y="1620795"/>
                </a:lnTo>
                <a:lnTo>
                  <a:pt x="1367032" y="1448073"/>
                </a:lnTo>
                <a:lnTo>
                  <a:pt x="1418752" y="1272598"/>
                </a:lnTo>
                <a:lnTo>
                  <a:pt x="1470882" y="1098073"/>
                </a:lnTo>
                <a:lnTo>
                  <a:pt x="1523447" y="928200"/>
                </a:lnTo>
                <a:lnTo>
                  <a:pt x="1576469" y="766680"/>
                </a:lnTo>
                <a:lnTo>
                  <a:pt x="1629976" y="617218"/>
                </a:lnTo>
                <a:lnTo>
                  <a:pt x="1683990" y="483514"/>
                </a:lnTo>
                <a:lnTo>
                  <a:pt x="1738537" y="369271"/>
                </a:lnTo>
                <a:lnTo>
                  <a:pt x="1793640" y="278191"/>
                </a:lnTo>
                <a:lnTo>
                  <a:pt x="1849326" y="213976"/>
                </a:lnTo>
                <a:lnTo>
                  <a:pt x="1905617" y="180329"/>
                </a:lnTo>
                <a:lnTo>
                  <a:pt x="1962540" y="180952"/>
                </a:lnTo>
                <a:lnTo>
                  <a:pt x="2020496" y="220191"/>
                </a:lnTo>
                <a:lnTo>
                  <a:pt x="2079776" y="297060"/>
                </a:lnTo>
                <a:lnTo>
                  <a:pt x="2140233" y="407263"/>
                </a:lnTo>
                <a:lnTo>
                  <a:pt x="2201718" y="546506"/>
                </a:lnTo>
                <a:lnTo>
                  <a:pt x="2264086" y="710492"/>
                </a:lnTo>
                <a:lnTo>
                  <a:pt x="2327189" y="894927"/>
                </a:lnTo>
                <a:lnTo>
                  <a:pt x="2390880" y="1095514"/>
                </a:lnTo>
                <a:lnTo>
                  <a:pt x="2455012" y="1307959"/>
                </a:lnTo>
                <a:lnTo>
                  <a:pt x="2519438" y="1527966"/>
                </a:lnTo>
                <a:lnTo>
                  <a:pt x="2584012" y="1751240"/>
                </a:lnTo>
                <a:lnTo>
                  <a:pt x="2648585" y="1973485"/>
                </a:lnTo>
                <a:lnTo>
                  <a:pt x="2713011" y="2190406"/>
                </a:lnTo>
                <a:lnTo>
                  <a:pt x="2777143" y="2397708"/>
                </a:lnTo>
                <a:lnTo>
                  <a:pt x="2840834" y="2591094"/>
                </a:lnTo>
                <a:lnTo>
                  <a:pt x="2903937" y="2766270"/>
                </a:lnTo>
                <a:lnTo>
                  <a:pt x="2966305" y="2918941"/>
                </a:lnTo>
                <a:lnTo>
                  <a:pt x="3027791" y="3044810"/>
                </a:lnTo>
                <a:lnTo>
                  <a:pt x="3088247" y="3139582"/>
                </a:lnTo>
                <a:lnTo>
                  <a:pt x="3147527" y="3198963"/>
                </a:lnTo>
                <a:lnTo>
                  <a:pt x="3205483" y="3218656"/>
                </a:lnTo>
                <a:lnTo>
                  <a:pt x="3262639" y="3197227"/>
                </a:lnTo>
                <a:lnTo>
                  <a:pt x="3319582" y="3138664"/>
                </a:lnTo>
                <a:lnTo>
                  <a:pt x="3376262" y="3046812"/>
                </a:lnTo>
                <a:lnTo>
                  <a:pt x="3432632" y="2925515"/>
                </a:lnTo>
                <a:lnTo>
                  <a:pt x="3488641" y="2778619"/>
                </a:lnTo>
                <a:lnTo>
                  <a:pt x="3544241" y="2609968"/>
                </a:lnTo>
                <a:lnTo>
                  <a:pt x="3599382" y="2423408"/>
                </a:lnTo>
                <a:lnTo>
                  <a:pt x="3654017" y="2222782"/>
                </a:lnTo>
                <a:lnTo>
                  <a:pt x="3708095" y="2011936"/>
                </a:lnTo>
                <a:lnTo>
                  <a:pt x="3761568" y="1794715"/>
                </a:lnTo>
                <a:lnTo>
                  <a:pt x="3814387" y="1574962"/>
                </a:lnTo>
                <a:lnTo>
                  <a:pt x="3866503" y="1356524"/>
                </a:lnTo>
                <a:lnTo>
                  <a:pt x="3917866" y="1143245"/>
                </a:lnTo>
                <a:lnTo>
                  <a:pt x="3968428" y="938970"/>
                </a:lnTo>
                <a:lnTo>
                  <a:pt x="4018139" y="747543"/>
                </a:lnTo>
                <a:lnTo>
                  <a:pt x="4066952" y="572810"/>
                </a:lnTo>
                <a:lnTo>
                  <a:pt x="4114816" y="418615"/>
                </a:lnTo>
                <a:lnTo>
                  <a:pt x="4161682" y="288802"/>
                </a:lnTo>
                <a:lnTo>
                  <a:pt x="4207503" y="187218"/>
                </a:lnTo>
                <a:lnTo>
                  <a:pt x="4252228" y="117706"/>
                </a:lnTo>
                <a:lnTo>
                  <a:pt x="4295648" y="77997"/>
                </a:lnTo>
                <a:lnTo>
                  <a:pt x="4337697" y="61751"/>
                </a:lnTo>
                <a:lnTo>
                  <a:pt x="4378474" y="66644"/>
                </a:lnTo>
                <a:lnTo>
                  <a:pt x="4418076" y="90348"/>
                </a:lnTo>
                <a:lnTo>
                  <a:pt x="4456601" y="130540"/>
                </a:lnTo>
                <a:lnTo>
                  <a:pt x="4494147" y="184893"/>
                </a:lnTo>
                <a:lnTo>
                  <a:pt x="4530811" y="251080"/>
                </a:lnTo>
                <a:lnTo>
                  <a:pt x="4566692" y="326777"/>
                </a:lnTo>
                <a:lnTo>
                  <a:pt x="4601888" y="409657"/>
                </a:lnTo>
                <a:lnTo>
                  <a:pt x="4636497" y="497395"/>
                </a:lnTo>
                <a:lnTo>
                  <a:pt x="4670615" y="587666"/>
                </a:lnTo>
                <a:lnTo>
                  <a:pt x="4704342" y="678142"/>
                </a:lnTo>
                <a:lnTo>
                  <a:pt x="4737775" y="766499"/>
                </a:lnTo>
                <a:lnTo>
                  <a:pt x="4771012" y="850410"/>
                </a:lnTo>
                <a:lnTo>
                  <a:pt x="4804151" y="927550"/>
                </a:lnTo>
                <a:lnTo>
                  <a:pt x="4837290" y="995593"/>
                </a:lnTo>
                <a:lnTo>
                  <a:pt x="4870526" y="1052214"/>
                </a:lnTo>
                <a:lnTo>
                  <a:pt x="4903958" y="1095086"/>
                </a:lnTo>
                <a:lnTo>
                  <a:pt x="4937683" y="1121884"/>
                </a:lnTo>
                <a:lnTo>
                  <a:pt x="4971799" y="1130282"/>
                </a:lnTo>
                <a:lnTo>
                  <a:pt x="5006434" y="1122181"/>
                </a:lnTo>
                <a:lnTo>
                  <a:pt x="5041604" y="1101865"/>
                </a:lnTo>
                <a:lnTo>
                  <a:pt x="5077184" y="1070568"/>
                </a:lnTo>
                <a:lnTo>
                  <a:pt x="5113054" y="1029524"/>
                </a:lnTo>
                <a:lnTo>
                  <a:pt x="5149088" y="979967"/>
                </a:lnTo>
                <a:lnTo>
                  <a:pt x="5185166" y="923131"/>
                </a:lnTo>
                <a:lnTo>
                  <a:pt x="5221162" y="860252"/>
                </a:lnTo>
                <a:lnTo>
                  <a:pt x="5256956" y="792562"/>
                </a:lnTo>
                <a:lnTo>
                  <a:pt x="5292423" y="721296"/>
                </a:lnTo>
                <a:lnTo>
                  <a:pt x="5327440" y="647689"/>
                </a:lnTo>
                <a:lnTo>
                  <a:pt x="5361885" y="572973"/>
                </a:lnTo>
                <a:lnTo>
                  <a:pt x="5395635" y="498385"/>
                </a:lnTo>
                <a:lnTo>
                  <a:pt x="5428566" y="425157"/>
                </a:lnTo>
                <a:lnTo>
                  <a:pt x="5460556" y="354525"/>
                </a:lnTo>
                <a:lnTo>
                  <a:pt x="5491482" y="287721"/>
                </a:lnTo>
                <a:lnTo>
                  <a:pt x="5521220" y="225981"/>
                </a:lnTo>
                <a:lnTo>
                  <a:pt x="5549648" y="170539"/>
                </a:lnTo>
                <a:lnTo>
                  <a:pt x="5576642" y="122628"/>
                </a:lnTo>
                <a:lnTo>
                  <a:pt x="5602080" y="83483"/>
                </a:lnTo>
                <a:lnTo>
                  <a:pt x="5647939" y="33474"/>
                </a:lnTo>
                <a:lnTo>
                  <a:pt x="5687627" y="7594"/>
                </a:lnTo>
                <a:lnTo>
                  <a:pt x="5721951" y="0"/>
                </a:lnTo>
                <a:lnTo>
                  <a:pt x="5737347" y="1991"/>
                </a:lnTo>
                <a:lnTo>
                  <a:pt x="5777647" y="25996"/>
                </a:lnTo>
                <a:lnTo>
                  <a:pt x="5811174" y="68076"/>
                </a:lnTo>
                <a:lnTo>
                  <a:pt x="5840576" y="116699"/>
                </a:lnTo>
                <a:lnTo>
                  <a:pt x="5849918" y="132367"/>
                </a:lnTo>
                <a:lnTo>
                  <a:pt x="5877937" y="171773"/>
                </a:lnTo>
                <a:lnTo>
                  <a:pt x="5898119" y="189802"/>
                </a:lnTo>
                <a:lnTo>
                  <a:pt x="5908074" y="198926"/>
                </a:lnTo>
                <a:lnTo>
                  <a:pt x="5934896" y="227776"/>
                </a:lnTo>
                <a:lnTo>
                  <a:pt x="5957838" y="258511"/>
                </a:lnTo>
                <a:lnTo>
                  <a:pt x="5983912" y="301681"/>
                </a:lnTo>
                <a:lnTo>
                  <a:pt x="6006738" y="346419"/>
                </a:lnTo>
                <a:lnTo>
                  <a:pt x="6012182" y="357729"/>
                </a:lnTo>
                <a:lnTo>
                  <a:pt x="6017587" y="369058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5274814"/>
            <a:ext cx="6934200" cy="76200"/>
          </a:xfrm>
          <a:custGeom>
            <a:avLst/>
            <a:gdLst/>
            <a:ahLst/>
            <a:cxnLst/>
            <a:rect l="l" t="t" r="r" b="b"/>
            <a:pathLst>
              <a:path w="6934200" h="76200">
                <a:moveTo>
                  <a:pt x="6857999" y="0"/>
                </a:moveTo>
                <a:lnTo>
                  <a:pt x="6857999" y="76199"/>
                </a:lnTo>
                <a:lnTo>
                  <a:pt x="6908791" y="50804"/>
                </a:lnTo>
                <a:lnTo>
                  <a:pt x="6870710" y="50804"/>
                </a:lnTo>
                <a:lnTo>
                  <a:pt x="6870710" y="25408"/>
                </a:lnTo>
                <a:lnTo>
                  <a:pt x="6908816" y="25408"/>
                </a:lnTo>
                <a:lnTo>
                  <a:pt x="6857999" y="0"/>
                </a:lnTo>
                <a:close/>
              </a:path>
              <a:path w="6934200" h="76200">
                <a:moveTo>
                  <a:pt x="6857999" y="25408"/>
                </a:moveTo>
                <a:lnTo>
                  <a:pt x="0" y="25408"/>
                </a:lnTo>
                <a:lnTo>
                  <a:pt x="0" y="50804"/>
                </a:lnTo>
                <a:lnTo>
                  <a:pt x="6857999" y="50804"/>
                </a:lnTo>
                <a:lnTo>
                  <a:pt x="6857999" y="25408"/>
                </a:lnTo>
                <a:close/>
              </a:path>
              <a:path w="6934200" h="76200">
                <a:moveTo>
                  <a:pt x="6908816" y="25408"/>
                </a:moveTo>
                <a:lnTo>
                  <a:pt x="6870710" y="25408"/>
                </a:lnTo>
                <a:lnTo>
                  <a:pt x="6870710" y="50804"/>
                </a:lnTo>
                <a:lnTo>
                  <a:pt x="6908791" y="50804"/>
                </a:lnTo>
                <a:lnTo>
                  <a:pt x="6934199" y="38099"/>
                </a:lnTo>
                <a:lnTo>
                  <a:pt x="6908816" y="25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9306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599" y="685799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4556" y="3067050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152399"/>
                </a:moveTo>
                <a:lnTo>
                  <a:pt x="761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3220" y="3091953"/>
            <a:ext cx="128270" cy="112395"/>
          </a:xfrm>
          <a:custGeom>
            <a:avLst/>
            <a:gdLst/>
            <a:ahLst/>
            <a:cxnLst/>
            <a:rect l="l" t="t" r="r" b="b"/>
            <a:pathLst>
              <a:path w="128270" h="112394">
                <a:moveTo>
                  <a:pt x="0" y="0"/>
                </a:moveTo>
                <a:lnTo>
                  <a:pt x="128259" y="112135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9440" y="28956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152399" y="0"/>
                </a:moveTo>
                <a:lnTo>
                  <a:pt x="0" y="609599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2815" y="3048000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152399"/>
                </a:moveTo>
                <a:lnTo>
                  <a:pt x="761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1480" y="3072903"/>
            <a:ext cx="128905" cy="112395"/>
          </a:xfrm>
          <a:custGeom>
            <a:avLst/>
            <a:gdLst/>
            <a:ahLst/>
            <a:cxnLst/>
            <a:rect l="l" t="t" r="r" b="b"/>
            <a:pathLst>
              <a:path w="128904" h="112394">
                <a:moveTo>
                  <a:pt x="0" y="0"/>
                </a:moveTo>
                <a:lnTo>
                  <a:pt x="128290" y="112135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49858" y="4410897"/>
            <a:ext cx="4879975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3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1400" b="1" spc="-15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spc="-1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minimu</a:t>
            </a:r>
            <a:r>
              <a:rPr sz="1400" b="1" spc="-15" dirty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236595">
              <a:spcBef>
                <a:spcPts val="915"/>
              </a:spcBef>
            </a:pP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G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lo</a:t>
            </a:r>
            <a:r>
              <a:rPr sz="1400" b="1" spc="-30" dirty="0">
                <a:solidFill>
                  <a:srgbClr val="3333CC"/>
                </a:solidFill>
                <a:latin typeface="Verdana"/>
                <a:cs typeface="Verdana"/>
              </a:rPr>
              <a:t>ba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1400" b="1" spc="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mi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imu</a:t>
            </a:r>
            <a:r>
              <a:rPr sz="1400" b="1" spc="-15" dirty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1470" algn="ctr">
              <a:spcBef>
                <a:spcPts val="894"/>
              </a:spcBef>
            </a:pPr>
            <a:r>
              <a:rPr b="1" spc="15" dirty="0">
                <a:latin typeface="Verdana"/>
                <a:cs typeface="Verdana"/>
              </a:rPr>
              <a:t>W</a:t>
            </a:r>
            <a:r>
              <a:rPr b="1" dirty="0">
                <a:latin typeface="Verdana"/>
                <a:cs typeface="Verdana"/>
              </a:rPr>
              <a:t>e</a:t>
            </a:r>
            <a:r>
              <a:rPr b="1" spc="5" dirty="0">
                <a:latin typeface="Verdana"/>
                <a:cs typeface="Verdana"/>
              </a:rPr>
              <a:t>i</a:t>
            </a:r>
            <a:r>
              <a:rPr b="1" spc="25" dirty="0">
                <a:latin typeface="Verdana"/>
                <a:cs typeface="Verdana"/>
              </a:rPr>
              <a:t>g</a:t>
            </a:r>
            <a:r>
              <a:rPr b="1" spc="5" dirty="0">
                <a:latin typeface="Verdana"/>
                <a:cs typeface="Verdana"/>
              </a:rPr>
              <a:t>ht</a:t>
            </a:r>
            <a:endParaRPr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19852" y="3114355"/>
            <a:ext cx="15474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3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1400" b="1" spc="-10" dirty="0">
                <a:solidFill>
                  <a:srgbClr val="3333CC"/>
                </a:solidFill>
                <a:latin typeface="Verdana"/>
                <a:cs typeface="Verdana"/>
              </a:rPr>
              <a:t>oc</a:t>
            </a:r>
            <a:r>
              <a:rPr sz="1400" b="1" spc="-3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spc="-1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mi</a:t>
            </a:r>
            <a:r>
              <a:rPr sz="1400" b="1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3333CC"/>
                </a:solidFill>
                <a:latin typeface="Verdana"/>
                <a:cs typeface="Verdana"/>
              </a:rPr>
              <a:t>imu</a:t>
            </a:r>
            <a:r>
              <a:rPr sz="1400" b="1" spc="-15" dirty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993" y="217214"/>
            <a:ext cx="10762013" cy="576334"/>
          </a:xfrm>
          <a:prstGeom prst="rect">
            <a:avLst/>
          </a:prstGeom>
        </p:spPr>
        <p:txBody>
          <a:bodyPr vert="horz" wrap="square" lIns="0" tIns="83080" rIns="0" bIns="0" rtlCol="0">
            <a:spAutoFit/>
          </a:bodyPr>
          <a:lstStyle/>
          <a:p>
            <a:pPr marL="1022350"/>
            <a:r>
              <a:rPr sz="3200" dirty="0"/>
              <a:t>Backpropagation</a:t>
            </a:r>
            <a:r>
              <a:rPr sz="3200" spc="-130" dirty="0"/>
              <a:t> </a:t>
            </a:r>
            <a:r>
              <a:rPr sz="3200" dirty="0"/>
              <a:t>Learning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09801" y="1066801"/>
            <a:ext cx="7772399" cy="5562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1947" y="74622"/>
            <a:ext cx="42341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20" dirty="0">
                <a:solidFill>
                  <a:srgbClr val="3232CC"/>
                </a:solidFill>
                <a:latin typeface="Verdana"/>
                <a:cs typeface="Verdana"/>
              </a:rPr>
              <a:t>M</a:t>
            </a:r>
            <a:r>
              <a:rPr sz="3200" b="1" dirty="0">
                <a:solidFill>
                  <a:srgbClr val="3232CC"/>
                </a:solidFill>
                <a:latin typeface="Verdana"/>
                <a:cs typeface="Verdana"/>
              </a:rPr>
              <a:t>od</a:t>
            </a:r>
            <a:r>
              <a:rPr sz="3200" b="1" spc="20" dirty="0">
                <a:solidFill>
                  <a:srgbClr val="3232CC"/>
                </a:solidFill>
                <a:latin typeface="Verdana"/>
                <a:cs typeface="Verdana"/>
              </a:rPr>
              <a:t>e</a:t>
            </a:r>
            <a:r>
              <a:rPr sz="3200" b="1" dirty="0">
                <a:solidFill>
                  <a:srgbClr val="3232CC"/>
                </a:solidFill>
                <a:latin typeface="Verdana"/>
                <a:cs typeface="Verdana"/>
              </a:rPr>
              <a:t>s</a:t>
            </a:r>
            <a:r>
              <a:rPr sz="3200" b="1" spc="1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232CC"/>
                </a:solidFill>
                <a:latin typeface="Verdana"/>
                <a:cs typeface="Verdana"/>
              </a:rPr>
              <a:t>of</a:t>
            </a:r>
            <a:r>
              <a:rPr sz="3200" b="1" spc="2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3232CC"/>
                </a:solidFill>
                <a:latin typeface="Verdana"/>
                <a:cs typeface="Verdana"/>
              </a:rPr>
              <a:t>L</a:t>
            </a:r>
            <a:r>
              <a:rPr sz="3200" b="1" spc="15" dirty="0">
                <a:solidFill>
                  <a:srgbClr val="3232CC"/>
                </a:solidFill>
                <a:latin typeface="Verdana"/>
                <a:cs typeface="Verdana"/>
              </a:rPr>
              <a:t>e</a:t>
            </a:r>
            <a:r>
              <a:rPr sz="3200" b="1" spc="5" dirty="0">
                <a:solidFill>
                  <a:srgbClr val="3232CC"/>
                </a:solidFill>
                <a:latin typeface="Verdana"/>
                <a:cs typeface="Verdana"/>
              </a:rPr>
              <a:t>a</a:t>
            </a:r>
            <a:r>
              <a:rPr sz="3200" b="1" spc="-20" dirty="0">
                <a:solidFill>
                  <a:srgbClr val="3232CC"/>
                </a:solidFill>
                <a:latin typeface="Verdana"/>
                <a:cs typeface="Verdana"/>
              </a:rPr>
              <a:t>r</a:t>
            </a:r>
            <a:r>
              <a:rPr sz="3200" b="1" spc="5" dirty="0">
                <a:solidFill>
                  <a:srgbClr val="3232CC"/>
                </a:solidFill>
                <a:latin typeface="Verdana"/>
                <a:cs typeface="Verdana"/>
              </a:rPr>
              <a:t>n</a:t>
            </a:r>
            <a:r>
              <a:rPr sz="3200" b="1" dirty="0">
                <a:solidFill>
                  <a:srgbClr val="3232CC"/>
                </a:solidFill>
                <a:latin typeface="Verdana"/>
                <a:cs typeface="Verdana"/>
              </a:rPr>
              <a:t>i</a:t>
            </a:r>
            <a:r>
              <a:rPr sz="3200" b="1" spc="10" dirty="0">
                <a:solidFill>
                  <a:srgbClr val="3232CC"/>
                </a:solidFill>
                <a:latin typeface="Verdana"/>
                <a:cs typeface="Verdana"/>
              </a:rPr>
              <a:t>n</a:t>
            </a:r>
            <a:r>
              <a:rPr sz="3200" b="1" dirty="0">
                <a:solidFill>
                  <a:srgbClr val="3232CC"/>
                </a:solidFill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1" y="457201"/>
            <a:ext cx="8686799" cy="594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993" y="217215"/>
            <a:ext cx="107620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00"/>
            <a:r>
              <a:rPr sz="3200" spc="35" dirty="0">
                <a:latin typeface="Cambria Math"/>
                <a:cs typeface="Cambria Math"/>
              </a:rPr>
              <a:t>Modes</a:t>
            </a:r>
            <a:r>
              <a:rPr sz="3200" spc="-210" dirty="0">
                <a:latin typeface="Cambria Math"/>
                <a:cs typeface="Cambria Math"/>
              </a:rPr>
              <a:t> </a:t>
            </a:r>
            <a:r>
              <a:rPr sz="3200" spc="25" dirty="0">
                <a:latin typeface="Cambria Math"/>
                <a:cs typeface="Cambria Math"/>
              </a:rPr>
              <a:t>of</a:t>
            </a:r>
            <a:r>
              <a:rPr sz="3200" spc="-95" dirty="0">
                <a:latin typeface="Cambria Math"/>
                <a:cs typeface="Cambria Math"/>
              </a:rPr>
              <a:t> </a:t>
            </a:r>
            <a:r>
              <a:rPr sz="3200" spc="30" dirty="0">
                <a:latin typeface="Cambria Math"/>
                <a:cs typeface="Cambria Math"/>
              </a:rPr>
              <a:t>Learning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048" y="882910"/>
            <a:ext cx="7934959" cy="1620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Clr>
                <a:srgbClr val="3333FF"/>
              </a:buClr>
              <a:buFont typeface="Verdana"/>
              <a:buChar char="•"/>
              <a:tabLst>
                <a:tab pos="354965" algn="l"/>
              </a:tabLst>
            </a:pPr>
            <a:r>
              <a:rPr sz="2750" b="1" spc="35" dirty="0">
                <a:solidFill>
                  <a:srgbClr val="3333FF"/>
                </a:solidFill>
                <a:latin typeface="Cambria Math"/>
                <a:cs typeface="Cambria Math"/>
              </a:rPr>
              <a:t>Mini-Batch</a:t>
            </a:r>
            <a:r>
              <a:rPr sz="2750" b="1" spc="155" dirty="0">
                <a:solidFill>
                  <a:srgbClr val="3333FF"/>
                </a:solidFill>
                <a:latin typeface="Cambria Math"/>
                <a:cs typeface="Cambria Math"/>
              </a:rPr>
              <a:t> </a:t>
            </a:r>
            <a:r>
              <a:rPr sz="2750" b="1" spc="40" dirty="0">
                <a:solidFill>
                  <a:srgbClr val="3333FF"/>
                </a:solidFill>
                <a:latin typeface="Cambria Math"/>
                <a:cs typeface="Cambria Math"/>
              </a:rPr>
              <a:t>Mode:</a:t>
            </a:r>
            <a:endParaRPr sz="2750">
              <a:latin typeface="Cambria Math"/>
              <a:cs typeface="Cambria Math"/>
            </a:endParaRPr>
          </a:p>
          <a:p>
            <a:pPr marL="756920" marR="5080" indent="-287020" algn="just">
              <a:spcBef>
                <a:spcPts val="690"/>
              </a:spcBef>
            </a:pPr>
            <a:r>
              <a:rPr sz="3600" baseline="-12731" dirty="0">
                <a:latin typeface="Verdana"/>
                <a:cs typeface="Verdana"/>
              </a:rPr>
              <a:t>–</a:t>
            </a:r>
            <a:r>
              <a:rPr sz="3600" spc="-172" baseline="-12731" dirty="0">
                <a:latin typeface="Verdana"/>
                <a:cs typeface="Verdana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The</a:t>
            </a:r>
            <a:r>
              <a:rPr sz="2400" b="1" dirty="0">
                <a:latin typeface="Cambria Math"/>
                <a:cs typeface="Cambria Math"/>
              </a:rPr>
              <a:t> </a:t>
            </a:r>
            <a:r>
              <a:rPr sz="2400" b="1" spc="-145" dirty="0">
                <a:latin typeface="Cambria Math"/>
                <a:cs typeface="Cambria Math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training</a:t>
            </a:r>
            <a:r>
              <a:rPr sz="2400" b="1" dirty="0">
                <a:latin typeface="Cambria Math"/>
                <a:cs typeface="Cambria Math"/>
              </a:rPr>
              <a:t> </a:t>
            </a:r>
            <a:r>
              <a:rPr sz="2400" b="1" spc="-145" dirty="0">
                <a:latin typeface="Cambria Math"/>
                <a:cs typeface="Cambria Math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dataset</a:t>
            </a:r>
            <a:r>
              <a:rPr sz="2400" b="1" dirty="0">
                <a:latin typeface="Cambria Math"/>
                <a:cs typeface="Cambria Math"/>
              </a:rPr>
              <a:t> </a:t>
            </a:r>
            <a:r>
              <a:rPr sz="2400" b="1" spc="-145" dirty="0">
                <a:latin typeface="Cambria Math"/>
                <a:cs typeface="Cambria Math"/>
              </a:rPr>
              <a:t> </a:t>
            </a:r>
            <a:r>
              <a:rPr sz="2400" b="1" spc="5" dirty="0">
                <a:latin typeface="Cambria Math"/>
                <a:cs typeface="Cambria Math"/>
              </a:rPr>
              <a:t>o</a:t>
            </a:r>
            <a:r>
              <a:rPr sz="2400" b="1" spc="10" dirty="0">
                <a:latin typeface="Cambria Math"/>
                <a:cs typeface="Cambria Math"/>
              </a:rPr>
              <a:t>f</a:t>
            </a:r>
            <a:r>
              <a:rPr sz="2400" b="1" dirty="0">
                <a:latin typeface="Cambria Math"/>
                <a:cs typeface="Cambria Math"/>
              </a:rPr>
              <a:t> </a:t>
            </a:r>
            <a:r>
              <a:rPr sz="2400" b="1" spc="-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N </a:t>
            </a:r>
            <a:r>
              <a:rPr sz="2400" spc="-165" dirty="0">
                <a:latin typeface="Cambria Math"/>
                <a:cs typeface="Cambria Math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examples</a:t>
            </a:r>
            <a:r>
              <a:rPr sz="2400" b="1" dirty="0">
                <a:latin typeface="Cambria Math"/>
                <a:cs typeface="Cambria Math"/>
              </a:rPr>
              <a:t> </a:t>
            </a:r>
            <a:r>
              <a:rPr sz="2400" b="1" spc="-145" dirty="0">
                <a:latin typeface="Cambria Math"/>
                <a:cs typeface="Cambria Math"/>
              </a:rPr>
              <a:t> </a:t>
            </a:r>
            <a:r>
              <a:rPr sz="2400" b="1" spc="-5" dirty="0">
                <a:latin typeface="Cambria Math"/>
                <a:cs typeface="Cambria Math"/>
              </a:rPr>
              <a:t>i</a:t>
            </a:r>
            <a:r>
              <a:rPr sz="2400" b="1" spc="10" dirty="0">
                <a:latin typeface="Cambria Math"/>
                <a:cs typeface="Cambria Math"/>
              </a:rPr>
              <a:t>s</a:t>
            </a:r>
            <a:r>
              <a:rPr sz="2400" b="1" dirty="0">
                <a:latin typeface="Cambria Math"/>
                <a:cs typeface="Cambria Math"/>
              </a:rPr>
              <a:t> </a:t>
            </a:r>
            <a:r>
              <a:rPr sz="2400" b="1" spc="-155" dirty="0">
                <a:latin typeface="Cambria Math"/>
                <a:cs typeface="Cambria Math"/>
              </a:rPr>
              <a:t> </a:t>
            </a:r>
            <a:r>
              <a:rPr sz="2400" b="1" spc="20" dirty="0">
                <a:latin typeface="Cambria Math"/>
                <a:cs typeface="Cambria Math"/>
              </a:rPr>
              <a:t>divided</a:t>
            </a:r>
            <a:r>
              <a:rPr sz="2400" b="1" dirty="0">
                <a:latin typeface="Cambria Math"/>
                <a:cs typeface="Cambria Math"/>
              </a:rPr>
              <a:t> </a:t>
            </a:r>
            <a:r>
              <a:rPr sz="2400" b="1" spc="-150" dirty="0">
                <a:latin typeface="Cambria Math"/>
                <a:cs typeface="Cambria Math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into</a:t>
            </a:r>
            <a:r>
              <a:rPr sz="2400" b="1" dirty="0">
                <a:latin typeface="Cambria Math"/>
                <a:cs typeface="Cambria Math"/>
              </a:rPr>
              <a:t> </a:t>
            </a:r>
            <a:r>
              <a:rPr sz="2400" b="1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M </a:t>
            </a:r>
            <a:r>
              <a:rPr sz="2400" b="1" spc="10" dirty="0">
                <a:latin typeface="Cambria Math"/>
                <a:cs typeface="Cambria Math"/>
              </a:rPr>
              <a:t>subsets,</a:t>
            </a:r>
            <a:r>
              <a:rPr sz="2400" b="1" spc="45" dirty="0">
                <a:latin typeface="Cambria Math"/>
                <a:cs typeface="Cambria Math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with</a:t>
            </a:r>
            <a:r>
              <a:rPr sz="2400" b="1" spc="45" dirty="0">
                <a:latin typeface="Cambria Math"/>
                <a:cs typeface="Cambria Math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approximately</a:t>
            </a:r>
            <a:r>
              <a:rPr sz="2400" b="1" spc="50" dirty="0">
                <a:latin typeface="Cambria Math"/>
                <a:cs typeface="Cambria Math"/>
              </a:rPr>
              <a:t> </a:t>
            </a:r>
            <a:r>
              <a:rPr sz="2400" b="1" spc="25" dirty="0">
                <a:latin typeface="Cambria Math"/>
                <a:cs typeface="Cambria Math"/>
              </a:rPr>
              <a:t>same</a:t>
            </a:r>
            <a:r>
              <a:rPr sz="2400" b="1" spc="45" dirty="0">
                <a:latin typeface="Cambria Math"/>
                <a:cs typeface="Cambria Math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number</a:t>
            </a:r>
            <a:r>
              <a:rPr sz="2400" b="1" spc="45" dirty="0">
                <a:latin typeface="Cambria Math"/>
                <a:cs typeface="Cambria Math"/>
              </a:rPr>
              <a:t> </a:t>
            </a:r>
            <a:r>
              <a:rPr sz="2400" b="1" spc="5" dirty="0">
                <a:latin typeface="Cambria Math"/>
                <a:cs typeface="Cambria Math"/>
              </a:rPr>
              <a:t>o</a:t>
            </a:r>
            <a:r>
              <a:rPr sz="2400" b="1" spc="10" dirty="0">
                <a:latin typeface="Cambria Math"/>
                <a:cs typeface="Cambria Math"/>
              </a:rPr>
              <a:t>f</a:t>
            </a:r>
            <a:r>
              <a:rPr sz="2400" b="1" spc="15" dirty="0">
                <a:latin typeface="Cambria Math"/>
                <a:cs typeface="Cambria Math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examples</a:t>
            </a:r>
            <a:r>
              <a:rPr sz="2400" b="1" spc="5" dirty="0">
                <a:latin typeface="Cambria Math"/>
                <a:cs typeface="Cambria Math"/>
              </a:rPr>
              <a:t> </a:t>
            </a:r>
            <a:r>
              <a:rPr sz="2400" b="1" spc="-5" dirty="0">
                <a:latin typeface="Cambria Math"/>
                <a:cs typeface="Cambria Math"/>
              </a:rPr>
              <a:t>i</a:t>
            </a:r>
            <a:r>
              <a:rPr sz="2400" b="1" spc="10" dirty="0">
                <a:latin typeface="Cambria Math"/>
                <a:cs typeface="Cambria Math"/>
              </a:rPr>
              <a:t>n</a:t>
            </a:r>
            <a:r>
              <a:rPr sz="2400" b="1" dirty="0">
                <a:latin typeface="Cambria Math"/>
                <a:cs typeface="Cambria Math"/>
              </a:rPr>
              <a:t> </a:t>
            </a:r>
            <a:r>
              <a:rPr sz="2400" b="1" spc="10" dirty="0">
                <a:latin typeface="Cambria Math"/>
                <a:cs typeface="Cambria Math"/>
              </a:rPr>
              <a:t>each subset.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5552" y="2908073"/>
            <a:ext cx="13804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baseline="-12731" dirty="0">
                <a:solidFill>
                  <a:srgbClr val="C00000"/>
                </a:solidFill>
                <a:latin typeface="Verdana"/>
                <a:cs typeface="Verdana"/>
              </a:rPr>
              <a:t>–</a:t>
            </a:r>
            <a:r>
              <a:rPr sz="3600" spc="-172" baseline="-1273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b="1" spc="10" dirty="0">
                <a:solidFill>
                  <a:srgbClr val="3FAA54"/>
                </a:solidFill>
                <a:latin typeface="Cambria Math"/>
                <a:cs typeface="Cambria Math"/>
              </a:rPr>
              <a:t>Weights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074" y="2908073"/>
            <a:ext cx="58515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09930" algn="l"/>
                <a:tab pos="2061210" algn="l"/>
                <a:tab pos="2954655" algn="l"/>
                <a:tab pos="3648710" algn="l"/>
                <a:tab pos="5587365" algn="l"/>
              </a:tabLst>
            </a:pPr>
            <a:r>
              <a:rPr sz="2400" b="1" spc="20" dirty="0">
                <a:solidFill>
                  <a:srgbClr val="3FAA54"/>
                </a:solidFill>
                <a:latin typeface="Cambria Math"/>
                <a:cs typeface="Cambria Math"/>
              </a:rPr>
              <a:t>are	updated	</a:t>
            </a:r>
            <a:r>
              <a:rPr sz="2400" b="1" spc="15" dirty="0">
                <a:solidFill>
                  <a:srgbClr val="3FAA54"/>
                </a:solidFill>
                <a:latin typeface="Cambria Math"/>
                <a:cs typeface="Cambria Math"/>
              </a:rPr>
              <a:t>after	</a:t>
            </a:r>
            <a:r>
              <a:rPr sz="2400" b="1" spc="10" dirty="0">
                <a:solidFill>
                  <a:srgbClr val="3FAA54"/>
                </a:solidFill>
                <a:latin typeface="Cambria Math"/>
                <a:cs typeface="Cambria Math"/>
              </a:rPr>
              <a:t>the	presentation	</a:t>
            </a:r>
            <a:r>
              <a:rPr sz="2400" b="1" spc="-10" dirty="0">
                <a:solidFill>
                  <a:srgbClr val="3FAA54"/>
                </a:solidFill>
                <a:latin typeface="Cambria Math"/>
                <a:cs typeface="Cambria Math"/>
              </a:rPr>
              <a:t>of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5552" y="3274455"/>
            <a:ext cx="7480934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/>
            <a:r>
              <a:rPr sz="2400" b="1" spc="10" dirty="0">
                <a:solidFill>
                  <a:srgbClr val="3FAA54"/>
                </a:solidFill>
                <a:latin typeface="Cambria Math"/>
                <a:cs typeface="Cambria Math"/>
              </a:rPr>
              <a:t>examples</a:t>
            </a:r>
            <a:r>
              <a:rPr sz="2400" b="1" spc="5" dirty="0">
                <a:solidFill>
                  <a:srgbClr val="3FAA54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3FAA54"/>
                </a:solidFill>
                <a:latin typeface="Cambria Math"/>
                <a:cs typeface="Cambria Math"/>
              </a:rPr>
              <a:t>i</a:t>
            </a:r>
            <a:r>
              <a:rPr sz="2400" b="1" spc="10" dirty="0">
                <a:solidFill>
                  <a:srgbClr val="3FAA54"/>
                </a:solidFill>
                <a:latin typeface="Cambria Math"/>
                <a:cs typeface="Cambria Math"/>
              </a:rPr>
              <a:t>n</a:t>
            </a:r>
            <a:r>
              <a:rPr sz="2400" b="1" dirty="0">
                <a:solidFill>
                  <a:srgbClr val="3FAA54"/>
                </a:solidFill>
                <a:latin typeface="Cambria Math"/>
                <a:cs typeface="Cambria Math"/>
              </a:rPr>
              <a:t> </a:t>
            </a:r>
            <a:r>
              <a:rPr sz="2400" b="1" spc="10" dirty="0">
                <a:solidFill>
                  <a:srgbClr val="3FAA54"/>
                </a:solidFill>
                <a:latin typeface="Cambria Math"/>
                <a:cs typeface="Cambria Math"/>
              </a:rPr>
              <a:t>the</a:t>
            </a:r>
            <a:r>
              <a:rPr sz="2400" b="1" spc="5" dirty="0">
                <a:solidFill>
                  <a:srgbClr val="3FAA54"/>
                </a:solidFill>
                <a:latin typeface="Cambria Math"/>
                <a:cs typeface="Cambria Math"/>
              </a:rPr>
              <a:t> </a:t>
            </a:r>
            <a:r>
              <a:rPr sz="2400" b="1" spc="10" dirty="0">
                <a:solidFill>
                  <a:srgbClr val="3FAA54"/>
                </a:solidFill>
                <a:latin typeface="Cambria Math"/>
                <a:cs typeface="Cambria Math"/>
              </a:rPr>
              <a:t>subset (mini-batch)</a:t>
            </a:r>
            <a:endParaRPr sz="2400">
              <a:latin typeface="Cambria Math"/>
              <a:cs typeface="Cambria Math"/>
            </a:endParaRPr>
          </a:p>
          <a:p>
            <a:pPr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299085" marR="5080" indent="-287020">
              <a:tabLst>
                <a:tab pos="636270" algn="l"/>
                <a:tab pos="989330" algn="l"/>
                <a:tab pos="2598420" algn="l"/>
                <a:tab pos="3604895" algn="l"/>
                <a:tab pos="4267200" algn="l"/>
                <a:tab pos="4826000" algn="l"/>
                <a:tab pos="6381115" algn="l"/>
                <a:tab pos="7252970" algn="l"/>
              </a:tabLst>
            </a:pPr>
            <a:r>
              <a:rPr sz="3600" baseline="-12731" dirty="0">
                <a:latin typeface="Verdana"/>
                <a:cs typeface="Verdana"/>
              </a:rPr>
              <a:t>–</a:t>
            </a:r>
            <a:r>
              <a:rPr sz="3600" spc="-172" baseline="-12731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Cambria Math"/>
                <a:cs typeface="Cambria Math"/>
              </a:rPr>
              <a:t>I</a:t>
            </a:r>
            <a:r>
              <a:rPr sz="2400" b="1" spc="5" dirty="0">
                <a:latin typeface="Cambria Math"/>
                <a:cs typeface="Cambria Math"/>
              </a:rPr>
              <a:t>t</a:t>
            </a:r>
            <a:r>
              <a:rPr sz="2400" b="1" dirty="0">
                <a:latin typeface="Cambria Math"/>
                <a:cs typeface="Cambria Math"/>
              </a:rPr>
              <a:t>	</a:t>
            </a:r>
            <a:r>
              <a:rPr sz="2400" b="1" spc="-5" dirty="0">
                <a:latin typeface="Cambria Math"/>
                <a:cs typeface="Cambria Math"/>
              </a:rPr>
              <a:t>i</a:t>
            </a:r>
            <a:r>
              <a:rPr sz="2400" b="1" spc="10" dirty="0">
                <a:latin typeface="Cambria Math"/>
                <a:cs typeface="Cambria Math"/>
              </a:rPr>
              <a:t>s</a:t>
            </a:r>
            <a:r>
              <a:rPr sz="2400" b="1" dirty="0">
                <a:latin typeface="Cambria Math"/>
                <a:cs typeface="Cambria Math"/>
              </a:rPr>
              <a:t>	</a:t>
            </a:r>
            <a:r>
              <a:rPr sz="2400" b="1" spc="10" dirty="0">
                <a:latin typeface="Cambria Math"/>
                <a:cs typeface="Cambria Math"/>
              </a:rPr>
              <a:t>empirically</a:t>
            </a:r>
            <a:r>
              <a:rPr sz="2400" b="1" dirty="0">
                <a:latin typeface="Cambria Math"/>
                <a:cs typeface="Cambria Math"/>
              </a:rPr>
              <a:t>	</a:t>
            </a:r>
            <a:r>
              <a:rPr sz="2400" b="1" spc="10" dirty="0">
                <a:latin typeface="Cambria Math"/>
                <a:cs typeface="Cambria Math"/>
              </a:rPr>
              <a:t>shown</a:t>
            </a:r>
            <a:r>
              <a:rPr sz="2400" b="1" dirty="0">
                <a:latin typeface="Cambria Math"/>
                <a:cs typeface="Cambria Math"/>
              </a:rPr>
              <a:t>	</a:t>
            </a:r>
            <a:r>
              <a:rPr sz="2400" b="1" spc="10" dirty="0">
                <a:latin typeface="Cambria Math"/>
                <a:cs typeface="Cambria Math"/>
              </a:rPr>
              <a:t>that</a:t>
            </a:r>
            <a:r>
              <a:rPr sz="2400" b="1" dirty="0">
                <a:latin typeface="Cambria Math"/>
                <a:cs typeface="Cambria Math"/>
              </a:rPr>
              <a:t>	</a:t>
            </a:r>
            <a:r>
              <a:rPr sz="2400" b="1" spc="10" dirty="0">
                <a:latin typeface="Cambria Math"/>
                <a:cs typeface="Cambria Math"/>
              </a:rPr>
              <a:t>the</a:t>
            </a:r>
            <a:r>
              <a:rPr sz="2400" b="1" dirty="0">
                <a:latin typeface="Cambria Math"/>
                <a:cs typeface="Cambria Math"/>
              </a:rPr>
              <a:t>	</a:t>
            </a:r>
            <a:r>
              <a:rPr sz="2400" b="1" spc="10" dirty="0">
                <a:latin typeface="Cambria Math"/>
                <a:cs typeface="Cambria Math"/>
              </a:rPr>
              <a:t>mini-batch</a:t>
            </a:r>
            <a:r>
              <a:rPr sz="2400" b="1" dirty="0">
                <a:latin typeface="Cambria Math"/>
                <a:cs typeface="Cambria Math"/>
              </a:rPr>
              <a:t>	</a:t>
            </a:r>
            <a:r>
              <a:rPr sz="2400" b="1" spc="25" dirty="0">
                <a:latin typeface="Cambria Math"/>
                <a:cs typeface="Cambria Math"/>
              </a:rPr>
              <a:t>mode</a:t>
            </a:r>
            <a:r>
              <a:rPr sz="2400" b="1" dirty="0">
                <a:latin typeface="Cambria Math"/>
                <a:cs typeface="Cambria Math"/>
              </a:rPr>
              <a:t>	</a:t>
            </a:r>
            <a:r>
              <a:rPr sz="2400" b="1" spc="-5" dirty="0">
                <a:latin typeface="Cambria Math"/>
                <a:cs typeface="Cambria Math"/>
              </a:rPr>
              <a:t>is </a:t>
            </a:r>
            <a:r>
              <a:rPr sz="2400" b="1" spc="25" dirty="0">
                <a:latin typeface="Cambria Math"/>
                <a:cs typeface="Cambria Math"/>
              </a:rPr>
              <a:t>more</a:t>
            </a:r>
            <a:r>
              <a:rPr sz="2400" b="1" spc="10" dirty="0">
                <a:latin typeface="Cambria Math"/>
                <a:cs typeface="Cambria Math"/>
              </a:rPr>
              <a:t> </a:t>
            </a:r>
            <a:r>
              <a:rPr sz="2400" b="1" spc="5" dirty="0">
                <a:latin typeface="Cambria Math"/>
                <a:cs typeface="Cambria Math"/>
              </a:rPr>
              <a:t>effective</a:t>
            </a:r>
            <a:r>
              <a:rPr sz="2400" b="1" spc="10" dirty="0">
                <a:latin typeface="Cambria Math"/>
                <a:cs typeface="Cambria Math"/>
              </a:rPr>
              <a:t> than the pattern </a:t>
            </a:r>
            <a:r>
              <a:rPr sz="2400" b="1" spc="25" dirty="0">
                <a:latin typeface="Cambria Math"/>
                <a:cs typeface="Cambria Math"/>
              </a:rPr>
              <a:t>mode</a:t>
            </a:r>
            <a:r>
              <a:rPr sz="2400" b="1" spc="10" dirty="0">
                <a:latin typeface="Cambria Math"/>
                <a:cs typeface="Cambria Math"/>
              </a:rPr>
              <a:t> </a:t>
            </a:r>
            <a:r>
              <a:rPr sz="2400" b="1" spc="25" dirty="0">
                <a:latin typeface="Cambria Math"/>
                <a:cs typeface="Cambria Math"/>
              </a:rPr>
              <a:t>and</a:t>
            </a:r>
            <a:r>
              <a:rPr sz="2400" b="1" spc="10" dirty="0">
                <a:latin typeface="Cambria Math"/>
                <a:cs typeface="Cambria Math"/>
              </a:rPr>
              <a:t> batch </a:t>
            </a:r>
            <a:r>
              <a:rPr sz="2400" b="1" spc="25" dirty="0">
                <a:latin typeface="Cambria Math"/>
                <a:cs typeface="Cambria Math"/>
              </a:rPr>
              <a:t>mode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993" y="217214"/>
            <a:ext cx="10762013" cy="614806"/>
          </a:xfrm>
          <a:prstGeom prst="rect">
            <a:avLst/>
          </a:prstGeom>
        </p:spPr>
        <p:txBody>
          <a:bodyPr vert="horz" wrap="square" lIns="0" tIns="121180" rIns="0" bIns="0" rtlCol="0">
            <a:spAutoFit/>
          </a:bodyPr>
          <a:lstStyle/>
          <a:p>
            <a:pPr marL="61594"/>
            <a:r>
              <a:rPr sz="3200" dirty="0"/>
              <a:t>Backpropagation</a:t>
            </a:r>
            <a:r>
              <a:rPr sz="3200" spc="-125" dirty="0"/>
              <a:t> </a:t>
            </a:r>
            <a:r>
              <a:rPr sz="3200" dirty="0"/>
              <a:t>Learning</a:t>
            </a:r>
            <a:r>
              <a:rPr sz="3200" spc="-175" dirty="0"/>
              <a:t> </a:t>
            </a:r>
            <a:r>
              <a:rPr sz="3200" dirty="0"/>
              <a:t>(contd.)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09801" y="1981201"/>
            <a:ext cx="7772399" cy="4648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0438" y="1184998"/>
            <a:ext cx="19113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i="1" spc="-35" dirty="0">
                <a:latin typeface="Times New Roman"/>
                <a:cs typeface="Times New Roman"/>
              </a:rPr>
              <a:t>x</a:t>
            </a:r>
            <a:r>
              <a:rPr sz="1875" i="1" baseline="-24444" dirty="0">
                <a:latin typeface="Times New Roman"/>
                <a:cs typeface="Times New Roman"/>
              </a:rPr>
              <a:t>i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842" y="1197226"/>
            <a:ext cx="5607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i="1" spc="-85" dirty="0">
                <a:latin typeface="Times New Roman"/>
                <a:cs typeface="Times New Roman"/>
              </a:rPr>
              <a:t>s</a:t>
            </a:r>
            <a:r>
              <a:rPr sz="1725" i="1" spc="-44" baseline="-24154" dirty="0">
                <a:latin typeface="Times New Roman"/>
                <a:cs typeface="Times New Roman"/>
              </a:rPr>
              <a:t>i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89" baseline="-24154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Symbol"/>
                <a:cs typeface="Symbol"/>
              </a:rPr>
              <a:t>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x</a:t>
            </a:r>
            <a:r>
              <a:rPr sz="1725" i="1" spc="-44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1504" y="1171550"/>
            <a:ext cx="11176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50" i="1" spc="50" dirty="0">
                <a:latin typeface="Times New Roman"/>
                <a:cs typeface="Times New Roman"/>
              </a:rPr>
              <a:t>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6475" y="1207962"/>
            <a:ext cx="21272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150" i="1" spc="250" dirty="0">
                <a:latin typeface="Times New Roman"/>
                <a:cs typeface="Times New Roman"/>
              </a:rPr>
              <a:t>s</a:t>
            </a:r>
            <a:r>
              <a:rPr sz="1875" i="1" spc="37" baseline="-24444" dirty="0">
                <a:latin typeface="Times New Roman"/>
                <a:cs typeface="Times New Roman"/>
              </a:rPr>
              <a:t>j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1284335"/>
            <a:ext cx="457200" cy="445134"/>
          </a:xfrm>
          <a:custGeom>
            <a:avLst/>
            <a:gdLst/>
            <a:ahLst/>
            <a:cxnLst/>
            <a:rect l="l" t="t" r="r" b="b"/>
            <a:pathLst>
              <a:path w="457200" h="445135">
                <a:moveTo>
                  <a:pt x="0" y="222260"/>
                </a:moveTo>
                <a:lnTo>
                  <a:pt x="6643" y="168831"/>
                </a:lnTo>
                <a:lnTo>
                  <a:pt x="25516" y="120095"/>
                </a:lnTo>
                <a:lnTo>
                  <a:pt x="55029" y="77593"/>
                </a:lnTo>
                <a:lnTo>
                  <a:pt x="93593" y="42868"/>
                </a:lnTo>
                <a:lnTo>
                  <a:pt x="139620" y="17458"/>
                </a:lnTo>
                <a:lnTo>
                  <a:pt x="191520" y="2907"/>
                </a:lnTo>
                <a:lnTo>
                  <a:pt x="228599" y="0"/>
                </a:lnTo>
                <a:lnTo>
                  <a:pt x="247348" y="736"/>
                </a:lnTo>
                <a:lnTo>
                  <a:pt x="300853" y="11325"/>
                </a:lnTo>
                <a:lnTo>
                  <a:pt x="349014" y="33287"/>
                </a:lnTo>
                <a:lnTo>
                  <a:pt x="390243" y="65078"/>
                </a:lnTo>
                <a:lnTo>
                  <a:pt x="422949" y="105159"/>
                </a:lnTo>
                <a:lnTo>
                  <a:pt x="445545" y="151988"/>
                </a:lnTo>
                <a:lnTo>
                  <a:pt x="456442" y="204024"/>
                </a:lnTo>
                <a:lnTo>
                  <a:pt x="457199" y="222260"/>
                </a:lnTo>
                <a:lnTo>
                  <a:pt x="456442" y="240479"/>
                </a:lnTo>
                <a:lnTo>
                  <a:pt x="445545" y="292485"/>
                </a:lnTo>
                <a:lnTo>
                  <a:pt x="422949" y="339306"/>
                </a:lnTo>
                <a:lnTo>
                  <a:pt x="390243" y="379395"/>
                </a:lnTo>
                <a:lnTo>
                  <a:pt x="349014" y="411204"/>
                </a:lnTo>
                <a:lnTo>
                  <a:pt x="300853" y="433182"/>
                </a:lnTo>
                <a:lnTo>
                  <a:pt x="247348" y="443783"/>
                </a:lnTo>
                <a:lnTo>
                  <a:pt x="228599" y="444520"/>
                </a:lnTo>
                <a:lnTo>
                  <a:pt x="209851" y="443783"/>
                </a:lnTo>
                <a:lnTo>
                  <a:pt x="156346" y="433182"/>
                </a:lnTo>
                <a:lnTo>
                  <a:pt x="108185" y="411204"/>
                </a:lnTo>
                <a:lnTo>
                  <a:pt x="66956" y="379395"/>
                </a:lnTo>
                <a:lnTo>
                  <a:pt x="34250" y="339306"/>
                </a:lnTo>
                <a:lnTo>
                  <a:pt x="11654" y="292485"/>
                </a:lnTo>
                <a:lnTo>
                  <a:pt x="757" y="240479"/>
                </a:lnTo>
                <a:lnTo>
                  <a:pt x="0" y="2222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8396" y="1370986"/>
            <a:ext cx="1104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3000" y="147483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1999" y="0"/>
                </a:moveTo>
                <a:lnTo>
                  <a:pt x="761999" y="76199"/>
                </a:lnTo>
                <a:lnTo>
                  <a:pt x="826007" y="44195"/>
                </a:lnTo>
                <a:lnTo>
                  <a:pt x="774704" y="44195"/>
                </a:lnTo>
                <a:lnTo>
                  <a:pt x="774704" y="32003"/>
                </a:lnTo>
                <a:lnTo>
                  <a:pt x="826007" y="32003"/>
                </a:lnTo>
                <a:lnTo>
                  <a:pt x="761999" y="0"/>
                </a:lnTo>
                <a:close/>
              </a:path>
              <a:path w="838200" h="76200">
                <a:moveTo>
                  <a:pt x="761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761999" y="44195"/>
                </a:lnTo>
                <a:lnTo>
                  <a:pt x="761999" y="32003"/>
                </a:lnTo>
                <a:close/>
              </a:path>
              <a:path w="838200" h="76200">
                <a:moveTo>
                  <a:pt x="826007" y="32003"/>
                </a:moveTo>
                <a:lnTo>
                  <a:pt x="774704" y="32003"/>
                </a:lnTo>
                <a:lnTo>
                  <a:pt x="774704" y="44195"/>
                </a:lnTo>
                <a:lnTo>
                  <a:pt x="826007" y="44195"/>
                </a:lnTo>
                <a:lnTo>
                  <a:pt x="838199" y="38099"/>
                </a:lnTo>
                <a:lnTo>
                  <a:pt x="826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1292230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29"/>
                </a:moveTo>
                <a:lnTo>
                  <a:pt x="6643" y="168842"/>
                </a:lnTo>
                <a:lnTo>
                  <a:pt x="25516" y="120125"/>
                </a:lnTo>
                <a:lnTo>
                  <a:pt x="55029" y="77626"/>
                </a:lnTo>
                <a:lnTo>
                  <a:pt x="93593" y="42892"/>
                </a:lnTo>
                <a:lnTo>
                  <a:pt x="139620" y="17471"/>
                </a:lnTo>
                <a:lnTo>
                  <a:pt x="191520" y="2910"/>
                </a:lnTo>
                <a:lnTo>
                  <a:pt x="228599" y="0"/>
                </a:lnTo>
                <a:lnTo>
                  <a:pt x="247348" y="737"/>
                </a:lnTo>
                <a:lnTo>
                  <a:pt x="300853" y="11334"/>
                </a:lnTo>
                <a:lnTo>
                  <a:pt x="349014" y="33307"/>
                </a:lnTo>
                <a:lnTo>
                  <a:pt x="390243" y="65109"/>
                </a:lnTo>
                <a:lnTo>
                  <a:pt x="422949" y="105191"/>
                </a:lnTo>
                <a:lnTo>
                  <a:pt x="445545" y="152007"/>
                </a:lnTo>
                <a:lnTo>
                  <a:pt x="456442" y="204010"/>
                </a:lnTo>
                <a:lnTo>
                  <a:pt x="457199" y="222229"/>
                </a:lnTo>
                <a:lnTo>
                  <a:pt x="456442" y="240449"/>
                </a:lnTo>
                <a:lnTo>
                  <a:pt x="445545" y="292454"/>
                </a:lnTo>
                <a:lnTo>
                  <a:pt x="422949" y="339276"/>
                </a:lnTo>
                <a:lnTo>
                  <a:pt x="390243" y="379365"/>
                </a:lnTo>
                <a:lnTo>
                  <a:pt x="349014" y="411173"/>
                </a:lnTo>
                <a:lnTo>
                  <a:pt x="300853" y="433152"/>
                </a:lnTo>
                <a:lnTo>
                  <a:pt x="247348" y="443752"/>
                </a:lnTo>
                <a:lnTo>
                  <a:pt x="228599" y="444489"/>
                </a:lnTo>
                <a:lnTo>
                  <a:pt x="209851" y="443752"/>
                </a:lnTo>
                <a:lnTo>
                  <a:pt x="156346" y="433152"/>
                </a:lnTo>
                <a:lnTo>
                  <a:pt x="108185" y="411173"/>
                </a:lnTo>
                <a:lnTo>
                  <a:pt x="66956" y="379365"/>
                </a:lnTo>
                <a:lnTo>
                  <a:pt x="34250" y="339276"/>
                </a:lnTo>
                <a:lnTo>
                  <a:pt x="11654" y="292454"/>
                </a:lnTo>
                <a:lnTo>
                  <a:pt x="757" y="240449"/>
                </a:lnTo>
                <a:lnTo>
                  <a:pt x="0" y="2222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4686" y="1378626"/>
            <a:ext cx="1104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400" y="148273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1999" y="0"/>
                </a:moveTo>
                <a:lnTo>
                  <a:pt x="761999" y="76199"/>
                </a:lnTo>
                <a:lnTo>
                  <a:pt x="826007" y="44195"/>
                </a:lnTo>
                <a:lnTo>
                  <a:pt x="774704" y="44195"/>
                </a:lnTo>
                <a:lnTo>
                  <a:pt x="774704" y="32003"/>
                </a:lnTo>
                <a:lnTo>
                  <a:pt x="826007" y="32003"/>
                </a:lnTo>
                <a:lnTo>
                  <a:pt x="761999" y="0"/>
                </a:lnTo>
                <a:close/>
              </a:path>
              <a:path w="838200" h="76200">
                <a:moveTo>
                  <a:pt x="761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761999" y="44195"/>
                </a:lnTo>
                <a:lnTo>
                  <a:pt x="761999" y="32003"/>
                </a:lnTo>
                <a:close/>
              </a:path>
              <a:path w="838200" h="76200">
                <a:moveTo>
                  <a:pt x="826007" y="32003"/>
                </a:moveTo>
                <a:lnTo>
                  <a:pt x="774704" y="32003"/>
                </a:lnTo>
                <a:lnTo>
                  <a:pt x="774704" y="44195"/>
                </a:lnTo>
                <a:lnTo>
                  <a:pt x="826007" y="44195"/>
                </a:lnTo>
                <a:lnTo>
                  <a:pt x="838199" y="38099"/>
                </a:lnTo>
                <a:lnTo>
                  <a:pt x="826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6600" y="1304909"/>
            <a:ext cx="457200" cy="445134"/>
          </a:xfrm>
          <a:custGeom>
            <a:avLst/>
            <a:gdLst/>
            <a:ahLst/>
            <a:cxnLst/>
            <a:rect l="l" t="t" r="r" b="b"/>
            <a:pathLst>
              <a:path w="457200" h="445135">
                <a:moveTo>
                  <a:pt x="0" y="222260"/>
                </a:moveTo>
                <a:lnTo>
                  <a:pt x="6643" y="168870"/>
                </a:lnTo>
                <a:lnTo>
                  <a:pt x="25516" y="120149"/>
                </a:lnTo>
                <a:lnTo>
                  <a:pt x="55029" y="77643"/>
                </a:lnTo>
                <a:lnTo>
                  <a:pt x="93593" y="42903"/>
                </a:lnTo>
                <a:lnTo>
                  <a:pt x="139620" y="17475"/>
                </a:lnTo>
                <a:lnTo>
                  <a:pt x="191520" y="2910"/>
                </a:lnTo>
                <a:lnTo>
                  <a:pt x="228599" y="0"/>
                </a:lnTo>
                <a:lnTo>
                  <a:pt x="247348" y="737"/>
                </a:lnTo>
                <a:lnTo>
                  <a:pt x="300853" y="11337"/>
                </a:lnTo>
                <a:lnTo>
                  <a:pt x="349014" y="33316"/>
                </a:lnTo>
                <a:lnTo>
                  <a:pt x="390243" y="65124"/>
                </a:lnTo>
                <a:lnTo>
                  <a:pt x="422949" y="105213"/>
                </a:lnTo>
                <a:lnTo>
                  <a:pt x="445545" y="152035"/>
                </a:lnTo>
                <a:lnTo>
                  <a:pt x="456442" y="204040"/>
                </a:lnTo>
                <a:lnTo>
                  <a:pt x="457199" y="222260"/>
                </a:lnTo>
                <a:lnTo>
                  <a:pt x="456442" y="240479"/>
                </a:lnTo>
                <a:lnTo>
                  <a:pt x="445545" y="292485"/>
                </a:lnTo>
                <a:lnTo>
                  <a:pt x="422949" y="339306"/>
                </a:lnTo>
                <a:lnTo>
                  <a:pt x="390243" y="379395"/>
                </a:lnTo>
                <a:lnTo>
                  <a:pt x="349014" y="411204"/>
                </a:lnTo>
                <a:lnTo>
                  <a:pt x="300853" y="433182"/>
                </a:lnTo>
                <a:lnTo>
                  <a:pt x="247348" y="443783"/>
                </a:lnTo>
                <a:lnTo>
                  <a:pt x="228599" y="444520"/>
                </a:lnTo>
                <a:lnTo>
                  <a:pt x="209851" y="443783"/>
                </a:lnTo>
                <a:lnTo>
                  <a:pt x="156346" y="433182"/>
                </a:lnTo>
                <a:lnTo>
                  <a:pt x="108185" y="411204"/>
                </a:lnTo>
                <a:lnTo>
                  <a:pt x="66956" y="379395"/>
                </a:lnTo>
                <a:lnTo>
                  <a:pt x="34250" y="339306"/>
                </a:lnTo>
                <a:lnTo>
                  <a:pt x="11654" y="292485"/>
                </a:lnTo>
                <a:lnTo>
                  <a:pt x="757" y="240479"/>
                </a:lnTo>
                <a:lnTo>
                  <a:pt x="0" y="2222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36338" y="1391453"/>
            <a:ext cx="161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3800" y="1495409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1999" y="0"/>
                </a:moveTo>
                <a:lnTo>
                  <a:pt x="761999" y="76199"/>
                </a:lnTo>
                <a:lnTo>
                  <a:pt x="826007" y="44195"/>
                </a:lnTo>
                <a:lnTo>
                  <a:pt x="774704" y="44195"/>
                </a:lnTo>
                <a:lnTo>
                  <a:pt x="774704" y="32003"/>
                </a:lnTo>
                <a:lnTo>
                  <a:pt x="826007" y="32003"/>
                </a:lnTo>
                <a:lnTo>
                  <a:pt x="761999" y="0"/>
                </a:lnTo>
                <a:close/>
              </a:path>
              <a:path w="838200" h="76200">
                <a:moveTo>
                  <a:pt x="761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761999" y="44195"/>
                </a:lnTo>
                <a:lnTo>
                  <a:pt x="761999" y="32003"/>
                </a:lnTo>
                <a:close/>
              </a:path>
              <a:path w="838200" h="76200">
                <a:moveTo>
                  <a:pt x="826007" y="32003"/>
                </a:moveTo>
                <a:lnTo>
                  <a:pt x="774704" y="32003"/>
                </a:lnTo>
                <a:lnTo>
                  <a:pt x="774704" y="44195"/>
                </a:lnTo>
                <a:lnTo>
                  <a:pt x="826007" y="44195"/>
                </a:lnTo>
                <a:lnTo>
                  <a:pt x="838199" y="38099"/>
                </a:lnTo>
                <a:lnTo>
                  <a:pt x="826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3800" y="1474835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799" y="0"/>
                </a:moveTo>
                <a:lnTo>
                  <a:pt x="685799" y="76199"/>
                </a:lnTo>
                <a:lnTo>
                  <a:pt x="749807" y="44195"/>
                </a:lnTo>
                <a:lnTo>
                  <a:pt x="698504" y="44195"/>
                </a:lnTo>
                <a:lnTo>
                  <a:pt x="698504" y="32003"/>
                </a:lnTo>
                <a:lnTo>
                  <a:pt x="749807" y="32003"/>
                </a:lnTo>
                <a:lnTo>
                  <a:pt x="685799" y="0"/>
                </a:lnTo>
                <a:close/>
              </a:path>
              <a:path w="762000" h="76200">
                <a:moveTo>
                  <a:pt x="6857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685799" y="44195"/>
                </a:lnTo>
                <a:lnTo>
                  <a:pt x="685799" y="32003"/>
                </a:lnTo>
                <a:close/>
              </a:path>
              <a:path w="762000" h="76200">
                <a:moveTo>
                  <a:pt x="749807" y="32003"/>
                </a:moveTo>
                <a:lnTo>
                  <a:pt x="698504" y="32003"/>
                </a:lnTo>
                <a:lnTo>
                  <a:pt x="698504" y="44195"/>
                </a:lnTo>
                <a:lnTo>
                  <a:pt x="749807" y="44195"/>
                </a:lnTo>
                <a:lnTo>
                  <a:pt x="761999" y="38099"/>
                </a:lnTo>
                <a:lnTo>
                  <a:pt x="7498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21339" y="1173047"/>
            <a:ext cx="10413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i="1" spc="-40" dirty="0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04774" y="1209747"/>
            <a:ext cx="19939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50" i="1" spc="-70" dirty="0">
                <a:latin typeface="Times New Roman"/>
                <a:cs typeface="Times New Roman"/>
              </a:rPr>
              <a:t>s</a:t>
            </a:r>
            <a:r>
              <a:rPr sz="1950" i="1" spc="-52" baseline="-23504" dirty="0">
                <a:latin typeface="Times New Roman"/>
                <a:cs typeface="Times New Roman"/>
              </a:rPr>
              <a:t>k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3039" y="1573680"/>
            <a:ext cx="29273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85"/>
              </a:lnSpc>
            </a:pPr>
            <a:r>
              <a:rPr sz="3150" i="1" spc="-209" baseline="13227" dirty="0">
                <a:latin typeface="Times New Roman"/>
                <a:cs typeface="Times New Roman"/>
              </a:rPr>
              <a:t>w</a:t>
            </a:r>
            <a:r>
              <a:rPr sz="1200" i="1" spc="-30" dirty="0">
                <a:latin typeface="Times New Roman"/>
                <a:cs typeface="Times New Roman"/>
              </a:rPr>
              <a:t>jk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7922" y="1564937"/>
            <a:ext cx="2921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375" i="1" spc="-82" baseline="-24691" dirty="0">
                <a:latin typeface="Times New Roman"/>
                <a:cs typeface="Times New Roman"/>
              </a:rPr>
              <a:t>w</a:t>
            </a:r>
            <a:r>
              <a:rPr sz="1300" i="1" spc="-15" dirty="0">
                <a:latin typeface="Times New Roman"/>
                <a:cs typeface="Times New Roman"/>
              </a:rPr>
              <a:t>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2625" y="1764518"/>
            <a:ext cx="1270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i="1" spc="25" dirty="0">
                <a:latin typeface="Times New Roman"/>
                <a:cs typeface="Times New Roman"/>
              </a:rPr>
              <a:t>ij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66890" y="3125267"/>
            <a:ext cx="551815" cy="927735"/>
          </a:xfrm>
          <a:custGeom>
            <a:avLst/>
            <a:gdLst/>
            <a:ahLst/>
            <a:cxnLst/>
            <a:rect l="l" t="t" r="r" b="b"/>
            <a:pathLst>
              <a:path w="551814" h="927735">
                <a:moveTo>
                  <a:pt x="399643" y="0"/>
                </a:moveTo>
                <a:lnTo>
                  <a:pt x="415413" y="0"/>
                </a:lnTo>
                <a:lnTo>
                  <a:pt x="426621" y="0"/>
                </a:lnTo>
                <a:lnTo>
                  <a:pt x="436943" y="0"/>
                </a:lnTo>
                <a:lnTo>
                  <a:pt x="442277" y="0"/>
                </a:lnTo>
                <a:lnTo>
                  <a:pt x="447611" y="0"/>
                </a:lnTo>
                <a:lnTo>
                  <a:pt x="447611" y="5334"/>
                </a:lnTo>
                <a:lnTo>
                  <a:pt x="447611" y="10655"/>
                </a:lnTo>
                <a:lnTo>
                  <a:pt x="447611" y="15989"/>
                </a:lnTo>
                <a:lnTo>
                  <a:pt x="450278" y="15989"/>
                </a:lnTo>
                <a:lnTo>
                  <a:pt x="452932" y="15989"/>
                </a:lnTo>
                <a:lnTo>
                  <a:pt x="455599" y="15989"/>
                </a:lnTo>
                <a:lnTo>
                  <a:pt x="455599" y="18643"/>
                </a:lnTo>
                <a:lnTo>
                  <a:pt x="455599" y="21310"/>
                </a:lnTo>
                <a:lnTo>
                  <a:pt x="455599" y="23977"/>
                </a:lnTo>
                <a:lnTo>
                  <a:pt x="460933" y="29311"/>
                </a:lnTo>
                <a:lnTo>
                  <a:pt x="466255" y="34632"/>
                </a:lnTo>
                <a:lnTo>
                  <a:pt x="471589" y="39966"/>
                </a:lnTo>
                <a:lnTo>
                  <a:pt x="471589" y="39966"/>
                </a:lnTo>
                <a:lnTo>
                  <a:pt x="471589" y="71932"/>
                </a:lnTo>
                <a:lnTo>
                  <a:pt x="475560" y="76591"/>
                </a:lnTo>
                <a:lnTo>
                  <a:pt x="484744" y="90559"/>
                </a:lnTo>
                <a:lnTo>
                  <a:pt x="487578" y="98577"/>
                </a:lnTo>
                <a:lnTo>
                  <a:pt x="487578" y="101244"/>
                </a:lnTo>
                <a:lnTo>
                  <a:pt x="487578" y="103911"/>
                </a:lnTo>
                <a:lnTo>
                  <a:pt x="492899" y="103911"/>
                </a:lnTo>
                <a:lnTo>
                  <a:pt x="498233" y="103911"/>
                </a:lnTo>
                <a:lnTo>
                  <a:pt x="503555" y="103911"/>
                </a:lnTo>
                <a:lnTo>
                  <a:pt x="503555" y="106565"/>
                </a:lnTo>
                <a:lnTo>
                  <a:pt x="503555" y="127889"/>
                </a:lnTo>
                <a:lnTo>
                  <a:pt x="506222" y="130556"/>
                </a:lnTo>
                <a:lnTo>
                  <a:pt x="508889" y="133210"/>
                </a:lnTo>
                <a:lnTo>
                  <a:pt x="511556" y="135877"/>
                </a:lnTo>
                <a:lnTo>
                  <a:pt x="516877" y="141211"/>
                </a:lnTo>
                <a:lnTo>
                  <a:pt x="522211" y="146532"/>
                </a:lnTo>
                <a:lnTo>
                  <a:pt x="527532" y="151866"/>
                </a:lnTo>
                <a:lnTo>
                  <a:pt x="527532" y="164173"/>
                </a:lnTo>
                <a:lnTo>
                  <a:pt x="527532" y="178036"/>
                </a:lnTo>
                <a:lnTo>
                  <a:pt x="530199" y="186499"/>
                </a:lnTo>
                <a:lnTo>
                  <a:pt x="532866" y="189166"/>
                </a:lnTo>
                <a:lnTo>
                  <a:pt x="535533" y="191833"/>
                </a:lnTo>
                <a:lnTo>
                  <a:pt x="535533" y="191833"/>
                </a:lnTo>
                <a:lnTo>
                  <a:pt x="535533" y="253588"/>
                </a:lnTo>
                <a:lnTo>
                  <a:pt x="540854" y="255778"/>
                </a:lnTo>
                <a:lnTo>
                  <a:pt x="546188" y="255778"/>
                </a:lnTo>
                <a:lnTo>
                  <a:pt x="551510" y="255778"/>
                </a:lnTo>
                <a:lnTo>
                  <a:pt x="551510" y="263766"/>
                </a:lnTo>
                <a:lnTo>
                  <a:pt x="551510" y="271767"/>
                </a:lnTo>
                <a:lnTo>
                  <a:pt x="551510" y="285097"/>
                </a:lnTo>
                <a:lnTo>
                  <a:pt x="551510" y="296665"/>
                </a:lnTo>
                <a:lnTo>
                  <a:pt x="551510" y="309547"/>
                </a:lnTo>
                <a:lnTo>
                  <a:pt x="551510" y="326349"/>
                </a:lnTo>
                <a:lnTo>
                  <a:pt x="551510" y="338714"/>
                </a:lnTo>
                <a:lnTo>
                  <a:pt x="551510" y="349189"/>
                </a:lnTo>
                <a:lnTo>
                  <a:pt x="551510" y="363454"/>
                </a:lnTo>
                <a:lnTo>
                  <a:pt x="551510" y="375054"/>
                </a:lnTo>
                <a:lnTo>
                  <a:pt x="551510" y="415632"/>
                </a:lnTo>
                <a:lnTo>
                  <a:pt x="548855" y="423633"/>
                </a:lnTo>
                <a:lnTo>
                  <a:pt x="546188" y="431622"/>
                </a:lnTo>
                <a:lnTo>
                  <a:pt x="543521" y="439610"/>
                </a:lnTo>
                <a:lnTo>
                  <a:pt x="543521" y="447611"/>
                </a:lnTo>
                <a:lnTo>
                  <a:pt x="543521" y="463588"/>
                </a:lnTo>
                <a:lnTo>
                  <a:pt x="540854" y="466255"/>
                </a:lnTo>
                <a:lnTo>
                  <a:pt x="538200" y="468922"/>
                </a:lnTo>
                <a:lnTo>
                  <a:pt x="535533" y="471589"/>
                </a:lnTo>
                <a:lnTo>
                  <a:pt x="535533" y="474256"/>
                </a:lnTo>
                <a:lnTo>
                  <a:pt x="535533" y="476910"/>
                </a:lnTo>
                <a:lnTo>
                  <a:pt x="535533" y="479577"/>
                </a:lnTo>
                <a:lnTo>
                  <a:pt x="530199" y="484911"/>
                </a:lnTo>
                <a:lnTo>
                  <a:pt x="524878" y="490232"/>
                </a:lnTo>
                <a:lnTo>
                  <a:pt x="519544" y="495566"/>
                </a:lnTo>
                <a:lnTo>
                  <a:pt x="519544" y="498233"/>
                </a:lnTo>
                <a:lnTo>
                  <a:pt x="519544" y="500888"/>
                </a:lnTo>
                <a:lnTo>
                  <a:pt x="519544" y="503555"/>
                </a:lnTo>
                <a:lnTo>
                  <a:pt x="516877" y="508889"/>
                </a:lnTo>
                <a:lnTo>
                  <a:pt x="514210" y="514210"/>
                </a:lnTo>
                <a:lnTo>
                  <a:pt x="511556" y="519544"/>
                </a:lnTo>
                <a:lnTo>
                  <a:pt x="511556" y="522211"/>
                </a:lnTo>
                <a:lnTo>
                  <a:pt x="511556" y="524878"/>
                </a:lnTo>
                <a:lnTo>
                  <a:pt x="511556" y="527532"/>
                </a:lnTo>
                <a:lnTo>
                  <a:pt x="506222" y="532866"/>
                </a:lnTo>
                <a:lnTo>
                  <a:pt x="500888" y="538200"/>
                </a:lnTo>
                <a:lnTo>
                  <a:pt x="495566" y="543521"/>
                </a:lnTo>
                <a:lnTo>
                  <a:pt x="495566" y="546188"/>
                </a:lnTo>
                <a:lnTo>
                  <a:pt x="495566" y="548855"/>
                </a:lnTo>
                <a:lnTo>
                  <a:pt x="495566" y="551510"/>
                </a:lnTo>
                <a:lnTo>
                  <a:pt x="492899" y="554177"/>
                </a:lnTo>
                <a:lnTo>
                  <a:pt x="490232" y="556844"/>
                </a:lnTo>
                <a:lnTo>
                  <a:pt x="487578" y="559511"/>
                </a:lnTo>
                <a:lnTo>
                  <a:pt x="487578" y="575500"/>
                </a:lnTo>
                <a:lnTo>
                  <a:pt x="487578" y="583488"/>
                </a:lnTo>
                <a:lnTo>
                  <a:pt x="482244" y="588822"/>
                </a:lnTo>
                <a:lnTo>
                  <a:pt x="476910" y="594144"/>
                </a:lnTo>
                <a:lnTo>
                  <a:pt x="471589" y="599478"/>
                </a:lnTo>
                <a:lnTo>
                  <a:pt x="471589" y="602145"/>
                </a:lnTo>
                <a:lnTo>
                  <a:pt x="471589" y="604799"/>
                </a:lnTo>
                <a:lnTo>
                  <a:pt x="471589" y="607466"/>
                </a:lnTo>
                <a:lnTo>
                  <a:pt x="464674" y="619221"/>
                </a:lnTo>
                <a:lnTo>
                  <a:pt x="456700" y="628255"/>
                </a:lnTo>
                <a:lnTo>
                  <a:pt x="446602" y="635633"/>
                </a:lnTo>
                <a:lnTo>
                  <a:pt x="439610" y="644766"/>
                </a:lnTo>
                <a:lnTo>
                  <a:pt x="439610" y="650100"/>
                </a:lnTo>
                <a:lnTo>
                  <a:pt x="439610" y="655421"/>
                </a:lnTo>
                <a:lnTo>
                  <a:pt x="436943" y="658088"/>
                </a:lnTo>
                <a:lnTo>
                  <a:pt x="434289" y="660755"/>
                </a:lnTo>
                <a:lnTo>
                  <a:pt x="431622" y="663422"/>
                </a:lnTo>
                <a:lnTo>
                  <a:pt x="431622" y="668743"/>
                </a:lnTo>
                <a:lnTo>
                  <a:pt x="431622" y="674077"/>
                </a:lnTo>
                <a:lnTo>
                  <a:pt x="431622" y="679399"/>
                </a:lnTo>
                <a:lnTo>
                  <a:pt x="426288" y="682066"/>
                </a:lnTo>
                <a:lnTo>
                  <a:pt x="420966" y="684733"/>
                </a:lnTo>
                <a:lnTo>
                  <a:pt x="415632" y="687400"/>
                </a:lnTo>
                <a:lnTo>
                  <a:pt x="412965" y="687400"/>
                </a:lnTo>
                <a:lnTo>
                  <a:pt x="410311" y="687400"/>
                </a:lnTo>
                <a:lnTo>
                  <a:pt x="407644" y="687400"/>
                </a:lnTo>
                <a:lnTo>
                  <a:pt x="404977" y="690067"/>
                </a:lnTo>
                <a:lnTo>
                  <a:pt x="402310" y="692721"/>
                </a:lnTo>
                <a:lnTo>
                  <a:pt x="399643" y="695388"/>
                </a:lnTo>
                <a:lnTo>
                  <a:pt x="399643" y="700722"/>
                </a:lnTo>
                <a:lnTo>
                  <a:pt x="399643" y="706043"/>
                </a:lnTo>
                <a:lnTo>
                  <a:pt x="399643" y="711377"/>
                </a:lnTo>
                <a:lnTo>
                  <a:pt x="394322" y="714044"/>
                </a:lnTo>
                <a:lnTo>
                  <a:pt x="388988" y="716699"/>
                </a:lnTo>
                <a:lnTo>
                  <a:pt x="383667" y="719366"/>
                </a:lnTo>
                <a:lnTo>
                  <a:pt x="381000" y="719366"/>
                </a:lnTo>
                <a:lnTo>
                  <a:pt x="378333" y="719366"/>
                </a:lnTo>
                <a:lnTo>
                  <a:pt x="375666" y="719366"/>
                </a:lnTo>
                <a:lnTo>
                  <a:pt x="370201" y="724834"/>
                </a:lnTo>
                <a:lnTo>
                  <a:pt x="358840" y="736197"/>
                </a:lnTo>
                <a:lnTo>
                  <a:pt x="347126" y="747916"/>
                </a:lnTo>
                <a:lnTo>
                  <a:pt x="339359" y="755678"/>
                </a:lnTo>
                <a:lnTo>
                  <a:pt x="333044" y="762000"/>
                </a:lnTo>
                <a:lnTo>
                  <a:pt x="330377" y="764667"/>
                </a:lnTo>
                <a:lnTo>
                  <a:pt x="327710" y="767321"/>
                </a:lnTo>
                <a:lnTo>
                  <a:pt x="325043" y="767321"/>
                </a:lnTo>
                <a:lnTo>
                  <a:pt x="322376" y="767321"/>
                </a:lnTo>
                <a:lnTo>
                  <a:pt x="319722" y="767321"/>
                </a:lnTo>
                <a:lnTo>
                  <a:pt x="314256" y="770685"/>
                </a:lnTo>
                <a:lnTo>
                  <a:pt x="302897" y="780776"/>
                </a:lnTo>
                <a:lnTo>
                  <a:pt x="290225" y="792762"/>
                </a:lnTo>
                <a:lnTo>
                  <a:pt x="282061" y="798123"/>
                </a:lnTo>
                <a:lnTo>
                  <a:pt x="277088" y="804633"/>
                </a:lnTo>
                <a:lnTo>
                  <a:pt x="274421" y="809955"/>
                </a:lnTo>
                <a:lnTo>
                  <a:pt x="271767" y="815289"/>
                </a:lnTo>
                <a:lnTo>
                  <a:pt x="266433" y="815289"/>
                </a:lnTo>
                <a:lnTo>
                  <a:pt x="261099" y="815289"/>
                </a:lnTo>
                <a:lnTo>
                  <a:pt x="255778" y="815289"/>
                </a:lnTo>
                <a:lnTo>
                  <a:pt x="253111" y="817956"/>
                </a:lnTo>
                <a:lnTo>
                  <a:pt x="250444" y="820610"/>
                </a:lnTo>
                <a:lnTo>
                  <a:pt x="247777" y="823277"/>
                </a:lnTo>
                <a:lnTo>
                  <a:pt x="245122" y="823277"/>
                </a:lnTo>
                <a:lnTo>
                  <a:pt x="223799" y="823277"/>
                </a:lnTo>
                <a:lnTo>
                  <a:pt x="215529" y="835034"/>
                </a:lnTo>
                <a:lnTo>
                  <a:pt x="205599" y="844069"/>
                </a:lnTo>
                <a:lnTo>
                  <a:pt x="196136" y="851448"/>
                </a:lnTo>
                <a:lnTo>
                  <a:pt x="189166" y="855256"/>
                </a:lnTo>
                <a:lnTo>
                  <a:pt x="186499" y="855256"/>
                </a:lnTo>
                <a:lnTo>
                  <a:pt x="183832" y="855256"/>
                </a:lnTo>
                <a:lnTo>
                  <a:pt x="178511" y="860577"/>
                </a:lnTo>
                <a:lnTo>
                  <a:pt x="173177" y="865911"/>
                </a:lnTo>
                <a:lnTo>
                  <a:pt x="167855" y="871232"/>
                </a:lnTo>
                <a:lnTo>
                  <a:pt x="111899" y="871232"/>
                </a:lnTo>
                <a:lnTo>
                  <a:pt x="109232" y="873899"/>
                </a:lnTo>
                <a:lnTo>
                  <a:pt x="106578" y="876566"/>
                </a:lnTo>
                <a:lnTo>
                  <a:pt x="103911" y="879233"/>
                </a:lnTo>
                <a:lnTo>
                  <a:pt x="87922" y="879233"/>
                </a:lnTo>
                <a:lnTo>
                  <a:pt x="79933" y="879233"/>
                </a:lnTo>
                <a:lnTo>
                  <a:pt x="66601" y="879233"/>
                </a:lnTo>
                <a:lnTo>
                  <a:pt x="55036" y="879233"/>
                </a:lnTo>
                <a:lnTo>
                  <a:pt x="42156" y="879233"/>
                </a:lnTo>
                <a:lnTo>
                  <a:pt x="31182" y="879233"/>
                </a:lnTo>
                <a:lnTo>
                  <a:pt x="18889" y="879233"/>
                </a:lnTo>
                <a:lnTo>
                  <a:pt x="5334" y="879233"/>
                </a:lnTo>
                <a:lnTo>
                  <a:pt x="2667" y="879233"/>
                </a:lnTo>
                <a:lnTo>
                  <a:pt x="0" y="879233"/>
                </a:lnTo>
                <a:lnTo>
                  <a:pt x="0" y="874646"/>
                </a:lnTo>
                <a:lnTo>
                  <a:pt x="0" y="861913"/>
                </a:lnTo>
                <a:lnTo>
                  <a:pt x="0" y="842573"/>
                </a:lnTo>
                <a:lnTo>
                  <a:pt x="0" y="836599"/>
                </a:lnTo>
                <a:lnTo>
                  <a:pt x="0" y="833932"/>
                </a:lnTo>
                <a:lnTo>
                  <a:pt x="0" y="831265"/>
                </a:lnTo>
                <a:lnTo>
                  <a:pt x="5334" y="825944"/>
                </a:lnTo>
                <a:lnTo>
                  <a:pt x="10655" y="820610"/>
                </a:lnTo>
                <a:lnTo>
                  <a:pt x="15989" y="815289"/>
                </a:lnTo>
                <a:lnTo>
                  <a:pt x="15989" y="812622"/>
                </a:lnTo>
                <a:lnTo>
                  <a:pt x="15989" y="809955"/>
                </a:lnTo>
                <a:lnTo>
                  <a:pt x="15989" y="807288"/>
                </a:lnTo>
                <a:lnTo>
                  <a:pt x="18643" y="804633"/>
                </a:lnTo>
                <a:lnTo>
                  <a:pt x="21310" y="801966"/>
                </a:lnTo>
                <a:lnTo>
                  <a:pt x="23977" y="799299"/>
                </a:lnTo>
                <a:lnTo>
                  <a:pt x="23977" y="811606"/>
                </a:lnTo>
                <a:lnTo>
                  <a:pt x="23977" y="825469"/>
                </a:lnTo>
                <a:lnTo>
                  <a:pt x="23977" y="840887"/>
                </a:lnTo>
                <a:lnTo>
                  <a:pt x="23977" y="852725"/>
                </a:lnTo>
                <a:lnTo>
                  <a:pt x="23977" y="863775"/>
                </a:lnTo>
                <a:lnTo>
                  <a:pt x="29311" y="871232"/>
                </a:lnTo>
                <a:lnTo>
                  <a:pt x="47955" y="871232"/>
                </a:lnTo>
                <a:lnTo>
                  <a:pt x="47955" y="873899"/>
                </a:lnTo>
                <a:lnTo>
                  <a:pt x="47955" y="876566"/>
                </a:lnTo>
                <a:lnTo>
                  <a:pt x="47955" y="879233"/>
                </a:lnTo>
                <a:lnTo>
                  <a:pt x="50622" y="879233"/>
                </a:lnTo>
                <a:lnTo>
                  <a:pt x="53289" y="879233"/>
                </a:lnTo>
                <a:lnTo>
                  <a:pt x="55956" y="879233"/>
                </a:lnTo>
                <a:lnTo>
                  <a:pt x="55943" y="881888"/>
                </a:lnTo>
                <a:lnTo>
                  <a:pt x="55943" y="884555"/>
                </a:lnTo>
                <a:lnTo>
                  <a:pt x="55956" y="887222"/>
                </a:lnTo>
                <a:lnTo>
                  <a:pt x="61277" y="892556"/>
                </a:lnTo>
                <a:lnTo>
                  <a:pt x="66611" y="897877"/>
                </a:lnTo>
                <a:lnTo>
                  <a:pt x="71932" y="903211"/>
                </a:lnTo>
                <a:lnTo>
                  <a:pt x="74599" y="903211"/>
                </a:lnTo>
                <a:lnTo>
                  <a:pt x="77266" y="903211"/>
                </a:lnTo>
                <a:lnTo>
                  <a:pt x="79933" y="903211"/>
                </a:lnTo>
                <a:lnTo>
                  <a:pt x="85255" y="905878"/>
                </a:lnTo>
                <a:lnTo>
                  <a:pt x="90589" y="908532"/>
                </a:lnTo>
                <a:lnTo>
                  <a:pt x="95910" y="911199"/>
                </a:lnTo>
                <a:lnTo>
                  <a:pt x="98577" y="911199"/>
                </a:lnTo>
                <a:lnTo>
                  <a:pt x="119888" y="911199"/>
                </a:lnTo>
                <a:lnTo>
                  <a:pt x="119888" y="916533"/>
                </a:lnTo>
                <a:lnTo>
                  <a:pt x="119888" y="921854"/>
                </a:lnTo>
                <a:lnTo>
                  <a:pt x="119888" y="927188"/>
                </a:lnTo>
                <a:lnTo>
                  <a:pt x="122555" y="927188"/>
                </a:lnTo>
                <a:lnTo>
                  <a:pt x="125222" y="927188"/>
                </a:lnTo>
                <a:lnTo>
                  <a:pt x="127889" y="927188"/>
                </a:lnTo>
              </a:path>
            </a:pathLst>
          </a:custGeom>
          <a:ln w="12700">
            <a:solidFill>
              <a:srgbClr val="FF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2522" y="3133256"/>
            <a:ext cx="8255" cy="146685"/>
          </a:xfrm>
          <a:custGeom>
            <a:avLst/>
            <a:gdLst/>
            <a:ahLst/>
            <a:cxnLst/>
            <a:rect l="l" t="t" r="r" b="b"/>
            <a:pathLst>
              <a:path w="8254" h="146685">
                <a:moveTo>
                  <a:pt x="8001" y="0"/>
                </a:moveTo>
                <a:lnTo>
                  <a:pt x="8000" y="13935"/>
                </a:lnTo>
                <a:lnTo>
                  <a:pt x="8001" y="28561"/>
                </a:lnTo>
                <a:lnTo>
                  <a:pt x="8001" y="41210"/>
                </a:lnTo>
                <a:lnTo>
                  <a:pt x="8001" y="56942"/>
                </a:lnTo>
                <a:lnTo>
                  <a:pt x="8001" y="68878"/>
                </a:lnTo>
                <a:lnTo>
                  <a:pt x="8001" y="79756"/>
                </a:lnTo>
                <a:lnTo>
                  <a:pt x="8001" y="95593"/>
                </a:lnTo>
                <a:lnTo>
                  <a:pt x="8001" y="106796"/>
                </a:lnTo>
                <a:lnTo>
                  <a:pt x="5334" y="114566"/>
                </a:lnTo>
                <a:lnTo>
                  <a:pt x="2667" y="117233"/>
                </a:lnTo>
                <a:lnTo>
                  <a:pt x="0" y="119900"/>
                </a:lnTo>
                <a:lnTo>
                  <a:pt x="0" y="132207"/>
                </a:lnTo>
                <a:lnTo>
                  <a:pt x="0" y="146070"/>
                </a:lnTo>
              </a:path>
            </a:pathLst>
          </a:custGeom>
          <a:ln w="12699">
            <a:solidFill>
              <a:srgbClr val="FF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98512" y="3117278"/>
            <a:ext cx="112395" cy="48260"/>
          </a:xfrm>
          <a:custGeom>
            <a:avLst/>
            <a:gdLst/>
            <a:ahLst/>
            <a:cxnLst/>
            <a:rect l="l" t="t" r="r" b="b"/>
            <a:pathLst>
              <a:path w="112395" h="48260">
                <a:moveTo>
                  <a:pt x="0" y="0"/>
                </a:moveTo>
                <a:lnTo>
                  <a:pt x="0" y="0"/>
                </a:lnTo>
                <a:lnTo>
                  <a:pt x="15989" y="0"/>
                </a:lnTo>
                <a:lnTo>
                  <a:pt x="21310" y="2654"/>
                </a:lnTo>
                <a:lnTo>
                  <a:pt x="26644" y="5321"/>
                </a:lnTo>
                <a:lnTo>
                  <a:pt x="31965" y="7988"/>
                </a:lnTo>
                <a:lnTo>
                  <a:pt x="39966" y="7988"/>
                </a:lnTo>
                <a:lnTo>
                  <a:pt x="55956" y="7988"/>
                </a:lnTo>
                <a:lnTo>
                  <a:pt x="55956" y="10655"/>
                </a:lnTo>
                <a:lnTo>
                  <a:pt x="55956" y="13309"/>
                </a:lnTo>
                <a:lnTo>
                  <a:pt x="55956" y="15976"/>
                </a:lnTo>
                <a:lnTo>
                  <a:pt x="58610" y="15976"/>
                </a:lnTo>
                <a:lnTo>
                  <a:pt x="61277" y="15976"/>
                </a:lnTo>
                <a:lnTo>
                  <a:pt x="63944" y="15976"/>
                </a:lnTo>
                <a:lnTo>
                  <a:pt x="69265" y="18643"/>
                </a:lnTo>
                <a:lnTo>
                  <a:pt x="74599" y="21310"/>
                </a:lnTo>
                <a:lnTo>
                  <a:pt x="79933" y="23977"/>
                </a:lnTo>
                <a:lnTo>
                  <a:pt x="79933" y="29298"/>
                </a:lnTo>
                <a:lnTo>
                  <a:pt x="79933" y="34632"/>
                </a:lnTo>
                <a:lnTo>
                  <a:pt x="79933" y="39954"/>
                </a:lnTo>
                <a:lnTo>
                  <a:pt x="82588" y="39954"/>
                </a:lnTo>
                <a:lnTo>
                  <a:pt x="85255" y="39954"/>
                </a:lnTo>
                <a:lnTo>
                  <a:pt x="87922" y="39954"/>
                </a:lnTo>
                <a:lnTo>
                  <a:pt x="90589" y="39954"/>
                </a:lnTo>
                <a:lnTo>
                  <a:pt x="93256" y="39954"/>
                </a:lnTo>
                <a:lnTo>
                  <a:pt x="95910" y="39954"/>
                </a:lnTo>
                <a:lnTo>
                  <a:pt x="101244" y="42621"/>
                </a:lnTo>
                <a:lnTo>
                  <a:pt x="106578" y="45288"/>
                </a:lnTo>
                <a:lnTo>
                  <a:pt x="111899" y="47955"/>
                </a:lnTo>
              </a:path>
            </a:pathLst>
          </a:custGeom>
          <a:ln w="12700">
            <a:solidFill>
              <a:srgbClr val="FF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09611" y="3677305"/>
            <a:ext cx="253428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1318"/>
                </a:solidFill>
                <a:latin typeface="Arial"/>
                <a:cs typeface="Arial"/>
              </a:rPr>
              <a:t>It can be shown that these two are equal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11812" y="4707878"/>
            <a:ext cx="240029" cy="328295"/>
          </a:xfrm>
          <a:custGeom>
            <a:avLst/>
            <a:gdLst/>
            <a:ahLst/>
            <a:cxnLst/>
            <a:rect l="l" t="t" r="r" b="b"/>
            <a:pathLst>
              <a:path w="240029" h="328295">
                <a:moveTo>
                  <a:pt x="239788" y="0"/>
                </a:moveTo>
                <a:lnTo>
                  <a:pt x="239788" y="8000"/>
                </a:lnTo>
                <a:lnTo>
                  <a:pt x="239788" y="15989"/>
                </a:lnTo>
                <a:lnTo>
                  <a:pt x="239788" y="23977"/>
                </a:lnTo>
                <a:lnTo>
                  <a:pt x="239788" y="41348"/>
                </a:lnTo>
                <a:lnTo>
                  <a:pt x="239788" y="55352"/>
                </a:lnTo>
                <a:lnTo>
                  <a:pt x="239788" y="65994"/>
                </a:lnTo>
                <a:lnTo>
                  <a:pt x="239788" y="83863"/>
                </a:lnTo>
                <a:lnTo>
                  <a:pt x="239788" y="95495"/>
                </a:lnTo>
                <a:lnTo>
                  <a:pt x="239788" y="109245"/>
                </a:lnTo>
                <a:lnTo>
                  <a:pt x="239788" y="114566"/>
                </a:lnTo>
                <a:lnTo>
                  <a:pt x="239788" y="119900"/>
                </a:lnTo>
                <a:lnTo>
                  <a:pt x="237121" y="122567"/>
                </a:lnTo>
                <a:lnTo>
                  <a:pt x="234454" y="125221"/>
                </a:lnTo>
                <a:lnTo>
                  <a:pt x="231800" y="127888"/>
                </a:lnTo>
                <a:lnTo>
                  <a:pt x="231800" y="133222"/>
                </a:lnTo>
                <a:lnTo>
                  <a:pt x="231800" y="138544"/>
                </a:lnTo>
                <a:lnTo>
                  <a:pt x="231800" y="143878"/>
                </a:lnTo>
                <a:lnTo>
                  <a:pt x="226466" y="146545"/>
                </a:lnTo>
                <a:lnTo>
                  <a:pt x="221145" y="149212"/>
                </a:lnTo>
                <a:lnTo>
                  <a:pt x="215811" y="151866"/>
                </a:lnTo>
                <a:lnTo>
                  <a:pt x="213144" y="151866"/>
                </a:lnTo>
                <a:lnTo>
                  <a:pt x="210477" y="151866"/>
                </a:lnTo>
                <a:lnTo>
                  <a:pt x="207822" y="151866"/>
                </a:lnTo>
                <a:lnTo>
                  <a:pt x="207822" y="157200"/>
                </a:lnTo>
                <a:lnTo>
                  <a:pt x="207822" y="162534"/>
                </a:lnTo>
                <a:lnTo>
                  <a:pt x="207822" y="167855"/>
                </a:lnTo>
                <a:lnTo>
                  <a:pt x="205155" y="170522"/>
                </a:lnTo>
                <a:lnTo>
                  <a:pt x="202488" y="173189"/>
                </a:lnTo>
                <a:lnTo>
                  <a:pt x="199821" y="175844"/>
                </a:lnTo>
                <a:lnTo>
                  <a:pt x="199821" y="178511"/>
                </a:lnTo>
                <a:lnTo>
                  <a:pt x="199821" y="181178"/>
                </a:lnTo>
                <a:lnTo>
                  <a:pt x="199821" y="183845"/>
                </a:lnTo>
                <a:lnTo>
                  <a:pt x="194500" y="183845"/>
                </a:lnTo>
                <a:lnTo>
                  <a:pt x="189166" y="183845"/>
                </a:lnTo>
                <a:lnTo>
                  <a:pt x="183845" y="183845"/>
                </a:lnTo>
                <a:lnTo>
                  <a:pt x="183845" y="189166"/>
                </a:lnTo>
                <a:lnTo>
                  <a:pt x="183845" y="194500"/>
                </a:lnTo>
                <a:lnTo>
                  <a:pt x="183845" y="199834"/>
                </a:lnTo>
                <a:lnTo>
                  <a:pt x="181178" y="202488"/>
                </a:lnTo>
                <a:lnTo>
                  <a:pt x="178511" y="205155"/>
                </a:lnTo>
                <a:lnTo>
                  <a:pt x="175844" y="207822"/>
                </a:lnTo>
                <a:lnTo>
                  <a:pt x="170522" y="213144"/>
                </a:lnTo>
                <a:lnTo>
                  <a:pt x="165188" y="218478"/>
                </a:lnTo>
                <a:lnTo>
                  <a:pt x="159854" y="223812"/>
                </a:lnTo>
                <a:lnTo>
                  <a:pt x="157200" y="223812"/>
                </a:lnTo>
                <a:lnTo>
                  <a:pt x="154533" y="223812"/>
                </a:lnTo>
                <a:lnTo>
                  <a:pt x="151866" y="223812"/>
                </a:lnTo>
                <a:lnTo>
                  <a:pt x="149199" y="226466"/>
                </a:lnTo>
                <a:lnTo>
                  <a:pt x="146532" y="229133"/>
                </a:lnTo>
                <a:lnTo>
                  <a:pt x="143878" y="231800"/>
                </a:lnTo>
                <a:lnTo>
                  <a:pt x="138544" y="231800"/>
                </a:lnTo>
                <a:lnTo>
                  <a:pt x="133223" y="231800"/>
                </a:lnTo>
                <a:lnTo>
                  <a:pt x="127888" y="231800"/>
                </a:lnTo>
                <a:lnTo>
                  <a:pt x="127888" y="237134"/>
                </a:lnTo>
                <a:lnTo>
                  <a:pt x="127888" y="242455"/>
                </a:lnTo>
                <a:lnTo>
                  <a:pt x="127888" y="247789"/>
                </a:lnTo>
                <a:lnTo>
                  <a:pt x="125222" y="247789"/>
                </a:lnTo>
                <a:lnTo>
                  <a:pt x="122554" y="247789"/>
                </a:lnTo>
                <a:lnTo>
                  <a:pt x="119900" y="247789"/>
                </a:lnTo>
                <a:lnTo>
                  <a:pt x="112850" y="258355"/>
                </a:lnTo>
                <a:lnTo>
                  <a:pt x="105806" y="268923"/>
                </a:lnTo>
                <a:lnTo>
                  <a:pt x="101244" y="271767"/>
                </a:lnTo>
                <a:lnTo>
                  <a:pt x="98577" y="271767"/>
                </a:lnTo>
                <a:lnTo>
                  <a:pt x="95910" y="271767"/>
                </a:lnTo>
                <a:lnTo>
                  <a:pt x="88868" y="282335"/>
                </a:lnTo>
                <a:lnTo>
                  <a:pt x="81825" y="292905"/>
                </a:lnTo>
                <a:lnTo>
                  <a:pt x="77266" y="295744"/>
                </a:lnTo>
                <a:lnTo>
                  <a:pt x="74599" y="295744"/>
                </a:lnTo>
                <a:lnTo>
                  <a:pt x="71932" y="295744"/>
                </a:lnTo>
                <a:lnTo>
                  <a:pt x="49121" y="326495"/>
                </a:lnTo>
                <a:lnTo>
                  <a:pt x="5334" y="327710"/>
                </a:lnTo>
                <a:lnTo>
                  <a:pt x="2666" y="327710"/>
                </a:lnTo>
                <a:lnTo>
                  <a:pt x="0" y="327710"/>
                </a:lnTo>
              </a:path>
            </a:pathLst>
          </a:custGeom>
          <a:ln w="12700">
            <a:solidFill>
              <a:srgbClr val="FF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1666" y="4699889"/>
            <a:ext cx="168275" cy="120014"/>
          </a:xfrm>
          <a:custGeom>
            <a:avLst/>
            <a:gdLst/>
            <a:ahLst/>
            <a:cxnLst/>
            <a:rect l="l" t="t" r="r" b="b"/>
            <a:pathLst>
              <a:path w="168275" h="120014">
                <a:moveTo>
                  <a:pt x="63944" y="15989"/>
                </a:moveTo>
                <a:lnTo>
                  <a:pt x="63944" y="21310"/>
                </a:lnTo>
                <a:lnTo>
                  <a:pt x="63944" y="26644"/>
                </a:lnTo>
                <a:lnTo>
                  <a:pt x="63944" y="31965"/>
                </a:lnTo>
                <a:lnTo>
                  <a:pt x="61290" y="31965"/>
                </a:lnTo>
                <a:lnTo>
                  <a:pt x="58623" y="31965"/>
                </a:lnTo>
                <a:lnTo>
                  <a:pt x="55956" y="31965"/>
                </a:lnTo>
                <a:lnTo>
                  <a:pt x="53289" y="34632"/>
                </a:lnTo>
                <a:lnTo>
                  <a:pt x="50622" y="37299"/>
                </a:lnTo>
                <a:lnTo>
                  <a:pt x="47967" y="39966"/>
                </a:lnTo>
                <a:lnTo>
                  <a:pt x="45300" y="39966"/>
                </a:lnTo>
                <a:lnTo>
                  <a:pt x="42633" y="39966"/>
                </a:lnTo>
                <a:lnTo>
                  <a:pt x="39966" y="39966"/>
                </a:lnTo>
                <a:lnTo>
                  <a:pt x="34645" y="42633"/>
                </a:lnTo>
                <a:lnTo>
                  <a:pt x="29311" y="45288"/>
                </a:lnTo>
                <a:lnTo>
                  <a:pt x="23990" y="47955"/>
                </a:lnTo>
                <a:lnTo>
                  <a:pt x="23990" y="53289"/>
                </a:lnTo>
                <a:lnTo>
                  <a:pt x="23990" y="58610"/>
                </a:lnTo>
                <a:lnTo>
                  <a:pt x="23990" y="63944"/>
                </a:lnTo>
                <a:lnTo>
                  <a:pt x="21323" y="63944"/>
                </a:lnTo>
                <a:lnTo>
                  <a:pt x="18656" y="63944"/>
                </a:lnTo>
                <a:lnTo>
                  <a:pt x="15989" y="63944"/>
                </a:lnTo>
                <a:lnTo>
                  <a:pt x="15989" y="66611"/>
                </a:lnTo>
                <a:lnTo>
                  <a:pt x="15989" y="69265"/>
                </a:lnTo>
                <a:lnTo>
                  <a:pt x="15989" y="71932"/>
                </a:lnTo>
                <a:lnTo>
                  <a:pt x="10668" y="71932"/>
                </a:lnTo>
                <a:lnTo>
                  <a:pt x="5334" y="71932"/>
                </a:lnTo>
                <a:lnTo>
                  <a:pt x="0" y="71932"/>
                </a:lnTo>
                <a:lnTo>
                  <a:pt x="0" y="77266"/>
                </a:lnTo>
                <a:lnTo>
                  <a:pt x="0" y="82588"/>
                </a:lnTo>
                <a:lnTo>
                  <a:pt x="0" y="87922"/>
                </a:lnTo>
                <a:lnTo>
                  <a:pt x="2667" y="87922"/>
                </a:lnTo>
                <a:lnTo>
                  <a:pt x="5334" y="87922"/>
                </a:lnTo>
                <a:lnTo>
                  <a:pt x="8000" y="87922"/>
                </a:lnTo>
                <a:lnTo>
                  <a:pt x="10668" y="87922"/>
                </a:lnTo>
                <a:lnTo>
                  <a:pt x="13322" y="87922"/>
                </a:lnTo>
                <a:lnTo>
                  <a:pt x="15989" y="87922"/>
                </a:lnTo>
                <a:lnTo>
                  <a:pt x="21323" y="85255"/>
                </a:lnTo>
                <a:lnTo>
                  <a:pt x="26644" y="82588"/>
                </a:lnTo>
                <a:lnTo>
                  <a:pt x="31978" y="79933"/>
                </a:lnTo>
                <a:lnTo>
                  <a:pt x="34645" y="79933"/>
                </a:lnTo>
                <a:lnTo>
                  <a:pt x="37299" y="79933"/>
                </a:lnTo>
                <a:lnTo>
                  <a:pt x="39966" y="79933"/>
                </a:lnTo>
                <a:lnTo>
                  <a:pt x="42633" y="77266"/>
                </a:lnTo>
                <a:lnTo>
                  <a:pt x="45300" y="74599"/>
                </a:lnTo>
                <a:lnTo>
                  <a:pt x="47967" y="71932"/>
                </a:lnTo>
                <a:lnTo>
                  <a:pt x="47967" y="66611"/>
                </a:lnTo>
                <a:lnTo>
                  <a:pt x="47967" y="61277"/>
                </a:lnTo>
                <a:lnTo>
                  <a:pt x="47967" y="55956"/>
                </a:lnTo>
                <a:lnTo>
                  <a:pt x="53289" y="55956"/>
                </a:lnTo>
                <a:lnTo>
                  <a:pt x="58623" y="55956"/>
                </a:lnTo>
                <a:lnTo>
                  <a:pt x="63944" y="55956"/>
                </a:lnTo>
                <a:lnTo>
                  <a:pt x="66611" y="53289"/>
                </a:lnTo>
                <a:lnTo>
                  <a:pt x="69278" y="50622"/>
                </a:lnTo>
                <a:lnTo>
                  <a:pt x="71945" y="47955"/>
                </a:lnTo>
                <a:lnTo>
                  <a:pt x="71945" y="45288"/>
                </a:lnTo>
                <a:lnTo>
                  <a:pt x="71945" y="42633"/>
                </a:lnTo>
                <a:lnTo>
                  <a:pt x="71945" y="39966"/>
                </a:lnTo>
                <a:lnTo>
                  <a:pt x="77266" y="39966"/>
                </a:lnTo>
                <a:lnTo>
                  <a:pt x="82600" y="39966"/>
                </a:lnTo>
                <a:lnTo>
                  <a:pt x="87922" y="39966"/>
                </a:lnTo>
                <a:lnTo>
                  <a:pt x="90589" y="34632"/>
                </a:lnTo>
                <a:lnTo>
                  <a:pt x="93256" y="29311"/>
                </a:lnTo>
                <a:lnTo>
                  <a:pt x="95923" y="23977"/>
                </a:lnTo>
                <a:lnTo>
                  <a:pt x="95923" y="21310"/>
                </a:lnTo>
                <a:lnTo>
                  <a:pt x="95923" y="18643"/>
                </a:lnTo>
                <a:lnTo>
                  <a:pt x="95923" y="15989"/>
                </a:lnTo>
                <a:lnTo>
                  <a:pt x="101244" y="15989"/>
                </a:lnTo>
                <a:lnTo>
                  <a:pt x="106578" y="15989"/>
                </a:lnTo>
                <a:lnTo>
                  <a:pt x="111912" y="15989"/>
                </a:lnTo>
                <a:lnTo>
                  <a:pt x="114566" y="10655"/>
                </a:lnTo>
                <a:lnTo>
                  <a:pt x="117233" y="5334"/>
                </a:lnTo>
                <a:lnTo>
                  <a:pt x="119900" y="0"/>
                </a:lnTo>
                <a:lnTo>
                  <a:pt x="106568" y="0"/>
                </a:lnTo>
                <a:lnTo>
                  <a:pt x="95003" y="0"/>
                </a:lnTo>
                <a:lnTo>
                  <a:pt x="82123" y="0"/>
                </a:lnTo>
                <a:lnTo>
                  <a:pt x="55956" y="0"/>
                </a:lnTo>
                <a:lnTo>
                  <a:pt x="58623" y="0"/>
                </a:lnTo>
                <a:lnTo>
                  <a:pt x="61290" y="0"/>
                </a:lnTo>
                <a:lnTo>
                  <a:pt x="63944" y="0"/>
                </a:lnTo>
                <a:lnTo>
                  <a:pt x="66611" y="2667"/>
                </a:lnTo>
                <a:lnTo>
                  <a:pt x="69278" y="5321"/>
                </a:lnTo>
                <a:lnTo>
                  <a:pt x="71945" y="7988"/>
                </a:lnTo>
                <a:lnTo>
                  <a:pt x="77266" y="7988"/>
                </a:lnTo>
                <a:lnTo>
                  <a:pt x="82600" y="7988"/>
                </a:lnTo>
                <a:lnTo>
                  <a:pt x="87922" y="7988"/>
                </a:lnTo>
                <a:lnTo>
                  <a:pt x="87934" y="10655"/>
                </a:lnTo>
                <a:lnTo>
                  <a:pt x="87934" y="13322"/>
                </a:lnTo>
                <a:lnTo>
                  <a:pt x="87922" y="15989"/>
                </a:lnTo>
                <a:lnTo>
                  <a:pt x="90589" y="21310"/>
                </a:lnTo>
                <a:lnTo>
                  <a:pt x="93256" y="26644"/>
                </a:lnTo>
                <a:lnTo>
                  <a:pt x="95923" y="31965"/>
                </a:lnTo>
                <a:lnTo>
                  <a:pt x="95923" y="34632"/>
                </a:lnTo>
                <a:lnTo>
                  <a:pt x="95923" y="37299"/>
                </a:lnTo>
                <a:lnTo>
                  <a:pt x="95923" y="39966"/>
                </a:lnTo>
                <a:lnTo>
                  <a:pt x="101244" y="39966"/>
                </a:lnTo>
                <a:lnTo>
                  <a:pt x="106578" y="39966"/>
                </a:lnTo>
                <a:lnTo>
                  <a:pt x="111912" y="39966"/>
                </a:lnTo>
                <a:lnTo>
                  <a:pt x="111912" y="42633"/>
                </a:lnTo>
                <a:lnTo>
                  <a:pt x="111912" y="45288"/>
                </a:lnTo>
                <a:lnTo>
                  <a:pt x="111912" y="47955"/>
                </a:lnTo>
                <a:lnTo>
                  <a:pt x="114566" y="53289"/>
                </a:lnTo>
                <a:lnTo>
                  <a:pt x="117233" y="58610"/>
                </a:lnTo>
                <a:lnTo>
                  <a:pt x="119900" y="63944"/>
                </a:lnTo>
                <a:lnTo>
                  <a:pt x="122567" y="63944"/>
                </a:lnTo>
                <a:lnTo>
                  <a:pt x="125234" y="63944"/>
                </a:lnTo>
                <a:lnTo>
                  <a:pt x="127888" y="63944"/>
                </a:lnTo>
                <a:lnTo>
                  <a:pt x="127888" y="66611"/>
                </a:lnTo>
                <a:lnTo>
                  <a:pt x="127888" y="69265"/>
                </a:lnTo>
                <a:lnTo>
                  <a:pt x="127888" y="71932"/>
                </a:lnTo>
                <a:lnTo>
                  <a:pt x="133357" y="77400"/>
                </a:lnTo>
                <a:lnTo>
                  <a:pt x="144720" y="88764"/>
                </a:lnTo>
                <a:lnTo>
                  <a:pt x="158084" y="98455"/>
                </a:lnTo>
                <a:lnTo>
                  <a:pt x="166551" y="103255"/>
                </a:lnTo>
                <a:lnTo>
                  <a:pt x="167855" y="109232"/>
                </a:lnTo>
                <a:lnTo>
                  <a:pt x="167855" y="114566"/>
                </a:lnTo>
                <a:lnTo>
                  <a:pt x="167855" y="119888"/>
                </a:lnTo>
              </a:path>
            </a:pathLst>
          </a:custGeom>
          <a:ln w="12700">
            <a:solidFill>
              <a:srgbClr val="FF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60545" y="5019818"/>
            <a:ext cx="42925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1318"/>
                </a:solidFill>
                <a:latin typeface="Arial"/>
                <a:cs typeface="Arial"/>
              </a:rPr>
              <a:t>Target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26691" y="4037368"/>
            <a:ext cx="786130" cy="230504"/>
          </a:xfrm>
          <a:custGeom>
            <a:avLst/>
            <a:gdLst/>
            <a:ahLst/>
            <a:cxnLst/>
            <a:rect l="l" t="t" r="r" b="b"/>
            <a:pathLst>
              <a:path w="786129" h="230504">
                <a:moveTo>
                  <a:pt x="0" y="230441"/>
                </a:moveTo>
                <a:lnTo>
                  <a:pt x="0" y="217746"/>
                </a:lnTo>
                <a:lnTo>
                  <a:pt x="0" y="205042"/>
                </a:lnTo>
                <a:lnTo>
                  <a:pt x="0" y="190737"/>
                </a:lnTo>
                <a:lnTo>
                  <a:pt x="0" y="178932"/>
                </a:lnTo>
                <a:lnTo>
                  <a:pt x="0" y="167376"/>
                </a:lnTo>
                <a:lnTo>
                  <a:pt x="6146" y="156705"/>
                </a:lnTo>
                <a:lnTo>
                  <a:pt x="12293" y="156705"/>
                </a:lnTo>
                <a:lnTo>
                  <a:pt x="18440" y="156705"/>
                </a:lnTo>
                <a:lnTo>
                  <a:pt x="18440" y="153631"/>
                </a:lnTo>
                <a:lnTo>
                  <a:pt x="18440" y="150558"/>
                </a:lnTo>
                <a:lnTo>
                  <a:pt x="18440" y="147485"/>
                </a:lnTo>
                <a:lnTo>
                  <a:pt x="21513" y="147485"/>
                </a:lnTo>
                <a:lnTo>
                  <a:pt x="24587" y="147485"/>
                </a:lnTo>
                <a:lnTo>
                  <a:pt x="27660" y="147485"/>
                </a:lnTo>
                <a:lnTo>
                  <a:pt x="30575" y="142599"/>
                </a:lnTo>
                <a:lnTo>
                  <a:pt x="39324" y="131731"/>
                </a:lnTo>
                <a:lnTo>
                  <a:pt x="53911" y="120562"/>
                </a:lnTo>
                <a:lnTo>
                  <a:pt x="55308" y="116763"/>
                </a:lnTo>
                <a:lnTo>
                  <a:pt x="55308" y="113690"/>
                </a:lnTo>
                <a:lnTo>
                  <a:pt x="55308" y="110616"/>
                </a:lnTo>
                <a:lnTo>
                  <a:pt x="61143" y="110616"/>
                </a:lnTo>
                <a:lnTo>
                  <a:pt x="78644" y="110616"/>
                </a:lnTo>
                <a:lnTo>
                  <a:pt x="86029" y="104470"/>
                </a:lnTo>
                <a:lnTo>
                  <a:pt x="89103" y="98323"/>
                </a:lnTo>
                <a:lnTo>
                  <a:pt x="92176" y="92176"/>
                </a:lnTo>
                <a:lnTo>
                  <a:pt x="95250" y="89103"/>
                </a:lnTo>
                <a:lnTo>
                  <a:pt x="98323" y="86029"/>
                </a:lnTo>
                <a:lnTo>
                  <a:pt x="101396" y="82969"/>
                </a:lnTo>
                <a:lnTo>
                  <a:pt x="129044" y="82969"/>
                </a:lnTo>
                <a:lnTo>
                  <a:pt x="129044" y="76822"/>
                </a:lnTo>
                <a:lnTo>
                  <a:pt x="129044" y="70675"/>
                </a:lnTo>
                <a:lnTo>
                  <a:pt x="129044" y="64528"/>
                </a:lnTo>
                <a:lnTo>
                  <a:pt x="135191" y="64528"/>
                </a:lnTo>
                <a:lnTo>
                  <a:pt x="141338" y="64528"/>
                </a:lnTo>
                <a:lnTo>
                  <a:pt x="147485" y="64528"/>
                </a:lnTo>
                <a:lnTo>
                  <a:pt x="150558" y="61455"/>
                </a:lnTo>
                <a:lnTo>
                  <a:pt x="153631" y="58381"/>
                </a:lnTo>
                <a:lnTo>
                  <a:pt x="156705" y="55308"/>
                </a:lnTo>
                <a:lnTo>
                  <a:pt x="162852" y="55308"/>
                </a:lnTo>
                <a:lnTo>
                  <a:pt x="168998" y="55308"/>
                </a:lnTo>
                <a:lnTo>
                  <a:pt x="175133" y="55308"/>
                </a:lnTo>
                <a:lnTo>
                  <a:pt x="175133" y="49161"/>
                </a:lnTo>
                <a:lnTo>
                  <a:pt x="175133" y="43014"/>
                </a:lnTo>
                <a:lnTo>
                  <a:pt x="175133" y="36868"/>
                </a:lnTo>
                <a:lnTo>
                  <a:pt x="184353" y="36868"/>
                </a:lnTo>
                <a:lnTo>
                  <a:pt x="193573" y="36868"/>
                </a:lnTo>
                <a:lnTo>
                  <a:pt x="199720" y="33807"/>
                </a:lnTo>
                <a:lnTo>
                  <a:pt x="205867" y="30733"/>
                </a:lnTo>
                <a:lnTo>
                  <a:pt x="212013" y="27660"/>
                </a:lnTo>
                <a:lnTo>
                  <a:pt x="215087" y="27660"/>
                </a:lnTo>
                <a:lnTo>
                  <a:pt x="218160" y="27660"/>
                </a:lnTo>
                <a:lnTo>
                  <a:pt x="221234" y="27660"/>
                </a:lnTo>
                <a:lnTo>
                  <a:pt x="221234" y="24587"/>
                </a:lnTo>
                <a:lnTo>
                  <a:pt x="221234" y="21513"/>
                </a:lnTo>
                <a:lnTo>
                  <a:pt x="221234" y="18440"/>
                </a:lnTo>
                <a:lnTo>
                  <a:pt x="225239" y="18440"/>
                </a:lnTo>
                <a:lnTo>
                  <a:pt x="236485" y="18440"/>
                </a:lnTo>
                <a:lnTo>
                  <a:pt x="253819" y="18440"/>
                </a:lnTo>
                <a:lnTo>
                  <a:pt x="270103" y="18440"/>
                </a:lnTo>
                <a:lnTo>
                  <a:pt x="284283" y="18440"/>
                </a:lnTo>
                <a:lnTo>
                  <a:pt x="295881" y="18440"/>
                </a:lnTo>
                <a:lnTo>
                  <a:pt x="307263" y="18440"/>
                </a:lnTo>
                <a:lnTo>
                  <a:pt x="310337" y="18440"/>
                </a:lnTo>
                <a:lnTo>
                  <a:pt x="313410" y="18440"/>
                </a:lnTo>
                <a:lnTo>
                  <a:pt x="319544" y="18440"/>
                </a:lnTo>
                <a:lnTo>
                  <a:pt x="325691" y="18440"/>
                </a:lnTo>
                <a:lnTo>
                  <a:pt x="331838" y="18440"/>
                </a:lnTo>
                <a:lnTo>
                  <a:pt x="334911" y="12293"/>
                </a:lnTo>
                <a:lnTo>
                  <a:pt x="337985" y="6146"/>
                </a:lnTo>
                <a:lnTo>
                  <a:pt x="341058" y="0"/>
                </a:lnTo>
                <a:lnTo>
                  <a:pt x="350049" y="0"/>
                </a:lnTo>
                <a:lnTo>
                  <a:pt x="366292" y="0"/>
                </a:lnTo>
                <a:lnTo>
                  <a:pt x="383259" y="0"/>
                </a:lnTo>
                <a:lnTo>
                  <a:pt x="395291" y="0"/>
                </a:lnTo>
                <a:lnTo>
                  <a:pt x="404745" y="0"/>
                </a:lnTo>
                <a:lnTo>
                  <a:pt x="411734" y="3073"/>
                </a:lnTo>
                <a:lnTo>
                  <a:pt x="417868" y="6146"/>
                </a:lnTo>
                <a:lnTo>
                  <a:pt x="424014" y="9220"/>
                </a:lnTo>
                <a:lnTo>
                  <a:pt x="429845" y="9220"/>
                </a:lnTo>
                <a:lnTo>
                  <a:pt x="447339" y="9220"/>
                </a:lnTo>
                <a:lnTo>
                  <a:pt x="454748" y="9220"/>
                </a:lnTo>
                <a:lnTo>
                  <a:pt x="457822" y="9220"/>
                </a:lnTo>
                <a:lnTo>
                  <a:pt x="460883" y="9220"/>
                </a:lnTo>
                <a:lnTo>
                  <a:pt x="463956" y="12293"/>
                </a:lnTo>
                <a:lnTo>
                  <a:pt x="467029" y="15366"/>
                </a:lnTo>
                <a:lnTo>
                  <a:pt x="470103" y="18440"/>
                </a:lnTo>
                <a:lnTo>
                  <a:pt x="476250" y="18440"/>
                </a:lnTo>
                <a:lnTo>
                  <a:pt x="482396" y="18440"/>
                </a:lnTo>
                <a:lnTo>
                  <a:pt x="488543" y="18440"/>
                </a:lnTo>
                <a:lnTo>
                  <a:pt x="491617" y="21513"/>
                </a:lnTo>
                <a:lnTo>
                  <a:pt x="494690" y="24587"/>
                </a:lnTo>
                <a:lnTo>
                  <a:pt x="497763" y="27660"/>
                </a:lnTo>
                <a:lnTo>
                  <a:pt x="511285" y="27660"/>
                </a:lnTo>
                <a:lnTo>
                  <a:pt x="522926" y="27660"/>
                </a:lnTo>
                <a:lnTo>
                  <a:pt x="534998" y="27660"/>
                </a:lnTo>
                <a:lnTo>
                  <a:pt x="546925" y="27660"/>
                </a:lnTo>
                <a:lnTo>
                  <a:pt x="549998" y="27660"/>
                </a:lnTo>
                <a:lnTo>
                  <a:pt x="553072" y="27660"/>
                </a:lnTo>
                <a:lnTo>
                  <a:pt x="553072" y="33807"/>
                </a:lnTo>
                <a:lnTo>
                  <a:pt x="553072" y="39941"/>
                </a:lnTo>
                <a:lnTo>
                  <a:pt x="553072" y="46088"/>
                </a:lnTo>
                <a:lnTo>
                  <a:pt x="556133" y="49161"/>
                </a:lnTo>
                <a:lnTo>
                  <a:pt x="559206" y="52235"/>
                </a:lnTo>
                <a:lnTo>
                  <a:pt x="562279" y="55308"/>
                </a:lnTo>
                <a:lnTo>
                  <a:pt x="571264" y="55308"/>
                </a:lnTo>
                <a:lnTo>
                  <a:pt x="587510" y="55308"/>
                </a:lnTo>
                <a:lnTo>
                  <a:pt x="589940" y="61455"/>
                </a:lnTo>
                <a:lnTo>
                  <a:pt x="589940" y="67602"/>
                </a:lnTo>
                <a:lnTo>
                  <a:pt x="589940" y="73748"/>
                </a:lnTo>
                <a:lnTo>
                  <a:pt x="596087" y="73748"/>
                </a:lnTo>
                <a:lnTo>
                  <a:pt x="602221" y="73748"/>
                </a:lnTo>
                <a:lnTo>
                  <a:pt x="608368" y="73748"/>
                </a:lnTo>
                <a:lnTo>
                  <a:pt x="611441" y="76822"/>
                </a:lnTo>
                <a:lnTo>
                  <a:pt x="614514" y="79895"/>
                </a:lnTo>
                <a:lnTo>
                  <a:pt x="617588" y="82969"/>
                </a:lnTo>
                <a:lnTo>
                  <a:pt x="626571" y="91941"/>
                </a:lnTo>
                <a:lnTo>
                  <a:pt x="635554" y="100923"/>
                </a:lnTo>
                <a:lnTo>
                  <a:pt x="639102" y="101396"/>
                </a:lnTo>
                <a:lnTo>
                  <a:pt x="642175" y="101396"/>
                </a:lnTo>
                <a:lnTo>
                  <a:pt x="645248" y="101396"/>
                </a:lnTo>
                <a:lnTo>
                  <a:pt x="649284" y="104921"/>
                </a:lnTo>
                <a:lnTo>
                  <a:pt x="661395" y="113438"/>
                </a:lnTo>
                <a:lnTo>
                  <a:pt x="675970" y="119837"/>
                </a:lnTo>
                <a:lnTo>
                  <a:pt x="679043" y="119837"/>
                </a:lnTo>
                <a:lnTo>
                  <a:pt x="682117" y="119837"/>
                </a:lnTo>
                <a:lnTo>
                  <a:pt x="691101" y="128822"/>
                </a:lnTo>
                <a:lnTo>
                  <a:pt x="700078" y="137798"/>
                </a:lnTo>
                <a:lnTo>
                  <a:pt x="700544" y="141338"/>
                </a:lnTo>
                <a:lnTo>
                  <a:pt x="700544" y="144411"/>
                </a:lnTo>
                <a:lnTo>
                  <a:pt x="700544" y="147485"/>
                </a:lnTo>
                <a:lnTo>
                  <a:pt x="706375" y="147485"/>
                </a:lnTo>
                <a:lnTo>
                  <a:pt x="723868" y="147485"/>
                </a:lnTo>
                <a:lnTo>
                  <a:pt x="728205" y="153631"/>
                </a:lnTo>
                <a:lnTo>
                  <a:pt x="728205" y="159778"/>
                </a:lnTo>
                <a:lnTo>
                  <a:pt x="728205" y="165925"/>
                </a:lnTo>
                <a:lnTo>
                  <a:pt x="728205" y="168998"/>
                </a:lnTo>
                <a:lnTo>
                  <a:pt x="728205" y="172072"/>
                </a:lnTo>
                <a:lnTo>
                  <a:pt x="728205" y="175145"/>
                </a:lnTo>
                <a:lnTo>
                  <a:pt x="731278" y="175145"/>
                </a:lnTo>
                <a:lnTo>
                  <a:pt x="746633" y="175145"/>
                </a:lnTo>
                <a:lnTo>
                  <a:pt x="757438" y="185852"/>
                </a:lnTo>
                <a:lnTo>
                  <a:pt x="766784" y="194552"/>
                </a:lnTo>
                <a:lnTo>
                  <a:pt x="775774" y="201795"/>
                </a:lnTo>
                <a:lnTo>
                  <a:pt x="785508" y="208132"/>
                </a:lnTo>
              </a:path>
            </a:pathLst>
          </a:custGeom>
          <a:ln w="12700">
            <a:solidFill>
              <a:srgbClr val="FF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80604" y="4175633"/>
            <a:ext cx="37465" cy="120014"/>
          </a:xfrm>
          <a:custGeom>
            <a:avLst/>
            <a:gdLst/>
            <a:ahLst/>
            <a:cxnLst/>
            <a:rect l="l" t="t" r="r" b="b"/>
            <a:pathLst>
              <a:path w="37465" h="120014">
                <a:moveTo>
                  <a:pt x="36868" y="119837"/>
                </a:moveTo>
                <a:lnTo>
                  <a:pt x="36868" y="107780"/>
                </a:lnTo>
                <a:lnTo>
                  <a:pt x="36868" y="93685"/>
                </a:lnTo>
                <a:lnTo>
                  <a:pt x="36868" y="76864"/>
                </a:lnTo>
                <a:lnTo>
                  <a:pt x="36868" y="66927"/>
                </a:lnTo>
                <a:lnTo>
                  <a:pt x="33794" y="64528"/>
                </a:lnTo>
                <a:lnTo>
                  <a:pt x="30721" y="64528"/>
                </a:lnTo>
                <a:lnTo>
                  <a:pt x="27660" y="64528"/>
                </a:lnTo>
                <a:lnTo>
                  <a:pt x="27660" y="46088"/>
                </a:lnTo>
                <a:lnTo>
                  <a:pt x="24587" y="39954"/>
                </a:lnTo>
                <a:lnTo>
                  <a:pt x="21513" y="33807"/>
                </a:lnTo>
                <a:lnTo>
                  <a:pt x="18440" y="27660"/>
                </a:lnTo>
                <a:lnTo>
                  <a:pt x="18440" y="24587"/>
                </a:lnTo>
                <a:lnTo>
                  <a:pt x="18440" y="21513"/>
                </a:lnTo>
                <a:lnTo>
                  <a:pt x="18440" y="18440"/>
                </a:lnTo>
                <a:lnTo>
                  <a:pt x="12293" y="18440"/>
                </a:lnTo>
                <a:lnTo>
                  <a:pt x="6146" y="18440"/>
                </a:lnTo>
                <a:lnTo>
                  <a:pt x="0" y="18440"/>
                </a:lnTo>
                <a:lnTo>
                  <a:pt x="0" y="12293"/>
                </a:lnTo>
                <a:lnTo>
                  <a:pt x="0" y="6146"/>
                </a:lnTo>
                <a:lnTo>
                  <a:pt x="0" y="0"/>
                </a:lnTo>
              </a:path>
            </a:pathLst>
          </a:custGeom>
          <a:ln w="12700">
            <a:solidFill>
              <a:srgbClr val="FF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26692" y="4230942"/>
            <a:ext cx="51435" cy="37465"/>
          </a:xfrm>
          <a:custGeom>
            <a:avLst/>
            <a:gdLst/>
            <a:ahLst/>
            <a:cxnLst/>
            <a:rect l="l" t="t" r="r" b="b"/>
            <a:pathLst>
              <a:path w="51434" h="37464">
                <a:moveTo>
                  <a:pt x="0" y="36868"/>
                </a:moveTo>
                <a:lnTo>
                  <a:pt x="3073" y="33807"/>
                </a:lnTo>
                <a:lnTo>
                  <a:pt x="6146" y="30734"/>
                </a:lnTo>
                <a:lnTo>
                  <a:pt x="9220" y="27660"/>
                </a:lnTo>
                <a:lnTo>
                  <a:pt x="9220" y="21513"/>
                </a:lnTo>
                <a:lnTo>
                  <a:pt x="9220" y="15367"/>
                </a:lnTo>
                <a:lnTo>
                  <a:pt x="9220" y="9220"/>
                </a:lnTo>
                <a:lnTo>
                  <a:pt x="15367" y="9220"/>
                </a:lnTo>
                <a:lnTo>
                  <a:pt x="21513" y="9220"/>
                </a:lnTo>
                <a:lnTo>
                  <a:pt x="27660" y="9220"/>
                </a:lnTo>
                <a:lnTo>
                  <a:pt x="27660" y="6146"/>
                </a:lnTo>
                <a:lnTo>
                  <a:pt x="27660" y="3073"/>
                </a:lnTo>
                <a:lnTo>
                  <a:pt x="27660" y="0"/>
                </a:lnTo>
                <a:lnTo>
                  <a:pt x="37200" y="0"/>
                </a:lnTo>
                <a:lnTo>
                  <a:pt x="51161" y="0"/>
                </a:lnTo>
              </a:path>
            </a:pathLst>
          </a:custGeom>
          <a:ln w="12700">
            <a:solidFill>
              <a:srgbClr val="FF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020277" y="4475348"/>
            <a:ext cx="100393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1318"/>
                </a:solidFill>
                <a:latin typeface="Arial"/>
                <a:cs typeface="Arial"/>
              </a:rPr>
              <a:t>Activation 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9622" y="109490"/>
            <a:ext cx="6750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dirty="0">
                <a:solidFill>
                  <a:srgbClr val="3333CC"/>
                </a:solidFill>
                <a:latin typeface="Ubuntu"/>
                <a:cs typeface="Ubuntu"/>
              </a:rPr>
              <a:t>Backpropagation</a:t>
            </a:r>
            <a:r>
              <a:rPr sz="3200" b="1" spc="-12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3200" b="1" dirty="0">
                <a:solidFill>
                  <a:srgbClr val="3333CC"/>
                </a:solidFill>
                <a:latin typeface="Ubuntu"/>
                <a:cs typeface="Ubuntu"/>
              </a:rPr>
              <a:t>Learning</a:t>
            </a:r>
            <a:r>
              <a:rPr sz="3200" b="1" spc="-18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3200" b="1" dirty="0">
                <a:solidFill>
                  <a:srgbClr val="3333CC"/>
                </a:solidFill>
                <a:latin typeface="Ubuntu"/>
                <a:cs typeface="Ubuntu"/>
              </a:rPr>
              <a:t>(contd.)</a:t>
            </a:r>
            <a:endParaRPr sz="3200">
              <a:latin typeface="Ubuntu"/>
              <a:cs typeface="Ubunt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1" y="1524068"/>
            <a:ext cx="8077199" cy="4919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0438" y="1184998"/>
            <a:ext cx="19113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i="1" spc="-35" dirty="0">
                <a:latin typeface="Times New Roman"/>
                <a:cs typeface="Times New Roman"/>
              </a:rPr>
              <a:t>x</a:t>
            </a:r>
            <a:r>
              <a:rPr sz="1875" i="1" baseline="-24444" dirty="0">
                <a:latin typeface="Times New Roman"/>
                <a:cs typeface="Times New Roman"/>
              </a:rPr>
              <a:t>i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1504" y="801599"/>
            <a:ext cx="135382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262380" algn="l"/>
              </a:tabLst>
            </a:pPr>
            <a:r>
              <a:rPr sz="1875" i="1" spc="75" baseline="2222" dirty="0">
                <a:latin typeface="Times New Roman"/>
                <a:cs typeface="Times New Roman"/>
              </a:rPr>
              <a:t>h	</a:t>
            </a:r>
            <a:r>
              <a:rPr sz="1300" i="1" spc="-40" dirty="0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6475" y="838010"/>
            <a:ext cx="145732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270635" algn="l"/>
              </a:tabLst>
            </a:pPr>
            <a:r>
              <a:rPr sz="3225" i="1" spc="375" baseline="1291" dirty="0">
                <a:latin typeface="Times New Roman"/>
                <a:cs typeface="Times New Roman"/>
              </a:rPr>
              <a:t>s</a:t>
            </a:r>
            <a:r>
              <a:rPr sz="1875" i="1" spc="37" baseline="-22222" dirty="0">
                <a:latin typeface="Times New Roman"/>
                <a:cs typeface="Times New Roman"/>
              </a:rPr>
              <a:t>j</a:t>
            </a:r>
            <a:r>
              <a:rPr sz="1875" i="1" baseline="-22222" dirty="0">
                <a:latin typeface="Times New Roman"/>
                <a:cs typeface="Times New Roman"/>
              </a:rPr>
              <a:t>	</a:t>
            </a:r>
            <a:r>
              <a:rPr sz="2250" i="1" spc="-70" dirty="0">
                <a:latin typeface="Times New Roman"/>
                <a:cs typeface="Times New Roman"/>
              </a:rPr>
              <a:t>s</a:t>
            </a:r>
            <a:r>
              <a:rPr sz="1950" i="1" spc="-52" baseline="-23504" dirty="0">
                <a:latin typeface="Times New Roman"/>
                <a:cs typeface="Times New Roman"/>
              </a:rPr>
              <a:t>k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0" y="914400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60"/>
                </a:moveTo>
                <a:lnTo>
                  <a:pt x="6643" y="168870"/>
                </a:lnTo>
                <a:lnTo>
                  <a:pt x="25516" y="120149"/>
                </a:lnTo>
                <a:lnTo>
                  <a:pt x="55029" y="77643"/>
                </a:lnTo>
                <a:lnTo>
                  <a:pt x="93593" y="42903"/>
                </a:lnTo>
                <a:lnTo>
                  <a:pt x="139620" y="17475"/>
                </a:lnTo>
                <a:lnTo>
                  <a:pt x="191520" y="2910"/>
                </a:lnTo>
                <a:lnTo>
                  <a:pt x="228599" y="0"/>
                </a:lnTo>
                <a:lnTo>
                  <a:pt x="247348" y="737"/>
                </a:lnTo>
                <a:lnTo>
                  <a:pt x="300853" y="11337"/>
                </a:lnTo>
                <a:lnTo>
                  <a:pt x="349014" y="33316"/>
                </a:lnTo>
                <a:lnTo>
                  <a:pt x="390243" y="65124"/>
                </a:lnTo>
                <a:lnTo>
                  <a:pt x="422949" y="105213"/>
                </a:lnTo>
                <a:lnTo>
                  <a:pt x="445545" y="152035"/>
                </a:lnTo>
                <a:lnTo>
                  <a:pt x="456442" y="204040"/>
                </a:lnTo>
                <a:lnTo>
                  <a:pt x="457199" y="222260"/>
                </a:lnTo>
                <a:lnTo>
                  <a:pt x="456442" y="240479"/>
                </a:lnTo>
                <a:lnTo>
                  <a:pt x="445545" y="292481"/>
                </a:lnTo>
                <a:lnTo>
                  <a:pt x="422949" y="339298"/>
                </a:lnTo>
                <a:lnTo>
                  <a:pt x="390243" y="379380"/>
                </a:lnTo>
                <a:lnTo>
                  <a:pt x="349014" y="411182"/>
                </a:lnTo>
                <a:lnTo>
                  <a:pt x="300853" y="433155"/>
                </a:lnTo>
                <a:lnTo>
                  <a:pt x="247348" y="443752"/>
                </a:lnTo>
                <a:lnTo>
                  <a:pt x="228599" y="444489"/>
                </a:lnTo>
                <a:lnTo>
                  <a:pt x="209851" y="443752"/>
                </a:lnTo>
                <a:lnTo>
                  <a:pt x="156346" y="433155"/>
                </a:lnTo>
                <a:lnTo>
                  <a:pt x="108185" y="411182"/>
                </a:lnTo>
                <a:lnTo>
                  <a:pt x="66956" y="379380"/>
                </a:lnTo>
                <a:lnTo>
                  <a:pt x="34250" y="339298"/>
                </a:lnTo>
                <a:lnTo>
                  <a:pt x="11654" y="292481"/>
                </a:lnTo>
                <a:lnTo>
                  <a:pt x="757" y="240479"/>
                </a:lnTo>
                <a:lnTo>
                  <a:pt x="0" y="2222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000" y="11049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1999" y="0"/>
                </a:moveTo>
                <a:lnTo>
                  <a:pt x="761999" y="76199"/>
                </a:lnTo>
                <a:lnTo>
                  <a:pt x="826007" y="44195"/>
                </a:lnTo>
                <a:lnTo>
                  <a:pt x="774704" y="44195"/>
                </a:lnTo>
                <a:lnTo>
                  <a:pt x="774704" y="32003"/>
                </a:lnTo>
                <a:lnTo>
                  <a:pt x="826007" y="32003"/>
                </a:lnTo>
                <a:lnTo>
                  <a:pt x="761999" y="0"/>
                </a:lnTo>
                <a:close/>
              </a:path>
              <a:path w="838200" h="76200">
                <a:moveTo>
                  <a:pt x="7619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761999" y="44195"/>
                </a:lnTo>
                <a:lnTo>
                  <a:pt x="761999" y="32003"/>
                </a:lnTo>
                <a:close/>
              </a:path>
              <a:path w="838200" h="76200">
                <a:moveTo>
                  <a:pt x="826007" y="32003"/>
                </a:moveTo>
                <a:lnTo>
                  <a:pt x="774704" y="32003"/>
                </a:lnTo>
                <a:lnTo>
                  <a:pt x="774704" y="44195"/>
                </a:lnTo>
                <a:lnTo>
                  <a:pt x="826007" y="44195"/>
                </a:lnTo>
                <a:lnTo>
                  <a:pt x="838199" y="38099"/>
                </a:lnTo>
                <a:lnTo>
                  <a:pt x="8260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1200" y="922263"/>
            <a:ext cx="457200" cy="445134"/>
          </a:xfrm>
          <a:custGeom>
            <a:avLst/>
            <a:gdLst/>
            <a:ahLst/>
            <a:cxnLst/>
            <a:rect l="l" t="t" r="r" b="b"/>
            <a:pathLst>
              <a:path w="457200" h="445134">
                <a:moveTo>
                  <a:pt x="0" y="222260"/>
                </a:moveTo>
                <a:lnTo>
                  <a:pt x="6643" y="168870"/>
                </a:lnTo>
                <a:lnTo>
                  <a:pt x="25516" y="120149"/>
                </a:lnTo>
                <a:lnTo>
                  <a:pt x="55029" y="77643"/>
                </a:lnTo>
                <a:lnTo>
                  <a:pt x="93593" y="42903"/>
                </a:lnTo>
                <a:lnTo>
                  <a:pt x="139620" y="17475"/>
                </a:lnTo>
                <a:lnTo>
                  <a:pt x="191520" y="2910"/>
                </a:lnTo>
                <a:lnTo>
                  <a:pt x="228599" y="0"/>
                </a:lnTo>
                <a:lnTo>
                  <a:pt x="247348" y="737"/>
                </a:lnTo>
                <a:lnTo>
                  <a:pt x="300853" y="11337"/>
                </a:lnTo>
                <a:lnTo>
                  <a:pt x="349014" y="33316"/>
                </a:lnTo>
                <a:lnTo>
                  <a:pt x="390243" y="65124"/>
                </a:lnTo>
                <a:lnTo>
                  <a:pt x="422949" y="105213"/>
                </a:lnTo>
                <a:lnTo>
                  <a:pt x="445545" y="152035"/>
                </a:lnTo>
                <a:lnTo>
                  <a:pt x="456442" y="204040"/>
                </a:lnTo>
                <a:lnTo>
                  <a:pt x="457199" y="222260"/>
                </a:lnTo>
                <a:lnTo>
                  <a:pt x="456442" y="240496"/>
                </a:lnTo>
                <a:lnTo>
                  <a:pt x="445545" y="292531"/>
                </a:lnTo>
                <a:lnTo>
                  <a:pt x="422949" y="339360"/>
                </a:lnTo>
                <a:lnTo>
                  <a:pt x="390243" y="379441"/>
                </a:lnTo>
                <a:lnTo>
                  <a:pt x="349014" y="411233"/>
                </a:lnTo>
                <a:lnTo>
                  <a:pt x="300853" y="433194"/>
                </a:lnTo>
                <a:lnTo>
                  <a:pt x="247348" y="443783"/>
                </a:lnTo>
                <a:lnTo>
                  <a:pt x="228599" y="444520"/>
                </a:lnTo>
                <a:lnTo>
                  <a:pt x="209851" y="443783"/>
                </a:lnTo>
                <a:lnTo>
                  <a:pt x="156346" y="433194"/>
                </a:lnTo>
                <a:lnTo>
                  <a:pt x="108185" y="411233"/>
                </a:lnTo>
                <a:lnTo>
                  <a:pt x="66956" y="379441"/>
                </a:lnTo>
                <a:lnTo>
                  <a:pt x="34250" y="339360"/>
                </a:lnTo>
                <a:lnTo>
                  <a:pt x="11654" y="292531"/>
                </a:lnTo>
                <a:lnTo>
                  <a:pt x="757" y="240496"/>
                </a:lnTo>
                <a:lnTo>
                  <a:pt x="0" y="2222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8400" y="1112763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1999" y="44315"/>
                </a:moveTo>
                <a:lnTo>
                  <a:pt x="761999" y="76199"/>
                </a:lnTo>
                <a:lnTo>
                  <a:pt x="825968" y="44317"/>
                </a:lnTo>
                <a:lnTo>
                  <a:pt x="761999" y="44315"/>
                </a:lnTo>
                <a:close/>
              </a:path>
              <a:path w="838200" h="76200">
                <a:moveTo>
                  <a:pt x="761999" y="0"/>
                </a:moveTo>
                <a:lnTo>
                  <a:pt x="761999" y="44315"/>
                </a:lnTo>
                <a:lnTo>
                  <a:pt x="774710" y="44317"/>
                </a:lnTo>
                <a:lnTo>
                  <a:pt x="774710" y="32125"/>
                </a:lnTo>
                <a:lnTo>
                  <a:pt x="826042" y="32123"/>
                </a:lnTo>
                <a:lnTo>
                  <a:pt x="761999" y="0"/>
                </a:lnTo>
                <a:close/>
              </a:path>
              <a:path w="838200" h="76200">
                <a:moveTo>
                  <a:pt x="826042" y="32123"/>
                </a:moveTo>
                <a:lnTo>
                  <a:pt x="761999" y="32123"/>
                </a:lnTo>
                <a:lnTo>
                  <a:pt x="774710" y="32125"/>
                </a:lnTo>
                <a:lnTo>
                  <a:pt x="774710" y="44317"/>
                </a:lnTo>
                <a:lnTo>
                  <a:pt x="825972" y="44315"/>
                </a:lnTo>
                <a:lnTo>
                  <a:pt x="838199" y="38221"/>
                </a:lnTo>
                <a:lnTo>
                  <a:pt x="826042" y="32123"/>
                </a:lnTo>
                <a:close/>
              </a:path>
              <a:path w="838200" h="76200">
                <a:moveTo>
                  <a:pt x="0" y="32003"/>
                </a:moveTo>
                <a:lnTo>
                  <a:pt x="0" y="44195"/>
                </a:lnTo>
                <a:lnTo>
                  <a:pt x="761999" y="44315"/>
                </a:lnTo>
                <a:lnTo>
                  <a:pt x="761999" y="32123"/>
                </a:lnTo>
                <a:lnTo>
                  <a:pt x="0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0" y="934974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222260"/>
                </a:moveTo>
                <a:lnTo>
                  <a:pt x="6643" y="168870"/>
                </a:lnTo>
                <a:lnTo>
                  <a:pt x="25516" y="120149"/>
                </a:lnTo>
                <a:lnTo>
                  <a:pt x="55029" y="77643"/>
                </a:lnTo>
                <a:lnTo>
                  <a:pt x="93593" y="42903"/>
                </a:lnTo>
                <a:lnTo>
                  <a:pt x="139620" y="17475"/>
                </a:lnTo>
                <a:lnTo>
                  <a:pt x="191520" y="2910"/>
                </a:lnTo>
                <a:lnTo>
                  <a:pt x="228599" y="0"/>
                </a:lnTo>
                <a:lnTo>
                  <a:pt x="247348" y="737"/>
                </a:lnTo>
                <a:lnTo>
                  <a:pt x="300853" y="11337"/>
                </a:lnTo>
                <a:lnTo>
                  <a:pt x="349014" y="33316"/>
                </a:lnTo>
                <a:lnTo>
                  <a:pt x="390243" y="65124"/>
                </a:lnTo>
                <a:lnTo>
                  <a:pt x="422949" y="105213"/>
                </a:lnTo>
                <a:lnTo>
                  <a:pt x="445545" y="152035"/>
                </a:lnTo>
                <a:lnTo>
                  <a:pt x="456442" y="204040"/>
                </a:lnTo>
                <a:lnTo>
                  <a:pt x="457199" y="222260"/>
                </a:lnTo>
                <a:lnTo>
                  <a:pt x="456442" y="240495"/>
                </a:lnTo>
                <a:lnTo>
                  <a:pt x="445545" y="292528"/>
                </a:lnTo>
                <a:lnTo>
                  <a:pt x="422949" y="339352"/>
                </a:lnTo>
                <a:lnTo>
                  <a:pt x="390243" y="379426"/>
                </a:lnTo>
                <a:lnTo>
                  <a:pt x="349014" y="411211"/>
                </a:lnTo>
                <a:lnTo>
                  <a:pt x="300853" y="433167"/>
                </a:lnTo>
                <a:lnTo>
                  <a:pt x="247348" y="443753"/>
                </a:lnTo>
                <a:lnTo>
                  <a:pt x="228599" y="444489"/>
                </a:lnTo>
                <a:lnTo>
                  <a:pt x="209851" y="443753"/>
                </a:lnTo>
                <a:lnTo>
                  <a:pt x="156346" y="433167"/>
                </a:lnTo>
                <a:lnTo>
                  <a:pt x="108185" y="411211"/>
                </a:lnTo>
                <a:lnTo>
                  <a:pt x="66956" y="379426"/>
                </a:lnTo>
                <a:lnTo>
                  <a:pt x="34250" y="339352"/>
                </a:lnTo>
                <a:lnTo>
                  <a:pt x="11654" y="292528"/>
                </a:lnTo>
                <a:lnTo>
                  <a:pt x="757" y="240495"/>
                </a:lnTo>
                <a:lnTo>
                  <a:pt x="0" y="2222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3800" y="1125474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1999" y="44315"/>
                </a:moveTo>
                <a:lnTo>
                  <a:pt x="761999" y="76199"/>
                </a:lnTo>
                <a:lnTo>
                  <a:pt x="825764" y="44317"/>
                </a:lnTo>
                <a:lnTo>
                  <a:pt x="761999" y="44315"/>
                </a:lnTo>
                <a:close/>
              </a:path>
              <a:path w="838200" h="76200">
                <a:moveTo>
                  <a:pt x="761999" y="0"/>
                </a:moveTo>
                <a:lnTo>
                  <a:pt x="761999" y="44315"/>
                </a:lnTo>
                <a:lnTo>
                  <a:pt x="774710" y="44317"/>
                </a:lnTo>
                <a:lnTo>
                  <a:pt x="774710" y="32125"/>
                </a:lnTo>
                <a:lnTo>
                  <a:pt x="826247" y="32123"/>
                </a:lnTo>
                <a:lnTo>
                  <a:pt x="761999" y="0"/>
                </a:lnTo>
                <a:close/>
              </a:path>
              <a:path w="838200" h="76200">
                <a:moveTo>
                  <a:pt x="826247" y="32123"/>
                </a:moveTo>
                <a:lnTo>
                  <a:pt x="761999" y="32123"/>
                </a:lnTo>
                <a:lnTo>
                  <a:pt x="774710" y="32125"/>
                </a:lnTo>
                <a:lnTo>
                  <a:pt x="774710" y="44317"/>
                </a:lnTo>
                <a:lnTo>
                  <a:pt x="825768" y="44315"/>
                </a:lnTo>
                <a:lnTo>
                  <a:pt x="838199" y="38099"/>
                </a:lnTo>
                <a:lnTo>
                  <a:pt x="826247" y="32123"/>
                </a:lnTo>
                <a:close/>
              </a:path>
              <a:path w="838200" h="76200">
                <a:moveTo>
                  <a:pt x="0" y="32003"/>
                </a:moveTo>
                <a:lnTo>
                  <a:pt x="0" y="44195"/>
                </a:lnTo>
                <a:lnTo>
                  <a:pt x="761999" y="44315"/>
                </a:lnTo>
                <a:lnTo>
                  <a:pt x="761999" y="32123"/>
                </a:lnTo>
                <a:lnTo>
                  <a:pt x="0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3800" y="11049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799" y="0"/>
                </a:moveTo>
                <a:lnTo>
                  <a:pt x="685799" y="76199"/>
                </a:lnTo>
                <a:lnTo>
                  <a:pt x="749807" y="44195"/>
                </a:lnTo>
                <a:lnTo>
                  <a:pt x="698504" y="44195"/>
                </a:lnTo>
                <a:lnTo>
                  <a:pt x="698504" y="32003"/>
                </a:lnTo>
                <a:lnTo>
                  <a:pt x="749807" y="32003"/>
                </a:lnTo>
                <a:lnTo>
                  <a:pt x="685799" y="0"/>
                </a:lnTo>
                <a:close/>
              </a:path>
              <a:path w="762000" h="76200">
                <a:moveTo>
                  <a:pt x="685799" y="32003"/>
                </a:moveTo>
                <a:lnTo>
                  <a:pt x="0" y="32003"/>
                </a:lnTo>
                <a:lnTo>
                  <a:pt x="0" y="44195"/>
                </a:lnTo>
                <a:lnTo>
                  <a:pt x="685799" y="44195"/>
                </a:lnTo>
                <a:lnTo>
                  <a:pt x="685799" y="32003"/>
                </a:lnTo>
                <a:close/>
              </a:path>
              <a:path w="762000" h="76200">
                <a:moveTo>
                  <a:pt x="749807" y="32003"/>
                </a:moveTo>
                <a:lnTo>
                  <a:pt x="698504" y="32003"/>
                </a:lnTo>
                <a:lnTo>
                  <a:pt x="698504" y="44195"/>
                </a:lnTo>
                <a:lnTo>
                  <a:pt x="749807" y="44195"/>
                </a:lnTo>
                <a:lnTo>
                  <a:pt x="761999" y="38099"/>
                </a:lnTo>
                <a:lnTo>
                  <a:pt x="749807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54842" y="827273"/>
            <a:ext cx="560705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i="1" spc="-85" dirty="0">
                <a:latin typeface="Times New Roman"/>
                <a:cs typeface="Times New Roman"/>
              </a:rPr>
              <a:t>s</a:t>
            </a:r>
            <a:r>
              <a:rPr sz="1725" i="1" spc="-44" baseline="-24154" dirty="0">
                <a:latin typeface="Times New Roman"/>
                <a:cs typeface="Times New Roman"/>
              </a:rPr>
              <a:t>i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89" baseline="-24154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Symbol"/>
                <a:cs typeface="Symbol"/>
              </a:rPr>
              <a:t>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x</a:t>
            </a:r>
            <a:r>
              <a:rPr sz="1725" i="1" spc="-44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  <a:p>
            <a:pPr marR="74930" algn="ctr">
              <a:lnSpc>
                <a:spcPts val="2655"/>
              </a:lnSpc>
              <a:spcBef>
                <a:spcPts val="1090"/>
              </a:spcBef>
            </a:pPr>
            <a:r>
              <a:rPr sz="3375" i="1" spc="-315" baseline="13580" dirty="0">
                <a:latin typeface="Times New Roman"/>
                <a:cs typeface="Times New Roman"/>
              </a:rPr>
              <a:t>w</a:t>
            </a:r>
            <a:r>
              <a:rPr sz="1300" i="1" spc="25" dirty="0">
                <a:latin typeface="Times New Roman"/>
                <a:cs typeface="Times New Roman"/>
              </a:rPr>
              <a:t>ij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09798" y="6323421"/>
            <a:ext cx="1968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3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8393" y="1000678"/>
            <a:ext cx="1104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4683" y="1008679"/>
            <a:ext cx="1104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6333" y="1021379"/>
            <a:ext cx="161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3039" y="1192680"/>
            <a:ext cx="29273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85"/>
              </a:lnSpc>
            </a:pPr>
            <a:r>
              <a:rPr sz="3150" i="1" spc="-209" baseline="13227" dirty="0">
                <a:latin typeface="Times New Roman"/>
                <a:cs typeface="Times New Roman"/>
              </a:rPr>
              <a:t>w</a:t>
            </a:r>
            <a:r>
              <a:rPr sz="1200" i="1" spc="-30" dirty="0">
                <a:latin typeface="Times New Roman"/>
                <a:cs typeface="Times New Roman"/>
              </a:rPr>
              <a:t>jk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2745" y="1183938"/>
            <a:ext cx="1066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i="1" spc="-15" dirty="0">
                <a:latin typeface="Times New Roman"/>
                <a:cs typeface="Times New Roman"/>
              </a:rPr>
              <a:t>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50197" y="4614112"/>
            <a:ext cx="2019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70" dirty="0">
                <a:latin typeface="Cambria Math"/>
                <a:cs typeface="Cambria Math"/>
              </a:rPr>
              <a:t>𝑠</a:t>
            </a:r>
            <a:r>
              <a:rPr sz="2250" spc="225" baseline="-16666" dirty="0">
                <a:latin typeface="Cambria Math"/>
                <a:cs typeface="Cambria Math"/>
              </a:rPr>
              <a:t>𝑖</a:t>
            </a:r>
            <a:endParaRPr sz="2250" baseline="-16666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98991" y="5602515"/>
            <a:ext cx="2019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70" dirty="0">
                <a:latin typeface="Cambria Math"/>
                <a:cs typeface="Cambria Math"/>
              </a:rPr>
              <a:t>𝑠</a:t>
            </a:r>
            <a:r>
              <a:rPr sz="2250" spc="225" baseline="-16666" dirty="0">
                <a:latin typeface="Cambria Math"/>
                <a:cs typeface="Cambria Math"/>
              </a:rPr>
              <a:t>𝑖</a:t>
            </a:r>
            <a:endParaRPr sz="2250" baseline="-16666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5129" y="6323421"/>
            <a:ext cx="1143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8993" y="217214"/>
            <a:ext cx="10762013" cy="603482"/>
          </a:xfrm>
          <a:prstGeom prst="rect">
            <a:avLst/>
          </a:prstGeom>
        </p:spPr>
        <p:txBody>
          <a:bodyPr vert="horz" wrap="square" lIns="0" tIns="109966" rIns="0" bIns="0" rtlCol="0">
            <a:spAutoFit/>
          </a:bodyPr>
          <a:lstStyle/>
          <a:p>
            <a:pPr marL="1279525"/>
            <a:r>
              <a:rPr sz="3200" dirty="0"/>
              <a:t>Biological</a:t>
            </a:r>
            <a:r>
              <a:rPr sz="3200" spc="-90" dirty="0"/>
              <a:t> </a:t>
            </a:r>
            <a:r>
              <a:rPr sz="3200" dirty="0"/>
              <a:t>Neural</a:t>
            </a:r>
            <a:r>
              <a:rPr sz="3200" spc="-90" dirty="0"/>
              <a:t> </a:t>
            </a:r>
            <a:r>
              <a:rPr sz="3200" dirty="0"/>
              <a:t>Networks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060258" y="5500806"/>
            <a:ext cx="79286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buFont typeface="Verdana"/>
              <a:buChar char="•"/>
              <a:tabLst>
                <a:tab pos="354965" algn="l"/>
              </a:tabLst>
            </a:pP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spc="15" dirty="0">
                <a:latin typeface="Verdana"/>
                <a:cs typeface="Verdana"/>
              </a:rPr>
              <a:t>v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al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u</a:t>
            </a:r>
            <a:r>
              <a:rPr sz="2400" spc="-20" dirty="0">
                <a:latin typeface="Verdana"/>
                <a:cs typeface="Verdana"/>
              </a:rPr>
              <a:t>ro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10" dirty="0">
                <a:latin typeface="Verdana"/>
                <a:cs typeface="Verdana"/>
              </a:rPr>
              <a:t>nn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5" dirty="0">
                <a:latin typeface="Verdana"/>
                <a:cs typeface="Verdana"/>
              </a:rPr>
              <a:t>te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10" dirty="0">
                <a:latin typeface="Verdana"/>
                <a:cs typeface="Verdana"/>
              </a:rPr>
              <a:t>th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-20" dirty="0">
                <a:latin typeface="Verdana"/>
                <a:cs typeface="Verdana"/>
              </a:rPr>
              <a:t>or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u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al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k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5" dirty="0">
                <a:latin typeface="Verdana"/>
                <a:cs typeface="Verdana"/>
              </a:rPr>
              <a:t>y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f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u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1925" y="6232923"/>
            <a:ext cx="13804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1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EB46D-8966-9ACA-5E5B-059FC74BF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33770" y="1131603"/>
            <a:ext cx="6848718" cy="45947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21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" y="28575"/>
            <a:ext cx="10762013" cy="856930"/>
          </a:xfrm>
          <a:prstGeom prst="rect">
            <a:avLst/>
          </a:prstGeom>
        </p:spPr>
        <p:txBody>
          <a:bodyPr vert="horz" wrap="square" lIns="0" tIns="366042" rIns="0" bIns="0" rtlCol="0">
            <a:spAutoFit/>
          </a:bodyPr>
          <a:lstStyle/>
          <a:p>
            <a:pPr marL="1260475">
              <a:lnSpc>
                <a:spcPts val="3754"/>
              </a:lnSpc>
            </a:pPr>
            <a:r>
              <a:rPr sz="3200" dirty="0">
                <a:latin typeface="Ubuntu" panose="020B0504030602030204" pitchFamily="34" charset="0"/>
                <a:cs typeface="Verdana"/>
              </a:rPr>
              <a:t>P</a:t>
            </a:r>
            <a:r>
              <a:rPr sz="3200" spc="-20" dirty="0">
                <a:latin typeface="Ubuntu" panose="020B0504030602030204" pitchFamily="34" charset="0"/>
                <a:cs typeface="Verdana"/>
              </a:rPr>
              <a:t>r</a:t>
            </a:r>
            <a:r>
              <a:rPr sz="3200" spc="5" dirty="0">
                <a:latin typeface="Ubuntu" panose="020B0504030602030204" pitchFamily="34" charset="0"/>
                <a:cs typeface="Verdana"/>
              </a:rPr>
              <a:t>a</a:t>
            </a:r>
            <a:r>
              <a:rPr sz="3200" spc="-25" dirty="0">
                <a:latin typeface="Ubuntu" panose="020B0504030602030204" pitchFamily="34" charset="0"/>
                <a:cs typeface="Verdana"/>
              </a:rPr>
              <a:t>c</a:t>
            </a:r>
            <a:r>
              <a:rPr sz="3200" spc="15" dirty="0">
                <a:latin typeface="Ubuntu" panose="020B0504030602030204" pitchFamily="34" charset="0"/>
                <a:cs typeface="Verdana"/>
              </a:rPr>
              <a:t>t</a:t>
            </a:r>
            <a:r>
              <a:rPr sz="3200" dirty="0">
                <a:latin typeface="Ubuntu" panose="020B0504030602030204" pitchFamily="34" charset="0"/>
                <a:cs typeface="Verdana"/>
              </a:rPr>
              <a:t>i</a:t>
            </a:r>
            <a:r>
              <a:rPr sz="3200" spc="-20" dirty="0">
                <a:latin typeface="Ubuntu" panose="020B0504030602030204" pitchFamily="34" charset="0"/>
                <a:cs typeface="Verdana"/>
              </a:rPr>
              <a:t>c</a:t>
            </a:r>
            <a:r>
              <a:rPr sz="3200" spc="5" dirty="0">
                <a:latin typeface="Ubuntu" panose="020B0504030602030204" pitchFamily="34" charset="0"/>
                <a:cs typeface="Verdana"/>
              </a:rPr>
              <a:t>a</a:t>
            </a:r>
            <a:r>
              <a:rPr sz="3200" dirty="0">
                <a:latin typeface="Ubuntu" panose="020B0504030602030204" pitchFamily="34" charset="0"/>
                <a:cs typeface="Verdana"/>
              </a:rPr>
              <a:t>l</a:t>
            </a:r>
            <a:r>
              <a:rPr sz="3200" spc="254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-25" dirty="0">
                <a:latin typeface="Ubuntu" panose="020B0504030602030204" pitchFamily="34" charset="0"/>
                <a:cs typeface="Verdana"/>
              </a:rPr>
              <a:t>C</a:t>
            </a:r>
            <a:r>
              <a:rPr sz="3200" dirty="0">
                <a:latin typeface="Ubuntu" panose="020B0504030602030204" pitchFamily="34" charset="0"/>
                <a:cs typeface="Verdana"/>
              </a:rPr>
              <a:t>o</a:t>
            </a:r>
            <a:r>
              <a:rPr sz="3200" spc="5" dirty="0">
                <a:latin typeface="Ubuntu" panose="020B0504030602030204" pitchFamily="34" charset="0"/>
                <a:cs typeface="Verdana"/>
              </a:rPr>
              <a:t>ns</a:t>
            </a:r>
            <a:r>
              <a:rPr sz="3200" dirty="0">
                <a:latin typeface="Ubuntu" panose="020B0504030602030204" pitchFamily="34" charset="0"/>
                <a:cs typeface="Verdana"/>
              </a:rPr>
              <a:t>id</a:t>
            </a:r>
            <a:r>
              <a:rPr sz="3200" spc="25" dirty="0">
                <a:latin typeface="Ubuntu" panose="020B0504030602030204" pitchFamily="34" charset="0"/>
                <a:cs typeface="Verdana"/>
              </a:rPr>
              <a:t>e</a:t>
            </a:r>
            <a:r>
              <a:rPr sz="3200" spc="-20" dirty="0">
                <a:latin typeface="Ubuntu" panose="020B0504030602030204" pitchFamily="34" charset="0"/>
                <a:cs typeface="Verdana"/>
              </a:rPr>
              <a:t>r</a:t>
            </a:r>
            <a:r>
              <a:rPr sz="3200" spc="5" dirty="0">
                <a:latin typeface="Ubuntu" panose="020B0504030602030204" pitchFamily="34" charset="0"/>
                <a:cs typeface="Verdana"/>
              </a:rPr>
              <a:t>a</a:t>
            </a:r>
            <a:r>
              <a:rPr sz="3200" spc="15" dirty="0">
                <a:latin typeface="Ubuntu" panose="020B0504030602030204" pitchFamily="34" charset="0"/>
                <a:cs typeface="Verdana"/>
              </a:rPr>
              <a:t>t</a:t>
            </a:r>
            <a:r>
              <a:rPr sz="3200" dirty="0">
                <a:latin typeface="Ubuntu" panose="020B0504030602030204" pitchFamily="34" charset="0"/>
                <a:cs typeface="Verdana"/>
              </a:rPr>
              <a:t>io</a:t>
            </a:r>
            <a:r>
              <a:rPr sz="3200" spc="-40" dirty="0">
                <a:latin typeface="Ubuntu" panose="020B0504030602030204" pitchFamily="34" charset="0"/>
                <a:cs typeface="Verdana"/>
              </a:rPr>
              <a:t>n</a:t>
            </a:r>
            <a:r>
              <a:rPr sz="3200" dirty="0">
                <a:latin typeface="Ubuntu" panose="020B0504030602030204" pitchFamily="34" charset="0"/>
                <a:cs typeface="Verdana"/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1280976"/>
            <a:ext cx="9104158" cy="4296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buClr>
                <a:srgbClr val="3333CC"/>
              </a:buClr>
              <a:buFont typeface="Verdana"/>
              <a:buChar char="•"/>
              <a:tabLst>
                <a:tab pos="622935" algn="l"/>
              </a:tabLst>
            </a:pPr>
            <a:r>
              <a:rPr spc="-30" dirty="0"/>
              <a:t>S</a:t>
            </a:r>
            <a:r>
              <a:rPr spc="10" dirty="0"/>
              <a:t>t</a:t>
            </a:r>
            <a:r>
              <a:rPr spc="-35" dirty="0"/>
              <a:t>o</a:t>
            </a:r>
            <a:r>
              <a:rPr spc="-10" dirty="0"/>
              <a:t>pp</a:t>
            </a:r>
            <a:r>
              <a:rPr spc="55"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15" dirty="0"/>
              <a:t>r</a:t>
            </a:r>
            <a:r>
              <a:rPr spc="55" dirty="0"/>
              <a:t>i</a:t>
            </a:r>
            <a:r>
              <a:rPr spc="10" dirty="0"/>
              <a:t>t</a:t>
            </a:r>
            <a:r>
              <a:rPr spc="-10" dirty="0"/>
              <a:t>e</a:t>
            </a:r>
            <a:r>
              <a:rPr spc="-35" dirty="0"/>
              <a:t>r</a:t>
            </a:r>
            <a:r>
              <a:rPr spc="55" dirty="0"/>
              <a:t>i</a:t>
            </a:r>
            <a:r>
              <a:rPr spc="-35" dirty="0"/>
              <a:t>o</a:t>
            </a:r>
            <a:r>
              <a:rPr spc="-10" dirty="0"/>
              <a:t>n</a:t>
            </a:r>
            <a:r>
              <a:rPr dirty="0"/>
              <a:t>:</a:t>
            </a:r>
          </a:p>
          <a:p>
            <a:pPr marL="1006475" lvl="1" indent="-536575">
              <a:spcBef>
                <a:spcPts val="209"/>
              </a:spcBef>
              <a:buFont typeface="Verdana"/>
              <a:buChar char="•"/>
              <a:tabLst>
                <a:tab pos="1007110" algn="l"/>
              </a:tabLst>
            </a:pP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20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res</a:t>
            </a:r>
            <a:r>
              <a:rPr sz="2000" spc="20" dirty="0">
                <a:latin typeface="Verdana"/>
                <a:cs typeface="Verdana"/>
              </a:rPr>
              <a:t>h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ver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err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r</a:t>
            </a:r>
          </a:p>
          <a:p>
            <a:pPr marL="1006475" lvl="1" indent="-536575">
              <a:spcBef>
                <a:spcPts val="240"/>
              </a:spcBef>
              <a:buFont typeface="Verdana"/>
              <a:buChar char="•"/>
              <a:tabLst>
                <a:tab pos="1007110" algn="l"/>
              </a:tabLst>
            </a:pP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20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res</a:t>
            </a:r>
            <a:r>
              <a:rPr sz="2000" spc="20" dirty="0">
                <a:latin typeface="Verdana"/>
                <a:cs typeface="Verdana"/>
              </a:rPr>
              <a:t>h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ver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</a:t>
            </a:r>
          </a:p>
          <a:p>
            <a:pPr marL="622300" indent="-609600">
              <a:spcBef>
                <a:spcPts val="320"/>
              </a:spcBef>
              <a:buClr>
                <a:srgbClr val="3333CC"/>
              </a:buClr>
              <a:buFont typeface="Verdana"/>
              <a:buChar char="•"/>
              <a:tabLst>
                <a:tab pos="622935" algn="l"/>
              </a:tabLst>
            </a:pPr>
            <a:r>
              <a:rPr spc="-25" dirty="0"/>
              <a:t>N</a:t>
            </a:r>
            <a:r>
              <a:rPr spc="10" dirty="0"/>
              <a:t>u</a:t>
            </a:r>
            <a:r>
              <a:rPr spc="15" dirty="0"/>
              <a:t>m</a:t>
            </a:r>
            <a:r>
              <a:rPr spc="-10" dirty="0"/>
              <a:t>b</a:t>
            </a:r>
            <a:r>
              <a:rPr spc="5" dirty="0"/>
              <a:t>e</a:t>
            </a:r>
            <a:r>
              <a:rPr dirty="0"/>
              <a:t>r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5" dirty="0"/>
              <a:t>e</a:t>
            </a:r>
            <a:r>
              <a:rPr spc="55" dirty="0"/>
              <a:t>i</a:t>
            </a:r>
            <a:r>
              <a:rPr spc="-10" dirty="0"/>
              <a:t>g</a:t>
            </a:r>
            <a:r>
              <a:rPr spc="10" dirty="0"/>
              <a:t>ht</a:t>
            </a:r>
            <a:r>
              <a:rPr dirty="0"/>
              <a:t>s:</a:t>
            </a:r>
          </a:p>
          <a:p>
            <a:pPr marL="1006475" marR="5080" lvl="1" indent="-536575">
              <a:lnSpc>
                <a:spcPts val="2160"/>
              </a:lnSpc>
              <a:spcBef>
                <a:spcPts val="480"/>
              </a:spcBef>
              <a:buFont typeface="Verdana"/>
              <a:buChar char="•"/>
              <a:tabLst>
                <a:tab pos="1007110" algn="l"/>
              </a:tabLst>
            </a:pPr>
            <a:r>
              <a:rPr sz="2000" spc="-2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nu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er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1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es,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15" dirty="0">
                <a:latin typeface="Verdana"/>
                <a:cs typeface="Verdana"/>
              </a:rPr>
              <a:t>u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1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h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dd</a:t>
            </a:r>
            <a:r>
              <a:rPr sz="2000" dirty="0">
                <a:latin typeface="Verdana"/>
                <a:cs typeface="Verdana"/>
              </a:rPr>
              <a:t>en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es</a:t>
            </a:r>
          </a:p>
          <a:p>
            <a:pPr marL="622300" indent="-609600">
              <a:spcBef>
                <a:spcPts val="290"/>
              </a:spcBef>
              <a:buClr>
                <a:srgbClr val="3333CC"/>
              </a:buClr>
              <a:buFont typeface="Verdana"/>
              <a:buChar char="•"/>
              <a:tabLst>
                <a:tab pos="622935" algn="l"/>
              </a:tabLst>
            </a:pPr>
            <a:r>
              <a:rPr spc="-25" dirty="0"/>
              <a:t>N</a:t>
            </a:r>
            <a:r>
              <a:rPr spc="10" dirty="0"/>
              <a:t>u</a:t>
            </a:r>
            <a:r>
              <a:rPr spc="15" dirty="0"/>
              <a:t>m</a:t>
            </a:r>
            <a:r>
              <a:rPr spc="-10" dirty="0"/>
              <a:t>b</a:t>
            </a:r>
            <a:r>
              <a:rPr spc="5" dirty="0"/>
              <a:t>e</a:t>
            </a:r>
            <a:r>
              <a:rPr dirty="0"/>
              <a:t>r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H</a:t>
            </a:r>
            <a:r>
              <a:rPr spc="55" dirty="0"/>
              <a:t>i</a:t>
            </a:r>
            <a:r>
              <a:rPr spc="-10" dirty="0"/>
              <a:t>dd</a:t>
            </a:r>
            <a:r>
              <a:rPr spc="5" dirty="0"/>
              <a:t>e</a:t>
            </a:r>
            <a:r>
              <a:rPr dirty="0"/>
              <a:t>n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o</a:t>
            </a:r>
            <a:r>
              <a:rPr spc="-10" dirty="0"/>
              <a:t>d</a:t>
            </a:r>
            <a:r>
              <a:rPr spc="5" dirty="0"/>
              <a:t>e</a:t>
            </a:r>
            <a:r>
              <a:rPr dirty="0"/>
              <a:t>s</a:t>
            </a:r>
          </a:p>
          <a:p>
            <a:pPr marL="1006475" lvl="1" indent="-536575">
              <a:spcBef>
                <a:spcPts val="210"/>
              </a:spcBef>
              <a:buFont typeface="Verdana"/>
              <a:buChar char="•"/>
              <a:tabLst>
                <a:tab pos="1007110" algn="l"/>
              </a:tabLst>
            </a:pP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v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li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ti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15" dirty="0">
                <a:latin typeface="Verdana"/>
                <a:cs typeface="Verdana"/>
              </a:rPr>
              <a:t>th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d</a:t>
            </a:r>
          </a:p>
          <a:p>
            <a:pPr marL="622300" indent="-609600">
              <a:spcBef>
                <a:spcPts val="320"/>
              </a:spcBef>
              <a:buClr>
                <a:srgbClr val="3333CC"/>
              </a:buClr>
              <a:buFont typeface="Verdana"/>
              <a:buChar char="•"/>
              <a:tabLst>
                <a:tab pos="622935" algn="l"/>
              </a:tabLst>
            </a:pPr>
            <a:r>
              <a:rPr dirty="0"/>
              <a:t>D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15" dirty="0"/>
              <a:t>a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-10" dirty="0"/>
              <a:t>equ</a:t>
            </a:r>
            <a:r>
              <a:rPr spc="55" dirty="0"/>
              <a:t>i</a:t>
            </a:r>
            <a:r>
              <a:rPr spc="-35" dirty="0"/>
              <a:t>r</a:t>
            </a:r>
            <a:r>
              <a:rPr spc="-10" dirty="0"/>
              <a:t>emen</a:t>
            </a:r>
            <a:r>
              <a:rPr spc="10" dirty="0"/>
              <a:t>t</a:t>
            </a:r>
            <a:r>
              <a:rPr spc="-15" dirty="0"/>
              <a:t>s</a:t>
            </a:r>
          </a:p>
          <a:p>
            <a:pPr marL="622300" indent="-609600">
              <a:spcBef>
                <a:spcPts val="290"/>
              </a:spcBef>
              <a:buClr>
                <a:srgbClr val="3333CC"/>
              </a:buClr>
              <a:buFont typeface="Verdana"/>
              <a:buChar char="•"/>
              <a:tabLst>
                <a:tab pos="622935" algn="l"/>
              </a:tabLst>
            </a:pPr>
            <a:r>
              <a:rPr dirty="0"/>
              <a:t>L</a:t>
            </a:r>
            <a:r>
              <a:rPr spc="60" dirty="0"/>
              <a:t>i</a:t>
            </a:r>
            <a:r>
              <a:rPr spc="15" dirty="0"/>
              <a:t>m</a:t>
            </a:r>
            <a:r>
              <a:rPr spc="55" dirty="0"/>
              <a:t>i</a:t>
            </a:r>
            <a:r>
              <a:rPr spc="10" dirty="0"/>
              <a:t>t</a:t>
            </a:r>
            <a:r>
              <a:rPr dirty="0"/>
              <a:t>a</a:t>
            </a:r>
            <a:r>
              <a:rPr spc="-40" dirty="0"/>
              <a:t>t</a:t>
            </a:r>
            <a:r>
              <a:rPr spc="10" dirty="0"/>
              <a:t>i</a:t>
            </a:r>
            <a:r>
              <a:rPr spc="-20" dirty="0"/>
              <a:t>o</a:t>
            </a:r>
            <a:r>
              <a:rPr spc="10" dirty="0"/>
              <a:t>n</a:t>
            </a:r>
            <a:r>
              <a:rPr dirty="0"/>
              <a:t>s:</a:t>
            </a:r>
          </a:p>
          <a:p>
            <a:pPr marL="1006475" lvl="1" indent="-536575">
              <a:spcBef>
                <a:spcPts val="209"/>
              </a:spcBef>
              <a:buFont typeface="Verdana"/>
              <a:buChar char="•"/>
              <a:tabLst>
                <a:tab pos="1007110" algn="l"/>
              </a:tabLst>
            </a:pPr>
            <a:r>
              <a:rPr sz="2000" spc="10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w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verg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ce</a:t>
            </a:r>
          </a:p>
          <a:p>
            <a:pPr marL="1006475" lvl="1" indent="-536575">
              <a:lnSpc>
                <a:spcPts val="2350"/>
              </a:lnSpc>
              <a:spcBef>
                <a:spcPts val="240"/>
              </a:spcBef>
              <a:buFont typeface="Verdana"/>
              <a:buChar char="•"/>
              <a:tabLst>
                <a:tab pos="1007110" algn="l"/>
              </a:tabLst>
            </a:pPr>
            <a:r>
              <a:rPr sz="2000" spc="-20" dirty="0">
                <a:latin typeface="Verdana"/>
                <a:cs typeface="Verdana"/>
              </a:rPr>
              <a:t>L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ma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993" y="286276"/>
            <a:ext cx="10762013" cy="940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805"/>
            <a:r>
              <a:rPr dirty="0"/>
              <a:t>Feedforward</a:t>
            </a:r>
            <a:r>
              <a:rPr spc="5" dirty="0"/>
              <a:t> </a:t>
            </a:r>
            <a:r>
              <a:rPr dirty="0"/>
              <a:t>Neural</a:t>
            </a:r>
            <a:r>
              <a:rPr spc="30" dirty="0"/>
              <a:t> </a:t>
            </a:r>
            <a:r>
              <a:rPr dirty="0"/>
              <a:t>Networks:</a:t>
            </a:r>
            <a:r>
              <a:rPr spc="-15" dirty="0"/>
              <a:t> </a:t>
            </a:r>
            <a:r>
              <a:rPr dirty="0"/>
              <a:t>Summary</a:t>
            </a:r>
          </a:p>
          <a:p>
            <a:pPr marL="354330" marR="5080" indent="-341630" algn="l">
              <a:lnSpc>
                <a:spcPct val="101000"/>
              </a:lnSpc>
              <a:spcBef>
                <a:spcPts val="535"/>
              </a:spcBef>
              <a:buFont typeface="Ubuntu"/>
              <a:buChar char="•"/>
              <a:tabLst>
                <a:tab pos="354965" algn="l"/>
              </a:tabLst>
            </a:pPr>
            <a:r>
              <a:rPr sz="1700" dirty="0">
                <a:solidFill>
                  <a:srgbClr val="000000"/>
                </a:solidFill>
              </a:rPr>
              <a:t>Perceptrons, </a:t>
            </a:r>
            <a:r>
              <a:rPr sz="1700" spc="40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with</a:t>
            </a:r>
            <a:r>
              <a:rPr sz="1700" dirty="0">
                <a:solidFill>
                  <a:srgbClr val="000000"/>
                </a:solidFill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3333FF"/>
                </a:solidFill>
              </a:rPr>
              <a:t>threshold </a:t>
            </a:r>
            <a:r>
              <a:rPr sz="1700" spc="40" dirty="0">
                <a:solidFill>
                  <a:srgbClr val="3333FF"/>
                </a:solidFill>
              </a:rPr>
              <a:t> </a:t>
            </a:r>
            <a:r>
              <a:rPr sz="1700" dirty="0">
                <a:solidFill>
                  <a:srgbClr val="3333FF"/>
                </a:solidFill>
              </a:rPr>
              <a:t>logic </a:t>
            </a:r>
            <a:r>
              <a:rPr sz="1700" spc="40" dirty="0">
                <a:solidFill>
                  <a:srgbClr val="3333FF"/>
                </a:solidFill>
              </a:rPr>
              <a:t> </a:t>
            </a:r>
            <a:r>
              <a:rPr sz="1700" dirty="0">
                <a:solidFill>
                  <a:srgbClr val="3333FF"/>
                </a:solidFill>
              </a:rPr>
              <a:t>function </a:t>
            </a:r>
            <a:r>
              <a:rPr sz="1700" spc="40" dirty="0">
                <a:solidFill>
                  <a:srgbClr val="3333FF"/>
                </a:solidFill>
              </a:rPr>
              <a:t> </a:t>
            </a:r>
            <a:r>
              <a:rPr sz="1700" spc="-5" dirty="0">
                <a:solidFill>
                  <a:srgbClr val="000000"/>
                </a:solidFill>
              </a:rPr>
              <a:t>a</a:t>
            </a:r>
            <a:r>
              <a:rPr sz="1700" dirty="0">
                <a:solidFill>
                  <a:srgbClr val="000000"/>
                </a:solidFill>
              </a:rPr>
              <a:t>s </a:t>
            </a:r>
            <a:r>
              <a:rPr sz="1700" spc="35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activation</a:t>
            </a:r>
            <a:r>
              <a:rPr sz="1700" dirty="0">
                <a:solidFill>
                  <a:srgbClr val="000000"/>
                </a:solidFill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function, </a:t>
            </a:r>
            <a:r>
              <a:rPr sz="1700" spc="4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are suitable </a:t>
            </a:r>
            <a:r>
              <a:rPr sz="1700" spc="-12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for </a:t>
            </a:r>
            <a:r>
              <a:rPr sz="1700" spc="-12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3333FF"/>
                </a:solidFill>
              </a:rPr>
              <a:t>pattern </a:t>
            </a:r>
            <a:r>
              <a:rPr sz="1700" spc="-120" dirty="0">
                <a:solidFill>
                  <a:srgbClr val="3333FF"/>
                </a:solidFill>
              </a:rPr>
              <a:t> </a:t>
            </a:r>
            <a:r>
              <a:rPr sz="1700" dirty="0">
                <a:solidFill>
                  <a:srgbClr val="3333FF"/>
                </a:solidFill>
              </a:rPr>
              <a:t>classification </a:t>
            </a:r>
            <a:r>
              <a:rPr sz="1700" spc="-120" dirty="0">
                <a:solidFill>
                  <a:srgbClr val="3333FF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tasks </a:t>
            </a:r>
            <a:r>
              <a:rPr sz="1700" spc="-12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that </a:t>
            </a:r>
            <a:r>
              <a:rPr sz="1700" spc="-120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involve</a:t>
            </a:r>
            <a:r>
              <a:rPr sz="1700" dirty="0">
                <a:solidFill>
                  <a:srgbClr val="000000"/>
                </a:solidFill>
              </a:rPr>
              <a:t> </a:t>
            </a:r>
            <a:r>
              <a:rPr sz="1700" spc="-120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3333FF"/>
                </a:solidFill>
              </a:rPr>
              <a:t>linearly</a:t>
            </a:r>
            <a:r>
              <a:rPr sz="1700" dirty="0">
                <a:solidFill>
                  <a:srgbClr val="3333FF"/>
                </a:solidFill>
              </a:rPr>
              <a:t> </a:t>
            </a:r>
            <a:r>
              <a:rPr sz="1700" spc="-120" dirty="0">
                <a:solidFill>
                  <a:srgbClr val="3333FF"/>
                </a:solidFill>
              </a:rPr>
              <a:t> </a:t>
            </a:r>
            <a:r>
              <a:rPr sz="1700" dirty="0">
                <a:solidFill>
                  <a:srgbClr val="3333FF"/>
                </a:solidFill>
              </a:rPr>
              <a:t>separable classes.</a:t>
            </a:r>
            <a:endParaRPr sz="1700" dirty="0"/>
          </a:p>
        </p:txBody>
      </p:sp>
      <p:sp>
        <p:nvSpPr>
          <p:cNvPr id="3" name="object 3"/>
          <p:cNvSpPr txBox="1"/>
          <p:nvPr/>
        </p:nvSpPr>
        <p:spPr>
          <a:xfrm>
            <a:off x="714993" y="1520875"/>
            <a:ext cx="1035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dirty="0">
                <a:latin typeface="Ubuntu"/>
                <a:cs typeface="Ubuntu"/>
              </a:rPr>
              <a:t>•</a:t>
            </a:r>
            <a:endParaRPr sz="1700">
              <a:latin typeface="Ubuntu"/>
              <a:cs typeface="Ubunt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660" y="1521054"/>
            <a:ext cx="10420346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700" b="1" spc="-10" dirty="0">
                <a:latin typeface="Ubuntu"/>
                <a:cs typeface="Ubuntu"/>
              </a:rPr>
              <a:t>Multilayer</a:t>
            </a:r>
            <a:r>
              <a:rPr sz="1700" b="1" spc="170" dirty="0">
                <a:latin typeface="Ubuntu"/>
                <a:cs typeface="Ubuntu"/>
              </a:rPr>
              <a:t> </a:t>
            </a:r>
            <a:r>
              <a:rPr sz="1700" b="1" spc="-10" dirty="0">
                <a:latin typeface="Ubuntu"/>
                <a:cs typeface="Ubuntu"/>
              </a:rPr>
              <a:t>feedforward</a:t>
            </a:r>
            <a:r>
              <a:rPr sz="1700" b="1" spc="13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neural</a:t>
            </a:r>
            <a:r>
              <a:rPr sz="1700" b="1" spc="114" dirty="0">
                <a:latin typeface="Ubuntu"/>
                <a:cs typeface="Ubuntu"/>
              </a:rPr>
              <a:t> </a:t>
            </a:r>
            <a:r>
              <a:rPr sz="1700" b="1" spc="-10" dirty="0">
                <a:latin typeface="Ubuntu"/>
                <a:cs typeface="Ubuntu"/>
              </a:rPr>
              <a:t>networks,</a:t>
            </a:r>
            <a:r>
              <a:rPr sz="1700" b="1" spc="18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are</a:t>
            </a:r>
            <a:r>
              <a:rPr sz="1700" b="1" spc="13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suitable</a:t>
            </a:r>
            <a:r>
              <a:rPr sz="1700" b="1" spc="19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for</a:t>
            </a:r>
            <a:r>
              <a:rPr sz="1700" b="1" spc="110" dirty="0"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FF"/>
                </a:solidFill>
                <a:latin typeface="Ubuntu"/>
                <a:cs typeface="Ubuntu"/>
              </a:rPr>
              <a:t>pattern classification </a:t>
            </a:r>
            <a:r>
              <a:rPr sz="1700" b="1" spc="-200" dirty="0">
                <a:solidFill>
                  <a:srgbClr val="3333FF"/>
                </a:solidFill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tasks</a:t>
            </a:r>
            <a:r>
              <a:rPr sz="1700" b="1" spc="1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that</a:t>
            </a:r>
            <a:r>
              <a:rPr sz="1700" b="1" spc="30" dirty="0">
                <a:latin typeface="Ubuntu"/>
                <a:cs typeface="Ubuntu"/>
              </a:rPr>
              <a:t> </a:t>
            </a:r>
            <a:r>
              <a:rPr sz="1700" b="1" spc="-10" dirty="0">
                <a:latin typeface="Ubuntu"/>
                <a:cs typeface="Ubuntu"/>
              </a:rPr>
              <a:t>involve</a:t>
            </a:r>
            <a:r>
              <a:rPr sz="1700" b="1" spc="140" dirty="0">
                <a:latin typeface="Ubuntu"/>
                <a:cs typeface="Ubuntu"/>
              </a:rPr>
              <a:t> </a:t>
            </a:r>
            <a:r>
              <a:rPr sz="1700" b="1" spc="-10" dirty="0">
                <a:solidFill>
                  <a:srgbClr val="3333FF"/>
                </a:solidFill>
                <a:latin typeface="Ubuntu"/>
                <a:cs typeface="Ubuntu"/>
              </a:rPr>
              <a:t>nonlinearly</a:t>
            </a:r>
            <a:r>
              <a:rPr sz="1700" b="1" spc="65" dirty="0">
                <a:solidFill>
                  <a:srgbClr val="3333FF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FF"/>
                </a:solidFill>
                <a:latin typeface="Ubuntu"/>
                <a:cs typeface="Ubuntu"/>
              </a:rPr>
              <a:t>separable</a:t>
            </a:r>
            <a:r>
              <a:rPr sz="1700" b="1" spc="185" dirty="0">
                <a:solidFill>
                  <a:srgbClr val="3333FF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FF"/>
                </a:solidFill>
                <a:latin typeface="Ubuntu"/>
                <a:cs typeface="Ubuntu"/>
              </a:rPr>
              <a:t>classes.</a:t>
            </a:r>
            <a:endParaRPr sz="1700" dirty="0">
              <a:latin typeface="Ubuntu"/>
              <a:cs typeface="Ubunt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993" y="2057400"/>
            <a:ext cx="10762013" cy="392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 indent="-287020">
              <a:buFont typeface="Ubuntu"/>
              <a:buChar char="–"/>
              <a:tabLst>
                <a:tab pos="757555" algn="l"/>
              </a:tabLst>
            </a:pPr>
            <a:r>
              <a:rPr sz="1700" b="1" spc="-10" dirty="0">
                <a:latin typeface="Ubuntu"/>
                <a:cs typeface="Ubuntu"/>
              </a:rPr>
              <a:t>Complexity</a:t>
            </a:r>
            <a:r>
              <a:rPr sz="1700" b="1" spc="60" dirty="0">
                <a:latin typeface="Ubuntu"/>
                <a:cs typeface="Ubuntu"/>
              </a:rPr>
              <a:t> </a:t>
            </a:r>
            <a:r>
              <a:rPr sz="1700" b="1" spc="10" dirty="0">
                <a:latin typeface="Ubuntu"/>
                <a:cs typeface="Ubuntu"/>
              </a:rPr>
              <a:t>o</a:t>
            </a:r>
            <a:r>
              <a:rPr sz="1700" b="1" dirty="0">
                <a:latin typeface="Ubuntu"/>
                <a:cs typeface="Ubuntu"/>
              </a:rPr>
              <a:t>f</a:t>
            </a:r>
            <a:r>
              <a:rPr sz="1700" b="1" spc="13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the</a:t>
            </a:r>
            <a:r>
              <a:rPr sz="1700" b="1" spc="8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model</a:t>
            </a:r>
            <a:r>
              <a:rPr sz="1700" b="1" spc="114" dirty="0">
                <a:latin typeface="Ubuntu"/>
                <a:cs typeface="Ubuntu"/>
              </a:rPr>
              <a:t> </a:t>
            </a:r>
            <a:r>
              <a:rPr sz="1700" b="1" spc="-5" dirty="0">
                <a:latin typeface="Ubuntu"/>
                <a:cs typeface="Ubuntu"/>
              </a:rPr>
              <a:t>t</a:t>
            </a:r>
            <a:r>
              <a:rPr sz="1700" b="1" dirty="0">
                <a:latin typeface="Ubuntu"/>
                <a:cs typeface="Ubuntu"/>
              </a:rPr>
              <a:t>o</a:t>
            </a:r>
            <a:r>
              <a:rPr sz="1700" b="1" spc="145" dirty="0">
                <a:latin typeface="Ubuntu"/>
                <a:cs typeface="Ubuntu"/>
              </a:rPr>
              <a:t> </a:t>
            </a:r>
            <a:r>
              <a:rPr sz="1700" b="1" spc="-5" dirty="0">
                <a:latin typeface="Ubuntu"/>
                <a:cs typeface="Ubuntu"/>
              </a:rPr>
              <a:t>b</a:t>
            </a:r>
            <a:r>
              <a:rPr sz="1700" b="1" dirty="0">
                <a:latin typeface="Ubuntu"/>
                <a:cs typeface="Ubuntu"/>
              </a:rPr>
              <a:t>e</a:t>
            </a:r>
            <a:r>
              <a:rPr sz="1700" b="1" spc="13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used</a:t>
            </a:r>
            <a:r>
              <a:rPr sz="1700" b="1" spc="8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for</a:t>
            </a:r>
            <a:r>
              <a:rPr sz="1700" b="1" spc="11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a</a:t>
            </a:r>
            <a:r>
              <a:rPr sz="1700" b="1" spc="125" dirty="0">
                <a:latin typeface="Ubuntu"/>
                <a:cs typeface="Ubuntu"/>
              </a:rPr>
              <a:t> </a:t>
            </a:r>
            <a:r>
              <a:rPr sz="1700" b="1" spc="-10" dirty="0">
                <a:latin typeface="Ubuntu"/>
                <a:cs typeface="Ubuntu"/>
              </a:rPr>
              <a:t>given</a:t>
            </a:r>
            <a:r>
              <a:rPr sz="1700" b="1" spc="11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task</a:t>
            </a:r>
            <a:r>
              <a:rPr sz="1700" b="1" spc="12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depends </a:t>
            </a:r>
            <a:r>
              <a:rPr sz="1700" b="1" spc="10" dirty="0">
                <a:latin typeface="Ubuntu"/>
                <a:cs typeface="Ubuntu"/>
              </a:rPr>
              <a:t>o</a:t>
            </a:r>
            <a:r>
              <a:rPr sz="1700" b="1" dirty="0">
                <a:latin typeface="Ubuntu"/>
                <a:cs typeface="Ubuntu"/>
              </a:rPr>
              <a:t>n</a:t>
            </a:r>
            <a:endParaRPr sz="1700" dirty="0">
              <a:latin typeface="Ubuntu"/>
              <a:cs typeface="Ubuntu"/>
            </a:endParaRPr>
          </a:p>
          <a:p>
            <a:pPr marL="1170305" lvl="1" indent="-231775">
              <a:spcBef>
                <a:spcPts val="865"/>
              </a:spcBef>
              <a:buClr>
                <a:srgbClr val="3333CC"/>
              </a:buClr>
              <a:buFont typeface="Ubuntu"/>
              <a:buChar char="•"/>
              <a:tabLst>
                <a:tab pos="1170940" algn="l"/>
              </a:tabLst>
            </a:pP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Dimension</a:t>
            </a:r>
            <a:r>
              <a:rPr sz="1700" b="1" spc="5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spc="10" dirty="0">
                <a:solidFill>
                  <a:srgbClr val="3333CC"/>
                </a:solidFill>
                <a:latin typeface="Ubuntu"/>
                <a:cs typeface="Ubuntu"/>
              </a:rPr>
              <a:t>o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f</a:t>
            </a:r>
            <a:r>
              <a:rPr sz="1700" b="1" spc="3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the</a:t>
            </a:r>
            <a:r>
              <a:rPr sz="1700" b="1" spc="-1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input</a:t>
            </a:r>
            <a:r>
              <a:rPr sz="1700" b="1" spc="2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pattern</a:t>
            </a:r>
            <a:r>
              <a:rPr sz="1700" b="1" spc="10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spc="-10" dirty="0">
                <a:solidFill>
                  <a:srgbClr val="3333CC"/>
                </a:solidFill>
                <a:latin typeface="Ubuntu"/>
                <a:cs typeface="Ubuntu"/>
              </a:rPr>
              <a:t>vector</a:t>
            </a:r>
            <a:endParaRPr sz="1700" dirty="0">
              <a:latin typeface="Ubuntu"/>
              <a:cs typeface="Ubuntu"/>
            </a:endParaRPr>
          </a:p>
          <a:p>
            <a:pPr marL="1170305" lvl="1" indent="-231775">
              <a:spcBef>
                <a:spcPts val="265"/>
              </a:spcBef>
              <a:buClr>
                <a:srgbClr val="3333CC"/>
              </a:buClr>
              <a:buFont typeface="Ubuntu"/>
              <a:buChar char="•"/>
              <a:tabLst>
                <a:tab pos="1170940" algn="l"/>
              </a:tabLst>
            </a:pP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Number</a:t>
            </a:r>
            <a:r>
              <a:rPr sz="1700" b="1" spc="6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spc="15" dirty="0">
                <a:solidFill>
                  <a:srgbClr val="3333CC"/>
                </a:solidFill>
                <a:latin typeface="Ubuntu"/>
                <a:cs typeface="Ubuntu"/>
              </a:rPr>
              <a:t>o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f</a:t>
            </a:r>
            <a:r>
              <a:rPr sz="1700" b="1" spc="-1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classes</a:t>
            </a:r>
            <a:endParaRPr sz="1700" dirty="0">
              <a:latin typeface="Ubuntu"/>
              <a:cs typeface="Ubuntu"/>
            </a:endParaRPr>
          </a:p>
          <a:p>
            <a:pPr marL="1170305" lvl="1" indent="-231775">
              <a:spcBef>
                <a:spcPts val="265"/>
              </a:spcBef>
              <a:buClr>
                <a:srgbClr val="3333CC"/>
              </a:buClr>
              <a:buFont typeface="Ubuntu"/>
              <a:buChar char="•"/>
              <a:tabLst>
                <a:tab pos="1170940" algn="l"/>
              </a:tabLst>
            </a:pP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Shapes</a:t>
            </a:r>
            <a:r>
              <a:rPr sz="1700" b="1" spc="10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spc="15" dirty="0">
                <a:solidFill>
                  <a:srgbClr val="3333CC"/>
                </a:solidFill>
                <a:latin typeface="Ubuntu"/>
                <a:cs typeface="Ubuntu"/>
              </a:rPr>
              <a:t>o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f</a:t>
            </a:r>
            <a:r>
              <a:rPr sz="1700" b="1" spc="-1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the</a:t>
            </a:r>
            <a:r>
              <a:rPr sz="1700" b="1" spc="-1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decision</a:t>
            </a:r>
            <a:r>
              <a:rPr sz="1700" b="1" spc="114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surfaces</a:t>
            </a:r>
            <a:r>
              <a:rPr sz="1700" b="1" spc="11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spc="-5" dirty="0">
                <a:solidFill>
                  <a:srgbClr val="3333CC"/>
                </a:solidFill>
                <a:latin typeface="Ubuntu"/>
                <a:cs typeface="Ubuntu"/>
              </a:rPr>
              <a:t>t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o </a:t>
            </a:r>
            <a:r>
              <a:rPr sz="1700" b="1" spc="-5" dirty="0">
                <a:solidFill>
                  <a:srgbClr val="3333CC"/>
                </a:solidFill>
                <a:latin typeface="Ubuntu"/>
                <a:cs typeface="Ubuntu"/>
              </a:rPr>
              <a:t>b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e</a:t>
            </a:r>
            <a:r>
              <a:rPr sz="1700" b="1" spc="4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formed</a:t>
            </a:r>
            <a:endParaRPr sz="1700" dirty="0">
              <a:latin typeface="Ubuntu"/>
              <a:cs typeface="Ubuntu"/>
            </a:endParaRPr>
          </a:p>
          <a:p>
            <a:pPr lvl="1">
              <a:spcBef>
                <a:spcPts val="37"/>
              </a:spcBef>
              <a:buClr>
                <a:srgbClr val="3333CC"/>
              </a:buClr>
              <a:buFont typeface="Ubuntu"/>
              <a:buChar char="•"/>
            </a:pPr>
            <a:endParaRPr sz="1350" dirty="0">
              <a:latin typeface="Times New Roman"/>
              <a:cs typeface="Times New Roman"/>
            </a:endParaRPr>
          </a:p>
          <a:p>
            <a:pPr marL="756920" indent="-287020">
              <a:buFont typeface="Ubuntu"/>
              <a:buChar char="–"/>
              <a:tabLst>
                <a:tab pos="757555" algn="l"/>
              </a:tabLst>
            </a:pPr>
            <a:r>
              <a:rPr sz="1700" b="1" spc="-10" dirty="0">
                <a:latin typeface="Ubuntu"/>
                <a:cs typeface="Ubuntu"/>
              </a:rPr>
              <a:t>Architecture</a:t>
            </a:r>
            <a:r>
              <a:rPr sz="1700" b="1" spc="135" dirty="0">
                <a:latin typeface="Ubuntu"/>
                <a:cs typeface="Ubuntu"/>
              </a:rPr>
              <a:t> </a:t>
            </a:r>
            <a:r>
              <a:rPr sz="1700" b="1" spc="15" dirty="0">
                <a:latin typeface="Ubuntu"/>
                <a:cs typeface="Ubuntu"/>
              </a:rPr>
              <a:t>o</a:t>
            </a:r>
            <a:r>
              <a:rPr sz="1700" b="1" dirty="0">
                <a:latin typeface="Ubuntu"/>
                <a:cs typeface="Ubuntu"/>
              </a:rPr>
              <a:t>f</a:t>
            </a:r>
            <a:r>
              <a:rPr sz="1700" b="1" spc="-1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the</a:t>
            </a:r>
            <a:r>
              <a:rPr sz="1700" b="1" spc="4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model</a:t>
            </a:r>
            <a:r>
              <a:rPr sz="1700" b="1" spc="25" dirty="0">
                <a:latin typeface="Ubuntu"/>
                <a:cs typeface="Ubuntu"/>
              </a:rPr>
              <a:t> </a:t>
            </a:r>
            <a:r>
              <a:rPr sz="1700" b="1" spc="-15" dirty="0">
                <a:latin typeface="Ubuntu"/>
                <a:cs typeface="Ubuntu"/>
              </a:rPr>
              <a:t>i</a:t>
            </a:r>
            <a:r>
              <a:rPr sz="1700" b="1" dirty="0">
                <a:latin typeface="Ubuntu"/>
                <a:cs typeface="Ubuntu"/>
              </a:rPr>
              <a:t>s</a:t>
            </a:r>
            <a:r>
              <a:rPr sz="1700" b="1" spc="55" dirty="0">
                <a:latin typeface="Ubuntu"/>
                <a:cs typeface="Ubuntu"/>
              </a:rPr>
              <a:t> </a:t>
            </a:r>
            <a:r>
              <a:rPr sz="1700" b="1" spc="-10" dirty="0">
                <a:solidFill>
                  <a:srgbClr val="3333CC"/>
                </a:solidFill>
                <a:latin typeface="Ubuntu"/>
                <a:cs typeface="Ubuntu"/>
              </a:rPr>
              <a:t>empirically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spc="-20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determined</a:t>
            </a:r>
            <a:endParaRPr sz="1700" dirty="0">
              <a:latin typeface="Ubuntu"/>
              <a:cs typeface="Ubuntu"/>
            </a:endParaRPr>
          </a:p>
          <a:p>
            <a:pPr marL="756920" marR="762000" indent="-287020">
              <a:lnSpc>
                <a:spcPct val="101000"/>
              </a:lnSpc>
              <a:spcBef>
                <a:spcPts val="245"/>
              </a:spcBef>
              <a:buFont typeface="Ubuntu"/>
              <a:buChar char="–"/>
              <a:tabLst>
                <a:tab pos="757555" algn="l"/>
              </a:tabLst>
            </a:pP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Large </a:t>
            </a:r>
            <a:r>
              <a:rPr sz="1700" b="1" spc="1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number </a:t>
            </a:r>
            <a:r>
              <a:rPr sz="1700" b="1" spc="-1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spc="10" dirty="0">
                <a:solidFill>
                  <a:srgbClr val="3333CC"/>
                </a:solidFill>
                <a:latin typeface="Ubuntu"/>
                <a:cs typeface="Ubuntu"/>
              </a:rPr>
              <a:t>o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f </a:t>
            </a:r>
            <a:r>
              <a:rPr sz="1700" b="1" spc="5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training </a:t>
            </a:r>
            <a:r>
              <a:rPr sz="1700" b="1" spc="5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examples </a:t>
            </a:r>
            <a:r>
              <a:rPr sz="1700" b="1" spc="3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are </a:t>
            </a:r>
            <a:r>
              <a:rPr sz="1700" b="1" spc="6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required </a:t>
            </a:r>
            <a:r>
              <a:rPr sz="1700" b="1" spc="60" dirty="0">
                <a:latin typeface="Ubuntu"/>
                <a:cs typeface="Ubuntu"/>
              </a:rPr>
              <a:t> </a:t>
            </a:r>
            <a:r>
              <a:rPr sz="1700" b="1" spc="-15" dirty="0">
                <a:latin typeface="Ubuntu"/>
                <a:cs typeface="Ubuntu"/>
              </a:rPr>
              <a:t>when</a:t>
            </a:r>
            <a:r>
              <a:rPr sz="1700" b="1" dirty="0">
                <a:latin typeface="Ubuntu"/>
                <a:cs typeface="Ubuntu"/>
              </a:rPr>
              <a:t> </a:t>
            </a:r>
            <a:r>
              <a:rPr sz="1700" b="1" spc="3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the </a:t>
            </a:r>
            <a:r>
              <a:rPr sz="1700" b="1" spc="-10" dirty="0">
                <a:latin typeface="Ubuntu"/>
                <a:cs typeface="Ubuntu"/>
              </a:rPr>
              <a:t>complexity</a:t>
            </a:r>
            <a:r>
              <a:rPr sz="1700" b="1" spc="155" dirty="0">
                <a:latin typeface="Ubuntu"/>
                <a:cs typeface="Ubuntu"/>
              </a:rPr>
              <a:t> </a:t>
            </a:r>
            <a:r>
              <a:rPr sz="1700" b="1" spc="10" dirty="0">
                <a:latin typeface="Ubuntu"/>
                <a:cs typeface="Ubuntu"/>
              </a:rPr>
              <a:t>o</a:t>
            </a:r>
            <a:r>
              <a:rPr sz="1700" b="1" dirty="0">
                <a:latin typeface="Ubuntu"/>
                <a:cs typeface="Ubuntu"/>
              </a:rPr>
              <a:t>f</a:t>
            </a:r>
            <a:r>
              <a:rPr sz="1700" b="1" spc="-1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the</a:t>
            </a:r>
            <a:r>
              <a:rPr sz="1700" b="1" spc="-1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model</a:t>
            </a:r>
            <a:r>
              <a:rPr sz="1700" b="1" spc="70" dirty="0">
                <a:latin typeface="Ubuntu"/>
                <a:cs typeface="Ubuntu"/>
              </a:rPr>
              <a:t> </a:t>
            </a:r>
            <a:r>
              <a:rPr sz="1700" b="1" spc="-15" dirty="0">
                <a:latin typeface="Ubuntu"/>
                <a:cs typeface="Ubuntu"/>
              </a:rPr>
              <a:t>i</a:t>
            </a:r>
            <a:r>
              <a:rPr sz="1700" b="1" dirty="0">
                <a:latin typeface="Ubuntu"/>
                <a:cs typeface="Ubuntu"/>
              </a:rPr>
              <a:t>s</a:t>
            </a:r>
            <a:r>
              <a:rPr sz="1700" b="1" spc="5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high</a:t>
            </a:r>
            <a:endParaRPr sz="1700" dirty="0">
              <a:latin typeface="Ubuntu"/>
              <a:cs typeface="Ubuntu"/>
            </a:endParaRPr>
          </a:p>
          <a:p>
            <a:pPr marL="756920" indent="-287020">
              <a:spcBef>
                <a:spcPts val="125"/>
              </a:spcBef>
              <a:buFont typeface="Ubuntu"/>
              <a:buChar char="–"/>
              <a:tabLst>
                <a:tab pos="757555" algn="l"/>
              </a:tabLst>
            </a:pP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Local</a:t>
            </a:r>
            <a:r>
              <a:rPr sz="1700" b="1" spc="6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solidFill>
                  <a:srgbClr val="3333CC"/>
                </a:solidFill>
                <a:latin typeface="Ubuntu"/>
                <a:cs typeface="Ubuntu"/>
              </a:rPr>
              <a:t>minima</a:t>
            </a:r>
            <a:r>
              <a:rPr sz="1700" b="1" spc="7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problem</a:t>
            </a:r>
            <a:endParaRPr sz="1700" dirty="0">
              <a:latin typeface="Ubuntu"/>
              <a:cs typeface="Ubuntu"/>
            </a:endParaRPr>
          </a:p>
          <a:p>
            <a:pPr>
              <a:spcBef>
                <a:spcPts val="21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4330" marR="63500" indent="-341630">
              <a:lnSpc>
                <a:spcPct val="101099"/>
              </a:lnSpc>
              <a:buFont typeface="Ubuntu"/>
              <a:buChar char="•"/>
              <a:tabLst>
                <a:tab pos="354965" algn="l"/>
              </a:tabLst>
            </a:pPr>
            <a:r>
              <a:rPr sz="1700" b="1" spc="-10" dirty="0">
                <a:latin typeface="Ubuntu"/>
                <a:cs typeface="Ubuntu"/>
              </a:rPr>
              <a:t>Multilayer </a:t>
            </a:r>
            <a:r>
              <a:rPr sz="1700" b="1" spc="-95" dirty="0">
                <a:latin typeface="Ubuntu"/>
                <a:cs typeface="Ubuntu"/>
              </a:rPr>
              <a:t> </a:t>
            </a:r>
            <a:r>
              <a:rPr sz="1700" b="1" spc="-10" dirty="0">
                <a:latin typeface="Ubuntu"/>
                <a:cs typeface="Ubuntu"/>
              </a:rPr>
              <a:t>feedforward</a:t>
            </a:r>
            <a:r>
              <a:rPr sz="1700" b="1" dirty="0">
                <a:latin typeface="Ubuntu"/>
                <a:cs typeface="Ubuntu"/>
              </a:rPr>
              <a:t> </a:t>
            </a:r>
            <a:r>
              <a:rPr sz="1700" b="1" spc="-8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neural </a:t>
            </a:r>
            <a:r>
              <a:rPr sz="1700" b="1" spc="-95" dirty="0">
                <a:latin typeface="Ubuntu"/>
                <a:cs typeface="Ubuntu"/>
              </a:rPr>
              <a:t> </a:t>
            </a:r>
            <a:r>
              <a:rPr sz="1700" b="1" spc="-10" dirty="0">
                <a:latin typeface="Ubuntu"/>
                <a:cs typeface="Ubuntu"/>
              </a:rPr>
              <a:t>network</a:t>
            </a:r>
            <a:r>
              <a:rPr sz="1700" b="1" dirty="0">
                <a:latin typeface="Ubuntu"/>
                <a:cs typeface="Ubuntu"/>
              </a:rPr>
              <a:t> </a:t>
            </a:r>
            <a:r>
              <a:rPr sz="1700" b="1" spc="-45" dirty="0">
                <a:latin typeface="Ubuntu"/>
                <a:cs typeface="Ubuntu"/>
              </a:rPr>
              <a:t> </a:t>
            </a:r>
            <a:r>
              <a:rPr sz="1700" b="1" spc="-10" dirty="0">
                <a:latin typeface="Ubuntu"/>
                <a:cs typeface="Ubuntu"/>
              </a:rPr>
              <a:t>with</a:t>
            </a:r>
            <a:r>
              <a:rPr sz="1700" b="1" dirty="0">
                <a:latin typeface="Ubuntu"/>
                <a:cs typeface="Ubuntu"/>
              </a:rPr>
              <a:t> </a:t>
            </a:r>
            <a:r>
              <a:rPr sz="1700" b="1" spc="-6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one </a:t>
            </a:r>
            <a:r>
              <a:rPr sz="1700" b="1" spc="-125" dirty="0">
                <a:latin typeface="Ubuntu"/>
                <a:cs typeface="Ubuntu"/>
              </a:rPr>
              <a:t> </a:t>
            </a:r>
            <a:r>
              <a:rPr sz="1700" b="1" spc="65" dirty="0">
                <a:latin typeface="Ubuntu"/>
                <a:cs typeface="Ubuntu"/>
              </a:rPr>
              <a:t>o</a:t>
            </a:r>
            <a:r>
              <a:rPr sz="1700" b="1" dirty="0">
                <a:latin typeface="Ubuntu"/>
                <a:cs typeface="Ubuntu"/>
              </a:rPr>
              <a:t>r </a:t>
            </a:r>
            <a:r>
              <a:rPr sz="1700" b="1" spc="-60" dirty="0">
                <a:latin typeface="Ubuntu"/>
                <a:cs typeface="Ubuntu"/>
              </a:rPr>
              <a:t> </a:t>
            </a:r>
            <a:r>
              <a:rPr sz="1700" b="1" spc="-15" dirty="0">
                <a:latin typeface="Ubuntu"/>
                <a:cs typeface="Ubuntu"/>
              </a:rPr>
              <a:t>two</a:t>
            </a:r>
            <a:r>
              <a:rPr sz="1700" b="1" dirty="0">
                <a:latin typeface="Ubuntu"/>
                <a:cs typeface="Ubuntu"/>
              </a:rPr>
              <a:t> </a:t>
            </a:r>
            <a:r>
              <a:rPr sz="1700" b="1" spc="-12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hidden </a:t>
            </a:r>
            <a:r>
              <a:rPr sz="1700" b="1" spc="-10" dirty="0">
                <a:latin typeface="Ubuntu"/>
                <a:cs typeface="Ubuntu"/>
              </a:rPr>
              <a:t>layers</a:t>
            </a:r>
            <a:r>
              <a:rPr sz="1700" b="1" spc="-5" dirty="0">
                <a:latin typeface="Ubuntu"/>
                <a:cs typeface="Ubuntu"/>
              </a:rPr>
              <a:t> </a:t>
            </a:r>
            <a:r>
              <a:rPr sz="1700" b="1" spc="-15" dirty="0">
                <a:latin typeface="Ubuntu"/>
                <a:cs typeface="Ubuntu"/>
              </a:rPr>
              <a:t>i</a:t>
            </a:r>
            <a:r>
              <a:rPr sz="1700" b="1" dirty="0">
                <a:latin typeface="Ubuntu"/>
                <a:cs typeface="Ubuntu"/>
              </a:rPr>
              <a:t>s</a:t>
            </a:r>
            <a:r>
              <a:rPr sz="1700" b="1" spc="5" dirty="0">
                <a:latin typeface="Ubuntu"/>
                <a:cs typeface="Ubuntu"/>
              </a:rPr>
              <a:t> </a:t>
            </a:r>
            <a:r>
              <a:rPr sz="1700" b="1" spc="-15" dirty="0">
                <a:latin typeface="Ubuntu"/>
                <a:cs typeface="Ubuntu"/>
              </a:rPr>
              <a:t>now</a:t>
            </a:r>
            <a:r>
              <a:rPr sz="1700" b="1" spc="20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called</a:t>
            </a:r>
            <a:r>
              <a:rPr sz="1700" b="1" spc="13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a</a:t>
            </a:r>
            <a:r>
              <a:rPr sz="1700" b="1" spc="30" dirty="0">
                <a:latin typeface="Ubuntu"/>
                <a:cs typeface="Ubuntu"/>
              </a:rPr>
              <a:t> </a:t>
            </a:r>
            <a:r>
              <a:rPr sz="1700" b="1" spc="-10" dirty="0">
                <a:solidFill>
                  <a:srgbClr val="3333FF"/>
                </a:solidFill>
                <a:latin typeface="Ubuntu"/>
                <a:cs typeface="Ubuntu"/>
              </a:rPr>
              <a:t>shallow</a:t>
            </a:r>
            <a:r>
              <a:rPr sz="1700" b="1" spc="25" dirty="0">
                <a:solidFill>
                  <a:srgbClr val="3333FF"/>
                </a:solidFill>
                <a:latin typeface="Ubuntu"/>
                <a:cs typeface="Ubuntu"/>
              </a:rPr>
              <a:t> </a:t>
            </a:r>
            <a:r>
              <a:rPr sz="1700" b="1" spc="-10" dirty="0">
                <a:solidFill>
                  <a:srgbClr val="3333FF"/>
                </a:solidFill>
                <a:latin typeface="Ubuntu"/>
                <a:cs typeface="Ubuntu"/>
              </a:rPr>
              <a:t>network</a:t>
            </a:r>
            <a:r>
              <a:rPr sz="1700" b="1" dirty="0">
                <a:latin typeface="Ubuntu"/>
                <a:cs typeface="Ubuntu"/>
              </a:rPr>
              <a:t>.</a:t>
            </a:r>
            <a:endParaRPr sz="1700" dirty="0">
              <a:latin typeface="Ubuntu"/>
              <a:cs typeface="Ubuntu"/>
            </a:endParaRPr>
          </a:p>
          <a:p>
            <a:pPr marL="354330" marR="5080" indent="-341630">
              <a:lnSpc>
                <a:spcPct val="101000"/>
              </a:lnSpc>
              <a:spcBef>
                <a:spcPts val="100"/>
              </a:spcBef>
              <a:buFont typeface="Ubuntu"/>
              <a:buChar char="•"/>
              <a:tabLst>
                <a:tab pos="354965" algn="l"/>
                <a:tab pos="1560830" algn="l"/>
                <a:tab pos="2994025" algn="l"/>
                <a:tab pos="3789679" algn="l"/>
                <a:tab pos="4791710" algn="l"/>
                <a:tab pos="5383530" algn="l"/>
                <a:tab pos="6054090" algn="l"/>
                <a:tab pos="6659880" algn="l"/>
                <a:tab pos="7192645" algn="l"/>
              </a:tabLst>
            </a:pPr>
            <a:r>
              <a:rPr sz="1700" b="1" spc="-10" dirty="0">
                <a:latin typeface="Ubuntu"/>
                <a:cs typeface="Ubuntu"/>
              </a:rPr>
              <a:t>Multilayer	feedforward	neural	network	with	more	than	</a:t>
            </a:r>
            <a:r>
              <a:rPr sz="1700" b="1" spc="-15" dirty="0">
                <a:latin typeface="Ubuntu"/>
                <a:cs typeface="Ubuntu"/>
              </a:rPr>
              <a:t>two	hidden </a:t>
            </a:r>
            <a:r>
              <a:rPr sz="1700" b="1" spc="-10" dirty="0">
                <a:latin typeface="Ubuntu"/>
                <a:cs typeface="Ubuntu"/>
              </a:rPr>
              <a:t>layers </a:t>
            </a:r>
            <a:r>
              <a:rPr sz="1700" b="1" spc="-15" dirty="0">
                <a:latin typeface="Ubuntu"/>
                <a:cs typeface="Ubuntu"/>
              </a:rPr>
              <a:t>i</a:t>
            </a:r>
            <a:r>
              <a:rPr sz="1700" b="1" dirty="0">
                <a:latin typeface="Ubuntu"/>
                <a:cs typeface="Ubuntu"/>
              </a:rPr>
              <a:t>s</a:t>
            </a:r>
            <a:r>
              <a:rPr sz="1700" b="1" spc="-15" dirty="0">
                <a:latin typeface="Ubuntu"/>
                <a:cs typeface="Ubuntu"/>
              </a:rPr>
              <a:t> </a:t>
            </a:r>
            <a:r>
              <a:rPr sz="1700" b="1" dirty="0">
                <a:latin typeface="Ubuntu"/>
                <a:cs typeface="Ubuntu"/>
              </a:rPr>
              <a:t>called a </a:t>
            </a:r>
            <a:r>
              <a:rPr sz="1700" b="1" dirty="0">
                <a:solidFill>
                  <a:srgbClr val="3333FF"/>
                </a:solidFill>
                <a:latin typeface="Ubuntu"/>
                <a:cs typeface="Ubuntu"/>
              </a:rPr>
              <a:t>Deep </a:t>
            </a:r>
            <a:r>
              <a:rPr sz="1700" b="1" spc="-10" dirty="0">
                <a:solidFill>
                  <a:srgbClr val="3333FF"/>
                </a:solidFill>
                <a:latin typeface="Ubuntu"/>
                <a:cs typeface="Ubuntu"/>
              </a:rPr>
              <a:t>Feedforward</a:t>
            </a:r>
            <a:r>
              <a:rPr sz="1700" b="1" dirty="0">
                <a:solidFill>
                  <a:srgbClr val="3333FF"/>
                </a:solidFill>
                <a:latin typeface="Ubuntu"/>
                <a:cs typeface="Ubuntu"/>
              </a:rPr>
              <a:t> Neural </a:t>
            </a:r>
            <a:r>
              <a:rPr sz="1700" b="1" spc="-15" dirty="0">
                <a:solidFill>
                  <a:srgbClr val="3333FF"/>
                </a:solidFill>
                <a:latin typeface="Ubuntu"/>
                <a:cs typeface="Ubuntu"/>
              </a:rPr>
              <a:t>Network</a:t>
            </a:r>
            <a:r>
              <a:rPr sz="1700" b="1" dirty="0">
                <a:solidFill>
                  <a:srgbClr val="3333FF"/>
                </a:solidFill>
                <a:latin typeface="Ubuntu"/>
                <a:cs typeface="Ubuntu"/>
              </a:rPr>
              <a:t> (DNN).</a:t>
            </a:r>
            <a:endParaRPr sz="1700" dirty="0">
              <a:latin typeface="Ubuntu"/>
              <a:cs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r>
              <a:rPr spc="-10"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03462" y="2133600"/>
            <a:ext cx="77850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b="1" u="sng" spc="15" dirty="0">
                <a:solidFill>
                  <a:srgbClr val="3333CC"/>
                </a:solidFill>
                <a:latin typeface="Cambria Math"/>
                <a:cs typeface="Cambria Math"/>
              </a:rPr>
              <a:t>Feed Forward</a:t>
            </a:r>
            <a:r>
              <a:rPr sz="3600" b="1" u="sng" spc="40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3600" b="1" u="sng" spc="15" dirty="0">
                <a:solidFill>
                  <a:srgbClr val="3333CC"/>
                </a:solidFill>
                <a:latin typeface="Cambria Math"/>
                <a:cs typeface="Cambria Math"/>
              </a:rPr>
              <a:t>Neural</a:t>
            </a:r>
            <a:r>
              <a:rPr sz="3600" b="1" u="sng" spc="-15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3600" b="1" u="sng" spc="15" dirty="0">
                <a:solidFill>
                  <a:srgbClr val="3333CC"/>
                </a:solidFill>
                <a:latin typeface="Cambria Math"/>
                <a:cs typeface="Cambria Math"/>
              </a:rPr>
              <a:t>Networks</a:t>
            </a:r>
            <a:r>
              <a:rPr lang="en-US" sz="3600" b="1" u="sng" spc="15" dirty="0">
                <a:solidFill>
                  <a:srgbClr val="3333CC"/>
                </a:solidFill>
                <a:latin typeface="Cambria Math"/>
                <a:cs typeface="Cambria Math"/>
              </a:rPr>
              <a:t> (FFNN)</a:t>
            </a:r>
            <a:endParaRPr sz="3600" u="sng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0518" y="209319"/>
            <a:ext cx="9510403" cy="730172"/>
          </a:xfrm>
          <a:prstGeom prst="rect">
            <a:avLst/>
          </a:prstGeom>
        </p:spPr>
        <p:txBody>
          <a:bodyPr vert="horz" wrap="square" lIns="0" tIns="235430" rIns="0" bIns="0" rtlCol="0">
            <a:spAutoFit/>
          </a:bodyPr>
          <a:lstStyle/>
          <a:p>
            <a:pPr marL="153035" algn="ctr"/>
            <a:r>
              <a:rPr sz="3200" dirty="0"/>
              <a:t>Neuron</a:t>
            </a:r>
            <a:r>
              <a:rPr sz="3200" spc="-130" dirty="0"/>
              <a:t> </a:t>
            </a:r>
            <a:r>
              <a:rPr sz="3200" dirty="0"/>
              <a:t>with</a:t>
            </a:r>
            <a:r>
              <a:rPr sz="3200" spc="-80" dirty="0"/>
              <a:t> </a:t>
            </a:r>
            <a:r>
              <a:rPr sz="3200" dirty="0"/>
              <a:t>Threshold</a:t>
            </a:r>
            <a:r>
              <a:rPr sz="3200" spc="-125" dirty="0"/>
              <a:t> </a:t>
            </a:r>
            <a:r>
              <a:rPr sz="3200" dirty="0"/>
              <a:t>Logic</a:t>
            </a:r>
            <a:r>
              <a:rPr lang="en-US" sz="3200" dirty="0"/>
              <a:t> </a:t>
            </a:r>
            <a:r>
              <a:rPr sz="3000" dirty="0"/>
              <a:t>Activation</a:t>
            </a:r>
            <a:r>
              <a:rPr sz="3000" spc="-155" dirty="0"/>
              <a:t> </a:t>
            </a:r>
            <a:r>
              <a:rPr sz="300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30099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04980" y="47609"/>
                </a:lnTo>
                <a:lnTo>
                  <a:pt x="1460504" y="47609"/>
                </a:lnTo>
                <a:lnTo>
                  <a:pt x="1460504" y="28559"/>
                </a:lnTo>
                <a:lnTo>
                  <a:pt x="1504919" y="28559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1447799" y="47609"/>
                </a:lnTo>
                <a:lnTo>
                  <a:pt x="1447799" y="28559"/>
                </a:lnTo>
                <a:close/>
              </a:path>
              <a:path w="1524000" h="76200">
                <a:moveTo>
                  <a:pt x="1504919" y="28559"/>
                </a:moveTo>
                <a:lnTo>
                  <a:pt x="1460504" y="28559"/>
                </a:lnTo>
                <a:lnTo>
                  <a:pt x="1460504" y="47609"/>
                </a:lnTo>
                <a:lnTo>
                  <a:pt x="1504980" y="47609"/>
                </a:lnTo>
                <a:lnTo>
                  <a:pt x="1523999" y="38099"/>
                </a:lnTo>
                <a:lnTo>
                  <a:pt x="1504919" y="2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0" y="34671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04980" y="47609"/>
                </a:lnTo>
                <a:lnTo>
                  <a:pt x="1460504" y="47609"/>
                </a:lnTo>
                <a:lnTo>
                  <a:pt x="1460504" y="28559"/>
                </a:lnTo>
                <a:lnTo>
                  <a:pt x="1504919" y="28559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1447799" y="47609"/>
                </a:lnTo>
                <a:lnTo>
                  <a:pt x="1447799" y="28559"/>
                </a:lnTo>
                <a:close/>
              </a:path>
              <a:path w="1524000" h="76200">
                <a:moveTo>
                  <a:pt x="1504919" y="28559"/>
                </a:moveTo>
                <a:lnTo>
                  <a:pt x="1460504" y="28559"/>
                </a:lnTo>
                <a:lnTo>
                  <a:pt x="1460504" y="47609"/>
                </a:lnTo>
                <a:lnTo>
                  <a:pt x="1504980" y="47609"/>
                </a:lnTo>
                <a:lnTo>
                  <a:pt x="1523999" y="38099"/>
                </a:lnTo>
                <a:lnTo>
                  <a:pt x="1504919" y="2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42291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04949" y="47624"/>
                </a:lnTo>
                <a:lnTo>
                  <a:pt x="1460504" y="47624"/>
                </a:lnTo>
                <a:lnTo>
                  <a:pt x="1460504" y="28574"/>
                </a:lnTo>
                <a:lnTo>
                  <a:pt x="1504949" y="28574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447799" y="47624"/>
                </a:lnTo>
                <a:lnTo>
                  <a:pt x="1447799" y="28574"/>
                </a:lnTo>
                <a:close/>
              </a:path>
              <a:path w="1524000" h="76200">
                <a:moveTo>
                  <a:pt x="1504949" y="28574"/>
                </a:moveTo>
                <a:lnTo>
                  <a:pt x="1460504" y="28574"/>
                </a:lnTo>
                <a:lnTo>
                  <a:pt x="1460504" y="47624"/>
                </a:lnTo>
                <a:lnTo>
                  <a:pt x="1504949" y="47624"/>
                </a:lnTo>
                <a:lnTo>
                  <a:pt x="1523999" y="38099"/>
                </a:lnTo>
                <a:lnTo>
                  <a:pt x="1504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600" y="34671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199" y="0"/>
                </a:moveTo>
                <a:lnTo>
                  <a:pt x="838199" y="76199"/>
                </a:lnTo>
                <a:lnTo>
                  <a:pt x="895380" y="47609"/>
                </a:lnTo>
                <a:lnTo>
                  <a:pt x="850904" y="47609"/>
                </a:lnTo>
                <a:lnTo>
                  <a:pt x="850904" y="28559"/>
                </a:lnTo>
                <a:lnTo>
                  <a:pt x="895319" y="28559"/>
                </a:lnTo>
                <a:lnTo>
                  <a:pt x="838199" y="0"/>
                </a:lnTo>
                <a:close/>
              </a:path>
              <a:path w="914400" h="76200">
                <a:moveTo>
                  <a:pt x="838199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838199" y="47609"/>
                </a:lnTo>
                <a:lnTo>
                  <a:pt x="838199" y="28559"/>
                </a:lnTo>
                <a:close/>
              </a:path>
              <a:path w="914400" h="76200">
                <a:moveTo>
                  <a:pt x="895319" y="28559"/>
                </a:moveTo>
                <a:lnTo>
                  <a:pt x="850904" y="28559"/>
                </a:lnTo>
                <a:lnTo>
                  <a:pt x="850904" y="47609"/>
                </a:lnTo>
                <a:lnTo>
                  <a:pt x="895380" y="47609"/>
                </a:lnTo>
                <a:lnTo>
                  <a:pt x="914399" y="38099"/>
                </a:lnTo>
                <a:lnTo>
                  <a:pt x="895319" y="2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2971800"/>
            <a:ext cx="1219200" cy="1143000"/>
          </a:xfrm>
          <a:custGeom>
            <a:avLst/>
            <a:gdLst/>
            <a:ahLst/>
            <a:cxnLst/>
            <a:rect l="l" t="t" r="r" b="b"/>
            <a:pathLst>
              <a:path w="1219200" h="1143000">
                <a:moveTo>
                  <a:pt x="0" y="571499"/>
                </a:moveTo>
                <a:lnTo>
                  <a:pt x="2020" y="524633"/>
                </a:lnTo>
                <a:lnTo>
                  <a:pt x="7978" y="478809"/>
                </a:lnTo>
                <a:lnTo>
                  <a:pt x="17716" y="434175"/>
                </a:lnTo>
                <a:lnTo>
                  <a:pt x="31076" y="390877"/>
                </a:lnTo>
                <a:lnTo>
                  <a:pt x="47904" y="349063"/>
                </a:lnTo>
                <a:lnTo>
                  <a:pt x="68040" y="308880"/>
                </a:lnTo>
                <a:lnTo>
                  <a:pt x="91329" y="270476"/>
                </a:lnTo>
                <a:lnTo>
                  <a:pt x="117614" y="233997"/>
                </a:lnTo>
                <a:lnTo>
                  <a:pt x="146738" y="199590"/>
                </a:lnTo>
                <a:lnTo>
                  <a:pt x="178544" y="167403"/>
                </a:lnTo>
                <a:lnTo>
                  <a:pt x="212875" y="137583"/>
                </a:lnTo>
                <a:lnTo>
                  <a:pt x="249574" y="110278"/>
                </a:lnTo>
                <a:lnTo>
                  <a:pt x="288484" y="85633"/>
                </a:lnTo>
                <a:lnTo>
                  <a:pt x="329449" y="63797"/>
                </a:lnTo>
                <a:lnTo>
                  <a:pt x="372312" y="44917"/>
                </a:lnTo>
                <a:lnTo>
                  <a:pt x="416915" y="29139"/>
                </a:lnTo>
                <a:lnTo>
                  <a:pt x="463103" y="16611"/>
                </a:lnTo>
                <a:lnTo>
                  <a:pt x="510717" y="7481"/>
                </a:lnTo>
                <a:lnTo>
                  <a:pt x="559602" y="1894"/>
                </a:lnTo>
                <a:lnTo>
                  <a:pt x="609599" y="0"/>
                </a:lnTo>
                <a:lnTo>
                  <a:pt x="659597" y="1894"/>
                </a:lnTo>
                <a:lnTo>
                  <a:pt x="708482" y="7481"/>
                </a:lnTo>
                <a:lnTo>
                  <a:pt x="756096" y="16611"/>
                </a:lnTo>
                <a:lnTo>
                  <a:pt x="802284" y="29139"/>
                </a:lnTo>
                <a:lnTo>
                  <a:pt x="846887" y="44917"/>
                </a:lnTo>
                <a:lnTo>
                  <a:pt x="889750" y="63797"/>
                </a:lnTo>
                <a:lnTo>
                  <a:pt x="930715" y="85633"/>
                </a:lnTo>
                <a:lnTo>
                  <a:pt x="969625" y="110278"/>
                </a:lnTo>
                <a:lnTo>
                  <a:pt x="1006324" y="137583"/>
                </a:lnTo>
                <a:lnTo>
                  <a:pt x="1040655" y="167403"/>
                </a:lnTo>
                <a:lnTo>
                  <a:pt x="1072461" y="199590"/>
                </a:lnTo>
                <a:lnTo>
                  <a:pt x="1101585" y="233997"/>
                </a:lnTo>
                <a:lnTo>
                  <a:pt x="1127870" y="270476"/>
                </a:lnTo>
                <a:lnTo>
                  <a:pt x="1151159" y="308880"/>
                </a:lnTo>
                <a:lnTo>
                  <a:pt x="1171295" y="349063"/>
                </a:lnTo>
                <a:lnTo>
                  <a:pt x="1188123" y="390877"/>
                </a:lnTo>
                <a:lnTo>
                  <a:pt x="1201483" y="434175"/>
                </a:lnTo>
                <a:lnTo>
                  <a:pt x="1211221" y="478809"/>
                </a:lnTo>
                <a:lnTo>
                  <a:pt x="1217179" y="524633"/>
                </a:lnTo>
                <a:lnTo>
                  <a:pt x="1219199" y="571499"/>
                </a:lnTo>
                <a:lnTo>
                  <a:pt x="1217179" y="618367"/>
                </a:lnTo>
                <a:lnTo>
                  <a:pt x="1211221" y="664192"/>
                </a:lnTo>
                <a:lnTo>
                  <a:pt x="1201483" y="708827"/>
                </a:lnTo>
                <a:lnTo>
                  <a:pt x="1188123" y="752126"/>
                </a:lnTo>
                <a:lnTo>
                  <a:pt x="1171295" y="793940"/>
                </a:lnTo>
                <a:lnTo>
                  <a:pt x="1151159" y="834123"/>
                </a:lnTo>
                <a:lnTo>
                  <a:pt x="1127870" y="872527"/>
                </a:lnTo>
                <a:lnTo>
                  <a:pt x="1101585" y="909006"/>
                </a:lnTo>
                <a:lnTo>
                  <a:pt x="1072461" y="943413"/>
                </a:lnTo>
                <a:lnTo>
                  <a:pt x="1040655" y="975599"/>
                </a:lnTo>
                <a:lnTo>
                  <a:pt x="1006324" y="1005419"/>
                </a:lnTo>
                <a:lnTo>
                  <a:pt x="969625" y="1032724"/>
                </a:lnTo>
                <a:lnTo>
                  <a:pt x="930715" y="1057368"/>
                </a:lnTo>
                <a:lnTo>
                  <a:pt x="889750" y="1079204"/>
                </a:lnTo>
                <a:lnTo>
                  <a:pt x="846887" y="1098084"/>
                </a:lnTo>
                <a:lnTo>
                  <a:pt x="802284" y="1113861"/>
                </a:lnTo>
                <a:lnTo>
                  <a:pt x="756096" y="1126388"/>
                </a:lnTo>
                <a:lnTo>
                  <a:pt x="708482" y="1135519"/>
                </a:lnTo>
                <a:lnTo>
                  <a:pt x="659597" y="1141105"/>
                </a:lnTo>
                <a:lnTo>
                  <a:pt x="609599" y="1142999"/>
                </a:lnTo>
                <a:lnTo>
                  <a:pt x="559602" y="1141105"/>
                </a:lnTo>
                <a:lnTo>
                  <a:pt x="510717" y="1135519"/>
                </a:lnTo>
                <a:lnTo>
                  <a:pt x="463103" y="1126388"/>
                </a:lnTo>
                <a:lnTo>
                  <a:pt x="416915" y="1113861"/>
                </a:lnTo>
                <a:lnTo>
                  <a:pt x="372312" y="1098084"/>
                </a:lnTo>
                <a:lnTo>
                  <a:pt x="329449" y="1079204"/>
                </a:lnTo>
                <a:lnTo>
                  <a:pt x="288484" y="1057368"/>
                </a:lnTo>
                <a:lnTo>
                  <a:pt x="249574" y="1032724"/>
                </a:lnTo>
                <a:lnTo>
                  <a:pt x="212875" y="1005419"/>
                </a:lnTo>
                <a:lnTo>
                  <a:pt x="178544" y="975599"/>
                </a:lnTo>
                <a:lnTo>
                  <a:pt x="146738" y="943413"/>
                </a:lnTo>
                <a:lnTo>
                  <a:pt x="117614" y="909006"/>
                </a:lnTo>
                <a:lnTo>
                  <a:pt x="91329" y="872527"/>
                </a:lnTo>
                <a:lnTo>
                  <a:pt x="68040" y="834123"/>
                </a:lnTo>
                <a:lnTo>
                  <a:pt x="47904" y="793940"/>
                </a:lnTo>
                <a:lnTo>
                  <a:pt x="31076" y="752126"/>
                </a:lnTo>
                <a:lnTo>
                  <a:pt x="17716" y="708827"/>
                </a:lnTo>
                <a:lnTo>
                  <a:pt x="7978" y="664192"/>
                </a:lnTo>
                <a:lnTo>
                  <a:pt x="2020" y="618367"/>
                </a:lnTo>
                <a:lnTo>
                  <a:pt x="0" y="5714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77200" y="34671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04980" y="47609"/>
                </a:lnTo>
                <a:lnTo>
                  <a:pt x="1460504" y="47609"/>
                </a:lnTo>
                <a:lnTo>
                  <a:pt x="1460504" y="28559"/>
                </a:lnTo>
                <a:lnTo>
                  <a:pt x="1504919" y="28559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1447799" y="47609"/>
                </a:lnTo>
                <a:lnTo>
                  <a:pt x="1447799" y="28559"/>
                </a:lnTo>
                <a:close/>
              </a:path>
              <a:path w="1524000" h="76200">
                <a:moveTo>
                  <a:pt x="1504919" y="28559"/>
                </a:moveTo>
                <a:lnTo>
                  <a:pt x="1460504" y="28559"/>
                </a:lnTo>
                <a:lnTo>
                  <a:pt x="1460504" y="47609"/>
                </a:lnTo>
                <a:lnTo>
                  <a:pt x="1504980" y="47609"/>
                </a:lnTo>
                <a:lnTo>
                  <a:pt x="1523999" y="38099"/>
                </a:lnTo>
                <a:lnTo>
                  <a:pt x="1504919" y="2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9149" y="2747046"/>
            <a:ext cx="317500" cy="108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630"/>
              </a:lnSpc>
            </a:pPr>
            <a:r>
              <a:rPr sz="2000" b="1" spc="-5" dirty="0">
                <a:latin typeface="Verdana"/>
                <a:cs typeface="Verdana"/>
              </a:rPr>
              <a:t>x</a:t>
            </a:r>
            <a:r>
              <a:rPr sz="2025" b="1" spc="-15" baseline="-18518" dirty="0">
                <a:latin typeface="Verdana"/>
                <a:cs typeface="Verdana"/>
              </a:rPr>
              <a:t>1</a:t>
            </a:r>
            <a:r>
              <a:rPr sz="2025" b="1" spc="-7" baseline="-18518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Verdana"/>
                <a:cs typeface="Verdana"/>
              </a:rPr>
              <a:t>x</a:t>
            </a:r>
            <a:r>
              <a:rPr sz="2025" b="1" spc="-15" baseline="-18518" dirty="0">
                <a:latin typeface="Verdana"/>
                <a:cs typeface="Verdana"/>
              </a:rPr>
              <a:t>2</a:t>
            </a:r>
            <a:endParaRPr sz="2025" baseline="-18518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9150" y="4037240"/>
            <a:ext cx="3155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latin typeface="Verdana"/>
                <a:cs typeface="Verdana"/>
              </a:rPr>
              <a:t>x</a:t>
            </a:r>
            <a:r>
              <a:rPr sz="2025" b="1" spc="-15" baseline="-18518" dirty="0">
                <a:latin typeface="Verdana"/>
                <a:cs typeface="Verdana"/>
              </a:rPr>
              <a:t>d</a:t>
            </a:r>
            <a:endParaRPr sz="2025" baseline="-18518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522" y="4038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41153" y="0"/>
                </a:moveTo>
                <a:lnTo>
                  <a:pt x="25807" y="2337"/>
                </a:lnTo>
                <a:lnTo>
                  <a:pt x="13409" y="8979"/>
                </a:lnTo>
                <a:lnTo>
                  <a:pt x="4595" y="19035"/>
                </a:lnTo>
                <a:lnTo>
                  <a:pt x="0" y="31617"/>
                </a:lnTo>
                <a:lnTo>
                  <a:pt x="1975" y="47837"/>
                </a:lnTo>
                <a:lnTo>
                  <a:pt x="8038" y="60757"/>
                </a:lnTo>
                <a:lnTo>
                  <a:pt x="17376" y="69976"/>
                </a:lnTo>
                <a:lnTo>
                  <a:pt x="29177" y="75095"/>
                </a:lnTo>
                <a:lnTo>
                  <a:pt x="46002" y="73455"/>
                </a:lnTo>
                <a:lnTo>
                  <a:pt x="59302" y="67865"/>
                </a:lnTo>
                <a:lnTo>
                  <a:pt x="68830" y="59085"/>
                </a:lnTo>
                <a:lnTo>
                  <a:pt x="74336" y="47880"/>
                </a:lnTo>
                <a:lnTo>
                  <a:pt x="75677" y="37935"/>
                </a:lnTo>
                <a:lnTo>
                  <a:pt x="73011" y="23873"/>
                </a:lnTo>
                <a:lnTo>
                  <a:pt x="65690" y="12185"/>
                </a:lnTo>
                <a:lnTo>
                  <a:pt x="54732" y="3888"/>
                </a:lnTo>
                <a:lnTo>
                  <a:pt x="4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522" y="4038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5677" y="37935"/>
                </a:moveTo>
                <a:lnTo>
                  <a:pt x="73011" y="23873"/>
                </a:lnTo>
                <a:lnTo>
                  <a:pt x="65690" y="12185"/>
                </a:lnTo>
                <a:lnTo>
                  <a:pt x="54732" y="3888"/>
                </a:lnTo>
                <a:lnTo>
                  <a:pt x="41153" y="0"/>
                </a:lnTo>
                <a:lnTo>
                  <a:pt x="25807" y="2337"/>
                </a:lnTo>
                <a:lnTo>
                  <a:pt x="13409" y="8979"/>
                </a:lnTo>
                <a:lnTo>
                  <a:pt x="4595" y="19035"/>
                </a:lnTo>
                <a:lnTo>
                  <a:pt x="0" y="31617"/>
                </a:lnTo>
                <a:lnTo>
                  <a:pt x="1975" y="47837"/>
                </a:lnTo>
                <a:lnTo>
                  <a:pt x="8038" y="60757"/>
                </a:lnTo>
                <a:lnTo>
                  <a:pt x="17376" y="69976"/>
                </a:lnTo>
                <a:lnTo>
                  <a:pt x="29177" y="75095"/>
                </a:lnTo>
                <a:lnTo>
                  <a:pt x="46002" y="73455"/>
                </a:lnTo>
                <a:lnTo>
                  <a:pt x="59302" y="67865"/>
                </a:lnTo>
                <a:lnTo>
                  <a:pt x="68830" y="59085"/>
                </a:lnTo>
                <a:lnTo>
                  <a:pt x="74336" y="47880"/>
                </a:lnTo>
                <a:lnTo>
                  <a:pt x="75677" y="3793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522" y="381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41153" y="0"/>
                </a:moveTo>
                <a:lnTo>
                  <a:pt x="25807" y="2337"/>
                </a:lnTo>
                <a:lnTo>
                  <a:pt x="13409" y="8979"/>
                </a:lnTo>
                <a:lnTo>
                  <a:pt x="4595" y="19035"/>
                </a:lnTo>
                <a:lnTo>
                  <a:pt x="0" y="31617"/>
                </a:lnTo>
                <a:lnTo>
                  <a:pt x="1975" y="47837"/>
                </a:lnTo>
                <a:lnTo>
                  <a:pt x="8038" y="60757"/>
                </a:lnTo>
                <a:lnTo>
                  <a:pt x="17376" y="69976"/>
                </a:lnTo>
                <a:lnTo>
                  <a:pt x="29177" y="75095"/>
                </a:lnTo>
                <a:lnTo>
                  <a:pt x="46002" y="73455"/>
                </a:lnTo>
                <a:lnTo>
                  <a:pt x="59302" y="67865"/>
                </a:lnTo>
                <a:lnTo>
                  <a:pt x="68830" y="59085"/>
                </a:lnTo>
                <a:lnTo>
                  <a:pt x="74336" y="47880"/>
                </a:lnTo>
                <a:lnTo>
                  <a:pt x="75677" y="37935"/>
                </a:lnTo>
                <a:lnTo>
                  <a:pt x="73011" y="23873"/>
                </a:lnTo>
                <a:lnTo>
                  <a:pt x="65690" y="12185"/>
                </a:lnTo>
                <a:lnTo>
                  <a:pt x="54732" y="3888"/>
                </a:lnTo>
                <a:lnTo>
                  <a:pt x="4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522" y="381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5677" y="37935"/>
                </a:moveTo>
                <a:lnTo>
                  <a:pt x="73011" y="23873"/>
                </a:lnTo>
                <a:lnTo>
                  <a:pt x="65690" y="12185"/>
                </a:lnTo>
                <a:lnTo>
                  <a:pt x="54732" y="3888"/>
                </a:lnTo>
                <a:lnTo>
                  <a:pt x="41153" y="0"/>
                </a:lnTo>
                <a:lnTo>
                  <a:pt x="25807" y="2337"/>
                </a:lnTo>
                <a:lnTo>
                  <a:pt x="13409" y="8979"/>
                </a:lnTo>
                <a:lnTo>
                  <a:pt x="4595" y="19035"/>
                </a:lnTo>
                <a:lnTo>
                  <a:pt x="0" y="31617"/>
                </a:lnTo>
                <a:lnTo>
                  <a:pt x="1975" y="47837"/>
                </a:lnTo>
                <a:lnTo>
                  <a:pt x="8038" y="60757"/>
                </a:lnTo>
                <a:lnTo>
                  <a:pt x="17376" y="69976"/>
                </a:lnTo>
                <a:lnTo>
                  <a:pt x="29177" y="75095"/>
                </a:lnTo>
                <a:lnTo>
                  <a:pt x="46002" y="73455"/>
                </a:lnTo>
                <a:lnTo>
                  <a:pt x="59302" y="67865"/>
                </a:lnTo>
                <a:lnTo>
                  <a:pt x="68830" y="59085"/>
                </a:lnTo>
                <a:lnTo>
                  <a:pt x="74336" y="47880"/>
                </a:lnTo>
                <a:lnTo>
                  <a:pt x="75677" y="3793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522" y="3581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41153" y="0"/>
                </a:moveTo>
                <a:lnTo>
                  <a:pt x="25807" y="2337"/>
                </a:lnTo>
                <a:lnTo>
                  <a:pt x="13409" y="8977"/>
                </a:lnTo>
                <a:lnTo>
                  <a:pt x="4595" y="19033"/>
                </a:lnTo>
                <a:lnTo>
                  <a:pt x="0" y="31615"/>
                </a:lnTo>
                <a:lnTo>
                  <a:pt x="1975" y="47839"/>
                </a:lnTo>
                <a:lnTo>
                  <a:pt x="8037" y="60759"/>
                </a:lnTo>
                <a:lnTo>
                  <a:pt x="17375" y="69977"/>
                </a:lnTo>
                <a:lnTo>
                  <a:pt x="29176" y="75095"/>
                </a:lnTo>
                <a:lnTo>
                  <a:pt x="46001" y="73456"/>
                </a:lnTo>
                <a:lnTo>
                  <a:pt x="59302" y="67867"/>
                </a:lnTo>
                <a:lnTo>
                  <a:pt x="68830" y="59088"/>
                </a:lnTo>
                <a:lnTo>
                  <a:pt x="74336" y="47882"/>
                </a:lnTo>
                <a:lnTo>
                  <a:pt x="75677" y="37935"/>
                </a:lnTo>
                <a:lnTo>
                  <a:pt x="73011" y="23871"/>
                </a:lnTo>
                <a:lnTo>
                  <a:pt x="65690" y="12183"/>
                </a:lnTo>
                <a:lnTo>
                  <a:pt x="54732" y="3887"/>
                </a:lnTo>
                <a:lnTo>
                  <a:pt x="4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522" y="3581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5677" y="37935"/>
                </a:moveTo>
                <a:lnTo>
                  <a:pt x="73011" y="23871"/>
                </a:lnTo>
                <a:lnTo>
                  <a:pt x="65690" y="12183"/>
                </a:lnTo>
                <a:lnTo>
                  <a:pt x="54732" y="3887"/>
                </a:lnTo>
                <a:lnTo>
                  <a:pt x="41153" y="0"/>
                </a:lnTo>
                <a:lnTo>
                  <a:pt x="25807" y="2337"/>
                </a:lnTo>
                <a:lnTo>
                  <a:pt x="13409" y="8977"/>
                </a:lnTo>
                <a:lnTo>
                  <a:pt x="4595" y="19033"/>
                </a:lnTo>
                <a:lnTo>
                  <a:pt x="0" y="31615"/>
                </a:lnTo>
                <a:lnTo>
                  <a:pt x="1975" y="47839"/>
                </a:lnTo>
                <a:lnTo>
                  <a:pt x="8037" y="60759"/>
                </a:lnTo>
                <a:lnTo>
                  <a:pt x="17375" y="69977"/>
                </a:lnTo>
                <a:lnTo>
                  <a:pt x="29176" y="75095"/>
                </a:lnTo>
                <a:lnTo>
                  <a:pt x="46001" y="73456"/>
                </a:lnTo>
                <a:lnTo>
                  <a:pt x="59302" y="67867"/>
                </a:lnTo>
                <a:lnTo>
                  <a:pt x="68830" y="59088"/>
                </a:lnTo>
                <a:lnTo>
                  <a:pt x="74336" y="47882"/>
                </a:lnTo>
                <a:lnTo>
                  <a:pt x="75677" y="3793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88527" y="2212835"/>
            <a:ext cx="2112010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090295" algn="l"/>
              </a:tabLst>
            </a:pPr>
            <a:r>
              <a:rPr sz="2000" b="1" dirty="0">
                <a:solidFill>
                  <a:srgbClr val="3333CC"/>
                </a:solidFill>
                <a:latin typeface="Ubuntu"/>
                <a:cs typeface="Ubuntu"/>
              </a:rPr>
              <a:t>Input	Weights</a:t>
            </a:r>
            <a:endParaRPr sz="2000" dirty="0">
              <a:latin typeface="Ubuntu"/>
              <a:cs typeface="Ubuntu"/>
            </a:endParaRPr>
          </a:p>
          <a:p>
            <a:pPr marL="1341120">
              <a:spcBef>
                <a:spcPts val="1145"/>
              </a:spcBef>
            </a:pPr>
            <a:r>
              <a:rPr sz="2000" b="1" spc="-10" dirty="0">
                <a:latin typeface="Verdana"/>
                <a:cs typeface="Verdana"/>
              </a:rPr>
              <a:t>w</a:t>
            </a:r>
            <a:r>
              <a:rPr sz="2025" b="1" spc="-15" baseline="-18518" dirty="0">
                <a:latin typeface="Verdana"/>
                <a:cs typeface="Verdana"/>
              </a:rPr>
              <a:t>1</a:t>
            </a:r>
            <a:endParaRPr sz="2025" baseline="-18518" dirty="0">
              <a:latin typeface="Verdana"/>
              <a:cs typeface="Verdana"/>
            </a:endParaRPr>
          </a:p>
          <a:p>
            <a:pPr marL="1341120">
              <a:spcBef>
                <a:spcPts val="1680"/>
              </a:spcBef>
            </a:pPr>
            <a:r>
              <a:rPr sz="2000" b="1" spc="-10" dirty="0">
                <a:latin typeface="Verdana"/>
                <a:cs typeface="Verdana"/>
              </a:rPr>
              <a:t>w</a:t>
            </a:r>
            <a:r>
              <a:rPr sz="2025" b="1" spc="-15" baseline="-18518" dirty="0">
                <a:latin typeface="Verdana"/>
                <a:cs typeface="Verdana"/>
              </a:rPr>
              <a:t>2</a:t>
            </a:r>
            <a:endParaRPr sz="2025" baseline="-18518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6985" y="3884575"/>
            <a:ext cx="3949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10" dirty="0">
                <a:latin typeface="Verdana"/>
                <a:cs typeface="Verdana"/>
              </a:rPr>
              <a:t>w</a:t>
            </a:r>
            <a:r>
              <a:rPr sz="2025" b="1" spc="-15" baseline="-18518" dirty="0">
                <a:latin typeface="Verdana"/>
                <a:cs typeface="Verdana"/>
              </a:rPr>
              <a:t>d</a:t>
            </a:r>
            <a:endParaRPr sz="2025" baseline="-18518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1000" y="2667001"/>
            <a:ext cx="1752600" cy="1667123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2410">
              <a:lnSpc>
                <a:spcPts val="1435"/>
              </a:lnSpc>
            </a:pPr>
            <a:endParaRPr lang="en-US" sz="1550" b="1" spc="20" dirty="0">
              <a:latin typeface="Verdana"/>
              <a:cs typeface="Verdana"/>
            </a:endParaRPr>
          </a:p>
          <a:p>
            <a:pPr marL="232410">
              <a:lnSpc>
                <a:spcPts val="1435"/>
              </a:lnSpc>
            </a:pPr>
            <a:endParaRPr lang="en-US" sz="1550" b="1" spc="20" dirty="0">
              <a:latin typeface="Verdana"/>
              <a:cs typeface="Verdana"/>
            </a:endParaRPr>
          </a:p>
          <a:p>
            <a:pPr marL="232410">
              <a:lnSpc>
                <a:spcPts val="1435"/>
              </a:lnSpc>
            </a:pPr>
            <a:r>
              <a:rPr sz="1550" b="1" spc="20" dirty="0">
                <a:latin typeface="Verdana"/>
                <a:cs typeface="Verdana"/>
              </a:rPr>
              <a:t>d</a:t>
            </a:r>
            <a:endParaRPr sz="1550" dirty="0">
              <a:latin typeface="Verdana"/>
              <a:cs typeface="Verdana"/>
            </a:endParaRPr>
          </a:p>
          <a:p>
            <a:pPr marL="210185">
              <a:lnSpc>
                <a:spcPts val="3390"/>
              </a:lnSpc>
            </a:pPr>
            <a:r>
              <a:rPr sz="4800" spc="352" baseline="-6076" dirty="0">
                <a:latin typeface="Verdana"/>
                <a:cs typeface="Verdana"/>
              </a:rPr>
              <a:t>∑</a:t>
            </a:r>
            <a:r>
              <a:rPr sz="2000" b="1" spc="-10" dirty="0">
                <a:latin typeface="Verdana"/>
                <a:cs typeface="Verdana"/>
              </a:rPr>
              <a:t>w</a:t>
            </a:r>
            <a:r>
              <a:rPr sz="2025" b="1" spc="15" baseline="-18518" dirty="0">
                <a:latin typeface="Verdana"/>
                <a:cs typeface="Verdana"/>
              </a:rPr>
              <a:t>i</a:t>
            </a:r>
            <a:r>
              <a:rPr sz="2000" b="1" spc="-10" dirty="0">
                <a:latin typeface="Verdana"/>
                <a:cs typeface="Verdana"/>
              </a:rPr>
              <a:t>x</a:t>
            </a:r>
            <a:r>
              <a:rPr sz="2025" b="1" spc="15" baseline="-18518" dirty="0">
                <a:latin typeface="Verdana"/>
                <a:cs typeface="Verdana"/>
              </a:rPr>
              <a:t>i</a:t>
            </a:r>
            <a:r>
              <a:rPr sz="2000" b="1" spc="-10" dirty="0">
                <a:latin typeface="Verdana"/>
                <a:cs typeface="Verdana"/>
              </a:rPr>
              <a:t>-</a:t>
            </a:r>
            <a:r>
              <a:rPr sz="2000" b="1" dirty="0">
                <a:latin typeface="Verdana"/>
                <a:cs typeface="Verdana"/>
              </a:rPr>
              <a:t>θ</a:t>
            </a:r>
            <a:endParaRPr sz="2000" dirty="0">
              <a:latin typeface="Verdana"/>
              <a:cs typeface="Verdana"/>
            </a:endParaRPr>
          </a:p>
          <a:p>
            <a:pPr marL="214629">
              <a:lnSpc>
                <a:spcPts val="1835"/>
              </a:lnSpc>
            </a:pPr>
            <a:r>
              <a:rPr sz="1550" b="1" spc="-5" dirty="0">
                <a:latin typeface="Verdana"/>
                <a:cs typeface="Verdana"/>
              </a:rPr>
              <a:t>i</a:t>
            </a:r>
            <a:r>
              <a:rPr sz="1550" b="1" spc="40" dirty="0">
                <a:latin typeface="Verdana"/>
                <a:cs typeface="Verdana"/>
              </a:rPr>
              <a:t>=</a:t>
            </a:r>
            <a:r>
              <a:rPr sz="1550" b="1" spc="20" dirty="0">
                <a:latin typeface="Verdana"/>
                <a:cs typeface="Verdana"/>
              </a:rPr>
              <a:t>1</a:t>
            </a:r>
            <a:endParaRPr lang="en-US" sz="1550" b="1" spc="20" dirty="0">
              <a:latin typeface="Verdana"/>
              <a:cs typeface="Verdana"/>
            </a:endParaRPr>
          </a:p>
          <a:p>
            <a:pPr marL="214629">
              <a:lnSpc>
                <a:spcPts val="1835"/>
              </a:lnSpc>
            </a:pPr>
            <a:endParaRPr lang="en-US" sz="1550" b="1" spc="20" dirty="0">
              <a:latin typeface="Verdana"/>
              <a:cs typeface="Verdana"/>
            </a:endParaRPr>
          </a:p>
          <a:p>
            <a:pPr marL="214629">
              <a:lnSpc>
                <a:spcPts val="1835"/>
              </a:lnSpc>
            </a:pPr>
            <a:endParaRPr sz="155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3441" y="2080604"/>
            <a:ext cx="13036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rgbClr val="3333CC"/>
                </a:solidFill>
                <a:latin typeface="Ubuntu"/>
                <a:cs typeface="Ubuntu"/>
              </a:rPr>
              <a:t>Activation</a:t>
            </a:r>
            <a:endParaRPr sz="2000">
              <a:latin typeface="Ubuntu"/>
              <a:cs typeface="Ubunt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0260" y="2385670"/>
            <a:ext cx="690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rgbClr val="3333CC"/>
                </a:solidFill>
                <a:latin typeface="Ubuntu"/>
                <a:cs typeface="Ubuntu"/>
              </a:rPr>
              <a:t>value</a:t>
            </a:r>
            <a:endParaRPr sz="2000">
              <a:latin typeface="Ubuntu"/>
              <a:cs typeface="Ubuntu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00415" y="2064729"/>
            <a:ext cx="91249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marR="5080" indent="-51435"/>
            <a:r>
              <a:rPr sz="2000" b="1" dirty="0">
                <a:solidFill>
                  <a:srgbClr val="3333CC"/>
                </a:solidFill>
                <a:latin typeface="Ubuntu"/>
                <a:cs typeface="Ubuntu"/>
              </a:rPr>
              <a:t>Output signal</a:t>
            </a:r>
            <a:endParaRPr sz="2000">
              <a:latin typeface="Ubuntu"/>
              <a:cs typeface="Ubuntu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8438" y="3182278"/>
            <a:ext cx="1968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41512" y="3182278"/>
            <a:ext cx="958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latin typeface="Verdana"/>
                <a:cs typeface="Verdana"/>
              </a:rPr>
              <a:t>s</a:t>
            </a:r>
            <a:r>
              <a:rPr sz="2000" b="1" spc="-15" dirty="0">
                <a:latin typeface="Verdana"/>
                <a:cs typeface="Verdana"/>
              </a:rPr>
              <a:t>=</a:t>
            </a:r>
            <a:r>
              <a:rPr sz="2000" b="1" spc="10" dirty="0">
                <a:latin typeface="Verdana"/>
                <a:cs typeface="Verdana"/>
              </a:rPr>
              <a:t>f(</a:t>
            </a:r>
            <a:r>
              <a:rPr sz="2000" b="1" dirty="0">
                <a:latin typeface="Verdana"/>
                <a:cs typeface="Verdana"/>
              </a:rPr>
              <a:t>a)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95720" y="4276294"/>
            <a:ext cx="235331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8270"/>
            <a:r>
              <a:rPr sz="2000" b="1" dirty="0">
                <a:solidFill>
                  <a:srgbClr val="3333CC"/>
                </a:solidFill>
                <a:latin typeface="Ubuntu"/>
                <a:cs typeface="Ubuntu"/>
              </a:rPr>
              <a:t>Threshold</a:t>
            </a:r>
            <a:r>
              <a:rPr sz="2000" b="1" spc="-8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3333CC"/>
                </a:solidFill>
                <a:latin typeface="Ubuntu"/>
                <a:cs typeface="Ubuntu"/>
              </a:rPr>
              <a:t>logic activation</a:t>
            </a:r>
            <a:r>
              <a:rPr sz="2000" b="1" spc="-1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3333CC"/>
                </a:solidFill>
                <a:latin typeface="Ubuntu"/>
                <a:cs typeface="Ubuntu"/>
              </a:rPr>
              <a:t>function</a:t>
            </a:r>
            <a:endParaRPr sz="2000">
              <a:latin typeface="Ubuntu"/>
              <a:cs typeface="Ubuntu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866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457199"/>
                </a:moveTo>
                <a:lnTo>
                  <a:pt x="304799" y="457199"/>
                </a:lnTo>
                <a:lnTo>
                  <a:pt x="3047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1400" y="32766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5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36444" y="5742208"/>
            <a:ext cx="1917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•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0813" y="5754902"/>
            <a:ext cx="355536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400" spc="20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2400" spc="60" dirty="0">
                <a:solidFill>
                  <a:srgbClr val="3333CC"/>
                </a:solidFill>
                <a:latin typeface="Verdana"/>
                <a:cs typeface="Verdana"/>
              </a:rPr>
              <a:t>ll</a:t>
            </a:r>
            <a:r>
              <a:rPr sz="2400" spc="-2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h</a:t>
            </a:r>
            <a:r>
              <a:rPr sz="2400" spc="15" dirty="0">
                <a:solidFill>
                  <a:srgbClr val="3333CC"/>
                </a:solidFill>
                <a:latin typeface="Verdana"/>
                <a:cs typeface="Verdana"/>
              </a:rPr>
              <a:t>-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tt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400" spc="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2400" spc="-15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r>
              <a:rPr spc="-10" dirty="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5129" y="6323421"/>
            <a:ext cx="1143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3060" y="171801"/>
            <a:ext cx="583120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dirty="0">
                <a:solidFill>
                  <a:srgbClr val="3333CC"/>
                </a:solidFill>
                <a:latin typeface="Ubuntu"/>
                <a:cs typeface="Ubuntu"/>
              </a:rPr>
              <a:t>Linearly</a:t>
            </a:r>
            <a:r>
              <a:rPr sz="3600" b="1" spc="-2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3600" b="1" dirty="0">
                <a:solidFill>
                  <a:srgbClr val="3333CC"/>
                </a:solidFill>
                <a:latin typeface="Ubuntu"/>
                <a:cs typeface="Ubuntu"/>
              </a:rPr>
              <a:t>Separable</a:t>
            </a:r>
            <a:r>
              <a:rPr sz="3600" b="1" spc="-25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3600" b="1" dirty="0">
                <a:solidFill>
                  <a:srgbClr val="3333CC"/>
                </a:solidFill>
                <a:latin typeface="Ubuntu"/>
                <a:cs typeface="Ubuntu"/>
              </a:rPr>
              <a:t>Classes</a:t>
            </a:r>
            <a:endParaRPr sz="3600">
              <a:latin typeface="Ubuntu"/>
              <a:cs typeface="Ubunt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645" y="770293"/>
            <a:ext cx="8272145" cy="1295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buFont typeface="Verdana"/>
              <a:buChar char="•"/>
              <a:tabLst>
                <a:tab pos="354330" algn="l"/>
              </a:tabLst>
            </a:pPr>
            <a:r>
              <a:rPr sz="2000" spc="-1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w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2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es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re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se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li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10" dirty="0">
                <a:latin typeface="Verdana"/>
                <a:cs typeface="Verdana"/>
              </a:rPr>
              <a:t>f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ce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spc="15" dirty="0">
                <a:latin typeface="Verdana"/>
                <a:cs typeface="Verdana"/>
              </a:rPr>
              <a:t>l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yp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e)</a:t>
            </a:r>
            <a:endParaRPr sz="2000">
              <a:latin typeface="Verdana"/>
              <a:cs typeface="Verdana"/>
            </a:endParaRPr>
          </a:p>
          <a:p>
            <a:pPr marL="353695" marR="271145" indent="-340995">
              <a:spcBef>
                <a:spcPts val="480"/>
              </a:spcBef>
              <a:buFont typeface="Verdana"/>
              <a:buChar char="•"/>
              <a:tabLst>
                <a:tab pos="354330" algn="l"/>
              </a:tabLst>
            </a:pPr>
            <a:r>
              <a:rPr sz="2000" spc="-20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erce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el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th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ses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Verdana"/>
                <a:cs typeface="Verdana"/>
              </a:rPr>
              <a:t>M</a:t>
            </a:r>
            <a:r>
              <a:rPr sz="2000" spc="15" dirty="0">
                <a:latin typeface="Verdana"/>
                <a:cs typeface="Verdana"/>
              </a:rPr>
              <a:t>u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spc="15" dirty="0">
                <a:latin typeface="Verdana"/>
                <a:cs typeface="Verdana"/>
              </a:rPr>
              <a:t>u</a:t>
            </a:r>
            <a:r>
              <a:rPr sz="2000" spc="20" dirty="0">
                <a:latin typeface="Verdana"/>
                <a:cs typeface="Verdana"/>
              </a:rPr>
              <a:t>ll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85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-</a:t>
            </a:r>
            <a:r>
              <a:rPr sz="2000" spc="-20" dirty="0">
                <a:latin typeface="Verdana"/>
                <a:cs typeface="Verdana"/>
              </a:rPr>
              <a:t>P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30" dirty="0">
                <a:latin typeface="Verdana"/>
                <a:cs typeface="Verdana"/>
              </a:rPr>
              <a:t>tt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erce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2672" y="4296239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385" y="0"/>
                </a:lnTo>
              </a:path>
            </a:pathLst>
          </a:custGeom>
          <a:ln w="16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3070" y="4296239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366" y="0"/>
                </a:lnTo>
              </a:path>
            </a:pathLst>
          </a:custGeom>
          <a:ln w="16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64611" y="4392193"/>
            <a:ext cx="164782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252855" algn="l"/>
              </a:tabLst>
            </a:pPr>
            <a:r>
              <a:rPr sz="3200" i="1" spc="-85" dirty="0">
                <a:latin typeface="Times New Roman"/>
                <a:cs typeface="Times New Roman"/>
              </a:rPr>
              <a:t>w</a:t>
            </a:r>
            <a:r>
              <a:rPr sz="2775" spc="7" baseline="-24024" dirty="0">
                <a:latin typeface="Times New Roman"/>
                <a:cs typeface="Times New Roman"/>
              </a:rPr>
              <a:t>2</a:t>
            </a:r>
            <a:r>
              <a:rPr sz="2775" baseline="-24024" dirty="0">
                <a:latin typeface="Times New Roman"/>
                <a:cs typeface="Times New Roman"/>
              </a:rPr>
              <a:t>	</a:t>
            </a:r>
            <a:r>
              <a:rPr sz="3200" i="1" spc="-85" dirty="0">
                <a:latin typeface="Times New Roman"/>
                <a:cs typeface="Times New Roman"/>
              </a:rPr>
              <a:t>w</a:t>
            </a:r>
            <a:r>
              <a:rPr sz="2775" spc="7" baseline="-24024" dirty="0">
                <a:latin typeface="Times New Roman"/>
                <a:cs typeface="Times New Roman"/>
              </a:rPr>
              <a:t>2</a:t>
            </a:r>
            <a:endParaRPr sz="2775" baseline="-240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8276" y="4003357"/>
            <a:ext cx="27317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53390" algn="l"/>
                <a:tab pos="1631950" algn="l"/>
                <a:tab pos="2002789" algn="l"/>
              </a:tabLst>
            </a:pPr>
            <a:r>
              <a:rPr sz="3200" i="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4800" i="1" spc="-434" baseline="35590" dirty="0">
                <a:latin typeface="Times New Roman"/>
                <a:cs typeface="Times New Roman"/>
              </a:rPr>
              <a:t>w</a:t>
            </a:r>
            <a:r>
              <a:rPr sz="2775" spc="7" baseline="37537" dirty="0">
                <a:latin typeface="Times New Roman"/>
                <a:cs typeface="Times New Roman"/>
              </a:rPr>
              <a:t>1</a:t>
            </a:r>
            <a:r>
              <a:rPr sz="2775" baseline="37537" dirty="0">
                <a:latin typeface="Times New Roman"/>
                <a:cs typeface="Times New Roman"/>
              </a:rPr>
              <a:t>	</a:t>
            </a:r>
            <a:r>
              <a:rPr sz="3200" i="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4800" i="1" spc="-172" baseline="35590" dirty="0">
                <a:latin typeface="Times New Roman"/>
                <a:cs typeface="Times New Roman"/>
              </a:rPr>
              <a:t>w</a:t>
            </a:r>
            <a:r>
              <a:rPr sz="2775" spc="7" baseline="37537" dirty="0">
                <a:latin typeface="Times New Roman"/>
                <a:cs typeface="Times New Roman"/>
              </a:rPr>
              <a:t>0</a:t>
            </a:r>
            <a:endParaRPr sz="2775" baseline="37537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3695" y="4306698"/>
            <a:ext cx="1737995" cy="284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05280" algn="l"/>
              </a:tabLst>
            </a:pPr>
            <a:r>
              <a:rPr sz="1850" spc="5" dirty="0">
                <a:latin typeface="Times New Roman"/>
                <a:cs typeface="Times New Roman"/>
              </a:rPr>
              <a:t>2	1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1594" y="5559104"/>
            <a:ext cx="255904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15" dirty="0">
                <a:latin typeface="Verdana"/>
                <a:cs typeface="Verdana"/>
              </a:rPr>
              <a:t>x</a:t>
            </a:r>
            <a:r>
              <a:rPr sz="1575" b="1" baseline="-18518" dirty="0">
                <a:latin typeface="Verdana"/>
                <a:cs typeface="Verdana"/>
              </a:rPr>
              <a:t>1</a:t>
            </a:r>
            <a:endParaRPr sz="1575" baseline="-18518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5601" y="5419975"/>
            <a:ext cx="3810635" cy="132715"/>
          </a:xfrm>
          <a:custGeom>
            <a:avLst/>
            <a:gdLst/>
            <a:ahLst/>
            <a:cxnLst/>
            <a:rect l="l" t="t" r="r" b="b"/>
            <a:pathLst>
              <a:path w="3810634" h="132714">
                <a:moveTo>
                  <a:pt x="3728808" y="80590"/>
                </a:moveTo>
                <a:lnTo>
                  <a:pt x="3688719" y="103894"/>
                </a:lnTo>
                <a:lnTo>
                  <a:pt x="3681861" y="107954"/>
                </a:lnTo>
                <a:lnTo>
                  <a:pt x="3679575" y="116717"/>
                </a:lnTo>
                <a:lnTo>
                  <a:pt x="3683629" y="123443"/>
                </a:lnTo>
                <a:lnTo>
                  <a:pt x="3687561" y="130301"/>
                </a:lnTo>
                <a:lnTo>
                  <a:pt x="3696339" y="132587"/>
                </a:lnTo>
                <a:lnTo>
                  <a:pt x="3785648" y="80653"/>
                </a:lnTo>
                <a:lnTo>
                  <a:pt x="3781805" y="80653"/>
                </a:lnTo>
                <a:lnTo>
                  <a:pt x="3728808" y="80590"/>
                </a:lnTo>
                <a:close/>
              </a:path>
              <a:path w="3810634" h="132714">
                <a:moveTo>
                  <a:pt x="3753293" y="66357"/>
                </a:moveTo>
                <a:lnTo>
                  <a:pt x="3728808" y="80590"/>
                </a:lnTo>
                <a:lnTo>
                  <a:pt x="3781805" y="80653"/>
                </a:lnTo>
                <a:lnTo>
                  <a:pt x="3781805" y="78748"/>
                </a:lnTo>
                <a:lnTo>
                  <a:pt x="3774429" y="78748"/>
                </a:lnTo>
                <a:lnTo>
                  <a:pt x="3753293" y="66357"/>
                </a:lnTo>
                <a:close/>
              </a:path>
              <a:path w="3810634" h="132714">
                <a:moveTo>
                  <a:pt x="3696461" y="0"/>
                </a:moveTo>
                <a:lnTo>
                  <a:pt x="3687714" y="2285"/>
                </a:lnTo>
                <a:lnTo>
                  <a:pt x="3679697" y="15883"/>
                </a:lnTo>
                <a:lnTo>
                  <a:pt x="3681983" y="24646"/>
                </a:lnTo>
                <a:lnTo>
                  <a:pt x="3688841" y="28574"/>
                </a:lnTo>
                <a:lnTo>
                  <a:pt x="3728828" y="52015"/>
                </a:lnTo>
                <a:lnTo>
                  <a:pt x="3781805" y="52078"/>
                </a:lnTo>
                <a:lnTo>
                  <a:pt x="3781805" y="80653"/>
                </a:lnTo>
                <a:lnTo>
                  <a:pt x="3785648" y="80653"/>
                </a:lnTo>
                <a:lnTo>
                  <a:pt x="3810121" y="66425"/>
                </a:lnTo>
                <a:lnTo>
                  <a:pt x="3696461" y="0"/>
                </a:lnTo>
                <a:close/>
              </a:path>
              <a:path w="3810634" h="132714">
                <a:moveTo>
                  <a:pt x="0" y="47624"/>
                </a:moveTo>
                <a:lnTo>
                  <a:pt x="0" y="76199"/>
                </a:lnTo>
                <a:lnTo>
                  <a:pt x="3728808" y="80590"/>
                </a:lnTo>
                <a:lnTo>
                  <a:pt x="3753293" y="66357"/>
                </a:lnTo>
                <a:lnTo>
                  <a:pt x="3728828" y="52015"/>
                </a:lnTo>
                <a:lnTo>
                  <a:pt x="0" y="47624"/>
                </a:lnTo>
                <a:close/>
              </a:path>
              <a:path w="3810634" h="132714">
                <a:moveTo>
                  <a:pt x="3774582" y="53983"/>
                </a:moveTo>
                <a:lnTo>
                  <a:pt x="3753293" y="66357"/>
                </a:lnTo>
                <a:lnTo>
                  <a:pt x="3774429" y="78748"/>
                </a:lnTo>
                <a:lnTo>
                  <a:pt x="3774582" y="53983"/>
                </a:lnTo>
                <a:close/>
              </a:path>
              <a:path w="3810634" h="132714">
                <a:moveTo>
                  <a:pt x="3781805" y="53983"/>
                </a:moveTo>
                <a:lnTo>
                  <a:pt x="3774582" y="53983"/>
                </a:lnTo>
                <a:lnTo>
                  <a:pt x="3774429" y="78748"/>
                </a:lnTo>
                <a:lnTo>
                  <a:pt x="3781805" y="78748"/>
                </a:lnTo>
                <a:lnTo>
                  <a:pt x="3781805" y="53983"/>
                </a:lnTo>
                <a:close/>
              </a:path>
              <a:path w="3810634" h="132714">
                <a:moveTo>
                  <a:pt x="3728828" y="52015"/>
                </a:moveTo>
                <a:lnTo>
                  <a:pt x="3753293" y="66357"/>
                </a:lnTo>
                <a:lnTo>
                  <a:pt x="3774582" y="53983"/>
                </a:lnTo>
                <a:lnTo>
                  <a:pt x="3781805" y="53983"/>
                </a:lnTo>
                <a:lnTo>
                  <a:pt x="3781805" y="52078"/>
                </a:lnTo>
                <a:lnTo>
                  <a:pt x="3728828" y="52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9306" y="3043428"/>
            <a:ext cx="132715" cy="2439035"/>
          </a:xfrm>
          <a:custGeom>
            <a:avLst/>
            <a:gdLst/>
            <a:ahLst/>
            <a:cxnLst/>
            <a:rect l="l" t="t" r="r" b="b"/>
            <a:pathLst>
              <a:path w="132714" h="2439035">
                <a:moveTo>
                  <a:pt x="66297" y="56664"/>
                </a:moveTo>
                <a:lnTo>
                  <a:pt x="51953" y="81245"/>
                </a:lnTo>
                <a:lnTo>
                  <a:pt x="51953" y="2438531"/>
                </a:lnTo>
                <a:lnTo>
                  <a:pt x="80528" y="2438531"/>
                </a:lnTo>
                <a:lnTo>
                  <a:pt x="80528" y="81034"/>
                </a:lnTo>
                <a:lnTo>
                  <a:pt x="66297" y="56664"/>
                </a:lnTo>
                <a:close/>
              </a:path>
              <a:path w="132714" h="2439035">
                <a:moveTo>
                  <a:pt x="66293" y="0"/>
                </a:moveTo>
                <a:lnTo>
                  <a:pt x="0" y="113659"/>
                </a:lnTo>
                <a:lnTo>
                  <a:pt x="2285" y="122438"/>
                </a:lnTo>
                <a:lnTo>
                  <a:pt x="15880" y="130423"/>
                </a:lnTo>
                <a:lnTo>
                  <a:pt x="24627" y="128137"/>
                </a:lnTo>
                <a:lnTo>
                  <a:pt x="28590" y="121279"/>
                </a:lnTo>
                <a:lnTo>
                  <a:pt x="51953" y="81245"/>
                </a:lnTo>
                <a:lnTo>
                  <a:pt x="51953" y="28325"/>
                </a:lnTo>
                <a:lnTo>
                  <a:pt x="82815" y="28325"/>
                </a:lnTo>
                <a:lnTo>
                  <a:pt x="66293" y="0"/>
                </a:lnTo>
                <a:close/>
              </a:path>
              <a:path w="132714" h="2439035">
                <a:moveTo>
                  <a:pt x="82815" y="28325"/>
                </a:moveTo>
                <a:lnTo>
                  <a:pt x="80528" y="28325"/>
                </a:lnTo>
                <a:lnTo>
                  <a:pt x="80528" y="81034"/>
                </a:lnTo>
                <a:lnTo>
                  <a:pt x="104028" y="121279"/>
                </a:lnTo>
                <a:lnTo>
                  <a:pt x="107960" y="128137"/>
                </a:lnTo>
                <a:lnTo>
                  <a:pt x="116707" y="130423"/>
                </a:lnTo>
                <a:lnTo>
                  <a:pt x="130301" y="122438"/>
                </a:lnTo>
                <a:lnTo>
                  <a:pt x="132587" y="113659"/>
                </a:lnTo>
                <a:lnTo>
                  <a:pt x="82815" y="28325"/>
                </a:lnTo>
                <a:close/>
              </a:path>
              <a:path w="132714" h="2439035">
                <a:moveTo>
                  <a:pt x="80528" y="28325"/>
                </a:moveTo>
                <a:lnTo>
                  <a:pt x="51953" y="28325"/>
                </a:lnTo>
                <a:lnTo>
                  <a:pt x="51953" y="81245"/>
                </a:lnTo>
                <a:lnTo>
                  <a:pt x="66297" y="56664"/>
                </a:lnTo>
                <a:lnTo>
                  <a:pt x="53980" y="35570"/>
                </a:lnTo>
                <a:lnTo>
                  <a:pt x="80528" y="35570"/>
                </a:lnTo>
                <a:lnTo>
                  <a:pt x="80528" y="28325"/>
                </a:lnTo>
                <a:close/>
              </a:path>
              <a:path w="132714" h="2439035">
                <a:moveTo>
                  <a:pt x="80528" y="35570"/>
                </a:moveTo>
                <a:lnTo>
                  <a:pt x="78607" y="35570"/>
                </a:lnTo>
                <a:lnTo>
                  <a:pt x="66297" y="56664"/>
                </a:lnTo>
                <a:lnTo>
                  <a:pt x="80528" y="81034"/>
                </a:lnTo>
                <a:lnTo>
                  <a:pt x="80528" y="35570"/>
                </a:lnTo>
                <a:close/>
              </a:path>
              <a:path w="132714" h="2439035">
                <a:moveTo>
                  <a:pt x="78607" y="35570"/>
                </a:moveTo>
                <a:lnTo>
                  <a:pt x="53980" y="35570"/>
                </a:lnTo>
                <a:lnTo>
                  <a:pt x="66297" y="56664"/>
                </a:lnTo>
                <a:lnTo>
                  <a:pt x="78607" y="35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85749" y="457127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602" y="0"/>
                </a:moveTo>
                <a:lnTo>
                  <a:pt x="18261" y="3021"/>
                </a:lnTo>
                <a:lnTo>
                  <a:pt x="8024" y="12689"/>
                </a:lnTo>
                <a:lnTo>
                  <a:pt x="1994" y="23464"/>
                </a:lnTo>
                <a:lnTo>
                  <a:pt x="0" y="34682"/>
                </a:lnTo>
                <a:lnTo>
                  <a:pt x="1869" y="45682"/>
                </a:lnTo>
                <a:lnTo>
                  <a:pt x="11998" y="57875"/>
                </a:lnTo>
                <a:lnTo>
                  <a:pt x="22648" y="65681"/>
                </a:lnTo>
                <a:lnTo>
                  <a:pt x="33352" y="69380"/>
                </a:lnTo>
                <a:lnTo>
                  <a:pt x="43646" y="69251"/>
                </a:lnTo>
                <a:lnTo>
                  <a:pt x="53063" y="65574"/>
                </a:lnTo>
                <a:lnTo>
                  <a:pt x="62254" y="56207"/>
                </a:lnTo>
                <a:lnTo>
                  <a:pt x="67431" y="45335"/>
                </a:lnTo>
                <a:lnTo>
                  <a:pt x="68636" y="33805"/>
                </a:lnTo>
                <a:lnTo>
                  <a:pt x="65911" y="22463"/>
                </a:lnTo>
                <a:lnTo>
                  <a:pt x="61389" y="14689"/>
                </a:lnTo>
                <a:lnTo>
                  <a:pt x="52240" y="6012"/>
                </a:lnTo>
                <a:lnTo>
                  <a:pt x="41286" y="1056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85749" y="457127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89" y="14689"/>
                </a:moveTo>
                <a:lnTo>
                  <a:pt x="52240" y="6012"/>
                </a:lnTo>
                <a:lnTo>
                  <a:pt x="41286" y="1056"/>
                </a:lnTo>
                <a:lnTo>
                  <a:pt x="29602" y="0"/>
                </a:lnTo>
                <a:lnTo>
                  <a:pt x="18261" y="3021"/>
                </a:lnTo>
                <a:lnTo>
                  <a:pt x="8024" y="12689"/>
                </a:lnTo>
                <a:lnTo>
                  <a:pt x="1994" y="23464"/>
                </a:lnTo>
                <a:lnTo>
                  <a:pt x="0" y="34682"/>
                </a:lnTo>
                <a:lnTo>
                  <a:pt x="1869" y="45682"/>
                </a:lnTo>
                <a:lnTo>
                  <a:pt x="11998" y="57875"/>
                </a:lnTo>
                <a:lnTo>
                  <a:pt x="22648" y="65681"/>
                </a:lnTo>
                <a:lnTo>
                  <a:pt x="33352" y="69380"/>
                </a:lnTo>
                <a:lnTo>
                  <a:pt x="43646" y="69251"/>
                </a:lnTo>
                <a:lnTo>
                  <a:pt x="53063" y="65574"/>
                </a:lnTo>
                <a:lnTo>
                  <a:pt x="62254" y="56207"/>
                </a:lnTo>
                <a:lnTo>
                  <a:pt x="67431" y="45335"/>
                </a:lnTo>
                <a:lnTo>
                  <a:pt x="68636" y="33805"/>
                </a:lnTo>
                <a:lnTo>
                  <a:pt x="65911" y="22463"/>
                </a:lnTo>
                <a:lnTo>
                  <a:pt x="61389" y="1468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8904" y="4773048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466" y="0"/>
                </a:moveTo>
                <a:lnTo>
                  <a:pt x="18118" y="3056"/>
                </a:lnTo>
                <a:lnTo>
                  <a:pt x="7914" y="12682"/>
                </a:lnTo>
                <a:lnTo>
                  <a:pt x="1935" y="23447"/>
                </a:lnTo>
                <a:lnTo>
                  <a:pt x="0" y="34687"/>
                </a:lnTo>
                <a:lnTo>
                  <a:pt x="1923" y="45738"/>
                </a:lnTo>
                <a:lnTo>
                  <a:pt x="12055" y="57870"/>
                </a:lnTo>
                <a:lnTo>
                  <a:pt x="22696" y="65633"/>
                </a:lnTo>
                <a:lnTo>
                  <a:pt x="33394" y="69300"/>
                </a:lnTo>
                <a:lnTo>
                  <a:pt x="43697" y="69144"/>
                </a:lnTo>
                <a:lnTo>
                  <a:pt x="53152" y="65437"/>
                </a:lnTo>
                <a:lnTo>
                  <a:pt x="62323" y="56087"/>
                </a:lnTo>
                <a:lnTo>
                  <a:pt x="67453" y="45231"/>
                </a:lnTo>
                <a:lnTo>
                  <a:pt x="68595" y="33702"/>
                </a:lnTo>
                <a:lnTo>
                  <a:pt x="65799" y="22333"/>
                </a:lnTo>
                <a:lnTo>
                  <a:pt x="61290" y="14597"/>
                </a:lnTo>
                <a:lnTo>
                  <a:pt x="52127" y="5950"/>
                </a:lnTo>
                <a:lnTo>
                  <a:pt x="41160" y="1024"/>
                </a:lnTo>
                <a:lnTo>
                  <a:pt x="2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8904" y="4773048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290" y="14597"/>
                </a:moveTo>
                <a:lnTo>
                  <a:pt x="52127" y="5950"/>
                </a:lnTo>
                <a:lnTo>
                  <a:pt x="41160" y="1024"/>
                </a:lnTo>
                <a:lnTo>
                  <a:pt x="29466" y="0"/>
                </a:lnTo>
                <a:lnTo>
                  <a:pt x="18118" y="3056"/>
                </a:lnTo>
                <a:lnTo>
                  <a:pt x="7914" y="12682"/>
                </a:lnTo>
                <a:lnTo>
                  <a:pt x="1935" y="23447"/>
                </a:lnTo>
                <a:lnTo>
                  <a:pt x="0" y="34687"/>
                </a:lnTo>
                <a:lnTo>
                  <a:pt x="1923" y="45738"/>
                </a:lnTo>
                <a:lnTo>
                  <a:pt x="12055" y="57870"/>
                </a:lnTo>
                <a:lnTo>
                  <a:pt x="22696" y="65633"/>
                </a:lnTo>
                <a:lnTo>
                  <a:pt x="33394" y="69300"/>
                </a:lnTo>
                <a:lnTo>
                  <a:pt x="43697" y="69144"/>
                </a:lnTo>
                <a:lnTo>
                  <a:pt x="53152" y="65437"/>
                </a:lnTo>
                <a:lnTo>
                  <a:pt x="62323" y="56087"/>
                </a:lnTo>
                <a:lnTo>
                  <a:pt x="67453" y="45231"/>
                </a:lnTo>
                <a:lnTo>
                  <a:pt x="68595" y="33702"/>
                </a:lnTo>
                <a:lnTo>
                  <a:pt x="65799" y="22333"/>
                </a:lnTo>
                <a:lnTo>
                  <a:pt x="61290" y="145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0686" y="4858174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29546" y="0"/>
                </a:moveTo>
                <a:lnTo>
                  <a:pt x="18219" y="3052"/>
                </a:lnTo>
                <a:lnTo>
                  <a:pt x="7965" y="12715"/>
                </a:lnTo>
                <a:lnTo>
                  <a:pt x="1954" y="23493"/>
                </a:lnTo>
                <a:lnTo>
                  <a:pt x="0" y="34720"/>
                </a:lnTo>
                <a:lnTo>
                  <a:pt x="1915" y="45728"/>
                </a:lnTo>
                <a:lnTo>
                  <a:pt x="12037" y="57903"/>
                </a:lnTo>
                <a:lnTo>
                  <a:pt x="22669" y="65695"/>
                </a:lnTo>
                <a:lnTo>
                  <a:pt x="33359" y="69382"/>
                </a:lnTo>
                <a:lnTo>
                  <a:pt x="43656" y="69242"/>
                </a:lnTo>
                <a:lnTo>
                  <a:pt x="53107" y="65554"/>
                </a:lnTo>
                <a:lnTo>
                  <a:pt x="62291" y="56181"/>
                </a:lnTo>
                <a:lnTo>
                  <a:pt x="67433" y="45297"/>
                </a:lnTo>
                <a:lnTo>
                  <a:pt x="68588" y="33753"/>
                </a:lnTo>
                <a:lnTo>
                  <a:pt x="65812" y="22399"/>
                </a:lnTo>
                <a:lnTo>
                  <a:pt x="61307" y="14684"/>
                </a:lnTo>
                <a:lnTo>
                  <a:pt x="52155" y="5995"/>
                </a:lnTo>
                <a:lnTo>
                  <a:pt x="41213" y="1040"/>
                </a:lnTo>
                <a:lnTo>
                  <a:pt x="29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0686" y="4858174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61307" y="14684"/>
                </a:moveTo>
                <a:lnTo>
                  <a:pt x="52155" y="5995"/>
                </a:lnTo>
                <a:lnTo>
                  <a:pt x="41213" y="1040"/>
                </a:lnTo>
                <a:lnTo>
                  <a:pt x="29546" y="0"/>
                </a:lnTo>
                <a:lnTo>
                  <a:pt x="18219" y="3052"/>
                </a:lnTo>
                <a:lnTo>
                  <a:pt x="7965" y="12715"/>
                </a:lnTo>
                <a:lnTo>
                  <a:pt x="1954" y="23493"/>
                </a:lnTo>
                <a:lnTo>
                  <a:pt x="0" y="34720"/>
                </a:lnTo>
                <a:lnTo>
                  <a:pt x="1915" y="45728"/>
                </a:lnTo>
                <a:lnTo>
                  <a:pt x="12037" y="57903"/>
                </a:lnTo>
                <a:lnTo>
                  <a:pt x="22669" y="65695"/>
                </a:lnTo>
                <a:lnTo>
                  <a:pt x="33359" y="69382"/>
                </a:lnTo>
                <a:lnTo>
                  <a:pt x="43656" y="69242"/>
                </a:lnTo>
                <a:lnTo>
                  <a:pt x="53107" y="65554"/>
                </a:lnTo>
                <a:lnTo>
                  <a:pt x="62291" y="56181"/>
                </a:lnTo>
                <a:lnTo>
                  <a:pt x="67433" y="45297"/>
                </a:lnTo>
                <a:lnTo>
                  <a:pt x="68588" y="33753"/>
                </a:lnTo>
                <a:lnTo>
                  <a:pt x="65812" y="22399"/>
                </a:lnTo>
                <a:lnTo>
                  <a:pt x="61307" y="1468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5426" y="4844709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29516" y="0"/>
                </a:moveTo>
                <a:lnTo>
                  <a:pt x="18208" y="3058"/>
                </a:lnTo>
                <a:lnTo>
                  <a:pt x="7962" y="12740"/>
                </a:lnTo>
                <a:lnTo>
                  <a:pt x="1957" y="23537"/>
                </a:lnTo>
                <a:lnTo>
                  <a:pt x="0" y="34782"/>
                </a:lnTo>
                <a:lnTo>
                  <a:pt x="1897" y="45807"/>
                </a:lnTo>
                <a:lnTo>
                  <a:pt x="11999" y="57945"/>
                </a:lnTo>
                <a:lnTo>
                  <a:pt x="22640" y="65713"/>
                </a:lnTo>
                <a:lnTo>
                  <a:pt x="33354" y="69387"/>
                </a:lnTo>
                <a:lnTo>
                  <a:pt x="43677" y="69241"/>
                </a:lnTo>
                <a:lnTo>
                  <a:pt x="53146" y="65551"/>
                </a:lnTo>
                <a:lnTo>
                  <a:pt x="62280" y="56184"/>
                </a:lnTo>
                <a:lnTo>
                  <a:pt x="67416" y="45303"/>
                </a:lnTo>
                <a:lnTo>
                  <a:pt x="68587" y="33760"/>
                </a:lnTo>
                <a:lnTo>
                  <a:pt x="65824" y="22409"/>
                </a:lnTo>
                <a:lnTo>
                  <a:pt x="61313" y="14695"/>
                </a:lnTo>
                <a:lnTo>
                  <a:pt x="52160" y="5997"/>
                </a:lnTo>
                <a:lnTo>
                  <a:pt x="41197" y="1039"/>
                </a:lnTo>
                <a:lnTo>
                  <a:pt x="29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55426" y="4844709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61313" y="14695"/>
                </a:moveTo>
                <a:lnTo>
                  <a:pt x="52160" y="5997"/>
                </a:lnTo>
                <a:lnTo>
                  <a:pt x="41197" y="1039"/>
                </a:lnTo>
                <a:lnTo>
                  <a:pt x="29516" y="0"/>
                </a:lnTo>
                <a:lnTo>
                  <a:pt x="18208" y="3058"/>
                </a:lnTo>
                <a:lnTo>
                  <a:pt x="7962" y="12740"/>
                </a:lnTo>
                <a:lnTo>
                  <a:pt x="1957" y="23537"/>
                </a:lnTo>
                <a:lnTo>
                  <a:pt x="0" y="34782"/>
                </a:lnTo>
                <a:lnTo>
                  <a:pt x="1897" y="45807"/>
                </a:lnTo>
                <a:lnTo>
                  <a:pt x="11999" y="57945"/>
                </a:lnTo>
                <a:lnTo>
                  <a:pt x="22640" y="65713"/>
                </a:lnTo>
                <a:lnTo>
                  <a:pt x="33354" y="69387"/>
                </a:lnTo>
                <a:lnTo>
                  <a:pt x="43677" y="69241"/>
                </a:lnTo>
                <a:lnTo>
                  <a:pt x="53146" y="65551"/>
                </a:lnTo>
                <a:lnTo>
                  <a:pt x="62280" y="56184"/>
                </a:lnTo>
                <a:lnTo>
                  <a:pt x="67416" y="45303"/>
                </a:lnTo>
                <a:lnTo>
                  <a:pt x="68587" y="33760"/>
                </a:lnTo>
                <a:lnTo>
                  <a:pt x="65824" y="22409"/>
                </a:lnTo>
                <a:lnTo>
                  <a:pt x="61313" y="14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12214" y="4671448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476" y="0"/>
                </a:moveTo>
                <a:lnTo>
                  <a:pt x="18124" y="3046"/>
                </a:lnTo>
                <a:lnTo>
                  <a:pt x="7925" y="12673"/>
                </a:lnTo>
                <a:lnTo>
                  <a:pt x="1943" y="23436"/>
                </a:lnTo>
                <a:lnTo>
                  <a:pt x="0" y="34671"/>
                </a:lnTo>
                <a:lnTo>
                  <a:pt x="1918" y="45714"/>
                </a:lnTo>
                <a:lnTo>
                  <a:pt x="12053" y="57855"/>
                </a:lnTo>
                <a:lnTo>
                  <a:pt x="22691" y="65624"/>
                </a:lnTo>
                <a:lnTo>
                  <a:pt x="33385" y="69295"/>
                </a:lnTo>
                <a:lnTo>
                  <a:pt x="43687" y="69145"/>
                </a:lnTo>
                <a:lnTo>
                  <a:pt x="53149" y="65447"/>
                </a:lnTo>
                <a:lnTo>
                  <a:pt x="62327" y="56097"/>
                </a:lnTo>
                <a:lnTo>
                  <a:pt x="67463" y="45242"/>
                </a:lnTo>
                <a:lnTo>
                  <a:pt x="68608" y="33715"/>
                </a:lnTo>
                <a:lnTo>
                  <a:pt x="65817" y="22347"/>
                </a:lnTo>
                <a:lnTo>
                  <a:pt x="61304" y="14601"/>
                </a:lnTo>
                <a:lnTo>
                  <a:pt x="52131" y="5957"/>
                </a:lnTo>
                <a:lnTo>
                  <a:pt x="41167" y="1030"/>
                </a:lnTo>
                <a:lnTo>
                  <a:pt x="29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12214" y="4671448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04" y="14601"/>
                </a:moveTo>
                <a:lnTo>
                  <a:pt x="52131" y="5957"/>
                </a:lnTo>
                <a:lnTo>
                  <a:pt x="41167" y="1030"/>
                </a:lnTo>
                <a:lnTo>
                  <a:pt x="29476" y="0"/>
                </a:lnTo>
                <a:lnTo>
                  <a:pt x="18124" y="3046"/>
                </a:lnTo>
                <a:lnTo>
                  <a:pt x="7925" y="12673"/>
                </a:lnTo>
                <a:lnTo>
                  <a:pt x="1943" y="23436"/>
                </a:lnTo>
                <a:lnTo>
                  <a:pt x="0" y="34671"/>
                </a:lnTo>
                <a:lnTo>
                  <a:pt x="1918" y="45714"/>
                </a:lnTo>
                <a:lnTo>
                  <a:pt x="12053" y="57855"/>
                </a:lnTo>
                <a:lnTo>
                  <a:pt x="22691" y="65624"/>
                </a:lnTo>
                <a:lnTo>
                  <a:pt x="33385" y="69295"/>
                </a:lnTo>
                <a:lnTo>
                  <a:pt x="43687" y="69145"/>
                </a:lnTo>
                <a:lnTo>
                  <a:pt x="53149" y="65447"/>
                </a:lnTo>
                <a:lnTo>
                  <a:pt x="62327" y="56097"/>
                </a:lnTo>
                <a:lnTo>
                  <a:pt x="67463" y="45242"/>
                </a:lnTo>
                <a:lnTo>
                  <a:pt x="68608" y="33715"/>
                </a:lnTo>
                <a:lnTo>
                  <a:pt x="65817" y="22347"/>
                </a:lnTo>
                <a:lnTo>
                  <a:pt x="61304" y="146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65608" y="5116617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85" y="0"/>
                </a:moveTo>
                <a:lnTo>
                  <a:pt x="18275" y="3050"/>
                </a:lnTo>
                <a:lnTo>
                  <a:pt x="8050" y="12688"/>
                </a:lnTo>
                <a:lnTo>
                  <a:pt x="2014" y="23441"/>
                </a:lnTo>
                <a:lnTo>
                  <a:pt x="0" y="34656"/>
                </a:lnTo>
                <a:lnTo>
                  <a:pt x="1838" y="45680"/>
                </a:lnTo>
                <a:lnTo>
                  <a:pt x="11967" y="57848"/>
                </a:lnTo>
                <a:lnTo>
                  <a:pt x="22608" y="65651"/>
                </a:lnTo>
                <a:lnTo>
                  <a:pt x="33308" y="69363"/>
                </a:lnTo>
                <a:lnTo>
                  <a:pt x="43617" y="69262"/>
                </a:lnTo>
                <a:lnTo>
                  <a:pt x="53083" y="65622"/>
                </a:lnTo>
                <a:lnTo>
                  <a:pt x="62255" y="56241"/>
                </a:lnTo>
                <a:lnTo>
                  <a:pt x="67430" y="45367"/>
                </a:lnTo>
                <a:lnTo>
                  <a:pt x="68643" y="33841"/>
                </a:lnTo>
                <a:lnTo>
                  <a:pt x="65928" y="22505"/>
                </a:lnTo>
                <a:lnTo>
                  <a:pt x="61379" y="14690"/>
                </a:lnTo>
                <a:lnTo>
                  <a:pt x="52218" y="6001"/>
                </a:lnTo>
                <a:lnTo>
                  <a:pt x="41260" y="1043"/>
                </a:lnTo>
                <a:lnTo>
                  <a:pt x="2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65608" y="5116617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79" y="14690"/>
                </a:moveTo>
                <a:lnTo>
                  <a:pt x="52218" y="6001"/>
                </a:lnTo>
                <a:lnTo>
                  <a:pt x="41260" y="1043"/>
                </a:lnTo>
                <a:lnTo>
                  <a:pt x="29585" y="0"/>
                </a:lnTo>
                <a:lnTo>
                  <a:pt x="18275" y="3050"/>
                </a:lnTo>
                <a:lnTo>
                  <a:pt x="8050" y="12688"/>
                </a:lnTo>
                <a:lnTo>
                  <a:pt x="2014" y="23441"/>
                </a:lnTo>
                <a:lnTo>
                  <a:pt x="0" y="34656"/>
                </a:lnTo>
                <a:lnTo>
                  <a:pt x="1838" y="45680"/>
                </a:lnTo>
                <a:lnTo>
                  <a:pt x="11967" y="57848"/>
                </a:lnTo>
                <a:lnTo>
                  <a:pt x="22608" y="65651"/>
                </a:lnTo>
                <a:lnTo>
                  <a:pt x="33308" y="69363"/>
                </a:lnTo>
                <a:lnTo>
                  <a:pt x="43617" y="69262"/>
                </a:lnTo>
                <a:lnTo>
                  <a:pt x="53083" y="65622"/>
                </a:lnTo>
                <a:lnTo>
                  <a:pt x="62255" y="56241"/>
                </a:lnTo>
                <a:lnTo>
                  <a:pt x="67430" y="45367"/>
                </a:lnTo>
                <a:lnTo>
                  <a:pt x="68643" y="33841"/>
                </a:lnTo>
                <a:lnTo>
                  <a:pt x="65928" y="22505"/>
                </a:lnTo>
                <a:lnTo>
                  <a:pt x="61379" y="1469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28412" y="4498122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79" y="0"/>
                </a:moveTo>
                <a:lnTo>
                  <a:pt x="18224" y="3045"/>
                </a:lnTo>
                <a:lnTo>
                  <a:pt x="8001" y="12650"/>
                </a:lnTo>
                <a:lnTo>
                  <a:pt x="1983" y="23395"/>
                </a:lnTo>
                <a:lnTo>
                  <a:pt x="0" y="34616"/>
                </a:lnTo>
                <a:lnTo>
                  <a:pt x="1880" y="45650"/>
                </a:lnTo>
                <a:lnTo>
                  <a:pt x="12025" y="57817"/>
                </a:lnTo>
                <a:lnTo>
                  <a:pt x="22693" y="65603"/>
                </a:lnTo>
                <a:lnTo>
                  <a:pt x="33418" y="69291"/>
                </a:lnTo>
                <a:lnTo>
                  <a:pt x="43733" y="69165"/>
                </a:lnTo>
                <a:lnTo>
                  <a:pt x="53170" y="65505"/>
                </a:lnTo>
                <a:lnTo>
                  <a:pt x="62309" y="56176"/>
                </a:lnTo>
                <a:lnTo>
                  <a:pt x="67461" y="45321"/>
                </a:lnTo>
                <a:lnTo>
                  <a:pt x="68658" y="33784"/>
                </a:lnTo>
                <a:lnTo>
                  <a:pt x="65930" y="22406"/>
                </a:lnTo>
                <a:lnTo>
                  <a:pt x="61391" y="14572"/>
                </a:lnTo>
                <a:lnTo>
                  <a:pt x="52235" y="5950"/>
                </a:lnTo>
                <a:lnTo>
                  <a:pt x="41273" y="1030"/>
                </a:lnTo>
                <a:lnTo>
                  <a:pt x="29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28412" y="4498122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91" y="14572"/>
                </a:moveTo>
                <a:lnTo>
                  <a:pt x="52235" y="5950"/>
                </a:lnTo>
                <a:lnTo>
                  <a:pt x="41273" y="1030"/>
                </a:lnTo>
                <a:lnTo>
                  <a:pt x="29579" y="0"/>
                </a:lnTo>
                <a:lnTo>
                  <a:pt x="18224" y="3045"/>
                </a:lnTo>
                <a:lnTo>
                  <a:pt x="8001" y="12650"/>
                </a:lnTo>
                <a:lnTo>
                  <a:pt x="1983" y="23395"/>
                </a:lnTo>
                <a:lnTo>
                  <a:pt x="0" y="34616"/>
                </a:lnTo>
                <a:lnTo>
                  <a:pt x="1880" y="45650"/>
                </a:lnTo>
                <a:lnTo>
                  <a:pt x="12025" y="57817"/>
                </a:lnTo>
                <a:lnTo>
                  <a:pt x="22693" y="65603"/>
                </a:lnTo>
                <a:lnTo>
                  <a:pt x="33418" y="69291"/>
                </a:lnTo>
                <a:lnTo>
                  <a:pt x="43733" y="69165"/>
                </a:lnTo>
                <a:lnTo>
                  <a:pt x="53170" y="65505"/>
                </a:lnTo>
                <a:lnTo>
                  <a:pt x="62309" y="56176"/>
                </a:lnTo>
                <a:lnTo>
                  <a:pt x="67461" y="45321"/>
                </a:lnTo>
                <a:lnTo>
                  <a:pt x="68658" y="33784"/>
                </a:lnTo>
                <a:lnTo>
                  <a:pt x="65930" y="22406"/>
                </a:lnTo>
                <a:lnTo>
                  <a:pt x="61391" y="145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0220" y="4556420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45" y="0"/>
                </a:moveTo>
                <a:lnTo>
                  <a:pt x="18229" y="3076"/>
                </a:lnTo>
                <a:lnTo>
                  <a:pt x="8000" y="12672"/>
                </a:lnTo>
                <a:lnTo>
                  <a:pt x="1981" y="23415"/>
                </a:lnTo>
                <a:lnTo>
                  <a:pt x="0" y="34639"/>
                </a:lnTo>
                <a:lnTo>
                  <a:pt x="1883" y="45679"/>
                </a:lnTo>
                <a:lnTo>
                  <a:pt x="12009" y="57809"/>
                </a:lnTo>
                <a:lnTo>
                  <a:pt x="22661" y="65576"/>
                </a:lnTo>
                <a:lnTo>
                  <a:pt x="33377" y="69255"/>
                </a:lnTo>
                <a:lnTo>
                  <a:pt x="43699" y="69120"/>
                </a:lnTo>
                <a:lnTo>
                  <a:pt x="53164" y="65444"/>
                </a:lnTo>
                <a:lnTo>
                  <a:pt x="62315" y="56131"/>
                </a:lnTo>
                <a:lnTo>
                  <a:pt x="67464" y="45277"/>
                </a:lnTo>
                <a:lnTo>
                  <a:pt x="68648" y="33733"/>
                </a:lnTo>
                <a:lnTo>
                  <a:pt x="65904" y="22347"/>
                </a:lnTo>
                <a:lnTo>
                  <a:pt x="61398" y="14567"/>
                </a:lnTo>
                <a:lnTo>
                  <a:pt x="52221" y="5932"/>
                </a:lnTo>
                <a:lnTo>
                  <a:pt x="41239" y="1014"/>
                </a:lnTo>
                <a:lnTo>
                  <a:pt x="29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30220" y="4556420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98" y="14567"/>
                </a:moveTo>
                <a:lnTo>
                  <a:pt x="52221" y="5932"/>
                </a:lnTo>
                <a:lnTo>
                  <a:pt x="41239" y="1014"/>
                </a:lnTo>
                <a:lnTo>
                  <a:pt x="29545" y="0"/>
                </a:lnTo>
                <a:lnTo>
                  <a:pt x="18229" y="3076"/>
                </a:lnTo>
                <a:lnTo>
                  <a:pt x="8000" y="12672"/>
                </a:lnTo>
                <a:lnTo>
                  <a:pt x="1981" y="23415"/>
                </a:lnTo>
                <a:lnTo>
                  <a:pt x="0" y="34639"/>
                </a:lnTo>
                <a:lnTo>
                  <a:pt x="1883" y="45679"/>
                </a:lnTo>
                <a:lnTo>
                  <a:pt x="12009" y="57809"/>
                </a:lnTo>
                <a:lnTo>
                  <a:pt x="22661" y="65576"/>
                </a:lnTo>
                <a:lnTo>
                  <a:pt x="33377" y="69255"/>
                </a:lnTo>
                <a:lnTo>
                  <a:pt x="43699" y="69120"/>
                </a:lnTo>
                <a:lnTo>
                  <a:pt x="53164" y="65444"/>
                </a:lnTo>
                <a:lnTo>
                  <a:pt x="62315" y="56131"/>
                </a:lnTo>
                <a:lnTo>
                  <a:pt x="67464" y="45277"/>
                </a:lnTo>
                <a:lnTo>
                  <a:pt x="68648" y="33733"/>
                </a:lnTo>
                <a:lnTo>
                  <a:pt x="65904" y="22347"/>
                </a:lnTo>
                <a:lnTo>
                  <a:pt x="61398" y="1456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32019" y="4973234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50" y="0"/>
                </a:moveTo>
                <a:lnTo>
                  <a:pt x="18223" y="3076"/>
                </a:lnTo>
                <a:lnTo>
                  <a:pt x="8004" y="12727"/>
                </a:lnTo>
                <a:lnTo>
                  <a:pt x="1985" y="23496"/>
                </a:lnTo>
                <a:lnTo>
                  <a:pt x="0" y="34718"/>
                </a:lnTo>
                <a:lnTo>
                  <a:pt x="1881" y="45724"/>
                </a:lnTo>
                <a:lnTo>
                  <a:pt x="12002" y="57884"/>
                </a:lnTo>
                <a:lnTo>
                  <a:pt x="22642" y="65675"/>
                </a:lnTo>
                <a:lnTo>
                  <a:pt x="33347" y="69374"/>
                </a:lnTo>
                <a:lnTo>
                  <a:pt x="43662" y="69257"/>
                </a:lnTo>
                <a:lnTo>
                  <a:pt x="53131" y="65601"/>
                </a:lnTo>
                <a:lnTo>
                  <a:pt x="62285" y="56237"/>
                </a:lnTo>
                <a:lnTo>
                  <a:pt x="67449" y="45373"/>
                </a:lnTo>
                <a:lnTo>
                  <a:pt x="68659" y="33842"/>
                </a:lnTo>
                <a:lnTo>
                  <a:pt x="65954" y="22475"/>
                </a:lnTo>
                <a:lnTo>
                  <a:pt x="61382" y="14567"/>
                </a:lnTo>
                <a:lnTo>
                  <a:pt x="52221" y="5932"/>
                </a:lnTo>
                <a:lnTo>
                  <a:pt x="41246" y="1014"/>
                </a:lnTo>
                <a:lnTo>
                  <a:pt x="2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2019" y="4973234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82" y="14567"/>
                </a:moveTo>
                <a:lnTo>
                  <a:pt x="52221" y="5932"/>
                </a:lnTo>
                <a:lnTo>
                  <a:pt x="41246" y="1014"/>
                </a:lnTo>
                <a:lnTo>
                  <a:pt x="29550" y="0"/>
                </a:lnTo>
                <a:lnTo>
                  <a:pt x="18223" y="3076"/>
                </a:lnTo>
                <a:lnTo>
                  <a:pt x="8004" y="12727"/>
                </a:lnTo>
                <a:lnTo>
                  <a:pt x="1985" y="23496"/>
                </a:lnTo>
                <a:lnTo>
                  <a:pt x="0" y="34718"/>
                </a:lnTo>
                <a:lnTo>
                  <a:pt x="1881" y="45724"/>
                </a:lnTo>
                <a:lnTo>
                  <a:pt x="12002" y="57884"/>
                </a:lnTo>
                <a:lnTo>
                  <a:pt x="22642" y="65675"/>
                </a:lnTo>
                <a:lnTo>
                  <a:pt x="33347" y="69374"/>
                </a:lnTo>
                <a:lnTo>
                  <a:pt x="43662" y="69257"/>
                </a:lnTo>
                <a:lnTo>
                  <a:pt x="53131" y="65601"/>
                </a:lnTo>
                <a:lnTo>
                  <a:pt x="62285" y="56237"/>
                </a:lnTo>
                <a:lnTo>
                  <a:pt x="67449" y="45373"/>
                </a:lnTo>
                <a:lnTo>
                  <a:pt x="68659" y="33842"/>
                </a:lnTo>
                <a:lnTo>
                  <a:pt x="65954" y="22475"/>
                </a:lnTo>
                <a:lnTo>
                  <a:pt x="61382" y="1456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08682" y="510175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46" y="0"/>
                </a:moveTo>
                <a:lnTo>
                  <a:pt x="18226" y="3077"/>
                </a:lnTo>
                <a:lnTo>
                  <a:pt x="8007" y="12665"/>
                </a:lnTo>
                <a:lnTo>
                  <a:pt x="1987" y="23404"/>
                </a:lnTo>
                <a:lnTo>
                  <a:pt x="0" y="34626"/>
                </a:lnTo>
                <a:lnTo>
                  <a:pt x="1879" y="45664"/>
                </a:lnTo>
                <a:lnTo>
                  <a:pt x="12007" y="57800"/>
                </a:lnTo>
                <a:lnTo>
                  <a:pt x="22654" y="65572"/>
                </a:lnTo>
                <a:lnTo>
                  <a:pt x="33365" y="69257"/>
                </a:lnTo>
                <a:lnTo>
                  <a:pt x="43684" y="69129"/>
                </a:lnTo>
                <a:lnTo>
                  <a:pt x="53156" y="65461"/>
                </a:lnTo>
                <a:lnTo>
                  <a:pt x="62300" y="56150"/>
                </a:lnTo>
                <a:lnTo>
                  <a:pt x="67454" y="45303"/>
                </a:lnTo>
                <a:lnTo>
                  <a:pt x="68648" y="33765"/>
                </a:lnTo>
                <a:lnTo>
                  <a:pt x="65912" y="22381"/>
                </a:lnTo>
                <a:lnTo>
                  <a:pt x="61382" y="14561"/>
                </a:lnTo>
                <a:lnTo>
                  <a:pt x="52209" y="5932"/>
                </a:lnTo>
                <a:lnTo>
                  <a:pt x="41236" y="1015"/>
                </a:lnTo>
                <a:lnTo>
                  <a:pt x="29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8682" y="510175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82" y="14561"/>
                </a:moveTo>
                <a:lnTo>
                  <a:pt x="52209" y="5932"/>
                </a:lnTo>
                <a:lnTo>
                  <a:pt x="41236" y="1015"/>
                </a:lnTo>
                <a:lnTo>
                  <a:pt x="29546" y="0"/>
                </a:lnTo>
                <a:lnTo>
                  <a:pt x="18226" y="3077"/>
                </a:lnTo>
                <a:lnTo>
                  <a:pt x="8007" y="12665"/>
                </a:lnTo>
                <a:lnTo>
                  <a:pt x="1987" y="23404"/>
                </a:lnTo>
                <a:lnTo>
                  <a:pt x="0" y="34626"/>
                </a:lnTo>
                <a:lnTo>
                  <a:pt x="1879" y="45664"/>
                </a:lnTo>
                <a:lnTo>
                  <a:pt x="12007" y="57800"/>
                </a:lnTo>
                <a:lnTo>
                  <a:pt x="22654" y="65572"/>
                </a:lnTo>
                <a:lnTo>
                  <a:pt x="33365" y="69257"/>
                </a:lnTo>
                <a:lnTo>
                  <a:pt x="43684" y="69129"/>
                </a:lnTo>
                <a:lnTo>
                  <a:pt x="53156" y="65461"/>
                </a:lnTo>
                <a:lnTo>
                  <a:pt x="62300" y="56150"/>
                </a:lnTo>
                <a:lnTo>
                  <a:pt x="67454" y="45303"/>
                </a:lnTo>
                <a:lnTo>
                  <a:pt x="68648" y="33765"/>
                </a:lnTo>
                <a:lnTo>
                  <a:pt x="65912" y="22381"/>
                </a:lnTo>
                <a:lnTo>
                  <a:pt x="61382" y="1456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67339" y="498669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05" y="0"/>
                </a:moveTo>
                <a:lnTo>
                  <a:pt x="18167" y="3085"/>
                </a:lnTo>
                <a:lnTo>
                  <a:pt x="7934" y="12734"/>
                </a:lnTo>
                <a:lnTo>
                  <a:pt x="1940" y="23493"/>
                </a:lnTo>
                <a:lnTo>
                  <a:pt x="0" y="34710"/>
                </a:lnTo>
                <a:lnTo>
                  <a:pt x="1927" y="45735"/>
                </a:lnTo>
                <a:lnTo>
                  <a:pt x="12071" y="57871"/>
                </a:lnTo>
                <a:lnTo>
                  <a:pt x="22728" y="65634"/>
                </a:lnTo>
                <a:lnTo>
                  <a:pt x="33441" y="69301"/>
                </a:lnTo>
                <a:lnTo>
                  <a:pt x="43756" y="69153"/>
                </a:lnTo>
                <a:lnTo>
                  <a:pt x="53218" y="65468"/>
                </a:lnTo>
                <a:lnTo>
                  <a:pt x="62351" y="56140"/>
                </a:lnTo>
                <a:lnTo>
                  <a:pt x="67461" y="45274"/>
                </a:lnTo>
                <a:lnTo>
                  <a:pt x="68596" y="33719"/>
                </a:lnTo>
                <a:lnTo>
                  <a:pt x="65803" y="22323"/>
                </a:lnTo>
                <a:lnTo>
                  <a:pt x="61287" y="14559"/>
                </a:lnTo>
                <a:lnTo>
                  <a:pt x="52136" y="5928"/>
                </a:lnTo>
                <a:lnTo>
                  <a:pt x="41185" y="1011"/>
                </a:lnTo>
                <a:lnTo>
                  <a:pt x="29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67339" y="498669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287" y="14559"/>
                </a:moveTo>
                <a:lnTo>
                  <a:pt x="52136" y="5928"/>
                </a:lnTo>
                <a:lnTo>
                  <a:pt x="41185" y="1011"/>
                </a:lnTo>
                <a:lnTo>
                  <a:pt x="29505" y="0"/>
                </a:lnTo>
                <a:lnTo>
                  <a:pt x="18167" y="3085"/>
                </a:lnTo>
                <a:lnTo>
                  <a:pt x="7934" y="12734"/>
                </a:lnTo>
                <a:lnTo>
                  <a:pt x="1940" y="23493"/>
                </a:lnTo>
                <a:lnTo>
                  <a:pt x="0" y="34710"/>
                </a:lnTo>
                <a:lnTo>
                  <a:pt x="1927" y="45735"/>
                </a:lnTo>
                <a:lnTo>
                  <a:pt x="12071" y="57871"/>
                </a:lnTo>
                <a:lnTo>
                  <a:pt x="22728" y="65634"/>
                </a:lnTo>
                <a:lnTo>
                  <a:pt x="33441" y="69301"/>
                </a:lnTo>
                <a:lnTo>
                  <a:pt x="43756" y="69153"/>
                </a:lnTo>
                <a:lnTo>
                  <a:pt x="53218" y="65468"/>
                </a:lnTo>
                <a:lnTo>
                  <a:pt x="62351" y="56140"/>
                </a:lnTo>
                <a:lnTo>
                  <a:pt x="67461" y="45274"/>
                </a:lnTo>
                <a:lnTo>
                  <a:pt x="68596" y="33719"/>
                </a:lnTo>
                <a:lnTo>
                  <a:pt x="65803" y="22323"/>
                </a:lnTo>
                <a:lnTo>
                  <a:pt x="61287" y="1455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1266" y="4587782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29583" y="0"/>
                </a:moveTo>
                <a:lnTo>
                  <a:pt x="18229" y="3045"/>
                </a:lnTo>
                <a:lnTo>
                  <a:pt x="8004" y="12647"/>
                </a:lnTo>
                <a:lnTo>
                  <a:pt x="1985" y="23392"/>
                </a:lnTo>
                <a:lnTo>
                  <a:pt x="0" y="34614"/>
                </a:lnTo>
                <a:lnTo>
                  <a:pt x="1878" y="45650"/>
                </a:lnTo>
                <a:lnTo>
                  <a:pt x="12011" y="57806"/>
                </a:lnTo>
                <a:lnTo>
                  <a:pt x="22666" y="65586"/>
                </a:lnTo>
                <a:lnTo>
                  <a:pt x="33378" y="69267"/>
                </a:lnTo>
                <a:lnTo>
                  <a:pt x="43683" y="69125"/>
                </a:lnTo>
                <a:lnTo>
                  <a:pt x="53115" y="65435"/>
                </a:lnTo>
                <a:lnTo>
                  <a:pt x="62288" y="56113"/>
                </a:lnTo>
                <a:lnTo>
                  <a:pt x="67423" y="45241"/>
                </a:lnTo>
                <a:lnTo>
                  <a:pt x="68581" y="33674"/>
                </a:lnTo>
                <a:lnTo>
                  <a:pt x="65820" y="22267"/>
                </a:lnTo>
                <a:lnTo>
                  <a:pt x="61391" y="14566"/>
                </a:lnTo>
                <a:lnTo>
                  <a:pt x="52235" y="5949"/>
                </a:lnTo>
                <a:lnTo>
                  <a:pt x="41275" y="1031"/>
                </a:lnTo>
                <a:lnTo>
                  <a:pt x="29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1266" y="4587782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61391" y="14566"/>
                </a:moveTo>
                <a:lnTo>
                  <a:pt x="52235" y="5949"/>
                </a:lnTo>
                <a:lnTo>
                  <a:pt x="41275" y="1031"/>
                </a:lnTo>
                <a:lnTo>
                  <a:pt x="29583" y="0"/>
                </a:lnTo>
                <a:lnTo>
                  <a:pt x="18229" y="3045"/>
                </a:lnTo>
                <a:lnTo>
                  <a:pt x="8004" y="12647"/>
                </a:lnTo>
                <a:lnTo>
                  <a:pt x="1985" y="23392"/>
                </a:lnTo>
                <a:lnTo>
                  <a:pt x="0" y="34614"/>
                </a:lnTo>
                <a:lnTo>
                  <a:pt x="1878" y="45650"/>
                </a:lnTo>
                <a:lnTo>
                  <a:pt x="12011" y="57806"/>
                </a:lnTo>
                <a:lnTo>
                  <a:pt x="22666" y="65586"/>
                </a:lnTo>
                <a:lnTo>
                  <a:pt x="33378" y="69267"/>
                </a:lnTo>
                <a:lnTo>
                  <a:pt x="43683" y="69125"/>
                </a:lnTo>
                <a:lnTo>
                  <a:pt x="53115" y="65435"/>
                </a:lnTo>
                <a:lnTo>
                  <a:pt x="62288" y="56113"/>
                </a:lnTo>
                <a:lnTo>
                  <a:pt x="67423" y="45241"/>
                </a:lnTo>
                <a:lnTo>
                  <a:pt x="68581" y="33674"/>
                </a:lnTo>
                <a:lnTo>
                  <a:pt x="65820" y="22267"/>
                </a:lnTo>
                <a:lnTo>
                  <a:pt x="61391" y="1456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1583" y="4699803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29554" y="0"/>
                </a:moveTo>
                <a:lnTo>
                  <a:pt x="18228" y="3050"/>
                </a:lnTo>
                <a:lnTo>
                  <a:pt x="7971" y="12714"/>
                </a:lnTo>
                <a:lnTo>
                  <a:pt x="1957" y="23490"/>
                </a:lnTo>
                <a:lnTo>
                  <a:pt x="0" y="34714"/>
                </a:lnTo>
                <a:lnTo>
                  <a:pt x="1911" y="45722"/>
                </a:lnTo>
                <a:lnTo>
                  <a:pt x="12032" y="57895"/>
                </a:lnTo>
                <a:lnTo>
                  <a:pt x="22662" y="65689"/>
                </a:lnTo>
                <a:lnTo>
                  <a:pt x="33350" y="69379"/>
                </a:lnTo>
                <a:lnTo>
                  <a:pt x="43645" y="69243"/>
                </a:lnTo>
                <a:lnTo>
                  <a:pt x="53095" y="65557"/>
                </a:lnTo>
                <a:lnTo>
                  <a:pt x="62285" y="56186"/>
                </a:lnTo>
                <a:lnTo>
                  <a:pt x="67430" y="45304"/>
                </a:lnTo>
                <a:lnTo>
                  <a:pt x="68587" y="33761"/>
                </a:lnTo>
                <a:lnTo>
                  <a:pt x="65812" y="22408"/>
                </a:lnTo>
                <a:lnTo>
                  <a:pt x="61306" y="14690"/>
                </a:lnTo>
                <a:lnTo>
                  <a:pt x="52156" y="6001"/>
                </a:lnTo>
                <a:lnTo>
                  <a:pt x="41218" y="1043"/>
                </a:lnTo>
                <a:lnTo>
                  <a:pt x="29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1583" y="4699803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61306" y="14690"/>
                </a:moveTo>
                <a:lnTo>
                  <a:pt x="52156" y="6001"/>
                </a:lnTo>
                <a:lnTo>
                  <a:pt x="41218" y="1043"/>
                </a:lnTo>
                <a:lnTo>
                  <a:pt x="29554" y="0"/>
                </a:lnTo>
                <a:lnTo>
                  <a:pt x="18228" y="3050"/>
                </a:lnTo>
                <a:lnTo>
                  <a:pt x="7971" y="12714"/>
                </a:lnTo>
                <a:lnTo>
                  <a:pt x="1957" y="23490"/>
                </a:lnTo>
                <a:lnTo>
                  <a:pt x="0" y="34714"/>
                </a:lnTo>
                <a:lnTo>
                  <a:pt x="1911" y="45722"/>
                </a:lnTo>
                <a:lnTo>
                  <a:pt x="12032" y="57895"/>
                </a:lnTo>
                <a:lnTo>
                  <a:pt x="22662" y="65689"/>
                </a:lnTo>
                <a:lnTo>
                  <a:pt x="33350" y="69379"/>
                </a:lnTo>
                <a:lnTo>
                  <a:pt x="43645" y="69243"/>
                </a:lnTo>
                <a:lnTo>
                  <a:pt x="53095" y="65557"/>
                </a:lnTo>
                <a:lnTo>
                  <a:pt x="62285" y="56186"/>
                </a:lnTo>
                <a:lnTo>
                  <a:pt x="67430" y="45304"/>
                </a:lnTo>
                <a:lnTo>
                  <a:pt x="68587" y="33761"/>
                </a:lnTo>
                <a:lnTo>
                  <a:pt x="65812" y="22408"/>
                </a:lnTo>
                <a:lnTo>
                  <a:pt x="61306" y="1469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51762" y="436959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610" y="0"/>
                </a:moveTo>
                <a:lnTo>
                  <a:pt x="18265" y="3018"/>
                </a:lnTo>
                <a:lnTo>
                  <a:pt x="8035" y="12689"/>
                </a:lnTo>
                <a:lnTo>
                  <a:pt x="2003" y="23462"/>
                </a:lnTo>
                <a:lnTo>
                  <a:pt x="0" y="34677"/>
                </a:lnTo>
                <a:lnTo>
                  <a:pt x="1857" y="45676"/>
                </a:lnTo>
                <a:lnTo>
                  <a:pt x="11995" y="57867"/>
                </a:lnTo>
                <a:lnTo>
                  <a:pt x="22644" y="65675"/>
                </a:lnTo>
                <a:lnTo>
                  <a:pt x="33344" y="69377"/>
                </a:lnTo>
                <a:lnTo>
                  <a:pt x="43636" y="69254"/>
                </a:lnTo>
                <a:lnTo>
                  <a:pt x="53060" y="65585"/>
                </a:lnTo>
                <a:lnTo>
                  <a:pt x="62248" y="56222"/>
                </a:lnTo>
                <a:lnTo>
                  <a:pt x="67429" y="45354"/>
                </a:lnTo>
                <a:lnTo>
                  <a:pt x="68642" y="33828"/>
                </a:lnTo>
                <a:lnTo>
                  <a:pt x="65920" y="22491"/>
                </a:lnTo>
                <a:lnTo>
                  <a:pt x="61379" y="14701"/>
                </a:lnTo>
                <a:lnTo>
                  <a:pt x="52235" y="6018"/>
                </a:lnTo>
                <a:lnTo>
                  <a:pt x="41289" y="105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1762" y="436959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79" y="14701"/>
                </a:moveTo>
                <a:lnTo>
                  <a:pt x="52235" y="6018"/>
                </a:lnTo>
                <a:lnTo>
                  <a:pt x="41289" y="1059"/>
                </a:lnTo>
                <a:lnTo>
                  <a:pt x="29610" y="0"/>
                </a:lnTo>
                <a:lnTo>
                  <a:pt x="18265" y="3018"/>
                </a:lnTo>
                <a:lnTo>
                  <a:pt x="8035" y="12689"/>
                </a:lnTo>
                <a:lnTo>
                  <a:pt x="2003" y="23462"/>
                </a:lnTo>
                <a:lnTo>
                  <a:pt x="0" y="34677"/>
                </a:lnTo>
                <a:lnTo>
                  <a:pt x="1857" y="45676"/>
                </a:lnTo>
                <a:lnTo>
                  <a:pt x="11995" y="57867"/>
                </a:lnTo>
                <a:lnTo>
                  <a:pt x="22644" y="65675"/>
                </a:lnTo>
                <a:lnTo>
                  <a:pt x="33344" y="69377"/>
                </a:lnTo>
                <a:lnTo>
                  <a:pt x="43636" y="69254"/>
                </a:lnTo>
                <a:lnTo>
                  <a:pt x="53060" y="65585"/>
                </a:lnTo>
                <a:lnTo>
                  <a:pt x="62248" y="56222"/>
                </a:lnTo>
                <a:lnTo>
                  <a:pt x="67429" y="45354"/>
                </a:lnTo>
                <a:lnTo>
                  <a:pt x="68642" y="33828"/>
                </a:lnTo>
                <a:lnTo>
                  <a:pt x="65920" y="22491"/>
                </a:lnTo>
                <a:lnTo>
                  <a:pt x="61379" y="147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9963" y="5046442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29535" y="0"/>
                </a:moveTo>
                <a:lnTo>
                  <a:pt x="18171" y="3039"/>
                </a:lnTo>
                <a:lnTo>
                  <a:pt x="7988" y="12671"/>
                </a:lnTo>
                <a:lnTo>
                  <a:pt x="1985" y="23431"/>
                </a:lnTo>
                <a:lnTo>
                  <a:pt x="0" y="34659"/>
                </a:lnTo>
                <a:lnTo>
                  <a:pt x="1868" y="45694"/>
                </a:lnTo>
                <a:lnTo>
                  <a:pt x="12012" y="57857"/>
                </a:lnTo>
                <a:lnTo>
                  <a:pt x="22667" y="65643"/>
                </a:lnTo>
                <a:lnTo>
                  <a:pt x="33375" y="69328"/>
                </a:lnTo>
                <a:lnTo>
                  <a:pt x="43672" y="69190"/>
                </a:lnTo>
                <a:lnTo>
                  <a:pt x="53099" y="65506"/>
                </a:lnTo>
                <a:lnTo>
                  <a:pt x="62276" y="56122"/>
                </a:lnTo>
                <a:lnTo>
                  <a:pt x="67421" y="45227"/>
                </a:lnTo>
                <a:lnTo>
                  <a:pt x="68590" y="33673"/>
                </a:lnTo>
                <a:lnTo>
                  <a:pt x="65838" y="22312"/>
                </a:lnTo>
                <a:lnTo>
                  <a:pt x="61386" y="14630"/>
                </a:lnTo>
                <a:lnTo>
                  <a:pt x="52218" y="5951"/>
                </a:lnTo>
                <a:lnTo>
                  <a:pt x="41242" y="1022"/>
                </a:lnTo>
                <a:lnTo>
                  <a:pt x="29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29963" y="5046442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61386" y="14630"/>
                </a:moveTo>
                <a:lnTo>
                  <a:pt x="52218" y="5951"/>
                </a:lnTo>
                <a:lnTo>
                  <a:pt x="41242" y="1022"/>
                </a:lnTo>
                <a:lnTo>
                  <a:pt x="29535" y="0"/>
                </a:lnTo>
                <a:lnTo>
                  <a:pt x="18171" y="3039"/>
                </a:lnTo>
                <a:lnTo>
                  <a:pt x="7988" y="12671"/>
                </a:lnTo>
                <a:lnTo>
                  <a:pt x="1985" y="23431"/>
                </a:lnTo>
                <a:lnTo>
                  <a:pt x="0" y="34659"/>
                </a:lnTo>
                <a:lnTo>
                  <a:pt x="1868" y="45694"/>
                </a:lnTo>
                <a:lnTo>
                  <a:pt x="12012" y="57857"/>
                </a:lnTo>
                <a:lnTo>
                  <a:pt x="22667" y="65643"/>
                </a:lnTo>
                <a:lnTo>
                  <a:pt x="33375" y="69328"/>
                </a:lnTo>
                <a:lnTo>
                  <a:pt x="43672" y="69190"/>
                </a:lnTo>
                <a:lnTo>
                  <a:pt x="53099" y="65506"/>
                </a:lnTo>
                <a:lnTo>
                  <a:pt x="62276" y="56122"/>
                </a:lnTo>
                <a:lnTo>
                  <a:pt x="67421" y="45227"/>
                </a:lnTo>
                <a:lnTo>
                  <a:pt x="68590" y="33673"/>
                </a:lnTo>
                <a:lnTo>
                  <a:pt x="65838" y="22312"/>
                </a:lnTo>
                <a:lnTo>
                  <a:pt x="61386" y="1463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4437" y="4787939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29550" y="0"/>
                </a:moveTo>
                <a:lnTo>
                  <a:pt x="18223" y="3050"/>
                </a:lnTo>
                <a:lnTo>
                  <a:pt x="7969" y="12716"/>
                </a:lnTo>
                <a:lnTo>
                  <a:pt x="1957" y="23493"/>
                </a:lnTo>
                <a:lnTo>
                  <a:pt x="0" y="34718"/>
                </a:lnTo>
                <a:lnTo>
                  <a:pt x="1911" y="45726"/>
                </a:lnTo>
                <a:lnTo>
                  <a:pt x="12034" y="57901"/>
                </a:lnTo>
                <a:lnTo>
                  <a:pt x="22666" y="65693"/>
                </a:lnTo>
                <a:lnTo>
                  <a:pt x="33356" y="69381"/>
                </a:lnTo>
                <a:lnTo>
                  <a:pt x="43653" y="69243"/>
                </a:lnTo>
                <a:lnTo>
                  <a:pt x="53104" y="65555"/>
                </a:lnTo>
                <a:lnTo>
                  <a:pt x="62291" y="56185"/>
                </a:lnTo>
                <a:lnTo>
                  <a:pt x="67433" y="45300"/>
                </a:lnTo>
                <a:lnTo>
                  <a:pt x="68588" y="33755"/>
                </a:lnTo>
                <a:lnTo>
                  <a:pt x="65809" y="22402"/>
                </a:lnTo>
                <a:lnTo>
                  <a:pt x="61306" y="14696"/>
                </a:lnTo>
                <a:lnTo>
                  <a:pt x="52155" y="6001"/>
                </a:lnTo>
                <a:lnTo>
                  <a:pt x="41215" y="1043"/>
                </a:lnTo>
                <a:lnTo>
                  <a:pt x="2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14437" y="4787939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61306" y="14696"/>
                </a:moveTo>
                <a:lnTo>
                  <a:pt x="52155" y="6001"/>
                </a:lnTo>
                <a:lnTo>
                  <a:pt x="41215" y="1043"/>
                </a:lnTo>
                <a:lnTo>
                  <a:pt x="29550" y="0"/>
                </a:lnTo>
                <a:lnTo>
                  <a:pt x="18223" y="3050"/>
                </a:lnTo>
                <a:lnTo>
                  <a:pt x="7969" y="12716"/>
                </a:lnTo>
                <a:lnTo>
                  <a:pt x="1957" y="23493"/>
                </a:lnTo>
                <a:lnTo>
                  <a:pt x="0" y="34718"/>
                </a:lnTo>
                <a:lnTo>
                  <a:pt x="1911" y="45726"/>
                </a:lnTo>
                <a:lnTo>
                  <a:pt x="12034" y="57901"/>
                </a:lnTo>
                <a:lnTo>
                  <a:pt x="22666" y="65693"/>
                </a:lnTo>
                <a:lnTo>
                  <a:pt x="33356" y="69381"/>
                </a:lnTo>
                <a:lnTo>
                  <a:pt x="43653" y="69243"/>
                </a:lnTo>
                <a:lnTo>
                  <a:pt x="53104" y="65555"/>
                </a:lnTo>
                <a:lnTo>
                  <a:pt x="62291" y="56185"/>
                </a:lnTo>
                <a:lnTo>
                  <a:pt x="67433" y="45300"/>
                </a:lnTo>
                <a:lnTo>
                  <a:pt x="68588" y="33755"/>
                </a:lnTo>
                <a:lnTo>
                  <a:pt x="65809" y="22402"/>
                </a:lnTo>
                <a:lnTo>
                  <a:pt x="61306" y="146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74696" y="4900049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490" y="0"/>
                </a:moveTo>
                <a:lnTo>
                  <a:pt x="18162" y="3053"/>
                </a:lnTo>
                <a:lnTo>
                  <a:pt x="7969" y="12675"/>
                </a:lnTo>
                <a:lnTo>
                  <a:pt x="1971" y="23433"/>
                </a:lnTo>
                <a:lnTo>
                  <a:pt x="0" y="34665"/>
                </a:lnTo>
                <a:lnTo>
                  <a:pt x="1885" y="45707"/>
                </a:lnTo>
                <a:lnTo>
                  <a:pt x="12012" y="57838"/>
                </a:lnTo>
                <a:lnTo>
                  <a:pt x="22663" y="65607"/>
                </a:lnTo>
                <a:lnTo>
                  <a:pt x="33379" y="69287"/>
                </a:lnTo>
                <a:lnTo>
                  <a:pt x="43700" y="69153"/>
                </a:lnTo>
                <a:lnTo>
                  <a:pt x="53166" y="65479"/>
                </a:lnTo>
                <a:lnTo>
                  <a:pt x="62315" y="56121"/>
                </a:lnTo>
                <a:lnTo>
                  <a:pt x="67464" y="45268"/>
                </a:lnTo>
                <a:lnTo>
                  <a:pt x="68646" y="33747"/>
                </a:lnTo>
                <a:lnTo>
                  <a:pt x="65896" y="22387"/>
                </a:lnTo>
                <a:lnTo>
                  <a:pt x="61372" y="14600"/>
                </a:lnTo>
                <a:lnTo>
                  <a:pt x="52194" y="5953"/>
                </a:lnTo>
                <a:lnTo>
                  <a:pt x="41200" y="1026"/>
                </a:lnTo>
                <a:lnTo>
                  <a:pt x="29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74696" y="4900049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72" y="14600"/>
                </a:moveTo>
                <a:lnTo>
                  <a:pt x="52194" y="5953"/>
                </a:lnTo>
                <a:lnTo>
                  <a:pt x="41200" y="1026"/>
                </a:lnTo>
                <a:lnTo>
                  <a:pt x="29490" y="0"/>
                </a:lnTo>
                <a:lnTo>
                  <a:pt x="18162" y="3053"/>
                </a:lnTo>
                <a:lnTo>
                  <a:pt x="7969" y="12675"/>
                </a:lnTo>
                <a:lnTo>
                  <a:pt x="1971" y="23433"/>
                </a:lnTo>
                <a:lnTo>
                  <a:pt x="0" y="34665"/>
                </a:lnTo>
                <a:lnTo>
                  <a:pt x="1885" y="45707"/>
                </a:lnTo>
                <a:lnTo>
                  <a:pt x="12012" y="57838"/>
                </a:lnTo>
                <a:lnTo>
                  <a:pt x="22663" y="65607"/>
                </a:lnTo>
                <a:lnTo>
                  <a:pt x="33379" y="69287"/>
                </a:lnTo>
                <a:lnTo>
                  <a:pt x="43700" y="69153"/>
                </a:lnTo>
                <a:lnTo>
                  <a:pt x="53166" y="65479"/>
                </a:lnTo>
                <a:lnTo>
                  <a:pt x="62315" y="56121"/>
                </a:lnTo>
                <a:lnTo>
                  <a:pt x="67464" y="45268"/>
                </a:lnTo>
                <a:lnTo>
                  <a:pt x="68646" y="33747"/>
                </a:lnTo>
                <a:lnTo>
                  <a:pt x="65896" y="22387"/>
                </a:lnTo>
                <a:lnTo>
                  <a:pt x="61372" y="146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24921" y="4571281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29559" y="0"/>
                </a:moveTo>
                <a:lnTo>
                  <a:pt x="18227" y="3052"/>
                </a:lnTo>
                <a:lnTo>
                  <a:pt x="7969" y="12714"/>
                </a:lnTo>
                <a:lnTo>
                  <a:pt x="1956" y="23492"/>
                </a:lnTo>
                <a:lnTo>
                  <a:pt x="0" y="34717"/>
                </a:lnTo>
                <a:lnTo>
                  <a:pt x="1913" y="45725"/>
                </a:lnTo>
                <a:lnTo>
                  <a:pt x="12032" y="57897"/>
                </a:lnTo>
                <a:lnTo>
                  <a:pt x="22661" y="65689"/>
                </a:lnTo>
                <a:lnTo>
                  <a:pt x="33351" y="69379"/>
                </a:lnTo>
                <a:lnTo>
                  <a:pt x="43652" y="69245"/>
                </a:lnTo>
                <a:lnTo>
                  <a:pt x="53114" y="65565"/>
                </a:lnTo>
                <a:lnTo>
                  <a:pt x="62294" y="56187"/>
                </a:lnTo>
                <a:lnTo>
                  <a:pt x="67434" y="45301"/>
                </a:lnTo>
                <a:lnTo>
                  <a:pt x="68588" y="33757"/>
                </a:lnTo>
                <a:lnTo>
                  <a:pt x="65813" y="22403"/>
                </a:lnTo>
                <a:lnTo>
                  <a:pt x="61306" y="14684"/>
                </a:lnTo>
                <a:lnTo>
                  <a:pt x="52157" y="5995"/>
                </a:lnTo>
                <a:lnTo>
                  <a:pt x="41222" y="1040"/>
                </a:lnTo>
                <a:lnTo>
                  <a:pt x="29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24921" y="4571281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61306" y="14684"/>
                </a:moveTo>
                <a:lnTo>
                  <a:pt x="52157" y="5995"/>
                </a:lnTo>
                <a:lnTo>
                  <a:pt x="41222" y="1040"/>
                </a:lnTo>
                <a:lnTo>
                  <a:pt x="29559" y="0"/>
                </a:lnTo>
                <a:lnTo>
                  <a:pt x="18227" y="3052"/>
                </a:lnTo>
                <a:lnTo>
                  <a:pt x="7969" y="12714"/>
                </a:lnTo>
                <a:lnTo>
                  <a:pt x="1956" y="23492"/>
                </a:lnTo>
                <a:lnTo>
                  <a:pt x="0" y="34717"/>
                </a:lnTo>
                <a:lnTo>
                  <a:pt x="1913" y="45725"/>
                </a:lnTo>
                <a:lnTo>
                  <a:pt x="12032" y="57897"/>
                </a:lnTo>
                <a:lnTo>
                  <a:pt x="22661" y="65689"/>
                </a:lnTo>
                <a:lnTo>
                  <a:pt x="33351" y="69379"/>
                </a:lnTo>
                <a:lnTo>
                  <a:pt x="43652" y="69245"/>
                </a:lnTo>
                <a:lnTo>
                  <a:pt x="53114" y="65565"/>
                </a:lnTo>
                <a:lnTo>
                  <a:pt x="62294" y="56187"/>
                </a:lnTo>
                <a:lnTo>
                  <a:pt x="67434" y="45301"/>
                </a:lnTo>
                <a:lnTo>
                  <a:pt x="68588" y="33757"/>
                </a:lnTo>
                <a:lnTo>
                  <a:pt x="65813" y="22403"/>
                </a:lnTo>
                <a:lnTo>
                  <a:pt x="61306" y="1468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47854" y="510175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53" y="0"/>
                </a:moveTo>
                <a:lnTo>
                  <a:pt x="18183" y="3077"/>
                </a:lnTo>
                <a:lnTo>
                  <a:pt x="7951" y="12673"/>
                </a:lnTo>
                <a:lnTo>
                  <a:pt x="1950" y="23420"/>
                </a:lnTo>
                <a:lnTo>
                  <a:pt x="0" y="34651"/>
                </a:lnTo>
                <a:lnTo>
                  <a:pt x="1918" y="45695"/>
                </a:lnTo>
                <a:lnTo>
                  <a:pt x="12053" y="57833"/>
                </a:lnTo>
                <a:lnTo>
                  <a:pt x="22691" y="65599"/>
                </a:lnTo>
                <a:lnTo>
                  <a:pt x="33386" y="69269"/>
                </a:lnTo>
                <a:lnTo>
                  <a:pt x="43689" y="69116"/>
                </a:lnTo>
                <a:lnTo>
                  <a:pt x="53151" y="65415"/>
                </a:lnTo>
                <a:lnTo>
                  <a:pt x="62326" y="56114"/>
                </a:lnTo>
                <a:lnTo>
                  <a:pt x="67459" y="45264"/>
                </a:lnTo>
                <a:lnTo>
                  <a:pt x="68605" y="33716"/>
                </a:lnTo>
                <a:lnTo>
                  <a:pt x="65815" y="22322"/>
                </a:lnTo>
                <a:lnTo>
                  <a:pt x="61300" y="14561"/>
                </a:lnTo>
                <a:lnTo>
                  <a:pt x="52202" y="5932"/>
                </a:lnTo>
                <a:lnTo>
                  <a:pt x="41256" y="1015"/>
                </a:lnTo>
                <a:lnTo>
                  <a:pt x="29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47854" y="510175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00" y="14561"/>
                </a:moveTo>
                <a:lnTo>
                  <a:pt x="52202" y="5932"/>
                </a:lnTo>
                <a:lnTo>
                  <a:pt x="41256" y="1015"/>
                </a:lnTo>
                <a:lnTo>
                  <a:pt x="29553" y="0"/>
                </a:lnTo>
                <a:lnTo>
                  <a:pt x="18183" y="3077"/>
                </a:lnTo>
                <a:lnTo>
                  <a:pt x="7951" y="12673"/>
                </a:lnTo>
                <a:lnTo>
                  <a:pt x="1950" y="23420"/>
                </a:lnTo>
                <a:lnTo>
                  <a:pt x="0" y="34651"/>
                </a:lnTo>
                <a:lnTo>
                  <a:pt x="1918" y="45695"/>
                </a:lnTo>
                <a:lnTo>
                  <a:pt x="12053" y="57833"/>
                </a:lnTo>
                <a:lnTo>
                  <a:pt x="22691" y="65599"/>
                </a:lnTo>
                <a:lnTo>
                  <a:pt x="33386" y="69269"/>
                </a:lnTo>
                <a:lnTo>
                  <a:pt x="43689" y="69116"/>
                </a:lnTo>
                <a:lnTo>
                  <a:pt x="53151" y="65415"/>
                </a:lnTo>
                <a:lnTo>
                  <a:pt x="62326" y="56114"/>
                </a:lnTo>
                <a:lnTo>
                  <a:pt x="67459" y="45264"/>
                </a:lnTo>
                <a:lnTo>
                  <a:pt x="68605" y="33716"/>
                </a:lnTo>
                <a:lnTo>
                  <a:pt x="65815" y="22322"/>
                </a:lnTo>
                <a:lnTo>
                  <a:pt x="61300" y="1456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07279" y="4384584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77" y="0"/>
                </a:moveTo>
                <a:lnTo>
                  <a:pt x="18217" y="3045"/>
                </a:lnTo>
                <a:lnTo>
                  <a:pt x="8005" y="12650"/>
                </a:lnTo>
                <a:lnTo>
                  <a:pt x="1988" y="23395"/>
                </a:lnTo>
                <a:lnTo>
                  <a:pt x="0" y="34616"/>
                </a:lnTo>
                <a:lnTo>
                  <a:pt x="1874" y="45650"/>
                </a:lnTo>
                <a:lnTo>
                  <a:pt x="12017" y="57804"/>
                </a:lnTo>
                <a:lnTo>
                  <a:pt x="22674" y="65583"/>
                </a:lnTo>
                <a:lnTo>
                  <a:pt x="33383" y="69262"/>
                </a:lnTo>
                <a:lnTo>
                  <a:pt x="43683" y="69118"/>
                </a:lnTo>
                <a:lnTo>
                  <a:pt x="53111" y="65426"/>
                </a:lnTo>
                <a:lnTo>
                  <a:pt x="62292" y="56130"/>
                </a:lnTo>
                <a:lnTo>
                  <a:pt x="67460" y="45291"/>
                </a:lnTo>
                <a:lnTo>
                  <a:pt x="68653" y="33757"/>
                </a:lnTo>
                <a:lnTo>
                  <a:pt x="65910" y="22376"/>
                </a:lnTo>
                <a:lnTo>
                  <a:pt x="61383" y="14572"/>
                </a:lnTo>
                <a:lnTo>
                  <a:pt x="52238" y="5950"/>
                </a:lnTo>
                <a:lnTo>
                  <a:pt x="41277" y="1030"/>
                </a:lnTo>
                <a:lnTo>
                  <a:pt x="29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07279" y="4384584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83" y="14572"/>
                </a:moveTo>
                <a:lnTo>
                  <a:pt x="52238" y="5950"/>
                </a:lnTo>
                <a:lnTo>
                  <a:pt x="41277" y="1030"/>
                </a:lnTo>
                <a:lnTo>
                  <a:pt x="29577" y="0"/>
                </a:lnTo>
                <a:lnTo>
                  <a:pt x="18217" y="3045"/>
                </a:lnTo>
                <a:lnTo>
                  <a:pt x="8005" y="12650"/>
                </a:lnTo>
                <a:lnTo>
                  <a:pt x="1988" y="23395"/>
                </a:lnTo>
                <a:lnTo>
                  <a:pt x="0" y="34616"/>
                </a:lnTo>
                <a:lnTo>
                  <a:pt x="1874" y="45650"/>
                </a:lnTo>
                <a:lnTo>
                  <a:pt x="12017" y="57804"/>
                </a:lnTo>
                <a:lnTo>
                  <a:pt x="22674" y="65583"/>
                </a:lnTo>
                <a:lnTo>
                  <a:pt x="33383" y="69262"/>
                </a:lnTo>
                <a:lnTo>
                  <a:pt x="43683" y="69118"/>
                </a:lnTo>
                <a:lnTo>
                  <a:pt x="53111" y="65426"/>
                </a:lnTo>
                <a:lnTo>
                  <a:pt x="62292" y="56130"/>
                </a:lnTo>
                <a:lnTo>
                  <a:pt x="67460" y="45291"/>
                </a:lnTo>
                <a:lnTo>
                  <a:pt x="68653" y="33757"/>
                </a:lnTo>
                <a:lnTo>
                  <a:pt x="65910" y="22376"/>
                </a:lnTo>
                <a:lnTo>
                  <a:pt x="61383" y="145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83529" y="4814858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81" y="0"/>
                </a:moveTo>
                <a:lnTo>
                  <a:pt x="18221" y="3045"/>
                </a:lnTo>
                <a:lnTo>
                  <a:pt x="8008" y="12709"/>
                </a:lnTo>
                <a:lnTo>
                  <a:pt x="1989" y="23483"/>
                </a:lnTo>
                <a:lnTo>
                  <a:pt x="0" y="34703"/>
                </a:lnTo>
                <a:lnTo>
                  <a:pt x="1872" y="45707"/>
                </a:lnTo>
                <a:lnTo>
                  <a:pt x="12031" y="57897"/>
                </a:lnTo>
                <a:lnTo>
                  <a:pt x="22705" y="65677"/>
                </a:lnTo>
                <a:lnTo>
                  <a:pt x="33430" y="69339"/>
                </a:lnTo>
                <a:lnTo>
                  <a:pt x="43742" y="69180"/>
                </a:lnTo>
                <a:lnTo>
                  <a:pt x="53177" y="65493"/>
                </a:lnTo>
                <a:lnTo>
                  <a:pt x="62321" y="56171"/>
                </a:lnTo>
                <a:lnTo>
                  <a:pt x="67470" y="45318"/>
                </a:lnTo>
                <a:lnTo>
                  <a:pt x="68657" y="33778"/>
                </a:lnTo>
                <a:lnTo>
                  <a:pt x="65918" y="22395"/>
                </a:lnTo>
                <a:lnTo>
                  <a:pt x="61382" y="14566"/>
                </a:lnTo>
                <a:lnTo>
                  <a:pt x="52239" y="5949"/>
                </a:lnTo>
                <a:lnTo>
                  <a:pt x="41279" y="1031"/>
                </a:lnTo>
                <a:lnTo>
                  <a:pt x="29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83529" y="4814858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82" y="14566"/>
                </a:moveTo>
                <a:lnTo>
                  <a:pt x="52239" y="5949"/>
                </a:lnTo>
                <a:lnTo>
                  <a:pt x="41279" y="1031"/>
                </a:lnTo>
                <a:lnTo>
                  <a:pt x="29581" y="0"/>
                </a:lnTo>
                <a:lnTo>
                  <a:pt x="18221" y="3045"/>
                </a:lnTo>
                <a:lnTo>
                  <a:pt x="8008" y="12709"/>
                </a:lnTo>
                <a:lnTo>
                  <a:pt x="1989" y="23483"/>
                </a:lnTo>
                <a:lnTo>
                  <a:pt x="0" y="34703"/>
                </a:lnTo>
                <a:lnTo>
                  <a:pt x="1872" y="45707"/>
                </a:lnTo>
                <a:lnTo>
                  <a:pt x="12031" y="57897"/>
                </a:lnTo>
                <a:lnTo>
                  <a:pt x="22705" y="65677"/>
                </a:lnTo>
                <a:lnTo>
                  <a:pt x="33430" y="69339"/>
                </a:lnTo>
                <a:lnTo>
                  <a:pt x="43742" y="69180"/>
                </a:lnTo>
                <a:lnTo>
                  <a:pt x="53177" y="65493"/>
                </a:lnTo>
                <a:lnTo>
                  <a:pt x="62321" y="56171"/>
                </a:lnTo>
                <a:lnTo>
                  <a:pt x="67470" y="45318"/>
                </a:lnTo>
                <a:lnTo>
                  <a:pt x="68657" y="33778"/>
                </a:lnTo>
                <a:lnTo>
                  <a:pt x="65918" y="22395"/>
                </a:lnTo>
                <a:lnTo>
                  <a:pt x="61382" y="1456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05077" y="4628045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602" y="0"/>
                </a:moveTo>
                <a:lnTo>
                  <a:pt x="18261" y="3021"/>
                </a:lnTo>
                <a:lnTo>
                  <a:pt x="8024" y="12689"/>
                </a:lnTo>
                <a:lnTo>
                  <a:pt x="1994" y="23464"/>
                </a:lnTo>
                <a:lnTo>
                  <a:pt x="0" y="34682"/>
                </a:lnTo>
                <a:lnTo>
                  <a:pt x="1869" y="45682"/>
                </a:lnTo>
                <a:lnTo>
                  <a:pt x="11998" y="57875"/>
                </a:lnTo>
                <a:lnTo>
                  <a:pt x="22648" y="65681"/>
                </a:lnTo>
                <a:lnTo>
                  <a:pt x="33352" y="69380"/>
                </a:lnTo>
                <a:lnTo>
                  <a:pt x="43646" y="69251"/>
                </a:lnTo>
                <a:lnTo>
                  <a:pt x="53063" y="65574"/>
                </a:lnTo>
                <a:lnTo>
                  <a:pt x="62254" y="56207"/>
                </a:lnTo>
                <a:lnTo>
                  <a:pt x="67431" y="45335"/>
                </a:lnTo>
                <a:lnTo>
                  <a:pt x="68636" y="33805"/>
                </a:lnTo>
                <a:lnTo>
                  <a:pt x="65911" y="22463"/>
                </a:lnTo>
                <a:lnTo>
                  <a:pt x="61389" y="14689"/>
                </a:lnTo>
                <a:lnTo>
                  <a:pt x="52240" y="6012"/>
                </a:lnTo>
                <a:lnTo>
                  <a:pt x="41286" y="1056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05077" y="4628045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89" y="14689"/>
                </a:moveTo>
                <a:lnTo>
                  <a:pt x="52240" y="6012"/>
                </a:lnTo>
                <a:lnTo>
                  <a:pt x="41286" y="1056"/>
                </a:lnTo>
                <a:lnTo>
                  <a:pt x="29602" y="0"/>
                </a:lnTo>
                <a:lnTo>
                  <a:pt x="18261" y="3021"/>
                </a:lnTo>
                <a:lnTo>
                  <a:pt x="8024" y="12689"/>
                </a:lnTo>
                <a:lnTo>
                  <a:pt x="1994" y="23464"/>
                </a:lnTo>
                <a:lnTo>
                  <a:pt x="0" y="34682"/>
                </a:lnTo>
                <a:lnTo>
                  <a:pt x="1869" y="45682"/>
                </a:lnTo>
                <a:lnTo>
                  <a:pt x="11998" y="57875"/>
                </a:lnTo>
                <a:lnTo>
                  <a:pt x="22648" y="65681"/>
                </a:lnTo>
                <a:lnTo>
                  <a:pt x="33352" y="69380"/>
                </a:lnTo>
                <a:lnTo>
                  <a:pt x="43646" y="69251"/>
                </a:lnTo>
                <a:lnTo>
                  <a:pt x="53063" y="65574"/>
                </a:lnTo>
                <a:lnTo>
                  <a:pt x="62254" y="56207"/>
                </a:lnTo>
                <a:lnTo>
                  <a:pt x="67431" y="45335"/>
                </a:lnTo>
                <a:lnTo>
                  <a:pt x="68636" y="33805"/>
                </a:lnTo>
                <a:lnTo>
                  <a:pt x="65911" y="22463"/>
                </a:lnTo>
                <a:lnTo>
                  <a:pt x="61389" y="1468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85648" y="4383067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5" h="69850">
                <a:moveTo>
                  <a:pt x="29476" y="0"/>
                </a:moveTo>
                <a:lnTo>
                  <a:pt x="18158" y="3084"/>
                </a:lnTo>
                <a:lnTo>
                  <a:pt x="7931" y="12759"/>
                </a:lnTo>
                <a:lnTo>
                  <a:pt x="1942" y="23559"/>
                </a:lnTo>
                <a:lnTo>
                  <a:pt x="0" y="34811"/>
                </a:lnTo>
                <a:lnTo>
                  <a:pt x="1914" y="45842"/>
                </a:lnTo>
                <a:lnTo>
                  <a:pt x="12039" y="57980"/>
                </a:lnTo>
                <a:lnTo>
                  <a:pt x="22707" y="65720"/>
                </a:lnTo>
                <a:lnTo>
                  <a:pt x="33447" y="69351"/>
                </a:lnTo>
                <a:lnTo>
                  <a:pt x="43792" y="69166"/>
                </a:lnTo>
                <a:lnTo>
                  <a:pt x="53273" y="65457"/>
                </a:lnTo>
                <a:lnTo>
                  <a:pt x="62348" y="56127"/>
                </a:lnTo>
                <a:lnTo>
                  <a:pt x="67447" y="45257"/>
                </a:lnTo>
                <a:lnTo>
                  <a:pt x="68594" y="33700"/>
                </a:lnTo>
                <a:lnTo>
                  <a:pt x="65816" y="22304"/>
                </a:lnTo>
                <a:lnTo>
                  <a:pt x="61316" y="14565"/>
                </a:lnTo>
                <a:lnTo>
                  <a:pt x="52150" y="5928"/>
                </a:lnTo>
                <a:lnTo>
                  <a:pt x="41172" y="1010"/>
                </a:lnTo>
                <a:lnTo>
                  <a:pt x="29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5648" y="4383067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5" h="69850">
                <a:moveTo>
                  <a:pt x="61316" y="14565"/>
                </a:moveTo>
                <a:lnTo>
                  <a:pt x="52150" y="5928"/>
                </a:lnTo>
                <a:lnTo>
                  <a:pt x="41172" y="1010"/>
                </a:lnTo>
                <a:lnTo>
                  <a:pt x="29476" y="0"/>
                </a:lnTo>
                <a:lnTo>
                  <a:pt x="18158" y="3084"/>
                </a:lnTo>
                <a:lnTo>
                  <a:pt x="7931" y="12759"/>
                </a:lnTo>
                <a:lnTo>
                  <a:pt x="1942" y="23559"/>
                </a:lnTo>
                <a:lnTo>
                  <a:pt x="0" y="34811"/>
                </a:lnTo>
                <a:lnTo>
                  <a:pt x="1914" y="45842"/>
                </a:lnTo>
                <a:lnTo>
                  <a:pt x="12039" y="57980"/>
                </a:lnTo>
                <a:lnTo>
                  <a:pt x="22707" y="65720"/>
                </a:lnTo>
                <a:lnTo>
                  <a:pt x="33447" y="69351"/>
                </a:lnTo>
                <a:lnTo>
                  <a:pt x="43792" y="69166"/>
                </a:lnTo>
                <a:lnTo>
                  <a:pt x="53273" y="65457"/>
                </a:lnTo>
                <a:lnTo>
                  <a:pt x="62348" y="56127"/>
                </a:lnTo>
                <a:lnTo>
                  <a:pt x="67447" y="45257"/>
                </a:lnTo>
                <a:lnTo>
                  <a:pt x="68594" y="33700"/>
                </a:lnTo>
                <a:lnTo>
                  <a:pt x="65816" y="22304"/>
                </a:lnTo>
                <a:lnTo>
                  <a:pt x="61316" y="1456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17777" y="416792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29533" y="0"/>
                </a:moveTo>
                <a:lnTo>
                  <a:pt x="18216" y="3085"/>
                </a:lnTo>
                <a:lnTo>
                  <a:pt x="7993" y="12675"/>
                </a:lnTo>
                <a:lnTo>
                  <a:pt x="1978" y="23419"/>
                </a:lnTo>
                <a:lnTo>
                  <a:pt x="0" y="34647"/>
                </a:lnTo>
                <a:lnTo>
                  <a:pt x="1886" y="45690"/>
                </a:lnTo>
                <a:lnTo>
                  <a:pt x="12023" y="57829"/>
                </a:lnTo>
                <a:lnTo>
                  <a:pt x="22687" y="65602"/>
                </a:lnTo>
                <a:lnTo>
                  <a:pt x="33415" y="69288"/>
                </a:lnTo>
                <a:lnTo>
                  <a:pt x="43745" y="69166"/>
                </a:lnTo>
                <a:lnTo>
                  <a:pt x="53216" y="65518"/>
                </a:lnTo>
                <a:lnTo>
                  <a:pt x="62334" y="56179"/>
                </a:lnTo>
                <a:lnTo>
                  <a:pt x="67467" y="45316"/>
                </a:lnTo>
                <a:lnTo>
                  <a:pt x="68646" y="33772"/>
                </a:lnTo>
                <a:lnTo>
                  <a:pt x="65904" y="22387"/>
                </a:lnTo>
                <a:lnTo>
                  <a:pt x="61369" y="14559"/>
                </a:lnTo>
                <a:lnTo>
                  <a:pt x="52204" y="5928"/>
                </a:lnTo>
                <a:lnTo>
                  <a:pt x="41227" y="1011"/>
                </a:lnTo>
                <a:lnTo>
                  <a:pt x="29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17777" y="4167926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1369" y="14559"/>
                </a:moveTo>
                <a:lnTo>
                  <a:pt x="52204" y="5928"/>
                </a:lnTo>
                <a:lnTo>
                  <a:pt x="41227" y="1011"/>
                </a:lnTo>
                <a:lnTo>
                  <a:pt x="29533" y="0"/>
                </a:lnTo>
                <a:lnTo>
                  <a:pt x="18216" y="3085"/>
                </a:lnTo>
                <a:lnTo>
                  <a:pt x="7993" y="12675"/>
                </a:lnTo>
                <a:lnTo>
                  <a:pt x="1978" y="23419"/>
                </a:lnTo>
                <a:lnTo>
                  <a:pt x="0" y="34647"/>
                </a:lnTo>
                <a:lnTo>
                  <a:pt x="1886" y="45690"/>
                </a:lnTo>
                <a:lnTo>
                  <a:pt x="12023" y="57829"/>
                </a:lnTo>
                <a:lnTo>
                  <a:pt x="22687" y="65602"/>
                </a:lnTo>
                <a:lnTo>
                  <a:pt x="33415" y="69288"/>
                </a:lnTo>
                <a:lnTo>
                  <a:pt x="43745" y="69166"/>
                </a:lnTo>
                <a:lnTo>
                  <a:pt x="53216" y="65518"/>
                </a:lnTo>
                <a:lnTo>
                  <a:pt x="62334" y="56179"/>
                </a:lnTo>
                <a:lnTo>
                  <a:pt x="67467" y="45316"/>
                </a:lnTo>
                <a:lnTo>
                  <a:pt x="68646" y="33772"/>
                </a:lnTo>
                <a:lnTo>
                  <a:pt x="65904" y="22387"/>
                </a:lnTo>
                <a:lnTo>
                  <a:pt x="61369" y="1455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11930" y="297182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5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11930" y="297182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5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72841" y="34738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72841" y="34738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7566" y="34738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47566" y="34738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83325" y="33303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83325" y="33303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54596" y="3545492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554596" y="3545492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90232" y="368900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10"/>
                </a:moveTo>
                <a:lnTo>
                  <a:pt x="67842" y="71710"/>
                </a:lnTo>
                <a:lnTo>
                  <a:pt x="67842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90232" y="368900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10"/>
                </a:moveTo>
                <a:lnTo>
                  <a:pt x="67842" y="71710"/>
                </a:lnTo>
                <a:lnTo>
                  <a:pt x="67842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44113" y="3258736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44113" y="3258736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72841" y="3760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10"/>
                </a:moveTo>
                <a:lnTo>
                  <a:pt x="67830" y="71710"/>
                </a:lnTo>
                <a:lnTo>
                  <a:pt x="67830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72841" y="3760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10"/>
                </a:moveTo>
                <a:lnTo>
                  <a:pt x="67830" y="71710"/>
                </a:lnTo>
                <a:lnTo>
                  <a:pt x="67830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44113" y="390414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44113" y="390414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351142" y="368900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10"/>
                </a:moveTo>
                <a:lnTo>
                  <a:pt x="67842" y="71710"/>
                </a:lnTo>
                <a:lnTo>
                  <a:pt x="67842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51142" y="368900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10"/>
                </a:moveTo>
                <a:lnTo>
                  <a:pt x="67842" y="71710"/>
                </a:lnTo>
                <a:lnTo>
                  <a:pt x="67842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486778" y="3832385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86778" y="3832385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961627" y="33303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961627" y="33303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25991" y="3617242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825991" y="3617242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58172" y="311521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5">
                <a:moveTo>
                  <a:pt x="0" y="71710"/>
                </a:moveTo>
                <a:lnTo>
                  <a:pt x="67830" y="71710"/>
                </a:lnTo>
                <a:lnTo>
                  <a:pt x="67830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758172" y="311521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5">
                <a:moveTo>
                  <a:pt x="0" y="71710"/>
                </a:moveTo>
                <a:lnTo>
                  <a:pt x="67830" y="71710"/>
                </a:lnTo>
                <a:lnTo>
                  <a:pt x="67830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44113" y="3545492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44113" y="3545492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30" y="71722"/>
                </a:lnTo>
                <a:lnTo>
                  <a:pt x="67830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79749" y="368900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10"/>
                </a:moveTo>
                <a:lnTo>
                  <a:pt x="67830" y="71710"/>
                </a:lnTo>
                <a:lnTo>
                  <a:pt x="67830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79749" y="368900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10"/>
                </a:moveTo>
                <a:lnTo>
                  <a:pt x="67830" y="71710"/>
                </a:lnTo>
                <a:lnTo>
                  <a:pt x="67830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15506" y="3832385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15506" y="3832385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47566" y="311521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5">
                <a:moveTo>
                  <a:pt x="0" y="71710"/>
                </a:moveTo>
                <a:lnTo>
                  <a:pt x="67830" y="71710"/>
                </a:lnTo>
                <a:lnTo>
                  <a:pt x="67830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47566" y="311521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5">
                <a:moveTo>
                  <a:pt x="0" y="71710"/>
                </a:moveTo>
                <a:lnTo>
                  <a:pt x="67830" y="71710"/>
                </a:lnTo>
                <a:lnTo>
                  <a:pt x="67830" y="0"/>
                </a:lnTo>
                <a:lnTo>
                  <a:pt x="0" y="0"/>
                </a:lnTo>
                <a:lnTo>
                  <a:pt x="0" y="7171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86778" y="3186956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86778" y="3186956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554596" y="33303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54596" y="33303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418960" y="34738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18960" y="34738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690232" y="34738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690232" y="3473864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215506" y="3545492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215506" y="3545492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0" y="71722"/>
                </a:moveTo>
                <a:lnTo>
                  <a:pt x="67842" y="71722"/>
                </a:lnTo>
                <a:lnTo>
                  <a:pt x="67842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23113" y="3258678"/>
            <a:ext cx="1424940" cy="1793239"/>
          </a:xfrm>
          <a:custGeom>
            <a:avLst/>
            <a:gdLst/>
            <a:ahLst/>
            <a:cxnLst/>
            <a:rect l="l" t="t" r="r" b="b"/>
            <a:pathLst>
              <a:path w="1424940" h="1793239">
                <a:moveTo>
                  <a:pt x="0" y="0"/>
                </a:moveTo>
                <a:lnTo>
                  <a:pt x="1424452" y="1792870"/>
                </a:lnTo>
              </a:path>
            </a:pathLst>
          </a:custGeom>
          <a:ln w="253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1868230" y="2359313"/>
            <a:ext cx="4589780" cy="1274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/>
            <a:r>
              <a:rPr sz="2000" spc="-2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ec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spc="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333CC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ce</a:t>
            </a:r>
            <a:r>
              <a:rPr sz="2000" spc="1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spc="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spc="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333CC"/>
                </a:solidFill>
                <a:latin typeface="Verdana"/>
                <a:cs typeface="Verdana"/>
              </a:rPr>
              <a:t>2</a:t>
            </a:r>
            <a:r>
              <a:rPr sz="2000" spc="-5" dirty="0">
                <a:solidFill>
                  <a:srgbClr val="3333CC"/>
                </a:solidFill>
                <a:latin typeface="Verdana"/>
                <a:cs typeface="Verdana"/>
              </a:rPr>
              <a:t>-</a:t>
            </a:r>
            <a:r>
              <a:rPr sz="2000" spc="-15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me</a:t>
            </a:r>
            <a:r>
              <a:rPr sz="2000" spc="1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  <a:p>
            <a:pPr marL="12700"/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sp</a:t>
            </a:r>
            <a:r>
              <a:rPr sz="2000" spc="-1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ce</a:t>
            </a:r>
            <a:r>
              <a:rPr sz="20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spc="1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li</a:t>
            </a:r>
            <a:r>
              <a:rPr sz="2000" spc="15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e:</a:t>
            </a:r>
            <a:endParaRPr sz="2000">
              <a:latin typeface="Verdana"/>
              <a:cs typeface="Verdana"/>
            </a:endParaRPr>
          </a:p>
          <a:p>
            <a:pPr marL="409575">
              <a:spcBef>
                <a:spcPts val="1335"/>
              </a:spcBef>
              <a:tabLst>
                <a:tab pos="3126105" algn="l"/>
              </a:tabLst>
            </a:pPr>
            <a:r>
              <a:rPr sz="3200" i="1" spc="-295" dirty="0">
                <a:latin typeface="Times New Roman"/>
                <a:cs typeface="Times New Roman"/>
              </a:rPr>
              <a:t>w</a:t>
            </a:r>
            <a:r>
              <a:rPr sz="2775" spc="7" baseline="-24024" dirty="0">
                <a:latin typeface="Times New Roman"/>
                <a:cs typeface="Times New Roman"/>
              </a:rPr>
              <a:t>1</a:t>
            </a:r>
            <a:r>
              <a:rPr sz="2775" spc="-434" baseline="-24024" dirty="0">
                <a:latin typeface="Times New Roman"/>
                <a:cs typeface="Times New Roman"/>
              </a:rPr>
              <a:t> </a:t>
            </a:r>
            <a:r>
              <a:rPr sz="3200" i="1" spc="-185" dirty="0">
                <a:latin typeface="Times New Roman"/>
                <a:cs typeface="Times New Roman"/>
              </a:rPr>
              <a:t>x</a:t>
            </a:r>
            <a:r>
              <a:rPr sz="2775" spc="7" baseline="-24024" dirty="0">
                <a:latin typeface="Times New Roman"/>
                <a:cs typeface="Times New Roman"/>
              </a:rPr>
              <a:t>1</a:t>
            </a:r>
            <a:r>
              <a:rPr sz="2775" baseline="-24024" dirty="0">
                <a:latin typeface="Times New Roman"/>
                <a:cs typeface="Times New Roman"/>
              </a:rPr>
              <a:t> </a:t>
            </a:r>
            <a:r>
              <a:rPr sz="2775" spc="-292" baseline="-2402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i="1" spc="-85" dirty="0">
                <a:latin typeface="Times New Roman"/>
                <a:cs typeface="Times New Roman"/>
              </a:rPr>
              <a:t>w</a:t>
            </a:r>
            <a:r>
              <a:rPr sz="2775" spc="7" baseline="-24024" dirty="0">
                <a:latin typeface="Times New Roman"/>
                <a:cs typeface="Times New Roman"/>
              </a:rPr>
              <a:t>2</a:t>
            </a:r>
            <a:r>
              <a:rPr sz="2775" spc="-217" baseline="-24024" dirty="0">
                <a:latin typeface="Times New Roman"/>
                <a:cs typeface="Times New Roman"/>
              </a:rPr>
              <a:t> </a:t>
            </a:r>
            <a:r>
              <a:rPr sz="3200" i="1" spc="30" dirty="0">
                <a:latin typeface="Times New Roman"/>
                <a:cs typeface="Times New Roman"/>
              </a:rPr>
              <a:t>x</a:t>
            </a:r>
            <a:r>
              <a:rPr sz="2775" spc="7" baseline="-24024" dirty="0">
                <a:latin typeface="Times New Roman"/>
                <a:cs typeface="Times New Roman"/>
              </a:rPr>
              <a:t>2</a:t>
            </a:r>
            <a:r>
              <a:rPr sz="2775" baseline="-24024" dirty="0">
                <a:latin typeface="Times New Roman"/>
                <a:cs typeface="Times New Roman"/>
              </a:rPr>
              <a:t> </a:t>
            </a:r>
            <a:r>
              <a:rPr sz="2775" spc="-82" baseline="-2402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i="1" spc="-114" dirty="0">
                <a:latin typeface="Times New Roman"/>
                <a:cs typeface="Times New Roman"/>
              </a:rPr>
              <a:t>w</a:t>
            </a:r>
            <a:r>
              <a:rPr sz="2775" spc="7" baseline="-24024" dirty="0">
                <a:latin typeface="Times New Roman"/>
                <a:cs typeface="Times New Roman"/>
              </a:rPr>
              <a:t>0</a:t>
            </a:r>
            <a:r>
              <a:rPr sz="2775" baseline="-24024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635254" y="2781764"/>
            <a:ext cx="25527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15" dirty="0">
                <a:latin typeface="Verdana"/>
                <a:cs typeface="Verdana"/>
              </a:rPr>
              <a:t>x</a:t>
            </a:r>
            <a:r>
              <a:rPr sz="1575" b="1" baseline="-18518" dirty="0">
                <a:latin typeface="Verdana"/>
                <a:cs typeface="Verdana"/>
              </a:rPr>
              <a:t>2</a:t>
            </a:r>
            <a:endParaRPr sz="1575" baseline="-18518">
              <a:latin typeface="Verdana"/>
              <a:cs typeface="Verdan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868235" y="4860831"/>
            <a:ext cx="4584065" cy="825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/>
            <a:r>
              <a:rPr sz="2000" spc="-2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ec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spc="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333CC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ce</a:t>
            </a:r>
            <a:r>
              <a:rPr sz="2000" spc="1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spc="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spc="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333CC"/>
                </a:solidFill>
                <a:latin typeface="Verdana"/>
                <a:cs typeface="Verdana"/>
              </a:rPr>
              <a:t>-</a:t>
            </a:r>
            <a:r>
              <a:rPr sz="2000" spc="-15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me</a:t>
            </a:r>
            <a:r>
              <a:rPr sz="2000" spc="1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20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sp</a:t>
            </a:r>
            <a:r>
              <a:rPr sz="2000" spc="-2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ce</a:t>
            </a:r>
            <a:r>
              <a:rPr sz="2000" spc="1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spc="1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CC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yp</a:t>
            </a:r>
            <a:r>
              <a:rPr sz="2000" spc="-1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2000" spc="20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000" spc="-5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539115">
              <a:lnSpc>
                <a:spcPts val="1614"/>
              </a:lnSpc>
            </a:pPr>
            <a:r>
              <a:rPr sz="1850" i="1" spc="5" dirty="0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056558" y="5691772"/>
            <a:ext cx="2305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905866" y="5666846"/>
            <a:ext cx="20872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68350" algn="l"/>
              </a:tabLst>
            </a:pPr>
            <a:r>
              <a:rPr sz="3200" i="1" dirty="0">
                <a:latin typeface="Times New Roman"/>
                <a:cs typeface="Times New Roman"/>
              </a:rPr>
              <a:t>w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200" spc="3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248365" y="5594423"/>
            <a:ext cx="462915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15"/>
              </a:lnSpc>
            </a:pPr>
            <a:r>
              <a:rPr sz="4800" dirty="0">
                <a:latin typeface="Symbol"/>
                <a:cs typeface="Symbol"/>
              </a:rPr>
              <a:t></a:t>
            </a:r>
            <a:endParaRPr sz="4800">
              <a:latin typeface="Symbol"/>
              <a:cs typeface="Symbol"/>
            </a:endParaRPr>
          </a:p>
          <a:p>
            <a:pPr marL="56515">
              <a:lnSpc>
                <a:spcPts val="1975"/>
              </a:lnSpc>
            </a:pPr>
            <a:r>
              <a:rPr sz="1850" i="1" spc="150" dirty="0">
                <a:latin typeface="Times New Roman"/>
                <a:cs typeface="Times New Roman"/>
              </a:rPr>
              <a:t>i</a:t>
            </a:r>
            <a:r>
              <a:rPr sz="1850" spc="85" dirty="0">
                <a:latin typeface="Symbol"/>
                <a:cs typeface="Symbol"/>
              </a:rPr>
              <a:t></a:t>
            </a: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18839" y="5636089"/>
            <a:ext cx="92075" cy="284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50" i="1" spc="5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159935" y="5920302"/>
            <a:ext cx="384175" cy="284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04165" algn="l"/>
              </a:tabLst>
            </a:pPr>
            <a:r>
              <a:rPr sz="1850" i="1" spc="5" dirty="0">
                <a:latin typeface="Times New Roman"/>
                <a:cs typeface="Times New Roman"/>
              </a:rPr>
              <a:t>i	i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993" y="217214"/>
            <a:ext cx="10762013" cy="532732"/>
          </a:xfrm>
          <a:prstGeom prst="rect">
            <a:avLst/>
          </a:prstGeom>
        </p:spPr>
        <p:txBody>
          <a:bodyPr vert="horz" wrap="square" lIns="0" tIns="57680" rIns="0" bIns="0" rtlCol="0">
            <a:spAutoFit/>
          </a:bodyPr>
          <a:lstStyle/>
          <a:p>
            <a:pPr marL="1693545">
              <a:lnSpc>
                <a:spcPts val="3745"/>
              </a:lnSpc>
            </a:pPr>
            <a:r>
              <a:rPr sz="3200" dirty="0"/>
              <a:t>Perceptron</a:t>
            </a:r>
            <a:r>
              <a:rPr sz="3200" spc="-130" dirty="0"/>
              <a:t> </a:t>
            </a:r>
            <a:r>
              <a:rPr sz="3200" dirty="0"/>
              <a:t>Learning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78953" y="864327"/>
            <a:ext cx="704024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ts val="2870"/>
              </a:lnSpc>
              <a:buClr>
                <a:srgbClr val="3333CC"/>
              </a:buClr>
              <a:buFont typeface="Verdana"/>
              <a:buChar char="•"/>
              <a:tabLst>
                <a:tab pos="354965" algn="l"/>
              </a:tabLst>
            </a:pPr>
            <a:r>
              <a:rPr sz="2400" spc="-15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2400" spc="-1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spc="-3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ep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400" spc="-30" dirty="0">
                <a:solidFill>
                  <a:srgbClr val="3333CC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400" spc="-3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spc="6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g</a:t>
            </a:r>
            <a:r>
              <a:rPr sz="2400" spc="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2400" spc="60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f</a:t>
            </a:r>
            <a:r>
              <a:rPr sz="2400" spc="-3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400" spc="2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w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spc="6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333CC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3333CC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400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up</a:t>
            </a:r>
            <a:r>
              <a:rPr sz="2400" spc="-1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ts val="2105"/>
              </a:lnSpc>
            </a:pPr>
            <a:r>
              <a:rPr spc="5" dirty="0">
                <a:latin typeface="Verdana"/>
                <a:cs typeface="Verdana"/>
              </a:rPr>
              <a:t>At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Verdana"/>
                <a:cs typeface="Verdana"/>
              </a:rPr>
              <a:t>St</a:t>
            </a:r>
            <a:r>
              <a:rPr spc="25" dirty="0">
                <a:latin typeface="Verdana"/>
                <a:cs typeface="Verdana"/>
              </a:rPr>
              <a:t>e</a:t>
            </a:r>
            <a:r>
              <a:rPr spc="10" dirty="0">
                <a:latin typeface="Verdana"/>
                <a:cs typeface="Verdana"/>
              </a:rPr>
              <a:t>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m,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cho</a:t>
            </a:r>
            <a:r>
              <a:rPr dirty="0">
                <a:latin typeface="Verdana"/>
                <a:cs typeface="Verdana"/>
              </a:rPr>
              <a:t>o</a:t>
            </a:r>
            <a:r>
              <a:rPr spc="10" dirty="0">
                <a:latin typeface="Verdana"/>
                <a:cs typeface="Verdana"/>
              </a:rPr>
              <a:t>se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a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Verdana"/>
                <a:cs typeface="Verdana"/>
              </a:rPr>
              <a:t>t</a:t>
            </a:r>
            <a:r>
              <a:rPr spc="-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a</a:t>
            </a:r>
            <a:r>
              <a:rPr spc="-15" dirty="0">
                <a:latin typeface="Verdana"/>
                <a:cs typeface="Verdana"/>
              </a:rPr>
              <a:t>i</a:t>
            </a:r>
            <a:r>
              <a:rPr spc="10" dirty="0">
                <a:latin typeface="Verdana"/>
                <a:cs typeface="Verdana"/>
              </a:rPr>
              <a:t>n</a:t>
            </a:r>
            <a:r>
              <a:rPr spc="-20" dirty="0">
                <a:latin typeface="Verdana"/>
                <a:cs typeface="Verdana"/>
              </a:rPr>
              <a:t>i</a:t>
            </a:r>
            <a:r>
              <a:rPr spc="10" dirty="0">
                <a:latin typeface="Verdana"/>
                <a:cs typeface="Verdana"/>
              </a:rPr>
              <a:t>ng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5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x</a:t>
            </a:r>
            <a:r>
              <a:rPr spc="15" dirty="0">
                <a:latin typeface="Verdana"/>
                <a:cs typeface="Verdana"/>
              </a:rPr>
              <a:t>am</a:t>
            </a:r>
            <a:r>
              <a:rPr spc="25" dirty="0">
                <a:latin typeface="Verdana"/>
                <a:cs typeface="Verdana"/>
              </a:rPr>
              <a:t>p</a:t>
            </a:r>
            <a:r>
              <a:rPr spc="-15" dirty="0">
                <a:latin typeface="Verdana"/>
                <a:cs typeface="Verdana"/>
              </a:rPr>
              <a:t>l</a:t>
            </a:r>
            <a:r>
              <a:rPr spc="10" dirty="0">
                <a:latin typeface="Verdana"/>
                <a:cs typeface="Verdana"/>
              </a:rPr>
              <a:t>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Verdana"/>
                <a:cs typeface="Verdana"/>
              </a:rPr>
              <a:t>x</a:t>
            </a:r>
            <a:r>
              <a:rPr spc="-10" dirty="0">
                <a:latin typeface="Verdana"/>
                <a:cs typeface="Verdana"/>
              </a:rPr>
              <a:t>(</a:t>
            </a:r>
            <a:r>
              <a:rPr spc="15" dirty="0">
                <a:latin typeface="Verdana"/>
                <a:cs typeface="Verdana"/>
              </a:rPr>
              <a:t>m</a:t>
            </a:r>
            <a:r>
              <a:rPr spc="-5" dirty="0">
                <a:latin typeface="Verdana"/>
                <a:cs typeface="Verdana"/>
              </a:rPr>
              <a:t>)</a:t>
            </a:r>
            <a:r>
              <a:rPr spc="5" dirty="0">
                <a:latin typeface="Verdana"/>
                <a:cs typeface="Verdana"/>
              </a:rPr>
              <a:t>.</a:t>
            </a:r>
            <a:endParaRPr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52" y="2295641"/>
            <a:ext cx="5669280" cy="212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tabLst>
                <a:tab pos="1223645" algn="l"/>
              </a:tabLst>
            </a:pPr>
            <a:r>
              <a:rPr sz="2000" spc="20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ere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3450" i="1" spc="-127" baseline="1207" dirty="0">
                <a:latin typeface="Symbol"/>
                <a:cs typeface="Symbol"/>
              </a:rPr>
              <a:t></a:t>
            </a:r>
            <a:r>
              <a:rPr sz="3450" i="1" baseline="1207" dirty="0">
                <a:latin typeface="Times New Roman"/>
                <a:cs typeface="Times New Roman"/>
              </a:rPr>
              <a:t> </a:t>
            </a:r>
            <a:r>
              <a:rPr sz="3450" i="1" spc="-262" baseline="1207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25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in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ra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ram</a:t>
            </a:r>
            <a:r>
              <a:rPr sz="2000" spc="5" dirty="0">
                <a:latin typeface="Verdana"/>
                <a:cs typeface="Verdana"/>
              </a:rPr>
              <a:t>e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er.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ts val="1645"/>
              </a:lnSpc>
              <a:spcBef>
                <a:spcPts val="1425"/>
              </a:spcBef>
            </a:pPr>
            <a:r>
              <a:rPr sz="1550" b="1" spc="10" dirty="0">
                <a:latin typeface="Verdana"/>
                <a:cs typeface="Verdana"/>
              </a:rPr>
              <a:t>x</a:t>
            </a:r>
            <a:r>
              <a:rPr sz="1575" b="1" baseline="-18518" dirty="0">
                <a:latin typeface="Verdana"/>
                <a:cs typeface="Verdana"/>
              </a:rPr>
              <a:t>2</a:t>
            </a:r>
            <a:endParaRPr sz="1575" baseline="-18518">
              <a:latin typeface="Verdana"/>
              <a:cs typeface="Verdana"/>
            </a:endParaRPr>
          </a:p>
          <a:p>
            <a:pPr marL="354330" indent="-341630">
              <a:lnSpc>
                <a:spcPts val="2665"/>
              </a:lnSpc>
              <a:buClr>
                <a:srgbClr val="3333CC"/>
              </a:buClr>
              <a:buFont typeface="Verdana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400" spc="65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ass</a:t>
            </a:r>
            <a:r>
              <a:rPr sz="2400" spc="5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f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ca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ti</a:t>
            </a:r>
            <a:r>
              <a:rPr sz="2400" spc="-2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spc="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3333CC"/>
                </a:solidFill>
                <a:latin typeface="Verdana"/>
                <a:cs typeface="Verdana"/>
              </a:rPr>
              <a:t>f</a:t>
            </a:r>
            <a:r>
              <a:rPr sz="2400" spc="2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400" spc="2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st</a:t>
            </a:r>
            <a:r>
              <a:rPr sz="2400" spc="22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2400" spc="-1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tt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spc="2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  <a:p>
            <a:pPr marL="335915" marR="184150">
              <a:tabLst>
                <a:tab pos="1372870" algn="l"/>
              </a:tabLst>
            </a:pP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400" spc="5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th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w</a:t>
            </a:r>
            <a:r>
              <a:rPr sz="2400" spc="1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spc="6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g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ht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400" spc="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Verdana"/>
                <a:cs typeface="Verdana"/>
              </a:rPr>
              <a:t>w</a:t>
            </a:r>
            <a:r>
              <a:rPr sz="2400" b="1" spc="2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b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400" spc="5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spc="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2400" spc="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by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400" spc="5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spc="6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g</a:t>
            </a:r>
            <a:r>
              <a:rPr sz="2400" spc="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Verdana"/>
                <a:cs typeface="Verdana"/>
              </a:rPr>
              <a:t>th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r>
              <a:rPr sz="2400" spc="-2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3333CC"/>
                </a:solidFill>
                <a:latin typeface="Verdana"/>
                <a:cs typeface="Verdana"/>
              </a:rPr>
              <a:t>de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2400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ts val="2370"/>
              </a:lnSpc>
              <a:tabLst>
                <a:tab pos="848360" algn="l"/>
                <a:tab pos="4814570" algn="l"/>
              </a:tabLst>
            </a:pPr>
            <a:r>
              <a:rPr sz="2000" spc="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Verdana"/>
                <a:cs typeface="Verdana"/>
              </a:rPr>
              <a:t>w</a:t>
            </a:r>
            <a:r>
              <a:rPr sz="2025" spc="-22" baseline="26748" dirty="0">
                <a:latin typeface="Verdana"/>
                <a:cs typeface="Verdana"/>
              </a:rPr>
              <a:t>t</a:t>
            </a:r>
            <a:r>
              <a:rPr sz="2000" b="1" dirty="0">
                <a:latin typeface="Verdana"/>
                <a:cs typeface="Verdana"/>
              </a:rPr>
              <a:t>x</a:t>
            </a:r>
            <a:r>
              <a:rPr sz="2000" b="1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&gt;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0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15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en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Verdana"/>
                <a:cs typeface="Verdana"/>
              </a:rPr>
              <a:t>x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ss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g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Verdana"/>
                <a:cs typeface="Verdana"/>
              </a:rPr>
              <a:t>C</a:t>
            </a:r>
            <a:r>
              <a:rPr sz="2025" spc="-15" baseline="-18518" dirty="0">
                <a:latin typeface="Verdana"/>
                <a:cs typeface="Verdana"/>
              </a:rPr>
              <a:t>1</a:t>
            </a:r>
            <a:endParaRPr sz="2025" baseline="-18518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458" y="4397653"/>
            <a:ext cx="21037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90525" algn="l"/>
              </a:tabLst>
            </a:pPr>
            <a:r>
              <a:rPr sz="2000" spc="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Verdana"/>
                <a:cs typeface="Verdana"/>
              </a:rPr>
              <a:t>w</a:t>
            </a:r>
            <a:r>
              <a:rPr sz="2025" spc="-22" baseline="24691" dirty="0">
                <a:latin typeface="Verdana"/>
                <a:cs typeface="Verdana"/>
              </a:rPr>
              <a:t>t</a:t>
            </a:r>
            <a:r>
              <a:rPr sz="2000" b="1" dirty="0">
                <a:latin typeface="Verdana"/>
                <a:cs typeface="Verdana"/>
              </a:rPr>
              <a:t>x</a:t>
            </a:r>
            <a:r>
              <a:rPr sz="2000" b="1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≤ 0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7330" y="4406302"/>
            <a:ext cx="24034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latin typeface="Verdana"/>
                <a:cs typeface="Verdana"/>
              </a:rPr>
              <a:t>x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ss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1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ed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Verdana"/>
                <a:cs typeface="Verdana"/>
              </a:rPr>
              <a:t>C</a:t>
            </a:r>
            <a:r>
              <a:rPr sz="2025" spc="-15" baseline="-18518" dirty="0">
                <a:latin typeface="Verdana"/>
                <a:cs typeface="Verdana"/>
              </a:rPr>
              <a:t>2</a:t>
            </a:r>
            <a:endParaRPr sz="2025" baseline="-18518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4027" y="1948779"/>
            <a:ext cx="573786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852420" algn="l"/>
                <a:tab pos="4819015" algn="l"/>
              </a:tabLst>
            </a:pPr>
            <a:r>
              <a:rPr sz="1850" b="1" i="1" spc="75" dirty="0">
                <a:latin typeface="Times New Roman"/>
                <a:cs typeface="Times New Roman"/>
              </a:rPr>
              <a:t>w</a:t>
            </a:r>
            <a:r>
              <a:rPr sz="1850" spc="40" dirty="0">
                <a:latin typeface="Times New Roman"/>
                <a:cs typeface="Times New Roman"/>
              </a:rPr>
              <a:t>(</a:t>
            </a:r>
            <a:r>
              <a:rPr sz="1850" i="1" spc="25" dirty="0">
                <a:latin typeface="Times New Roman"/>
                <a:cs typeface="Times New Roman"/>
              </a:rPr>
              <a:t>m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sz="1850" spc="125" dirty="0">
                <a:latin typeface="Symbol"/>
                <a:cs typeface="Symbol"/>
              </a:rPr>
              <a:t></a:t>
            </a:r>
            <a:r>
              <a:rPr sz="1850" spc="-160" dirty="0">
                <a:latin typeface="Times New Roman"/>
                <a:cs typeface="Times New Roman"/>
              </a:rPr>
              <a:t>1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b="1" i="1" spc="75" dirty="0">
                <a:latin typeface="Times New Roman"/>
                <a:cs typeface="Times New Roman"/>
              </a:rPr>
              <a:t>w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m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1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</a:t>
            </a:r>
            <a:r>
              <a:rPr sz="1950" i="1" spc="-50" dirty="0">
                <a:latin typeface="Symbol"/>
                <a:cs typeface="Symbol"/>
              </a:rPr>
              <a:t></a:t>
            </a:r>
            <a:r>
              <a:rPr sz="1950" i="1" spc="114" dirty="0">
                <a:latin typeface="Times New Roman"/>
                <a:cs typeface="Times New Roman"/>
              </a:rPr>
              <a:t> </a:t>
            </a:r>
            <a:r>
              <a:rPr sz="1850" b="1" i="1" spc="75" dirty="0">
                <a:latin typeface="Times New Roman"/>
                <a:cs typeface="Times New Roman"/>
              </a:rPr>
              <a:t>x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m</a:t>
            </a:r>
            <a:r>
              <a:rPr sz="1850" spc="-45" dirty="0">
                <a:latin typeface="Times New Roman"/>
                <a:cs typeface="Times New Roman"/>
              </a:rPr>
              <a:t>)</a:t>
            </a:r>
            <a:r>
              <a:rPr sz="1850" spc="5" dirty="0">
                <a:latin typeface="Times New Roman"/>
                <a:cs typeface="Times New Roman"/>
              </a:rPr>
              <a:t>,</a:t>
            </a:r>
            <a:r>
              <a:rPr sz="1850" spc="-250" dirty="0">
                <a:latin typeface="Times New Roman"/>
                <a:cs typeface="Times New Roman"/>
              </a:rPr>
              <a:t> </a:t>
            </a:r>
            <a:r>
              <a:rPr sz="1850" spc="-165" dirty="0">
                <a:latin typeface="Times New Roman"/>
                <a:cs typeface="Times New Roman"/>
              </a:rPr>
              <a:t>f</a:t>
            </a:r>
            <a:r>
              <a:rPr sz="1850" spc="-15" dirty="0">
                <a:latin typeface="Times New Roman"/>
                <a:cs typeface="Times New Roman"/>
              </a:rPr>
              <a:t>o</a:t>
            </a:r>
            <a:r>
              <a:rPr sz="1850" spc="10" dirty="0">
                <a:latin typeface="Times New Roman"/>
                <a:cs typeface="Times New Roman"/>
              </a:rPr>
              <a:t>r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b="1" i="1" spc="70" dirty="0">
                <a:latin typeface="Times New Roman"/>
                <a:cs typeface="Times New Roman"/>
              </a:rPr>
              <a:t>w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m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b="1" i="1" spc="75" dirty="0">
                <a:latin typeface="Times New Roman"/>
                <a:cs typeface="Times New Roman"/>
              </a:rPr>
              <a:t>x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m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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0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a</a:t>
            </a:r>
            <a:r>
              <a:rPr sz="1850" spc="-130" dirty="0">
                <a:latin typeface="Times New Roman"/>
                <a:cs typeface="Times New Roman"/>
              </a:rPr>
              <a:t>n</a:t>
            </a:r>
            <a:r>
              <a:rPr sz="1850" spc="15" dirty="0">
                <a:latin typeface="Times New Roman"/>
                <a:cs typeface="Times New Roman"/>
              </a:rPr>
              <a:t>d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b="1" i="1" spc="70" dirty="0">
                <a:latin typeface="Times New Roman"/>
                <a:cs typeface="Times New Roman"/>
              </a:rPr>
              <a:t>x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m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Symbol"/>
                <a:cs typeface="Symbol"/>
              </a:rPr>
              <a:t></a:t>
            </a:r>
            <a:r>
              <a:rPr sz="1850" i="1" spc="15" dirty="0">
                <a:latin typeface="Times New Roman"/>
                <a:cs typeface="Times New Roman"/>
              </a:rPr>
              <a:t>C</a:t>
            </a:r>
            <a:r>
              <a:rPr sz="1575" spc="30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4020" y="1562991"/>
            <a:ext cx="572262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856230" algn="l"/>
                <a:tab pos="4819015" algn="l"/>
              </a:tabLst>
            </a:pPr>
            <a:r>
              <a:rPr sz="1850" b="1" i="1" spc="75" dirty="0">
                <a:latin typeface="Times New Roman"/>
                <a:cs typeface="Times New Roman"/>
              </a:rPr>
              <a:t>w</a:t>
            </a:r>
            <a:r>
              <a:rPr sz="1850" spc="40" dirty="0">
                <a:latin typeface="Times New Roman"/>
                <a:cs typeface="Times New Roman"/>
              </a:rPr>
              <a:t>(</a:t>
            </a:r>
            <a:r>
              <a:rPr sz="1850" i="1" spc="25" dirty="0">
                <a:latin typeface="Times New Roman"/>
                <a:cs typeface="Times New Roman"/>
              </a:rPr>
              <a:t>m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sz="1850" spc="125" dirty="0">
                <a:latin typeface="Symbol"/>
                <a:cs typeface="Symbol"/>
              </a:rPr>
              <a:t></a:t>
            </a:r>
            <a:r>
              <a:rPr sz="1850" spc="-160" dirty="0">
                <a:latin typeface="Times New Roman"/>
                <a:cs typeface="Times New Roman"/>
              </a:rPr>
              <a:t>1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b="1" i="1" spc="75" dirty="0">
                <a:latin typeface="Times New Roman"/>
                <a:cs typeface="Times New Roman"/>
              </a:rPr>
              <a:t>w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m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180" dirty="0">
                <a:latin typeface="Times New Roman"/>
                <a:cs typeface="Times New Roman"/>
              </a:rPr>
              <a:t> </a:t>
            </a:r>
            <a:r>
              <a:rPr sz="1850" spc="100" dirty="0">
                <a:latin typeface="Symbol"/>
                <a:cs typeface="Symbol"/>
              </a:rPr>
              <a:t></a:t>
            </a:r>
            <a:r>
              <a:rPr sz="1950" i="1" spc="-50" dirty="0">
                <a:latin typeface="Symbol"/>
                <a:cs typeface="Symbol"/>
              </a:rPr>
              <a:t></a:t>
            </a:r>
            <a:r>
              <a:rPr sz="1950" i="1" spc="114" dirty="0">
                <a:latin typeface="Times New Roman"/>
                <a:cs typeface="Times New Roman"/>
              </a:rPr>
              <a:t> </a:t>
            </a:r>
            <a:r>
              <a:rPr sz="1850" b="1" i="1" spc="70" dirty="0">
                <a:latin typeface="Times New Roman"/>
                <a:cs typeface="Times New Roman"/>
              </a:rPr>
              <a:t>x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m</a:t>
            </a:r>
            <a:r>
              <a:rPr sz="1850" spc="-45" dirty="0">
                <a:latin typeface="Times New Roman"/>
                <a:cs typeface="Times New Roman"/>
              </a:rPr>
              <a:t>)</a:t>
            </a:r>
            <a:r>
              <a:rPr sz="1850" spc="5" dirty="0">
                <a:latin typeface="Times New Roman"/>
                <a:cs typeface="Times New Roman"/>
              </a:rPr>
              <a:t>,</a:t>
            </a:r>
            <a:r>
              <a:rPr sz="1850" spc="-254" dirty="0">
                <a:latin typeface="Times New Roman"/>
                <a:cs typeface="Times New Roman"/>
              </a:rPr>
              <a:t> </a:t>
            </a:r>
            <a:r>
              <a:rPr sz="1850" spc="-165" dirty="0">
                <a:latin typeface="Times New Roman"/>
                <a:cs typeface="Times New Roman"/>
              </a:rPr>
              <a:t>f</a:t>
            </a:r>
            <a:r>
              <a:rPr sz="1850" spc="-15" dirty="0">
                <a:latin typeface="Times New Roman"/>
                <a:cs typeface="Times New Roman"/>
              </a:rPr>
              <a:t>o</a:t>
            </a:r>
            <a:r>
              <a:rPr sz="1850" spc="10" dirty="0">
                <a:latin typeface="Times New Roman"/>
                <a:cs typeface="Times New Roman"/>
              </a:rPr>
              <a:t>r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b="1" i="1" spc="70" dirty="0">
                <a:latin typeface="Times New Roman"/>
                <a:cs typeface="Times New Roman"/>
              </a:rPr>
              <a:t>w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m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b="1" i="1" spc="70" dirty="0">
                <a:latin typeface="Times New Roman"/>
                <a:cs typeface="Times New Roman"/>
              </a:rPr>
              <a:t>x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m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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0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a</a:t>
            </a:r>
            <a:r>
              <a:rPr sz="1850" spc="-130" dirty="0">
                <a:latin typeface="Times New Roman"/>
                <a:cs typeface="Times New Roman"/>
              </a:rPr>
              <a:t>n</a:t>
            </a:r>
            <a:r>
              <a:rPr sz="1850" spc="15" dirty="0">
                <a:latin typeface="Times New Roman"/>
                <a:cs typeface="Times New Roman"/>
              </a:rPr>
              <a:t>d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b="1" i="1" spc="70" dirty="0">
                <a:latin typeface="Times New Roman"/>
                <a:cs typeface="Times New Roman"/>
              </a:rPr>
              <a:t>x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m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Symbol"/>
                <a:cs typeface="Symbol"/>
              </a:rPr>
              <a:t></a:t>
            </a:r>
            <a:r>
              <a:rPr sz="1850" i="1" spc="-105" dirty="0">
                <a:latin typeface="Times New Roman"/>
                <a:cs typeface="Times New Roman"/>
              </a:rPr>
              <a:t>C</a:t>
            </a:r>
            <a:r>
              <a:rPr sz="1575" spc="30" baseline="-23809" dirty="0">
                <a:latin typeface="Times New Roman"/>
                <a:cs typeface="Times New Roman"/>
              </a:rPr>
              <a:t>1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0496" y="1966361"/>
            <a:ext cx="6476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i="1" spc="1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3970" y="1581056"/>
            <a:ext cx="6476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i="1" spc="1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39000" y="5631549"/>
            <a:ext cx="3276600" cy="103505"/>
          </a:xfrm>
          <a:custGeom>
            <a:avLst/>
            <a:gdLst/>
            <a:ahLst/>
            <a:cxnLst/>
            <a:rect l="l" t="t" r="r" b="b"/>
            <a:pathLst>
              <a:path w="3276600" h="103504">
                <a:moveTo>
                  <a:pt x="3251440" y="51703"/>
                </a:moveTo>
                <a:lnTo>
                  <a:pt x="3181593" y="92427"/>
                </a:lnTo>
                <a:lnTo>
                  <a:pt x="3180587" y="96322"/>
                </a:lnTo>
                <a:lnTo>
                  <a:pt x="3182355" y="99346"/>
                </a:lnTo>
                <a:lnTo>
                  <a:pt x="3184154" y="102370"/>
                </a:lnTo>
                <a:lnTo>
                  <a:pt x="3187964" y="103406"/>
                </a:lnTo>
                <a:lnTo>
                  <a:pt x="3265702" y="58055"/>
                </a:lnTo>
                <a:lnTo>
                  <a:pt x="3264164" y="58055"/>
                </a:lnTo>
                <a:lnTo>
                  <a:pt x="3264164" y="57186"/>
                </a:lnTo>
                <a:lnTo>
                  <a:pt x="3260841" y="57186"/>
                </a:lnTo>
                <a:lnTo>
                  <a:pt x="3251440" y="51703"/>
                </a:lnTo>
                <a:close/>
              </a:path>
              <a:path w="3276600" h="103504">
                <a:moveTo>
                  <a:pt x="3240550" y="45351"/>
                </a:moveTo>
                <a:lnTo>
                  <a:pt x="0" y="45351"/>
                </a:lnTo>
                <a:lnTo>
                  <a:pt x="0" y="58055"/>
                </a:lnTo>
                <a:lnTo>
                  <a:pt x="3240550" y="58055"/>
                </a:lnTo>
                <a:lnTo>
                  <a:pt x="3251440" y="51703"/>
                </a:lnTo>
                <a:lnTo>
                  <a:pt x="3240550" y="45351"/>
                </a:lnTo>
                <a:close/>
              </a:path>
              <a:path w="3276600" h="103504">
                <a:moveTo>
                  <a:pt x="3265723" y="45351"/>
                </a:moveTo>
                <a:lnTo>
                  <a:pt x="3264164" y="45351"/>
                </a:lnTo>
                <a:lnTo>
                  <a:pt x="3264164" y="58055"/>
                </a:lnTo>
                <a:lnTo>
                  <a:pt x="3265702" y="58055"/>
                </a:lnTo>
                <a:lnTo>
                  <a:pt x="3276599" y="51697"/>
                </a:lnTo>
                <a:lnTo>
                  <a:pt x="3265723" y="45351"/>
                </a:lnTo>
                <a:close/>
              </a:path>
              <a:path w="3276600" h="103504">
                <a:moveTo>
                  <a:pt x="3260841" y="46219"/>
                </a:moveTo>
                <a:lnTo>
                  <a:pt x="3251440" y="51703"/>
                </a:lnTo>
                <a:lnTo>
                  <a:pt x="3260841" y="57186"/>
                </a:lnTo>
                <a:lnTo>
                  <a:pt x="3260841" y="46219"/>
                </a:lnTo>
                <a:close/>
              </a:path>
              <a:path w="3276600" h="103504">
                <a:moveTo>
                  <a:pt x="3264164" y="46219"/>
                </a:moveTo>
                <a:lnTo>
                  <a:pt x="3260841" y="46219"/>
                </a:lnTo>
                <a:lnTo>
                  <a:pt x="3260841" y="57186"/>
                </a:lnTo>
                <a:lnTo>
                  <a:pt x="3264164" y="57186"/>
                </a:lnTo>
                <a:lnTo>
                  <a:pt x="3264164" y="46219"/>
                </a:lnTo>
                <a:close/>
              </a:path>
              <a:path w="3276600" h="103504">
                <a:moveTo>
                  <a:pt x="3187964" y="0"/>
                </a:moveTo>
                <a:lnTo>
                  <a:pt x="3184154" y="1011"/>
                </a:lnTo>
                <a:lnTo>
                  <a:pt x="3182355" y="4047"/>
                </a:lnTo>
                <a:lnTo>
                  <a:pt x="3180587" y="7083"/>
                </a:lnTo>
                <a:lnTo>
                  <a:pt x="3181593" y="10978"/>
                </a:lnTo>
                <a:lnTo>
                  <a:pt x="3251440" y="51703"/>
                </a:lnTo>
                <a:lnTo>
                  <a:pt x="3260841" y="46219"/>
                </a:lnTo>
                <a:lnTo>
                  <a:pt x="3264164" y="46219"/>
                </a:lnTo>
                <a:lnTo>
                  <a:pt x="3264164" y="45351"/>
                </a:lnTo>
                <a:lnTo>
                  <a:pt x="3265723" y="45351"/>
                </a:lnTo>
                <a:lnTo>
                  <a:pt x="3187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87306" y="3092439"/>
            <a:ext cx="103505" cy="2590800"/>
          </a:xfrm>
          <a:custGeom>
            <a:avLst/>
            <a:gdLst/>
            <a:ahLst/>
            <a:cxnLst/>
            <a:rect l="l" t="t" r="r" b="b"/>
            <a:pathLst>
              <a:path w="103504" h="2590800">
                <a:moveTo>
                  <a:pt x="51694" y="25113"/>
                </a:moveTo>
                <a:lnTo>
                  <a:pt x="45354" y="35984"/>
                </a:lnTo>
                <a:lnTo>
                  <a:pt x="45342" y="2590806"/>
                </a:lnTo>
                <a:lnTo>
                  <a:pt x="58033" y="2590806"/>
                </a:lnTo>
                <a:lnTo>
                  <a:pt x="58033" y="35984"/>
                </a:lnTo>
                <a:lnTo>
                  <a:pt x="51694" y="25113"/>
                </a:lnTo>
                <a:close/>
              </a:path>
              <a:path w="103504" h="2590800">
                <a:moveTo>
                  <a:pt x="51694" y="0"/>
                </a:moveTo>
                <a:lnTo>
                  <a:pt x="1798" y="85618"/>
                </a:lnTo>
                <a:lnTo>
                  <a:pt x="0" y="88666"/>
                </a:lnTo>
                <a:lnTo>
                  <a:pt x="1036" y="92476"/>
                </a:lnTo>
                <a:lnTo>
                  <a:pt x="7132" y="96011"/>
                </a:lnTo>
                <a:lnTo>
                  <a:pt x="10942" y="95006"/>
                </a:lnTo>
                <a:lnTo>
                  <a:pt x="45342" y="36004"/>
                </a:lnTo>
                <a:lnTo>
                  <a:pt x="45342" y="12579"/>
                </a:lnTo>
                <a:lnTo>
                  <a:pt x="59029" y="12579"/>
                </a:lnTo>
                <a:lnTo>
                  <a:pt x="51694" y="0"/>
                </a:lnTo>
                <a:close/>
              </a:path>
              <a:path w="103504" h="2590800">
                <a:moveTo>
                  <a:pt x="59029" y="12579"/>
                </a:moveTo>
                <a:lnTo>
                  <a:pt x="58033" y="12579"/>
                </a:lnTo>
                <a:lnTo>
                  <a:pt x="58046" y="36004"/>
                </a:lnTo>
                <a:lnTo>
                  <a:pt x="90677" y="91958"/>
                </a:lnTo>
                <a:lnTo>
                  <a:pt x="92476" y="95006"/>
                </a:lnTo>
                <a:lnTo>
                  <a:pt x="96286" y="96011"/>
                </a:lnTo>
                <a:lnTo>
                  <a:pt x="102382" y="92476"/>
                </a:lnTo>
                <a:lnTo>
                  <a:pt x="103388" y="88666"/>
                </a:lnTo>
                <a:lnTo>
                  <a:pt x="59029" y="12579"/>
                </a:lnTo>
                <a:close/>
              </a:path>
              <a:path w="103504" h="2590800">
                <a:moveTo>
                  <a:pt x="58033" y="12579"/>
                </a:moveTo>
                <a:lnTo>
                  <a:pt x="45342" y="12579"/>
                </a:lnTo>
                <a:lnTo>
                  <a:pt x="45342" y="36004"/>
                </a:lnTo>
                <a:lnTo>
                  <a:pt x="51694" y="25113"/>
                </a:lnTo>
                <a:lnTo>
                  <a:pt x="46238" y="15758"/>
                </a:lnTo>
                <a:lnTo>
                  <a:pt x="58033" y="15758"/>
                </a:lnTo>
                <a:lnTo>
                  <a:pt x="58033" y="12579"/>
                </a:lnTo>
                <a:close/>
              </a:path>
              <a:path w="103504" h="2590800">
                <a:moveTo>
                  <a:pt x="58033" y="15758"/>
                </a:moveTo>
                <a:lnTo>
                  <a:pt x="57149" y="15758"/>
                </a:lnTo>
                <a:lnTo>
                  <a:pt x="51694" y="25113"/>
                </a:lnTo>
                <a:lnTo>
                  <a:pt x="58033" y="35984"/>
                </a:lnTo>
                <a:lnTo>
                  <a:pt x="58033" y="15758"/>
                </a:lnTo>
                <a:close/>
              </a:path>
              <a:path w="103504" h="2590800">
                <a:moveTo>
                  <a:pt x="57149" y="15758"/>
                </a:moveTo>
                <a:lnTo>
                  <a:pt x="46238" y="15758"/>
                </a:lnTo>
                <a:lnTo>
                  <a:pt x="51694" y="25113"/>
                </a:lnTo>
                <a:lnTo>
                  <a:pt x="57149" y="15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27017" y="5711756"/>
            <a:ext cx="25527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15" dirty="0">
                <a:latin typeface="Verdana"/>
                <a:cs typeface="Verdana"/>
              </a:rPr>
              <a:t>x</a:t>
            </a:r>
            <a:r>
              <a:rPr sz="1575" b="1" baseline="-18518" dirty="0">
                <a:latin typeface="Verdana"/>
                <a:cs typeface="Verdana"/>
              </a:rPr>
              <a:t>1</a:t>
            </a:r>
            <a:endParaRPr sz="1575" baseline="-18518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26301" y="3600460"/>
            <a:ext cx="2532061" cy="1930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r>
              <a:rPr spc="-10" dirty="0"/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993" y="217214"/>
            <a:ext cx="10762013" cy="911520"/>
          </a:xfrm>
          <a:prstGeom prst="rect">
            <a:avLst/>
          </a:prstGeom>
        </p:spPr>
        <p:txBody>
          <a:bodyPr vert="horz" wrap="square" lIns="0" tIns="356605" rIns="0" bIns="0" rtlCol="0">
            <a:spAutoFit/>
          </a:bodyPr>
          <a:lstStyle/>
          <a:p>
            <a:pPr marL="2138680">
              <a:lnSpc>
                <a:spcPts val="4305"/>
              </a:lnSpc>
            </a:pPr>
            <a:r>
              <a:rPr sz="3600" dirty="0"/>
              <a:t>Hard</a:t>
            </a:r>
            <a:r>
              <a:rPr sz="3600" spc="-10" dirty="0"/>
              <a:t> </a:t>
            </a:r>
            <a:r>
              <a:rPr sz="3600" dirty="0"/>
              <a:t>Problems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89163" y="2001010"/>
            <a:ext cx="560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Verdana"/>
              <a:buChar char="•"/>
              <a:tabLst>
                <a:tab pos="354330" algn="l"/>
                <a:tab pos="2491740" algn="l"/>
                <a:tab pos="4343400" algn="l"/>
              </a:tabLst>
            </a:pPr>
            <a:r>
              <a:rPr sz="2750" dirty="0">
                <a:latin typeface="Verdana"/>
                <a:cs typeface="Verdana"/>
              </a:rPr>
              <a:t>No</a:t>
            </a:r>
            <a:r>
              <a:rPr sz="2750" spc="20" dirty="0">
                <a:latin typeface="Verdana"/>
                <a:cs typeface="Verdana"/>
              </a:rPr>
              <a:t>n</a:t>
            </a:r>
            <a:r>
              <a:rPr sz="2750" spc="-45" dirty="0">
                <a:latin typeface="Verdana"/>
                <a:cs typeface="Verdana"/>
              </a:rPr>
              <a:t>li</a:t>
            </a:r>
            <a:r>
              <a:rPr sz="2750" spc="20" dirty="0">
                <a:latin typeface="Verdana"/>
                <a:cs typeface="Verdana"/>
              </a:rPr>
              <a:t>n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15" dirty="0">
                <a:latin typeface="Verdana"/>
                <a:cs typeface="Verdana"/>
              </a:rPr>
              <a:t>a</a:t>
            </a:r>
            <a:r>
              <a:rPr sz="2750" spc="20" dirty="0">
                <a:latin typeface="Verdana"/>
                <a:cs typeface="Verdana"/>
              </a:rPr>
              <a:t>r</a:t>
            </a:r>
            <a:r>
              <a:rPr sz="2750" spc="-45" dirty="0">
                <a:latin typeface="Verdana"/>
                <a:cs typeface="Verdana"/>
              </a:rPr>
              <a:t>l</a:t>
            </a:r>
            <a:r>
              <a:rPr sz="2750" spc="15" dirty="0">
                <a:latin typeface="Verdana"/>
                <a:cs typeface="Verdana"/>
              </a:rPr>
              <a:t>y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5" dirty="0">
                <a:latin typeface="Verdana"/>
                <a:cs typeface="Verdana"/>
              </a:rPr>
              <a:t>s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10" dirty="0">
                <a:latin typeface="Verdana"/>
                <a:cs typeface="Verdana"/>
              </a:rPr>
              <a:t>par</a:t>
            </a:r>
            <a:r>
              <a:rPr sz="2750" spc="25" dirty="0">
                <a:latin typeface="Verdana"/>
                <a:cs typeface="Verdana"/>
              </a:rPr>
              <a:t>a</a:t>
            </a:r>
            <a:r>
              <a:rPr sz="2750" spc="10" dirty="0">
                <a:latin typeface="Verdana"/>
                <a:cs typeface="Verdana"/>
              </a:rPr>
              <a:t>b</a:t>
            </a:r>
            <a:r>
              <a:rPr sz="2750" spc="-50" dirty="0">
                <a:latin typeface="Verdana"/>
                <a:cs typeface="Verdana"/>
              </a:rPr>
              <a:t>l</a:t>
            </a:r>
            <a:r>
              <a:rPr sz="2750" spc="15" dirty="0">
                <a:latin typeface="Verdana"/>
                <a:cs typeface="Verdana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5" dirty="0">
                <a:latin typeface="Verdana"/>
                <a:cs typeface="Verdana"/>
              </a:rPr>
              <a:t>c</a:t>
            </a:r>
            <a:r>
              <a:rPr sz="2750" spc="-45" dirty="0">
                <a:latin typeface="Verdana"/>
                <a:cs typeface="Verdana"/>
              </a:rPr>
              <a:t>l</a:t>
            </a:r>
            <a:r>
              <a:rPr sz="2750" spc="15" dirty="0">
                <a:latin typeface="Verdana"/>
                <a:cs typeface="Verdana"/>
              </a:rPr>
              <a:t>as</a:t>
            </a:r>
            <a:r>
              <a:rPr sz="2750" spc="-10" dirty="0">
                <a:latin typeface="Verdana"/>
                <a:cs typeface="Verdana"/>
              </a:rPr>
              <a:t>s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10" dirty="0"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6711" y="5938301"/>
            <a:ext cx="24511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dirty="0">
                <a:latin typeface="Verdana"/>
                <a:cs typeface="Verdana"/>
              </a:rPr>
              <a:t>x</a:t>
            </a:r>
            <a:r>
              <a:rPr sz="1500" b="1" spc="7" baseline="-19444" dirty="0">
                <a:latin typeface="Verdana"/>
                <a:cs typeface="Verdana"/>
              </a:rPr>
              <a:t>1</a:t>
            </a:r>
            <a:endParaRPr sz="1500" baseline="-19444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099" y="3116463"/>
            <a:ext cx="2444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dirty="0">
                <a:latin typeface="Verdana"/>
                <a:cs typeface="Verdana"/>
              </a:rPr>
              <a:t>x</a:t>
            </a:r>
            <a:r>
              <a:rPr sz="1500" b="1" baseline="-19444" dirty="0">
                <a:latin typeface="Verdana"/>
                <a:cs typeface="Verdana"/>
              </a:rPr>
              <a:t>2</a:t>
            </a:r>
            <a:endParaRPr sz="1500" baseline="-19444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25106" y="3397239"/>
            <a:ext cx="103505" cy="2590800"/>
          </a:xfrm>
          <a:custGeom>
            <a:avLst/>
            <a:gdLst/>
            <a:ahLst/>
            <a:cxnLst/>
            <a:rect l="l" t="t" r="r" b="b"/>
            <a:pathLst>
              <a:path w="103504" h="2590800">
                <a:moveTo>
                  <a:pt x="51694" y="25113"/>
                </a:moveTo>
                <a:lnTo>
                  <a:pt x="45354" y="35984"/>
                </a:lnTo>
                <a:lnTo>
                  <a:pt x="45342" y="2590806"/>
                </a:lnTo>
                <a:lnTo>
                  <a:pt x="58033" y="2590806"/>
                </a:lnTo>
                <a:lnTo>
                  <a:pt x="58033" y="35984"/>
                </a:lnTo>
                <a:lnTo>
                  <a:pt x="51694" y="25113"/>
                </a:lnTo>
                <a:close/>
              </a:path>
              <a:path w="103504" h="2590800">
                <a:moveTo>
                  <a:pt x="51694" y="0"/>
                </a:moveTo>
                <a:lnTo>
                  <a:pt x="1798" y="85618"/>
                </a:lnTo>
                <a:lnTo>
                  <a:pt x="0" y="88666"/>
                </a:lnTo>
                <a:lnTo>
                  <a:pt x="1036" y="92476"/>
                </a:lnTo>
                <a:lnTo>
                  <a:pt x="7132" y="96011"/>
                </a:lnTo>
                <a:lnTo>
                  <a:pt x="10942" y="95006"/>
                </a:lnTo>
                <a:lnTo>
                  <a:pt x="45342" y="36004"/>
                </a:lnTo>
                <a:lnTo>
                  <a:pt x="45342" y="12579"/>
                </a:lnTo>
                <a:lnTo>
                  <a:pt x="59029" y="12579"/>
                </a:lnTo>
                <a:lnTo>
                  <a:pt x="51694" y="0"/>
                </a:lnTo>
                <a:close/>
              </a:path>
              <a:path w="103504" h="2590800">
                <a:moveTo>
                  <a:pt x="59029" y="12579"/>
                </a:moveTo>
                <a:lnTo>
                  <a:pt x="58033" y="12579"/>
                </a:lnTo>
                <a:lnTo>
                  <a:pt x="58046" y="36004"/>
                </a:lnTo>
                <a:lnTo>
                  <a:pt x="90677" y="91958"/>
                </a:lnTo>
                <a:lnTo>
                  <a:pt x="92476" y="95006"/>
                </a:lnTo>
                <a:lnTo>
                  <a:pt x="96286" y="96011"/>
                </a:lnTo>
                <a:lnTo>
                  <a:pt x="102382" y="92476"/>
                </a:lnTo>
                <a:lnTo>
                  <a:pt x="103388" y="88666"/>
                </a:lnTo>
                <a:lnTo>
                  <a:pt x="59029" y="12579"/>
                </a:lnTo>
                <a:close/>
              </a:path>
              <a:path w="103504" h="2590800">
                <a:moveTo>
                  <a:pt x="58033" y="12579"/>
                </a:moveTo>
                <a:lnTo>
                  <a:pt x="45342" y="12579"/>
                </a:lnTo>
                <a:lnTo>
                  <a:pt x="45342" y="36004"/>
                </a:lnTo>
                <a:lnTo>
                  <a:pt x="51694" y="25113"/>
                </a:lnTo>
                <a:lnTo>
                  <a:pt x="46238" y="15758"/>
                </a:lnTo>
                <a:lnTo>
                  <a:pt x="58033" y="15758"/>
                </a:lnTo>
                <a:lnTo>
                  <a:pt x="58033" y="12579"/>
                </a:lnTo>
                <a:close/>
              </a:path>
              <a:path w="103504" h="2590800">
                <a:moveTo>
                  <a:pt x="58033" y="15758"/>
                </a:moveTo>
                <a:lnTo>
                  <a:pt x="57149" y="15758"/>
                </a:lnTo>
                <a:lnTo>
                  <a:pt x="51694" y="25113"/>
                </a:lnTo>
                <a:lnTo>
                  <a:pt x="58033" y="35984"/>
                </a:lnTo>
                <a:lnTo>
                  <a:pt x="58033" y="15758"/>
                </a:lnTo>
                <a:close/>
              </a:path>
              <a:path w="103504" h="2590800">
                <a:moveTo>
                  <a:pt x="57149" y="15758"/>
                </a:moveTo>
                <a:lnTo>
                  <a:pt x="46238" y="15758"/>
                </a:lnTo>
                <a:lnTo>
                  <a:pt x="51694" y="25113"/>
                </a:lnTo>
                <a:lnTo>
                  <a:pt x="57149" y="15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0" y="5936349"/>
            <a:ext cx="3276600" cy="103505"/>
          </a:xfrm>
          <a:custGeom>
            <a:avLst/>
            <a:gdLst/>
            <a:ahLst/>
            <a:cxnLst/>
            <a:rect l="l" t="t" r="r" b="b"/>
            <a:pathLst>
              <a:path w="3276600" h="103504">
                <a:moveTo>
                  <a:pt x="3251440" y="51703"/>
                </a:moveTo>
                <a:lnTo>
                  <a:pt x="3181593" y="92427"/>
                </a:lnTo>
                <a:lnTo>
                  <a:pt x="3180587" y="96322"/>
                </a:lnTo>
                <a:lnTo>
                  <a:pt x="3182355" y="99346"/>
                </a:lnTo>
                <a:lnTo>
                  <a:pt x="3184154" y="102370"/>
                </a:lnTo>
                <a:lnTo>
                  <a:pt x="3187964" y="103406"/>
                </a:lnTo>
                <a:lnTo>
                  <a:pt x="3265702" y="58055"/>
                </a:lnTo>
                <a:lnTo>
                  <a:pt x="3264164" y="58055"/>
                </a:lnTo>
                <a:lnTo>
                  <a:pt x="3264164" y="57186"/>
                </a:lnTo>
                <a:lnTo>
                  <a:pt x="3260841" y="57186"/>
                </a:lnTo>
                <a:lnTo>
                  <a:pt x="3251440" y="51703"/>
                </a:lnTo>
                <a:close/>
              </a:path>
              <a:path w="3276600" h="103504">
                <a:moveTo>
                  <a:pt x="3240550" y="45351"/>
                </a:moveTo>
                <a:lnTo>
                  <a:pt x="0" y="45351"/>
                </a:lnTo>
                <a:lnTo>
                  <a:pt x="0" y="58055"/>
                </a:lnTo>
                <a:lnTo>
                  <a:pt x="3240550" y="58055"/>
                </a:lnTo>
                <a:lnTo>
                  <a:pt x="3251440" y="51703"/>
                </a:lnTo>
                <a:lnTo>
                  <a:pt x="3240550" y="45351"/>
                </a:lnTo>
                <a:close/>
              </a:path>
              <a:path w="3276600" h="103504">
                <a:moveTo>
                  <a:pt x="3265723" y="45351"/>
                </a:moveTo>
                <a:lnTo>
                  <a:pt x="3264164" y="45351"/>
                </a:lnTo>
                <a:lnTo>
                  <a:pt x="3264164" y="58055"/>
                </a:lnTo>
                <a:lnTo>
                  <a:pt x="3265702" y="58055"/>
                </a:lnTo>
                <a:lnTo>
                  <a:pt x="3276599" y="51697"/>
                </a:lnTo>
                <a:lnTo>
                  <a:pt x="3265723" y="45351"/>
                </a:lnTo>
                <a:close/>
              </a:path>
              <a:path w="3276600" h="103504">
                <a:moveTo>
                  <a:pt x="3260841" y="46219"/>
                </a:moveTo>
                <a:lnTo>
                  <a:pt x="3251440" y="51703"/>
                </a:lnTo>
                <a:lnTo>
                  <a:pt x="3260841" y="57186"/>
                </a:lnTo>
                <a:lnTo>
                  <a:pt x="3260841" y="46219"/>
                </a:lnTo>
                <a:close/>
              </a:path>
              <a:path w="3276600" h="103504">
                <a:moveTo>
                  <a:pt x="3264164" y="46219"/>
                </a:moveTo>
                <a:lnTo>
                  <a:pt x="3260841" y="46219"/>
                </a:lnTo>
                <a:lnTo>
                  <a:pt x="3260841" y="57186"/>
                </a:lnTo>
                <a:lnTo>
                  <a:pt x="3264164" y="57186"/>
                </a:lnTo>
                <a:lnTo>
                  <a:pt x="3264164" y="46219"/>
                </a:lnTo>
                <a:close/>
              </a:path>
              <a:path w="3276600" h="103504">
                <a:moveTo>
                  <a:pt x="3187964" y="0"/>
                </a:moveTo>
                <a:lnTo>
                  <a:pt x="3184154" y="1011"/>
                </a:lnTo>
                <a:lnTo>
                  <a:pt x="3182355" y="4047"/>
                </a:lnTo>
                <a:lnTo>
                  <a:pt x="3180587" y="7083"/>
                </a:lnTo>
                <a:lnTo>
                  <a:pt x="3181593" y="10978"/>
                </a:lnTo>
                <a:lnTo>
                  <a:pt x="3251440" y="51703"/>
                </a:lnTo>
                <a:lnTo>
                  <a:pt x="3260841" y="46219"/>
                </a:lnTo>
                <a:lnTo>
                  <a:pt x="3264164" y="46219"/>
                </a:lnTo>
                <a:lnTo>
                  <a:pt x="3264164" y="45351"/>
                </a:lnTo>
                <a:lnTo>
                  <a:pt x="3265723" y="45351"/>
                </a:lnTo>
                <a:lnTo>
                  <a:pt x="3187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2201" y="3616901"/>
            <a:ext cx="1969953" cy="1815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3329" y="332612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69220" y="0"/>
                </a:moveTo>
                <a:lnTo>
                  <a:pt x="0" y="32003"/>
                </a:lnTo>
                <a:lnTo>
                  <a:pt x="32003" y="101224"/>
                </a:lnTo>
                <a:lnTo>
                  <a:pt x="101102" y="69220"/>
                </a:lnTo>
                <a:lnTo>
                  <a:pt x="6922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3329" y="332612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69220" y="0"/>
                </a:moveTo>
                <a:lnTo>
                  <a:pt x="101102" y="69220"/>
                </a:lnTo>
                <a:lnTo>
                  <a:pt x="32003" y="101224"/>
                </a:lnTo>
                <a:lnTo>
                  <a:pt x="0" y="32003"/>
                </a:lnTo>
                <a:lnTo>
                  <a:pt x="69220" y="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8762" y="35070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69067" y="0"/>
                </a:moveTo>
                <a:lnTo>
                  <a:pt x="0" y="31882"/>
                </a:lnTo>
                <a:lnTo>
                  <a:pt x="31851" y="101102"/>
                </a:lnTo>
                <a:lnTo>
                  <a:pt x="101071" y="69098"/>
                </a:lnTo>
                <a:lnTo>
                  <a:pt x="6906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8762" y="35070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69067" y="0"/>
                </a:moveTo>
                <a:lnTo>
                  <a:pt x="101071" y="69098"/>
                </a:lnTo>
                <a:lnTo>
                  <a:pt x="31851" y="101102"/>
                </a:lnTo>
                <a:lnTo>
                  <a:pt x="0" y="31882"/>
                </a:lnTo>
                <a:lnTo>
                  <a:pt x="69067" y="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26602" y="3453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69220" y="0"/>
                </a:moveTo>
                <a:lnTo>
                  <a:pt x="0" y="32003"/>
                </a:lnTo>
                <a:lnTo>
                  <a:pt x="32003" y="101193"/>
                </a:lnTo>
                <a:lnTo>
                  <a:pt x="101224" y="69189"/>
                </a:lnTo>
                <a:lnTo>
                  <a:pt x="6922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26602" y="3453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69220" y="0"/>
                </a:moveTo>
                <a:lnTo>
                  <a:pt x="101224" y="69189"/>
                </a:lnTo>
                <a:lnTo>
                  <a:pt x="32003" y="101193"/>
                </a:lnTo>
                <a:lnTo>
                  <a:pt x="0" y="32003"/>
                </a:lnTo>
                <a:lnTo>
                  <a:pt x="69220" y="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6373" y="34246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69220" y="0"/>
                </a:moveTo>
                <a:lnTo>
                  <a:pt x="0" y="32003"/>
                </a:lnTo>
                <a:lnTo>
                  <a:pt x="32003" y="101224"/>
                </a:lnTo>
                <a:lnTo>
                  <a:pt x="101102" y="69220"/>
                </a:lnTo>
                <a:lnTo>
                  <a:pt x="6922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26373" y="34246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69220" y="0"/>
                </a:moveTo>
                <a:lnTo>
                  <a:pt x="101102" y="69220"/>
                </a:lnTo>
                <a:lnTo>
                  <a:pt x="32003" y="101224"/>
                </a:lnTo>
                <a:lnTo>
                  <a:pt x="0" y="32003"/>
                </a:lnTo>
                <a:lnTo>
                  <a:pt x="69220" y="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5164" y="5496142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32908" y="0"/>
                </a:moveTo>
                <a:lnTo>
                  <a:pt x="0" y="33285"/>
                </a:lnTo>
                <a:lnTo>
                  <a:pt x="759" y="45837"/>
                </a:lnTo>
                <a:lnTo>
                  <a:pt x="5325" y="59251"/>
                </a:lnTo>
                <a:lnTo>
                  <a:pt x="12727" y="67128"/>
                </a:lnTo>
                <a:lnTo>
                  <a:pt x="22242" y="72337"/>
                </a:lnTo>
                <a:lnTo>
                  <a:pt x="33517" y="74498"/>
                </a:lnTo>
                <a:lnTo>
                  <a:pt x="46200" y="73228"/>
                </a:lnTo>
                <a:lnTo>
                  <a:pt x="59935" y="68147"/>
                </a:lnTo>
                <a:lnTo>
                  <a:pt x="67058" y="60629"/>
                </a:lnTo>
                <a:lnTo>
                  <a:pt x="71535" y="51061"/>
                </a:lnTo>
                <a:lnTo>
                  <a:pt x="72987" y="39687"/>
                </a:lnTo>
                <a:lnTo>
                  <a:pt x="71035" y="26751"/>
                </a:lnTo>
                <a:lnTo>
                  <a:pt x="65300" y="12500"/>
                </a:lnTo>
                <a:lnTo>
                  <a:pt x="55960" y="4915"/>
                </a:lnTo>
                <a:lnTo>
                  <a:pt x="44870" y="636"/>
                </a:lnTo>
                <a:lnTo>
                  <a:pt x="32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05164" y="5496142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20950" y="3342"/>
                </a:moveTo>
                <a:lnTo>
                  <a:pt x="32908" y="0"/>
                </a:lnTo>
                <a:lnTo>
                  <a:pt x="44870" y="636"/>
                </a:lnTo>
                <a:lnTo>
                  <a:pt x="55960" y="4915"/>
                </a:lnTo>
                <a:lnTo>
                  <a:pt x="65300" y="12500"/>
                </a:lnTo>
                <a:lnTo>
                  <a:pt x="71035" y="26751"/>
                </a:lnTo>
                <a:lnTo>
                  <a:pt x="72987" y="39687"/>
                </a:lnTo>
                <a:lnTo>
                  <a:pt x="71535" y="51061"/>
                </a:lnTo>
                <a:lnTo>
                  <a:pt x="67058" y="60629"/>
                </a:lnTo>
                <a:lnTo>
                  <a:pt x="59935" y="68147"/>
                </a:lnTo>
                <a:lnTo>
                  <a:pt x="46200" y="73228"/>
                </a:lnTo>
                <a:lnTo>
                  <a:pt x="33517" y="74498"/>
                </a:lnTo>
                <a:lnTo>
                  <a:pt x="22242" y="72337"/>
                </a:lnTo>
                <a:lnTo>
                  <a:pt x="12727" y="67128"/>
                </a:lnTo>
                <a:lnTo>
                  <a:pt x="5325" y="59251"/>
                </a:lnTo>
                <a:lnTo>
                  <a:pt x="759" y="45837"/>
                </a:lnTo>
                <a:lnTo>
                  <a:pt x="0" y="33285"/>
                </a:lnTo>
                <a:lnTo>
                  <a:pt x="2697" y="22055"/>
                </a:lnTo>
                <a:lnTo>
                  <a:pt x="8502" y="12605"/>
                </a:lnTo>
                <a:lnTo>
                  <a:pt x="17065" y="5392"/>
                </a:lnTo>
                <a:lnTo>
                  <a:pt x="20950" y="334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4999" y="5500885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32931" y="0"/>
                </a:moveTo>
                <a:lnTo>
                  <a:pt x="0" y="33353"/>
                </a:lnTo>
                <a:lnTo>
                  <a:pt x="764" y="45863"/>
                </a:lnTo>
                <a:lnTo>
                  <a:pt x="5359" y="59204"/>
                </a:lnTo>
                <a:lnTo>
                  <a:pt x="12717" y="67121"/>
                </a:lnTo>
                <a:lnTo>
                  <a:pt x="22216" y="72343"/>
                </a:lnTo>
                <a:lnTo>
                  <a:pt x="33500" y="74504"/>
                </a:lnTo>
                <a:lnTo>
                  <a:pt x="46215" y="73236"/>
                </a:lnTo>
                <a:lnTo>
                  <a:pt x="60005" y="68172"/>
                </a:lnTo>
                <a:lnTo>
                  <a:pt x="67095" y="60612"/>
                </a:lnTo>
                <a:lnTo>
                  <a:pt x="71568" y="51027"/>
                </a:lnTo>
                <a:lnTo>
                  <a:pt x="73031" y="39661"/>
                </a:lnTo>
                <a:lnTo>
                  <a:pt x="71090" y="26759"/>
                </a:lnTo>
                <a:lnTo>
                  <a:pt x="65350" y="12565"/>
                </a:lnTo>
                <a:lnTo>
                  <a:pt x="56040" y="4950"/>
                </a:lnTo>
                <a:lnTo>
                  <a:pt x="44941" y="657"/>
                </a:lnTo>
                <a:lnTo>
                  <a:pt x="32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4999" y="5500885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20889" y="3290"/>
                </a:moveTo>
                <a:lnTo>
                  <a:pt x="32931" y="0"/>
                </a:lnTo>
                <a:lnTo>
                  <a:pt x="44941" y="657"/>
                </a:lnTo>
                <a:lnTo>
                  <a:pt x="56040" y="4950"/>
                </a:lnTo>
                <a:lnTo>
                  <a:pt x="65350" y="12565"/>
                </a:lnTo>
                <a:lnTo>
                  <a:pt x="71090" y="26759"/>
                </a:lnTo>
                <a:lnTo>
                  <a:pt x="73031" y="39661"/>
                </a:lnTo>
                <a:lnTo>
                  <a:pt x="71568" y="51027"/>
                </a:lnTo>
                <a:lnTo>
                  <a:pt x="67095" y="60612"/>
                </a:lnTo>
                <a:lnTo>
                  <a:pt x="60005" y="68172"/>
                </a:lnTo>
                <a:lnTo>
                  <a:pt x="46215" y="73236"/>
                </a:lnTo>
                <a:lnTo>
                  <a:pt x="33500" y="74504"/>
                </a:lnTo>
                <a:lnTo>
                  <a:pt x="22216" y="72343"/>
                </a:lnTo>
                <a:lnTo>
                  <a:pt x="12717" y="67121"/>
                </a:lnTo>
                <a:lnTo>
                  <a:pt x="5359" y="59204"/>
                </a:lnTo>
                <a:lnTo>
                  <a:pt x="764" y="45863"/>
                </a:lnTo>
                <a:lnTo>
                  <a:pt x="0" y="33353"/>
                </a:lnTo>
                <a:lnTo>
                  <a:pt x="2695" y="22132"/>
                </a:lnTo>
                <a:lnTo>
                  <a:pt x="8482" y="12659"/>
                </a:lnTo>
                <a:lnTo>
                  <a:pt x="16988" y="5392"/>
                </a:lnTo>
                <a:lnTo>
                  <a:pt x="20889" y="329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1720" y="3949913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32908" y="0"/>
                </a:moveTo>
                <a:lnTo>
                  <a:pt x="0" y="33319"/>
                </a:lnTo>
                <a:lnTo>
                  <a:pt x="766" y="45862"/>
                </a:lnTo>
                <a:lnTo>
                  <a:pt x="5362" y="59266"/>
                </a:lnTo>
                <a:lnTo>
                  <a:pt x="12729" y="67136"/>
                </a:lnTo>
                <a:lnTo>
                  <a:pt x="22233" y="72340"/>
                </a:lnTo>
                <a:lnTo>
                  <a:pt x="33519" y="74494"/>
                </a:lnTo>
                <a:lnTo>
                  <a:pt x="46231" y="73219"/>
                </a:lnTo>
                <a:lnTo>
                  <a:pt x="60013" y="68132"/>
                </a:lnTo>
                <a:lnTo>
                  <a:pt x="67098" y="60610"/>
                </a:lnTo>
                <a:lnTo>
                  <a:pt x="71564" y="51042"/>
                </a:lnTo>
                <a:lnTo>
                  <a:pt x="73017" y="39670"/>
                </a:lnTo>
                <a:lnTo>
                  <a:pt x="71062" y="26741"/>
                </a:lnTo>
                <a:lnTo>
                  <a:pt x="65304" y="12500"/>
                </a:lnTo>
                <a:lnTo>
                  <a:pt x="55998" y="4915"/>
                </a:lnTo>
                <a:lnTo>
                  <a:pt x="44905" y="636"/>
                </a:lnTo>
                <a:lnTo>
                  <a:pt x="32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1720" y="3949913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20888" y="3342"/>
                </a:moveTo>
                <a:lnTo>
                  <a:pt x="32908" y="0"/>
                </a:lnTo>
                <a:lnTo>
                  <a:pt x="44905" y="636"/>
                </a:lnTo>
                <a:lnTo>
                  <a:pt x="55998" y="4915"/>
                </a:lnTo>
                <a:lnTo>
                  <a:pt x="65304" y="12500"/>
                </a:lnTo>
                <a:lnTo>
                  <a:pt x="71062" y="26741"/>
                </a:lnTo>
                <a:lnTo>
                  <a:pt x="73017" y="39670"/>
                </a:lnTo>
                <a:lnTo>
                  <a:pt x="71564" y="51042"/>
                </a:lnTo>
                <a:lnTo>
                  <a:pt x="67098" y="60610"/>
                </a:lnTo>
                <a:lnTo>
                  <a:pt x="60013" y="68132"/>
                </a:lnTo>
                <a:lnTo>
                  <a:pt x="46231" y="73219"/>
                </a:lnTo>
                <a:lnTo>
                  <a:pt x="33519" y="74494"/>
                </a:lnTo>
                <a:lnTo>
                  <a:pt x="22233" y="72340"/>
                </a:lnTo>
                <a:lnTo>
                  <a:pt x="12729" y="67136"/>
                </a:lnTo>
                <a:lnTo>
                  <a:pt x="5362" y="59266"/>
                </a:lnTo>
                <a:lnTo>
                  <a:pt x="766" y="45862"/>
                </a:lnTo>
                <a:lnTo>
                  <a:pt x="0" y="33319"/>
                </a:lnTo>
                <a:lnTo>
                  <a:pt x="2693" y="22092"/>
                </a:lnTo>
                <a:lnTo>
                  <a:pt x="8477" y="12641"/>
                </a:lnTo>
                <a:lnTo>
                  <a:pt x="16981" y="5423"/>
                </a:lnTo>
                <a:lnTo>
                  <a:pt x="20888" y="334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92344" y="4322962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32926" y="0"/>
                </a:moveTo>
                <a:lnTo>
                  <a:pt x="0" y="33345"/>
                </a:lnTo>
                <a:lnTo>
                  <a:pt x="756" y="45859"/>
                </a:lnTo>
                <a:lnTo>
                  <a:pt x="5341" y="59208"/>
                </a:lnTo>
                <a:lnTo>
                  <a:pt x="12700" y="67122"/>
                </a:lnTo>
                <a:lnTo>
                  <a:pt x="22200" y="72341"/>
                </a:lnTo>
                <a:lnTo>
                  <a:pt x="33487" y="74499"/>
                </a:lnTo>
                <a:lnTo>
                  <a:pt x="46207" y="73230"/>
                </a:lnTo>
                <a:lnTo>
                  <a:pt x="60006" y="68169"/>
                </a:lnTo>
                <a:lnTo>
                  <a:pt x="67097" y="60614"/>
                </a:lnTo>
                <a:lnTo>
                  <a:pt x="71570" y="51032"/>
                </a:lnTo>
                <a:lnTo>
                  <a:pt x="73031" y="39668"/>
                </a:lnTo>
                <a:lnTo>
                  <a:pt x="71086" y="26768"/>
                </a:lnTo>
                <a:lnTo>
                  <a:pt x="65339" y="12577"/>
                </a:lnTo>
                <a:lnTo>
                  <a:pt x="56029" y="4953"/>
                </a:lnTo>
                <a:lnTo>
                  <a:pt x="44931" y="657"/>
                </a:lnTo>
                <a:lnTo>
                  <a:pt x="32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2344" y="4322962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20894" y="3292"/>
                </a:moveTo>
                <a:lnTo>
                  <a:pt x="32926" y="0"/>
                </a:lnTo>
                <a:lnTo>
                  <a:pt x="44931" y="657"/>
                </a:lnTo>
                <a:lnTo>
                  <a:pt x="56029" y="4953"/>
                </a:lnTo>
                <a:lnTo>
                  <a:pt x="65339" y="12577"/>
                </a:lnTo>
                <a:lnTo>
                  <a:pt x="71086" y="26768"/>
                </a:lnTo>
                <a:lnTo>
                  <a:pt x="73031" y="39668"/>
                </a:lnTo>
                <a:lnTo>
                  <a:pt x="71570" y="51032"/>
                </a:lnTo>
                <a:lnTo>
                  <a:pt x="67097" y="60614"/>
                </a:lnTo>
                <a:lnTo>
                  <a:pt x="60006" y="68169"/>
                </a:lnTo>
                <a:lnTo>
                  <a:pt x="46207" y="73230"/>
                </a:lnTo>
                <a:lnTo>
                  <a:pt x="33487" y="74499"/>
                </a:lnTo>
                <a:lnTo>
                  <a:pt x="22200" y="72341"/>
                </a:lnTo>
                <a:lnTo>
                  <a:pt x="12700" y="67122"/>
                </a:lnTo>
                <a:lnTo>
                  <a:pt x="5341" y="59208"/>
                </a:lnTo>
                <a:lnTo>
                  <a:pt x="756" y="45859"/>
                </a:lnTo>
                <a:lnTo>
                  <a:pt x="0" y="33345"/>
                </a:lnTo>
                <a:lnTo>
                  <a:pt x="2701" y="22124"/>
                </a:lnTo>
                <a:lnTo>
                  <a:pt x="8492" y="12653"/>
                </a:lnTo>
                <a:lnTo>
                  <a:pt x="17003" y="5389"/>
                </a:lnTo>
                <a:lnTo>
                  <a:pt x="20894" y="32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7114" y="4153117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32900" y="0"/>
                </a:moveTo>
                <a:lnTo>
                  <a:pt x="0" y="33296"/>
                </a:lnTo>
                <a:lnTo>
                  <a:pt x="758" y="45849"/>
                </a:lnTo>
                <a:lnTo>
                  <a:pt x="5326" y="59267"/>
                </a:lnTo>
                <a:lnTo>
                  <a:pt x="12734" y="67137"/>
                </a:lnTo>
                <a:lnTo>
                  <a:pt x="22256" y="72341"/>
                </a:lnTo>
                <a:lnTo>
                  <a:pt x="33537" y="74497"/>
                </a:lnTo>
                <a:lnTo>
                  <a:pt x="46220" y="73224"/>
                </a:lnTo>
                <a:lnTo>
                  <a:pt x="59953" y="68142"/>
                </a:lnTo>
                <a:lnTo>
                  <a:pt x="67068" y="60624"/>
                </a:lnTo>
                <a:lnTo>
                  <a:pt x="71543" y="51056"/>
                </a:lnTo>
                <a:lnTo>
                  <a:pt x="72995" y="39683"/>
                </a:lnTo>
                <a:lnTo>
                  <a:pt x="71042" y="26749"/>
                </a:lnTo>
                <a:lnTo>
                  <a:pt x="65301" y="12500"/>
                </a:lnTo>
                <a:lnTo>
                  <a:pt x="55963" y="4915"/>
                </a:lnTo>
                <a:lnTo>
                  <a:pt x="44869" y="636"/>
                </a:lnTo>
                <a:lnTo>
                  <a:pt x="3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7114" y="4153117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20940" y="3342"/>
                </a:moveTo>
                <a:lnTo>
                  <a:pt x="32900" y="0"/>
                </a:lnTo>
                <a:lnTo>
                  <a:pt x="44869" y="636"/>
                </a:lnTo>
                <a:lnTo>
                  <a:pt x="55963" y="4915"/>
                </a:lnTo>
                <a:lnTo>
                  <a:pt x="65301" y="12500"/>
                </a:lnTo>
                <a:lnTo>
                  <a:pt x="71042" y="26749"/>
                </a:lnTo>
                <a:lnTo>
                  <a:pt x="72995" y="39683"/>
                </a:lnTo>
                <a:lnTo>
                  <a:pt x="71543" y="51056"/>
                </a:lnTo>
                <a:lnTo>
                  <a:pt x="67068" y="60624"/>
                </a:lnTo>
                <a:lnTo>
                  <a:pt x="59953" y="68142"/>
                </a:lnTo>
                <a:lnTo>
                  <a:pt x="46220" y="73224"/>
                </a:lnTo>
                <a:lnTo>
                  <a:pt x="33537" y="74497"/>
                </a:lnTo>
                <a:lnTo>
                  <a:pt x="22256" y="72341"/>
                </a:lnTo>
                <a:lnTo>
                  <a:pt x="12734" y="67137"/>
                </a:lnTo>
                <a:lnTo>
                  <a:pt x="5326" y="59267"/>
                </a:lnTo>
                <a:lnTo>
                  <a:pt x="758" y="45849"/>
                </a:lnTo>
                <a:lnTo>
                  <a:pt x="0" y="33296"/>
                </a:lnTo>
                <a:lnTo>
                  <a:pt x="2697" y="22066"/>
                </a:lnTo>
                <a:lnTo>
                  <a:pt x="8496" y="12615"/>
                </a:lnTo>
                <a:lnTo>
                  <a:pt x="17046" y="5401"/>
                </a:lnTo>
                <a:lnTo>
                  <a:pt x="20940" y="334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r>
              <a:rPr spc="-10" dirty="0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593" y="427296"/>
            <a:ext cx="10762013" cy="730172"/>
          </a:xfrm>
          <a:prstGeom prst="rect">
            <a:avLst/>
          </a:prstGeom>
        </p:spPr>
        <p:txBody>
          <a:bodyPr vert="horz" wrap="square" lIns="0" tIns="235430" rIns="0" bIns="0" rtlCol="0">
            <a:spAutoFit/>
          </a:bodyPr>
          <a:lstStyle/>
          <a:p>
            <a:pPr marL="3314065" marR="5080" indent="-2475865"/>
            <a:r>
              <a:rPr sz="3200" dirty="0"/>
              <a:t>Neuron</a:t>
            </a:r>
            <a:r>
              <a:rPr sz="3200" spc="-130" dirty="0"/>
              <a:t> </a:t>
            </a:r>
            <a:r>
              <a:rPr sz="3200" dirty="0"/>
              <a:t>with</a:t>
            </a:r>
            <a:r>
              <a:rPr sz="3200" spc="-65" dirty="0"/>
              <a:t> </a:t>
            </a:r>
            <a:r>
              <a:rPr sz="3000" dirty="0"/>
              <a:t>Continuous</a:t>
            </a:r>
            <a:r>
              <a:rPr sz="3000" spc="-175" dirty="0"/>
              <a:t> </a:t>
            </a:r>
            <a:r>
              <a:rPr sz="3000" dirty="0"/>
              <a:t>Activation 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30099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04980" y="47609"/>
                </a:lnTo>
                <a:lnTo>
                  <a:pt x="1460504" y="47609"/>
                </a:lnTo>
                <a:lnTo>
                  <a:pt x="1460504" y="28559"/>
                </a:lnTo>
                <a:lnTo>
                  <a:pt x="1504919" y="28559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1447799" y="47609"/>
                </a:lnTo>
                <a:lnTo>
                  <a:pt x="1447799" y="28559"/>
                </a:lnTo>
                <a:close/>
              </a:path>
              <a:path w="1524000" h="76200">
                <a:moveTo>
                  <a:pt x="1504919" y="28559"/>
                </a:moveTo>
                <a:lnTo>
                  <a:pt x="1460504" y="28559"/>
                </a:lnTo>
                <a:lnTo>
                  <a:pt x="1460504" y="47609"/>
                </a:lnTo>
                <a:lnTo>
                  <a:pt x="1504980" y="47609"/>
                </a:lnTo>
                <a:lnTo>
                  <a:pt x="1523999" y="38099"/>
                </a:lnTo>
                <a:lnTo>
                  <a:pt x="1504919" y="2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0" y="34671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04980" y="47609"/>
                </a:lnTo>
                <a:lnTo>
                  <a:pt x="1460504" y="47609"/>
                </a:lnTo>
                <a:lnTo>
                  <a:pt x="1460504" y="28559"/>
                </a:lnTo>
                <a:lnTo>
                  <a:pt x="1504919" y="28559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1447799" y="47609"/>
                </a:lnTo>
                <a:lnTo>
                  <a:pt x="1447799" y="28559"/>
                </a:lnTo>
                <a:close/>
              </a:path>
              <a:path w="1524000" h="76200">
                <a:moveTo>
                  <a:pt x="1504919" y="28559"/>
                </a:moveTo>
                <a:lnTo>
                  <a:pt x="1460504" y="28559"/>
                </a:lnTo>
                <a:lnTo>
                  <a:pt x="1460504" y="47609"/>
                </a:lnTo>
                <a:lnTo>
                  <a:pt x="1504980" y="47609"/>
                </a:lnTo>
                <a:lnTo>
                  <a:pt x="1523999" y="38099"/>
                </a:lnTo>
                <a:lnTo>
                  <a:pt x="1504919" y="2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42291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04949" y="47624"/>
                </a:lnTo>
                <a:lnTo>
                  <a:pt x="1460504" y="47624"/>
                </a:lnTo>
                <a:lnTo>
                  <a:pt x="1460504" y="28574"/>
                </a:lnTo>
                <a:lnTo>
                  <a:pt x="1504949" y="28574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447799" y="47624"/>
                </a:lnTo>
                <a:lnTo>
                  <a:pt x="1447799" y="28574"/>
                </a:lnTo>
                <a:close/>
              </a:path>
              <a:path w="1524000" h="76200">
                <a:moveTo>
                  <a:pt x="1504949" y="28574"/>
                </a:moveTo>
                <a:lnTo>
                  <a:pt x="1460504" y="28574"/>
                </a:lnTo>
                <a:lnTo>
                  <a:pt x="1460504" y="47624"/>
                </a:lnTo>
                <a:lnTo>
                  <a:pt x="1504949" y="47624"/>
                </a:lnTo>
                <a:lnTo>
                  <a:pt x="1523999" y="38099"/>
                </a:lnTo>
                <a:lnTo>
                  <a:pt x="1504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600" y="34671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199" y="0"/>
                </a:moveTo>
                <a:lnTo>
                  <a:pt x="838199" y="76199"/>
                </a:lnTo>
                <a:lnTo>
                  <a:pt x="895380" y="47609"/>
                </a:lnTo>
                <a:lnTo>
                  <a:pt x="850904" y="47609"/>
                </a:lnTo>
                <a:lnTo>
                  <a:pt x="850904" y="28559"/>
                </a:lnTo>
                <a:lnTo>
                  <a:pt x="895319" y="28559"/>
                </a:lnTo>
                <a:lnTo>
                  <a:pt x="838199" y="0"/>
                </a:lnTo>
                <a:close/>
              </a:path>
              <a:path w="914400" h="76200">
                <a:moveTo>
                  <a:pt x="838199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838199" y="47609"/>
                </a:lnTo>
                <a:lnTo>
                  <a:pt x="838199" y="28559"/>
                </a:lnTo>
                <a:close/>
              </a:path>
              <a:path w="914400" h="76200">
                <a:moveTo>
                  <a:pt x="895319" y="28559"/>
                </a:moveTo>
                <a:lnTo>
                  <a:pt x="850904" y="28559"/>
                </a:lnTo>
                <a:lnTo>
                  <a:pt x="850904" y="47609"/>
                </a:lnTo>
                <a:lnTo>
                  <a:pt x="895380" y="47609"/>
                </a:lnTo>
                <a:lnTo>
                  <a:pt x="914399" y="38099"/>
                </a:lnTo>
                <a:lnTo>
                  <a:pt x="895319" y="2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2971800"/>
            <a:ext cx="1219200" cy="1143000"/>
          </a:xfrm>
          <a:custGeom>
            <a:avLst/>
            <a:gdLst/>
            <a:ahLst/>
            <a:cxnLst/>
            <a:rect l="l" t="t" r="r" b="b"/>
            <a:pathLst>
              <a:path w="1219200" h="1143000">
                <a:moveTo>
                  <a:pt x="0" y="571499"/>
                </a:moveTo>
                <a:lnTo>
                  <a:pt x="2020" y="524633"/>
                </a:lnTo>
                <a:lnTo>
                  <a:pt x="7978" y="478809"/>
                </a:lnTo>
                <a:lnTo>
                  <a:pt x="17716" y="434175"/>
                </a:lnTo>
                <a:lnTo>
                  <a:pt x="31076" y="390877"/>
                </a:lnTo>
                <a:lnTo>
                  <a:pt x="47904" y="349063"/>
                </a:lnTo>
                <a:lnTo>
                  <a:pt x="68040" y="308880"/>
                </a:lnTo>
                <a:lnTo>
                  <a:pt x="91329" y="270476"/>
                </a:lnTo>
                <a:lnTo>
                  <a:pt x="117614" y="233997"/>
                </a:lnTo>
                <a:lnTo>
                  <a:pt x="146738" y="199590"/>
                </a:lnTo>
                <a:lnTo>
                  <a:pt x="178544" y="167403"/>
                </a:lnTo>
                <a:lnTo>
                  <a:pt x="212875" y="137583"/>
                </a:lnTo>
                <a:lnTo>
                  <a:pt x="249574" y="110278"/>
                </a:lnTo>
                <a:lnTo>
                  <a:pt x="288484" y="85633"/>
                </a:lnTo>
                <a:lnTo>
                  <a:pt x="329449" y="63797"/>
                </a:lnTo>
                <a:lnTo>
                  <a:pt x="372312" y="44917"/>
                </a:lnTo>
                <a:lnTo>
                  <a:pt x="416915" y="29139"/>
                </a:lnTo>
                <a:lnTo>
                  <a:pt x="463103" y="16611"/>
                </a:lnTo>
                <a:lnTo>
                  <a:pt x="510717" y="7481"/>
                </a:lnTo>
                <a:lnTo>
                  <a:pt x="559602" y="1894"/>
                </a:lnTo>
                <a:lnTo>
                  <a:pt x="609599" y="0"/>
                </a:lnTo>
                <a:lnTo>
                  <a:pt x="659597" y="1894"/>
                </a:lnTo>
                <a:lnTo>
                  <a:pt x="708482" y="7481"/>
                </a:lnTo>
                <a:lnTo>
                  <a:pt x="756096" y="16611"/>
                </a:lnTo>
                <a:lnTo>
                  <a:pt x="802284" y="29139"/>
                </a:lnTo>
                <a:lnTo>
                  <a:pt x="846887" y="44917"/>
                </a:lnTo>
                <a:lnTo>
                  <a:pt x="889750" y="63797"/>
                </a:lnTo>
                <a:lnTo>
                  <a:pt x="930715" y="85633"/>
                </a:lnTo>
                <a:lnTo>
                  <a:pt x="969625" y="110278"/>
                </a:lnTo>
                <a:lnTo>
                  <a:pt x="1006324" y="137583"/>
                </a:lnTo>
                <a:lnTo>
                  <a:pt x="1040655" y="167403"/>
                </a:lnTo>
                <a:lnTo>
                  <a:pt x="1072461" y="199590"/>
                </a:lnTo>
                <a:lnTo>
                  <a:pt x="1101585" y="233997"/>
                </a:lnTo>
                <a:lnTo>
                  <a:pt x="1127870" y="270476"/>
                </a:lnTo>
                <a:lnTo>
                  <a:pt x="1151159" y="308880"/>
                </a:lnTo>
                <a:lnTo>
                  <a:pt x="1171295" y="349063"/>
                </a:lnTo>
                <a:lnTo>
                  <a:pt x="1188123" y="390877"/>
                </a:lnTo>
                <a:lnTo>
                  <a:pt x="1201483" y="434175"/>
                </a:lnTo>
                <a:lnTo>
                  <a:pt x="1211221" y="478809"/>
                </a:lnTo>
                <a:lnTo>
                  <a:pt x="1217179" y="524633"/>
                </a:lnTo>
                <a:lnTo>
                  <a:pt x="1219199" y="571499"/>
                </a:lnTo>
                <a:lnTo>
                  <a:pt x="1217179" y="618367"/>
                </a:lnTo>
                <a:lnTo>
                  <a:pt x="1211221" y="664192"/>
                </a:lnTo>
                <a:lnTo>
                  <a:pt x="1201483" y="708827"/>
                </a:lnTo>
                <a:lnTo>
                  <a:pt x="1188123" y="752126"/>
                </a:lnTo>
                <a:lnTo>
                  <a:pt x="1171295" y="793940"/>
                </a:lnTo>
                <a:lnTo>
                  <a:pt x="1151159" y="834123"/>
                </a:lnTo>
                <a:lnTo>
                  <a:pt x="1127870" y="872527"/>
                </a:lnTo>
                <a:lnTo>
                  <a:pt x="1101585" y="909006"/>
                </a:lnTo>
                <a:lnTo>
                  <a:pt x="1072461" y="943413"/>
                </a:lnTo>
                <a:lnTo>
                  <a:pt x="1040655" y="975599"/>
                </a:lnTo>
                <a:lnTo>
                  <a:pt x="1006324" y="1005419"/>
                </a:lnTo>
                <a:lnTo>
                  <a:pt x="969625" y="1032724"/>
                </a:lnTo>
                <a:lnTo>
                  <a:pt x="930715" y="1057368"/>
                </a:lnTo>
                <a:lnTo>
                  <a:pt x="889750" y="1079204"/>
                </a:lnTo>
                <a:lnTo>
                  <a:pt x="846887" y="1098084"/>
                </a:lnTo>
                <a:lnTo>
                  <a:pt x="802284" y="1113861"/>
                </a:lnTo>
                <a:lnTo>
                  <a:pt x="756096" y="1126388"/>
                </a:lnTo>
                <a:lnTo>
                  <a:pt x="708482" y="1135519"/>
                </a:lnTo>
                <a:lnTo>
                  <a:pt x="659597" y="1141105"/>
                </a:lnTo>
                <a:lnTo>
                  <a:pt x="609599" y="1142999"/>
                </a:lnTo>
                <a:lnTo>
                  <a:pt x="559602" y="1141105"/>
                </a:lnTo>
                <a:lnTo>
                  <a:pt x="510717" y="1135519"/>
                </a:lnTo>
                <a:lnTo>
                  <a:pt x="463103" y="1126388"/>
                </a:lnTo>
                <a:lnTo>
                  <a:pt x="416915" y="1113861"/>
                </a:lnTo>
                <a:lnTo>
                  <a:pt x="372312" y="1098084"/>
                </a:lnTo>
                <a:lnTo>
                  <a:pt x="329449" y="1079204"/>
                </a:lnTo>
                <a:lnTo>
                  <a:pt x="288484" y="1057368"/>
                </a:lnTo>
                <a:lnTo>
                  <a:pt x="249574" y="1032724"/>
                </a:lnTo>
                <a:lnTo>
                  <a:pt x="212875" y="1005419"/>
                </a:lnTo>
                <a:lnTo>
                  <a:pt x="178544" y="975599"/>
                </a:lnTo>
                <a:lnTo>
                  <a:pt x="146738" y="943413"/>
                </a:lnTo>
                <a:lnTo>
                  <a:pt x="117614" y="909006"/>
                </a:lnTo>
                <a:lnTo>
                  <a:pt x="91329" y="872527"/>
                </a:lnTo>
                <a:lnTo>
                  <a:pt x="68040" y="834123"/>
                </a:lnTo>
                <a:lnTo>
                  <a:pt x="47904" y="793940"/>
                </a:lnTo>
                <a:lnTo>
                  <a:pt x="31076" y="752126"/>
                </a:lnTo>
                <a:lnTo>
                  <a:pt x="17716" y="708827"/>
                </a:lnTo>
                <a:lnTo>
                  <a:pt x="7978" y="664192"/>
                </a:lnTo>
                <a:lnTo>
                  <a:pt x="2020" y="618367"/>
                </a:lnTo>
                <a:lnTo>
                  <a:pt x="0" y="5714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77200" y="34671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04980" y="47609"/>
                </a:lnTo>
                <a:lnTo>
                  <a:pt x="1460504" y="47609"/>
                </a:lnTo>
                <a:lnTo>
                  <a:pt x="1460504" y="28559"/>
                </a:lnTo>
                <a:lnTo>
                  <a:pt x="1504919" y="28559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1447799" y="47609"/>
                </a:lnTo>
                <a:lnTo>
                  <a:pt x="1447799" y="28559"/>
                </a:lnTo>
                <a:close/>
              </a:path>
              <a:path w="1524000" h="76200">
                <a:moveTo>
                  <a:pt x="1504919" y="28559"/>
                </a:moveTo>
                <a:lnTo>
                  <a:pt x="1460504" y="28559"/>
                </a:lnTo>
                <a:lnTo>
                  <a:pt x="1460504" y="47609"/>
                </a:lnTo>
                <a:lnTo>
                  <a:pt x="1504980" y="47609"/>
                </a:lnTo>
                <a:lnTo>
                  <a:pt x="1523999" y="38099"/>
                </a:lnTo>
                <a:lnTo>
                  <a:pt x="1504919" y="2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2800" y="3277862"/>
            <a:ext cx="605790" cy="492759"/>
          </a:xfrm>
          <a:custGeom>
            <a:avLst/>
            <a:gdLst/>
            <a:ahLst/>
            <a:cxnLst/>
            <a:rect l="l" t="t" r="r" b="b"/>
            <a:pathLst>
              <a:path w="605789" h="492760">
                <a:moveTo>
                  <a:pt x="0" y="455938"/>
                </a:moveTo>
                <a:lnTo>
                  <a:pt x="37080" y="469907"/>
                </a:lnTo>
                <a:lnTo>
                  <a:pt x="73778" y="481944"/>
                </a:lnTo>
                <a:lnTo>
                  <a:pt x="121443" y="491657"/>
                </a:lnTo>
                <a:lnTo>
                  <a:pt x="144476" y="492513"/>
                </a:lnTo>
                <a:lnTo>
                  <a:pt x="155742" y="491691"/>
                </a:lnTo>
                <a:lnTo>
                  <a:pt x="198806" y="478403"/>
                </a:lnTo>
                <a:lnTo>
                  <a:pt x="237847" y="445124"/>
                </a:lnTo>
                <a:lnTo>
                  <a:pt x="262734" y="399250"/>
                </a:lnTo>
                <a:lnTo>
                  <a:pt x="277517" y="360045"/>
                </a:lnTo>
                <a:lnTo>
                  <a:pt x="291387" y="316344"/>
                </a:lnTo>
                <a:lnTo>
                  <a:pt x="304799" y="270205"/>
                </a:lnTo>
                <a:lnTo>
                  <a:pt x="311477" y="246863"/>
                </a:lnTo>
                <a:lnTo>
                  <a:pt x="318212" y="223684"/>
                </a:lnTo>
                <a:lnTo>
                  <a:pt x="332082" y="178839"/>
                </a:lnTo>
                <a:lnTo>
                  <a:pt x="346865" y="137728"/>
                </a:lnTo>
                <a:lnTo>
                  <a:pt x="363018" y="102409"/>
                </a:lnTo>
                <a:lnTo>
                  <a:pt x="391140" y="64006"/>
                </a:lnTo>
                <a:lnTo>
                  <a:pt x="426258" y="38559"/>
                </a:lnTo>
                <a:lnTo>
                  <a:pt x="465908" y="22255"/>
                </a:lnTo>
                <a:lnTo>
                  <a:pt x="506860" y="12671"/>
                </a:lnTo>
                <a:lnTo>
                  <a:pt x="545883" y="7382"/>
                </a:lnTo>
                <a:lnTo>
                  <a:pt x="569231" y="5046"/>
                </a:lnTo>
                <a:lnTo>
                  <a:pt x="579746" y="3966"/>
                </a:lnTo>
                <a:lnTo>
                  <a:pt x="589329" y="2825"/>
                </a:lnTo>
                <a:lnTo>
                  <a:pt x="597860" y="1532"/>
                </a:lnTo>
                <a:lnTo>
                  <a:pt x="60521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89149" y="2747046"/>
            <a:ext cx="317500" cy="108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630"/>
              </a:lnSpc>
            </a:pPr>
            <a:r>
              <a:rPr sz="2000" b="1" spc="-5" dirty="0">
                <a:latin typeface="Verdana"/>
                <a:cs typeface="Verdana"/>
              </a:rPr>
              <a:t>x</a:t>
            </a:r>
            <a:r>
              <a:rPr sz="2025" b="1" spc="-15" baseline="-18518" dirty="0">
                <a:latin typeface="Verdana"/>
                <a:cs typeface="Verdana"/>
              </a:rPr>
              <a:t>1</a:t>
            </a:r>
            <a:r>
              <a:rPr sz="2025" b="1" spc="-7" baseline="-18518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Verdana"/>
                <a:cs typeface="Verdana"/>
              </a:rPr>
              <a:t>x</a:t>
            </a:r>
            <a:r>
              <a:rPr sz="2025" b="1" spc="-15" baseline="-18518" dirty="0">
                <a:latin typeface="Verdana"/>
                <a:cs typeface="Verdana"/>
              </a:rPr>
              <a:t>2</a:t>
            </a:r>
            <a:endParaRPr sz="2025" baseline="-18518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9150" y="4037240"/>
            <a:ext cx="3155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latin typeface="Verdana"/>
                <a:cs typeface="Verdana"/>
              </a:rPr>
              <a:t>x</a:t>
            </a:r>
            <a:r>
              <a:rPr sz="2025" b="1" spc="-15" baseline="-18518" dirty="0">
                <a:latin typeface="Verdana"/>
                <a:cs typeface="Verdana"/>
              </a:rPr>
              <a:t>d</a:t>
            </a:r>
            <a:endParaRPr sz="2025" baseline="-18518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522" y="4038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41153" y="0"/>
                </a:moveTo>
                <a:lnTo>
                  <a:pt x="25807" y="2337"/>
                </a:lnTo>
                <a:lnTo>
                  <a:pt x="13409" y="8979"/>
                </a:lnTo>
                <a:lnTo>
                  <a:pt x="4595" y="19035"/>
                </a:lnTo>
                <a:lnTo>
                  <a:pt x="0" y="31617"/>
                </a:lnTo>
                <a:lnTo>
                  <a:pt x="1975" y="47837"/>
                </a:lnTo>
                <a:lnTo>
                  <a:pt x="8038" y="60757"/>
                </a:lnTo>
                <a:lnTo>
                  <a:pt x="17376" y="69976"/>
                </a:lnTo>
                <a:lnTo>
                  <a:pt x="29177" y="75095"/>
                </a:lnTo>
                <a:lnTo>
                  <a:pt x="46002" y="73455"/>
                </a:lnTo>
                <a:lnTo>
                  <a:pt x="59302" y="67865"/>
                </a:lnTo>
                <a:lnTo>
                  <a:pt x="68830" y="59085"/>
                </a:lnTo>
                <a:lnTo>
                  <a:pt x="74336" y="47880"/>
                </a:lnTo>
                <a:lnTo>
                  <a:pt x="75677" y="37935"/>
                </a:lnTo>
                <a:lnTo>
                  <a:pt x="73011" y="23873"/>
                </a:lnTo>
                <a:lnTo>
                  <a:pt x="65690" y="12185"/>
                </a:lnTo>
                <a:lnTo>
                  <a:pt x="54732" y="3888"/>
                </a:lnTo>
                <a:lnTo>
                  <a:pt x="4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522" y="4038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5677" y="37935"/>
                </a:moveTo>
                <a:lnTo>
                  <a:pt x="73011" y="23873"/>
                </a:lnTo>
                <a:lnTo>
                  <a:pt x="65690" y="12185"/>
                </a:lnTo>
                <a:lnTo>
                  <a:pt x="54732" y="3888"/>
                </a:lnTo>
                <a:lnTo>
                  <a:pt x="41153" y="0"/>
                </a:lnTo>
                <a:lnTo>
                  <a:pt x="25807" y="2337"/>
                </a:lnTo>
                <a:lnTo>
                  <a:pt x="13409" y="8979"/>
                </a:lnTo>
                <a:lnTo>
                  <a:pt x="4595" y="19035"/>
                </a:lnTo>
                <a:lnTo>
                  <a:pt x="0" y="31617"/>
                </a:lnTo>
                <a:lnTo>
                  <a:pt x="1975" y="47837"/>
                </a:lnTo>
                <a:lnTo>
                  <a:pt x="8038" y="60757"/>
                </a:lnTo>
                <a:lnTo>
                  <a:pt x="17376" y="69976"/>
                </a:lnTo>
                <a:lnTo>
                  <a:pt x="29177" y="75095"/>
                </a:lnTo>
                <a:lnTo>
                  <a:pt x="46002" y="73455"/>
                </a:lnTo>
                <a:lnTo>
                  <a:pt x="59302" y="67865"/>
                </a:lnTo>
                <a:lnTo>
                  <a:pt x="68830" y="59085"/>
                </a:lnTo>
                <a:lnTo>
                  <a:pt x="74336" y="47880"/>
                </a:lnTo>
                <a:lnTo>
                  <a:pt x="75677" y="3793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522" y="381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41153" y="0"/>
                </a:moveTo>
                <a:lnTo>
                  <a:pt x="25807" y="2337"/>
                </a:lnTo>
                <a:lnTo>
                  <a:pt x="13409" y="8979"/>
                </a:lnTo>
                <a:lnTo>
                  <a:pt x="4595" y="19035"/>
                </a:lnTo>
                <a:lnTo>
                  <a:pt x="0" y="31617"/>
                </a:lnTo>
                <a:lnTo>
                  <a:pt x="1975" y="47837"/>
                </a:lnTo>
                <a:lnTo>
                  <a:pt x="8038" y="60757"/>
                </a:lnTo>
                <a:lnTo>
                  <a:pt x="17376" y="69976"/>
                </a:lnTo>
                <a:lnTo>
                  <a:pt x="29177" y="75095"/>
                </a:lnTo>
                <a:lnTo>
                  <a:pt x="46002" y="73455"/>
                </a:lnTo>
                <a:lnTo>
                  <a:pt x="59302" y="67865"/>
                </a:lnTo>
                <a:lnTo>
                  <a:pt x="68830" y="59085"/>
                </a:lnTo>
                <a:lnTo>
                  <a:pt x="74336" y="47880"/>
                </a:lnTo>
                <a:lnTo>
                  <a:pt x="75677" y="37935"/>
                </a:lnTo>
                <a:lnTo>
                  <a:pt x="73011" y="23873"/>
                </a:lnTo>
                <a:lnTo>
                  <a:pt x="65690" y="12185"/>
                </a:lnTo>
                <a:lnTo>
                  <a:pt x="54732" y="3888"/>
                </a:lnTo>
                <a:lnTo>
                  <a:pt x="4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522" y="381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5677" y="37935"/>
                </a:moveTo>
                <a:lnTo>
                  <a:pt x="73011" y="23873"/>
                </a:lnTo>
                <a:lnTo>
                  <a:pt x="65690" y="12185"/>
                </a:lnTo>
                <a:lnTo>
                  <a:pt x="54732" y="3888"/>
                </a:lnTo>
                <a:lnTo>
                  <a:pt x="41153" y="0"/>
                </a:lnTo>
                <a:lnTo>
                  <a:pt x="25807" y="2337"/>
                </a:lnTo>
                <a:lnTo>
                  <a:pt x="13409" y="8979"/>
                </a:lnTo>
                <a:lnTo>
                  <a:pt x="4595" y="19035"/>
                </a:lnTo>
                <a:lnTo>
                  <a:pt x="0" y="31617"/>
                </a:lnTo>
                <a:lnTo>
                  <a:pt x="1975" y="47837"/>
                </a:lnTo>
                <a:lnTo>
                  <a:pt x="8038" y="60757"/>
                </a:lnTo>
                <a:lnTo>
                  <a:pt x="17376" y="69976"/>
                </a:lnTo>
                <a:lnTo>
                  <a:pt x="29177" y="75095"/>
                </a:lnTo>
                <a:lnTo>
                  <a:pt x="46002" y="73455"/>
                </a:lnTo>
                <a:lnTo>
                  <a:pt x="59302" y="67865"/>
                </a:lnTo>
                <a:lnTo>
                  <a:pt x="68830" y="59085"/>
                </a:lnTo>
                <a:lnTo>
                  <a:pt x="74336" y="47880"/>
                </a:lnTo>
                <a:lnTo>
                  <a:pt x="75677" y="3793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522" y="3581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41153" y="0"/>
                </a:moveTo>
                <a:lnTo>
                  <a:pt x="25807" y="2337"/>
                </a:lnTo>
                <a:lnTo>
                  <a:pt x="13409" y="8977"/>
                </a:lnTo>
                <a:lnTo>
                  <a:pt x="4595" y="19033"/>
                </a:lnTo>
                <a:lnTo>
                  <a:pt x="0" y="31615"/>
                </a:lnTo>
                <a:lnTo>
                  <a:pt x="1975" y="47839"/>
                </a:lnTo>
                <a:lnTo>
                  <a:pt x="8037" y="60759"/>
                </a:lnTo>
                <a:lnTo>
                  <a:pt x="17375" y="69977"/>
                </a:lnTo>
                <a:lnTo>
                  <a:pt x="29176" y="75095"/>
                </a:lnTo>
                <a:lnTo>
                  <a:pt x="46001" y="73456"/>
                </a:lnTo>
                <a:lnTo>
                  <a:pt x="59302" y="67867"/>
                </a:lnTo>
                <a:lnTo>
                  <a:pt x="68830" y="59088"/>
                </a:lnTo>
                <a:lnTo>
                  <a:pt x="74336" y="47882"/>
                </a:lnTo>
                <a:lnTo>
                  <a:pt x="75677" y="37935"/>
                </a:lnTo>
                <a:lnTo>
                  <a:pt x="73011" y="23871"/>
                </a:lnTo>
                <a:lnTo>
                  <a:pt x="65690" y="12183"/>
                </a:lnTo>
                <a:lnTo>
                  <a:pt x="54732" y="3887"/>
                </a:lnTo>
                <a:lnTo>
                  <a:pt x="4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522" y="3581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5677" y="37935"/>
                </a:moveTo>
                <a:lnTo>
                  <a:pt x="73011" y="23871"/>
                </a:lnTo>
                <a:lnTo>
                  <a:pt x="65690" y="12183"/>
                </a:lnTo>
                <a:lnTo>
                  <a:pt x="54732" y="3887"/>
                </a:lnTo>
                <a:lnTo>
                  <a:pt x="41153" y="0"/>
                </a:lnTo>
                <a:lnTo>
                  <a:pt x="25807" y="2337"/>
                </a:lnTo>
                <a:lnTo>
                  <a:pt x="13409" y="8977"/>
                </a:lnTo>
                <a:lnTo>
                  <a:pt x="4595" y="19033"/>
                </a:lnTo>
                <a:lnTo>
                  <a:pt x="0" y="31615"/>
                </a:lnTo>
                <a:lnTo>
                  <a:pt x="1975" y="47839"/>
                </a:lnTo>
                <a:lnTo>
                  <a:pt x="8037" y="60759"/>
                </a:lnTo>
                <a:lnTo>
                  <a:pt x="17375" y="69977"/>
                </a:lnTo>
                <a:lnTo>
                  <a:pt x="29176" y="75095"/>
                </a:lnTo>
                <a:lnTo>
                  <a:pt x="46001" y="73456"/>
                </a:lnTo>
                <a:lnTo>
                  <a:pt x="59302" y="67867"/>
                </a:lnTo>
                <a:lnTo>
                  <a:pt x="68830" y="59088"/>
                </a:lnTo>
                <a:lnTo>
                  <a:pt x="74336" y="47882"/>
                </a:lnTo>
                <a:lnTo>
                  <a:pt x="75677" y="3793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31645" y="2206660"/>
            <a:ext cx="2263775" cy="129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079500" algn="l"/>
              </a:tabLst>
            </a:pP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In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2000" b="1" spc="-5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W</a:t>
            </a:r>
            <a:r>
              <a:rPr sz="2000" b="1" spc="-5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000" b="1" spc="-1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g</a:t>
            </a:r>
            <a:r>
              <a:rPr sz="2000" b="1" spc="-5" dirty="0">
                <a:solidFill>
                  <a:srgbClr val="3333CC"/>
                </a:solidFill>
                <a:latin typeface="Verdana"/>
                <a:cs typeface="Verdana"/>
              </a:rPr>
              <a:t>hts</a:t>
            </a:r>
            <a:endParaRPr sz="2000">
              <a:latin typeface="Verdana"/>
              <a:cs typeface="Verdana"/>
            </a:endParaRPr>
          </a:p>
          <a:p>
            <a:pPr marL="1497965">
              <a:spcBef>
                <a:spcPts val="1200"/>
              </a:spcBef>
            </a:pPr>
            <a:r>
              <a:rPr sz="2000" b="1" spc="-10" dirty="0">
                <a:latin typeface="Verdana"/>
                <a:cs typeface="Verdana"/>
              </a:rPr>
              <a:t>w</a:t>
            </a:r>
            <a:r>
              <a:rPr sz="2025" b="1" spc="-15" baseline="-18518" dirty="0">
                <a:latin typeface="Verdana"/>
                <a:cs typeface="Verdana"/>
              </a:rPr>
              <a:t>1</a:t>
            </a:r>
            <a:endParaRPr sz="2025" baseline="-18518">
              <a:latin typeface="Verdana"/>
              <a:cs typeface="Verdana"/>
            </a:endParaRPr>
          </a:p>
          <a:p>
            <a:pPr marL="1497965">
              <a:spcBef>
                <a:spcPts val="1680"/>
              </a:spcBef>
            </a:pPr>
            <a:r>
              <a:rPr sz="2000" b="1" spc="-10" dirty="0">
                <a:latin typeface="Verdana"/>
                <a:cs typeface="Verdana"/>
              </a:rPr>
              <a:t>w</a:t>
            </a:r>
            <a:r>
              <a:rPr sz="2025" b="1" spc="-15" baseline="-18518" dirty="0">
                <a:latin typeface="Verdana"/>
                <a:cs typeface="Verdana"/>
              </a:rPr>
              <a:t>2</a:t>
            </a:r>
            <a:endParaRPr sz="2025" baseline="-18518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6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r>
              <a:rPr spc="-10" dirty="0"/>
              <a:t>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16985" y="3884575"/>
            <a:ext cx="3949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10" dirty="0">
                <a:latin typeface="Verdana"/>
                <a:cs typeface="Verdana"/>
              </a:rPr>
              <a:t>w</a:t>
            </a:r>
            <a:r>
              <a:rPr sz="2025" b="1" spc="-15" baseline="-18518" dirty="0">
                <a:latin typeface="Verdana"/>
                <a:cs typeface="Verdana"/>
              </a:rPr>
              <a:t>d</a:t>
            </a:r>
            <a:endParaRPr sz="2025" baseline="-18518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1000" y="2667000"/>
            <a:ext cx="1752600" cy="846386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2410">
              <a:lnSpc>
                <a:spcPts val="1435"/>
              </a:lnSpc>
            </a:pPr>
            <a:r>
              <a:rPr sz="1550" b="1" spc="20" dirty="0">
                <a:latin typeface="Verdana"/>
                <a:cs typeface="Verdana"/>
              </a:rPr>
              <a:t>d</a:t>
            </a:r>
            <a:endParaRPr sz="1550">
              <a:latin typeface="Verdana"/>
              <a:cs typeface="Verdana"/>
            </a:endParaRPr>
          </a:p>
          <a:p>
            <a:pPr marL="210185">
              <a:lnSpc>
                <a:spcPts val="3390"/>
              </a:lnSpc>
            </a:pPr>
            <a:r>
              <a:rPr sz="4800" spc="352" baseline="-6076" dirty="0">
                <a:latin typeface="Verdana"/>
                <a:cs typeface="Verdana"/>
              </a:rPr>
              <a:t>∑</a:t>
            </a:r>
            <a:r>
              <a:rPr sz="2000" b="1" spc="-10" dirty="0">
                <a:latin typeface="Verdana"/>
                <a:cs typeface="Verdana"/>
              </a:rPr>
              <a:t>w</a:t>
            </a:r>
            <a:r>
              <a:rPr sz="2025" b="1" spc="15" baseline="-18518" dirty="0">
                <a:latin typeface="Verdana"/>
                <a:cs typeface="Verdana"/>
              </a:rPr>
              <a:t>i</a:t>
            </a:r>
            <a:r>
              <a:rPr sz="2000" b="1" spc="-10" dirty="0">
                <a:latin typeface="Verdana"/>
                <a:cs typeface="Verdana"/>
              </a:rPr>
              <a:t>x</a:t>
            </a:r>
            <a:r>
              <a:rPr sz="2025" b="1" spc="15" baseline="-18518" dirty="0">
                <a:latin typeface="Verdana"/>
                <a:cs typeface="Verdana"/>
              </a:rPr>
              <a:t>i</a:t>
            </a:r>
            <a:r>
              <a:rPr sz="2000" b="1" spc="-10" dirty="0">
                <a:latin typeface="Verdana"/>
                <a:cs typeface="Verdana"/>
              </a:rPr>
              <a:t>-</a:t>
            </a:r>
            <a:r>
              <a:rPr sz="2000" b="1" dirty="0">
                <a:latin typeface="Verdana"/>
                <a:cs typeface="Verdana"/>
              </a:rPr>
              <a:t>θ</a:t>
            </a:r>
            <a:endParaRPr sz="2000">
              <a:latin typeface="Verdana"/>
              <a:cs typeface="Verdana"/>
            </a:endParaRPr>
          </a:p>
          <a:p>
            <a:pPr marL="214629">
              <a:lnSpc>
                <a:spcPts val="1835"/>
              </a:lnSpc>
            </a:pPr>
            <a:r>
              <a:rPr sz="1550" b="1" spc="-5" dirty="0">
                <a:latin typeface="Verdana"/>
                <a:cs typeface="Verdana"/>
              </a:rPr>
              <a:t>i</a:t>
            </a:r>
            <a:r>
              <a:rPr sz="1550" b="1" spc="40" dirty="0">
                <a:latin typeface="Verdana"/>
                <a:cs typeface="Verdana"/>
              </a:rPr>
              <a:t>=</a:t>
            </a:r>
            <a:r>
              <a:rPr sz="1550" b="1" spc="20" dirty="0">
                <a:latin typeface="Verdana"/>
                <a:cs typeface="Verdana"/>
              </a:rPr>
              <a:t>1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6537" y="2130460"/>
            <a:ext cx="14776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15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b="1" spc="10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000" b="1" spc="-2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b="1" spc="-15" dirty="0">
                <a:solidFill>
                  <a:srgbClr val="3333CC"/>
                </a:solidFill>
                <a:latin typeface="Verdana"/>
                <a:cs typeface="Verdana"/>
              </a:rPr>
              <a:t>v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b="1" spc="-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b="1" spc="5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8170" y="2435526"/>
            <a:ext cx="7994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15" dirty="0">
                <a:solidFill>
                  <a:srgbClr val="3333CC"/>
                </a:solidFill>
                <a:latin typeface="Verdana"/>
                <a:cs typeface="Verdana"/>
              </a:rPr>
              <a:t>v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sz="2000" b="1" spc="-5" dirty="0">
                <a:solidFill>
                  <a:srgbClr val="3333CC"/>
                </a:solidFill>
                <a:latin typeface="Verdana"/>
                <a:cs typeface="Verdana"/>
              </a:rPr>
              <a:t>ue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0142" y="2114585"/>
            <a:ext cx="10191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/>
            <a:r>
              <a:rPr sz="2000" b="1" spc="1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Verdana"/>
                <a:cs typeface="Verdana"/>
              </a:rPr>
              <a:t>ut</a:t>
            </a:r>
            <a:r>
              <a:rPr sz="2000" b="1" spc="-25" dirty="0">
                <a:solidFill>
                  <a:srgbClr val="3333CC"/>
                </a:solidFill>
                <a:latin typeface="Verdana"/>
                <a:cs typeface="Verdana"/>
              </a:rPr>
              <a:t>p</a:t>
            </a:r>
            <a:r>
              <a:rPr sz="2000" b="1" spc="-5" dirty="0">
                <a:solidFill>
                  <a:srgbClr val="3333CC"/>
                </a:solidFill>
                <a:latin typeface="Verdana"/>
                <a:cs typeface="Verdana"/>
              </a:rPr>
              <a:t>ut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ig</a:t>
            </a:r>
            <a:r>
              <a:rPr sz="2000" b="1" spc="-5" dirty="0">
                <a:solidFill>
                  <a:srgbClr val="3333CC"/>
                </a:solidFill>
                <a:latin typeface="Verdana"/>
                <a:cs typeface="Verdana"/>
              </a:rPr>
              <a:t>nal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8443" y="3182274"/>
            <a:ext cx="1968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41518" y="3182274"/>
            <a:ext cx="958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latin typeface="Verdana"/>
                <a:cs typeface="Verdana"/>
              </a:rPr>
              <a:t>s</a:t>
            </a:r>
            <a:r>
              <a:rPr sz="2000" b="1" spc="-15" dirty="0">
                <a:latin typeface="Verdana"/>
                <a:cs typeface="Verdana"/>
              </a:rPr>
              <a:t>=</a:t>
            </a:r>
            <a:r>
              <a:rPr sz="2000" b="1" spc="10" dirty="0">
                <a:latin typeface="Verdana"/>
                <a:cs typeface="Verdana"/>
              </a:rPr>
              <a:t>f(</a:t>
            </a:r>
            <a:r>
              <a:rPr sz="2000" b="1" dirty="0">
                <a:latin typeface="Verdana"/>
                <a:cs typeface="Verdana"/>
              </a:rPr>
              <a:t>a)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43222" y="4326164"/>
            <a:ext cx="27184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/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ig</a:t>
            </a:r>
            <a:r>
              <a:rPr sz="2000" b="1" spc="-25" dirty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000" b="1" spc="-1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d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al</a:t>
            </a: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b="1" spc="5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000" b="1" spc="-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iv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000" b="1" spc="-15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on</a:t>
            </a:r>
            <a:r>
              <a:rPr sz="2000" b="1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3333CC"/>
                </a:solidFill>
                <a:latin typeface="Verdana"/>
                <a:cs typeface="Verdana"/>
              </a:rPr>
              <a:t>f</a:t>
            </a:r>
            <a:r>
              <a:rPr sz="2000" b="1" spc="-5" dirty="0">
                <a:solidFill>
                  <a:srgbClr val="3333CC"/>
                </a:solidFill>
                <a:latin typeface="Verdana"/>
                <a:cs typeface="Verdana"/>
              </a:rPr>
              <a:t>un</a:t>
            </a:r>
            <a:r>
              <a:rPr sz="2000" b="1" spc="15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000" b="1" spc="-10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000" b="1" spc="-20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b="1" dirty="0">
                <a:solidFill>
                  <a:srgbClr val="3333CC"/>
                </a:solidFill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3439" y="5894878"/>
            <a:ext cx="11360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1318"/>
                </a:solidFill>
                <a:latin typeface="Arial"/>
                <a:cs typeface="Arial"/>
              </a:rPr>
              <a:t>Sigmoidal Neuron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9798" y="6323421"/>
            <a:ext cx="1968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3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1752" y="316059"/>
            <a:ext cx="567817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dirty="0">
                <a:solidFill>
                  <a:srgbClr val="3333CC"/>
                </a:solidFill>
                <a:latin typeface="Ubuntu"/>
                <a:cs typeface="Ubuntu"/>
              </a:rPr>
              <a:t>Sigmoidal</a:t>
            </a:r>
            <a:r>
              <a:rPr sz="3000" b="1" spc="-20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3000" b="1" dirty="0">
                <a:solidFill>
                  <a:srgbClr val="3333CC"/>
                </a:solidFill>
                <a:latin typeface="Ubuntu"/>
                <a:cs typeface="Ubuntu"/>
              </a:rPr>
              <a:t>Activation</a:t>
            </a:r>
            <a:r>
              <a:rPr sz="3000" b="1" spc="-160" dirty="0">
                <a:solidFill>
                  <a:srgbClr val="3333CC"/>
                </a:solidFill>
                <a:latin typeface="Ubuntu"/>
                <a:cs typeface="Ubuntu"/>
              </a:rPr>
              <a:t> </a:t>
            </a:r>
            <a:r>
              <a:rPr sz="3000" b="1" dirty="0">
                <a:solidFill>
                  <a:srgbClr val="3333CC"/>
                </a:solidFill>
                <a:latin typeface="Ubuntu"/>
                <a:cs typeface="Ubuntu"/>
              </a:rPr>
              <a:t>Functions</a:t>
            </a:r>
            <a:endParaRPr sz="3000">
              <a:latin typeface="Ubuntu"/>
              <a:cs typeface="Ubunt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1008" y="5650301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5">
                <a:moveTo>
                  <a:pt x="0" y="0"/>
                </a:moveTo>
                <a:lnTo>
                  <a:pt x="722705" y="0"/>
                </a:lnTo>
              </a:path>
            </a:pathLst>
          </a:custGeom>
          <a:ln w="12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9179" y="5285897"/>
            <a:ext cx="252349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i="1" spc="7" baseline="34722" dirty="0">
                <a:latin typeface="Times New Roman"/>
                <a:cs typeface="Times New Roman"/>
              </a:rPr>
              <a:t>df</a:t>
            </a:r>
            <a:r>
              <a:rPr sz="3600" i="1" spc="-52" baseline="34722" dirty="0">
                <a:latin typeface="Times New Roman"/>
                <a:cs typeface="Times New Roman"/>
              </a:rPr>
              <a:t> </a:t>
            </a:r>
            <a:r>
              <a:rPr sz="3600" spc="89" baseline="34722" dirty="0">
                <a:latin typeface="Times New Roman"/>
                <a:cs typeface="Times New Roman"/>
              </a:rPr>
              <a:t>(</a:t>
            </a:r>
            <a:r>
              <a:rPr sz="3600" i="1" spc="112" baseline="34722" dirty="0">
                <a:latin typeface="Times New Roman"/>
                <a:cs typeface="Times New Roman"/>
              </a:rPr>
              <a:t>a</a:t>
            </a:r>
            <a:r>
              <a:rPr sz="3600" spc="7" baseline="34722" dirty="0">
                <a:latin typeface="Times New Roman"/>
                <a:cs typeface="Times New Roman"/>
              </a:rPr>
              <a:t>)</a:t>
            </a:r>
            <a:r>
              <a:rPr sz="3600" spc="225" baseline="34722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550" i="1" spc="-70" dirty="0">
                <a:latin typeface="Symbol"/>
                <a:cs typeface="Symbol"/>
              </a:rPr>
              <a:t></a:t>
            </a:r>
            <a:r>
              <a:rPr sz="2550" i="1" spc="-305" dirty="0">
                <a:latin typeface="Times New Roman"/>
                <a:cs typeface="Times New Roman"/>
              </a:rPr>
              <a:t> </a:t>
            </a:r>
            <a:r>
              <a:rPr sz="3850" spc="-905" dirty="0">
                <a:latin typeface="Symbol"/>
                <a:cs typeface="Symbol"/>
              </a:rPr>
              <a:t></a:t>
            </a:r>
            <a:r>
              <a:rPr sz="2400" spc="190" dirty="0">
                <a:latin typeface="Times New Roman"/>
                <a:cs typeface="Times New Roman"/>
              </a:rPr>
              <a:t>1</a:t>
            </a:r>
            <a:r>
              <a:rPr sz="2400" spc="10" dirty="0">
                <a:latin typeface="Symbol"/>
                <a:cs typeface="Symbol"/>
              </a:rPr>
              <a:t>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100" spc="7" baseline="43650" dirty="0">
                <a:latin typeface="Times New Roman"/>
                <a:cs typeface="Times New Roman"/>
              </a:rPr>
              <a:t>2</a:t>
            </a:r>
            <a:r>
              <a:rPr sz="2100" spc="-135" baseline="43650" dirty="0">
                <a:latin typeface="Times New Roman"/>
                <a:cs typeface="Times New Roman"/>
              </a:rPr>
              <a:t> </a:t>
            </a:r>
            <a:r>
              <a:rPr sz="3150" spc="-300" dirty="0">
                <a:latin typeface="Symbol"/>
                <a:cs typeface="Symbol"/>
              </a:rPr>
              <a:t></a:t>
            </a:r>
            <a:r>
              <a:rPr sz="2400" i="1" spc="150" dirty="0">
                <a:latin typeface="Times New Roman"/>
                <a:cs typeface="Times New Roman"/>
              </a:rPr>
              <a:t>a</a:t>
            </a:r>
            <a:r>
              <a:rPr sz="3150" spc="-350" dirty="0">
                <a:latin typeface="Symbol"/>
                <a:cs typeface="Symbol"/>
              </a:rPr>
              <a:t></a:t>
            </a:r>
            <a:r>
              <a:rPr sz="3850" spc="-490" dirty="0">
                <a:latin typeface="Symbol"/>
                <a:cs typeface="Symbol"/>
              </a:rPr>
              <a:t>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5730" y="2466259"/>
            <a:ext cx="991235" cy="0"/>
          </a:xfrm>
          <a:custGeom>
            <a:avLst/>
            <a:gdLst/>
            <a:ahLst/>
            <a:cxnLst/>
            <a:rect l="l" t="t" r="r" b="b"/>
            <a:pathLst>
              <a:path w="991235">
                <a:moveTo>
                  <a:pt x="0" y="0"/>
                </a:moveTo>
                <a:lnTo>
                  <a:pt x="990752" y="0"/>
                </a:lnTo>
              </a:path>
            </a:pathLst>
          </a:custGeom>
          <a:ln w="13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78940" y="3415990"/>
            <a:ext cx="4217035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0575"/>
            <a:r>
              <a:rPr sz="2400" i="1" spc="5" dirty="0">
                <a:latin typeface="Times New Roman"/>
                <a:cs typeface="Times New Roman"/>
              </a:rPr>
              <a:t>da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1845"/>
              </a:spcBef>
            </a:pPr>
            <a:r>
              <a:rPr sz="2400" b="1" spc="-15" dirty="0">
                <a:solidFill>
                  <a:srgbClr val="C00000"/>
                </a:solidFill>
                <a:latin typeface="Ubuntu"/>
                <a:cs typeface="Ubuntu"/>
              </a:rPr>
              <a:t>Hyperbolic</a:t>
            </a:r>
            <a:r>
              <a:rPr sz="2400" b="1" spc="2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400" b="1" dirty="0">
                <a:solidFill>
                  <a:srgbClr val="C00000"/>
                </a:solidFill>
                <a:latin typeface="Ubuntu"/>
                <a:cs typeface="Ubuntu"/>
              </a:rPr>
              <a:t>tangent</a:t>
            </a:r>
            <a:r>
              <a:rPr sz="2400" b="1" spc="-45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400" b="1" dirty="0">
                <a:solidFill>
                  <a:srgbClr val="C00000"/>
                </a:solidFill>
                <a:latin typeface="Ubuntu"/>
                <a:cs typeface="Ubuntu"/>
              </a:rPr>
              <a:t>function:</a:t>
            </a:r>
            <a:endParaRPr sz="2400">
              <a:latin typeface="Ubuntu"/>
              <a:cs typeface="Ubuntu"/>
            </a:endParaRPr>
          </a:p>
          <a:p>
            <a:pPr marL="634365" indent="-622300">
              <a:spcBef>
                <a:spcPts val="434"/>
              </a:spcBef>
            </a:pPr>
            <a:r>
              <a:rPr sz="2000" spc="-55" dirty="0">
                <a:solidFill>
                  <a:srgbClr val="3333FF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333FF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FF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FF"/>
                </a:solidFill>
                <a:latin typeface="Verdana"/>
                <a:cs typeface="Verdana"/>
              </a:rPr>
              <a:t>e</a:t>
            </a:r>
            <a:r>
              <a:rPr sz="2000" spc="16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F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FF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FF"/>
                </a:solidFill>
                <a:latin typeface="Verdana"/>
                <a:cs typeface="Verdana"/>
              </a:rPr>
              <a:t>o</a:t>
            </a:r>
            <a:r>
              <a:rPr sz="2000" spc="20" dirty="0">
                <a:solidFill>
                  <a:srgbClr val="3333FF"/>
                </a:solidFill>
                <a:latin typeface="Verdana"/>
                <a:cs typeface="Verdana"/>
              </a:rPr>
              <a:t>ut</a:t>
            </a:r>
            <a:r>
              <a:rPr sz="2000" dirty="0">
                <a:solidFill>
                  <a:srgbClr val="3333FF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3333FF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3333FF"/>
                </a:solidFill>
                <a:latin typeface="Verdana"/>
                <a:cs typeface="Verdana"/>
              </a:rPr>
              <a:t>t</a:t>
            </a:r>
            <a:r>
              <a:rPr sz="2000" spc="1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FF"/>
                </a:solidFill>
                <a:latin typeface="Verdana"/>
                <a:cs typeface="Verdana"/>
              </a:rPr>
              <a:t>s</a:t>
            </a:r>
            <a:r>
              <a:rPr sz="2000" spc="16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Verdana"/>
                <a:cs typeface="Verdana"/>
              </a:rPr>
              <a:t>-</a:t>
            </a:r>
            <a:r>
              <a:rPr sz="2000" spc="10" dirty="0">
                <a:solidFill>
                  <a:srgbClr val="3333FF"/>
                </a:solidFill>
                <a:latin typeface="Verdana"/>
                <a:cs typeface="Verdana"/>
              </a:rPr>
              <a:t>1</a:t>
            </a:r>
            <a:r>
              <a:rPr sz="2000" spc="-15" dirty="0">
                <a:solidFill>
                  <a:srgbClr val="3333FF"/>
                </a:solidFill>
                <a:latin typeface="Verdana"/>
                <a:cs typeface="Verdana"/>
              </a:rPr>
              <a:t>.</a:t>
            </a:r>
            <a:r>
              <a:rPr sz="2000" dirty="0">
                <a:solidFill>
                  <a:srgbClr val="3333FF"/>
                </a:solidFill>
                <a:latin typeface="Verdana"/>
                <a:cs typeface="Verdana"/>
              </a:rPr>
              <a:t>0</a:t>
            </a:r>
            <a:r>
              <a:rPr sz="2000" spc="18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333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FF"/>
                </a:solidFill>
                <a:latin typeface="Verdana"/>
                <a:cs typeface="Verdana"/>
              </a:rPr>
              <a:t>o</a:t>
            </a:r>
            <a:r>
              <a:rPr sz="2000" spc="15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FF"/>
                </a:solidFill>
                <a:latin typeface="Verdana"/>
                <a:cs typeface="Verdana"/>
              </a:rPr>
              <a:t>1</a:t>
            </a:r>
            <a:r>
              <a:rPr sz="2000" spc="-15" dirty="0">
                <a:solidFill>
                  <a:srgbClr val="3333FF"/>
                </a:solidFill>
                <a:latin typeface="Verdana"/>
                <a:cs typeface="Verdana"/>
              </a:rPr>
              <a:t>.</a:t>
            </a:r>
            <a:r>
              <a:rPr sz="2000" dirty="0">
                <a:solidFill>
                  <a:srgbClr val="3333FF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634365">
              <a:spcBef>
                <a:spcPts val="520"/>
              </a:spcBef>
            </a:pP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nh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Symbol"/>
                <a:cs typeface="Symbol"/>
              </a:rPr>
              <a:t></a:t>
            </a:r>
            <a:r>
              <a:rPr sz="2400" i="1" spc="7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8948" y="2480514"/>
            <a:ext cx="974090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975" spc="322" baseline="-25157" dirty="0">
                <a:latin typeface="Times New Roman"/>
                <a:cs typeface="Times New Roman"/>
              </a:rPr>
              <a:t>1</a:t>
            </a:r>
            <a:r>
              <a:rPr sz="3975" spc="15" baseline="-25157" dirty="0">
                <a:latin typeface="Symbol"/>
                <a:cs typeface="Symbol"/>
              </a:rPr>
              <a:t></a:t>
            </a:r>
            <a:r>
              <a:rPr sz="3975" spc="-315" baseline="-25157" dirty="0">
                <a:latin typeface="Times New Roman"/>
                <a:cs typeface="Times New Roman"/>
              </a:rPr>
              <a:t> </a:t>
            </a:r>
            <a:r>
              <a:rPr sz="3975" i="1" spc="209" baseline="-25157" dirty="0">
                <a:latin typeface="Times New Roman"/>
                <a:cs typeface="Times New Roman"/>
              </a:rPr>
              <a:t>e</a:t>
            </a:r>
            <a:r>
              <a:rPr sz="1550" spc="110" dirty="0">
                <a:latin typeface="Symbol"/>
                <a:cs typeface="Symbol"/>
              </a:rPr>
              <a:t></a:t>
            </a:r>
            <a:r>
              <a:rPr sz="1650" i="1" spc="-10" dirty="0">
                <a:latin typeface="Symbol"/>
                <a:cs typeface="Symbol"/>
              </a:rPr>
              <a:t></a:t>
            </a:r>
            <a:r>
              <a:rPr sz="1550" i="1" spc="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8746" y="2261218"/>
            <a:ext cx="885190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650" i="1" spc="5" dirty="0">
                <a:latin typeface="Times New Roman"/>
                <a:cs typeface="Times New Roman"/>
              </a:rPr>
              <a:t>f</a:t>
            </a:r>
            <a:r>
              <a:rPr sz="2650" i="1" spc="-25" dirty="0">
                <a:latin typeface="Times New Roman"/>
                <a:cs typeface="Times New Roman"/>
              </a:rPr>
              <a:t> </a:t>
            </a: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i="1" spc="95" dirty="0">
                <a:latin typeface="Times New Roman"/>
                <a:cs typeface="Times New Roman"/>
              </a:rPr>
              <a:t>a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2848" y="2067988"/>
            <a:ext cx="19621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650" spc="1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444" y="1197959"/>
            <a:ext cx="3552190" cy="72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solidFill>
                  <a:srgbClr val="C00000"/>
                </a:solidFill>
                <a:latin typeface="Ubuntu"/>
                <a:cs typeface="Ubuntu"/>
              </a:rPr>
              <a:t>Logistic</a:t>
            </a:r>
            <a:r>
              <a:rPr sz="2400" b="1" spc="-3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400" b="1" dirty="0">
                <a:solidFill>
                  <a:srgbClr val="C00000"/>
                </a:solidFill>
                <a:latin typeface="Ubuntu"/>
                <a:cs typeface="Ubuntu"/>
              </a:rPr>
              <a:t>function:</a:t>
            </a:r>
            <a:endParaRPr sz="2400">
              <a:latin typeface="Ubuntu"/>
              <a:cs typeface="Ubuntu"/>
            </a:endParaRPr>
          </a:p>
          <a:p>
            <a:pPr marL="12700">
              <a:spcBef>
                <a:spcPts val="434"/>
              </a:spcBef>
              <a:tabLst>
                <a:tab pos="2242185" algn="l"/>
              </a:tabLst>
            </a:pPr>
            <a:r>
              <a:rPr sz="2000" spc="-5" dirty="0">
                <a:solidFill>
                  <a:srgbClr val="3333CC"/>
                </a:solidFill>
                <a:latin typeface="Verdana"/>
                <a:cs typeface="Verdana"/>
              </a:rPr>
              <a:t>Rang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sz="20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of</a:t>
            </a:r>
            <a:r>
              <a:rPr sz="20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output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s</a:t>
            </a:r>
            <a:r>
              <a:rPr sz="20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0.0</a:t>
            </a:r>
            <a:r>
              <a:rPr sz="2000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o</a:t>
            </a:r>
            <a:r>
              <a:rPr sz="2000" spc="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4509" y="838201"/>
            <a:ext cx="53740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.0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8008" y="838200"/>
            <a:ext cx="5269992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0985" y="1996326"/>
            <a:ext cx="89344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10" dirty="0">
                <a:solidFill>
                  <a:srgbClr val="CC0000"/>
                </a:solidFill>
                <a:latin typeface="Verdana"/>
                <a:cs typeface="Verdana"/>
              </a:rPr>
              <a:t>β</a:t>
            </a:r>
            <a:r>
              <a:rPr spc="-4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CC0000"/>
                </a:solidFill>
                <a:latin typeface="Verdana"/>
                <a:cs typeface="Verdana"/>
              </a:rPr>
              <a:t>=</a:t>
            </a:r>
            <a:r>
              <a:rPr spc="17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C0000"/>
                </a:solidFill>
                <a:latin typeface="Verdana"/>
                <a:cs typeface="Verdana"/>
              </a:rPr>
              <a:t>0</a:t>
            </a:r>
            <a:r>
              <a:rPr spc="10" dirty="0">
                <a:solidFill>
                  <a:srgbClr val="CC0000"/>
                </a:solidFill>
                <a:latin typeface="Verdana"/>
                <a:cs typeface="Verdana"/>
              </a:rPr>
              <a:t>.3</a:t>
            </a:r>
            <a:endParaRPr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0565" y="1519314"/>
            <a:ext cx="8928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10" dirty="0">
                <a:solidFill>
                  <a:srgbClr val="3333CC"/>
                </a:solidFill>
                <a:latin typeface="Verdana"/>
                <a:cs typeface="Verdana"/>
              </a:rPr>
              <a:t>β</a:t>
            </a:r>
            <a:r>
              <a:rPr spc="-4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3333CC"/>
                </a:solidFill>
                <a:latin typeface="Verdana"/>
                <a:cs typeface="Verdana"/>
              </a:rPr>
              <a:t>=</a:t>
            </a:r>
            <a:r>
              <a:rPr spc="1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CC"/>
                </a:solidFill>
                <a:latin typeface="Verdana"/>
                <a:cs typeface="Verdana"/>
              </a:rPr>
              <a:t>0</a:t>
            </a:r>
            <a:r>
              <a:rPr spc="10" dirty="0">
                <a:solidFill>
                  <a:srgbClr val="3333CC"/>
                </a:solidFill>
                <a:latin typeface="Verdana"/>
                <a:cs typeface="Verdana"/>
              </a:rPr>
              <a:t>.6</a:t>
            </a:r>
            <a:endParaRPr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37095" y="1519314"/>
            <a:ext cx="8928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10" dirty="0">
                <a:latin typeface="Verdana"/>
                <a:cs typeface="Verdana"/>
              </a:rPr>
              <a:t>β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=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0</a:t>
            </a:r>
            <a:r>
              <a:rPr spc="10" dirty="0">
                <a:latin typeface="Verdana"/>
                <a:cs typeface="Verdana"/>
              </a:rPr>
              <a:t>.2</a:t>
            </a:r>
            <a:endParaRPr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85804" y="1560454"/>
            <a:ext cx="306070" cy="76200"/>
          </a:xfrm>
          <a:custGeom>
            <a:avLst/>
            <a:gdLst/>
            <a:ahLst/>
            <a:cxnLst/>
            <a:rect l="l" t="t" r="r" b="b"/>
            <a:pathLst>
              <a:path w="30607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55030" y="44433"/>
                </a:lnTo>
                <a:lnTo>
                  <a:pt x="50810" y="44433"/>
                </a:lnTo>
                <a:lnTo>
                  <a:pt x="50810" y="31729"/>
                </a:lnTo>
                <a:lnTo>
                  <a:pt x="55055" y="31729"/>
                </a:lnTo>
                <a:lnTo>
                  <a:pt x="76199" y="0"/>
                </a:lnTo>
                <a:close/>
              </a:path>
              <a:path w="306070" h="76200">
                <a:moveTo>
                  <a:pt x="50810" y="38099"/>
                </a:moveTo>
                <a:lnTo>
                  <a:pt x="50810" y="44433"/>
                </a:lnTo>
                <a:lnTo>
                  <a:pt x="55030" y="44433"/>
                </a:lnTo>
                <a:lnTo>
                  <a:pt x="50810" y="38099"/>
                </a:lnTo>
                <a:close/>
              </a:path>
              <a:path w="306070" h="76200">
                <a:moveTo>
                  <a:pt x="305449" y="31729"/>
                </a:moveTo>
                <a:lnTo>
                  <a:pt x="55055" y="31729"/>
                </a:lnTo>
                <a:lnTo>
                  <a:pt x="50810" y="38099"/>
                </a:lnTo>
                <a:lnTo>
                  <a:pt x="55030" y="44433"/>
                </a:lnTo>
                <a:lnTo>
                  <a:pt x="305449" y="44433"/>
                </a:lnTo>
                <a:lnTo>
                  <a:pt x="305449" y="31729"/>
                </a:lnTo>
                <a:close/>
              </a:path>
              <a:path w="306070" h="76200">
                <a:moveTo>
                  <a:pt x="55055" y="31729"/>
                </a:moveTo>
                <a:lnTo>
                  <a:pt x="50810" y="31729"/>
                </a:lnTo>
                <a:lnTo>
                  <a:pt x="50810" y="38099"/>
                </a:lnTo>
                <a:lnTo>
                  <a:pt x="55055" y="31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54852" y="1712093"/>
            <a:ext cx="309880" cy="277495"/>
          </a:xfrm>
          <a:custGeom>
            <a:avLst/>
            <a:gdLst/>
            <a:ahLst/>
            <a:cxnLst/>
            <a:rect l="l" t="t" r="r" b="b"/>
            <a:pathLst>
              <a:path w="309879" h="277494">
                <a:moveTo>
                  <a:pt x="45161" y="31867"/>
                </a:moveTo>
                <a:lnTo>
                  <a:pt x="37856" y="33771"/>
                </a:lnTo>
                <a:lnTo>
                  <a:pt x="36802" y="41276"/>
                </a:lnTo>
                <a:lnTo>
                  <a:pt x="301233" y="277093"/>
                </a:lnTo>
                <a:lnTo>
                  <a:pt x="309615" y="267583"/>
                </a:lnTo>
                <a:lnTo>
                  <a:pt x="45161" y="31867"/>
                </a:lnTo>
                <a:close/>
              </a:path>
              <a:path w="309879" h="277494">
                <a:moveTo>
                  <a:pt x="0" y="0"/>
                </a:moveTo>
                <a:lnTo>
                  <a:pt x="31485" y="79126"/>
                </a:lnTo>
                <a:lnTo>
                  <a:pt x="36802" y="41276"/>
                </a:lnTo>
                <a:lnTo>
                  <a:pt x="33649" y="38465"/>
                </a:lnTo>
                <a:lnTo>
                  <a:pt x="42031" y="29077"/>
                </a:lnTo>
                <a:lnTo>
                  <a:pt x="55863" y="29077"/>
                </a:lnTo>
                <a:lnTo>
                  <a:pt x="82174" y="22219"/>
                </a:lnTo>
                <a:lnTo>
                  <a:pt x="0" y="0"/>
                </a:lnTo>
                <a:close/>
              </a:path>
              <a:path w="309879" h="277494">
                <a:moveTo>
                  <a:pt x="42031" y="29077"/>
                </a:moveTo>
                <a:lnTo>
                  <a:pt x="33649" y="38465"/>
                </a:lnTo>
                <a:lnTo>
                  <a:pt x="36802" y="41276"/>
                </a:lnTo>
                <a:lnTo>
                  <a:pt x="37856" y="33771"/>
                </a:lnTo>
                <a:lnTo>
                  <a:pt x="45161" y="31867"/>
                </a:lnTo>
                <a:lnTo>
                  <a:pt x="42031" y="29077"/>
                </a:lnTo>
                <a:close/>
              </a:path>
              <a:path w="309879" h="277494">
                <a:moveTo>
                  <a:pt x="55863" y="29077"/>
                </a:moveTo>
                <a:lnTo>
                  <a:pt x="42031" y="29077"/>
                </a:lnTo>
                <a:lnTo>
                  <a:pt x="45161" y="31867"/>
                </a:lnTo>
                <a:lnTo>
                  <a:pt x="55863" y="290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31017" y="1571884"/>
            <a:ext cx="458470" cy="76200"/>
          </a:xfrm>
          <a:custGeom>
            <a:avLst/>
            <a:gdLst/>
            <a:ahLst/>
            <a:cxnLst/>
            <a:rect l="l" t="t" r="r" b="b"/>
            <a:pathLst>
              <a:path w="458470" h="76200">
                <a:moveTo>
                  <a:pt x="407538" y="38113"/>
                </a:moveTo>
                <a:lnTo>
                  <a:pt x="382158" y="76199"/>
                </a:lnTo>
                <a:lnTo>
                  <a:pt x="445690" y="44433"/>
                </a:lnTo>
                <a:lnTo>
                  <a:pt x="407538" y="44433"/>
                </a:lnTo>
                <a:lnTo>
                  <a:pt x="407538" y="38113"/>
                </a:lnTo>
                <a:close/>
              </a:path>
              <a:path w="458470" h="76200">
                <a:moveTo>
                  <a:pt x="403302" y="31729"/>
                </a:moveTo>
                <a:lnTo>
                  <a:pt x="0" y="31729"/>
                </a:lnTo>
                <a:lnTo>
                  <a:pt x="0" y="44433"/>
                </a:lnTo>
                <a:lnTo>
                  <a:pt x="403327" y="44433"/>
                </a:lnTo>
                <a:lnTo>
                  <a:pt x="407538" y="38113"/>
                </a:lnTo>
                <a:lnTo>
                  <a:pt x="403302" y="31729"/>
                </a:lnTo>
                <a:close/>
              </a:path>
              <a:path w="458470" h="76200">
                <a:moveTo>
                  <a:pt x="445617" y="31729"/>
                </a:moveTo>
                <a:lnTo>
                  <a:pt x="407538" y="31729"/>
                </a:lnTo>
                <a:lnTo>
                  <a:pt x="407538" y="44433"/>
                </a:lnTo>
                <a:lnTo>
                  <a:pt x="445690" y="44433"/>
                </a:lnTo>
                <a:lnTo>
                  <a:pt x="458330" y="38113"/>
                </a:lnTo>
                <a:lnTo>
                  <a:pt x="445617" y="31729"/>
                </a:lnTo>
                <a:close/>
              </a:path>
              <a:path w="458470" h="76200">
                <a:moveTo>
                  <a:pt x="382158" y="0"/>
                </a:moveTo>
                <a:lnTo>
                  <a:pt x="407538" y="38086"/>
                </a:lnTo>
                <a:lnTo>
                  <a:pt x="407538" y="31729"/>
                </a:lnTo>
                <a:lnTo>
                  <a:pt x="445617" y="31729"/>
                </a:lnTo>
                <a:lnTo>
                  <a:pt x="3821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61172" y="3808942"/>
            <a:ext cx="16002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20" dirty="0">
                <a:latin typeface="Verdana"/>
                <a:cs typeface="Verdana"/>
              </a:rPr>
              <a:t>a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2753" y="2201755"/>
            <a:ext cx="46482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5" dirty="0">
                <a:latin typeface="Verdana"/>
                <a:cs typeface="Verdana"/>
              </a:rPr>
              <a:t>f</a:t>
            </a:r>
            <a:r>
              <a:rPr sz="1550" b="1" spc="15" dirty="0">
                <a:latin typeface="Verdana"/>
                <a:cs typeface="Verdana"/>
              </a:rPr>
              <a:t>(a)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83815" y="3864352"/>
            <a:ext cx="611505" cy="76200"/>
          </a:xfrm>
          <a:custGeom>
            <a:avLst/>
            <a:gdLst/>
            <a:ahLst/>
            <a:cxnLst/>
            <a:rect l="l" t="t" r="r" b="b"/>
            <a:pathLst>
              <a:path w="611504" h="76200">
                <a:moveTo>
                  <a:pt x="560188" y="38104"/>
                </a:moveTo>
                <a:lnTo>
                  <a:pt x="534802" y="76199"/>
                </a:lnTo>
                <a:lnTo>
                  <a:pt x="591952" y="47624"/>
                </a:lnTo>
                <a:lnTo>
                  <a:pt x="560188" y="47624"/>
                </a:lnTo>
                <a:lnTo>
                  <a:pt x="560188" y="38104"/>
                </a:lnTo>
                <a:close/>
              </a:path>
              <a:path w="611504" h="76200">
                <a:moveTo>
                  <a:pt x="553844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553844" y="47624"/>
                </a:lnTo>
                <a:lnTo>
                  <a:pt x="560188" y="38104"/>
                </a:lnTo>
                <a:lnTo>
                  <a:pt x="553844" y="28574"/>
                </a:lnTo>
                <a:close/>
              </a:path>
              <a:path w="611504" h="76200">
                <a:moveTo>
                  <a:pt x="591952" y="28574"/>
                </a:moveTo>
                <a:lnTo>
                  <a:pt x="560188" y="28574"/>
                </a:lnTo>
                <a:lnTo>
                  <a:pt x="560188" y="47624"/>
                </a:lnTo>
                <a:lnTo>
                  <a:pt x="591952" y="47624"/>
                </a:lnTo>
                <a:lnTo>
                  <a:pt x="610992" y="38104"/>
                </a:lnTo>
                <a:lnTo>
                  <a:pt x="591952" y="28574"/>
                </a:lnTo>
                <a:close/>
              </a:path>
              <a:path w="611504" h="76200">
                <a:moveTo>
                  <a:pt x="534802" y="0"/>
                </a:moveTo>
                <a:lnTo>
                  <a:pt x="560188" y="38095"/>
                </a:lnTo>
                <a:lnTo>
                  <a:pt x="560188" y="28574"/>
                </a:lnTo>
                <a:lnTo>
                  <a:pt x="591952" y="28574"/>
                </a:lnTo>
                <a:lnTo>
                  <a:pt x="534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61236" y="3347800"/>
            <a:ext cx="724535" cy="0"/>
          </a:xfrm>
          <a:custGeom>
            <a:avLst/>
            <a:gdLst/>
            <a:ahLst/>
            <a:cxnLst/>
            <a:rect l="l" t="t" r="r" b="b"/>
            <a:pathLst>
              <a:path w="724535">
                <a:moveTo>
                  <a:pt x="0" y="0"/>
                </a:moveTo>
                <a:lnTo>
                  <a:pt x="724529" y="0"/>
                </a:lnTo>
              </a:path>
            </a:pathLst>
          </a:custGeom>
          <a:ln w="12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69538" y="2985968"/>
            <a:ext cx="2910205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i="1" spc="7" baseline="34722" dirty="0">
                <a:latin typeface="Times New Roman"/>
                <a:cs typeface="Times New Roman"/>
              </a:rPr>
              <a:t>df</a:t>
            </a:r>
            <a:r>
              <a:rPr sz="3600" i="1" spc="-37" baseline="34722" dirty="0">
                <a:latin typeface="Times New Roman"/>
                <a:cs typeface="Times New Roman"/>
              </a:rPr>
              <a:t> </a:t>
            </a:r>
            <a:r>
              <a:rPr sz="3600" spc="97" baseline="34722" dirty="0">
                <a:latin typeface="Times New Roman"/>
                <a:cs typeface="Times New Roman"/>
              </a:rPr>
              <a:t>(</a:t>
            </a:r>
            <a:r>
              <a:rPr sz="3600" i="1" spc="127" baseline="34722" dirty="0">
                <a:latin typeface="Times New Roman"/>
                <a:cs typeface="Times New Roman"/>
              </a:rPr>
              <a:t>a</a:t>
            </a:r>
            <a:r>
              <a:rPr sz="3600" spc="7" baseline="34722" dirty="0">
                <a:latin typeface="Times New Roman"/>
                <a:cs typeface="Times New Roman"/>
              </a:rPr>
              <a:t>)</a:t>
            </a:r>
            <a:r>
              <a:rPr sz="3600" spc="232" baseline="34722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Symbol"/>
                <a:cs typeface="Symbol"/>
              </a:rPr>
              <a:t>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)</a:t>
            </a:r>
            <a:r>
              <a:rPr sz="3150" spc="-575" dirty="0">
                <a:latin typeface="Symbol"/>
                <a:cs typeface="Symbol"/>
              </a:rPr>
              <a:t></a:t>
            </a:r>
            <a:r>
              <a:rPr sz="2400" spc="200" dirty="0">
                <a:latin typeface="Times New Roman"/>
                <a:cs typeface="Times New Roman"/>
              </a:rPr>
              <a:t>1</a:t>
            </a:r>
            <a:r>
              <a:rPr sz="2400" spc="10" dirty="0">
                <a:latin typeface="Symbol"/>
                <a:cs typeface="Symbol"/>
              </a:rPr>
              <a:t>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3150" spc="-310" dirty="0">
                <a:latin typeface="Symbol"/>
                <a:cs typeface="Symbol"/>
              </a:rPr>
              <a:t></a:t>
            </a:r>
            <a:r>
              <a:rPr sz="2400" i="1" spc="160" dirty="0">
                <a:latin typeface="Times New Roman"/>
                <a:cs typeface="Times New Roman"/>
              </a:rPr>
              <a:t>a</a:t>
            </a:r>
            <a:r>
              <a:rPr sz="3150" spc="-355" dirty="0">
                <a:latin typeface="Symbol"/>
                <a:cs typeface="Symbol"/>
              </a:rPr>
              <a:t></a:t>
            </a:r>
            <a:r>
              <a:rPr sz="3150" spc="-265" dirty="0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9397" y="5735725"/>
            <a:ext cx="771144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9940"/>
            <a:r>
              <a:rPr sz="2400" i="1" spc="5" dirty="0">
                <a:latin typeface="Ubuntu"/>
                <a:cs typeface="Ubuntu"/>
              </a:rPr>
              <a:t>da</a:t>
            </a:r>
            <a:endParaRPr sz="2400">
              <a:latin typeface="Ubuntu"/>
              <a:cs typeface="Ubuntu"/>
            </a:endParaRPr>
          </a:p>
          <a:p>
            <a:pPr marL="12700" marR="5080">
              <a:lnSpc>
                <a:spcPct val="123800"/>
              </a:lnSpc>
              <a:spcBef>
                <a:spcPts val="70"/>
              </a:spcBef>
            </a:pP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Logistic</a:t>
            </a:r>
            <a:r>
              <a:rPr sz="2000" b="1" spc="-1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function</a:t>
            </a:r>
            <a:r>
              <a:rPr sz="2000" b="1" spc="-105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and</a:t>
            </a:r>
            <a:r>
              <a:rPr sz="2000" b="1" spc="-25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Hyperbolic tangent</a:t>
            </a:r>
            <a:r>
              <a:rPr sz="2000" b="1" spc="-65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functions</a:t>
            </a:r>
            <a:r>
              <a:rPr sz="2000" b="1" spc="1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can</a:t>
            </a:r>
            <a:r>
              <a:rPr sz="2000" b="1" spc="1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be</a:t>
            </a:r>
            <a:r>
              <a:rPr sz="2000" b="1" spc="1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used in</a:t>
            </a:r>
            <a:r>
              <a:rPr sz="2000" b="1" spc="1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hidden</a:t>
            </a:r>
            <a:r>
              <a:rPr sz="2000" b="1" spc="1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layers</a:t>
            </a:r>
            <a:r>
              <a:rPr sz="2000" b="1" spc="1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and</a:t>
            </a:r>
            <a:r>
              <a:rPr sz="2000" b="1" spc="1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output</a:t>
            </a:r>
            <a:r>
              <a:rPr sz="2000" b="1" spc="10" dirty="0">
                <a:solidFill>
                  <a:srgbClr val="C00000"/>
                </a:solidFill>
                <a:latin typeface="Ubuntu"/>
                <a:cs typeface="Ubunt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/>
                <a:cs typeface="Ubuntu"/>
              </a:rPr>
              <a:t>layer</a:t>
            </a:r>
            <a:endParaRPr sz="2000">
              <a:latin typeface="Ubuntu"/>
              <a:cs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1264</Words>
  <Application>Microsoft Office PowerPoint</Application>
  <PresentationFormat>Widescreen</PresentationFormat>
  <Paragraphs>353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</vt:lpstr>
      <vt:lpstr>Cambria Math</vt:lpstr>
      <vt:lpstr>Symbol</vt:lpstr>
      <vt:lpstr>Times New Roman</vt:lpstr>
      <vt:lpstr>Ubuntu</vt:lpstr>
      <vt:lpstr>Ubuntu Light</vt:lpstr>
      <vt:lpstr>Verdana</vt:lpstr>
      <vt:lpstr>Office Theme</vt:lpstr>
      <vt:lpstr>PowerPoint Presentation</vt:lpstr>
      <vt:lpstr>Biological Neural Networks</vt:lpstr>
      <vt:lpstr>PowerPoint Presentation</vt:lpstr>
      <vt:lpstr>Neuron with Threshold Logic Activation Function</vt:lpstr>
      <vt:lpstr>PowerPoint Presentation</vt:lpstr>
      <vt:lpstr>Perceptron Learning</vt:lpstr>
      <vt:lpstr>Hard Problems</vt:lpstr>
      <vt:lpstr>Neuron with Continuous Activation Function</vt:lpstr>
      <vt:lpstr>PowerPoint Presentation</vt:lpstr>
      <vt:lpstr>Softmax Activation Function</vt:lpstr>
      <vt:lpstr>Rectilinear Activation Function</vt:lpstr>
      <vt:lpstr>Multilayer Feedforward Neural Network</vt:lpstr>
      <vt:lpstr>Computations in Forward Pass</vt:lpstr>
      <vt:lpstr>Gradient Descent Method</vt:lpstr>
      <vt:lpstr>Backpropagation Learning</vt:lpstr>
      <vt:lpstr>PowerPoint Presentation</vt:lpstr>
      <vt:lpstr>Modes of Learning</vt:lpstr>
      <vt:lpstr>Backpropagation Learning (contd.)</vt:lpstr>
      <vt:lpstr>PowerPoint Presentation</vt:lpstr>
      <vt:lpstr>Practical Considerations</vt:lpstr>
      <vt:lpstr>Feedforward Neural Networks: Summary Perceptrons,  with  threshold  logic  function  as  activation  function,  are suitable  for  pattern  classification  tasks  that  involve  linearly  separable classes.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Mr. HKIS Lakmal</cp:lastModifiedBy>
  <cp:revision>2</cp:revision>
  <dcterms:created xsi:type="dcterms:W3CDTF">2023-07-01T20:52:24Z</dcterms:created>
  <dcterms:modified xsi:type="dcterms:W3CDTF">2023-07-01T15:40:04Z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2021-07-02T00:00:00Z</vt:filetime>
  </property>
  <property fmtid="{D5CDD505-2E9C-101B-9397-08002B2CF9AE}" pid="3" name="LastSaved">
    <vt:filetime>2023-07-01T00:00:00Z</vt:filetime>
  </property>
</Properties>
</file>