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468" y="60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40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1" y="3840480"/>
            <a:ext cx="85343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0489"/>
            <a:fld id="{81D60167-4931-47E6-BA6A-407CBD079E47}" type="slidenum">
              <a:rPr lang="en-US" spc="-10" smtClean="0"/>
              <a:pPr marL="110489"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232C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rgbClr val="3232C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0489"/>
            <a:fld id="{81D60167-4931-47E6-BA6A-407CBD079E47}" type="slidenum">
              <a:rPr lang="en-US" spc="-10" smtClean="0"/>
              <a:pPr marL="110489"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232C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0489"/>
            <a:fld id="{81D60167-4931-47E6-BA6A-407CBD079E47}" type="slidenum">
              <a:rPr lang="en-US" spc="-10" smtClean="0"/>
              <a:pPr marL="110489"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232C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0489"/>
            <a:fld id="{81D60167-4931-47E6-BA6A-407CBD079E47}" type="slidenum">
              <a:rPr lang="en-US" spc="-10" smtClean="0"/>
              <a:pPr marL="110489"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0489"/>
            <a:fld id="{81D60167-4931-47E6-BA6A-407CBD079E47}" type="slidenum">
              <a:rPr lang="en-US" spc="-10" smtClean="0"/>
              <a:pPr marL="110489"/>
              <a:t>‹#›</a:t>
            </a:fld>
            <a:endParaRPr lang="en-US"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0201" y="87321"/>
            <a:ext cx="1137159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232C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6944" y="1364500"/>
            <a:ext cx="116181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rgbClr val="3232C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1" y="6377940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97455" y="6323416"/>
            <a:ext cx="29548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0489"/>
            <a:fld id="{81D60167-4931-47E6-BA6A-407CBD079E47}" type="slidenum">
              <a:rPr lang="en-US" spc="-10" smtClean="0"/>
              <a:pPr marL="110489"/>
              <a:t>‹#›</a:t>
            </a:fld>
            <a:endParaRPr lang="en-US"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3740" y="3352737"/>
            <a:ext cx="51028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5" dirty="0">
                <a:latin typeface="Calibri"/>
                <a:cs typeface="Calibri"/>
              </a:rPr>
              <a:t>Optimizatio</a:t>
            </a:r>
            <a:r>
              <a:rPr sz="3200" b="1" spc="10" dirty="0">
                <a:latin typeface="Calibri"/>
                <a:cs typeface="Calibri"/>
              </a:rPr>
              <a:t>n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spc="5" dirty="0">
                <a:latin typeface="Calibri"/>
                <a:cs typeface="Calibri"/>
              </a:rPr>
              <a:t>Methods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4958" y="2428519"/>
            <a:ext cx="822330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800" b="1" dirty="0">
                <a:solidFill>
                  <a:srgbClr val="C00000"/>
                </a:solidFill>
                <a:latin typeface="Calibri"/>
                <a:cs typeface="Calibri"/>
              </a:rPr>
              <a:t>Introduction</a:t>
            </a:r>
            <a:r>
              <a:rPr sz="4800" b="1" spc="-1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4800" b="1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4800" b="1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4800" b="1" spc="-5" dirty="0">
                <a:solidFill>
                  <a:srgbClr val="C00000"/>
                </a:solidFill>
                <a:latin typeface="Calibri"/>
                <a:cs typeface="Calibri"/>
              </a:rPr>
              <a:t>Dee</a:t>
            </a:r>
            <a:r>
              <a:rPr sz="4800" b="1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48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4800" b="1" dirty="0">
                <a:solidFill>
                  <a:srgbClr val="C00000"/>
                </a:solidFill>
                <a:latin typeface="Calibri"/>
                <a:cs typeface="Calibri"/>
              </a:rPr>
              <a:t>Learning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64604" y="6483394"/>
            <a:ext cx="9906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00" spc="5" dirty="0">
                <a:solidFill>
                  <a:srgbClr val="888888"/>
                </a:solidFill>
                <a:latin typeface="Verdana"/>
                <a:cs typeface="Verdana"/>
              </a:rPr>
              <a:t>1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3945455" y="6323416"/>
            <a:ext cx="29548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/>
            <a:fld id="{81D60167-4931-47E6-BA6A-407CBD079E47}" type="slidenum">
              <a:rPr spc="-10" dirty="0"/>
              <a:pPr marL="25400"/>
              <a:t>10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4202" y="87322"/>
            <a:ext cx="11371599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4989">
              <a:lnSpc>
                <a:spcPts val="3754"/>
              </a:lnSpc>
            </a:pPr>
            <a:r>
              <a:rPr sz="3200" spc="10" dirty="0">
                <a:solidFill>
                  <a:schemeClr val="tx1"/>
                </a:solidFill>
                <a:latin typeface="Ubuntu" panose="020B0504030602030204" pitchFamily="34" charset="0"/>
              </a:rPr>
              <a:t>S</a:t>
            </a:r>
            <a:r>
              <a:rPr sz="3200" spc="15" dirty="0">
                <a:solidFill>
                  <a:schemeClr val="tx1"/>
                </a:solidFill>
                <a:latin typeface="Ubuntu" panose="020B0504030602030204" pitchFamily="34" charset="0"/>
              </a:rPr>
              <a:t>e</a:t>
            </a:r>
            <a:r>
              <a:rPr sz="3200" spc="-25" dirty="0">
                <a:solidFill>
                  <a:schemeClr val="tx1"/>
                </a:solidFill>
                <a:latin typeface="Ubuntu" panose="020B0504030602030204" pitchFamily="34" charset="0"/>
              </a:rPr>
              <a:t>c</a:t>
            </a:r>
            <a:r>
              <a:rPr sz="3200" dirty="0">
                <a:solidFill>
                  <a:schemeClr val="tx1"/>
                </a:solidFill>
                <a:latin typeface="Ubuntu" panose="020B0504030602030204" pitchFamily="34" charset="0"/>
              </a:rPr>
              <a:t>o</a:t>
            </a:r>
            <a:r>
              <a:rPr sz="3200" spc="5" dirty="0">
                <a:solidFill>
                  <a:schemeClr val="tx1"/>
                </a:solidFill>
                <a:latin typeface="Ubuntu" panose="020B0504030602030204" pitchFamily="34" charset="0"/>
              </a:rPr>
              <a:t>n</a:t>
            </a:r>
            <a:r>
              <a:rPr sz="3200" dirty="0">
                <a:solidFill>
                  <a:schemeClr val="tx1"/>
                </a:solidFill>
                <a:latin typeface="Ubuntu" panose="020B0504030602030204" pitchFamily="34" charset="0"/>
              </a:rPr>
              <a:t>d</a:t>
            </a:r>
            <a:r>
              <a:rPr sz="3200" spc="210" dirty="0">
                <a:solidFill>
                  <a:schemeClr val="tx1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3200" spc="-5" dirty="0">
                <a:solidFill>
                  <a:schemeClr val="tx1"/>
                </a:solidFill>
                <a:latin typeface="Ubuntu" panose="020B0504030602030204" pitchFamily="34" charset="0"/>
              </a:rPr>
              <a:t>O</a:t>
            </a:r>
            <a:r>
              <a:rPr sz="3200" spc="-15" dirty="0">
                <a:solidFill>
                  <a:schemeClr val="tx1"/>
                </a:solidFill>
                <a:latin typeface="Ubuntu" panose="020B0504030602030204" pitchFamily="34" charset="0"/>
              </a:rPr>
              <a:t>r</a:t>
            </a:r>
            <a:r>
              <a:rPr sz="3200" spc="-5" dirty="0">
                <a:solidFill>
                  <a:schemeClr val="tx1"/>
                </a:solidFill>
                <a:latin typeface="Ubuntu" panose="020B0504030602030204" pitchFamily="34" charset="0"/>
              </a:rPr>
              <a:t>d</a:t>
            </a:r>
            <a:r>
              <a:rPr sz="3200" spc="25" dirty="0">
                <a:solidFill>
                  <a:schemeClr val="tx1"/>
                </a:solidFill>
                <a:latin typeface="Ubuntu" panose="020B0504030602030204" pitchFamily="34" charset="0"/>
              </a:rPr>
              <a:t>e</a:t>
            </a:r>
            <a:r>
              <a:rPr sz="3200" dirty="0">
                <a:solidFill>
                  <a:schemeClr val="tx1"/>
                </a:solidFill>
                <a:latin typeface="Ubuntu" panose="020B0504030602030204" pitchFamily="34" charset="0"/>
              </a:rPr>
              <a:t>r</a:t>
            </a:r>
            <a:r>
              <a:rPr sz="3200" spc="195" dirty="0">
                <a:solidFill>
                  <a:schemeClr val="tx1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3200" spc="20" dirty="0">
                <a:solidFill>
                  <a:schemeClr val="tx1"/>
                </a:solidFill>
                <a:latin typeface="Ubuntu" panose="020B0504030602030204" pitchFamily="34" charset="0"/>
              </a:rPr>
              <a:t>M</a:t>
            </a:r>
            <a:r>
              <a:rPr sz="3200" spc="15" dirty="0">
                <a:solidFill>
                  <a:schemeClr val="tx1"/>
                </a:solidFill>
                <a:latin typeface="Ubuntu" panose="020B0504030602030204" pitchFamily="34" charset="0"/>
              </a:rPr>
              <a:t>e</a:t>
            </a:r>
            <a:r>
              <a:rPr sz="3200" spc="20" dirty="0">
                <a:solidFill>
                  <a:schemeClr val="tx1"/>
                </a:solidFill>
                <a:latin typeface="Ubuntu" panose="020B0504030602030204" pitchFamily="34" charset="0"/>
              </a:rPr>
              <a:t>t</a:t>
            </a:r>
            <a:r>
              <a:rPr sz="3200" spc="5" dirty="0">
                <a:solidFill>
                  <a:schemeClr val="tx1"/>
                </a:solidFill>
                <a:latin typeface="Ubuntu" panose="020B0504030602030204" pitchFamily="34" charset="0"/>
              </a:rPr>
              <a:t>h</a:t>
            </a:r>
            <a:r>
              <a:rPr sz="3200" dirty="0">
                <a:solidFill>
                  <a:schemeClr val="tx1"/>
                </a:solidFill>
                <a:latin typeface="Ubuntu" panose="020B0504030602030204" pitchFamily="34" charset="0"/>
              </a:rPr>
              <a:t>ods</a:t>
            </a:r>
            <a:endParaRPr sz="3200" dirty="0">
              <a:solidFill>
                <a:schemeClr val="tx1"/>
              </a:solidFill>
              <a:latin typeface="Ubuntu" panose="020B0504030602030204" pitchFamily="34" charset="0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2947" y="846489"/>
            <a:ext cx="8006080" cy="3239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Clr>
                <a:srgbClr val="C00000"/>
              </a:buClr>
              <a:buFont typeface="Verdana"/>
              <a:buChar char="•"/>
              <a:tabLst>
                <a:tab pos="354330" algn="l"/>
              </a:tabLst>
            </a:pPr>
            <a:r>
              <a:rPr sz="2000" b="1" spc="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L</a:t>
            </a:r>
            <a:r>
              <a:rPr sz="2000"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spc="-1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v</a:t>
            </a:r>
            <a:r>
              <a:rPr sz="2000"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2000" b="1" spc="-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b</a:t>
            </a:r>
            <a:r>
              <a:rPr sz="2000"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spc="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2000"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2000" b="1" spc="-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-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Mar</a:t>
            </a:r>
            <a:r>
              <a:rPr sz="2000" b="1" spc="-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q</a:t>
            </a:r>
            <a:r>
              <a:rPr sz="2000"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uar</a:t>
            </a:r>
            <a:r>
              <a:rPr sz="2000" b="1" spc="-1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spc="75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1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(</a:t>
            </a:r>
            <a:r>
              <a:rPr sz="2000" b="1" spc="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L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2000"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)</a:t>
            </a:r>
            <a:r>
              <a:rPr sz="2000" b="1" spc="90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2000"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ethod</a:t>
            </a:r>
            <a:endParaRPr sz="2000">
              <a:latin typeface="Ubuntu" panose="020B0504030602030204" pitchFamily="34" charset="0"/>
              <a:cs typeface="Verdana"/>
            </a:endParaRPr>
          </a:p>
          <a:p>
            <a:pPr marL="756285" lvl="1" indent="-286385">
              <a:spcBef>
                <a:spcPts val="480"/>
              </a:spcBef>
              <a:buClr>
                <a:srgbClr val="3232FF"/>
              </a:buClr>
              <a:buFont typeface="Verdana"/>
              <a:buChar char="–"/>
              <a:tabLst>
                <a:tab pos="756920" algn="l"/>
              </a:tabLst>
            </a:pP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20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u</a:t>
            </a:r>
            <a:r>
              <a:rPr sz="2000"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200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000" b="1" spc="-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b</a:t>
            </a:r>
            <a:r>
              <a:rPr sz="2000"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l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spc="18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f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or</a:t>
            </a:r>
            <a:r>
              <a:rPr sz="2000" b="1" spc="13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b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000" b="1" spc="-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c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2000" b="1" spc="17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2000" b="1" spc="-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spc="18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f</a:t>
            </a:r>
            <a:r>
              <a:rPr sz="2000" b="1" spc="13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l</a:t>
            </a:r>
            <a:r>
              <a:rPr sz="20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ear</a:t>
            </a:r>
            <a:r>
              <a:rPr sz="2000"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2000"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20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2000" b="1" spc="16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2000"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2000"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l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y</a:t>
            </a:r>
            <a:endParaRPr sz="2000">
              <a:latin typeface="Ubuntu" panose="020B0504030602030204" pitchFamily="34" charset="0"/>
              <a:cs typeface="Verdana"/>
            </a:endParaRPr>
          </a:p>
          <a:p>
            <a:pPr marL="756285" marR="5080" lvl="1" indent="-286385" algn="just">
              <a:spcBef>
                <a:spcPts val="480"/>
              </a:spcBef>
              <a:buClr>
                <a:srgbClr val="3232FF"/>
              </a:buClr>
              <a:buFont typeface="Verdana"/>
              <a:buChar char="–"/>
              <a:tabLst>
                <a:tab pos="756920" algn="l"/>
              </a:tabLst>
            </a:pP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It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 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000" b="1" spc="-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p</a:t>
            </a:r>
            <a:r>
              <a:rPr sz="2000"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p</a:t>
            </a:r>
            <a:r>
              <a:rPr sz="20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2000"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200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x</a:t>
            </a:r>
            <a:r>
              <a:rPr sz="2000"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2000" b="1" spc="-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000" b="1" spc="-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2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1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6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20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20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2000"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an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1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000" b="1" spc="-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2000" b="1" spc="-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x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b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y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1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3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2000"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u</a:t>
            </a:r>
            <a:r>
              <a:rPr sz="200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-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p</a:t>
            </a:r>
            <a:r>
              <a:rPr sz="20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2000"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2000"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20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u</a:t>
            </a:r>
            <a:r>
              <a:rPr sz="200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c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 </a:t>
            </a:r>
            <a:r>
              <a:rPr sz="2000" b="1" spc="-6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000" b="1" spc="-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2000" b="1" spc="-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200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x</a:t>
            </a:r>
            <a:r>
              <a:rPr sz="2000"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,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 </a:t>
            </a:r>
            <a:r>
              <a:rPr sz="2000" b="1" spc="-6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and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 </a:t>
            </a:r>
            <a:r>
              <a:rPr sz="2000" b="1" spc="-8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2000"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2000" b="1" spc="-5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u</a:t>
            </a:r>
            <a:r>
              <a:rPr sz="200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c</a:t>
            </a:r>
            <a:r>
              <a:rPr sz="20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 </a:t>
            </a:r>
            <a:r>
              <a:rPr sz="2000" b="1" spc="-4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spc="-5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 </a:t>
            </a:r>
            <a:r>
              <a:rPr sz="2000" b="1" spc="-5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c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2000"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mp</a:t>
            </a:r>
            <a:r>
              <a:rPr sz="2000" b="1" spc="-5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u</a:t>
            </a:r>
            <a:r>
              <a:rPr sz="200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000" b="1" spc="-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2000"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al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c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2000"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mpl</a:t>
            </a:r>
            <a:r>
              <a:rPr sz="20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ex</a:t>
            </a:r>
            <a:r>
              <a:rPr sz="2000"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200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y</a:t>
            </a:r>
            <a:endParaRPr sz="2000">
              <a:latin typeface="Ubuntu" panose="020B0504030602030204" pitchFamily="34" charset="0"/>
              <a:cs typeface="Verdana"/>
            </a:endParaRPr>
          </a:p>
          <a:p>
            <a:pPr lvl="1">
              <a:spcBef>
                <a:spcPts val="30"/>
              </a:spcBef>
              <a:buClr>
                <a:srgbClr val="3232FF"/>
              </a:buClr>
              <a:buFont typeface="Verdana"/>
              <a:buChar char="–"/>
            </a:pPr>
            <a:endParaRPr sz="2900">
              <a:latin typeface="Ubuntu" panose="020B0504030602030204" pitchFamily="34" charset="0"/>
              <a:cs typeface="Times New Roman"/>
            </a:endParaRPr>
          </a:p>
          <a:p>
            <a:pPr marL="353695" indent="-340995">
              <a:buClr>
                <a:srgbClr val="C00000"/>
              </a:buClr>
              <a:buFont typeface="Verdana"/>
              <a:buChar char="•"/>
              <a:tabLst>
                <a:tab pos="354330" algn="l"/>
              </a:tabLst>
            </a:pP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Br</a:t>
            </a:r>
            <a:r>
              <a:rPr sz="2000" b="1" spc="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2000" b="1" spc="-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yd</a:t>
            </a:r>
            <a:r>
              <a:rPr sz="2000"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2000" b="1" spc="-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-</a:t>
            </a:r>
            <a:r>
              <a:rPr sz="2000" b="1" spc="-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Fl</a:t>
            </a:r>
            <a:r>
              <a:rPr sz="2000"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et</a:t>
            </a:r>
            <a:r>
              <a:rPr sz="2000" b="1" spc="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c</a:t>
            </a:r>
            <a:r>
              <a:rPr sz="2000"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spc="1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2000" b="1" spc="-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-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Go</a:t>
            </a:r>
            <a:r>
              <a:rPr sz="2000" b="1" spc="-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ld</a:t>
            </a:r>
            <a:r>
              <a:rPr sz="2000"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f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ar</a:t>
            </a:r>
            <a:r>
              <a:rPr sz="2000" b="1" spc="-1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b</a:t>
            </a:r>
            <a:r>
              <a:rPr sz="2000" b="1" spc="-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-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2000" b="1" spc="-5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anno</a:t>
            </a:r>
            <a:r>
              <a:rPr sz="2000" b="1" spc="140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1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(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B</a:t>
            </a:r>
            <a:r>
              <a:rPr sz="2000" b="1" spc="-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F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GS)</a:t>
            </a:r>
            <a:r>
              <a:rPr sz="2000" b="1" spc="135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2000"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eth</a:t>
            </a:r>
            <a:r>
              <a:rPr sz="2000" b="1" spc="-4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d</a:t>
            </a:r>
            <a:endParaRPr sz="2000">
              <a:latin typeface="Ubuntu" panose="020B0504030602030204" pitchFamily="34" charset="0"/>
              <a:cs typeface="Verdana"/>
            </a:endParaRPr>
          </a:p>
          <a:p>
            <a:pPr marL="756285" lvl="1" indent="-286385">
              <a:spcBef>
                <a:spcPts val="480"/>
              </a:spcBef>
              <a:buClr>
                <a:srgbClr val="3232FF"/>
              </a:buClr>
              <a:buFont typeface="Verdana"/>
              <a:buChar char="–"/>
              <a:tabLst>
                <a:tab pos="756920" algn="l"/>
              </a:tabLst>
            </a:pP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It</a:t>
            </a:r>
            <a:r>
              <a:rPr sz="2000" b="1" spc="16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000" b="1" spc="-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p</a:t>
            </a:r>
            <a:r>
              <a:rPr sz="2000"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p</a:t>
            </a:r>
            <a:r>
              <a:rPr sz="20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2000"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200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x</a:t>
            </a:r>
            <a:r>
              <a:rPr sz="2000"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2000" b="1" spc="-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000" b="1" spc="-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2000" b="1" spc="13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spc="18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20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2000" b="1" spc="-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v</a:t>
            </a:r>
            <a:r>
              <a:rPr sz="20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20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spc="13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f</a:t>
            </a:r>
            <a:r>
              <a:rPr sz="2000" b="1" spc="18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20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20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2000"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an</a:t>
            </a:r>
            <a:r>
              <a:rPr sz="2000" b="1" spc="13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000" b="1" spc="-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2000" b="1" spc="-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20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x</a:t>
            </a:r>
            <a:endParaRPr sz="2000">
              <a:latin typeface="Ubuntu" panose="020B0504030602030204" pitchFamily="34" charset="0"/>
              <a:cs typeface="Verdana"/>
            </a:endParaRPr>
          </a:p>
          <a:p>
            <a:pPr lvl="1">
              <a:spcBef>
                <a:spcPts val="30"/>
              </a:spcBef>
              <a:buClr>
                <a:srgbClr val="3232FF"/>
              </a:buClr>
              <a:buFont typeface="Verdana"/>
              <a:buChar char="–"/>
            </a:pPr>
            <a:endParaRPr sz="2900">
              <a:latin typeface="Ubuntu" panose="020B0504030602030204" pitchFamily="34" charset="0"/>
              <a:cs typeface="Times New Roman"/>
            </a:endParaRPr>
          </a:p>
          <a:p>
            <a:pPr marL="353695" indent="-340995">
              <a:buClr>
                <a:srgbClr val="C00000"/>
              </a:buClr>
              <a:buFont typeface="Verdana"/>
              <a:buChar char="•"/>
              <a:tabLst>
                <a:tab pos="354330" algn="l"/>
              </a:tabLst>
            </a:pPr>
            <a:r>
              <a:rPr sz="2000" b="1" spc="-2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C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2000" b="1" spc="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ju</a:t>
            </a:r>
            <a:r>
              <a:rPr sz="2000" b="1" spc="-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000" b="1" spc="-1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spc="1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spc="-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-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Gra</a:t>
            </a:r>
            <a:r>
              <a:rPr sz="2000" b="1" spc="-2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2000" b="1" spc="-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2000"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nt</a:t>
            </a:r>
            <a:r>
              <a:rPr sz="2000" b="1" spc="80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2000"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ethod</a:t>
            </a:r>
            <a:endParaRPr sz="2000">
              <a:latin typeface="Ubuntu" panose="020B0504030602030204" pitchFamily="34" charset="0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3945455" y="6323416"/>
            <a:ext cx="29548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/>
            <a:fld id="{81D60167-4931-47E6-BA6A-407CBD079E47}" type="slidenum">
              <a:rPr spc="-10" dirty="0"/>
              <a:pPr marL="110489"/>
              <a:t>2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51019"/>
            <a:ext cx="13563600" cy="54117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02764" marR="5080" indent="-1665605"/>
            <a:r>
              <a:rPr sz="3200" spc="-5" dirty="0">
                <a:solidFill>
                  <a:schemeClr val="tx1"/>
                </a:solidFill>
                <a:latin typeface="Ubuntu" panose="020B0504030602030204" pitchFamily="34" charset="0"/>
              </a:rPr>
              <a:t>O</a:t>
            </a:r>
            <a:r>
              <a:rPr sz="3200" spc="5" dirty="0">
                <a:solidFill>
                  <a:schemeClr val="tx1"/>
                </a:solidFill>
                <a:latin typeface="Ubuntu" panose="020B0504030602030204" pitchFamily="34" charset="0"/>
              </a:rPr>
              <a:t>p</a:t>
            </a:r>
            <a:r>
              <a:rPr sz="3200" spc="20" dirty="0">
                <a:solidFill>
                  <a:schemeClr val="tx1"/>
                </a:solidFill>
                <a:latin typeface="Ubuntu" panose="020B0504030602030204" pitchFamily="34" charset="0"/>
              </a:rPr>
              <a:t>t</a:t>
            </a:r>
            <a:r>
              <a:rPr sz="3200" dirty="0">
                <a:solidFill>
                  <a:schemeClr val="tx1"/>
                </a:solidFill>
                <a:latin typeface="Ubuntu" panose="020B0504030602030204" pitchFamily="34" charset="0"/>
              </a:rPr>
              <a:t>i</a:t>
            </a:r>
            <a:r>
              <a:rPr sz="3200" spc="5" dirty="0">
                <a:solidFill>
                  <a:schemeClr val="tx1"/>
                </a:solidFill>
                <a:latin typeface="Ubuntu" panose="020B0504030602030204" pitchFamily="34" charset="0"/>
              </a:rPr>
              <a:t>m</a:t>
            </a:r>
            <a:r>
              <a:rPr sz="3200" dirty="0">
                <a:solidFill>
                  <a:schemeClr val="tx1"/>
                </a:solidFill>
                <a:latin typeface="Ubuntu" panose="020B0504030602030204" pitchFamily="34" charset="0"/>
              </a:rPr>
              <a:t>iz</a:t>
            </a:r>
            <a:r>
              <a:rPr sz="3200" spc="15" dirty="0">
                <a:solidFill>
                  <a:schemeClr val="tx1"/>
                </a:solidFill>
                <a:latin typeface="Ubuntu" panose="020B0504030602030204" pitchFamily="34" charset="0"/>
              </a:rPr>
              <a:t>a</a:t>
            </a:r>
            <a:r>
              <a:rPr sz="3200" spc="20" dirty="0">
                <a:solidFill>
                  <a:schemeClr val="tx1"/>
                </a:solidFill>
                <a:latin typeface="Ubuntu" panose="020B0504030602030204" pitchFamily="34" charset="0"/>
              </a:rPr>
              <a:t>t</a:t>
            </a:r>
            <a:r>
              <a:rPr sz="3200" dirty="0">
                <a:solidFill>
                  <a:schemeClr val="tx1"/>
                </a:solidFill>
                <a:latin typeface="Ubuntu" panose="020B0504030602030204" pitchFamily="34" charset="0"/>
              </a:rPr>
              <a:t>ion</a:t>
            </a:r>
            <a:r>
              <a:rPr sz="3200" spc="130" dirty="0">
                <a:solidFill>
                  <a:schemeClr val="tx1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3200" spc="20" dirty="0">
                <a:solidFill>
                  <a:schemeClr val="tx1"/>
                </a:solidFill>
                <a:latin typeface="Ubuntu" panose="020B0504030602030204" pitchFamily="34" charset="0"/>
              </a:rPr>
              <a:t>Met</a:t>
            </a:r>
            <a:r>
              <a:rPr sz="3200" spc="10" dirty="0">
                <a:solidFill>
                  <a:schemeClr val="tx1"/>
                </a:solidFill>
                <a:latin typeface="Ubuntu" panose="020B0504030602030204" pitchFamily="34" charset="0"/>
              </a:rPr>
              <a:t>h</a:t>
            </a:r>
            <a:r>
              <a:rPr sz="3200" dirty="0">
                <a:solidFill>
                  <a:schemeClr val="tx1"/>
                </a:solidFill>
                <a:latin typeface="Ubuntu" panose="020B0504030602030204" pitchFamily="34" charset="0"/>
              </a:rPr>
              <a:t>ods</a:t>
            </a:r>
            <a:r>
              <a:rPr sz="3200" spc="175" dirty="0">
                <a:solidFill>
                  <a:schemeClr val="tx1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3200" spc="-15" dirty="0">
                <a:solidFill>
                  <a:schemeClr val="tx1"/>
                </a:solidFill>
                <a:latin typeface="Ubuntu" panose="020B0504030602030204" pitchFamily="34" charset="0"/>
              </a:rPr>
              <a:t>f</a:t>
            </a:r>
            <a:r>
              <a:rPr sz="3200" dirty="0">
                <a:solidFill>
                  <a:schemeClr val="tx1"/>
                </a:solidFill>
                <a:latin typeface="Ubuntu" panose="020B0504030602030204" pitchFamily="34" charset="0"/>
              </a:rPr>
              <a:t>or</a:t>
            </a:r>
            <a:r>
              <a:rPr sz="3200" spc="245" dirty="0">
                <a:solidFill>
                  <a:schemeClr val="tx1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3200" spc="10" dirty="0">
                <a:solidFill>
                  <a:schemeClr val="tx1"/>
                </a:solidFill>
                <a:latin typeface="Ubuntu" panose="020B0504030602030204" pitchFamily="34" charset="0"/>
              </a:rPr>
              <a:t>T</a:t>
            </a:r>
            <a:r>
              <a:rPr sz="3200" spc="-15" dirty="0">
                <a:solidFill>
                  <a:schemeClr val="tx1"/>
                </a:solidFill>
                <a:latin typeface="Ubuntu" panose="020B0504030602030204" pitchFamily="34" charset="0"/>
              </a:rPr>
              <a:t>r</a:t>
            </a:r>
            <a:r>
              <a:rPr sz="3200" spc="5" dirty="0">
                <a:solidFill>
                  <a:schemeClr val="tx1"/>
                </a:solidFill>
                <a:latin typeface="Ubuntu" panose="020B0504030602030204" pitchFamily="34" charset="0"/>
              </a:rPr>
              <a:t>a</a:t>
            </a:r>
            <a:r>
              <a:rPr sz="3200" dirty="0">
                <a:solidFill>
                  <a:schemeClr val="tx1"/>
                </a:solidFill>
                <a:latin typeface="Ubuntu" panose="020B0504030602030204" pitchFamily="34" charset="0"/>
              </a:rPr>
              <a:t>i</a:t>
            </a:r>
            <a:r>
              <a:rPr sz="3200" spc="10" dirty="0">
                <a:solidFill>
                  <a:schemeClr val="tx1"/>
                </a:solidFill>
                <a:latin typeface="Ubuntu" panose="020B0504030602030204" pitchFamily="34" charset="0"/>
              </a:rPr>
              <a:t>n</a:t>
            </a:r>
            <a:r>
              <a:rPr sz="3200" dirty="0">
                <a:solidFill>
                  <a:schemeClr val="tx1"/>
                </a:solidFill>
                <a:latin typeface="Ubuntu" panose="020B0504030602030204" pitchFamily="34" charset="0"/>
              </a:rPr>
              <a:t>i</a:t>
            </a:r>
            <a:r>
              <a:rPr sz="3200" spc="10" dirty="0">
                <a:solidFill>
                  <a:schemeClr val="tx1"/>
                </a:solidFill>
                <a:latin typeface="Ubuntu" panose="020B0504030602030204" pitchFamily="34" charset="0"/>
              </a:rPr>
              <a:t>n</a:t>
            </a:r>
            <a:r>
              <a:rPr sz="3200" dirty="0">
                <a:solidFill>
                  <a:schemeClr val="tx1"/>
                </a:solidFill>
                <a:latin typeface="Ubuntu" panose="020B0504030602030204" pitchFamily="34" charset="0"/>
              </a:rPr>
              <a:t>g</a:t>
            </a:r>
            <a:r>
              <a:rPr sz="3200" spc="215" dirty="0">
                <a:solidFill>
                  <a:schemeClr val="tx1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3200" dirty="0">
                <a:solidFill>
                  <a:schemeClr val="tx1"/>
                </a:solidFill>
                <a:latin typeface="Ubuntu" panose="020B0504030602030204" pitchFamily="34" charset="0"/>
              </a:rPr>
              <a:t>a</a:t>
            </a:r>
            <a:r>
              <a:rPr sz="3200" dirty="0">
                <a:solidFill>
                  <a:schemeClr val="tx1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3200" spc="15" dirty="0">
                <a:solidFill>
                  <a:schemeClr val="tx1"/>
                </a:solidFill>
                <a:latin typeface="Ubuntu" panose="020B0504030602030204" pitchFamily="34" charset="0"/>
              </a:rPr>
              <a:t>D</a:t>
            </a:r>
            <a:r>
              <a:rPr sz="3200" spc="20" dirty="0">
                <a:solidFill>
                  <a:schemeClr val="tx1"/>
                </a:solidFill>
                <a:latin typeface="Ubuntu" panose="020B0504030602030204" pitchFamily="34" charset="0"/>
              </a:rPr>
              <a:t>ee</a:t>
            </a:r>
            <a:r>
              <a:rPr sz="3200" dirty="0">
                <a:solidFill>
                  <a:schemeClr val="tx1"/>
                </a:solidFill>
                <a:latin typeface="Ubuntu" panose="020B0504030602030204" pitchFamily="34" charset="0"/>
              </a:rPr>
              <a:t>p</a:t>
            </a:r>
            <a:r>
              <a:rPr sz="3200" spc="215" dirty="0">
                <a:solidFill>
                  <a:schemeClr val="tx1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3200" spc="10" dirty="0">
                <a:solidFill>
                  <a:schemeClr val="tx1"/>
                </a:solidFill>
                <a:latin typeface="Ubuntu" panose="020B0504030602030204" pitchFamily="34" charset="0"/>
              </a:rPr>
              <a:t>N</a:t>
            </a:r>
            <a:r>
              <a:rPr sz="3200" spc="20" dirty="0">
                <a:solidFill>
                  <a:schemeClr val="tx1"/>
                </a:solidFill>
                <a:latin typeface="Ubuntu" panose="020B0504030602030204" pitchFamily="34" charset="0"/>
              </a:rPr>
              <a:t>e</a:t>
            </a:r>
            <a:r>
              <a:rPr sz="3200" spc="10" dirty="0">
                <a:solidFill>
                  <a:schemeClr val="tx1"/>
                </a:solidFill>
                <a:latin typeface="Ubuntu" panose="020B0504030602030204" pitchFamily="34" charset="0"/>
              </a:rPr>
              <a:t>u</a:t>
            </a:r>
            <a:r>
              <a:rPr sz="3200" spc="-15" dirty="0">
                <a:solidFill>
                  <a:schemeClr val="tx1"/>
                </a:solidFill>
                <a:latin typeface="Ubuntu" panose="020B0504030602030204" pitchFamily="34" charset="0"/>
              </a:rPr>
              <a:t>r</a:t>
            </a:r>
            <a:r>
              <a:rPr sz="3200" spc="5" dirty="0">
                <a:solidFill>
                  <a:schemeClr val="tx1"/>
                </a:solidFill>
                <a:latin typeface="Ubuntu" panose="020B0504030602030204" pitchFamily="34" charset="0"/>
              </a:rPr>
              <a:t>a</a:t>
            </a:r>
            <a:r>
              <a:rPr sz="3200" dirty="0">
                <a:solidFill>
                  <a:schemeClr val="tx1"/>
                </a:solidFill>
                <a:latin typeface="Ubuntu" panose="020B0504030602030204" pitchFamily="34" charset="0"/>
              </a:rPr>
              <a:t>l</a:t>
            </a:r>
            <a:r>
              <a:rPr lang="en-US" sz="3200" spc="165" dirty="0">
                <a:solidFill>
                  <a:schemeClr val="tx1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3200" spc="10" dirty="0">
                <a:solidFill>
                  <a:schemeClr val="tx1"/>
                </a:solidFill>
                <a:latin typeface="Ubuntu" panose="020B0504030602030204" pitchFamily="34" charset="0"/>
              </a:rPr>
              <a:t>N</a:t>
            </a:r>
            <a:r>
              <a:rPr sz="3200" spc="20" dirty="0">
                <a:solidFill>
                  <a:schemeClr val="tx1"/>
                </a:solidFill>
                <a:latin typeface="Ubuntu" panose="020B0504030602030204" pitchFamily="34" charset="0"/>
              </a:rPr>
              <a:t>et</a:t>
            </a:r>
            <a:r>
              <a:rPr sz="3200" spc="10" dirty="0">
                <a:solidFill>
                  <a:schemeClr val="tx1"/>
                </a:solidFill>
                <a:latin typeface="Ubuntu" panose="020B0504030602030204" pitchFamily="34" charset="0"/>
              </a:rPr>
              <a:t>w</a:t>
            </a:r>
            <a:r>
              <a:rPr sz="3200" dirty="0">
                <a:solidFill>
                  <a:schemeClr val="tx1"/>
                </a:solidFill>
                <a:latin typeface="Ubuntu" panose="020B0504030602030204" pitchFamily="34" charset="0"/>
              </a:rPr>
              <a:t>o</a:t>
            </a:r>
            <a:r>
              <a:rPr sz="3200" spc="-15" dirty="0">
                <a:solidFill>
                  <a:schemeClr val="tx1"/>
                </a:solidFill>
                <a:latin typeface="Ubuntu" panose="020B0504030602030204" pitchFamily="34" charset="0"/>
              </a:rPr>
              <a:t>r</a:t>
            </a:r>
            <a:r>
              <a:rPr sz="3200" dirty="0">
                <a:solidFill>
                  <a:schemeClr val="tx1"/>
                </a:solidFill>
                <a:latin typeface="Ubuntu" panose="020B0504030602030204" pitchFamily="34" charset="0"/>
              </a:rPr>
              <a:t>k</a:t>
            </a:r>
            <a:endParaRPr sz="3200" dirty="0">
              <a:solidFill>
                <a:schemeClr val="tx1"/>
              </a:solidFill>
              <a:latin typeface="Ubuntu" panose="020B0504030602030204" pitchFamily="34" charset="0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600200"/>
            <a:ext cx="10668000" cy="1667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indent="-609600">
              <a:buClr>
                <a:srgbClr val="3333FF"/>
              </a:buClr>
              <a:buFont typeface="Verdana"/>
              <a:buChar char="•"/>
              <a:tabLst>
                <a:tab pos="622935" algn="l"/>
              </a:tabLst>
            </a:pPr>
            <a:r>
              <a:rPr sz="2000" b="1" dirty="0">
                <a:latin typeface="Ubuntu" panose="020B0504030602030204" pitchFamily="34" charset="0"/>
                <a:cs typeface="Verdana"/>
              </a:rPr>
              <a:t>S</a:t>
            </a:r>
            <a:r>
              <a:rPr sz="2000" b="1" spc="-20" dirty="0">
                <a:latin typeface="Ubuntu" panose="020B0504030602030204" pitchFamily="34" charset="0"/>
                <a:cs typeface="Verdana"/>
              </a:rPr>
              <a:t>l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ow</a:t>
            </a:r>
            <a:r>
              <a:rPr sz="2000" b="1" spc="175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10" dirty="0">
                <a:latin typeface="Ubuntu" panose="020B0504030602030204" pitchFamily="34" charset="0"/>
                <a:cs typeface="Verdana"/>
              </a:rPr>
              <a:t>c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o</a:t>
            </a:r>
            <a:r>
              <a:rPr sz="2000" b="1" spc="5" dirty="0">
                <a:latin typeface="Ubuntu" panose="020B0504030602030204" pitchFamily="34" charset="0"/>
                <a:cs typeface="Verdana"/>
              </a:rPr>
              <a:t>n</a:t>
            </a:r>
            <a:r>
              <a:rPr sz="2000" b="1" spc="-20" dirty="0">
                <a:latin typeface="Ubuntu" panose="020B0504030602030204" pitchFamily="34" charset="0"/>
                <a:cs typeface="Verdana"/>
              </a:rPr>
              <a:t>v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e</a:t>
            </a:r>
            <a:r>
              <a:rPr sz="2000" b="1" spc="5" dirty="0">
                <a:latin typeface="Ubuntu" panose="020B0504030602030204" pitchFamily="34" charset="0"/>
                <a:cs typeface="Verdana"/>
              </a:rPr>
              <a:t>r</a:t>
            </a:r>
            <a:r>
              <a:rPr sz="2000" b="1" spc="-20" dirty="0">
                <a:latin typeface="Ubuntu" panose="020B0504030602030204" pitchFamily="34" charset="0"/>
                <a:cs typeface="Verdana"/>
              </a:rPr>
              <a:t>g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e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n</a:t>
            </a:r>
            <a:r>
              <a:rPr sz="2000" b="1" spc="10" dirty="0">
                <a:latin typeface="Ubuntu" panose="020B0504030602030204" pitchFamily="34" charset="0"/>
                <a:cs typeface="Verdana"/>
              </a:rPr>
              <a:t>c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e</a:t>
            </a:r>
            <a:r>
              <a:rPr sz="2000" b="1" spc="45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5" dirty="0">
                <a:latin typeface="Ubuntu" panose="020B0504030602030204" pitchFamily="34" charset="0"/>
                <a:cs typeface="Verdana"/>
              </a:rPr>
              <a:t>o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f</a:t>
            </a:r>
            <a:r>
              <a:rPr sz="2000" b="1" spc="185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20" dirty="0">
                <a:latin typeface="Ubuntu" panose="020B0504030602030204" pitchFamily="34" charset="0"/>
                <a:cs typeface="Verdana"/>
              </a:rPr>
              <a:t>g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ra</a:t>
            </a:r>
            <a:r>
              <a:rPr sz="2000" b="1" spc="-20" dirty="0">
                <a:latin typeface="Ubuntu" panose="020B0504030602030204" pitchFamily="34" charset="0"/>
                <a:cs typeface="Verdana"/>
              </a:rPr>
              <a:t>di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e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nt</a:t>
            </a:r>
            <a:r>
              <a:rPr sz="2000" b="1" spc="170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20" dirty="0">
                <a:latin typeface="Ubuntu" panose="020B0504030602030204" pitchFamily="34" charset="0"/>
                <a:cs typeface="Verdana"/>
              </a:rPr>
              <a:t>d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e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s</a:t>
            </a:r>
            <a:r>
              <a:rPr sz="2000" b="1" spc="10" dirty="0">
                <a:latin typeface="Ubuntu" panose="020B0504030602030204" pitchFamily="34" charset="0"/>
                <a:cs typeface="Verdana"/>
              </a:rPr>
              <a:t>c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e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nt</a:t>
            </a:r>
            <a:r>
              <a:rPr sz="2000" b="1" spc="75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25" dirty="0">
                <a:latin typeface="Ubuntu" panose="020B0504030602030204" pitchFamily="34" charset="0"/>
                <a:cs typeface="Verdana"/>
              </a:rPr>
              <a:t>m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ethod</a:t>
            </a:r>
            <a:endParaRPr sz="2000" dirty="0">
              <a:latin typeface="Ubuntu" panose="020B0504030602030204" pitchFamily="34" charset="0"/>
              <a:cs typeface="Verdana"/>
            </a:endParaRPr>
          </a:p>
          <a:p>
            <a:pPr marL="622300" marR="5080" indent="-609600">
              <a:spcBef>
                <a:spcPts val="480"/>
              </a:spcBef>
              <a:buClr>
                <a:srgbClr val="3333FF"/>
              </a:buClr>
              <a:buFont typeface="Verdana"/>
              <a:buChar char="•"/>
              <a:tabLst>
                <a:tab pos="622935" algn="l"/>
                <a:tab pos="2025014" algn="l"/>
                <a:tab pos="3806825" algn="l"/>
                <a:tab pos="4648200" algn="l"/>
                <a:tab pos="5148580" algn="l"/>
                <a:tab pos="6332220" algn="l"/>
                <a:tab pos="6997065" algn="l"/>
                <a:tab pos="8314690" algn="l"/>
              </a:tabLst>
            </a:pPr>
            <a:r>
              <a:rPr sz="2000" b="1" spc="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P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2000" b="1" spc="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2000" b="1" spc="-20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bl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000" b="1" spc="-2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2000" b="1" spc="-20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2000" b="1" spc="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spc="-4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2000" b="1" spc="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:</a:t>
            </a:r>
            <a:r>
              <a:rPr lang="en-US" sz="2000" b="1" spc="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15" dirty="0">
                <a:latin typeface="Ubuntu" panose="020B0504030602030204" pitchFamily="34" charset="0"/>
                <a:cs typeface="Verdana"/>
              </a:rPr>
              <a:t>H</a:t>
            </a:r>
            <a:r>
              <a:rPr sz="2000" b="1" spc="-45" dirty="0">
                <a:latin typeface="Ubuntu" panose="020B0504030602030204" pitchFamily="34" charset="0"/>
                <a:cs typeface="Verdana"/>
              </a:rPr>
              <a:t>o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w</a:t>
            </a:r>
            <a:r>
              <a:rPr lang="en-US" sz="2000" b="1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10" dirty="0">
                <a:latin typeface="Ubuntu" panose="020B0504030602030204" pitchFamily="34" charset="0"/>
                <a:cs typeface="Verdana"/>
              </a:rPr>
              <a:t>t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o</a:t>
            </a:r>
            <a:r>
              <a:rPr lang="en-US" sz="2000" b="1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r</a:t>
            </a:r>
            <a:r>
              <a:rPr sz="2000" b="1" spc="5" dirty="0">
                <a:latin typeface="Ubuntu" panose="020B0504030602030204" pitchFamily="34" charset="0"/>
                <a:cs typeface="Verdana"/>
              </a:rPr>
              <a:t>e</a:t>
            </a:r>
            <a:r>
              <a:rPr sz="2000" b="1" spc="-20" dirty="0">
                <a:latin typeface="Ubuntu" panose="020B0504030602030204" pitchFamily="34" charset="0"/>
                <a:cs typeface="Verdana"/>
              </a:rPr>
              <a:t>d</a:t>
            </a:r>
            <a:r>
              <a:rPr sz="2000" b="1" spc="-50" dirty="0">
                <a:latin typeface="Ubuntu" panose="020B0504030602030204" pitchFamily="34" charset="0"/>
                <a:cs typeface="Verdana"/>
              </a:rPr>
              <a:t>u</a:t>
            </a:r>
            <a:r>
              <a:rPr sz="2000" b="1" spc="10" dirty="0">
                <a:latin typeface="Ubuntu" panose="020B0504030602030204" pitchFamily="34" charset="0"/>
                <a:cs typeface="Verdana"/>
              </a:rPr>
              <a:t>c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e</a:t>
            </a:r>
            <a:r>
              <a:rPr lang="en-US" sz="2000" b="1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10" dirty="0">
                <a:latin typeface="Ubuntu" panose="020B0504030602030204" pitchFamily="34" charset="0"/>
                <a:cs typeface="Verdana"/>
              </a:rPr>
              <a:t>t</a:t>
            </a:r>
            <a:r>
              <a:rPr sz="2000" b="1" spc="-50" dirty="0">
                <a:latin typeface="Ubuntu" panose="020B0504030602030204" pitchFamily="34" charset="0"/>
                <a:cs typeface="Verdana"/>
              </a:rPr>
              <a:t>h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e</a:t>
            </a:r>
            <a:r>
              <a:rPr lang="en-US" sz="2000" b="1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nu</a:t>
            </a:r>
            <a:r>
              <a:rPr sz="2000" b="1" spc="-20" dirty="0">
                <a:latin typeface="Ubuntu" panose="020B0504030602030204" pitchFamily="34" charset="0"/>
                <a:cs typeface="Verdana"/>
              </a:rPr>
              <a:t>mb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e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r</a:t>
            </a:r>
            <a:r>
              <a:rPr lang="en-US" sz="2000" b="1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5" dirty="0">
                <a:latin typeface="Ubuntu" panose="020B0504030602030204" pitchFamily="34" charset="0"/>
                <a:cs typeface="Verdana"/>
              </a:rPr>
              <a:t>of</a:t>
            </a:r>
            <a:r>
              <a:rPr sz="2000" b="1" spc="5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e</a:t>
            </a:r>
            <a:r>
              <a:rPr sz="2000" b="1" spc="-15" dirty="0">
                <a:latin typeface="Ubuntu" panose="020B0504030602030204" pitchFamily="34" charset="0"/>
                <a:cs typeface="Verdana"/>
              </a:rPr>
              <a:t>p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o</a:t>
            </a:r>
            <a:r>
              <a:rPr sz="2000" b="1" spc="15" dirty="0">
                <a:latin typeface="Ubuntu" panose="020B0504030602030204" pitchFamily="34" charset="0"/>
                <a:cs typeface="Verdana"/>
              </a:rPr>
              <a:t>c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h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s</a:t>
            </a:r>
            <a:r>
              <a:rPr sz="2000" b="1" spc="135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10" dirty="0">
                <a:latin typeface="Ubuntu" panose="020B0504030602030204" pitchFamily="34" charset="0"/>
                <a:cs typeface="Verdana"/>
              </a:rPr>
              <a:t>t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a</a:t>
            </a:r>
            <a:r>
              <a:rPr sz="2000" b="1" spc="-15" dirty="0">
                <a:latin typeface="Ubuntu" panose="020B0504030602030204" pitchFamily="34" charset="0"/>
                <a:cs typeface="Verdana"/>
              </a:rPr>
              <a:t>k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e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n</a:t>
            </a:r>
            <a:r>
              <a:rPr sz="2000" b="1" spc="130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10" dirty="0">
                <a:latin typeface="Ubuntu" panose="020B0504030602030204" pitchFamily="34" charset="0"/>
                <a:cs typeface="Verdana"/>
              </a:rPr>
              <a:t>t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o</a:t>
            </a:r>
            <a:r>
              <a:rPr sz="2000" b="1" spc="175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r</a:t>
            </a:r>
            <a:r>
              <a:rPr sz="2000" b="1" spc="5" dirty="0">
                <a:latin typeface="Ubuntu" panose="020B0504030602030204" pitchFamily="34" charset="0"/>
                <a:cs typeface="Verdana"/>
              </a:rPr>
              <a:t>e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a</a:t>
            </a:r>
            <a:r>
              <a:rPr sz="2000" b="1" spc="5" dirty="0">
                <a:latin typeface="Ubuntu" panose="020B0504030602030204" pitchFamily="34" charset="0"/>
                <a:cs typeface="Verdana"/>
              </a:rPr>
              <a:t>c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h</a:t>
            </a:r>
            <a:r>
              <a:rPr sz="2000" b="1" spc="135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a</a:t>
            </a:r>
            <a:r>
              <a:rPr sz="2000" b="1" spc="165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20" dirty="0">
                <a:latin typeface="Ubuntu" panose="020B0504030602030204" pitchFamily="34" charset="0"/>
                <a:cs typeface="Verdana"/>
              </a:rPr>
              <a:t>l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o</a:t>
            </a:r>
            <a:r>
              <a:rPr sz="2000" b="1" spc="15" dirty="0">
                <a:latin typeface="Ubuntu" panose="020B0504030602030204" pitchFamily="34" charset="0"/>
                <a:cs typeface="Verdana"/>
              </a:rPr>
              <a:t>c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al</a:t>
            </a:r>
            <a:r>
              <a:rPr sz="2000" b="1" spc="155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25" dirty="0">
                <a:latin typeface="Ubuntu" panose="020B0504030602030204" pitchFamily="34" charset="0"/>
                <a:cs typeface="Verdana"/>
              </a:rPr>
              <a:t>m</a:t>
            </a:r>
            <a:r>
              <a:rPr sz="2000" b="1" spc="-20" dirty="0">
                <a:latin typeface="Ubuntu" panose="020B0504030602030204" pitchFamily="34" charset="0"/>
                <a:cs typeface="Verdana"/>
              </a:rPr>
              <a:t>i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n</a:t>
            </a:r>
            <a:r>
              <a:rPr sz="2000" b="1" spc="-20" dirty="0">
                <a:latin typeface="Ubuntu" panose="020B0504030602030204" pitchFamily="34" charset="0"/>
                <a:cs typeface="Verdana"/>
              </a:rPr>
              <a:t>i</a:t>
            </a:r>
            <a:r>
              <a:rPr sz="2000" b="1" spc="-25" dirty="0">
                <a:latin typeface="Ubuntu" panose="020B0504030602030204" pitchFamily="34" charset="0"/>
                <a:cs typeface="Verdana"/>
              </a:rPr>
              <a:t>m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u</a:t>
            </a:r>
            <a:r>
              <a:rPr sz="2000" b="1" spc="-25" dirty="0">
                <a:latin typeface="Ubuntu" panose="020B0504030602030204" pitchFamily="34" charset="0"/>
                <a:cs typeface="Verdana"/>
              </a:rPr>
              <a:t>m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?</a:t>
            </a:r>
            <a:endParaRPr sz="2000" dirty="0">
              <a:latin typeface="Ubuntu" panose="020B0504030602030204" pitchFamily="34" charset="0"/>
              <a:cs typeface="Verdana"/>
            </a:endParaRPr>
          </a:p>
          <a:p>
            <a:pPr marL="622300" indent="-609600">
              <a:spcBef>
                <a:spcPts val="480"/>
              </a:spcBef>
              <a:buClr>
                <a:srgbClr val="3333FF"/>
              </a:buClr>
              <a:buFont typeface="Verdana"/>
              <a:buChar char="•"/>
              <a:tabLst>
                <a:tab pos="622935" algn="l"/>
                <a:tab pos="1799589" algn="l"/>
                <a:tab pos="2952750" algn="l"/>
                <a:tab pos="4355465" algn="l"/>
                <a:tab pos="5093970" algn="l"/>
                <a:tab pos="5758180" algn="l"/>
                <a:tab pos="6381115" algn="l"/>
                <a:tab pos="7149465" algn="l"/>
                <a:tab pos="8314690" algn="l"/>
              </a:tabLst>
            </a:pPr>
            <a:r>
              <a:rPr sz="2000" b="1" spc="-20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W</a:t>
            </a:r>
            <a:r>
              <a:rPr sz="2000" b="1" spc="-5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spc="-15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2000" b="1" spc="-20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2000" b="1" spc="-5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2000" b="1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lang="en-US" sz="2000" b="1" dirty="0">
                <a:solidFill>
                  <a:srgbClr val="990099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5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u</a:t>
            </a:r>
            <a:r>
              <a:rPr sz="2000" b="1" spc="-20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pd</a:t>
            </a:r>
            <a:r>
              <a:rPr sz="2000" b="1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000" b="1" spc="-15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lang="en-US" sz="2000" b="1" dirty="0">
                <a:solidFill>
                  <a:srgbClr val="990099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25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2000" b="1" spc="-5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etho</a:t>
            </a:r>
            <a:r>
              <a:rPr sz="2000" b="1" spc="-20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2000" b="1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lang="en-US" sz="2000" b="1" dirty="0">
                <a:solidFill>
                  <a:srgbClr val="990099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10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spc="-50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2000" b="1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at</a:t>
            </a:r>
            <a:r>
              <a:rPr lang="en-US" sz="2000" b="1" dirty="0">
                <a:solidFill>
                  <a:srgbClr val="990099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use</a:t>
            </a:r>
            <a:r>
              <a:rPr lang="en-US" sz="2000" b="1" dirty="0">
                <a:solidFill>
                  <a:srgbClr val="990099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10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spc="-50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2000" b="1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dirty="0">
                <a:solidFill>
                  <a:srgbClr val="990099"/>
                </a:solidFill>
                <a:latin typeface="Ubuntu" panose="020B0504030602030204" pitchFamily="34" charset="0"/>
                <a:cs typeface="Times New Roman"/>
              </a:rPr>
              <a:t>	</a:t>
            </a:r>
            <a:r>
              <a:rPr sz="2000" b="1" spc="-20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p</a:t>
            </a:r>
            <a:r>
              <a:rPr sz="2000" b="1" spc="-55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000" b="1" spc="-5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2000" b="1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lang="en-US" sz="2000" b="1" dirty="0">
                <a:solidFill>
                  <a:srgbClr val="990099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5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2000" b="1" spc="-20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2000" b="1" spc="-5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stor</a:t>
            </a:r>
            <a:r>
              <a:rPr sz="2000" b="1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y</a:t>
            </a:r>
            <a:r>
              <a:rPr lang="en-US" sz="2000" b="1" dirty="0">
                <a:solidFill>
                  <a:srgbClr val="990099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5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of</a:t>
            </a:r>
            <a:r>
              <a:rPr lang="en-US" sz="2000" b="1" spc="-5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 u</a:t>
            </a:r>
            <a:r>
              <a:rPr lang="en-US" sz="2000" b="1" spc="-20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pd</a:t>
            </a:r>
            <a:r>
              <a:rPr lang="en-US" sz="2000" b="1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lang="en-US" sz="2000" b="1" spc="-15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lang="en-US" sz="2000" b="1" spc="-5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lang="en-US" sz="2000" b="1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lang="en-US" sz="2000" b="1" spc="180" dirty="0">
                <a:solidFill>
                  <a:srgbClr val="990099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lang="en-US" sz="2000" b="1" spc="-5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ha</a:t>
            </a:r>
            <a:r>
              <a:rPr lang="en-US" sz="2000" b="1" spc="-20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v</a:t>
            </a:r>
            <a:r>
              <a:rPr lang="en-US" sz="2000" b="1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lang="en-US" sz="2000" b="1" spc="130" dirty="0">
                <a:solidFill>
                  <a:srgbClr val="990099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lang="en-US" sz="2000" b="1" spc="-20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b</a:t>
            </a:r>
            <a:r>
              <a:rPr lang="en-US" sz="2000" b="1" spc="-5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lang="en-US" sz="2000" b="1" spc="5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lang="en-US" sz="2000" b="1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lang="en-US" sz="2000" b="1" spc="175" dirty="0">
                <a:solidFill>
                  <a:srgbClr val="990099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lang="en-US" sz="2000" b="1" spc="-5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sh</a:t>
            </a:r>
            <a:r>
              <a:rPr lang="en-US" sz="2000" b="1" spc="10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lang="en-US" sz="2000" b="1" spc="-10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w</a:t>
            </a:r>
            <a:r>
              <a:rPr lang="en-US" sz="2000" b="1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lang="en-US" sz="2000" b="1" spc="85" dirty="0">
                <a:solidFill>
                  <a:srgbClr val="990099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lang="en-US" sz="2000" b="1" spc="-10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lang="en-US" sz="2000" b="1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lang="en-US" sz="2000" b="1" spc="175" dirty="0">
                <a:solidFill>
                  <a:srgbClr val="990099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lang="en-US" sz="2000" b="1" spc="-20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b</a:t>
            </a:r>
            <a:r>
              <a:rPr lang="en-US" sz="2000" b="1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lang="en-US" sz="2000" b="1" spc="225" dirty="0">
                <a:solidFill>
                  <a:srgbClr val="990099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lang="en-US" sz="2000" b="1" spc="-5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lang="en-US" sz="2000" b="1" spc="10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ff</a:t>
            </a:r>
            <a:r>
              <a:rPr lang="en-US" sz="2000" b="1" spc="-5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lang="en-US" sz="2000" b="1" spc="10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c</a:t>
            </a:r>
            <a:r>
              <a:rPr lang="en-US" sz="2000" b="1" spc="-10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lang="en-US" sz="2000" b="1" spc="-20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iv</a:t>
            </a:r>
            <a:r>
              <a:rPr lang="en-US" sz="2000" b="1" spc="15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lang="en-US" sz="2000" b="1" spc="5" dirty="0">
                <a:solidFill>
                  <a:srgbClr val="990099"/>
                </a:solidFill>
                <a:latin typeface="Ubuntu" panose="020B0504030602030204" pitchFamily="34" charset="0"/>
                <a:cs typeface="Verdana"/>
              </a:rPr>
              <a:t>.</a:t>
            </a:r>
            <a:r>
              <a:rPr lang="en-US" sz="2000" b="1" spc="5" dirty="0">
                <a:solidFill>
                  <a:srgbClr val="990099"/>
                </a:solidFill>
                <a:latin typeface="Ubuntu" panose="020B0504030602030204" pitchFamily="34" charset="0"/>
                <a:cs typeface="Times New Roman"/>
              </a:rPr>
              <a:t> </a:t>
            </a:r>
            <a:endParaRPr sz="2000" dirty="0">
              <a:latin typeface="Ubuntu" panose="020B0504030602030204" pitchFamily="34" charset="0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0200" y="3267323"/>
            <a:ext cx="7239634" cy="328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100"/>
              </a:lnSpc>
            </a:pP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Gene</a:t>
            </a:r>
            <a:r>
              <a:rPr sz="2000" b="1" spc="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000" b="1" spc="-2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l</a:t>
            </a:r>
            <a:r>
              <a:rPr sz="2000" b="1" spc="-20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zed</a:t>
            </a:r>
            <a:r>
              <a:rPr sz="2000" b="1" spc="110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20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l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000" b="1" spc="170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2000" b="1" spc="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u</a:t>
            </a:r>
            <a:r>
              <a:rPr sz="2000" b="1" spc="-20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l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spc="180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ha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spc="16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uses</a:t>
            </a:r>
            <a:r>
              <a:rPr sz="2000" b="1" spc="130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2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2000" b="1" spc="-20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u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2000" b="1" spc="114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10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f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000" b="1" spc="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c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or</a:t>
            </a:r>
            <a:endParaRPr sz="2000" dirty="0">
              <a:solidFill>
                <a:schemeClr val="accent3">
                  <a:lumMod val="75000"/>
                </a:schemeClr>
              </a:solidFill>
              <a:latin typeface="Ubuntu" panose="020B0504030602030204" pitchFamily="34" charset="0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1" y="3308608"/>
            <a:ext cx="165100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•</a:t>
            </a:r>
          </a:p>
          <a:p>
            <a:pPr marL="12700">
              <a:spcBef>
                <a:spcPts val="480"/>
              </a:spcBef>
            </a:pPr>
            <a:r>
              <a:rPr sz="2000" dirty="0">
                <a:solidFill>
                  <a:srgbClr val="3333FF"/>
                </a:solidFill>
                <a:latin typeface="Ubuntu" panose="020B0504030602030204" pitchFamily="34" charset="0"/>
                <a:cs typeface="Verdana"/>
              </a:rPr>
              <a:t>•</a:t>
            </a:r>
            <a:endParaRPr sz="2000" dirty="0">
              <a:latin typeface="Ubuntu" panose="020B0504030602030204" pitchFamily="34" charset="0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8094" y="3674622"/>
            <a:ext cx="9600905" cy="247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 marR="5080">
              <a:tabLst>
                <a:tab pos="2690495" algn="l"/>
                <a:tab pos="4172585" algn="l"/>
                <a:tab pos="5057140" algn="l"/>
              </a:tabLst>
            </a:pPr>
            <a:r>
              <a:rPr sz="2000" b="1" spc="-20" dirty="0">
                <a:latin typeface="Ubuntu" panose="020B0504030602030204" pitchFamily="34" charset="0"/>
                <a:cs typeface="Verdana"/>
              </a:rPr>
              <a:t>W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e</a:t>
            </a:r>
            <a:r>
              <a:rPr sz="2000" b="1" spc="-15" dirty="0">
                <a:latin typeface="Ubuntu" panose="020B0504030602030204" pitchFamily="34" charset="0"/>
                <a:cs typeface="Verdana"/>
              </a:rPr>
              <a:t>i</a:t>
            </a:r>
            <a:r>
              <a:rPr sz="2000" b="1" spc="-20" dirty="0">
                <a:latin typeface="Ubuntu" panose="020B0504030602030204" pitchFamily="34" charset="0"/>
                <a:cs typeface="Verdana"/>
              </a:rPr>
              <a:t>g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ht</a:t>
            </a:r>
            <a:r>
              <a:rPr sz="2000" b="1" spc="-10" dirty="0">
                <a:latin typeface="Ubuntu" panose="020B0504030602030204" pitchFamily="34" charset="0"/>
                <a:cs typeface="Verdana"/>
              </a:rPr>
              <a:t>-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s</a:t>
            </a:r>
            <a:r>
              <a:rPr sz="2000" b="1" spc="-20" dirty="0">
                <a:latin typeface="Ubuntu" panose="020B0504030602030204" pitchFamily="34" charset="0"/>
                <a:cs typeface="Verdana"/>
              </a:rPr>
              <a:t>p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e</a:t>
            </a:r>
            <a:r>
              <a:rPr sz="2000" b="1" spc="10" dirty="0">
                <a:latin typeface="Ubuntu" panose="020B0504030602030204" pitchFamily="34" charset="0"/>
                <a:cs typeface="Verdana"/>
              </a:rPr>
              <a:t>c</a:t>
            </a:r>
            <a:r>
              <a:rPr sz="2000" b="1" spc="-20" dirty="0">
                <a:latin typeface="Ubuntu" panose="020B0504030602030204" pitchFamily="34" charset="0"/>
                <a:cs typeface="Verdana"/>
              </a:rPr>
              <a:t>i</a:t>
            </a:r>
            <a:r>
              <a:rPr sz="2000" b="1" spc="10" dirty="0">
                <a:latin typeface="Ubuntu" panose="020B0504030602030204" pitchFamily="34" charset="0"/>
                <a:cs typeface="Verdana"/>
              </a:rPr>
              <a:t>f</a:t>
            </a:r>
            <a:r>
              <a:rPr sz="2000" b="1" spc="-20" dirty="0">
                <a:latin typeface="Ubuntu" panose="020B0504030602030204" pitchFamily="34" charset="0"/>
                <a:cs typeface="Verdana"/>
              </a:rPr>
              <a:t>i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c</a:t>
            </a:r>
            <a:r>
              <a:rPr lang="en-US" sz="2000" b="1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20" dirty="0">
                <a:latin typeface="Ubuntu" panose="020B0504030602030204" pitchFamily="34" charset="0"/>
                <a:cs typeface="Verdana"/>
              </a:rPr>
              <a:t>l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ear</a:t>
            </a:r>
            <a:r>
              <a:rPr sz="2000" b="1" spc="5" dirty="0">
                <a:latin typeface="Ubuntu" panose="020B0504030602030204" pitchFamily="34" charset="0"/>
                <a:cs typeface="Verdana"/>
              </a:rPr>
              <a:t>n</a:t>
            </a:r>
            <a:r>
              <a:rPr sz="2000" b="1" spc="-20" dirty="0">
                <a:latin typeface="Ubuntu" panose="020B0504030602030204" pitchFamily="34" charset="0"/>
                <a:cs typeface="Verdana"/>
              </a:rPr>
              <a:t>i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n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g</a:t>
            </a:r>
            <a:r>
              <a:rPr lang="en-US" sz="2000" b="1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ra</a:t>
            </a:r>
            <a:r>
              <a:rPr sz="2000" b="1" spc="-10" dirty="0">
                <a:latin typeface="Ubuntu" panose="020B0504030602030204" pitchFamily="34" charset="0"/>
                <a:cs typeface="Verdana"/>
              </a:rPr>
              <a:t>t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e</a:t>
            </a:r>
            <a:r>
              <a:rPr lang="en-US" sz="2000" b="1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s</a:t>
            </a:r>
            <a:r>
              <a:rPr sz="2000" b="1" spc="10" dirty="0">
                <a:latin typeface="Ubuntu" panose="020B0504030602030204" pitchFamily="34" charset="0"/>
                <a:cs typeface="Verdana"/>
              </a:rPr>
              <a:t>c</a:t>
            </a:r>
            <a:r>
              <a:rPr sz="2000" b="1" spc="-50" dirty="0">
                <a:latin typeface="Ubuntu" panose="020B0504030602030204" pitchFamily="34" charset="0"/>
                <a:cs typeface="Verdana"/>
              </a:rPr>
              <a:t>h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e</a:t>
            </a:r>
            <a:r>
              <a:rPr sz="2000" b="1" spc="-15" dirty="0">
                <a:latin typeface="Ubuntu" panose="020B0504030602030204" pitchFamily="34" charset="0"/>
                <a:cs typeface="Verdana"/>
              </a:rPr>
              <a:t>d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u</a:t>
            </a:r>
            <a:r>
              <a:rPr sz="2000" b="1" spc="-20" dirty="0">
                <a:latin typeface="Ubuntu" panose="020B0504030602030204" pitchFamily="34" charset="0"/>
                <a:cs typeface="Verdana"/>
              </a:rPr>
              <a:t>li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ng</a:t>
            </a:r>
            <a:r>
              <a:rPr lang="en-US" sz="2000" b="1" spc="-25" dirty="0">
                <a:latin typeface="Ubuntu" panose="020B0504030602030204" pitchFamily="34" charset="0"/>
                <a:cs typeface="Verdana"/>
              </a:rPr>
              <a:t> m</a:t>
            </a:r>
            <a:r>
              <a:rPr lang="en-US" sz="2000" b="1" spc="-5" dirty="0">
                <a:latin typeface="Ubuntu" panose="020B0504030602030204" pitchFamily="34" charset="0"/>
                <a:cs typeface="Verdana"/>
              </a:rPr>
              <a:t>etho</a:t>
            </a:r>
            <a:r>
              <a:rPr lang="en-US" sz="2000" b="1" spc="-20" dirty="0">
                <a:latin typeface="Ubuntu" panose="020B0504030602030204" pitchFamily="34" charset="0"/>
                <a:cs typeface="Verdana"/>
              </a:rPr>
              <a:t>d</a:t>
            </a:r>
            <a:r>
              <a:rPr lang="en-US" sz="2000" b="1" dirty="0">
                <a:latin typeface="Ubuntu" panose="020B0504030602030204" pitchFamily="34" charset="0"/>
                <a:cs typeface="Verdana"/>
              </a:rPr>
              <a:t>s</a:t>
            </a:r>
            <a:r>
              <a:rPr sz="2000" b="1" spc="-5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15" dirty="0">
                <a:latin typeface="Ubuntu" panose="020B0504030602030204" pitchFamily="34" charset="0"/>
                <a:cs typeface="Verdana"/>
              </a:rPr>
              <a:t>(A</a:t>
            </a:r>
            <a:r>
              <a:rPr sz="2000" b="1" spc="-20" dirty="0">
                <a:latin typeface="Ubuntu" panose="020B0504030602030204" pitchFamily="34" charset="0"/>
                <a:cs typeface="Verdana"/>
              </a:rPr>
              <a:t>d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a</a:t>
            </a:r>
            <a:r>
              <a:rPr sz="2000" b="1" spc="-25" dirty="0">
                <a:latin typeface="Ubuntu" panose="020B0504030602030204" pitchFamily="34" charset="0"/>
                <a:cs typeface="Verdana"/>
              </a:rPr>
              <a:t>p</a:t>
            </a:r>
            <a:r>
              <a:rPr sz="2000" b="1" spc="-10" dirty="0">
                <a:latin typeface="Ubuntu" panose="020B0504030602030204" pitchFamily="34" charset="0"/>
                <a:cs typeface="Verdana"/>
              </a:rPr>
              <a:t>t</a:t>
            </a:r>
            <a:r>
              <a:rPr sz="2000" b="1" spc="-20" dirty="0">
                <a:latin typeface="Ubuntu" panose="020B0504030602030204" pitchFamily="34" charset="0"/>
                <a:cs typeface="Verdana"/>
              </a:rPr>
              <a:t>iv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e</a:t>
            </a:r>
            <a:r>
              <a:rPr sz="2000" b="1" spc="135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20" dirty="0">
                <a:latin typeface="Ubuntu" panose="020B0504030602030204" pitchFamily="34" charset="0"/>
                <a:cs typeface="Verdana"/>
              </a:rPr>
              <a:t>l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ear</a:t>
            </a:r>
            <a:r>
              <a:rPr sz="2000" b="1" spc="5" dirty="0">
                <a:latin typeface="Ubuntu" panose="020B0504030602030204" pitchFamily="34" charset="0"/>
                <a:cs typeface="Verdana"/>
              </a:rPr>
              <a:t>n</a:t>
            </a:r>
            <a:r>
              <a:rPr sz="2000" b="1" spc="-20" dirty="0">
                <a:latin typeface="Ubuntu" panose="020B0504030602030204" pitchFamily="34" charset="0"/>
                <a:cs typeface="Verdana"/>
              </a:rPr>
              <a:t>i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n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g</a:t>
            </a:r>
            <a:r>
              <a:rPr sz="2000" b="1" spc="160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ra</a:t>
            </a:r>
            <a:r>
              <a:rPr sz="2000" b="1" spc="-10" dirty="0">
                <a:latin typeface="Ubuntu" panose="020B0504030602030204" pitchFamily="34" charset="0"/>
                <a:cs typeface="Verdana"/>
              </a:rPr>
              <a:t>t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e</a:t>
            </a:r>
            <a:r>
              <a:rPr sz="2000" b="1" spc="180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25" dirty="0">
                <a:latin typeface="Ubuntu" panose="020B0504030602030204" pitchFamily="34" charset="0"/>
                <a:cs typeface="Verdana"/>
              </a:rPr>
              <a:t>m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etho</a:t>
            </a:r>
            <a:r>
              <a:rPr sz="2000" b="1" spc="-20" dirty="0">
                <a:latin typeface="Ubuntu" panose="020B0504030602030204" pitchFamily="34" charset="0"/>
                <a:cs typeface="Verdana"/>
              </a:rPr>
              <a:t>d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s)</a:t>
            </a:r>
            <a:endParaRPr sz="2000" b="1" dirty="0">
              <a:latin typeface="Ubuntu" panose="020B0504030602030204" pitchFamily="34" charset="0"/>
              <a:cs typeface="Verdana"/>
            </a:endParaRPr>
          </a:p>
          <a:p>
            <a:pPr marL="299085" indent="-286385">
              <a:spcBef>
                <a:spcPts val="480"/>
              </a:spcBef>
              <a:buClr>
                <a:srgbClr val="C00000"/>
              </a:buClr>
              <a:buFont typeface="Verdana"/>
              <a:buChar char="–"/>
              <a:tabLst>
                <a:tab pos="299720" algn="l"/>
              </a:tabLst>
            </a:pPr>
            <a:r>
              <a:rPr sz="2000" b="1" spc="1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000" b="1" spc="-20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rad</a:t>
            </a:r>
            <a:endParaRPr sz="2000" dirty="0">
              <a:solidFill>
                <a:schemeClr val="accent3">
                  <a:lumMod val="75000"/>
                </a:schemeClr>
              </a:solidFill>
              <a:latin typeface="Ubuntu" panose="020B0504030602030204" pitchFamily="34" charset="0"/>
              <a:cs typeface="Verdana"/>
            </a:endParaRPr>
          </a:p>
          <a:p>
            <a:pPr marL="299085" indent="-286385">
              <a:spcBef>
                <a:spcPts val="480"/>
              </a:spcBef>
              <a:buClr>
                <a:srgbClr val="C00000"/>
              </a:buClr>
              <a:buFont typeface="Verdana"/>
              <a:buChar char="–"/>
              <a:tabLst>
                <a:tab pos="299720" algn="l"/>
              </a:tabLst>
            </a:pP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2000" b="1" spc="10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2000" b="1" spc="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P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2000" b="1" spc="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p</a:t>
            </a:r>
            <a:endParaRPr sz="2000" dirty="0">
              <a:solidFill>
                <a:schemeClr val="accent3">
                  <a:lumMod val="75000"/>
                </a:schemeClr>
              </a:solidFill>
              <a:latin typeface="Ubuntu" panose="020B0504030602030204" pitchFamily="34" charset="0"/>
              <a:cs typeface="Verdana"/>
            </a:endParaRPr>
          </a:p>
          <a:p>
            <a:pPr marL="299085" indent="-286385">
              <a:spcBef>
                <a:spcPts val="480"/>
              </a:spcBef>
              <a:buClr>
                <a:srgbClr val="C00000"/>
              </a:buClr>
              <a:buFont typeface="Verdana"/>
              <a:buChar char="–"/>
              <a:tabLst>
                <a:tab pos="299720" algn="l"/>
              </a:tabLst>
            </a:pPr>
            <a:r>
              <a:rPr sz="2000" b="1" spc="1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000" b="1" spc="-20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aDe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l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a</a:t>
            </a:r>
            <a:endParaRPr sz="2000" dirty="0">
              <a:solidFill>
                <a:schemeClr val="accent3">
                  <a:lumMod val="75000"/>
                </a:schemeClr>
              </a:solidFill>
              <a:latin typeface="Ubuntu" panose="020B0504030602030204" pitchFamily="34" charset="0"/>
              <a:cs typeface="Verdana"/>
            </a:endParaRPr>
          </a:p>
          <a:p>
            <a:pPr marL="299085" indent="-286385">
              <a:spcBef>
                <a:spcPts val="480"/>
              </a:spcBef>
              <a:buClr>
                <a:srgbClr val="C00000"/>
              </a:buClr>
              <a:buFont typeface="Verdana"/>
              <a:buChar char="–"/>
              <a:tabLst>
                <a:tab pos="299720" algn="l"/>
              </a:tabLst>
            </a:pPr>
            <a:r>
              <a:rPr sz="2000" b="1" spc="1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000" b="1" spc="-20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aM</a:t>
            </a:r>
            <a:endParaRPr sz="2000" dirty="0">
              <a:solidFill>
                <a:schemeClr val="accent3">
                  <a:lumMod val="75000"/>
                </a:schemeClr>
              </a:solidFill>
              <a:latin typeface="Ubuntu" panose="020B0504030602030204" pitchFamily="34" charset="0"/>
              <a:cs typeface="Verdana"/>
            </a:endParaRPr>
          </a:p>
          <a:p>
            <a:pPr marL="164465">
              <a:spcBef>
                <a:spcPts val="480"/>
              </a:spcBef>
            </a:pP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spc="10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c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2000" b="1" spc="5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Ubuntu" panose="020B0504030602030204" pitchFamily="34" charset="0"/>
                <a:cs typeface="Verdana"/>
              </a:rPr>
              <a:t>d-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o</a:t>
            </a:r>
            <a:r>
              <a:rPr sz="2000" b="1" spc="5" dirty="0">
                <a:latin typeface="Ubuntu" panose="020B0504030602030204" pitchFamily="34" charset="0"/>
                <a:cs typeface="Verdana"/>
              </a:rPr>
              <a:t>r</a:t>
            </a:r>
            <a:r>
              <a:rPr sz="2000" b="1" spc="-20" dirty="0">
                <a:latin typeface="Ubuntu" panose="020B0504030602030204" pitchFamily="34" charset="0"/>
                <a:cs typeface="Verdana"/>
              </a:rPr>
              <a:t>d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e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r</a:t>
            </a:r>
            <a:r>
              <a:rPr sz="2000" b="1" spc="90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25" dirty="0">
                <a:latin typeface="Ubuntu" panose="020B0504030602030204" pitchFamily="34" charset="0"/>
                <a:cs typeface="Verdana"/>
              </a:rPr>
              <a:t>m</a:t>
            </a:r>
            <a:r>
              <a:rPr sz="2000" b="1" spc="-5" dirty="0">
                <a:latin typeface="Ubuntu" panose="020B0504030602030204" pitchFamily="34" charset="0"/>
                <a:cs typeface="Verdana"/>
              </a:rPr>
              <a:t>etho</a:t>
            </a:r>
            <a:r>
              <a:rPr sz="2000" b="1" spc="-20" dirty="0">
                <a:latin typeface="Ubuntu" panose="020B0504030602030204" pitchFamily="34" charset="0"/>
                <a:cs typeface="Verdana"/>
              </a:rPr>
              <a:t>d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s</a:t>
            </a:r>
            <a:r>
              <a:rPr sz="2000" b="1" spc="135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10" dirty="0">
                <a:latin typeface="Ubuntu" panose="020B0504030602030204" pitchFamily="34" charset="0"/>
                <a:cs typeface="Verdana"/>
              </a:rPr>
              <a:t>f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or</a:t>
            </a:r>
            <a:r>
              <a:rPr sz="2000" b="1" spc="135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o</a:t>
            </a:r>
            <a:r>
              <a:rPr sz="2000" b="1" spc="-15" dirty="0">
                <a:latin typeface="Ubuntu" panose="020B0504030602030204" pitchFamily="34" charset="0"/>
                <a:cs typeface="Verdana"/>
              </a:rPr>
              <a:t>p</a:t>
            </a:r>
            <a:r>
              <a:rPr sz="2000" b="1" spc="-10" dirty="0">
                <a:latin typeface="Ubuntu" panose="020B0504030602030204" pitchFamily="34" charset="0"/>
                <a:cs typeface="Verdana"/>
              </a:rPr>
              <a:t>t</a:t>
            </a:r>
            <a:r>
              <a:rPr sz="2000" b="1" spc="-20" dirty="0">
                <a:latin typeface="Ubuntu" panose="020B0504030602030204" pitchFamily="34" charset="0"/>
                <a:cs typeface="Verdana"/>
              </a:rPr>
              <a:t>i</a:t>
            </a:r>
            <a:r>
              <a:rPr sz="2000" b="1" spc="-25" dirty="0">
                <a:latin typeface="Ubuntu" panose="020B0504030602030204" pitchFamily="34" charset="0"/>
                <a:cs typeface="Verdana"/>
              </a:rPr>
              <a:t>m</a:t>
            </a:r>
            <a:r>
              <a:rPr sz="2000" b="1" spc="-20" dirty="0">
                <a:latin typeface="Ubuntu" panose="020B0504030602030204" pitchFamily="34" charset="0"/>
                <a:cs typeface="Verdana"/>
              </a:rPr>
              <a:t>i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z</a:t>
            </a:r>
            <a:r>
              <a:rPr sz="2000" b="1" spc="-10" dirty="0">
                <a:latin typeface="Ubuntu" panose="020B0504030602030204" pitchFamily="34" charset="0"/>
                <a:cs typeface="Verdana"/>
              </a:rPr>
              <a:t>at</a:t>
            </a:r>
            <a:r>
              <a:rPr sz="2000" b="1" spc="-20" dirty="0">
                <a:latin typeface="Ubuntu" panose="020B0504030602030204" pitchFamily="34" charset="0"/>
                <a:cs typeface="Verdana"/>
              </a:rPr>
              <a:t>i</a:t>
            </a:r>
            <a:r>
              <a:rPr sz="2000" b="1" dirty="0">
                <a:latin typeface="Ubuntu" panose="020B0504030602030204" pitchFamily="34" charset="0"/>
                <a:cs typeface="Verdana"/>
              </a:rPr>
              <a:t>on</a:t>
            </a:r>
            <a:endParaRPr sz="2000" dirty="0">
              <a:latin typeface="Ubuntu" panose="020B0504030602030204" pitchFamily="34" charset="0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595" y="5810102"/>
            <a:ext cx="1651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dirty="0">
                <a:solidFill>
                  <a:srgbClr val="3333FF"/>
                </a:solidFill>
                <a:latin typeface="Ubuntu" panose="020B0504030602030204" pitchFamily="34" charset="0"/>
                <a:cs typeface="Verdana"/>
              </a:rPr>
              <a:t>•</a:t>
            </a:r>
            <a:endParaRPr sz="2000">
              <a:latin typeface="Ubuntu" panose="020B0504030602030204" pitchFamily="34" charset="0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4202" y="87322"/>
            <a:ext cx="113715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9555"/>
            <a:r>
              <a:rPr sz="3200" spc="-20" dirty="0">
                <a:latin typeface="Ubuntu" panose="020B0504030602030204" pitchFamily="34" charset="0"/>
              </a:rPr>
              <a:t>Gr</a:t>
            </a:r>
            <a:r>
              <a:rPr sz="3200" spc="5" dirty="0">
                <a:latin typeface="Ubuntu" panose="020B0504030602030204" pitchFamily="34" charset="0"/>
              </a:rPr>
              <a:t>a</a:t>
            </a:r>
            <a:r>
              <a:rPr sz="3200" spc="-5" dirty="0">
                <a:latin typeface="Ubuntu" panose="020B0504030602030204" pitchFamily="34" charset="0"/>
              </a:rPr>
              <a:t>di</a:t>
            </a:r>
            <a:r>
              <a:rPr sz="3200" spc="30" dirty="0">
                <a:latin typeface="Ubuntu" panose="020B0504030602030204" pitchFamily="34" charset="0"/>
              </a:rPr>
              <a:t>e</a:t>
            </a:r>
            <a:r>
              <a:rPr sz="3200" spc="5" dirty="0">
                <a:latin typeface="Ubuntu" panose="020B0504030602030204" pitchFamily="34" charset="0"/>
              </a:rPr>
              <a:t>n</a:t>
            </a:r>
            <a:r>
              <a:rPr sz="3200" dirty="0">
                <a:latin typeface="Ubuntu" panose="020B0504030602030204" pitchFamily="34" charset="0"/>
              </a:rPr>
              <a:t>t</a:t>
            </a:r>
            <a:r>
              <a:rPr sz="3200" spc="175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3200" spc="15" dirty="0">
                <a:latin typeface="Ubuntu" panose="020B0504030602030204" pitchFamily="34" charset="0"/>
              </a:rPr>
              <a:t>De</a:t>
            </a:r>
            <a:r>
              <a:rPr sz="3200" spc="5" dirty="0">
                <a:latin typeface="Ubuntu" panose="020B0504030602030204" pitchFamily="34" charset="0"/>
              </a:rPr>
              <a:t>s</a:t>
            </a:r>
            <a:r>
              <a:rPr sz="3200" spc="-25" dirty="0">
                <a:latin typeface="Ubuntu" panose="020B0504030602030204" pitchFamily="34" charset="0"/>
              </a:rPr>
              <a:t>c</a:t>
            </a:r>
            <a:r>
              <a:rPr sz="3200" spc="15" dirty="0">
                <a:latin typeface="Ubuntu" panose="020B0504030602030204" pitchFamily="34" charset="0"/>
              </a:rPr>
              <a:t>e</a:t>
            </a:r>
            <a:r>
              <a:rPr sz="3200" spc="5" dirty="0">
                <a:latin typeface="Ubuntu" panose="020B0504030602030204" pitchFamily="34" charset="0"/>
              </a:rPr>
              <a:t>n</a:t>
            </a:r>
            <a:r>
              <a:rPr sz="3200" dirty="0">
                <a:latin typeface="Ubuntu" panose="020B0504030602030204" pitchFamily="34" charset="0"/>
              </a:rPr>
              <a:t>t</a:t>
            </a:r>
            <a:r>
              <a:rPr sz="3200" spc="175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3200" spc="20" dirty="0">
                <a:latin typeface="Ubuntu" panose="020B0504030602030204" pitchFamily="34" charset="0"/>
              </a:rPr>
              <a:t>M</a:t>
            </a:r>
            <a:r>
              <a:rPr sz="3200" spc="15" dirty="0">
                <a:latin typeface="Ubuntu" panose="020B0504030602030204" pitchFamily="34" charset="0"/>
              </a:rPr>
              <a:t>et</a:t>
            </a:r>
            <a:r>
              <a:rPr sz="3200" spc="5" dirty="0">
                <a:latin typeface="Ubuntu" panose="020B0504030602030204" pitchFamily="34" charset="0"/>
              </a:rPr>
              <a:t>h</a:t>
            </a:r>
            <a:r>
              <a:rPr sz="3200" dirty="0">
                <a:latin typeface="Ubuntu" panose="020B0504030602030204" pitchFamily="34" charset="0"/>
              </a:rPr>
              <a:t>od</a:t>
            </a:r>
            <a:endParaRPr sz="3200" dirty="0">
              <a:latin typeface="Ubuntu" panose="020B0504030602030204" pitchFamily="34" charset="0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8801" y="457201"/>
            <a:ext cx="8686799" cy="5943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3945455" y="6323416"/>
            <a:ext cx="29548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/>
            <a:fld id="{81D60167-4931-47E6-BA6A-407CBD079E47}" type="slidenum">
              <a:rPr spc="-10" dirty="0"/>
              <a:pPr marL="110489"/>
              <a:t>3</a:t>
            </a:fld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4202" y="87322"/>
            <a:ext cx="11371599" cy="1049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9935"/>
            <a:r>
              <a:rPr sz="3200" spc="10" dirty="0">
                <a:solidFill>
                  <a:schemeClr val="tx1"/>
                </a:solidFill>
                <a:latin typeface="Ubuntu" panose="020B0504030602030204" pitchFamily="34" charset="0"/>
              </a:rPr>
              <a:t>W</a:t>
            </a:r>
            <a:r>
              <a:rPr sz="3200" spc="15" dirty="0">
                <a:solidFill>
                  <a:schemeClr val="tx1"/>
                </a:solidFill>
                <a:latin typeface="Ubuntu" panose="020B0504030602030204" pitchFamily="34" charset="0"/>
              </a:rPr>
              <a:t>e</a:t>
            </a:r>
            <a:r>
              <a:rPr sz="3200" dirty="0">
                <a:solidFill>
                  <a:schemeClr val="tx1"/>
                </a:solidFill>
                <a:latin typeface="Ubuntu" panose="020B0504030602030204" pitchFamily="34" charset="0"/>
              </a:rPr>
              <a:t>i</a:t>
            </a:r>
            <a:r>
              <a:rPr sz="3200" spc="5" dirty="0">
                <a:solidFill>
                  <a:schemeClr val="tx1"/>
                </a:solidFill>
                <a:latin typeface="Ubuntu" panose="020B0504030602030204" pitchFamily="34" charset="0"/>
              </a:rPr>
              <a:t>g</a:t>
            </a:r>
            <a:r>
              <a:rPr sz="3200" spc="10" dirty="0">
                <a:solidFill>
                  <a:schemeClr val="tx1"/>
                </a:solidFill>
                <a:latin typeface="Ubuntu" panose="020B0504030602030204" pitchFamily="34" charset="0"/>
              </a:rPr>
              <a:t>h</a:t>
            </a:r>
            <a:r>
              <a:rPr sz="3200" dirty="0">
                <a:solidFill>
                  <a:schemeClr val="tx1"/>
                </a:solidFill>
                <a:latin typeface="Ubuntu" panose="020B0504030602030204" pitchFamily="34" charset="0"/>
              </a:rPr>
              <a:t>t</a:t>
            </a:r>
            <a:r>
              <a:rPr sz="3200" spc="175" dirty="0">
                <a:solidFill>
                  <a:schemeClr val="tx1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3200" spc="-20" dirty="0">
                <a:solidFill>
                  <a:schemeClr val="tx1"/>
                </a:solidFill>
                <a:latin typeface="Ubuntu" panose="020B0504030602030204" pitchFamily="34" charset="0"/>
              </a:rPr>
              <a:t>U</a:t>
            </a:r>
            <a:r>
              <a:rPr sz="3200" spc="-5" dirty="0">
                <a:solidFill>
                  <a:schemeClr val="tx1"/>
                </a:solidFill>
                <a:latin typeface="Ubuntu" panose="020B0504030602030204" pitchFamily="34" charset="0"/>
              </a:rPr>
              <a:t>p</a:t>
            </a:r>
            <a:r>
              <a:rPr sz="3200" spc="10" dirty="0">
                <a:solidFill>
                  <a:schemeClr val="tx1"/>
                </a:solidFill>
                <a:latin typeface="Ubuntu" panose="020B0504030602030204" pitchFamily="34" charset="0"/>
              </a:rPr>
              <a:t>d</a:t>
            </a:r>
            <a:r>
              <a:rPr sz="3200" spc="5" dirty="0">
                <a:solidFill>
                  <a:schemeClr val="tx1"/>
                </a:solidFill>
                <a:latin typeface="Ubuntu" panose="020B0504030602030204" pitchFamily="34" charset="0"/>
              </a:rPr>
              <a:t>a</a:t>
            </a:r>
            <a:r>
              <a:rPr sz="3200" spc="15" dirty="0">
                <a:solidFill>
                  <a:schemeClr val="tx1"/>
                </a:solidFill>
                <a:latin typeface="Ubuntu" panose="020B0504030602030204" pitchFamily="34" charset="0"/>
              </a:rPr>
              <a:t>t</a:t>
            </a:r>
            <a:r>
              <a:rPr sz="3200" dirty="0">
                <a:solidFill>
                  <a:schemeClr val="tx1"/>
                </a:solidFill>
                <a:latin typeface="Ubuntu" panose="020B0504030602030204" pitchFamily="34" charset="0"/>
              </a:rPr>
              <a:t>e</a:t>
            </a:r>
            <a:r>
              <a:rPr sz="3200" spc="175" dirty="0">
                <a:solidFill>
                  <a:schemeClr val="tx1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3200" spc="-20" dirty="0">
                <a:solidFill>
                  <a:schemeClr val="tx1"/>
                </a:solidFill>
                <a:latin typeface="Ubuntu" panose="020B0504030602030204" pitchFamily="34" charset="0"/>
              </a:rPr>
              <a:t>R</a:t>
            </a:r>
            <a:r>
              <a:rPr sz="3200" spc="10" dirty="0">
                <a:solidFill>
                  <a:schemeClr val="tx1"/>
                </a:solidFill>
                <a:latin typeface="Ubuntu" panose="020B0504030602030204" pitchFamily="34" charset="0"/>
              </a:rPr>
              <a:t>u</a:t>
            </a:r>
            <a:r>
              <a:rPr sz="3200" dirty="0">
                <a:solidFill>
                  <a:schemeClr val="tx1"/>
                </a:solidFill>
                <a:latin typeface="Ubuntu" panose="020B0504030602030204" pitchFamily="34" charset="0"/>
              </a:rPr>
              <a:t>l</a:t>
            </a:r>
            <a:r>
              <a:rPr sz="3200" spc="20" dirty="0">
                <a:solidFill>
                  <a:schemeClr val="tx1"/>
                </a:solidFill>
                <a:latin typeface="Ubuntu" panose="020B0504030602030204" pitchFamily="34" charset="0"/>
              </a:rPr>
              <a:t>e</a:t>
            </a:r>
            <a:r>
              <a:rPr sz="3200" dirty="0">
                <a:solidFill>
                  <a:schemeClr val="tx1"/>
                </a:solidFill>
                <a:latin typeface="Ubuntu" panose="020B0504030602030204" pitchFamily="34" charset="0"/>
              </a:rPr>
              <a:t>s</a:t>
            </a:r>
            <a:endParaRPr sz="3200" dirty="0">
              <a:solidFill>
                <a:schemeClr val="tx1"/>
              </a:solidFill>
              <a:latin typeface="Ubuntu" panose="020B0504030602030204" pitchFamily="34" charset="0"/>
              <a:cs typeface="Times New Roman"/>
            </a:endParaRPr>
          </a:p>
          <a:p>
            <a:pPr marL="353695" indent="-340995">
              <a:spcBef>
                <a:spcPts val="450"/>
              </a:spcBef>
              <a:buClr>
                <a:srgbClr val="3232FF"/>
              </a:buClr>
              <a:buFont typeface="Verdana"/>
              <a:buChar char="•"/>
              <a:tabLst>
                <a:tab pos="354330" algn="l"/>
              </a:tabLst>
            </a:pPr>
            <a:r>
              <a:rPr spc="-25" dirty="0">
                <a:solidFill>
                  <a:schemeClr val="tx1"/>
                </a:solidFill>
                <a:latin typeface="Ubuntu" panose="020B0504030602030204" pitchFamily="34" charset="0"/>
              </a:rPr>
              <a:t>W</a:t>
            </a:r>
            <a:r>
              <a:rPr spc="-15" dirty="0">
                <a:solidFill>
                  <a:schemeClr val="tx1"/>
                </a:solidFill>
                <a:latin typeface="Ubuntu" panose="020B0504030602030204" pitchFamily="34" charset="0"/>
              </a:rPr>
              <a:t>e</a:t>
            </a:r>
            <a:r>
              <a:rPr dirty="0">
                <a:solidFill>
                  <a:schemeClr val="tx1"/>
                </a:solidFill>
                <a:latin typeface="Ubuntu" panose="020B0504030602030204" pitchFamily="34" charset="0"/>
              </a:rPr>
              <a:t>ig</a:t>
            </a:r>
            <a:r>
              <a:rPr spc="5" dirty="0">
                <a:solidFill>
                  <a:schemeClr val="tx1"/>
                </a:solidFill>
                <a:latin typeface="Ubuntu" panose="020B0504030602030204" pitchFamily="34" charset="0"/>
              </a:rPr>
              <a:t>h</a:t>
            </a:r>
            <a:r>
              <a:rPr dirty="0">
                <a:solidFill>
                  <a:schemeClr val="tx1"/>
                </a:solidFill>
                <a:latin typeface="Ubuntu" panose="020B0504030602030204" pitchFamily="34" charset="0"/>
              </a:rPr>
              <a:t>t</a:t>
            </a:r>
            <a:r>
              <a:rPr spc="225" dirty="0">
                <a:solidFill>
                  <a:schemeClr val="tx1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pc="5" dirty="0">
                <a:solidFill>
                  <a:schemeClr val="tx1"/>
                </a:solidFill>
                <a:latin typeface="Ubuntu" panose="020B0504030602030204" pitchFamily="34" charset="0"/>
              </a:rPr>
              <a:t>u</a:t>
            </a:r>
            <a:r>
              <a:rPr spc="-5" dirty="0">
                <a:solidFill>
                  <a:schemeClr val="tx1"/>
                </a:solidFill>
                <a:latin typeface="Ubuntu" panose="020B0504030602030204" pitchFamily="34" charset="0"/>
              </a:rPr>
              <a:t>pd</a:t>
            </a:r>
            <a:r>
              <a:rPr spc="-20" dirty="0">
                <a:solidFill>
                  <a:schemeClr val="tx1"/>
                </a:solidFill>
                <a:latin typeface="Ubuntu" panose="020B0504030602030204" pitchFamily="34" charset="0"/>
              </a:rPr>
              <a:t>a</a:t>
            </a:r>
            <a:r>
              <a:rPr spc="5" dirty="0">
                <a:solidFill>
                  <a:schemeClr val="tx1"/>
                </a:solidFill>
                <a:latin typeface="Ubuntu" panose="020B0504030602030204" pitchFamily="34" charset="0"/>
              </a:rPr>
              <a:t>t</a:t>
            </a:r>
            <a:r>
              <a:rPr dirty="0">
                <a:solidFill>
                  <a:schemeClr val="tx1"/>
                </a:solidFill>
                <a:latin typeface="Ubuntu" panose="020B0504030602030204" pitchFamily="34" charset="0"/>
              </a:rPr>
              <a:t>e</a:t>
            </a:r>
            <a:r>
              <a:rPr spc="204" dirty="0">
                <a:solidFill>
                  <a:schemeClr val="tx1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pc="-30" dirty="0">
                <a:solidFill>
                  <a:schemeClr val="tx1"/>
                </a:solidFill>
                <a:latin typeface="Ubuntu" panose="020B0504030602030204" pitchFamily="34" charset="0"/>
              </a:rPr>
              <a:t>a</a:t>
            </a:r>
            <a:r>
              <a:rPr dirty="0">
                <a:solidFill>
                  <a:schemeClr val="tx1"/>
                </a:solidFill>
                <a:latin typeface="Ubuntu" panose="020B0504030602030204" pitchFamily="34" charset="0"/>
              </a:rPr>
              <a:t>t</a:t>
            </a:r>
            <a:r>
              <a:rPr spc="270" dirty="0">
                <a:solidFill>
                  <a:schemeClr val="tx1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pc="10" dirty="0">
                <a:solidFill>
                  <a:schemeClr val="tx1"/>
                </a:solidFill>
                <a:latin typeface="Ubuntu" panose="020B0504030602030204" pitchFamily="34" charset="0"/>
              </a:rPr>
              <a:t>s</a:t>
            </a:r>
            <a:r>
              <a:rPr spc="5" dirty="0">
                <a:solidFill>
                  <a:schemeClr val="tx1"/>
                </a:solidFill>
                <a:latin typeface="Ubuntu" panose="020B0504030602030204" pitchFamily="34" charset="0"/>
              </a:rPr>
              <a:t>t</a:t>
            </a:r>
            <a:r>
              <a:rPr spc="-15" dirty="0">
                <a:solidFill>
                  <a:schemeClr val="tx1"/>
                </a:solidFill>
                <a:latin typeface="Ubuntu" panose="020B0504030602030204" pitchFamily="34" charset="0"/>
              </a:rPr>
              <a:t>e</a:t>
            </a:r>
            <a:r>
              <a:rPr dirty="0">
                <a:solidFill>
                  <a:schemeClr val="tx1"/>
                </a:solidFill>
                <a:latin typeface="Ubuntu" panose="020B0504030602030204" pitchFamily="34" charset="0"/>
              </a:rPr>
              <a:t>p</a:t>
            </a:r>
            <a:r>
              <a:rPr spc="204" dirty="0">
                <a:solidFill>
                  <a:schemeClr val="tx1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3200" b="0" i="1" spc="-20" dirty="0">
                <a:solidFill>
                  <a:schemeClr val="tx1"/>
                </a:solidFill>
                <a:latin typeface="Ubuntu" panose="020B0504030602030204" pitchFamily="34" charset="0"/>
                <a:cs typeface="Times New Roman"/>
              </a:rPr>
              <a:t>m</a:t>
            </a:r>
            <a:r>
              <a:rPr sz="3200" b="0" dirty="0">
                <a:solidFill>
                  <a:schemeClr val="tx1"/>
                </a:solidFill>
                <a:latin typeface="Ubuntu" panose="020B0504030602030204" pitchFamily="34" charset="0"/>
                <a:cs typeface="Times New Roman"/>
              </a:rPr>
              <a:t>:</a:t>
            </a:r>
            <a:endParaRPr sz="3200" dirty="0">
              <a:solidFill>
                <a:schemeClr val="tx1"/>
              </a:solidFill>
              <a:latin typeface="Ubuntu" panose="020B0504030602030204" pitchFamily="34" charset="0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64066" y="1150498"/>
            <a:ext cx="615950" cy="378460"/>
          </a:xfrm>
          <a:custGeom>
            <a:avLst/>
            <a:gdLst/>
            <a:ahLst/>
            <a:cxnLst/>
            <a:rect l="l" t="t" r="r" b="b"/>
            <a:pathLst>
              <a:path w="615950" h="378459">
                <a:moveTo>
                  <a:pt x="495023" y="0"/>
                </a:moveTo>
                <a:lnTo>
                  <a:pt x="496829" y="17912"/>
                </a:lnTo>
                <a:lnTo>
                  <a:pt x="508262" y="23090"/>
                </a:lnTo>
                <a:lnTo>
                  <a:pt x="518889" y="29400"/>
                </a:lnTo>
                <a:lnTo>
                  <a:pt x="554047" y="67160"/>
                </a:lnTo>
                <a:lnTo>
                  <a:pt x="572268" y="111559"/>
                </a:lnTo>
                <a:lnTo>
                  <a:pt x="578901" y="149084"/>
                </a:lnTo>
                <a:lnTo>
                  <a:pt x="581078" y="193837"/>
                </a:lnTo>
                <a:lnTo>
                  <a:pt x="580600" y="208114"/>
                </a:lnTo>
                <a:lnTo>
                  <a:pt x="576055" y="247847"/>
                </a:lnTo>
                <a:lnTo>
                  <a:pt x="562320" y="294305"/>
                </a:lnTo>
                <a:lnTo>
                  <a:pt x="542768" y="327235"/>
                </a:lnTo>
                <a:lnTo>
                  <a:pt x="502533" y="358109"/>
                </a:lnTo>
                <a:lnTo>
                  <a:pt x="490207" y="362955"/>
                </a:lnTo>
                <a:lnTo>
                  <a:pt x="499641" y="377033"/>
                </a:lnTo>
                <a:lnTo>
                  <a:pt x="544048" y="355539"/>
                </a:lnTo>
                <a:lnTo>
                  <a:pt x="572103" y="328725"/>
                </a:lnTo>
                <a:lnTo>
                  <a:pt x="593871" y="295010"/>
                </a:lnTo>
                <a:lnTo>
                  <a:pt x="608906" y="250203"/>
                </a:lnTo>
                <a:lnTo>
                  <a:pt x="614501" y="209938"/>
                </a:lnTo>
                <a:lnTo>
                  <a:pt x="615507" y="179209"/>
                </a:lnTo>
                <a:lnTo>
                  <a:pt x="614808" y="166246"/>
                </a:lnTo>
                <a:lnTo>
                  <a:pt x="605864" y="116905"/>
                </a:lnTo>
                <a:lnTo>
                  <a:pt x="591937" y="81348"/>
                </a:lnTo>
                <a:lnTo>
                  <a:pt x="570817" y="47250"/>
                </a:lnTo>
                <a:lnTo>
                  <a:pt x="542587" y="21456"/>
                </a:lnTo>
                <a:lnTo>
                  <a:pt x="507974" y="3978"/>
                </a:lnTo>
                <a:lnTo>
                  <a:pt x="495023" y="0"/>
                </a:lnTo>
                <a:close/>
              </a:path>
              <a:path w="615950" h="378459">
                <a:moveTo>
                  <a:pt x="120515" y="0"/>
                </a:moveTo>
                <a:lnTo>
                  <a:pt x="81784" y="16068"/>
                </a:lnTo>
                <a:lnTo>
                  <a:pt x="43457" y="49760"/>
                </a:lnTo>
                <a:lnTo>
                  <a:pt x="21652" y="83548"/>
                </a:lnTo>
                <a:lnTo>
                  <a:pt x="6611" y="128393"/>
                </a:lnTo>
                <a:lnTo>
                  <a:pt x="1009" y="168594"/>
                </a:lnTo>
                <a:lnTo>
                  <a:pt x="0" y="199264"/>
                </a:lnTo>
                <a:lnTo>
                  <a:pt x="694" y="212259"/>
                </a:lnTo>
                <a:lnTo>
                  <a:pt x="9593" y="261683"/>
                </a:lnTo>
                <a:lnTo>
                  <a:pt x="23487" y="297212"/>
                </a:lnTo>
                <a:lnTo>
                  <a:pt x="44596" y="331207"/>
                </a:lnTo>
                <a:lnTo>
                  <a:pt x="72842" y="356926"/>
                </a:lnTo>
                <a:lnTo>
                  <a:pt x="107523" y="374345"/>
                </a:lnTo>
                <a:lnTo>
                  <a:pt x="120515" y="378317"/>
                </a:lnTo>
                <a:lnTo>
                  <a:pt x="118538" y="360508"/>
                </a:lnTo>
                <a:lnTo>
                  <a:pt x="107238" y="355289"/>
                </a:lnTo>
                <a:lnTo>
                  <a:pt x="96709" y="348930"/>
                </a:lnTo>
                <a:lnTo>
                  <a:pt x="61738" y="310846"/>
                </a:lnTo>
                <a:lnTo>
                  <a:pt x="43318" y="265821"/>
                </a:lnTo>
                <a:lnTo>
                  <a:pt x="36525" y="228158"/>
                </a:lnTo>
                <a:lnTo>
                  <a:pt x="34267" y="184308"/>
                </a:lnTo>
                <a:lnTo>
                  <a:pt x="34641" y="170057"/>
                </a:lnTo>
                <a:lnTo>
                  <a:pt x="39064" y="130279"/>
                </a:lnTo>
                <a:lnTo>
                  <a:pt x="53038" y="83514"/>
                </a:lnTo>
                <a:lnTo>
                  <a:pt x="72758" y="50757"/>
                </a:lnTo>
                <a:lnTo>
                  <a:pt x="113359" y="20162"/>
                </a:lnTo>
                <a:lnTo>
                  <a:pt x="125849" y="15361"/>
                </a:lnTo>
                <a:lnTo>
                  <a:pt x="1205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31650" y="1140193"/>
            <a:ext cx="6126480" cy="1005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7125">
              <a:tabLst>
                <a:tab pos="3989704" algn="l"/>
                <a:tab pos="5770880" algn="l"/>
              </a:tabLst>
            </a:pPr>
            <a:r>
              <a:rPr sz="3200" spc="-75" dirty="0">
                <a:latin typeface="Cambria Math"/>
                <a:cs typeface="Cambria Math"/>
              </a:rPr>
              <a:t>𝑤</a:t>
            </a:r>
            <a:r>
              <a:rPr sz="3525" spc="315" baseline="-15366" dirty="0">
                <a:latin typeface="Cambria Math"/>
                <a:cs typeface="Cambria Math"/>
              </a:rPr>
              <a:t>𝑚</a:t>
            </a:r>
            <a:r>
              <a:rPr sz="3525" spc="-60" baseline="-15366" dirty="0">
                <a:latin typeface="Cambria Math"/>
                <a:cs typeface="Cambria Math"/>
              </a:rPr>
              <a:t>+</a:t>
            </a:r>
            <a:r>
              <a:rPr sz="3525" spc="75" baseline="-15366" dirty="0">
                <a:latin typeface="Cambria Math"/>
                <a:cs typeface="Cambria Math"/>
              </a:rPr>
              <a:t>1</a:t>
            </a:r>
            <a:r>
              <a:rPr sz="3525" baseline="-15366" dirty="0">
                <a:latin typeface="Cambria Math"/>
                <a:cs typeface="Cambria Math"/>
              </a:rPr>
              <a:t> </a:t>
            </a:r>
            <a:r>
              <a:rPr sz="3525" spc="-75" baseline="-15366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	</a:t>
            </a:r>
            <a:r>
              <a:rPr sz="3200" spc="-170" dirty="0">
                <a:latin typeface="Cambria Math"/>
                <a:cs typeface="Cambria Math"/>
              </a:rPr>
              <a:t>𝑤</a:t>
            </a:r>
            <a:r>
              <a:rPr sz="3525" spc="382" baseline="-15366" dirty="0">
                <a:latin typeface="Cambria Math"/>
                <a:cs typeface="Cambria Math"/>
              </a:rPr>
              <a:t>𝑚</a:t>
            </a:r>
            <a:r>
              <a:rPr sz="3525" baseline="-15366" dirty="0">
                <a:latin typeface="Cambria Math"/>
                <a:cs typeface="Cambria Math"/>
              </a:rPr>
              <a:t> </a:t>
            </a:r>
            <a:r>
              <a:rPr sz="3525" spc="-315" baseline="-15366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+</a:t>
            </a:r>
            <a:r>
              <a:rPr sz="3200" spc="-3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∆𝑤	𝑚</a:t>
            </a:r>
          </a:p>
          <a:p>
            <a:pPr marL="353695" indent="-340995">
              <a:lnSpc>
                <a:spcPts val="3229"/>
              </a:lnSpc>
              <a:spcBef>
                <a:spcPts val="835"/>
              </a:spcBef>
              <a:buClr>
                <a:srgbClr val="3232FF"/>
              </a:buClr>
              <a:buFont typeface="Verdana"/>
              <a:buChar char="•"/>
              <a:tabLst>
                <a:tab pos="354330" algn="l"/>
              </a:tabLst>
            </a:pPr>
            <a:r>
              <a:rPr sz="2750" b="1" spc="10" dirty="0">
                <a:latin typeface="Ubuntu" panose="020B0504030602030204" pitchFamily="34" charset="0"/>
                <a:cs typeface="Verdana"/>
              </a:rPr>
              <a:t>D</a:t>
            </a:r>
            <a:r>
              <a:rPr sz="2750" b="1" spc="25" dirty="0">
                <a:latin typeface="Ubuntu" panose="020B0504030602030204" pitchFamily="34" charset="0"/>
                <a:cs typeface="Verdana"/>
              </a:rPr>
              <a:t>e</a:t>
            </a:r>
            <a:r>
              <a:rPr sz="2750" b="1" spc="5" dirty="0">
                <a:latin typeface="Ubuntu" panose="020B0504030602030204" pitchFamily="34" charset="0"/>
                <a:cs typeface="Verdana"/>
              </a:rPr>
              <a:t>l</a:t>
            </a:r>
            <a:r>
              <a:rPr sz="2750" b="1" spc="-10" dirty="0">
                <a:latin typeface="Ubuntu" panose="020B0504030602030204" pitchFamily="34" charset="0"/>
                <a:cs typeface="Verdana"/>
              </a:rPr>
              <a:t>t</a:t>
            </a:r>
            <a:r>
              <a:rPr sz="2750" b="1" spc="15" dirty="0">
                <a:latin typeface="Ubuntu" panose="020B0504030602030204" pitchFamily="34" charset="0"/>
                <a:cs typeface="Verdana"/>
              </a:rPr>
              <a:t>a</a:t>
            </a:r>
            <a:r>
              <a:rPr sz="2750" b="1" spc="325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2750" b="1" spc="-5" dirty="0">
                <a:latin typeface="Ubuntu" panose="020B0504030602030204" pitchFamily="34" charset="0"/>
                <a:cs typeface="Verdana"/>
              </a:rPr>
              <a:t>Ru</a:t>
            </a:r>
            <a:r>
              <a:rPr sz="2750" b="1" spc="5" dirty="0">
                <a:latin typeface="Ubuntu" panose="020B0504030602030204" pitchFamily="34" charset="0"/>
                <a:cs typeface="Verdana"/>
              </a:rPr>
              <a:t>l</a:t>
            </a:r>
            <a:r>
              <a:rPr sz="2750" b="1" spc="30" dirty="0">
                <a:latin typeface="Ubuntu" panose="020B0504030602030204" pitchFamily="34" charset="0"/>
                <a:cs typeface="Verdana"/>
              </a:rPr>
              <a:t>e</a:t>
            </a:r>
            <a:r>
              <a:rPr sz="2750" b="1" spc="10" dirty="0">
                <a:latin typeface="Ubuntu" panose="020B0504030602030204" pitchFamily="34" charset="0"/>
                <a:cs typeface="Verdana"/>
              </a:rPr>
              <a:t>:</a:t>
            </a:r>
            <a:endParaRPr sz="2750" dirty="0">
              <a:latin typeface="Ubuntu" panose="020B0504030602030204" pitchFamily="34" charset="0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0802" y="2412370"/>
            <a:ext cx="615950" cy="378460"/>
          </a:xfrm>
          <a:custGeom>
            <a:avLst/>
            <a:gdLst/>
            <a:ahLst/>
            <a:cxnLst/>
            <a:rect l="l" t="t" r="r" b="b"/>
            <a:pathLst>
              <a:path w="615950" h="378460">
                <a:moveTo>
                  <a:pt x="495023" y="0"/>
                </a:moveTo>
                <a:lnTo>
                  <a:pt x="496829" y="17912"/>
                </a:lnTo>
                <a:lnTo>
                  <a:pt x="508262" y="23090"/>
                </a:lnTo>
                <a:lnTo>
                  <a:pt x="518889" y="29400"/>
                </a:lnTo>
                <a:lnTo>
                  <a:pt x="554047" y="67160"/>
                </a:lnTo>
                <a:lnTo>
                  <a:pt x="572268" y="111559"/>
                </a:lnTo>
                <a:lnTo>
                  <a:pt x="578901" y="149084"/>
                </a:lnTo>
                <a:lnTo>
                  <a:pt x="581078" y="193837"/>
                </a:lnTo>
                <a:lnTo>
                  <a:pt x="580600" y="208114"/>
                </a:lnTo>
                <a:lnTo>
                  <a:pt x="576055" y="247847"/>
                </a:lnTo>
                <a:lnTo>
                  <a:pt x="562320" y="294305"/>
                </a:lnTo>
                <a:lnTo>
                  <a:pt x="542768" y="327235"/>
                </a:lnTo>
                <a:lnTo>
                  <a:pt x="502533" y="358109"/>
                </a:lnTo>
                <a:lnTo>
                  <a:pt x="490207" y="362955"/>
                </a:lnTo>
                <a:lnTo>
                  <a:pt x="499641" y="377033"/>
                </a:lnTo>
                <a:lnTo>
                  <a:pt x="544048" y="355539"/>
                </a:lnTo>
                <a:lnTo>
                  <a:pt x="572103" y="328725"/>
                </a:lnTo>
                <a:lnTo>
                  <a:pt x="593871" y="295010"/>
                </a:lnTo>
                <a:lnTo>
                  <a:pt x="608906" y="250203"/>
                </a:lnTo>
                <a:lnTo>
                  <a:pt x="614501" y="209938"/>
                </a:lnTo>
                <a:lnTo>
                  <a:pt x="615507" y="179209"/>
                </a:lnTo>
                <a:lnTo>
                  <a:pt x="614808" y="166246"/>
                </a:lnTo>
                <a:lnTo>
                  <a:pt x="605864" y="116905"/>
                </a:lnTo>
                <a:lnTo>
                  <a:pt x="591937" y="81348"/>
                </a:lnTo>
                <a:lnTo>
                  <a:pt x="570817" y="47250"/>
                </a:lnTo>
                <a:lnTo>
                  <a:pt x="542587" y="21456"/>
                </a:lnTo>
                <a:lnTo>
                  <a:pt x="507974" y="3978"/>
                </a:lnTo>
                <a:lnTo>
                  <a:pt x="495023" y="0"/>
                </a:lnTo>
                <a:close/>
              </a:path>
              <a:path w="615950" h="378460">
                <a:moveTo>
                  <a:pt x="120515" y="0"/>
                </a:moveTo>
                <a:lnTo>
                  <a:pt x="81784" y="16068"/>
                </a:lnTo>
                <a:lnTo>
                  <a:pt x="43457" y="49760"/>
                </a:lnTo>
                <a:lnTo>
                  <a:pt x="21652" y="83548"/>
                </a:lnTo>
                <a:lnTo>
                  <a:pt x="6611" y="128393"/>
                </a:lnTo>
                <a:lnTo>
                  <a:pt x="1009" y="168594"/>
                </a:lnTo>
                <a:lnTo>
                  <a:pt x="0" y="199264"/>
                </a:lnTo>
                <a:lnTo>
                  <a:pt x="694" y="212259"/>
                </a:lnTo>
                <a:lnTo>
                  <a:pt x="9593" y="261683"/>
                </a:lnTo>
                <a:lnTo>
                  <a:pt x="23487" y="297212"/>
                </a:lnTo>
                <a:lnTo>
                  <a:pt x="44596" y="331207"/>
                </a:lnTo>
                <a:lnTo>
                  <a:pt x="72842" y="356926"/>
                </a:lnTo>
                <a:lnTo>
                  <a:pt x="107523" y="374345"/>
                </a:lnTo>
                <a:lnTo>
                  <a:pt x="120515" y="378317"/>
                </a:lnTo>
                <a:lnTo>
                  <a:pt x="118538" y="360508"/>
                </a:lnTo>
                <a:lnTo>
                  <a:pt x="107238" y="355289"/>
                </a:lnTo>
                <a:lnTo>
                  <a:pt x="96709" y="348930"/>
                </a:lnTo>
                <a:lnTo>
                  <a:pt x="61738" y="310846"/>
                </a:lnTo>
                <a:lnTo>
                  <a:pt x="43318" y="265821"/>
                </a:lnTo>
                <a:lnTo>
                  <a:pt x="36525" y="228158"/>
                </a:lnTo>
                <a:lnTo>
                  <a:pt x="34267" y="184308"/>
                </a:lnTo>
                <a:lnTo>
                  <a:pt x="34641" y="170057"/>
                </a:lnTo>
                <a:lnTo>
                  <a:pt x="39064" y="130279"/>
                </a:lnTo>
                <a:lnTo>
                  <a:pt x="53038" y="83514"/>
                </a:lnTo>
                <a:lnTo>
                  <a:pt x="72758" y="50757"/>
                </a:lnTo>
                <a:lnTo>
                  <a:pt x="113359" y="20162"/>
                </a:lnTo>
                <a:lnTo>
                  <a:pt x="125849" y="15361"/>
                </a:lnTo>
                <a:lnTo>
                  <a:pt x="1205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69056" y="2390509"/>
            <a:ext cx="23139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38505" algn="l"/>
                <a:tab pos="1366520" algn="l"/>
              </a:tabLst>
            </a:pPr>
            <a:r>
              <a:rPr sz="3200" dirty="0">
                <a:latin typeface="Cambria Math"/>
                <a:cs typeface="Cambria Math"/>
              </a:rPr>
              <a:t>∆𝑤	𝑚	=</a:t>
            </a:r>
            <a:r>
              <a:rPr sz="3200" spc="155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−</a:t>
            </a:r>
            <a:r>
              <a:rPr sz="3200" dirty="0">
                <a:latin typeface="Cambria Math"/>
                <a:cs typeface="Cambria Math"/>
              </a:rPr>
              <a:t>𝜂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95863" y="2079351"/>
            <a:ext cx="5048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spc="-15" dirty="0">
                <a:latin typeface="Cambria Math"/>
                <a:cs typeface="Cambria Math"/>
              </a:rPr>
              <a:t>𝜕𝐸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5817" y="2665210"/>
            <a:ext cx="12509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spc="-15" dirty="0">
                <a:latin typeface="Cambria Math"/>
                <a:cs typeface="Cambria Math"/>
              </a:rPr>
              <a:t>𝜕</a:t>
            </a:r>
            <a:r>
              <a:rPr sz="3200" spc="70" dirty="0">
                <a:latin typeface="Cambria Math"/>
                <a:cs typeface="Cambria Math"/>
              </a:rPr>
              <a:t>𝑤</a:t>
            </a:r>
            <a:r>
              <a:rPr sz="3200" spc="5" dirty="0">
                <a:latin typeface="Cambria Math"/>
                <a:cs typeface="Cambria Math"/>
              </a:rPr>
              <a:t>(</a:t>
            </a:r>
            <a:r>
              <a:rPr sz="3200" spc="40" dirty="0">
                <a:latin typeface="Cambria Math"/>
                <a:cs typeface="Cambria Math"/>
              </a:rPr>
              <a:t>𝑚</a:t>
            </a:r>
            <a:r>
              <a:rPr sz="3200" dirty="0">
                <a:latin typeface="Cambria Math"/>
                <a:cs typeface="Cambria Math"/>
              </a:rPr>
              <a:t>)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5223" y="2602992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199" y="0"/>
                </a:lnTo>
              </a:path>
            </a:pathLst>
          </a:custGeom>
          <a:ln w="25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31651" y="3233701"/>
            <a:ext cx="8388985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315"/>
            <a:r>
              <a:rPr sz="3200" i="1" dirty="0">
                <a:solidFill>
                  <a:srgbClr val="00B050"/>
                </a:solidFill>
                <a:latin typeface="Ubuntu" panose="020B0504030602030204" pitchFamily="34" charset="0"/>
                <a:cs typeface="Times New Roman"/>
              </a:rPr>
              <a:t>η </a:t>
            </a:r>
            <a:r>
              <a:rPr sz="2000" b="1" spc="-20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2000" b="1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2000" b="1" spc="170" dirty="0">
                <a:solidFill>
                  <a:srgbClr val="00B05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10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spc="-5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2000" b="1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spc="175" dirty="0">
                <a:solidFill>
                  <a:srgbClr val="00B05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20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l</a:t>
            </a:r>
            <a:r>
              <a:rPr sz="2000" b="1" spc="-5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ear</a:t>
            </a:r>
            <a:r>
              <a:rPr sz="2000" b="1" spc="5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2000" b="1" spc="-20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2000" b="1" spc="-5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2000" b="1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2000" b="1" spc="105" dirty="0">
                <a:solidFill>
                  <a:srgbClr val="00B05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5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ra</a:t>
            </a:r>
            <a:r>
              <a:rPr sz="2000" b="1" spc="-10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spc="175" dirty="0">
                <a:solidFill>
                  <a:srgbClr val="00B05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20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p</a:t>
            </a:r>
            <a:r>
              <a:rPr sz="2000" b="1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ara</a:t>
            </a:r>
            <a:r>
              <a:rPr sz="2000" b="1" spc="-30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2000" b="1" spc="-5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ete</a:t>
            </a:r>
            <a:r>
              <a:rPr sz="2000" b="1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2000" b="1" spc="125" dirty="0">
                <a:solidFill>
                  <a:srgbClr val="00B05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20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2000" b="1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2000" b="1" spc="170" dirty="0">
                <a:solidFill>
                  <a:srgbClr val="00B05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10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spc="-5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2000" b="1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spc="175" dirty="0">
                <a:solidFill>
                  <a:srgbClr val="00B05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5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ran</a:t>
            </a:r>
            <a:r>
              <a:rPr sz="2000" b="1" spc="-20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2000" b="1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spc="175" dirty="0">
                <a:solidFill>
                  <a:srgbClr val="00B05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0.0</a:t>
            </a:r>
            <a:r>
              <a:rPr sz="2000" b="1" spc="120" dirty="0">
                <a:solidFill>
                  <a:srgbClr val="00B05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10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2000" b="1" spc="175" dirty="0">
                <a:solidFill>
                  <a:srgbClr val="00B05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1.0</a:t>
            </a:r>
            <a:endParaRPr sz="2000" dirty="0">
              <a:solidFill>
                <a:srgbClr val="00B050"/>
              </a:solidFill>
              <a:latin typeface="Ubuntu" panose="020B0504030602030204" pitchFamily="34" charset="0"/>
              <a:cs typeface="Verdana"/>
            </a:endParaRPr>
          </a:p>
          <a:p>
            <a:pPr marL="433070">
              <a:spcBef>
                <a:spcPts val="770"/>
              </a:spcBef>
            </a:pPr>
            <a:r>
              <a:rPr sz="3200" i="1" dirty="0">
                <a:solidFill>
                  <a:srgbClr val="00B050"/>
                </a:solidFill>
                <a:latin typeface="Ubuntu" panose="020B0504030602030204" pitchFamily="34" charset="0"/>
                <a:cs typeface="Times New Roman"/>
              </a:rPr>
              <a:t>E</a:t>
            </a:r>
            <a:r>
              <a:rPr sz="3200" i="1" spc="254" dirty="0">
                <a:solidFill>
                  <a:srgbClr val="00B05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20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2000" b="1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2000" b="1" spc="220" dirty="0">
                <a:solidFill>
                  <a:srgbClr val="00B05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10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spc="-5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2000" b="1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spc="130" dirty="0">
                <a:solidFill>
                  <a:srgbClr val="00B05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5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spc="10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2000" b="1" spc="-5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2000" b="1" spc="10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2000" b="1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2000" b="1" spc="130" dirty="0">
                <a:solidFill>
                  <a:srgbClr val="00B05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10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f</a:t>
            </a:r>
            <a:r>
              <a:rPr sz="2000" b="1" spc="-5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u</a:t>
            </a:r>
            <a:r>
              <a:rPr sz="2000" b="1" spc="5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2000" b="1" spc="10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c</a:t>
            </a:r>
            <a:r>
              <a:rPr sz="2000" b="1" spc="-10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spc="-20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2000" b="1" spc="5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2000" b="1" dirty="0">
                <a:solidFill>
                  <a:srgbClr val="00B050"/>
                </a:solidFill>
                <a:latin typeface="Ubuntu" panose="020B0504030602030204" pitchFamily="34" charset="0"/>
                <a:cs typeface="Verdana"/>
              </a:rPr>
              <a:t>n</a:t>
            </a:r>
            <a:endParaRPr sz="2000" dirty="0">
              <a:solidFill>
                <a:srgbClr val="00B050"/>
              </a:solidFill>
              <a:latin typeface="Ubuntu" panose="020B0504030602030204" pitchFamily="34" charset="0"/>
              <a:cs typeface="Verdana"/>
            </a:endParaRPr>
          </a:p>
          <a:p>
            <a:pPr marL="353695" indent="-340995">
              <a:spcBef>
                <a:spcPts val="770"/>
              </a:spcBef>
              <a:buClr>
                <a:srgbClr val="3232FF"/>
              </a:buClr>
              <a:buFont typeface="Verdana"/>
              <a:buChar char="•"/>
              <a:tabLst>
                <a:tab pos="354330" algn="l"/>
              </a:tabLst>
            </a:pPr>
            <a:r>
              <a:rPr sz="2750" b="1" spc="20" dirty="0">
                <a:latin typeface="Ubuntu" panose="020B0504030602030204" pitchFamily="34" charset="0"/>
                <a:cs typeface="Verdana"/>
              </a:rPr>
              <a:t>G</a:t>
            </a:r>
            <a:r>
              <a:rPr sz="2750" b="1" spc="25" dirty="0">
                <a:latin typeface="Ubuntu" panose="020B0504030602030204" pitchFamily="34" charset="0"/>
                <a:cs typeface="Verdana"/>
              </a:rPr>
              <a:t>e</a:t>
            </a:r>
            <a:r>
              <a:rPr sz="2750" b="1" spc="-5" dirty="0">
                <a:latin typeface="Ubuntu" panose="020B0504030602030204" pitchFamily="34" charset="0"/>
                <a:cs typeface="Verdana"/>
              </a:rPr>
              <a:t>n</a:t>
            </a:r>
            <a:r>
              <a:rPr sz="2750" b="1" spc="25" dirty="0">
                <a:latin typeface="Ubuntu" panose="020B0504030602030204" pitchFamily="34" charset="0"/>
                <a:cs typeface="Verdana"/>
              </a:rPr>
              <a:t>e</a:t>
            </a:r>
            <a:r>
              <a:rPr sz="2750" b="1" spc="5" dirty="0">
                <a:latin typeface="Ubuntu" panose="020B0504030602030204" pitchFamily="34" charset="0"/>
                <a:cs typeface="Verdana"/>
              </a:rPr>
              <a:t>r</a:t>
            </a:r>
            <a:r>
              <a:rPr sz="2750" b="1" spc="25" dirty="0">
                <a:latin typeface="Ubuntu" panose="020B0504030602030204" pitchFamily="34" charset="0"/>
                <a:cs typeface="Verdana"/>
              </a:rPr>
              <a:t>a</a:t>
            </a:r>
            <a:r>
              <a:rPr sz="2750" b="1" spc="5" dirty="0">
                <a:latin typeface="Ubuntu" panose="020B0504030602030204" pitchFamily="34" charset="0"/>
                <a:cs typeface="Verdana"/>
              </a:rPr>
              <a:t>l</a:t>
            </a:r>
            <a:r>
              <a:rPr sz="2750" b="1" spc="15" dirty="0">
                <a:latin typeface="Ubuntu" panose="020B0504030602030204" pitchFamily="34" charset="0"/>
                <a:cs typeface="Verdana"/>
              </a:rPr>
              <a:t>i</a:t>
            </a:r>
            <a:r>
              <a:rPr sz="2750" b="1" spc="25" dirty="0">
                <a:latin typeface="Ubuntu" panose="020B0504030602030204" pitchFamily="34" charset="0"/>
                <a:cs typeface="Verdana"/>
              </a:rPr>
              <a:t>ze</a:t>
            </a:r>
            <a:r>
              <a:rPr sz="2750" b="1" spc="15" dirty="0">
                <a:latin typeface="Ubuntu" panose="020B0504030602030204" pitchFamily="34" charset="0"/>
                <a:cs typeface="Verdana"/>
              </a:rPr>
              <a:t>d</a:t>
            </a:r>
            <a:r>
              <a:rPr sz="2750" b="1" spc="280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2750" b="1" spc="15" dirty="0">
                <a:latin typeface="Ubuntu" panose="020B0504030602030204" pitchFamily="34" charset="0"/>
                <a:cs typeface="Verdana"/>
              </a:rPr>
              <a:t>D</a:t>
            </a:r>
            <a:r>
              <a:rPr sz="2750" b="1" spc="25" dirty="0">
                <a:latin typeface="Ubuntu" panose="020B0504030602030204" pitchFamily="34" charset="0"/>
                <a:cs typeface="Verdana"/>
              </a:rPr>
              <a:t>e</a:t>
            </a:r>
            <a:r>
              <a:rPr sz="2750" b="1" spc="5" dirty="0">
                <a:latin typeface="Ubuntu" panose="020B0504030602030204" pitchFamily="34" charset="0"/>
                <a:cs typeface="Verdana"/>
              </a:rPr>
              <a:t>l</a:t>
            </a:r>
            <a:r>
              <a:rPr sz="2750" b="1" spc="-10" dirty="0">
                <a:latin typeface="Ubuntu" panose="020B0504030602030204" pitchFamily="34" charset="0"/>
                <a:cs typeface="Verdana"/>
              </a:rPr>
              <a:t>t</a:t>
            </a:r>
            <a:r>
              <a:rPr sz="2750" b="1" spc="15" dirty="0">
                <a:latin typeface="Ubuntu" panose="020B0504030602030204" pitchFamily="34" charset="0"/>
                <a:cs typeface="Verdana"/>
              </a:rPr>
              <a:t>a</a:t>
            </a:r>
            <a:r>
              <a:rPr sz="2750" b="1" spc="325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2750" b="1" spc="-5" dirty="0">
                <a:latin typeface="Ubuntu" panose="020B0504030602030204" pitchFamily="34" charset="0"/>
                <a:cs typeface="Verdana"/>
              </a:rPr>
              <a:t>Ru</a:t>
            </a:r>
            <a:r>
              <a:rPr sz="2750" b="1" spc="5" dirty="0">
                <a:latin typeface="Ubuntu" panose="020B0504030602030204" pitchFamily="34" charset="0"/>
                <a:cs typeface="Verdana"/>
              </a:rPr>
              <a:t>l</a:t>
            </a:r>
            <a:r>
              <a:rPr sz="2750" b="1" spc="100" dirty="0">
                <a:latin typeface="Ubuntu" panose="020B0504030602030204" pitchFamily="34" charset="0"/>
                <a:cs typeface="Verdana"/>
              </a:rPr>
              <a:t>e</a:t>
            </a:r>
            <a:r>
              <a:rPr sz="3200" dirty="0">
                <a:latin typeface="Ubuntu" panose="020B0504030602030204" pitchFamily="34" charset="0"/>
                <a:cs typeface="Times New Roman"/>
              </a:rPr>
              <a:t>:</a:t>
            </a:r>
          </a:p>
        </p:txBody>
      </p:sp>
      <p:sp>
        <p:nvSpPr>
          <p:cNvPr id="11" name="object 11"/>
          <p:cNvSpPr/>
          <p:nvPr/>
        </p:nvSpPr>
        <p:spPr>
          <a:xfrm>
            <a:off x="3580923" y="5179945"/>
            <a:ext cx="615950" cy="378460"/>
          </a:xfrm>
          <a:custGeom>
            <a:avLst/>
            <a:gdLst/>
            <a:ahLst/>
            <a:cxnLst/>
            <a:rect l="l" t="t" r="r" b="b"/>
            <a:pathLst>
              <a:path w="615950" h="378460">
                <a:moveTo>
                  <a:pt x="495014" y="0"/>
                </a:moveTo>
                <a:lnTo>
                  <a:pt x="496823" y="17923"/>
                </a:lnTo>
                <a:lnTo>
                  <a:pt x="508256" y="23102"/>
                </a:lnTo>
                <a:lnTo>
                  <a:pt x="518884" y="29411"/>
                </a:lnTo>
                <a:lnTo>
                  <a:pt x="554041" y="67171"/>
                </a:lnTo>
                <a:lnTo>
                  <a:pt x="572263" y="111572"/>
                </a:lnTo>
                <a:lnTo>
                  <a:pt x="578894" y="149097"/>
                </a:lnTo>
                <a:lnTo>
                  <a:pt x="581069" y="193855"/>
                </a:lnTo>
                <a:lnTo>
                  <a:pt x="580592" y="208127"/>
                </a:lnTo>
                <a:lnTo>
                  <a:pt x="576048" y="247856"/>
                </a:lnTo>
                <a:lnTo>
                  <a:pt x="562311" y="294322"/>
                </a:lnTo>
                <a:lnTo>
                  <a:pt x="542759" y="327250"/>
                </a:lnTo>
                <a:lnTo>
                  <a:pt x="502522" y="358123"/>
                </a:lnTo>
                <a:lnTo>
                  <a:pt x="490192" y="362974"/>
                </a:lnTo>
                <a:lnTo>
                  <a:pt x="499639" y="377045"/>
                </a:lnTo>
                <a:lnTo>
                  <a:pt x="544048" y="355543"/>
                </a:lnTo>
                <a:lnTo>
                  <a:pt x="572098" y="328729"/>
                </a:lnTo>
                <a:lnTo>
                  <a:pt x="593861" y="295013"/>
                </a:lnTo>
                <a:lnTo>
                  <a:pt x="608900" y="250205"/>
                </a:lnTo>
                <a:lnTo>
                  <a:pt x="614497" y="209940"/>
                </a:lnTo>
                <a:lnTo>
                  <a:pt x="615504" y="179210"/>
                </a:lnTo>
                <a:lnTo>
                  <a:pt x="614803" y="166249"/>
                </a:lnTo>
                <a:lnTo>
                  <a:pt x="605854" y="116915"/>
                </a:lnTo>
                <a:lnTo>
                  <a:pt x="591927" y="81356"/>
                </a:lnTo>
                <a:lnTo>
                  <a:pt x="570812" y="47255"/>
                </a:lnTo>
                <a:lnTo>
                  <a:pt x="542580" y="21466"/>
                </a:lnTo>
                <a:lnTo>
                  <a:pt x="507965" y="3982"/>
                </a:lnTo>
                <a:lnTo>
                  <a:pt x="495014" y="0"/>
                </a:lnTo>
                <a:close/>
              </a:path>
              <a:path w="615950" h="378460">
                <a:moveTo>
                  <a:pt x="120491" y="0"/>
                </a:moveTo>
                <a:lnTo>
                  <a:pt x="81771" y="16076"/>
                </a:lnTo>
                <a:lnTo>
                  <a:pt x="43449" y="49769"/>
                </a:lnTo>
                <a:lnTo>
                  <a:pt x="21641" y="83557"/>
                </a:lnTo>
                <a:lnTo>
                  <a:pt x="6604" y="128409"/>
                </a:lnTo>
                <a:lnTo>
                  <a:pt x="1007" y="168604"/>
                </a:lnTo>
                <a:lnTo>
                  <a:pt x="0" y="199267"/>
                </a:lnTo>
                <a:lnTo>
                  <a:pt x="693" y="212263"/>
                </a:lnTo>
                <a:lnTo>
                  <a:pt x="9583" y="261692"/>
                </a:lnTo>
                <a:lnTo>
                  <a:pt x="23471" y="297221"/>
                </a:lnTo>
                <a:lnTo>
                  <a:pt x="44582" y="331212"/>
                </a:lnTo>
                <a:lnTo>
                  <a:pt x="72830" y="356930"/>
                </a:lnTo>
                <a:lnTo>
                  <a:pt x="107504" y="374356"/>
                </a:lnTo>
                <a:lnTo>
                  <a:pt x="120491" y="378332"/>
                </a:lnTo>
                <a:lnTo>
                  <a:pt x="118518" y="360522"/>
                </a:lnTo>
                <a:lnTo>
                  <a:pt x="107217" y="355300"/>
                </a:lnTo>
                <a:lnTo>
                  <a:pt x="96686" y="348940"/>
                </a:lnTo>
                <a:lnTo>
                  <a:pt x="61718" y="310861"/>
                </a:lnTo>
                <a:lnTo>
                  <a:pt x="43312" y="265827"/>
                </a:lnTo>
                <a:lnTo>
                  <a:pt x="36523" y="228163"/>
                </a:lnTo>
                <a:lnTo>
                  <a:pt x="34265" y="184321"/>
                </a:lnTo>
                <a:lnTo>
                  <a:pt x="34639" y="170065"/>
                </a:lnTo>
                <a:lnTo>
                  <a:pt x="39061" y="130282"/>
                </a:lnTo>
                <a:lnTo>
                  <a:pt x="53023" y="83522"/>
                </a:lnTo>
                <a:lnTo>
                  <a:pt x="72734" y="50768"/>
                </a:lnTo>
                <a:lnTo>
                  <a:pt x="113337" y="20173"/>
                </a:lnTo>
                <a:lnTo>
                  <a:pt x="125825" y="15371"/>
                </a:lnTo>
                <a:lnTo>
                  <a:pt x="120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27873" y="5454265"/>
            <a:ext cx="615950" cy="378460"/>
          </a:xfrm>
          <a:custGeom>
            <a:avLst/>
            <a:gdLst/>
            <a:ahLst/>
            <a:cxnLst/>
            <a:rect l="l" t="t" r="r" b="b"/>
            <a:pathLst>
              <a:path w="615950" h="378460">
                <a:moveTo>
                  <a:pt x="495024" y="0"/>
                </a:moveTo>
                <a:lnTo>
                  <a:pt x="496831" y="17922"/>
                </a:lnTo>
                <a:lnTo>
                  <a:pt x="508263" y="23101"/>
                </a:lnTo>
                <a:lnTo>
                  <a:pt x="518891" y="29410"/>
                </a:lnTo>
                <a:lnTo>
                  <a:pt x="554050" y="67166"/>
                </a:lnTo>
                <a:lnTo>
                  <a:pt x="572270" y="111551"/>
                </a:lnTo>
                <a:lnTo>
                  <a:pt x="580123" y="163121"/>
                </a:lnTo>
                <a:lnTo>
                  <a:pt x="581079" y="193847"/>
                </a:lnTo>
                <a:lnTo>
                  <a:pt x="580603" y="208108"/>
                </a:lnTo>
                <a:lnTo>
                  <a:pt x="576063" y="247824"/>
                </a:lnTo>
                <a:lnTo>
                  <a:pt x="562342" y="294319"/>
                </a:lnTo>
                <a:lnTo>
                  <a:pt x="542793" y="327256"/>
                </a:lnTo>
                <a:lnTo>
                  <a:pt x="502541" y="358124"/>
                </a:lnTo>
                <a:lnTo>
                  <a:pt x="490208" y="362961"/>
                </a:lnTo>
                <a:lnTo>
                  <a:pt x="499643" y="377027"/>
                </a:lnTo>
                <a:lnTo>
                  <a:pt x="544051" y="355534"/>
                </a:lnTo>
                <a:lnTo>
                  <a:pt x="572112" y="328717"/>
                </a:lnTo>
                <a:lnTo>
                  <a:pt x="593885" y="295012"/>
                </a:lnTo>
                <a:lnTo>
                  <a:pt x="608911" y="250200"/>
                </a:lnTo>
                <a:lnTo>
                  <a:pt x="614502" y="209944"/>
                </a:lnTo>
                <a:lnTo>
                  <a:pt x="615507" y="179217"/>
                </a:lnTo>
                <a:lnTo>
                  <a:pt x="614807" y="166258"/>
                </a:lnTo>
                <a:lnTo>
                  <a:pt x="605862" y="116922"/>
                </a:lnTo>
                <a:lnTo>
                  <a:pt x="591936" y="81358"/>
                </a:lnTo>
                <a:lnTo>
                  <a:pt x="570818" y="47258"/>
                </a:lnTo>
                <a:lnTo>
                  <a:pt x="542588" y="21468"/>
                </a:lnTo>
                <a:lnTo>
                  <a:pt x="507975" y="3982"/>
                </a:lnTo>
                <a:lnTo>
                  <a:pt x="495024" y="0"/>
                </a:lnTo>
                <a:close/>
              </a:path>
              <a:path w="615950" h="378460">
                <a:moveTo>
                  <a:pt x="120516" y="0"/>
                </a:moveTo>
                <a:lnTo>
                  <a:pt x="81785" y="16079"/>
                </a:lnTo>
                <a:lnTo>
                  <a:pt x="43458" y="49770"/>
                </a:lnTo>
                <a:lnTo>
                  <a:pt x="21654" y="83557"/>
                </a:lnTo>
                <a:lnTo>
                  <a:pt x="6612" y="128417"/>
                </a:lnTo>
                <a:lnTo>
                  <a:pt x="1009" y="168610"/>
                </a:lnTo>
                <a:lnTo>
                  <a:pt x="0" y="199262"/>
                </a:lnTo>
                <a:lnTo>
                  <a:pt x="693" y="212259"/>
                </a:lnTo>
                <a:lnTo>
                  <a:pt x="9587" y="261679"/>
                </a:lnTo>
                <a:lnTo>
                  <a:pt x="23475" y="297208"/>
                </a:lnTo>
                <a:lnTo>
                  <a:pt x="44579" y="331197"/>
                </a:lnTo>
                <a:lnTo>
                  <a:pt x="72830" y="356917"/>
                </a:lnTo>
                <a:lnTo>
                  <a:pt x="107520" y="374343"/>
                </a:lnTo>
                <a:lnTo>
                  <a:pt x="120516" y="378308"/>
                </a:lnTo>
                <a:lnTo>
                  <a:pt x="118518" y="360513"/>
                </a:lnTo>
                <a:lnTo>
                  <a:pt x="107223" y="355302"/>
                </a:lnTo>
                <a:lnTo>
                  <a:pt x="96696" y="348947"/>
                </a:lnTo>
                <a:lnTo>
                  <a:pt x="61717" y="310856"/>
                </a:lnTo>
                <a:lnTo>
                  <a:pt x="43306" y="265777"/>
                </a:lnTo>
                <a:lnTo>
                  <a:pt x="36523" y="228115"/>
                </a:lnTo>
                <a:lnTo>
                  <a:pt x="34269" y="184300"/>
                </a:lnTo>
                <a:lnTo>
                  <a:pt x="34644" y="170026"/>
                </a:lnTo>
                <a:lnTo>
                  <a:pt x="39071" y="130235"/>
                </a:lnTo>
                <a:lnTo>
                  <a:pt x="53040" y="83512"/>
                </a:lnTo>
                <a:lnTo>
                  <a:pt x="72757" y="50765"/>
                </a:lnTo>
                <a:lnTo>
                  <a:pt x="113359" y="20173"/>
                </a:lnTo>
                <a:lnTo>
                  <a:pt x="125850" y="15371"/>
                </a:lnTo>
                <a:lnTo>
                  <a:pt x="1205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55335" y="5370576"/>
            <a:ext cx="1225550" cy="0"/>
          </a:xfrm>
          <a:custGeom>
            <a:avLst/>
            <a:gdLst/>
            <a:ahLst/>
            <a:cxnLst/>
            <a:rect l="l" t="t" r="r" b="b"/>
            <a:pathLst>
              <a:path w="1225550">
                <a:moveTo>
                  <a:pt x="0" y="0"/>
                </a:moveTo>
                <a:lnTo>
                  <a:pt x="1225295" y="0"/>
                </a:lnTo>
              </a:path>
            </a:pathLst>
          </a:custGeom>
          <a:ln w="25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94419" y="5179945"/>
            <a:ext cx="1322705" cy="378460"/>
          </a:xfrm>
          <a:custGeom>
            <a:avLst/>
            <a:gdLst/>
            <a:ahLst/>
            <a:cxnLst/>
            <a:rect l="l" t="t" r="r" b="b"/>
            <a:pathLst>
              <a:path w="1322704" h="378460">
                <a:moveTo>
                  <a:pt x="1202159" y="0"/>
                </a:moveTo>
                <a:lnTo>
                  <a:pt x="1203970" y="17924"/>
                </a:lnTo>
                <a:lnTo>
                  <a:pt x="1215402" y="23103"/>
                </a:lnTo>
                <a:lnTo>
                  <a:pt x="1226028" y="29412"/>
                </a:lnTo>
                <a:lnTo>
                  <a:pt x="1261186" y="67170"/>
                </a:lnTo>
                <a:lnTo>
                  <a:pt x="1279406" y="111570"/>
                </a:lnTo>
                <a:lnTo>
                  <a:pt x="1286037" y="149095"/>
                </a:lnTo>
                <a:lnTo>
                  <a:pt x="1288214" y="193854"/>
                </a:lnTo>
                <a:lnTo>
                  <a:pt x="1287736" y="208126"/>
                </a:lnTo>
                <a:lnTo>
                  <a:pt x="1283191" y="247855"/>
                </a:lnTo>
                <a:lnTo>
                  <a:pt x="1269458" y="294322"/>
                </a:lnTo>
                <a:lnTo>
                  <a:pt x="1249906" y="327250"/>
                </a:lnTo>
                <a:lnTo>
                  <a:pt x="1209670" y="358123"/>
                </a:lnTo>
                <a:lnTo>
                  <a:pt x="1197343" y="362974"/>
                </a:lnTo>
                <a:lnTo>
                  <a:pt x="1206786" y="377044"/>
                </a:lnTo>
                <a:lnTo>
                  <a:pt x="1251189" y="355542"/>
                </a:lnTo>
                <a:lnTo>
                  <a:pt x="1279244" y="328732"/>
                </a:lnTo>
                <a:lnTo>
                  <a:pt x="1301013" y="295019"/>
                </a:lnTo>
                <a:lnTo>
                  <a:pt x="1316044" y="250210"/>
                </a:lnTo>
                <a:lnTo>
                  <a:pt x="1321637" y="209944"/>
                </a:lnTo>
                <a:lnTo>
                  <a:pt x="1322643" y="179214"/>
                </a:lnTo>
                <a:lnTo>
                  <a:pt x="1321943" y="166253"/>
                </a:lnTo>
                <a:lnTo>
                  <a:pt x="1312999" y="116917"/>
                </a:lnTo>
                <a:lnTo>
                  <a:pt x="1299072" y="81358"/>
                </a:lnTo>
                <a:lnTo>
                  <a:pt x="1277953" y="47258"/>
                </a:lnTo>
                <a:lnTo>
                  <a:pt x="1249723" y="21468"/>
                </a:lnTo>
                <a:lnTo>
                  <a:pt x="1215110" y="3982"/>
                </a:lnTo>
                <a:lnTo>
                  <a:pt x="1202159" y="0"/>
                </a:lnTo>
                <a:close/>
              </a:path>
              <a:path w="1322704" h="378460">
                <a:moveTo>
                  <a:pt x="120515" y="0"/>
                </a:moveTo>
                <a:lnTo>
                  <a:pt x="81777" y="16083"/>
                </a:lnTo>
                <a:lnTo>
                  <a:pt x="43452" y="49778"/>
                </a:lnTo>
                <a:lnTo>
                  <a:pt x="21647" y="83567"/>
                </a:lnTo>
                <a:lnTo>
                  <a:pt x="6610" y="128417"/>
                </a:lnTo>
                <a:lnTo>
                  <a:pt x="1008" y="168614"/>
                </a:lnTo>
                <a:lnTo>
                  <a:pt x="0" y="199279"/>
                </a:lnTo>
                <a:lnTo>
                  <a:pt x="694" y="212274"/>
                </a:lnTo>
                <a:lnTo>
                  <a:pt x="9593" y="261699"/>
                </a:lnTo>
                <a:lnTo>
                  <a:pt x="23485" y="297229"/>
                </a:lnTo>
                <a:lnTo>
                  <a:pt x="44593" y="331219"/>
                </a:lnTo>
                <a:lnTo>
                  <a:pt x="72840" y="356933"/>
                </a:lnTo>
                <a:lnTo>
                  <a:pt x="107523" y="374356"/>
                </a:lnTo>
                <a:lnTo>
                  <a:pt x="120515" y="378332"/>
                </a:lnTo>
                <a:lnTo>
                  <a:pt x="118527" y="360520"/>
                </a:lnTo>
                <a:lnTo>
                  <a:pt x="107230" y="355297"/>
                </a:lnTo>
                <a:lnTo>
                  <a:pt x="96702" y="348936"/>
                </a:lnTo>
                <a:lnTo>
                  <a:pt x="61733" y="310855"/>
                </a:lnTo>
                <a:lnTo>
                  <a:pt x="43316" y="265820"/>
                </a:lnTo>
                <a:lnTo>
                  <a:pt x="36525" y="228156"/>
                </a:lnTo>
                <a:lnTo>
                  <a:pt x="34267" y="184312"/>
                </a:lnTo>
                <a:lnTo>
                  <a:pt x="34641" y="170057"/>
                </a:lnTo>
                <a:lnTo>
                  <a:pt x="39065" y="130277"/>
                </a:lnTo>
                <a:lnTo>
                  <a:pt x="53037" y="83518"/>
                </a:lnTo>
                <a:lnTo>
                  <a:pt x="72756" y="50765"/>
                </a:lnTo>
                <a:lnTo>
                  <a:pt x="113358" y="20173"/>
                </a:lnTo>
                <a:lnTo>
                  <a:pt x="125849" y="15371"/>
                </a:lnTo>
                <a:lnTo>
                  <a:pt x="1205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78291" y="5160500"/>
            <a:ext cx="62236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38505" algn="l"/>
                <a:tab pos="1366520" algn="l"/>
                <a:tab pos="3690620" algn="l"/>
                <a:tab pos="4178935" algn="l"/>
                <a:tab pos="5154930" algn="l"/>
              </a:tabLst>
            </a:pPr>
            <a:r>
              <a:rPr sz="3200" dirty="0">
                <a:latin typeface="Cambria Math"/>
                <a:cs typeface="Cambria Math"/>
              </a:rPr>
              <a:t>∆𝑤	𝑚	=</a:t>
            </a:r>
            <a:r>
              <a:rPr sz="3200" spc="155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−</a:t>
            </a:r>
            <a:r>
              <a:rPr sz="3200" dirty="0">
                <a:latin typeface="Cambria Math"/>
                <a:cs typeface="Cambria Math"/>
              </a:rPr>
              <a:t>𝜂	+	</a:t>
            </a:r>
            <a:r>
              <a:rPr sz="3200" spc="35" dirty="0">
                <a:latin typeface="Cambria Math"/>
                <a:cs typeface="Cambria Math"/>
              </a:rPr>
              <a:t>𝛼</a:t>
            </a:r>
            <a:r>
              <a:rPr sz="3200" dirty="0">
                <a:latin typeface="Cambria Math"/>
                <a:cs typeface="Cambria Math"/>
              </a:rPr>
              <a:t>∆𝑤	𝑚</a:t>
            </a:r>
            <a:r>
              <a:rPr sz="3200" spc="5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−</a:t>
            </a:r>
            <a:r>
              <a:rPr sz="3200" spc="-3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1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13945455" y="6323416"/>
            <a:ext cx="29548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/>
            <a:fld id="{81D60167-4931-47E6-BA6A-407CBD079E47}" type="slidenum">
              <a:rPr spc="-10" dirty="0"/>
              <a:pPr marL="110489"/>
              <a:t>4</a:t>
            </a:fld>
            <a:endParaRPr spc="-10" dirty="0"/>
          </a:p>
        </p:txBody>
      </p:sp>
      <p:sp>
        <p:nvSpPr>
          <p:cNvPr id="16" name="object 16"/>
          <p:cNvSpPr txBox="1"/>
          <p:nvPr/>
        </p:nvSpPr>
        <p:spPr>
          <a:xfrm>
            <a:off x="5711194" y="4849361"/>
            <a:ext cx="5048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spc="-15" dirty="0">
                <a:latin typeface="Cambria Math"/>
                <a:cs typeface="Cambria Math"/>
              </a:rPr>
              <a:t>𝜕𝐸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45052" y="5435181"/>
            <a:ext cx="10756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20090" algn="l"/>
              </a:tabLst>
            </a:pPr>
            <a:r>
              <a:rPr sz="3200" spc="-15" dirty="0">
                <a:latin typeface="Cambria Math"/>
                <a:cs typeface="Cambria Math"/>
              </a:rPr>
              <a:t>𝜕</a:t>
            </a:r>
            <a:r>
              <a:rPr sz="3200" dirty="0">
                <a:latin typeface="Cambria Math"/>
                <a:cs typeface="Cambria Math"/>
              </a:rPr>
              <a:t>𝑤	𝑚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37916" y="5985441"/>
            <a:ext cx="705865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spc="35" dirty="0">
                <a:latin typeface="Cambria Math"/>
                <a:cs typeface="Cambria Math"/>
              </a:rPr>
              <a:t>𝛼</a:t>
            </a:r>
            <a:r>
              <a:rPr sz="3200" spc="5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2000" b="1" spc="170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spc="175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2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2000" b="1" spc="-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2000"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2000" b="1" spc="-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u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2000" b="1" spc="100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f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000" b="1" spc="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c</a:t>
            </a:r>
            <a:r>
              <a:rPr sz="2000" b="1" spc="-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or</a:t>
            </a:r>
            <a:r>
              <a:rPr sz="2000" b="1" spc="130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2000" b="1" spc="170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spc="175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ran</a:t>
            </a:r>
            <a:r>
              <a:rPr sz="2000" b="1" spc="-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000" b="1" spc="125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0.0</a:t>
            </a:r>
            <a:r>
              <a:rPr sz="2000" b="1" spc="170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2000" b="1" spc="175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1.0</a:t>
            </a:r>
            <a:endParaRPr sz="2000" dirty="0">
              <a:latin typeface="Ubuntu" panose="020B0504030602030204" pitchFamily="34" charset="0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95135" y="6460366"/>
            <a:ext cx="1143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10" dirty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395654" y="129191"/>
            <a:ext cx="853755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6575" algn="l"/>
            <a:r>
              <a:rPr sz="3200" spc="-20" dirty="0">
                <a:solidFill>
                  <a:schemeClr val="tx1"/>
                </a:solidFill>
                <a:latin typeface="Ubuntu" panose="020B0504030602030204" pitchFamily="34" charset="0"/>
              </a:rPr>
              <a:t>G</a:t>
            </a:r>
            <a:r>
              <a:rPr sz="3200" spc="15" dirty="0">
                <a:solidFill>
                  <a:schemeClr val="tx1"/>
                </a:solidFill>
                <a:latin typeface="Ubuntu" panose="020B0504030602030204" pitchFamily="34" charset="0"/>
              </a:rPr>
              <a:t>e</a:t>
            </a:r>
            <a:r>
              <a:rPr sz="3200" spc="10" dirty="0">
                <a:solidFill>
                  <a:schemeClr val="tx1"/>
                </a:solidFill>
                <a:latin typeface="Ubuntu" panose="020B0504030602030204" pitchFamily="34" charset="0"/>
              </a:rPr>
              <a:t>n</a:t>
            </a:r>
            <a:r>
              <a:rPr sz="3200" spc="15" dirty="0">
                <a:solidFill>
                  <a:schemeClr val="tx1"/>
                </a:solidFill>
                <a:latin typeface="Ubuntu" panose="020B0504030602030204" pitchFamily="34" charset="0"/>
              </a:rPr>
              <a:t>e</a:t>
            </a:r>
            <a:r>
              <a:rPr sz="3200" spc="-20" dirty="0">
                <a:solidFill>
                  <a:schemeClr val="tx1"/>
                </a:solidFill>
                <a:latin typeface="Ubuntu" panose="020B0504030602030204" pitchFamily="34" charset="0"/>
              </a:rPr>
              <a:t>r</a:t>
            </a:r>
            <a:r>
              <a:rPr sz="3200" spc="5" dirty="0">
                <a:solidFill>
                  <a:schemeClr val="tx1"/>
                </a:solidFill>
                <a:latin typeface="Ubuntu" panose="020B0504030602030204" pitchFamily="34" charset="0"/>
              </a:rPr>
              <a:t>a</a:t>
            </a:r>
            <a:r>
              <a:rPr sz="3200" dirty="0">
                <a:solidFill>
                  <a:schemeClr val="tx1"/>
                </a:solidFill>
                <a:latin typeface="Ubuntu" panose="020B0504030602030204" pitchFamily="34" charset="0"/>
              </a:rPr>
              <a:t>liz</a:t>
            </a:r>
            <a:r>
              <a:rPr sz="3200" spc="25" dirty="0">
                <a:solidFill>
                  <a:schemeClr val="tx1"/>
                </a:solidFill>
                <a:latin typeface="Ubuntu" panose="020B0504030602030204" pitchFamily="34" charset="0"/>
              </a:rPr>
              <a:t>e</a:t>
            </a:r>
            <a:r>
              <a:rPr sz="3200" dirty="0">
                <a:solidFill>
                  <a:schemeClr val="tx1"/>
                </a:solidFill>
                <a:latin typeface="Ubuntu" panose="020B0504030602030204" pitchFamily="34" charset="0"/>
              </a:rPr>
              <a:t>d</a:t>
            </a:r>
            <a:r>
              <a:rPr sz="3200" spc="114" dirty="0">
                <a:solidFill>
                  <a:schemeClr val="tx1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3200" spc="15" dirty="0">
                <a:solidFill>
                  <a:schemeClr val="tx1"/>
                </a:solidFill>
                <a:latin typeface="Ubuntu" panose="020B0504030602030204" pitchFamily="34" charset="0"/>
              </a:rPr>
              <a:t>De</a:t>
            </a:r>
            <a:r>
              <a:rPr sz="3200" dirty="0">
                <a:solidFill>
                  <a:schemeClr val="tx1"/>
                </a:solidFill>
                <a:latin typeface="Ubuntu" panose="020B0504030602030204" pitchFamily="34" charset="0"/>
              </a:rPr>
              <a:t>l</a:t>
            </a:r>
            <a:r>
              <a:rPr sz="3200" spc="20" dirty="0">
                <a:solidFill>
                  <a:schemeClr val="tx1"/>
                </a:solidFill>
                <a:latin typeface="Ubuntu" panose="020B0504030602030204" pitchFamily="34" charset="0"/>
              </a:rPr>
              <a:t>t</a:t>
            </a:r>
            <a:r>
              <a:rPr sz="3200" dirty="0">
                <a:solidFill>
                  <a:schemeClr val="tx1"/>
                </a:solidFill>
                <a:latin typeface="Ubuntu" panose="020B0504030602030204" pitchFamily="34" charset="0"/>
              </a:rPr>
              <a:t>a</a:t>
            </a:r>
            <a:r>
              <a:rPr sz="3200" spc="210" dirty="0">
                <a:solidFill>
                  <a:schemeClr val="tx1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3200" spc="-20" dirty="0">
                <a:solidFill>
                  <a:schemeClr val="tx1"/>
                </a:solidFill>
                <a:latin typeface="Ubuntu" panose="020B0504030602030204" pitchFamily="34" charset="0"/>
              </a:rPr>
              <a:t>R</a:t>
            </a:r>
            <a:r>
              <a:rPr sz="3200" spc="10" dirty="0">
                <a:solidFill>
                  <a:schemeClr val="tx1"/>
                </a:solidFill>
                <a:latin typeface="Ubuntu" panose="020B0504030602030204" pitchFamily="34" charset="0"/>
              </a:rPr>
              <a:t>u</a:t>
            </a:r>
            <a:r>
              <a:rPr sz="3200" dirty="0">
                <a:solidFill>
                  <a:schemeClr val="tx1"/>
                </a:solidFill>
                <a:latin typeface="Ubuntu" panose="020B0504030602030204" pitchFamily="34" charset="0"/>
              </a:rPr>
              <a:t>le</a:t>
            </a:r>
            <a:endParaRPr sz="3200" dirty="0">
              <a:solidFill>
                <a:schemeClr val="tx1"/>
              </a:solidFill>
              <a:latin typeface="Ubuntu" panose="020B0504030602030204" pitchFamily="34" charset="0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7812" y="997584"/>
            <a:ext cx="384175" cy="237490"/>
          </a:xfrm>
          <a:custGeom>
            <a:avLst/>
            <a:gdLst/>
            <a:ahLst/>
            <a:cxnLst/>
            <a:rect l="l" t="t" r="r" b="b"/>
            <a:pathLst>
              <a:path w="384175" h="237490">
                <a:moveTo>
                  <a:pt x="308468" y="0"/>
                </a:moveTo>
                <a:lnTo>
                  <a:pt x="308120" y="10579"/>
                </a:lnTo>
                <a:lnTo>
                  <a:pt x="318458" y="15418"/>
                </a:lnTo>
                <a:lnTo>
                  <a:pt x="327912" y="22060"/>
                </a:lnTo>
                <a:lnTo>
                  <a:pt x="352679" y="56677"/>
                </a:lnTo>
                <a:lnTo>
                  <a:pt x="362052" y="106137"/>
                </a:lnTo>
                <a:lnTo>
                  <a:pt x="362427" y="121736"/>
                </a:lnTo>
                <a:lnTo>
                  <a:pt x="361821" y="135017"/>
                </a:lnTo>
                <a:lnTo>
                  <a:pt x="350488" y="183819"/>
                </a:lnTo>
                <a:lnTo>
                  <a:pt x="328158" y="215271"/>
                </a:lnTo>
                <a:lnTo>
                  <a:pt x="305469" y="227441"/>
                </a:lnTo>
                <a:lnTo>
                  <a:pt x="315177" y="235098"/>
                </a:lnTo>
                <a:lnTo>
                  <a:pt x="348250" y="215764"/>
                </a:lnTo>
                <a:lnTo>
                  <a:pt x="374233" y="175937"/>
                </a:lnTo>
                <a:lnTo>
                  <a:pt x="383541" y="124876"/>
                </a:lnTo>
                <a:lnTo>
                  <a:pt x="383842" y="108610"/>
                </a:lnTo>
                <a:lnTo>
                  <a:pt x="382703" y="95894"/>
                </a:lnTo>
                <a:lnTo>
                  <a:pt x="367635" y="47820"/>
                </a:lnTo>
                <a:lnTo>
                  <a:pt x="343285" y="17096"/>
                </a:lnTo>
                <a:lnTo>
                  <a:pt x="321193" y="4207"/>
                </a:lnTo>
                <a:lnTo>
                  <a:pt x="308468" y="0"/>
                </a:lnTo>
                <a:close/>
              </a:path>
              <a:path w="384175" h="237490">
                <a:moveTo>
                  <a:pt x="75379" y="0"/>
                </a:moveTo>
                <a:lnTo>
                  <a:pt x="35688" y="21325"/>
                </a:lnTo>
                <a:lnTo>
                  <a:pt x="9656" y="61305"/>
                </a:lnTo>
                <a:lnTo>
                  <a:pt x="304" y="112299"/>
                </a:lnTo>
                <a:lnTo>
                  <a:pt x="0" y="128542"/>
                </a:lnTo>
                <a:lnTo>
                  <a:pt x="1130" y="141282"/>
                </a:lnTo>
                <a:lnTo>
                  <a:pt x="16150" y="189392"/>
                </a:lnTo>
                <a:lnTo>
                  <a:pt x="40474" y="219974"/>
                </a:lnTo>
                <a:lnTo>
                  <a:pt x="75379" y="237103"/>
                </a:lnTo>
                <a:lnTo>
                  <a:pt x="75448" y="226406"/>
                </a:lnTo>
                <a:lnTo>
                  <a:pt x="65258" y="221606"/>
                </a:lnTo>
                <a:lnTo>
                  <a:pt x="55916" y="214939"/>
                </a:lnTo>
                <a:lnTo>
                  <a:pt x="31252" y="179888"/>
                </a:lnTo>
                <a:lnTo>
                  <a:pt x="21784" y="130264"/>
                </a:lnTo>
                <a:lnTo>
                  <a:pt x="21394" y="115041"/>
                </a:lnTo>
                <a:lnTo>
                  <a:pt x="21911" y="101796"/>
                </a:lnTo>
                <a:lnTo>
                  <a:pt x="33265" y="52951"/>
                </a:lnTo>
                <a:lnTo>
                  <a:pt x="55844" y="21692"/>
                </a:lnTo>
                <a:lnTo>
                  <a:pt x="78762" y="9509"/>
                </a:lnTo>
                <a:lnTo>
                  <a:pt x="75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31294" y="978858"/>
            <a:ext cx="6858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spc="-5" dirty="0">
                <a:latin typeface="Cambria Math"/>
                <a:cs typeface="Cambria Math"/>
              </a:rPr>
              <a:t>∆</a:t>
            </a:r>
            <a:r>
              <a:rPr sz="2000" dirty="0">
                <a:latin typeface="Cambria Math"/>
                <a:cs typeface="Cambria Math"/>
              </a:rPr>
              <a:t>𝑤 </a:t>
            </a:r>
            <a:r>
              <a:rPr sz="2000" spc="-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𝑚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3126" y="978858"/>
            <a:ext cx="6115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−</a:t>
            </a:r>
            <a:r>
              <a:rPr sz="2000" dirty="0">
                <a:latin typeface="Cambria Math"/>
                <a:cs typeface="Cambria Math"/>
              </a:rPr>
              <a:t>𝜂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3294" y="783786"/>
            <a:ext cx="32448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spc="-20" dirty="0">
                <a:latin typeface="Cambria Math"/>
                <a:cs typeface="Cambria Math"/>
              </a:rPr>
              <a:t>𝜕𝐸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76923" y="1168272"/>
            <a:ext cx="384175" cy="237490"/>
          </a:xfrm>
          <a:custGeom>
            <a:avLst/>
            <a:gdLst/>
            <a:ahLst/>
            <a:cxnLst/>
            <a:rect l="l" t="t" r="r" b="b"/>
            <a:pathLst>
              <a:path w="384175" h="237490">
                <a:moveTo>
                  <a:pt x="308493" y="0"/>
                </a:moveTo>
                <a:lnTo>
                  <a:pt x="308116" y="10581"/>
                </a:lnTo>
                <a:lnTo>
                  <a:pt x="318477" y="15405"/>
                </a:lnTo>
                <a:lnTo>
                  <a:pt x="327926" y="22023"/>
                </a:lnTo>
                <a:lnTo>
                  <a:pt x="352674" y="56669"/>
                </a:lnTo>
                <a:lnTo>
                  <a:pt x="362048" y="106131"/>
                </a:lnTo>
                <a:lnTo>
                  <a:pt x="362427" y="121730"/>
                </a:lnTo>
                <a:lnTo>
                  <a:pt x="361819" y="135012"/>
                </a:lnTo>
                <a:lnTo>
                  <a:pt x="350477" y="183813"/>
                </a:lnTo>
                <a:lnTo>
                  <a:pt x="328183" y="215269"/>
                </a:lnTo>
                <a:lnTo>
                  <a:pt x="305445" y="227441"/>
                </a:lnTo>
                <a:lnTo>
                  <a:pt x="315192" y="235098"/>
                </a:lnTo>
                <a:lnTo>
                  <a:pt x="348286" y="215764"/>
                </a:lnTo>
                <a:lnTo>
                  <a:pt x="374247" y="175938"/>
                </a:lnTo>
                <a:lnTo>
                  <a:pt x="383619" y="124886"/>
                </a:lnTo>
                <a:lnTo>
                  <a:pt x="383925" y="108625"/>
                </a:lnTo>
                <a:lnTo>
                  <a:pt x="382775" y="95907"/>
                </a:lnTo>
                <a:lnTo>
                  <a:pt x="367648" y="47846"/>
                </a:lnTo>
                <a:lnTo>
                  <a:pt x="343350" y="17112"/>
                </a:lnTo>
                <a:lnTo>
                  <a:pt x="321250" y="4211"/>
                </a:lnTo>
                <a:lnTo>
                  <a:pt x="308493" y="0"/>
                </a:lnTo>
                <a:close/>
              </a:path>
              <a:path w="384175" h="237490">
                <a:moveTo>
                  <a:pt x="75440" y="0"/>
                </a:moveTo>
                <a:lnTo>
                  <a:pt x="35692" y="21343"/>
                </a:lnTo>
                <a:lnTo>
                  <a:pt x="9694" y="61316"/>
                </a:lnTo>
                <a:lnTo>
                  <a:pt x="308" y="112313"/>
                </a:lnTo>
                <a:lnTo>
                  <a:pt x="0" y="128560"/>
                </a:lnTo>
                <a:lnTo>
                  <a:pt x="1129" y="141296"/>
                </a:lnTo>
                <a:lnTo>
                  <a:pt x="16171" y="189399"/>
                </a:lnTo>
                <a:lnTo>
                  <a:pt x="40484" y="219977"/>
                </a:lnTo>
                <a:lnTo>
                  <a:pt x="75440" y="237103"/>
                </a:lnTo>
                <a:lnTo>
                  <a:pt x="75417" y="226400"/>
                </a:lnTo>
                <a:lnTo>
                  <a:pt x="65257" y="221598"/>
                </a:lnTo>
                <a:lnTo>
                  <a:pt x="55925" y="214930"/>
                </a:lnTo>
                <a:lnTo>
                  <a:pt x="31229" y="179858"/>
                </a:lnTo>
                <a:lnTo>
                  <a:pt x="21740" y="130235"/>
                </a:lnTo>
                <a:lnTo>
                  <a:pt x="21349" y="115005"/>
                </a:lnTo>
                <a:lnTo>
                  <a:pt x="21870" y="101767"/>
                </a:lnTo>
                <a:lnTo>
                  <a:pt x="33256" y="52930"/>
                </a:lnTo>
                <a:lnTo>
                  <a:pt x="55863" y="21655"/>
                </a:lnTo>
                <a:lnTo>
                  <a:pt x="78750" y="9509"/>
                </a:lnTo>
                <a:lnTo>
                  <a:pt x="75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07491" y="1149800"/>
            <a:ext cx="6794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spc="-20" dirty="0">
                <a:latin typeface="Cambria Math"/>
                <a:cs typeface="Cambria Math"/>
              </a:rPr>
              <a:t>𝜕</a:t>
            </a:r>
            <a:r>
              <a:rPr sz="2000" dirty="0">
                <a:latin typeface="Cambria Math"/>
                <a:cs typeface="Cambria Math"/>
              </a:rPr>
              <a:t>𝑤 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𝑚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18916" y="111417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999" y="0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75385" y="997584"/>
            <a:ext cx="822960" cy="237490"/>
          </a:xfrm>
          <a:custGeom>
            <a:avLst/>
            <a:gdLst/>
            <a:ahLst/>
            <a:cxnLst/>
            <a:rect l="l" t="t" r="r" b="b"/>
            <a:pathLst>
              <a:path w="822960" h="237490">
                <a:moveTo>
                  <a:pt x="747396" y="0"/>
                </a:moveTo>
                <a:lnTo>
                  <a:pt x="747009" y="10583"/>
                </a:lnTo>
                <a:lnTo>
                  <a:pt x="757373" y="15423"/>
                </a:lnTo>
                <a:lnTo>
                  <a:pt x="766826" y="22064"/>
                </a:lnTo>
                <a:lnTo>
                  <a:pt x="791566" y="56671"/>
                </a:lnTo>
                <a:lnTo>
                  <a:pt x="800959" y="106131"/>
                </a:lnTo>
                <a:lnTo>
                  <a:pt x="801339" y="121729"/>
                </a:lnTo>
                <a:lnTo>
                  <a:pt x="800729" y="135010"/>
                </a:lnTo>
                <a:lnTo>
                  <a:pt x="789376" y="183811"/>
                </a:lnTo>
                <a:lnTo>
                  <a:pt x="767086" y="215267"/>
                </a:lnTo>
                <a:lnTo>
                  <a:pt x="744348" y="227441"/>
                </a:lnTo>
                <a:lnTo>
                  <a:pt x="754082" y="235102"/>
                </a:lnTo>
                <a:lnTo>
                  <a:pt x="787176" y="215769"/>
                </a:lnTo>
                <a:lnTo>
                  <a:pt x="813138" y="175941"/>
                </a:lnTo>
                <a:lnTo>
                  <a:pt x="822516" y="124892"/>
                </a:lnTo>
                <a:lnTo>
                  <a:pt x="822822" y="108633"/>
                </a:lnTo>
                <a:lnTo>
                  <a:pt x="821672" y="95913"/>
                </a:lnTo>
                <a:lnTo>
                  <a:pt x="806543" y="47853"/>
                </a:lnTo>
                <a:lnTo>
                  <a:pt x="782250" y="17117"/>
                </a:lnTo>
                <a:lnTo>
                  <a:pt x="760154" y="4212"/>
                </a:lnTo>
                <a:lnTo>
                  <a:pt x="747396" y="0"/>
                </a:lnTo>
                <a:close/>
              </a:path>
              <a:path w="822960" h="237490">
                <a:moveTo>
                  <a:pt x="75434" y="0"/>
                </a:moveTo>
                <a:lnTo>
                  <a:pt x="35671" y="21347"/>
                </a:lnTo>
                <a:lnTo>
                  <a:pt x="9674" y="61316"/>
                </a:lnTo>
                <a:lnTo>
                  <a:pt x="307" y="112317"/>
                </a:lnTo>
                <a:lnTo>
                  <a:pt x="0" y="128566"/>
                </a:lnTo>
                <a:lnTo>
                  <a:pt x="1127" y="141301"/>
                </a:lnTo>
                <a:lnTo>
                  <a:pt x="16157" y="189407"/>
                </a:lnTo>
                <a:lnTo>
                  <a:pt x="40473" y="219982"/>
                </a:lnTo>
                <a:lnTo>
                  <a:pt x="75434" y="237103"/>
                </a:lnTo>
                <a:lnTo>
                  <a:pt x="75426" y="226406"/>
                </a:lnTo>
                <a:lnTo>
                  <a:pt x="65264" y="221606"/>
                </a:lnTo>
                <a:lnTo>
                  <a:pt x="55928" y="214939"/>
                </a:lnTo>
                <a:lnTo>
                  <a:pt x="31221" y="179886"/>
                </a:lnTo>
                <a:lnTo>
                  <a:pt x="21733" y="130264"/>
                </a:lnTo>
                <a:lnTo>
                  <a:pt x="21342" y="115043"/>
                </a:lnTo>
                <a:lnTo>
                  <a:pt x="21861" y="101797"/>
                </a:lnTo>
                <a:lnTo>
                  <a:pt x="33237" y="52956"/>
                </a:lnTo>
                <a:lnTo>
                  <a:pt x="55849" y="21696"/>
                </a:lnTo>
                <a:lnTo>
                  <a:pt x="78726" y="9509"/>
                </a:lnTo>
                <a:lnTo>
                  <a:pt x="75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30956" y="978858"/>
            <a:ext cx="16014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spc="35" dirty="0">
                <a:latin typeface="Cambria Math"/>
                <a:cs typeface="Cambria Math"/>
              </a:rPr>
              <a:t>𝛼</a:t>
            </a:r>
            <a:r>
              <a:rPr sz="2000" spc="-5" dirty="0">
                <a:latin typeface="Cambria Math"/>
                <a:cs typeface="Cambria Math"/>
              </a:rPr>
              <a:t>∆</a:t>
            </a:r>
            <a:r>
              <a:rPr sz="2000" dirty="0">
                <a:latin typeface="Cambria Math"/>
                <a:cs typeface="Cambria Math"/>
              </a:rPr>
              <a:t>𝑤 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𝑚</a:t>
            </a:r>
            <a:r>
              <a:rPr sz="2000" spc="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07812" y="1820544"/>
            <a:ext cx="384175" cy="237490"/>
          </a:xfrm>
          <a:custGeom>
            <a:avLst/>
            <a:gdLst/>
            <a:ahLst/>
            <a:cxnLst/>
            <a:rect l="l" t="t" r="r" b="b"/>
            <a:pathLst>
              <a:path w="384175" h="237489">
                <a:moveTo>
                  <a:pt x="308468" y="0"/>
                </a:moveTo>
                <a:lnTo>
                  <a:pt x="308120" y="10578"/>
                </a:lnTo>
                <a:lnTo>
                  <a:pt x="318458" y="15402"/>
                </a:lnTo>
                <a:lnTo>
                  <a:pt x="327912" y="22021"/>
                </a:lnTo>
                <a:lnTo>
                  <a:pt x="352679" y="56677"/>
                </a:lnTo>
                <a:lnTo>
                  <a:pt x="362052" y="106137"/>
                </a:lnTo>
                <a:lnTo>
                  <a:pt x="362427" y="121736"/>
                </a:lnTo>
                <a:lnTo>
                  <a:pt x="361821" y="135017"/>
                </a:lnTo>
                <a:lnTo>
                  <a:pt x="350488" y="183819"/>
                </a:lnTo>
                <a:lnTo>
                  <a:pt x="328158" y="215271"/>
                </a:lnTo>
                <a:lnTo>
                  <a:pt x="305469" y="227441"/>
                </a:lnTo>
                <a:lnTo>
                  <a:pt x="315177" y="235098"/>
                </a:lnTo>
                <a:lnTo>
                  <a:pt x="348250" y="215764"/>
                </a:lnTo>
                <a:lnTo>
                  <a:pt x="374233" y="175937"/>
                </a:lnTo>
                <a:lnTo>
                  <a:pt x="383541" y="124876"/>
                </a:lnTo>
                <a:lnTo>
                  <a:pt x="383842" y="108610"/>
                </a:lnTo>
                <a:lnTo>
                  <a:pt x="382703" y="95894"/>
                </a:lnTo>
                <a:lnTo>
                  <a:pt x="367635" y="47820"/>
                </a:lnTo>
                <a:lnTo>
                  <a:pt x="343285" y="17096"/>
                </a:lnTo>
                <a:lnTo>
                  <a:pt x="321193" y="4207"/>
                </a:lnTo>
                <a:lnTo>
                  <a:pt x="308468" y="0"/>
                </a:lnTo>
                <a:close/>
              </a:path>
              <a:path w="384175" h="237489">
                <a:moveTo>
                  <a:pt x="75379" y="0"/>
                </a:moveTo>
                <a:lnTo>
                  <a:pt x="35688" y="21325"/>
                </a:lnTo>
                <a:lnTo>
                  <a:pt x="9656" y="61305"/>
                </a:lnTo>
                <a:lnTo>
                  <a:pt x="304" y="112299"/>
                </a:lnTo>
                <a:lnTo>
                  <a:pt x="0" y="128542"/>
                </a:lnTo>
                <a:lnTo>
                  <a:pt x="1130" y="141282"/>
                </a:lnTo>
                <a:lnTo>
                  <a:pt x="16150" y="189392"/>
                </a:lnTo>
                <a:lnTo>
                  <a:pt x="40474" y="219974"/>
                </a:lnTo>
                <a:lnTo>
                  <a:pt x="75379" y="237103"/>
                </a:lnTo>
                <a:lnTo>
                  <a:pt x="75430" y="226400"/>
                </a:lnTo>
                <a:lnTo>
                  <a:pt x="65245" y="221598"/>
                </a:lnTo>
                <a:lnTo>
                  <a:pt x="55906" y="214930"/>
                </a:lnTo>
                <a:lnTo>
                  <a:pt x="31243" y="179866"/>
                </a:lnTo>
                <a:lnTo>
                  <a:pt x="21784" y="130239"/>
                </a:lnTo>
                <a:lnTo>
                  <a:pt x="21394" y="115008"/>
                </a:lnTo>
                <a:lnTo>
                  <a:pt x="21913" y="101769"/>
                </a:lnTo>
                <a:lnTo>
                  <a:pt x="33267" y="52927"/>
                </a:lnTo>
                <a:lnTo>
                  <a:pt x="55844" y="21653"/>
                </a:lnTo>
                <a:lnTo>
                  <a:pt x="78762" y="9509"/>
                </a:lnTo>
                <a:lnTo>
                  <a:pt x="75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31290" y="1802708"/>
            <a:ext cx="6858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spc="-5" dirty="0">
                <a:latin typeface="Cambria Math"/>
                <a:cs typeface="Cambria Math"/>
              </a:rPr>
              <a:t>∆</a:t>
            </a:r>
            <a:r>
              <a:rPr sz="2000" dirty="0">
                <a:latin typeface="Cambria Math"/>
                <a:cs typeface="Cambria Math"/>
              </a:rPr>
              <a:t>𝑤 </a:t>
            </a:r>
            <a:r>
              <a:rPr sz="2000" spc="-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𝑚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51371" y="1820544"/>
            <a:ext cx="384175" cy="237490"/>
          </a:xfrm>
          <a:custGeom>
            <a:avLst/>
            <a:gdLst/>
            <a:ahLst/>
            <a:cxnLst/>
            <a:rect l="l" t="t" r="r" b="b"/>
            <a:pathLst>
              <a:path w="384175" h="237489">
                <a:moveTo>
                  <a:pt x="308493" y="0"/>
                </a:moveTo>
                <a:lnTo>
                  <a:pt x="308116" y="10581"/>
                </a:lnTo>
                <a:lnTo>
                  <a:pt x="318477" y="15405"/>
                </a:lnTo>
                <a:lnTo>
                  <a:pt x="327926" y="22023"/>
                </a:lnTo>
                <a:lnTo>
                  <a:pt x="352674" y="56669"/>
                </a:lnTo>
                <a:lnTo>
                  <a:pt x="362048" y="106131"/>
                </a:lnTo>
                <a:lnTo>
                  <a:pt x="362427" y="121730"/>
                </a:lnTo>
                <a:lnTo>
                  <a:pt x="361819" y="135012"/>
                </a:lnTo>
                <a:lnTo>
                  <a:pt x="350477" y="183813"/>
                </a:lnTo>
                <a:lnTo>
                  <a:pt x="328183" y="215269"/>
                </a:lnTo>
                <a:lnTo>
                  <a:pt x="305445" y="227441"/>
                </a:lnTo>
                <a:lnTo>
                  <a:pt x="315192" y="235098"/>
                </a:lnTo>
                <a:lnTo>
                  <a:pt x="348286" y="215764"/>
                </a:lnTo>
                <a:lnTo>
                  <a:pt x="374247" y="175938"/>
                </a:lnTo>
                <a:lnTo>
                  <a:pt x="383619" y="124886"/>
                </a:lnTo>
                <a:lnTo>
                  <a:pt x="383925" y="108625"/>
                </a:lnTo>
                <a:lnTo>
                  <a:pt x="382775" y="95907"/>
                </a:lnTo>
                <a:lnTo>
                  <a:pt x="367648" y="47846"/>
                </a:lnTo>
                <a:lnTo>
                  <a:pt x="343350" y="17112"/>
                </a:lnTo>
                <a:lnTo>
                  <a:pt x="321250" y="4211"/>
                </a:lnTo>
                <a:lnTo>
                  <a:pt x="308493" y="0"/>
                </a:lnTo>
                <a:close/>
              </a:path>
              <a:path w="384175" h="237489">
                <a:moveTo>
                  <a:pt x="75440" y="0"/>
                </a:moveTo>
                <a:lnTo>
                  <a:pt x="35692" y="21343"/>
                </a:lnTo>
                <a:lnTo>
                  <a:pt x="9694" y="61316"/>
                </a:lnTo>
                <a:lnTo>
                  <a:pt x="308" y="112313"/>
                </a:lnTo>
                <a:lnTo>
                  <a:pt x="0" y="128560"/>
                </a:lnTo>
                <a:lnTo>
                  <a:pt x="1129" y="141296"/>
                </a:lnTo>
                <a:lnTo>
                  <a:pt x="16171" y="189399"/>
                </a:lnTo>
                <a:lnTo>
                  <a:pt x="40484" y="219977"/>
                </a:lnTo>
                <a:lnTo>
                  <a:pt x="75440" y="237103"/>
                </a:lnTo>
                <a:lnTo>
                  <a:pt x="75417" y="226400"/>
                </a:lnTo>
                <a:lnTo>
                  <a:pt x="65257" y="221598"/>
                </a:lnTo>
                <a:lnTo>
                  <a:pt x="55925" y="214930"/>
                </a:lnTo>
                <a:lnTo>
                  <a:pt x="31229" y="179858"/>
                </a:lnTo>
                <a:lnTo>
                  <a:pt x="21740" y="130235"/>
                </a:lnTo>
                <a:lnTo>
                  <a:pt x="21349" y="115005"/>
                </a:lnTo>
                <a:lnTo>
                  <a:pt x="21870" y="101767"/>
                </a:lnTo>
                <a:lnTo>
                  <a:pt x="33256" y="52930"/>
                </a:lnTo>
                <a:lnTo>
                  <a:pt x="55863" y="21655"/>
                </a:lnTo>
                <a:lnTo>
                  <a:pt x="78750" y="9509"/>
                </a:lnTo>
                <a:lnTo>
                  <a:pt x="75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73125" y="1802708"/>
            <a:ext cx="10883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−</a:t>
            </a:r>
            <a:r>
              <a:rPr sz="2000" spc="-5" dirty="0">
                <a:latin typeface="Cambria Math"/>
                <a:cs typeface="Cambria Math"/>
              </a:rPr>
              <a:t>𝜂</a:t>
            </a:r>
            <a:r>
              <a:rPr sz="2000" dirty="0">
                <a:latin typeface="Cambria Math"/>
                <a:cs typeface="Cambria Math"/>
              </a:rPr>
              <a:t>𝑔 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𝑚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43737" y="1820544"/>
            <a:ext cx="829310" cy="237490"/>
          </a:xfrm>
          <a:custGeom>
            <a:avLst/>
            <a:gdLst/>
            <a:ahLst/>
            <a:cxnLst/>
            <a:rect l="l" t="t" r="r" b="b"/>
            <a:pathLst>
              <a:path w="829310" h="237489">
                <a:moveTo>
                  <a:pt x="753492" y="0"/>
                </a:moveTo>
                <a:lnTo>
                  <a:pt x="753105" y="10582"/>
                </a:lnTo>
                <a:lnTo>
                  <a:pt x="763469" y="15406"/>
                </a:lnTo>
                <a:lnTo>
                  <a:pt x="772922" y="22025"/>
                </a:lnTo>
                <a:lnTo>
                  <a:pt x="797662" y="56671"/>
                </a:lnTo>
                <a:lnTo>
                  <a:pt x="807055" y="106131"/>
                </a:lnTo>
                <a:lnTo>
                  <a:pt x="807435" y="121729"/>
                </a:lnTo>
                <a:lnTo>
                  <a:pt x="806825" y="135010"/>
                </a:lnTo>
                <a:lnTo>
                  <a:pt x="795472" y="183811"/>
                </a:lnTo>
                <a:lnTo>
                  <a:pt x="773182" y="215267"/>
                </a:lnTo>
                <a:lnTo>
                  <a:pt x="750444" y="227441"/>
                </a:lnTo>
                <a:lnTo>
                  <a:pt x="760178" y="235102"/>
                </a:lnTo>
                <a:lnTo>
                  <a:pt x="793272" y="215769"/>
                </a:lnTo>
                <a:lnTo>
                  <a:pt x="819234" y="175941"/>
                </a:lnTo>
                <a:lnTo>
                  <a:pt x="828612" y="124892"/>
                </a:lnTo>
                <a:lnTo>
                  <a:pt x="828918" y="108633"/>
                </a:lnTo>
                <a:lnTo>
                  <a:pt x="827768" y="95913"/>
                </a:lnTo>
                <a:lnTo>
                  <a:pt x="812639" y="47853"/>
                </a:lnTo>
                <a:lnTo>
                  <a:pt x="788346" y="17117"/>
                </a:lnTo>
                <a:lnTo>
                  <a:pt x="766250" y="4212"/>
                </a:lnTo>
                <a:lnTo>
                  <a:pt x="753492" y="0"/>
                </a:lnTo>
                <a:close/>
              </a:path>
              <a:path w="829310" h="237489">
                <a:moveTo>
                  <a:pt x="75434" y="0"/>
                </a:moveTo>
                <a:lnTo>
                  <a:pt x="35671" y="21347"/>
                </a:lnTo>
                <a:lnTo>
                  <a:pt x="9674" y="61316"/>
                </a:lnTo>
                <a:lnTo>
                  <a:pt x="307" y="112317"/>
                </a:lnTo>
                <a:lnTo>
                  <a:pt x="0" y="128566"/>
                </a:lnTo>
                <a:lnTo>
                  <a:pt x="1127" y="141301"/>
                </a:lnTo>
                <a:lnTo>
                  <a:pt x="16157" y="189407"/>
                </a:lnTo>
                <a:lnTo>
                  <a:pt x="40473" y="219982"/>
                </a:lnTo>
                <a:lnTo>
                  <a:pt x="75434" y="237103"/>
                </a:lnTo>
                <a:lnTo>
                  <a:pt x="75409" y="226400"/>
                </a:lnTo>
                <a:lnTo>
                  <a:pt x="65251" y="221598"/>
                </a:lnTo>
                <a:lnTo>
                  <a:pt x="55919" y="214930"/>
                </a:lnTo>
                <a:lnTo>
                  <a:pt x="31213" y="179863"/>
                </a:lnTo>
                <a:lnTo>
                  <a:pt x="21733" y="130239"/>
                </a:lnTo>
                <a:lnTo>
                  <a:pt x="21343" y="115010"/>
                </a:lnTo>
                <a:lnTo>
                  <a:pt x="21862" y="101771"/>
                </a:lnTo>
                <a:lnTo>
                  <a:pt x="33239" y="52932"/>
                </a:lnTo>
                <a:lnTo>
                  <a:pt x="55849" y="21656"/>
                </a:lnTo>
                <a:lnTo>
                  <a:pt x="78726" y="9509"/>
                </a:lnTo>
                <a:lnTo>
                  <a:pt x="75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05400" y="1802708"/>
            <a:ext cx="16014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spc="40" dirty="0">
                <a:latin typeface="Cambria Math"/>
                <a:cs typeface="Cambria Math"/>
              </a:rPr>
              <a:t>𝛼</a:t>
            </a:r>
            <a:r>
              <a:rPr sz="2000" spc="-5" dirty="0">
                <a:latin typeface="Cambria Math"/>
                <a:cs typeface="Cambria Math"/>
              </a:rPr>
              <a:t>∆</a:t>
            </a:r>
            <a:r>
              <a:rPr sz="2000" dirty="0">
                <a:latin typeface="Cambria Math"/>
                <a:cs typeface="Cambria Math"/>
              </a:rPr>
              <a:t>𝑤 </a:t>
            </a:r>
            <a:r>
              <a:rPr sz="2000" spc="-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𝑚</a:t>
            </a:r>
            <a:r>
              <a:rPr sz="2000" spc="7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49315" y="2552064"/>
            <a:ext cx="304800" cy="237490"/>
          </a:xfrm>
          <a:custGeom>
            <a:avLst/>
            <a:gdLst/>
            <a:ahLst/>
            <a:cxnLst/>
            <a:rect l="l" t="t" r="r" b="b"/>
            <a:pathLst>
              <a:path w="304800" h="237489">
                <a:moveTo>
                  <a:pt x="229220" y="0"/>
                </a:moveTo>
                <a:lnTo>
                  <a:pt x="228871" y="10578"/>
                </a:lnTo>
                <a:lnTo>
                  <a:pt x="239209" y="15402"/>
                </a:lnTo>
                <a:lnTo>
                  <a:pt x="248663" y="22021"/>
                </a:lnTo>
                <a:lnTo>
                  <a:pt x="273430" y="56677"/>
                </a:lnTo>
                <a:lnTo>
                  <a:pt x="282803" y="106137"/>
                </a:lnTo>
                <a:lnTo>
                  <a:pt x="283179" y="121736"/>
                </a:lnTo>
                <a:lnTo>
                  <a:pt x="282572" y="135017"/>
                </a:lnTo>
                <a:lnTo>
                  <a:pt x="271239" y="183819"/>
                </a:lnTo>
                <a:lnTo>
                  <a:pt x="248909" y="215271"/>
                </a:lnTo>
                <a:lnTo>
                  <a:pt x="226221" y="227441"/>
                </a:lnTo>
                <a:lnTo>
                  <a:pt x="235928" y="235098"/>
                </a:lnTo>
                <a:lnTo>
                  <a:pt x="269001" y="215764"/>
                </a:lnTo>
                <a:lnTo>
                  <a:pt x="294984" y="175937"/>
                </a:lnTo>
                <a:lnTo>
                  <a:pt x="304293" y="124876"/>
                </a:lnTo>
                <a:lnTo>
                  <a:pt x="304593" y="108610"/>
                </a:lnTo>
                <a:lnTo>
                  <a:pt x="303454" y="95894"/>
                </a:lnTo>
                <a:lnTo>
                  <a:pt x="288386" y="47820"/>
                </a:lnTo>
                <a:lnTo>
                  <a:pt x="264036" y="17096"/>
                </a:lnTo>
                <a:lnTo>
                  <a:pt x="241945" y="4207"/>
                </a:lnTo>
                <a:lnTo>
                  <a:pt x="229220" y="0"/>
                </a:lnTo>
                <a:close/>
              </a:path>
              <a:path w="304800" h="237489">
                <a:moveTo>
                  <a:pt x="75378" y="0"/>
                </a:moveTo>
                <a:lnTo>
                  <a:pt x="35684" y="21329"/>
                </a:lnTo>
                <a:lnTo>
                  <a:pt x="9653" y="61312"/>
                </a:lnTo>
                <a:lnTo>
                  <a:pt x="303" y="112308"/>
                </a:lnTo>
                <a:lnTo>
                  <a:pt x="0" y="128554"/>
                </a:lnTo>
                <a:lnTo>
                  <a:pt x="1130" y="141291"/>
                </a:lnTo>
                <a:lnTo>
                  <a:pt x="16146" y="189403"/>
                </a:lnTo>
                <a:lnTo>
                  <a:pt x="40478" y="219981"/>
                </a:lnTo>
                <a:lnTo>
                  <a:pt x="75378" y="237103"/>
                </a:lnTo>
                <a:lnTo>
                  <a:pt x="75430" y="226400"/>
                </a:lnTo>
                <a:lnTo>
                  <a:pt x="65244" y="221598"/>
                </a:lnTo>
                <a:lnTo>
                  <a:pt x="55906" y="214930"/>
                </a:lnTo>
                <a:lnTo>
                  <a:pt x="31243" y="179866"/>
                </a:lnTo>
                <a:lnTo>
                  <a:pt x="21783" y="130239"/>
                </a:lnTo>
                <a:lnTo>
                  <a:pt x="21394" y="115008"/>
                </a:lnTo>
                <a:lnTo>
                  <a:pt x="21912" y="101770"/>
                </a:lnTo>
                <a:lnTo>
                  <a:pt x="33266" y="52927"/>
                </a:lnTo>
                <a:lnTo>
                  <a:pt x="55833" y="21653"/>
                </a:lnTo>
                <a:lnTo>
                  <a:pt x="78761" y="9509"/>
                </a:lnTo>
                <a:lnTo>
                  <a:pt x="753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33210" y="2552064"/>
            <a:ext cx="304800" cy="237490"/>
          </a:xfrm>
          <a:custGeom>
            <a:avLst/>
            <a:gdLst/>
            <a:ahLst/>
            <a:cxnLst/>
            <a:rect l="l" t="t" r="r" b="b"/>
            <a:pathLst>
              <a:path w="304800" h="237489">
                <a:moveTo>
                  <a:pt x="229245" y="0"/>
                </a:moveTo>
                <a:lnTo>
                  <a:pt x="228868" y="10581"/>
                </a:lnTo>
                <a:lnTo>
                  <a:pt x="239229" y="15405"/>
                </a:lnTo>
                <a:lnTo>
                  <a:pt x="248678" y="22023"/>
                </a:lnTo>
                <a:lnTo>
                  <a:pt x="273426" y="56669"/>
                </a:lnTo>
                <a:lnTo>
                  <a:pt x="282800" y="106131"/>
                </a:lnTo>
                <a:lnTo>
                  <a:pt x="283179" y="121730"/>
                </a:lnTo>
                <a:lnTo>
                  <a:pt x="282571" y="135012"/>
                </a:lnTo>
                <a:lnTo>
                  <a:pt x="271229" y="183813"/>
                </a:lnTo>
                <a:lnTo>
                  <a:pt x="248935" y="215269"/>
                </a:lnTo>
                <a:lnTo>
                  <a:pt x="226197" y="227441"/>
                </a:lnTo>
                <a:lnTo>
                  <a:pt x="235944" y="235098"/>
                </a:lnTo>
                <a:lnTo>
                  <a:pt x="269038" y="215764"/>
                </a:lnTo>
                <a:lnTo>
                  <a:pt x="294999" y="175938"/>
                </a:lnTo>
                <a:lnTo>
                  <a:pt x="304371" y="124886"/>
                </a:lnTo>
                <a:lnTo>
                  <a:pt x="304677" y="108625"/>
                </a:lnTo>
                <a:lnTo>
                  <a:pt x="303527" y="95907"/>
                </a:lnTo>
                <a:lnTo>
                  <a:pt x="288400" y="47846"/>
                </a:lnTo>
                <a:lnTo>
                  <a:pt x="264102" y="17112"/>
                </a:lnTo>
                <a:lnTo>
                  <a:pt x="242002" y="4211"/>
                </a:lnTo>
                <a:lnTo>
                  <a:pt x="229245" y="0"/>
                </a:lnTo>
                <a:close/>
              </a:path>
              <a:path w="304800" h="237489">
                <a:moveTo>
                  <a:pt x="75440" y="0"/>
                </a:moveTo>
                <a:lnTo>
                  <a:pt x="35692" y="21343"/>
                </a:lnTo>
                <a:lnTo>
                  <a:pt x="9694" y="61316"/>
                </a:lnTo>
                <a:lnTo>
                  <a:pt x="308" y="112313"/>
                </a:lnTo>
                <a:lnTo>
                  <a:pt x="0" y="128560"/>
                </a:lnTo>
                <a:lnTo>
                  <a:pt x="1129" y="141296"/>
                </a:lnTo>
                <a:lnTo>
                  <a:pt x="16171" y="189399"/>
                </a:lnTo>
                <a:lnTo>
                  <a:pt x="40484" y="219977"/>
                </a:lnTo>
                <a:lnTo>
                  <a:pt x="75440" y="237103"/>
                </a:lnTo>
                <a:lnTo>
                  <a:pt x="75417" y="226400"/>
                </a:lnTo>
                <a:lnTo>
                  <a:pt x="65257" y="221598"/>
                </a:lnTo>
                <a:lnTo>
                  <a:pt x="55925" y="214930"/>
                </a:lnTo>
                <a:lnTo>
                  <a:pt x="31229" y="179858"/>
                </a:lnTo>
                <a:lnTo>
                  <a:pt x="21740" y="130235"/>
                </a:lnTo>
                <a:lnTo>
                  <a:pt x="21349" y="115005"/>
                </a:lnTo>
                <a:lnTo>
                  <a:pt x="21870" y="101767"/>
                </a:lnTo>
                <a:lnTo>
                  <a:pt x="33256" y="52930"/>
                </a:lnTo>
                <a:lnTo>
                  <a:pt x="55863" y="21655"/>
                </a:lnTo>
                <a:lnTo>
                  <a:pt x="78750" y="9509"/>
                </a:lnTo>
                <a:lnTo>
                  <a:pt x="75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25198" y="2534859"/>
            <a:ext cx="13449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628650" algn="l"/>
              </a:tabLst>
            </a:pPr>
            <a:r>
              <a:rPr sz="2000" dirty="0">
                <a:latin typeface="Cambria Math"/>
                <a:cs typeface="Cambria Math"/>
              </a:rPr>
              <a:t>𝑤 </a:t>
            </a:r>
            <a:r>
              <a:rPr sz="2000" spc="-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	=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𝑤 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078090" y="2552064"/>
            <a:ext cx="304800" cy="237490"/>
          </a:xfrm>
          <a:custGeom>
            <a:avLst/>
            <a:gdLst/>
            <a:ahLst/>
            <a:cxnLst/>
            <a:rect l="l" t="t" r="r" b="b"/>
            <a:pathLst>
              <a:path w="304800" h="237489">
                <a:moveTo>
                  <a:pt x="229245" y="0"/>
                </a:moveTo>
                <a:lnTo>
                  <a:pt x="228868" y="10581"/>
                </a:lnTo>
                <a:lnTo>
                  <a:pt x="239229" y="15405"/>
                </a:lnTo>
                <a:lnTo>
                  <a:pt x="248678" y="22023"/>
                </a:lnTo>
                <a:lnTo>
                  <a:pt x="273426" y="56669"/>
                </a:lnTo>
                <a:lnTo>
                  <a:pt x="282800" y="106131"/>
                </a:lnTo>
                <a:lnTo>
                  <a:pt x="283179" y="121730"/>
                </a:lnTo>
                <a:lnTo>
                  <a:pt x="282571" y="135012"/>
                </a:lnTo>
                <a:lnTo>
                  <a:pt x="271229" y="183813"/>
                </a:lnTo>
                <a:lnTo>
                  <a:pt x="248935" y="215269"/>
                </a:lnTo>
                <a:lnTo>
                  <a:pt x="226197" y="227441"/>
                </a:lnTo>
                <a:lnTo>
                  <a:pt x="235944" y="235098"/>
                </a:lnTo>
                <a:lnTo>
                  <a:pt x="269038" y="215764"/>
                </a:lnTo>
                <a:lnTo>
                  <a:pt x="294999" y="175938"/>
                </a:lnTo>
                <a:lnTo>
                  <a:pt x="304371" y="124886"/>
                </a:lnTo>
                <a:lnTo>
                  <a:pt x="304677" y="108625"/>
                </a:lnTo>
                <a:lnTo>
                  <a:pt x="303527" y="95907"/>
                </a:lnTo>
                <a:lnTo>
                  <a:pt x="288400" y="47846"/>
                </a:lnTo>
                <a:lnTo>
                  <a:pt x="264102" y="17112"/>
                </a:lnTo>
                <a:lnTo>
                  <a:pt x="242002" y="4211"/>
                </a:lnTo>
                <a:lnTo>
                  <a:pt x="229245" y="0"/>
                </a:lnTo>
                <a:close/>
              </a:path>
              <a:path w="304800" h="237489">
                <a:moveTo>
                  <a:pt x="75440" y="0"/>
                </a:moveTo>
                <a:lnTo>
                  <a:pt x="35692" y="21343"/>
                </a:lnTo>
                <a:lnTo>
                  <a:pt x="9694" y="61316"/>
                </a:lnTo>
                <a:lnTo>
                  <a:pt x="308" y="112313"/>
                </a:lnTo>
                <a:lnTo>
                  <a:pt x="0" y="128560"/>
                </a:lnTo>
                <a:lnTo>
                  <a:pt x="1129" y="141296"/>
                </a:lnTo>
                <a:lnTo>
                  <a:pt x="16171" y="189399"/>
                </a:lnTo>
                <a:lnTo>
                  <a:pt x="40484" y="219977"/>
                </a:lnTo>
                <a:lnTo>
                  <a:pt x="75440" y="237103"/>
                </a:lnTo>
                <a:lnTo>
                  <a:pt x="75417" y="226400"/>
                </a:lnTo>
                <a:lnTo>
                  <a:pt x="65257" y="221598"/>
                </a:lnTo>
                <a:lnTo>
                  <a:pt x="55925" y="214930"/>
                </a:lnTo>
                <a:lnTo>
                  <a:pt x="31229" y="179858"/>
                </a:lnTo>
                <a:lnTo>
                  <a:pt x="21740" y="130235"/>
                </a:lnTo>
                <a:lnTo>
                  <a:pt x="21349" y="115005"/>
                </a:lnTo>
                <a:lnTo>
                  <a:pt x="21870" y="101767"/>
                </a:lnTo>
                <a:lnTo>
                  <a:pt x="33256" y="52930"/>
                </a:lnTo>
                <a:lnTo>
                  <a:pt x="55863" y="21655"/>
                </a:lnTo>
                <a:lnTo>
                  <a:pt x="78750" y="9509"/>
                </a:lnTo>
                <a:lnTo>
                  <a:pt x="75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07414" y="2534863"/>
            <a:ext cx="80835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𝜂𝑔 </a:t>
            </a:r>
            <a:r>
              <a:rPr sz="2000" spc="-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06643" y="3228720"/>
            <a:ext cx="304800" cy="237490"/>
          </a:xfrm>
          <a:custGeom>
            <a:avLst/>
            <a:gdLst/>
            <a:ahLst/>
            <a:cxnLst/>
            <a:rect l="l" t="t" r="r" b="b"/>
            <a:pathLst>
              <a:path w="304800" h="237489">
                <a:moveTo>
                  <a:pt x="229220" y="0"/>
                </a:moveTo>
                <a:lnTo>
                  <a:pt x="228871" y="10578"/>
                </a:lnTo>
                <a:lnTo>
                  <a:pt x="239209" y="15402"/>
                </a:lnTo>
                <a:lnTo>
                  <a:pt x="248663" y="22021"/>
                </a:lnTo>
                <a:lnTo>
                  <a:pt x="273430" y="56677"/>
                </a:lnTo>
                <a:lnTo>
                  <a:pt x="282803" y="106137"/>
                </a:lnTo>
                <a:lnTo>
                  <a:pt x="283179" y="121736"/>
                </a:lnTo>
                <a:lnTo>
                  <a:pt x="282572" y="135017"/>
                </a:lnTo>
                <a:lnTo>
                  <a:pt x="271239" y="183819"/>
                </a:lnTo>
                <a:lnTo>
                  <a:pt x="248909" y="215271"/>
                </a:lnTo>
                <a:lnTo>
                  <a:pt x="226221" y="227441"/>
                </a:lnTo>
                <a:lnTo>
                  <a:pt x="235928" y="235098"/>
                </a:lnTo>
                <a:lnTo>
                  <a:pt x="269001" y="215764"/>
                </a:lnTo>
                <a:lnTo>
                  <a:pt x="294984" y="175937"/>
                </a:lnTo>
                <a:lnTo>
                  <a:pt x="304293" y="124876"/>
                </a:lnTo>
                <a:lnTo>
                  <a:pt x="304593" y="108610"/>
                </a:lnTo>
                <a:lnTo>
                  <a:pt x="303454" y="95894"/>
                </a:lnTo>
                <a:lnTo>
                  <a:pt x="288386" y="47820"/>
                </a:lnTo>
                <a:lnTo>
                  <a:pt x="264036" y="17096"/>
                </a:lnTo>
                <a:lnTo>
                  <a:pt x="241945" y="4207"/>
                </a:lnTo>
                <a:lnTo>
                  <a:pt x="229220" y="0"/>
                </a:lnTo>
                <a:close/>
              </a:path>
              <a:path w="304800" h="237489">
                <a:moveTo>
                  <a:pt x="75378" y="0"/>
                </a:moveTo>
                <a:lnTo>
                  <a:pt x="35684" y="21329"/>
                </a:lnTo>
                <a:lnTo>
                  <a:pt x="9653" y="61312"/>
                </a:lnTo>
                <a:lnTo>
                  <a:pt x="303" y="112308"/>
                </a:lnTo>
                <a:lnTo>
                  <a:pt x="0" y="128554"/>
                </a:lnTo>
                <a:lnTo>
                  <a:pt x="1130" y="141291"/>
                </a:lnTo>
                <a:lnTo>
                  <a:pt x="16146" y="189403"/>
                </a:lnTo>
                <a:lnTo>
                  <a:pt x="40478" y="219981"/>
                </a:lnTo>
                <a:lnTo>
                  <a:pt x="75378" y="237103"/>
                </a:lnTo>
                <a:lnTo>
                  <a:pt x="75430" y="226400"/>
                </a:lnTo>
                <a:lnTo>
                  <a:pt x="65244" y="221598"/>
                </a:lnTo>
                <a:lnTo>
                  <a:pt x="55906" y="214930"/>
                </a:lnTo>
                <a:lnTo>
                  <a:pt x="31243" y="179866"/>
                </a:lnTo>
                <a:lnTo>
                  <a:pt x="21783" y="130239"/>
                </a:lnTo>
                <a:lnTo>
                  <a:pt x="21394" y="115008"/>
                </a:lnTo>
                <a:lnTo>
                  <a:pt x="21912" y="101770"/>
                </a:lnTo>
                <a:lnTo>
                  <a:pt x="33266" y="52927"/>
                </a:lnTo>
                <a:lnTo>
                  <a:pt x="55833" y="21653"/>
                </a:lnTo>
                <a:lnTo>
                  <a:pt x="78761" y="9509"/>
                </a:lnTo>
                <a:lnTo>
                  <a:pt x="753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84442" y="3228720"/>
            <a:ext cx="304800" cy="237490"/>
          </a:xfrm>
          <a:custGeom>
            <a:avLst/>
            <a:gdLst/>
            <a:ahLst/>
            <a:cxnLst/>
            <a:rect l="l" t="t" r="r" b="b"/>
            <a:pathLst>
              <a:path w="304800" h="237489">
                <a:moveTo>
                  <a:pt x="229245" y="0"/>
                </a:moveTo>
                <a:lnTo>
                  <a:pt x="228868" y="10581"/>
                </a:lnTo>
                <a:lnTo>
                  <a:pt x="239229" y="15405"/>
                </a:lnTo>
                <a:lnTo>
                  <a:pt x="248678" y="22023"/>
                </a:lnTo>
                <a:lnTo>
                  <a:pt x="273426" y="56669"/>
                </a:lnTo>
                <a:lnTo>
                  <a:pt x="282800" y="106131"/>
                </a:lnTo>
                <a:lnTo>
                  <a:pt x="283179" y="121730"/>
                </a:lnTo>
                <a:lnTo>
                  <a:pt x="282571" y="135012"/>
                </a:lnTo>
                <a:lnTo>
                  <a:pt x="271229" y="183813"/>
                </a:lnTo>
                <a:lnTo>
                  <a:pt x="248935" y="215269"/>
                </a:lnTo>
                <a:lnTo>
                  <a:pt x="226197" y="227441"/>
                </a:lnTo>
                <a:lnTo>
                  <a:pt x="235944" y="235098"/>
                </a:lnTo>
                <a:lnTo>
                  <a:pt x="269038" y="215764"/>
                </a:lnTo>
                <a:lnTo>
                  <a:pt x="294999" y="175938"/>
                </a:lnTo>
                <a:lnTo>
                  <a:pt x="304371" y="124886"/>
                </a:lnTo>
                <a:lnTo>
                  <a:pt x="304677" y="108625"/>
                </a:lnTo>
                <a:lnTo>
                  <a:pt x="303527" y="95907"/>
                </a:lnTo>
                <a:lnTo>
                  <a:pt x="288400" y="47846"/>
                </a:lnTo>
                <a:lnTo>
                  <a:pt x="264102" y="17112"/>
                </a:lnTo>
                <a:lnTo>
                  <a:pt x="242002" y="4211"/>
                </a:lnTo>
                <a:lnTo>
                  <a:pt x="229245" y="0"/>
                </a:lnTo>
                <a:close/>
              </a:path>
              <a:path w="304800" h="237489">
                <a:moveTo>
                  <a:pt x="75440" y="0"/>
                </a:moveTo>
                <a:lnTo>
                  <a:pt x="35692" y="21343"/>
                </a:lnTo>
                <a:lnTo>
                  <a:pt x="9694" y="61316"/>
                </a:lnTo>
                <a:lnTo>
                  <a:pt x="308" y="112313"/>
                </a:lnTo>
                <a:lnTo>
                  <a:pt x="0" y="128560"/>
                </a:lnTo>
                <a:lnTo>
                  <a:pt x="1129" y="141296"/>
                </a:lnTo>
                <a:lnTo>
                  <a:pt x="16171" y="189399"/>
                </a:lnTo>
                <a:lnTo>
                  <a:pt x="40484" y="219977"/>
                </a:lnTo>
                <a:lnTo>
                  <a:pt x="75440" y="237103"/>
                </a:lnTo>
                <a:lnTo>
                  <a:pt x="75417" y="226400"/>
                </a:lnTo>
                <a:lnTo>
                  <a:pt x="65257" y="221598"/>
                </a:lnTo>
                <a:lnTo>
                  <a:pt x="55925" y="214930"/>
                </a:lnTo>
                <a:lnTo>
                  <a:pt x="31229" y="179858"/>
                </a:lnTo>
                <a:lnTo>
                  <a:pt x="21740" y="130235"/>
                </a:lnTo>
                <a:lnTo>
                  <a:pt x="21349" y="115005"/>
                </a:lnTo>
                <a:lnTo>
                  <a:pt x="21870" y="101767"/>
                </a:lnTo>
                <a:lnTo>
                  <a:pt x="33256" y="52930"/>
                </a:lnTo>
                <a:lnTo>
                  <a:pt x="55863" y="21655"/>
                </a:lnTo>
                <a:lnTo>
                  <a:pt x="78750" y="9509"/>
                </a:lnTo>
                <a:lnTo>
                  <a:pt x="75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976429" y="3212155"/>
            <a:ext cx="13449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628015" algn="l"/>
              </a:tabLst>
            </a:pPr>
            <a:r>
              <a:rPr sz="2000" dirty="0">
                <a:latin typeface="Cambria Math"/>
                <a:cs typeface="Cambria Math"/>
              </a:rPr>
              <a:t>𝑤 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2	=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𝑤 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29322" y="3228720"/>
            <a:ext cx="304800" cy="237490"/>
          </a:xfrm>
          <a:custGeom>
            <a:avLst/>
            <a:gdLst/>
            <a:ahLst/>
            <a:cxnLst/>
            <a:rect l="l" t="t" r="r" b="b"/>
            <a:pathLst>
              <a:path w="304800" h="237489">
                <a:moveTo>
                  <a:pt x="229245" y="0"/>
                </a:moveTo>
                <a:lnTo>
                  <a:pt x="228868" y="10581"/>
                </a:lnTo>
                <a:lnTo>
                  <a:pt x="239229" y="15405"/>
                </a:lnTo>
                <a:lnTo>
                  <a:pt x="248678" y="22023"/>
                </a:lnTo>
                <a:lnTo>
                  <a:pt x="273426" y="56669"/>
                </a:lnTo>
                <a:lnTo>
                  <a:pt x="282800" y="106131"/>
                </a:lnTo>
                <a:lnTo>
                  <a:pt x="283179" y="121730"/>
                </a:lnTo>
                <a:lnTo>
                  <a:pt x="282571" y="135012"/>
                </a:lnTo>
                <a:lnTo>
                  <a:pt x="271229" y="183813"/>
                </a:lnTo>
                <a:lnTo>
                  <a:pt x="248935" y="215269"/>
                </a:lnTo>
                <a:lnTo>
                  <a:pt x="226197" y="227441"/>
                </a:lnTo>
                <a:lnTo>
                  <a:pt x="235944" y="235098"/>
                </a:lnTo>
                <a:lnTo>
                  <a:pt x="269038" y="215764"/>
                </a:lnTo>
                <a:lnTo>
                  <a:pt x="294999" y="175938"/>
                </a:lnTo>
                <a:lnTo>
                  <a:pt x="304371" y="124886"/>
                </a:lnTo>
                <a:lnTo>
                  <a:pt x="304677" y="108625"/>
                </a:lnTo>
                <a:lnTo>
                  <a:pt x="303527" y="95907"/>
                </a:lnTo>
                <a:lnTo>
                  <a:pt x="288400" y="47846"/>
                </a:lnTo>
                <a:lnTo>
                  <a:pt x="264102" y="17112"/>
                </a:lnTo>
                <a:lnTo>
                  <a:pt x="242002" y="4211"/>
                </a:lnTo>
                <a:lnTo>
                  <a:pt x="229245" y="0"/>
                </a:lnTo>
                <a:close/>
              </a:path>
              <a:path w="304800" h="237489">
                <a:moveTo>
                  <a:pt x="75440" y="0"/>
                </a:moveTo>
                <a:lnTo>
                  <a:pt x="35692" y="21343"/>
                </a:lnTo>
                <a:lnTo>
                  <a:pt x="9694" y="61316"/>
                </a:lnTo>
                <a:lnTo>
                  <a:pt x="308" y="112313"/>
                </a:lnTo>
                <a:lnTo>
                  <a:pt x="0" y="128560"/>
                </a:lnTo>
                <a:lnTo>
                  <a:pt x="1129" y="141296"/>
                </a:lnTo>
                <a:lnTo>
                  <a:pt x="16171" y="189399"/>
                </a:lnTo>
                <a:lnTo>
                  <a:pt x="40484" y="219977"/>
                </a:lnTo>
                <a:lnTo>
                  <a:pt x="75440" y="237103"/>
                </a:lnTo>
                <a:lnTo>
                  <a:pt x="75417" y="226400"/>
                </a:lnTo>
                <a:lnTo>
                  <a:pt x="65257" y="221598"/>
                </a:lnTo>
                <a:lnTo>
                  <a:pt x="55925" y="214930"/>
                </a:lnTo>
                <a:lnTo>
                  <a:pt x="31229" y="179858"/>
                </a:lnTo>
                <a:lnTo>
                  <a:pt x="21740" y="130235"/>
                </a:lnTo>
                <a:lnTo>
                  <a:pt x="21349" y="115005"/>
                </a:lnTo>
                <a:lnTo>
                  <a:pt x="21870" y="101767"/>
                </a:lnTo>
                <a:lnTo>
                  <a:pt x="33256" y="52930"/>
                </a:lnTo>
                <a:lnTo>
                  <a:pt x="55863" y="21655"/>
                </a:lnTo>
                <a:lnTo>
                  <a:pt x="78750" y="9509"/>
                </a:lnTo>
                <a:lnTo>
                  <a:pt x="75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458646" y="3212155"/>
            <a:ext cx="80835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𝜂𝑔 </a:t>
            </a:r>
            <a:r>
              <a:rPr sz="2000" spc="-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248537" y="3228720"/>
            <a:ext cx="304800" cy="237490"/>
          </a:xfrm>
          <a:custGeom>
            <a:avLst/>
            <a:gdLst/>
            <a:ahLst/>
            <a:cxnLst/>
            <a:rect l="l" t="t" r="r" b="b"/>
            <a:pathLst>
              <a:path w="304800" h="237489">
                <a:moveTo>
                  <a:pt x="229236" y="0"/>
                </a:moveTo>
                <a:lnTo>
                  <a:pt x="228849" y="10582"/>
                </a:lnTo>
                <a:lnTo>
                  <a:pt x="239213" y="15406"/>
                </a:lnTo>
                <a:lnTo>
                  <a:pt x="248666" y="22025"/>
                </a:lnTo>
                <a:lnTo>
                  <a:pt x="273406" y="56671"/>
                </a:lnTo>
                <a:lnTo>
                  <a:pt x="282799" y="106131"/>
                </a:lnTo>
                <a:lnTo>
                  <a:pt x="283179" y="121729"/>
                </a:lnTo>
                <a:lnTo>
                  <a:pt x="282569" y="135010"/>
                </a:lnTo>
                <a:lnTo>
                  <a:pt x="271216" y="183811"/>
                </a:lnTo>
                <a:lnTo>
                  <a:pt x="248926" y="215267"/>
                </a:lnTo>
                <a:lnTo>
                  <a:pt x="226188" y="227441"/>
                </a:lnTo>
                <a:lnTo>
                  <a:pt x="235922" y="235102"/>
                </a:lnTo>
                <a:lnTo>
                  <a:pt x="269016" y="215769"/>
                </a:lnTo>
                <a:lnTo>
                  <a:pt x="294978" y="175941"/>
                </a:lnTo>
                <a:lnTo>
                  <a:pt x="304356" y="124892"/>
                </a:lnTo>
                <a:lnTo>
                  <a:pt x="304662" y="108633"/>
                </a:lnTo>
                <a:lnTo>
                  <a:pt x="303512" y="95913"/>
                </a:lnTo>
                <a:lnTo>
                  <a:pt x="288383" y="47853"/>
                </a:lnTo>
                <a:lnTo>
                  <a:pt x="264090" y="17117"/>
                </a:lnTo>
                <a:lnTo>
                  <a:pt x="241994" y="4212"/>
                </a:lnTo>
                <a:lnTo>
                  <a:pt x="229236" y="0"/>
                </a:lnTo>
                <a:close/>
              </a:path>
              <a:path w="304800" h="237489">
                <a:moveTo>
                  <a:pt x="75434" y="0"/>
                </a:moveTo>
                <a:lnTo>
                  <a:pt x="35671" y="21347"/>
                </a:lnTo>
                <a:lnTo>
                  <a:pt x="9674" y="61316"/>
                </a:lnTo>
                <a:lnTo>
                  <a:pt x="307" y="112317"/>
                </a:lnTo>
                <a:lnTo>
                  <a:pt x="0" y="128566"/>
                </a:lnTo>
                <a:lnTo>
                  <a:pt x="1127" y="141301"/>
                </a:lnTo>
                <a:lnTo>
                  <a:pt x="16157" y="189407"/>
                </a:lnTo>
                <a:lnTo>
                  <a:pt x="40473" y="219982"/>
                </a:lnTo>
                <a:lnTo>
                  <a:pt x="75434" y="237103"/>
                </a:lnTo>
                <a:lnTo>
                  <a:pt x="75409" y="226400"/>
                </a:lnTo>
                <a:lnTo>
                  <a:pt x="65251" y="221598"/>
                </a:lnTo>
                <a:lnTo>
                  <a:pt x="55919" y="214930"/>
                </a:lnTo>
                <a:lnTo>
                  <a:pt x="31213" y="179863"/>
                </a:lnTo>
                <a:lnTo>
                  <a:pt x="21733" y="130239"/>
                </a:lnTo>
                <a:lnTo>
                  <a:pt x="21343" y="115010"/>
                </a:lnTo>
                <a:lnTo>
                  <a:pt x="21862" y="101771"/>
                </a:lnTo>
                <a:lnTo>
                  <a:pt x="33239" y="52932"/>
                </a:lnTo>
                <a:lnTo>
                  <a:pt x="55849" y="21656"/>
                </a:lnTo>
                <a:lnTo>
                  <a:pt x="78726" y="9509"/>
                </a:lnTo>
                <a:lnTo>
                  <a:pt x="75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404035" y="3212155"/>
            <a:ext cx="10826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spc="35" dirty="0">
                <a:latin typeface="Cambria Math"/>
                <a:cs typeface="Cambria Math"/>
              </a:rPr>
              <a:t>𝛼</a:t>
            </a:r>
            <a:r>
              <a:rPr sz="2000" spc="-5" dirty="0">
                <a:latin typeface="Cambria Math"/>
                <a:cs typeface="Cambria Math"/>
              </a:rPr>
              <a:t>∆</a:t>
            </a:r>
            <a:r>
              <a:rPr sz="2000" dirty="0">
                <a:latin typeface="Cambria Math"/>
                <a:cs typeface="Cambria Math"/>
              </a:rPr>
              <a:t>𝑤 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206643" y="3899279"/>
            <a:ext cx="304800" cy="237490"/>
          </a:xfrm>
          <a:custGeom>
            <a:avLst/>
            <a:gdLst/>
            <a:ahLst/>
            <a:cxnLst/>
            <a:rect l="l" t="t" r="r" b="b"/>
            <a:pathLst>
              <a:path w="304800" h="237489">
                <a:moveTo>
                  <a:pt x="229220" y="0"/>
                </a:moveTo>
                <a:lnTo>
                  <a:pt x="228871" y="10578"/>
                </a:lnTo>
                <a:lnTo>
                  <a:pt x="239209" y="15402"/>
                </a:lnTo>
                <a:lnTo>
                  <a:pt x="248663" y="22021"/>
                </a:lnTo>
                <a:lnTo>
                  <a:pt x="273430" y="56677"/>
                </a:lnTo>
                <a:lnTo>
                  <a:pt x="282803" y="106137"/>
                </a:lnTo>
                <a:lnTo>
                  <a:pt x="283179" y="121736"/>
                </a:lnTo>
                <a:lnTo>
                  <a:pt x="282572" y="135017"/>
                </a:lnTo>
                <a:lnTo>
                  <a:pt x="271239" y="183819"/>
                </a:lnTo>
                <a:lnTo>
                  <a:pt x="248909" y="215271"/>
                </a:lnTo>
                <a:lnTo>
                  <a:pt x="226221" y="227441"/>
                </a:lnTo>
                <a:lnTo>
                  <a:pt x="235928" y="235098"/>
                </a:lnTo>
                <a:lnTo>
                  <a:pt x="269001" y="215764"/>
                </a:lnTo>
                <a:lnTo>
                  <a:pt x="294984" y="175937"/>
                </a:lnTo>
                <a:lnTo>
                  <a:pt x="304293" y="124876"/>
                </a:lnTo>
                <a:lnTo>
                  <a:pt x="304593" y="108610"/>
                </a:lnTo>
                <a:lnTo>
                  <a:pt x="303454" y="95894"/>
                </a:lnTo>
                <a:lnTo>
                  <a:pt x="288386" y="47820"/>
                </a:lnTo>
                <a:lnTo>
                  <a:pt x="264036" y="17096"/>
                </a:lnTo>
                <a:lnTo>
                  <a:pt x="241945" y="4207"/>
                </a:lnTo>
                <a:lnTo>
                  <a:pt x="229220" y="0"/>
                </a:lnTo>
                <a:close/>
              </a:path>
              <a:path w="304800" h="237489">
                <a:moveTo>
                  <a:pt x="75378" y="0"/>
                </a:moveTo>
                <a:lnTo>
                  <a:pt x="35684" y="21329"/>
                </a:lnTo>
                <a:lnTo>
                  <a:pt x="9653" y="61312"/>
                </a:lnTo>
                <a:lnTo>
                  <a:pt x="303" y="112308"/>
                </a:lnTo>
                <a:lnTo>
                  <a:pt x="0" y="128554"/>
                </a:lnTo>
                <a:lnTo>
                  <a:pt x="1130" y="141291"/>
                </a:lnTo>
                <a:lnTo>
                  <a:pt x="16146" y="189403"/>
                </a:lnTo>
                <a:lnTo>
                  <a:pt x="40478" y="219981"/>
                </a:lnTo>
                <a:lnTo>
                  <a:pt x="75378" y="237103"/>
                </a:lnTo>
                <a:lnTo>
                  <a:pt x="75430" y="226400"/>
                </a:lnTo>
                <a:lnTo>
                  <a:pt x="65244" y="221598"/>
                </a:lnTo>
                <a:lnTo>
                  <a:pt x="55906" y="214930"/>
                </a:lnTo>
                <a:lnTo>
                  <a:pt x="31243" y="179866"/>
                </a:lnTo>
                <a:lnTo>
                  <a:pt x="21783" y="130239"/>
                </a:lnTo>
                <a:lnTo>
                  <a:pt x="21394" y="115008"/>
                </a:lnTo>
                <a:lnTo>
                  <a:pt x="21912" y="101770"/>
                </a:lnTo>
                <a:lnTo>
                  <a:pt x="33266" y="52927"/>
                </a:lnTo>
                <a:lnTo>
                  <a:pt x="55833" y="21653"/>
                </a:lnTo>
                <a:lnTo>
                  <a:pt x="78761" y="9509"/>
                </a:lnTo>
                <a:lnTo>
                  <a:pt x="753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84442" y="3899279"/>
            <a:ext cx="304800" cy="237490"/>
          </a:xfrm>
          <a:custGeom>
            <a:avLst/>
            <a:gdLst/>
            <a:ahLst/>
            <a:cxnLst/>
            <a:rect l="l" t="t" r="r" b="b"/>
            <a:pathLst>
              <a:path w="304800" h="237489">
                <a:moveTo>
                  <a:pt x="229245" y="0"/>
                </a:moveTo>
                <a:lnTo>
                  <a:pt x="228868" y="10581"/>
                </a:lnTo>
                <a:lnTo>
                  <a:pt x="239229" y="15405"/>
                </a:lnTo>
                <a:lnTo>
                  <a:pt x="248678" y="22023"/>
                </a:lnTo>
                <a:lnTo>
                  <a:pt x="273426" y="56669"/>
                </a:lnTo>
                <a:lnTo>
                  <a:pt x="282800" y="106131"/>
                </a:lnTo>
                <a:lnTo>
                  <a:pt x="283179" y="121730"/>
                </a:lnTo>
                <a:lnTo>
                  <a:pt x="282571" y="135012"/>
                </a:lnTo>
                <a:lnTo>
                  <a:pt x="271229" y="183813"/>
                </a:lnTo>
                <a:lnTo>
                  <a:pt x="248935" y="215269"/>
                </a:lnTo>
                <a:lnTo>
                  <a:pt x="226197" y="227441"/>
                </a:lnTo>
                <a:lnTo>
                  <a:pt x="235944" y="235098"/>
                </a:lnTo>
                <a:lnTo>
                  <a:pt x="269038" y="215764"/>
                </a:lnTo>
                <a:lnTo>
                  <a:pt x="294999" y="175938"/>
                </a:lnTo>
                <a:lnTo>
                  <a:pt x="304371" y="124886"/>
                </a:lnTo>
                <a:lnTo>
                  <a:pt x="304677" y="108625"/>
                </a:lnTo>
                <a:lnTo>
                  <a:pt x="303527" y="95907"/>
                </a:lnTo>
                <a:lnTo>
                  <a:pt x="288400" y="47846"/>
                </a:lnTo>
                <a:lnTo>
                  <a:pt x="264102" y="17112"/>
                </a:lnTo>
                <a:lnTo>
                  <a:pt x="242002" y="4211"/>
                </a:lnTo>
                <a:lnTo>
                  <a:pt x="229245" y="0"/>
                </a:lnTo>
                <a:close/>
              </a:path>
              <a:path w="304800" h="237489">
                <a:moveTo>
                  <a:pt x="75440" y="0"/>
                </a:moveTo>
                <a:lnTo>
                  <a:pt x="35692" y="21343"/>
                </a:lnTo>
                <a:lnTo>
                  <a:pt x="9694" y="61316"/>
                </a:lnTo>
                <a:lnTo>
                  <a:pt x="308" y="112313"/>
                </a:lnTo>
                <a:lnTo>
                  <a:pt x="0" y="128560"/>
                </a:lnTo>
                <a:lnTo>
                  <a:pt x="1129" y="141296"/>
                </a:lnTo>
                <a:lnTo>
                  <a:pt x="16171" y="189399"/>
                </a:lnTo>
                <a:lnTo>
                  <a:pt x="40484" y="219977"/>
                </a:lnTo>
                <a:lnTo>
                  <a:pt x="75440" y="237103"/>
                </a:lnTo>
                <a:lnTo>
                  <a:pt x="75417" y="226400"/>
                </a:lnTo>
                <a:lnTo>
                  <a:pt x="65257" y="221598"/>
                </a:lnTo>
                <a:lnTo>
                  <a:pt x="55925" y="214930"/>
                </a:lnTo>
                <a:lnTo>
                  <a:pt x="31229" y="179858"/>
                </a:lnTo>
                <a:lnTo>
                  <a:pt x="21740" y="130235"/>
                </a:lnTo>
                <a:lnTo>
                  <a:pt x="21349" y="115005"/>
                </a:lnTo>
                <a:lnTo>
                  <a:pt x="21870" y="101767"/>
                </a:lnTo>
                <a:lnTo>
                  <a:pt x="33256" y="52930"/>
                </a:lnTo>
                <a:lnTo>
                  <a:pt x="55863" y="21655"/>
                </a:lnTo>
                <a:lnTo>
                  <a:pt x="78750" y="9509"/>
                </a:lnTo>
                <a:lnTo>
                  <a:pt x="75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976429" y="3883223"/>
            <a:ext cx="13449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628015" algn="l"/>
              </a:tabLst>
            </a:pPr>
            <a:r>
              <a:rPr sz="2000" dirty="0">
                <a:latin typeface="Cambria Math"/>
                <a:cs typeface="Cambria Math"/>
              </a:rPr>
              <a:t>𝑤 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3	=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𝑤 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29322" y="3899279"/>
            <a:ext cx="304800" cy="237490"/>
          </a:xfrm>
          <a:custGeom>
            <a:avLst/>
            <a:gdLst/>
            <a:ahLst/>
            <a:cxnLst/>
            <a:rect l="l" t="t" r="r" b="b"/>
            <a:pathLst>
              <a:path w="304800" h="237489">
                <a:moveTo>
                  <a:pt x="229245" y="0"/>
                </a:moveTo>
                <a:lnTo>
                  <a:pt x="228868" y="10581"/>
                </a:lnTo>
                <a:lnTo>
                  <a:pt x="239229" y="15405"/>
                </a:lnTo>
                <a:lnTo>
                  <a:pt x="248678" y="22023"/>
                </a:lnTo>
                <a:lnTo>
                  <a:pt x="273426" y="56669"/>
                </a:lnTo>
                <a:lnTo>
                  <a:pt x="282800" y="106131"/>
                </a:lnTo>
                <a:lnTo>
                  <a:pt x="283179" y="121730"/>
                </a:lnTo>
                <a:lnTo>
                  <a:pt x="282571" y="135012"/>
                </a:lnTo>
                <a:lnTo>
                  <a:pt x="271229" y="183813"/>
                </a:lnTo>
                <a:lnTo>
                  <a:pt x="248935" y="215269"/>
                </a:lnTo>
                <a:lnTo>
                  <a:pt x="226197" y="227441"/>
                </a:lnTo>
                <a:lnTo>
                  <a:pt x="235944" y="235098"/>
                </a:lnTo>
                <a:lnTo>
                  <a:pt x="269038" y="215764"/>
                </a:lnTo>
                <a:lnTo>
                  <a:pt x="294999" y="175938"/>
                </a:lnTo>
                <a:lnTo>
                  <a:pt x="304371" y="124886"/>
                </a:lnTo>
                <a:lnTo>
                  <a:pt x="304677" y="108625"/>
                </a:lnTo>
                <a:lnTo>
                  <a:pt x="303527" y="95907"/>
                </a:lnTo>
                <a:lnTo>
                  <a:pt x="288400" y="47846"/>
                </a:lnTo>
                <a:lnTo>
                  <a:pt x="264102" y="17112"/>
                </a:lnTo>
                <a:lnTo>
                  <a:pt x="242002" y="4211"/>
                </a:lnTo>
                <a:lnTo>
                  <a:pt x="229245" y="0"/>
                </a:lnTo>
                <a:close/>
              </a:path>
              <a:path w="304800" h="237489">
                <a:moveTo>
                  <a:pt x="75440" y="0"/>
                </a:moveTo>
                <a:lnTo>
                  <a:pt x="35692" y="21343"/>
                </a:lnTo>
                <a:lnTo>
                  <a:pt x="9694" y="61316"/>
                </a:lnTo>
                <a:lnTo>
                  <a:pt x="308" y="112313"/>
                </a:lnTo>
                <a:lnTo>
                  <a:pt x="0" y="128560"/>
                </a:lnTo>
                <a:lnTo>
                  <a:pt x="1129" y="141296"/>
                </a:lnTo>
                <a:lnTo>
                  <a:pt x="16171" y="189399"/>
                </a:lnTo>
                <a:lnTo>
                  <a:pt x="40484" y="219977"/>
                </a:lnTo>
                <a:lnTo>
                  <a:pt x="75440" y="237103"/>
                </a:lnTo>
                <a:lnTo>
                  <a:pt x="75417" y="226400"/>
                </a:lnTo>
                <a:lnTo>
                  <a:pt x="65257" y="221598"/>
                </a:lnTo>
                <a:lnTo>
                  <a:pt x="55925" y="214930"/>
                </a:lnTo>
                <a:lnTo>
                  <a:pt x="31229" y="179858"/>
                </a:lnTo>
                <a:lnTo>
                  <a:pt x="21740" y="130235"/>
                </a:lnTo>
                <a:lnTo>
                  <a:pt x="21349" y="115005"/>
                </a:lnTo>
                <a:lnTo>
                  <a:pt x="21870" y="101767"/>
                </a:lnTo>
                <a:lnTo>
                  <a:pt x="33256" y="52930"/>
                </a:lnTo>
                <a:lnTo>
                  <a:pt x="55863" y="21655"/>
                </a:lnTo>
                <a:lnTo>
                  <a:pt x="78750" y="9509"/>
                </a:lnTo>
                <a:lnTo>
                  <a:pt x="75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458646" y="3883223"/>
            <a:ext cx="80835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𝜂𝑔 </a:t>
            </a:r>
            <a:r>
              <a:rPr sz="2000" spc="-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48537" y="3899279"/>
            <a:ext cx="304800" cy="237490"/>
          </a:xfrm>
          <a:custGeom>
            <a:avLst/>
            <a:gdLst/>
            <a:ahLst/>
            <a:cxnLst/>
            <a:rect l="l" t="t" r="r" b="b"/>
            <a:pathLst>
              <a:path w="304800" h="237489">
                <a:moveTo>
                  <a:pt x="229236" y="0"/>
                </a:moveTo>
                <a:lnTo>
                  <a:pt x="228849" y="10582"/>
                </a:lnTo>
                <a:lnTo>
                  <a:pt x="239213" y="15406"/>
                </a:lnTo>
                <a:lnTo>
                  <a:pt x="248666" y="22025"/>
                </a:lnTo>
                <a:lnTo>
                  <a:pt x="273406" y="56671"/>
                </a:lnTo>
                <a:lnTo>
                  <a:pt x="282799" y="106131"/>
                </a:lnTo>
                <a:lnTo>
                  <a:pt x="283179" y="121729"/>
                </a:lnTo>
                <a:lnTo>
                  <a:pt x="282569" y="135010"/>
                </a:lnTo>
                <a:lnTo>
                  <a:pt x="271216" y="183811"/>
                </a:lnTo>
                <a:lnTo>
                  <a:pt x="248926" y="215267"/>
                </a:lnTo>
                <a:lnTo>
                  <a:pt x="226188" y="227441"/>
                </a:lnTo>
                <a:lnTo>
                  <a:pt x="235922" y="235102"/>
                </a:lnTo>
                <a:lnTo>
                  <a:pt x="269016" y="215769"/>
                </a:lnTo>
                <a:lnTo>
                  <a:pt x="294978" y="175941"/>
                </a:lnTo>
                <a:lnTo>
                  <a:pt x="304356" y="124892"/>
                </a:lnTo>
                <a:lnTo>
                  <a:pt x="304662" y="108633"/>
                </a:lnTo>
                <a:lnTo>
                  <a:pt x="303512" y="95913"/>
                </a:lnTo>
                <a:lnTo>
                  <a:pt x="288383" y="47853"/>
                </a:lnTo>
                <a:lnTo>
                  <a:pt x="264090" y="17117"/>
                </a:lnTo>
                <a:lnTo>
                  <a:pt x="241994" y="4212"/>
                </a:lnTo>
                <a:lnTo>
                  <a:pt x="229236" y="0"/>
                </a:lnTo>
                <a:close/>
              </a:path>
              <a:path w="304800" h="237489">
                <a:moveTo>
                  <a:pt x="75434" y="0"/>
                </a:moveTo>
                <a:lnTo>
                  <a:pt x="35671" y="21347"/>
                </a:lnTo>
                <a:lnTo>
                  <a:pt x="9674" y="61316"/>
                </a:lnTo>
                <a:lnTo>
                  <a:pt x="307" y="112317"/>
                </a:lnTo>
                <a:lnTo>
                  <a:pt x="0" y="128566"/>
                </a:lnTo>
                <a:lnTo>
                  <a:pt x="1127" y="141301"/>
                </a:lnTo>
                <a:lnTo>
                  <a:pt x="16157" y="189407"/>
                </a:lnTo>
                <a:lnTo>
                  <a:pt x="40473" y="219982"/>
                </a:lnTo>
                <a:lnTo>
                  <a:pt x="75434" y="237103"/>
                </a:lnTo>
                <a:lnTo>
                  <a:pt x="75409" y="226400"/>
                </a:lnTo>
                <a:lnTo>
                  <a:pt x="65251" y="221598"/>
                </a:lnTo>
                <a:lnTo>
                  <a:pt x="55919" y="214930"/>
                </a:lnTo>
                <a:lnTo>
                  <a:pt x="31213" y="179863"/>
                </a:lnTo>
                <a:lnTo>
                  <a:pt x="21733" y="130239"/>
                </a:lnTo>
                <a:lnTo>
                  <a:pt x="21343" y="115010"/>
                </a:lnTo>
                <a:lnTo>
                  <a:pt x="21862" y="101771"/>
                </a:lnTo>
                <a:lnTo>
                  <a:pt x="33239" y="52932"/>
                </a:lnTo>
                <a:lnTo>
                  <a:pt x="55849" y="21656"/>
                </a:lnTo>
                <a:lnTo>
                  <a:pt x="78726" y="9509"/>
                </a:lnTo>
                <a:lnTo>
                  <a:pt x="75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404035" y="3883223"/>
            <a:ext cx="10826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spc="35" dirty="0">
                <a:latin typeface="Cambria Math"/>
                <a:cs typeface="Cambria Math"/>
              </a:rPr>
              <a:t>𝛼</a:t>
            </a:r>
            <a:r>
              <a:rPr sz="2000" spc="-5" dirty="0">
                <a:latin typeface="Cambria Math"/>
                <a:cs typeface="Cambria Math"/>
              </a:rPr>
              <a:t>∆</a:t>
            </a:r>
            <a:r>
              <a:rPr sz="2000" dirty="0">
                <a:latin typeface="Cambria Math"/>
                <a:cs typeface="Cambria Math"/>
              </a:rPr>
              <a:t>𝑤 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871364" y="4479589"/>
            <a:ext cx="829310" cy="237490"/>
          </a:xfrm>
          <a:custGeom>
            <a:avLst/>
            <a:gdLst/>
            <a:ahLst/>
            <a:cxnLst/>
            <a:rect l="l" t="t" r="r" b="b"/>
            <a:pathLst>
              <a:path w="829310" h="237489">
                <a:moveTo>
                  <a:pt x="753475" y="0"/>
                </a:moveTo>
                <a:lnTo>
                  <a:pt x="753128" y="10592"/>
                </a:lnTo>
                <a:lnTo>
                  <a:pt x="763466" y="15410"/>
                </a:lnTo>
                <a:lnTo>
                  <a:pt x="772920" y="22027"/>
                </a:lnTo>
                <a:lnTo>
                  <a:pt x="797692" y="56689"/>
                </a:lnTo>
                <a:lnTo>
                  <a:pt x="807059" y="106150"/>
                </a:lnTo>
                <a:lnTo>
                  <a:pt x="807434" y="121750"/>
                </a:lnTo>
                <a:lnTo>
                  <a:pt x="806827" y="135029"/>
                </a:lnTo>
                <a:lnTo>
                  <a:pt x="795490" y="183825"/>
                </a:lnTo>
                <a:lnTo>
                  <a:pt x="773160" y="215286"/>
                </a:lnTo>
                <a:lnTo>
                  <a:pt x="750476" y="227456"/>
                </a:lnTo>
                <a:lnTo>
                  <a:pt x="760180" y="235104"/>
                </a:lnTo>
                <a:lnTo>
                  <a:pt x="793254" y="215762"/>
                </a:lnTo>
                <a:lnTo>
                  <a:pt x="819236" y="175946"/>
                </a:lnTo>
                <a:lnTo>
                  <a:pt x="828548" y="124889"/>
                </a:lnTo>
                <a:lnTo>
                  <a:pt x="828849" y="108620"/>
                </a:lnTo>
                <a:lnTo>
                  <a:pt x="827711" y="95906"/>
                </a:lnTo>
                <a:lnTo>
                  <a:pt x="812640" y="47832"/>
                </a:lnTo>
                <a:lnTo>
                  <a:pt x="788288" y="17103"/>
                </a:lnTo>
                <a:lnTo>
                  <a:pt x="766199" y="4210"/>
                </a:lnTo>
                <a:lnTo>
                  <a:pt x="753475" y="0"/>
                </a:lnTo>
                <a:close/>
              </a:path>
              <a:path w="829310" h="237489">
                <a:moveTo>
                  <a:pt x="75378" y="0"/>
                </a:moveTo>
                <a:lnTo>
                  <a:pt x="35684" y="21340"/>
                </a:lnTo>
                <a:lnTo>
                  <a:pt x="9655" y="61320"/>
                </a:lnTo>
                <a:lnTo>
                  <a:pt x="303" y="112313"/>
                </a:lnTo>
                <a:lnTo>
                  <a:pt x="0" y="128559"/>
                </a:lnTo>
                <a:lnTo>
                  <a:pt x="1131" y="141298"/>
                </a:lnTo>
                <a:lnTo>
                  <a:pt x="16150" y="189405"/>
                </a:lnTo>
                <a:lnTo>
                  <a:pt x="40482" y="219979"/>
                </a:lnTo>
                <a:lnTo>
                  <a:pt x="75378" y="237113"/>
                </a:lnTo>
                <a:lnTo>
                  <a:pt x="75426" y="226413"/>
                </a:lnTo>
                <a:lnTo>
                  <a:pt x="65241" y="221609"/>
                </a:lnTo>
                <a:lnTo>
                  <a:pt x="55904" y="214940"/>
                </a:lnTo>
                <a:lnTo>
                  <a:pt x="31247" y="179871"/>
                </a:lnTo>
                <a:lnTo>
                  <a:pt x="21783" y="130249"/>
                </a:lnTo>
                <a:lnTo>
                  <a:pt x="21393" y="115018"/>
                </a:lnTo>
                <a:lnTo>
                  <a:pt x="21911" y="101778"/>
                </a:lnTo>
                <a:lnTo>
                  <a:pt x="33260" y="52935"/>
                </a:lnTo>
                <a:lnTo>
                  <a:pt x="55827" y="21661"/>
                </a:lnTo>
                <a:lnTo>
                  <a:pt x="78761" y="9524"/>
                </a:lnTo>
                <a:lnTo>
                  <a:pt x="753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67324" y="4479589"/>
            <a:ext cx="384175" cy="237490"/>
          </a:xfrm>
          <a:custGeom>
            <a:avLst/>
            <a:gdLst/>
            <a:ahLst/>
            <a:cxnLst/>
            <a:rect l="l" t="t" r="r" b="b"/>
            <a:pathLst>
              <a:path w="384175" h="237489">
                <a:moveTo>
                  <a:pt x="308492" y="0"/>
                </a:moveTo>
                <a:lnTo>
                  <a:pt x="308117" y="10595"/>
                </a:lnTo>
                <a:lnTo>
                  <a:pt x="318478" y="15413"/>
                </a:lnTo>
                <a:lnTo>
                  <a:pt x="327927" y="22030"/>
                </a:lnTo>
                <a:lnTo>
                  <a:pt x="352680" y="56681"/>
                </a:lnTo>
                <a:lnTo>
                  <a:pt x="362048" y="106144"/>
                </a:lnTo>
                <a:lnTo>
                  <a:pt x="362427" y="121744"/>
                </a:lnTo>
                <a:lnTo>
                  <a:pt x="361817" y="135024"/>
                </a:lnTo>
                <a:lnTo>
                  <a:pt x="350472" y="183819"/>
                </a:lnTo>
                <a:lnTo>
                  <a:pt x="328178" y="215283"/>
                </a:lnTo>
                <a:lnTo>
                  <a:pt x="305444" y="227456"/>
                </a:lnTo>
                <a:lnTo>
                  <a:pt x="315189" y="235104"/>
                </a:lnTo>
                <a:lnTo>
                  <a:pt x="348282" y="215762"/>
                </a:lnTo>
                <a:lnTo>
                  <a:pt x="374243" y="175947"/>
                </a:lnTo>
                <a:lnTo>
                  <a:pt x="383619" y="124898"/>
                </a:lnTo>
                <a:lnTo>
                  <a:pt x="383925" y="108635"/>
                </a:lnTo>
                <a:lnTo>
                  <a:pt x="382776" y="95920"/>
                </a:lnTo>
                <a:lnTo>
                  <a:pt x="367646" y="47858"/>
                </a:lnTo>
                <a:lnTo>
                  <a:pt x="343346" y="17120"/>
                </a:lnTo>
                <a:lnTo>
                  <a:pt x="321248" y="4214"/>
                </a:lnTo>
                <a:lnTo>
                  <a:pt x="308492" y="0"/>
                </a:lnTo>
                <a:close/>
              </a:path>
              <a:path w="384175" h="237489">
                <a:moveTo>
                  <a:pt x="75439" y="0"/>
                </a:moveTo>
                <a:lnTo>
                  <a:pt x="35693" y="21354"/>
                </a:lnTo>
                <a:lnTo>
                  <a:pt x="9695" y="61324"/>
                </a:lnTo>
                <a:lnTo>
                  <a:pt x="308" y="112318"/>
                </a:lnTo>
                <a:lnTo>
                  <a:pt x="0" y="128565"/>
                </a:lnTo>
                <a:lnTo>
                  <a:pt x="1129" y="141303"/>
                </a:lnTo>
                <a:lnTo>
                  <a:pt x="16175" y="189401"/>
                </a:lnTo>
                <a:lnTo>
                  <a:pt x="40488" y="219976"/>
                </a:lnTo>
                <a:lnTo>
                  <a:pt x="75439" y="237113"/>
                </a:lnTo>
                <a:lnTo>
                  <a:pt x="75413" y="226413"/>
                </a:lnTo>
                <a:lnTo>
                  <a:pt x="65254" y="221609"/>
                </a:lnTo>
                <a:lnTo>
                  <a:pt x="55923" y="214940"/>
                </a:lnTo>
                <a:lnTo>
                  <a:pt x="31233" y="179862"/>
                </a:lnTo>
                <a:lnTo>
                  <a:pt x="21740" y="130245"/>
                </a:lnTo>
                <a:lnTo>
                  <a:pt x="21348" y="115015"/>
                </a:lnTo>
                <a:lnTo>
                  <a:pt x="21869" y="101775"/>
                </a:lnTo>
                <a:lnTo>
                  <a:pt x="33250" y="52939"/>
                </a:lnTo>
                <a:lnTo>
                  <a:pt x="55857" y="21663"/>
                </a:lnTo>
                <a:lnTo>
                  <a:pt x="78749" y="9524"/>
                </a:lnTo>
                <a:lnTo>
                  <a:pt x="75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91452" y="4479589"/>
            <a:ext cx="384175" cy="237490"/>
          </a:xfrm>
          <a:custGeom>
            <a:avLst/>
            <a:gdLst/>
            <a:ahLst/>
            <a:cxnLst/>
            <a:rect l="l" t="t" r="r" b="b"/>
            <a:pathLst>
              <a:path w="384175" h="237489">
                <a:moveTo>
                  <a:pt x="308498" y="0"/>
                </a:moveTo>
                <a:lnTo>
                  <a:pt x="308113" y="10596"/>
                </a:lnTo>
                <a:lnTo>
                  <a:pt x="318477" y="15415"/>
                </a:lnTo>
                <a:lnTo>
                  <a:pt x="327930" y="22031"/>
                </a:lnTo>
                <a:lnTo>
                  <a:pt x="352674" y="56683"/>
                </a:lnTo>
                <a:lnTo>
                  <a:pt x="362062" y="106144"/>
                </a:lnTo>
                <a:lnTo>
                  <a:pt x="362442" y="121742"/>
                </a:lnTo>
                <a:lnTo>
                  <a:pt x="361830" y="135022"/>
                </a:lnTo>
                <a:lnTo>
                  <a:pt x="350474" y="183817"/>
                </a:lnTo>
                <a:lnTo>
                  <a:pt x="328184" y="215282"/>
                </a:lnTo>
                <a:lnTo>
                  <a:pt x="305450" y="227456"/>
                </a:lnTo>
                <a:lnTo>
                  <a:pt x="315181" y="235109"/>
                </a:lnTo>
                <a:lnTo>
                  <a:pt x="348275" y="215767"/>
                </a:lnTo>
                <a:lnTo>
                  <a:pt x="374237" y="175951"/>
                </a:lnTo>
                <a:lnTo>
                  <a:pt x="383619" y="124905"/>
                </a:lnTo>
                <a:lnTo>
                  <a:pt x="383925" y="108643"/>
                </a:lnTo>
                <a:lnTo>
                  <a:pt x="382776" y="95926"/>
                </a:lnTo>
                <a:lnTo>
                  <a:pt x="367643" y="47865"/>
                </a:lnTo>
                <a:lnTo>
                  <a:pt x="343349" y="17124"/>
                </a:lnTo>
                <a:lnTo>
                  <a:pt x="321255" y="4215"/>
                </a:lnTo>
                <a:lnTo>
                  <a:pt x="308498" y="0"/>
                </a:lnTo>
                <a:close/>
              </a:path>
              <a:path w="384175" h="237489">
                <a:moveTo>
                  <a:pt x="75439" y="0"/>
                </a:moveTo>
                <a:lnTo>
                  <a:pt x="35693" y="21354"/>
                </a:lnTo>
                <a:lnTo>
                  <a:pt x="9695" y="61324"/>
                </a:lnTo>
                <a:lnTo>
                  <a:pt x="308" y="112318"/>
                </a:lnTo>
                <a:lnTo>
                  <a:pt x="0" y="128565"/>
                </a:lnTo>
                <a:lnTo>
                  <a:pt x="1129" y="141303"/>
                </a:lnTo>
                <a:lnTo>
                  <a:pt x="16175" y="189401"/>
                </a:lnTo>
                <a:lnTo>
                  <a:pt x="40488" y="219976"/>
                </a:lnTo>
                <a:lnTo>
                  <a:pt x="75439" y="237113"/>
                </a:lnTo>
                <a:lnTo>
                  <a:pt x="75413" y="226413"/>
                </a:lnTo>
                <a:lnTo>
                  <a:pt x="65254" y="221609"/>
                </a:lnTo>
                <a:lnTo>
                  <a:pt x="55923" y="214940"/>
                </a:lnTo>
                <a:lnTo>
                  <a:pt x="31233" y="179862"/>
                </a:lnTo>
                <a:lnTo>
                  <a:pt x="21740" y="130245"/>
                </a:lnTo>
                <a:lnTo>
                  <a:pt x="21348" y="115015"/>
                </a:lnTo>
                <a:lnTo>
                  <a:pt x="21869" y="101775"/>
                </a:lnTo>
                <a:lnTo>
                  <a:pt x="33250" y="52939"/>
                </a:lnTo>
                <a:lnTo>
                  <a:pt x="55857" y="21663"/>
                </a:lnTo>
                <a:lnTo>
                  <a:pt x="78749" y="9524"/>
                </a:lnTo>
                <a:lnTo>
                  <a:pt x="75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35050" y="4479589"/>
            <a:ext cx="829310" cy="237490"/>
          </a:xfrm>
          <a:custGeom>
            <a:avLst/>
            <a:gdLst/>
            <a:ahLst/>
            <a:cxnLst/>
            <a:rect l="l" t="t" r="r" b="b"/>
            <a:pathLst>
              <a:path w="829310" h="237489">
                <a:moveTo>
                  <a:pt x="753491" y="0"/>
                </a:moveTo>
                <a:lnTo>
                  <a:pt x="753106" y="10596"/>
                </a:lnTo>
                <a:lnTo>
                  <a:pt x="763470" y="15415"/>
                </a:lnTo>
                <a:lnTo>
                  <a:pt x="772923" y="22031"/>
                </a:lnTo>
                <a:lnTo>
                  <a:pt x="797667" y="56683"/>
                </a:lnTo>
                <a:lnTo>
                  <a:pt x="807055" y="106144"/>
                </a:lnTo>
                <a:lnTo>
                  <a:pt x="807435" y="121742"/>
                </a:lnTo>
                <a:lnTo>
                  <a:pt x="806823" y="135022"/>
                </a:lnTo>
                <a:lnTo>
                  <a:pt x="795467" y="183817"/>
                </a:lnTo>
                <a:lnTo>
                  <a:pt x="773177" y="215282"/>
                </a:lnTo>
                <a:lnTo>
                  <a:pt x="750443" y="227456"/>
                </a:lnTo>
                <a:lnTo>
                  <a:pt x="760174" y="235109"/>
                </a:lnTo>
                <a:lnTo>
                  <a:pt x="793268" y="215767"/>
                </a:lnTo>
                <a:lnTo>
                  <a:pt x="819230" y="175951"/>
                </a:lnTo>
                <a:lnTo>
                  <a:pt x="828612" y="124905"/>
                </a:lnTo>
                <a:lnTo>
                  <a:pt x="828918" y="108643"/>
                </a:lnTo>
                <a:lnTo>
                  <a:pt x="827769" y="95926"/>
                </a:lnTo>
                <a:lnTo>
                  <a:pt x="812636" y="47865"/>
                </a:lnTo>
                <a:lnTo>
                  <a:pt x="788342" y="17124"/>
                </a:lnTo>
                <a:lnTo>
                  <a:pt x="766248" y="4215"/>
                </a:lnTo>
                <a:lnTo>
                  <a:pt x="753491" y="0"/>
                </a:lnTo>
                <a:close/>
              </a:path>
              <a:path w="829310" h="237489">
                <a:moveTo>
                  <a:pt x="75433" y="0"/>
                </a:moveTo>
                <a:lnTo>
                  <a:pt x="35671" y="21357"/>
                </a:lnTo>
                <a:lnTo>
                  <a:pt x="9676" y="61324"/>
                </a:lnTo>
                <a:lnTo>
                  <a:pt x="307" y="112322"/>
                </a:lnTo>
                <a:lnTo>
                  <a:pt x="0" y="128571"/>
                </a:lnTo>
                <a:lnTo>
                  <a:pt x="1127" y="141308"/>
                </a:lnTo>
                <a:lnTo>
                  <a:pt x="16161" y="189409"/>
                </a:lnTo>
                <a:lnTo>
                  <a:pt x="40477" y="219981"/>
                </a:lnTo>
                <a:lnTo>
                  <a:pt x="75433" y="237113"/>
                </a:lnTo>
                <a:lnTo>
                  <a:pt x="75405" y="226413"/>
                </a:lnTo>
                <a:lnTo>
                  <a:pt x="65248" y="221609"/>
                </a:lnTo>
                <a:lnTo>
                  <a:pt x="55917" y="214940"/>
                </a:lnTo>
                <a:lnTo>
                  <a:pt x="31217" y="179868"/>
                </a:lnTo>
                <a:lnTo>
                  <a:pt x="21733" y="130249"/>
                </a:lnTo>
                <a:lnTo>
                  <a:pt x="21342" y="115020"/>
                </a:lnTo>
                <a:lnTo>
                  <a:pt x="21861" y="101779"/>
                </a:lnTo>
                <a:lnTo>
                  <a:pt x="33233" y="52940"/>
                </a:lnTo>
                <a:lnTo>
                  <a:pt x="55843" y="21664"/>
                </a:lnTo>
                <a:lnTo>
                  <a:pt x="78725" y="9524"/>
                </a:lnTo>
                <a:lnTo>
                  <a:pt x="75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640840" y="4464168"/>
            <a:ext cx="46570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153160" algn="l"/>
                <a:tab pos="2092325" algn="l"/>
                <a:tab pos="3117215" algn="l"/>
              </a:tabLst>
            </a:pPr>
            <a:r>
              <a:rPr sz="2000" dirty="0">
                <a:latin typeface="Cambria Math"/>
                <a:cs typeface="Cambria Math"/>
              </a:rPr>
              <a:t>𝑤 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𝑚</a:t>
            </a:r>
            <a:r>
              <a:rPr sz="2000" spc="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	=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𝑤 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𝑚	−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𝜂𝑔 </a:t>
            </a:r>
            <a:r>
              <a:rPr sz="2000" spc="-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𝑚	−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𝜂</a:t>
            </a:r>
            <a:r>
              <a:rPr sz="2000" spc="85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𝛼</a:t>
            </a:r>
            <a:r>
              <a:rPr sz="2000" dirty="0">
                <a:latin typeface="Cambria Math"/>
                <a:cs typeface="Cambria Math"/>
              </a:rPr>
              <a:t>𝑔 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𝑚</a:t>
            </a:r>
            <a:r>
              <a:rPr sz="2000" spc="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406521" y="4479589"/>
            <a:ext cx="829310" cy="237490"/>
          </a:xfrm>
          <a:custGeom>
            <a:avLst/>
            <a:gdLst/>
            <a:ahLst/>
            <a:cxnLst/>
            <a:rect l="l" t="t" r="r" b="b"/>
            <a:pathLst>
              <a:path w="829309" h="237489">
                <a:moveTo>
                  <a:pt x="753491" y="0"/>
                </a:moveTo>
                <a:lnTo>
                  <a:pt x="753106" y="10596"/>
                </a:lnTo>
                <a:lnTo>
                  <a:pt x="763470" y="15415"/>
                </a:lnTo>
                <a:lnTo>
                  <a:pt x="772923" y="22031"/>
                </a:lnTo>
                <a:lnTo>
                  <a:pt x="797667" y="56683"/>
                </a:lnTo>
                <a:lnTo>
                  <a:pt x="807055" y="106144"/>
                </a:lnTo>
                <a:lnTo>
                  <a:pt x="807435" y="121742"/>
                </a:lnTo>
                <a:lnTo>
                  <a:pt x="806823" y="135022"/>
                </a:lnTo>
                <a:lnTo>
                  <a:pt x="795467" y="183817"/>
                </a:lnTo>
                <a:lnTo>
                  <a:pt x="773177" y="215282"/>
                </a:lnTo>
                <a:lnTo>
                  <a:pt x="750443" y="227456"/>
                </a:lnTo>
                <a:lnTo>
                  <a:pt x="760174" y="235109"/>
                </a:lnTo>
                <a:lnTo>
                  <a:pt x="793268" y="215767"/>
                </a:lnTo>
                <a:lnTo>
                  <a:pt x="819230" y="175951"/>
                </a:lnTo>
                <a:lnTo>
                  <a:pt x="828612" y="124905"/>
                </a:lnTo>
                <a:lnTo>
                  <a:pt x="828918" y="108643"/>
                </a:lnTo>
                <a:lnTo>
                  <a:pt x="827769" y="95926"/>
                </a:lnTo>
                <a:lnTo>
                  <a:pt x="812636" y="47865"/>
                </a:lnTo>
                <a:lnTo>
                  <a:pt x="788342" y="17124"/>
                </a:lnTo>
                <a:lnTo>
                  <a:pt x="766248" y="4215"/>
                </a:lnTo>
                <a:lnTo>
                  <a:pt x="753491" y="0"/>
                </a:lnTo>
                <a:close/>
              </a:path>
              <a:path w="829309" h="237489">
                <a:moveTo>
                  <a:pt x="75433" y="0"/>
                </a:moveTo>
                <a:lnTo>
                  <a:pt x="35671" y="21357"/>
                </a:lnTo>
                <a:lnTo>
                  <a:pt x="9676" y="61324"/>
                </a:lnTo>
                <a:lnTo>
                  <a:pt x="307" y="112322"/>
                </a:lnTo>
                <a:lnTo>
                  <a:pt x="0" y="128571"/>
                </a:lnTo>
                <a:lnTo>
                  <a:pt x="1127" y="141308"/>
                </a:lnTo>
                <a:lnTo>
                  <a:pt x="16161" y="189409"/>
                </a:lnTo>
                <a:lnTo>
                  <a:pt x="40477" y="219981"/>
                </a:lnTo>
                <a:lnTo>
                  <a:pt x="75433" y="237113"/>
                </a:lnTo>
                <a:lnTo>
                  <a:pt x="75405" y="226413"/>
                </a:lnTo>
                <a:lnTo>
                  <a:pt x="65248" y="221609"/>
                </a:lnTo>
                <a:lnTo>
                  <a:pt x="55917" y="214940"/>
                </a:lnTo>
                <a:lnTo>
                  <a:pt x="31217" y="179868"/>
                </a:lnTo>
                <a:lnTo>
                  <a:pt x="21733" y="130249"/>
                </a:lnTo>
                <a:lnTo>
                  <a:pt x="21342" y="115020"/>
                </a:lnTo>
                <a:lnTo>
                  <a:pt x="21861" y="101779"/>
                </a:lnTo>
                <a:lnTo>
                  <a:pt x="33233" y="52940"/>
                </a:lnTo>
                <a:lnTo>
                  <a:pt x="55843" y="21664"/>
                </a:lnTo>
                <a:lnTo>
                  <a:pt x="78725" y="9524"/>
                </a:lnTo>
                <a:lnTo>
                  <a:pt x="75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936361" y="4479589"/>
            <a:ext cx="304800" cy="237490"/>
          </a:xfrm>
          <a:custGeom>
            <a:avLst/>
            <a:gdLst/>
            <a:ahLst/>
            <a:cxnLst/>
            <a:rect l="l" t="t" r="r" b="b"/>
            <a:pathLst>
              <a:path w="304800" h="237489">
                <a:moveTo>
                  <a:pt x="229235" y="0"/>
                </a:moveTo>
                <a:lnTo>
                  <a:pt x="228850" y="10596"/>
                </a:lnTo>
                <a:lnTo>
                  <a:pt x="239214" y="15415"/>
                </a:lnTo>
                <a:lnTo>
                  <a:pt x="248667" y="22031"/>
                </a:lnTo>
                <a:lnTo>
                  <a:pt x="273411" y="56683"/>
                </a:lnTo>
                <a:lnTo>
                  <a:pt x="282799" y="106144"/>
                </a:lnTo>
                <a:lnTo>
                  <a:pt x="283179" y="121742"/>
                </a:lnTo>
                <a:lnTo>
                  <a:pt x="282567" y="135022"/>
                </a:lnTo>
                <a:lnTo>
                  <a:pt x="271211" y="183817"/>
                </a:lnTo>
                <a:lnTo>
                  <a:pt x="248921" y="215282"/>
                </a:lnTo>
                <a:lnTo>
                  <a:pt x="226187" y="227456"/>
                </a:lnTo>
                <a:lnTo>
                  <a:pt x="235918" y="235109"/>
                </a:lnTo>
                <a:lnTo>
                  <a:pt x="269012" y="215767"/>
                </a:lnTo>
                <a:lnTo>
                  <a:pt x="294974" y="175951"/>
                </a:lnTo>
                <a:lnTo>
                  <a:pt x="304356" y="124905"/>
                </a:lnTo>
                <a:lnTo>
                  <a:pt x="304662" y="108643"/>
                </a:lnTo>
                <a:lnTo>
                  <a:pt x="303513" y="95926"/>
                </a:lnTo>
                <a:lnTo>
                  <a:pt x="288380" y="47865"/>
                </a:lnTo>
                <a:lnTo>
                  <a:pt x="264086" y="17124"/>
                </a:lnTo>
                <a:lnTo>
                  <a:pt x="241992" y="4215"/>
                </a:lnTo>
                <a:lnTo>
                  <a:pt x="229235" y="0"/>
                </a:lnTo>
                <a:close/>
              </a:path>
              <a:path w="304800" h="237489">
                <a:moveTo>
                  <a:pt x="75433" y="0"/>
                </a:moveTo>
                <a:lnTo>
                  <a:pt x="35671" y="21357"/>
                </a:lnTo>
                <a:lnTo>
                  <a:pt x="9676" y="61324"/>
                </a:lnTo>
                <a:lnTo>
                  <a:pt x="307" y="112322"/>
                </a:lnTo>
                <a:lnTo>
                  <a:pt x="0" y="128571"/>
                </a:lnTo>
                <a:lnTo>
                  <a:pt x="1127" y="141308"/>
                </a:lnTo>
                <a:lnTo>
                  <a:pt x="16161" y="189409"/>
                </a:lnTo>
                <a:lnTo>
                  <a:pt x="40477" y="219981"/>
                </a:lnTo>
                <a:lnTo>
                  <a:pt x="75433" y="237113"/>
                </a:lnTo>
                <a:lnTo>
                  <a:pt x="75405" y="226413"/>
                </a:lnTo>
                <a:lnTo>
                  <a:pt x="65248" y="221609"/>
                </a:lnTo>
                <a:lnTo>
                  <a:pt x="55917" y="214940"/>
                </a:lnTo>
                <a:lnTo>
                  <a:pt x="31217" y="179868"/>
                </a:lnTo>
                <a:lnTo>
                  <a:pt x="21733" y="130249"/>
                </a:lnTo>
                <a:lnTo>
                  <a:pt x="21342" y="115020"/>
                </a:lnTo>
                <a:lnTo>
                  <a:pt x="21861" y="101779"/>
                </a:lnTo>
                <a:lnTo>
                  <a:pt x="33233" y="52940"/>
                </a:lnTo>
                <a:lnTo>
                  <a:pt x="55843" y="21664"/>
                </a:lnTo>
                <a:lnTo>
                  <a:pt x="78725" y="9524"/>
                </a:lnTo>
                <a:lnTo>
                  <a:pt x="75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484288" y="4424901"/>
            <a:ext cx="369379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885314" algn="l"/>
              </a:tabLst>
            </a:pP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𝜂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spc="85" dirty="0">
                <a:latin typeface="Cambria Math"/>
                <a:cs typeface="Cambria Math"/>
              </a:rPr>
              <a:t>𝛼</a:t>
            </a:r>
            <a:r>
              <a:rPr sz="2250" spc="179" baseline="25925" dirty="0">
                <a:latin typeface="Cambria Math"/>
                <a:cs typeface="Cambria Math"/>
              </a:rPr>
              <a:t>2</a:t>
            </a:r>
            <a:r>
              <a:rPr sz="2000" dirty="0">
                <a:latin typeface="Cambria Math"/>
                <a:cs typeface="Cambria Math"/>
              </a:rPr>
              <a:t>𝑔 </a:t>
            </a:r>
            <a:r>
              <a:rPr sz="2000" spc="-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𝑚</a:t>
            </a:r>
            <a:r>
              <a:rPr sz="2000" spc="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	− </a:t>
            </a:r>
            <a:r>
              <a:rPr sz="2000" spc="-130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Verdana"/>
                <a:cs typeface="Verdana"/>
              </a:rPr>
              <a:t>…</a:t>
            </a:r>
            <a:r>
              <a:rPr sz="2000" dirty="0">
                <a:latin typeface="Verdana"/>
                <a:cs typeface="Verdana"/>
              </a:rPr>
              <a:t>.</a:t>
            </a:r>
            <a:r>
              <a:rPr sz="2000" spc="-245" dirty="0">
                <a:latin typeface="Verdana"/>
                <a:cs typeface="Verdana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−</a:t>
            </a:r>
            <a:r>
              <a:rPr sz="2000" dirty="0">
                <a:latin typeface="Cambria Math"/>
                <a:cs typeface="Cambria Math"/>
              </a:rPr>
              <a:t>𝜂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spc="85" dirty="0">
                <a:latin typeface="Cambria Math"/>
                <a:cs typeface="Cambria Math"/>
              </a:rPr>
              <a:t>𝛼</a:t>
            </a:r>
            <a:r>
              <a:rPr sz="2250" spc="434" baseline="25925" dirty="0">
                <a:latin typeface="Cambria Math"/>
                <a:cs typeface="Cambria Math"/>
              </a:rPr>
              <a:t>𝑚</a:t>
            </a:r>
            <a:r>
              <a:rPr sz="2000" dirty="0">
                <a:latin typeface="Cambria Math"/>
                <a:cs typeface="Cambria Math"/>
              </a:rPr>
              <a:t>𝑔 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0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640841" y="4808221"/>
            <a:ext cx="824039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L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ow</a:t>
            </a:r>
            <a:r>
              <a:rPr sz="1550" b="1" spc="17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c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u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rv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at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u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0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155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3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f</a:t>
            </a:r>
            <a:r>
              <a:rPr sz="1550" b="1" spc="14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rr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2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su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fa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c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e: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7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C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19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8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155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ad</a:t>
            </a:r>
            <a:r>
              <a:rPr sz="155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0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1550" b="1" spc="16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v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y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3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ma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ll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.</a:t>
            </a:r>
            <a:endParaRPr sz="1550" dirty="0">
              <a:latin typeface="Ubuntu" panose="020B0504030602030204" pitchFamily="34" charset="0"/>
              <a:cs typeface="Verdan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871364" y="5083092"/>
            <a:ext cx="829310" cy="237490"/>
          </a:xfrm>
          <a:custGeom>
            <a:avLst/>
            <a:gdLst/>
            <a:ahLst/>
            <a:cxnLst/>
            <a:rect l="l" t="t" r="r" b="b"/>
            <a:pathLst>
              <a:path w="829310" h="237489">
                <a:moveTo>
                  <a:pt x="753475" y="0"/>
                </a:moveTo>
                <a:lnTo>
                  <a:pt x="753128" y="10592"/>
                </a:lnTo>
                <a:lnTo>
                  <a:pt x="763466" y="15410"/>
                </a:lnTo>
                <a:lnTo>
                  <a:pt x="772920" y="22027"/>
                </a:lnTo>
                <a:lnTo>
                  <a:pt x="797692" y="56689"/>
                </a:lnTo>
                <a:lnTo>
                  <a:pt x="807059" y="106150"/>
                </a:lnTo>
                <a:lnTo>
                  <a:pt x="807434" y="121750"/>
                </a:lnTo>
                <a:lnTo>
                  <a:pt x="806827" y="135029"/>
                </a:lnTo>
                <a:lnTo>
                  <a:pt x="795490" y="183825"/>
                </a:lnTo>
                <a:lnTo>
                  <a:pt x="773160" y="215286"/>
                </a:lnTo>
                <a:lnTo>
                  <a:pt x="750476" y="227456"/>
                </a:lnTo>
                <a:lnTo>
                  <a:pt x="760180" y="235104"/>
                </a:lnTo>
                <a:lnTo>
                  <a:pt x="793254" y="215762"/>
                </a:lnTo>
                <a:lnTo>
                  <a:pt x="819236" y="175946"/>
                </a:lnTo>
                <a:lnTo>
                  <a:pt x="828548" y="124889"/>
                </a:lnTo>
                <a:lnTo>
                  <a:pt x="828849" y="108620"/>
                </a:lnTo>
                <a:lnTo>
                  <a:pt x="827711" y="95906"/>
                </a:lnTo>
                <a:lnTo>
                  <a:pt x="812640" y="47832"/>
                </a:lnTo>
                <a:lnTo>
                  <a:pt x="788288" y="17103"/>
                </a:lnTo>
                <a:lnTo>
                  <a:pt x="766199" y="4210"/>
                </a:lnTo>
                <a:lnTo>
                  <a:pt x="753475" y="0"/>
                </a:lnTo>
                <a:close/>
              </a:path>
              <a:path w="829310" h="237489">
                <a:moveTo>
                  <a:pt x="75378" y="0"/>
                </a:moveTo>
                <a:lnTo>
                  <a:pt x="35684" y="21340"/>
                </a:lnTo>
                <a:lnTo>
                  <a:pt x="9655" y="61320"/>
                </a:lnTo>
                <a:lnTo>
                  <a:pt x="303" y="112313"/>
                </a:lnTo>
                <a:lnTo>
                  <a:pt x="0" y="128559"/>
                </a:lnTo>
                <a:lnTo>
                  <a:pt x="1131" y="141298"/>
                </a:lnTo>
                <a:lnTo>
                  <a:pt x="16150" y="189405"/>
                </a:lnTo>
                <a:lnTo>
                  <a:pt x="40482" y="219979"/>
                </a:lnTo>
                <a:lnTo>
                  <a:pt x="75378" y="237113"/>
                </a:lnTo>
                <a:lnTo>
                  <a:pt x="75426" y="226413"/>
                </a:lnTo>
                <a:lnTo>
                  <a:pt x="65241" y="221609"/>
                </a:lnTo>
                <a:lnTo>
                  <a:pt x="55904" y="214940"/>
                </a:lnTo>
                <a:lnTo>
                  <a:pt x="31247" y="179871"/>
                </a:lnTo>
                <a:lnTo>
                  <a:pt x="21783" y="130249"/>
                </a:lnTo>
                <a:lnTo>
                  <a:pt x="21393" y="115018"/>
                </a:lnTo>
                <a:lnTo>
                  <a:pt x="21911" y="101778"/>
                </a:lnTo>
                <a:lnTo>
                  <a:pt x="33260" y="52935"/>
                </a:lnTo>
                <a:lnTo>
                  <a:pt x="55827" y="21661"/>
                </a:lnTo>
                <a:lnTo>
                  <a:pt x="78761" y="9524"/>
                </a:lnTo>
                <a:lnTo>
                  <a:pt x="753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640841" y="5068307"/>
            <a:ext cx="9912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dirty="0">
                <a:latin typeface="Cambria Math"/>
                <a:cs typeface="Cambria Math"/>
              </a:rPr>
              <a:t>𝑤 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𝑚</a:t>
            </a:r>
            <a:r>
              <a:rPr sz="2000" spc="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267324" y="5083092"/>
            <a:ext cx="384175" cy="237490"/>
          </a:xfrm>
          <a:custGeom>
            <a:avLst/>
            <a:gdLst/>
            <a:ahLst/>
            <a:cxnLst/>
            <a:rect l="l" t="t" r="r" b="b"/>
            <a:pathLst>
              <a:path w="384175" h="237489">
                <a:moveTo>
                  <a:pt x="308492" y="0"/>
                </a:moveTo>
                <a:lnTo>
                  <a:pt x="308117" y="10595"/>
                </a:lnTo>
                <a:lnTo>
                  <a:pt x="318478" y="15413"/>
                </a:lnTo>
                <a:lnTo>
                  <a:pt x="327927" y="22030"/>
                </a:lnTo>
                <a:lnTo>
                  <a:pt x="352680" y="56681"/>
                </a:lnTo>
                <a:lnTo>
                  <a:pt x="362048" y="106144"/>
                </a:lnTo>
                <a:lnTo>
                  <a:pt x="362427" y="121744"/>
                </a:lnTo>
                <a:lnTo>
                  <a:pt x="361817" y="135024"/>
                </a:lnTo>
                <a:lnTo>
                  <a:pt x="350472" y="183819"/>
                </a:lnTo>
                <a:lnTo>
                  <a:pt x="328178" y="215283"/>
                </a:lnTo>
                <a:lnTo>
                  <a:pt x="305444" y="227456"/>
                </a:lnTo>
                <a:lnTo>
                  <a:pt x="315189" y="235104"/>
                </a:lnTo>
                <a:lnTo>
                  <a:pt x="348282" y="215762"/>
                </a:lnTo>
                <a:lnTo>
                  <a:pt x="374243" y="175947"/>
                </a:lnTo>
                <a:lnTo>
                  <a:pt x="383619" y="124898"/>
                </a:lnTo>
                <a:lnTo>
                  <a:pt x="383925" y="108635"/>
                </a:lnTo>
                <a:lnTo>
                  <a:pt x="382776" y="95920"/>
                </a:lnTo>
                <a:lnTo>
                  <a:pt x="367646" y="47858"/>
                </a:lnTo>
                <a:lnTo>
                  <a:pt x="343346" y="17120"/>
                </a:lnTo>
                <a:lnTo>
                  <a:pt x="321248" y="4214"/>
                </a:lnTo>
                <a:lnTo>
                  <a:pt x="308492" y="0"/>
                </a:lnTo>
                <a:close/>
              </a:path>
              <a:path w="384175" h="237489">
                <a:moveTo>
                  <a:pt x="75439" y="0"/>
                </a:moveTo>
                <a:lnTo>
                  <a:pt x="35693" y="21354"/>
                </a:lnTo>
                <a:lnTo>
                  <a:pt x="9695" y="61324"/>
                </a:lnTo>
                <a:lnTo>
                  <a:pt x="308" y="112318"/>
                </a:lnTo>
                <a:lnTo>
                  <a:pt x="0" y="128565"/>
                </a:lnTo>
                <a:lnTo>
                  <a:pt x="1129" y="141303"/>
                </a:lnTo>
                <a:lnTo>
                  <a:pt x="16175" y="189401"/>
                </a:lnTo>
                <a:lnTo>
                  <a:pt x="40488" y="219976"/>
                </a:lnTo>
                <a:lnTo>
                  <a:pt x="75439" y="237113"/>
                </a:lnTo>
                <a:lnTo>
                  <a:pt x="75413" y="226413"/>
                </a:lnTo>
                <a:lnTo>
                  <a:pt x="65254" y="221609"/>
                </a:lnTo>
                <a:lnTo>
                  <a:pt x="55923" y="214940"/>
                </a:lnTo>
                <a:lnTo>
                  <a:pt x="31233" y="179862"/>
                </a:lnTo>
                <a:lnTo>
                  <a:pt x="21740" y="130245"/>
                </a:lnTo>
                <a:lnTo>
                  <a:pt x="21348" y="115015"/>
                </a:lnTo>
                <a:lnTo>
                  <a:pt x="21869" y="101775"/>
                </a:lnTo>
                <a:lnTo>
                  <a:pt x="33250" y="52939"/>
                </a:lnTo>
                <a:lnTo>
                  <a:pt x="55857" y="21663"/>
                </a:lnTo>
                <a:lnTo>
                  <a:pt x="78749" y="9524"/>
                </a:lnTo>
                <a:lnTo>
                  <a:pt x="75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39051" y="5083092"/>
            <a:ext cx="2529840" cy="237490"/>
          </a:xfrm>
          <a:custGeom>
            <a:avLst/>
            <a:gdLst/>
            <a:ahLst/>
            <a:cxnLst/>
            <a:rect l="l" t="t" r="r" b="b"/>
            <a:pathLst>
              <a:path w="2529840" h="237489">
                <a:moveTo>
                  <a:pt x="2454290" y="0"/>
                </a:moveTo>
                <a:lnTo>
                  <a:pt x="2453905" y="10596"/>
                </a:lnTo>
                <a:lnTo>
                  <a:pt x="2464269" y="15415"/>
                </a:lnTo>
                <a:lnTo>
                  <a:pt x="2473722" y="22031"/>
                </a:lnTo>
                <a:lnTo>
                  <a:pt x="2498466" y="56683"/>
                </a:lnTo>
                <a:lnTo>
                  <a:pt x="2507854" y="106144"/>
                </a:lnTo>
                <a:lnTo>
                  <a:pt x="2508234" y="121742"/>
                </a:lnTo>
                <a:lnTo>
                  <a:pt x="2507622" y="135022"/>
                </a:lnTo>
                <a:lnTo>
                  <a:pt x="2496266" y="183817"/>
                </a:lnTo>
                <a:lnTo>
                  <a:pt x="2473976" y="215282"/>
                </a:lnTo>
                <a:lnTo>
                  <a:pt x="2451242" y="227456"/>
                </a:lnTo>
                <a:lnTo>
                  <a:pt x="2460973" y="235109"/>
                </a:lnTo>
                <a:lnTo>
                  <a:pt x="2494067" y="215767"/>
                </a:lnTo>
                <a:lnTo>
                  <a:pt x="2520029" y="175951"/>
                </a:lnTo>
                <a:lnTo>
                  <a:pt x="2529411" y="124905"/>
                </a:lnTo>
                <a:lnTo>
                  <a:pt x="2529717" y="108643"/>
                </a:lnTo>
                <a:lnTo>
                  <a:pt x="2528568" y="95926"/>
                </a:lnTo>
                <a:lnTo>
                  <a:pt x="2513435" y="47865"/>
                </a:lnTo>
                <a:lnTo>
                  <a:pt x="2489141" y="17124"/>
                </a:lnTo>
                <a:lnTo>
                  <a:pt x="2467047" y="4215"/>
                </a:lnTo>
                <a:lnTo>
                  <a:pt x="2454290" y="0"/>
                </a:lnTo>
                <a:close/>
              </a:path>
              <a:path w="2529840" h="237489">
                <a:moveTo>
                  <a:pt x="75439" y="0"/>
                </a:moveTo>
                <a:lnTo>
                  <a:pt x="35693" y="21354"/>
                </a:lnTo>
                <a:lnTo>
                  <a:pt x="9695" y="61324"/>
                </a:lnTo>
                <a:lnTo>
                  <a:pt x="308" y="112318"/>
                </a:lnTo>
                <a:lnTo>
                  <a:pt x="0" y="128565"/>
                </a:lnTo>
                <a:lnTo>
                  <a:pt x="1129" y="141303"/>
                </a:lnTo>
                <a:lnTo>
                  <a:pt x="16175" y="189401"/>
                </a:lnTo>
                <a:lnTo>
                  <a:pt x="40488" y="219976"/>
                </a:lnTo>
                <a:lnTo>
                  <a:pt x="75439" y="237113"/>
                </a:lnTo>
                <a:lnTo>
                  <a:pt x="75413" y="226413"/>
                </a:lnTo>
                <a:lnTo>
                  <a:pt x="65254" y="221609"/>
                </a:lnTo>
                <a:lnTo>
                  <a:pt x="55923" y="214940"/>
                </a:lnTo>
                <a:lnTo>
                  <a:pt x="31233" y="179862"/>
                </a:lnTo>
                <a:lnTo>
                  <a:pt x="21740" y="130245"/>
                </a:lnTo>
                <a:lnTo>
                  <a:pt x="21348" y="115015"/>
                </a:lnTo>
                <a:lnTo>
                  <a:pt x="21869" y="101775"/>
                </a:lnTo>
                <a:lnTo>
                  <a:pt x="33250" y="52939"/>
                </a:lnTo>
                <a:lnTo>
                  <a:pt x="55857" y="21663"/>
                </a:lnTo>
                <a:lnTo>
                  <a:pt x="78749" y="9524"/>
                </a:lnTo>
                <a:lnTo>
                  <a:pt x="75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781612" y="5068306"/>
            <a:ext cx="1217930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𝑤 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𝑚</a:t>
            </a:r>
          </a:p>
          <a:p>
            <a:pPr marL="18415">
              <a:spcBef>
                <a:spcPts val="865"/>
              </a:spcBef>
              <a:tabLst>
                <a:tab pos="1012825" algn="l"/>
              </a:tabLst>
            </a:pP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𝑤 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𝑚	−</a:t>
            </a:r>
          </a:p>
          <a:p>
            <a:pPr marL="18415">
              <a:spcBef>
                <a:spcPts val="1055"/>
              </a:spcBef>
            </a:pP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𝑤 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𝑚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3721097" y="5029040"/>
            <a:ext cx="314071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𝜂 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r>
              <a:rPr sz="2000" spc="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𝛼</a:t>
            </a:r>
            <a:r>
              <a:rPr sz="2000" spc="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85" dirty="0">
                <a:latin typeface="Cambria Math"/>
                <a:cs typeface="Cambria Math"/>
              </a:rPr>
              <a:t>𝛼</a:t>
            </a:r>
            <a:r>
              <a:rPr sz="2250" spc="37" baseline="25925" dirty="0">
                <a:latin typeface="Cambria Math"/>
                <a:cs typeface="Cambria Math"/>
              </a:rPr>
              <a:t>2</a:t>
            </a:r>
            <a:r>
              <a:rPr sz="2250" baseline="25925" dirty="0">
                <a:latin typeface="Cambria Math"/>
                <a:cs typeface="Cambria Math"/>
              </a:rPr>
              <a:t> </a:t>
            </a:r>
            <a:r>
              <a:rPr sz="2250" spc="-195" baseline="259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⋯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spc="85" dirty="0">
                <a:latin typeface="Cambria Math"/>
                <a:cs typeface="Cambria Math"/>
              </a:rPr>
              <a:t>𝛼</a:t>
            </a:r>
            <a:r>
              <a:rPr sz="2250" spc="225" baseline="25925" dirty="0">
                <a:latin typeface="Cambria Math"/>
                <a:cs typeface="Cambria Math"/>
              </a:rPr>
              <a:t>𝑚</a:t>
            </a:r>
            <a:r>
              <a:rPr sz="2250" baseline="25925" dirty="0">
                <a:latin typeface="Cambria Math"/>
                <a:cs typeface="Cambria Math"/>
              </a:rPr>
              <a:t>  </a:t>
            </a:r>
            <a:r>
              <a:rPr sz="2250" spc="-52" baseline="259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𝑔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273419" y="5497621"/>
            <a:ext cx="384175" cy="237490"/>
          </a:xfrm>
          <a:custGeom>
            <a:avLst/>
            <a:gdLst/>
            <a:ahLst/>
            <a:cxnLst/>
            <a:rect l="l" t="t" r="r" b="b"/>
            <a:pathLst>
              <a:path w="384175" h="237489">
                <a:moveTo>
                  <a:pt x="308493" y="0"/>
                </a:moveTo>
                <a:lnTo>
                  <a:pt x="308122" y="10596"/>
                </a:lnTo>
                <a:lnTo>
                  <a:pt x="318481" y="15415"/>
                </a:lnTo>
                <a:lnTo>
                  <a:pt x="327930" y="22032"/>
                </a:lnTo>
                <a:lnTo>
                  <a:pt x="352682" y="56686"/>
                </a:lnTo>
                <a:lnTo>
                  <a:pt x="362048" y="106150"/>
                </a:lnTo>
                <a:lnTo>
                  <a:pt x="362427" y="121751"/>
                </a:lnTo>
                <a:lnTo>
                  <a:pt x="361817" y="135029"/>
                </a:lnTo>
                <a:lnTo>
                  <a:pt x="350470" y="183824"/>
                </a:lnTo>
                <a:lnTo>
                  <a:pt x="328176" y="215288"/>
                </a:lnTo>
                <a:lnTo>
                  <a:pt x="305445" y="227469"/>
                </a:lnTo>
                <a:lnTo>
                  <a:pt x="315182" y="235109"/>
                </a:lnTo>
                <a:lnTo>
                  <a:pt x="348281" y="215776"/>
                </a:lnTo>
                <a:lnTo>
                  <a:pt x="374243" y="175947"/>
                </a:lnTo>
                <a:lnTo>
                  <a:pt x="383619" y="124898"/>
                </a:lnTo>
                <a:lnTo>
                  <a:pt x="383925" y="108635"/>
                </a:lnTo>
                <a:lnTo>
                  <a:pt x="382776" y="95920"/>
                </a:lnTo>
                <a:lnTo>
                  <a:pt x="367646" y="47858"/>
                </a:lnTo>
                <a:lnTo>
                  <a:pt x="343346" y="17120"/>
                </a:lnTo>
                <a:lnTo>
                  <a:pt x="321248" y="4214"/>
                </a:lnTo>
                <a:lnTo>
                  <a:pt x="308493" y="0"/>
                </a:lnTo>
                <a:close/>
              </a:path>
              <a:path w="384175" h="237489">
                <a:moveTo>
                  <a:pt x="75439" y="0"/>
                </a:moveTo>
                <a:lnTo>
                  <a:pt x="35694" y="21352"/>
                </a:lnTo>
                <a:lnTo>
                  <a:pt x="9697" y="61321"/>
                </a:lnTo>
                <a:lnTo>
                  <a:pt x="309" y="112314"/>
                </a:lnTo>
                <a:lnTo>
                  <a:pt x="0" y="128560"/>
                </a:lnTo>
                <a:lnTo>
                  <a:pt x="1129" y="141299"/>
                </a:lnTo>
                <a:lnTo>
                  <a:pt x="16172" y="189397"/>
                </a:lnTo>
                <a:lnTo>
                  <a:pt x="40485" y="219989"/>
                </a:lnTo>
                <a:lnTo>
                  <a:pt x="75439" y="237100"/>
                </a:lnTo>
                <a:lnTo>
                  <a:pt x="75407" y="226421"/>
                </a:lnTo>
                <a:lnTo>
                  <a:pt x="65249" y="221612"/>
                </a:lnTo>
                <a:lnTo>
                  <a:pt x="55920" y="214939"/>
                </a:lnTo>
                <a:lnTo>
                  <a:pt x="31233" y="179862"/>
                </a:lnTo>
                <a:lnTo>
                  <a:pt x="21740" y="130245"/>
                </a:lnTo>
                <a:lnTo>
                  <a:pt x="21348" y="115015"/>
                </a:lnTo>
                <a:lnTo>
                  <a:pt x="21869" y="101775"/>
                </a:lnTo>
                <a:lnTo>
                  <a:pt x="33250" y="52939"/>
                </a:lnTo>
                <a:lnTo>
                  <a:pt x="55857" y="21663"/>
                </a:lnTo>
                <a:lnTo>
                  <a:pt x="78750" y="9524"/>
                </a:lnTo>
                <a:lnTo>
                  <a:pt x="75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209036" y="5382862"/>
            <a:ext cx="1397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spc="210" dirty="0">
                <a:latin typeface="Cambria Math"/>
                <a:cs typeface="Cambria Math"/>
              </a:rPr>
              <a:t>𝜂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081021" y="5663634"/>
            <a:ext cx="40195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spc="25" dirty="0">
                <a:latin typeface="Cambria Math"/>
                <a:cs typeface="Cambria Math"/>
              </a:rPr>
              <a:t>1</a:t>
            </a:r>
            <a:r>
              <a:rPr sz="1500" spc="-30" dirty="0">
                <a:latin typeface="Cambria Math"/>
                <a:cs typeface="Cambria Math"/>
              </a:rPr>
              <a:t>−</a:t>
            </a:r>
            <a:r>
              <a:rPr sz="1500" spc="150" dirty="0">
                <a:latin typeface="Cambria Math"/>
                <a:cs typeface="Cambria Math"/>
              </a:rPr>
              <a:t>𝛼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091939" y="5614206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>
                <a:moveTo>
                  <a:pt x="0" y="0"/>
                </a:moveTo>
                <a:lnTo>
                  <a:pt x="371855" y="0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556889" y="5483090"/>
            <a:ext cx="18288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dirty="0">
                <a:latin typeface="Cambria Math"/>
                <a:cs typeface="Cambria Math"/>
              </a:rPr>
              <a:t>𝑔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273421" y="5936484"/>
            <a:ext cx="384175" cy="237490"/>
          </a:xfrm>
          <a:custGeom>
            <a:avLst/>
            <a:gdLst/>
            <a:ahLst/>
            <a:cxnLst/>
            <a:rect l="l" t="t" r="r" b="b"/>
            <a:pathLst>
              <a:path w="384175" h="237489">
                <a:moveTo>
                  <a:pt x="308491" y="0"/>
                </a:moveTo>
                <a:lnTo>
                  <a:pt x="308076" y="10669"/>
                </a:lnTo>
                <a:lnTo>
                  <a:pt x="318447" y="15470"/>
                </a:lnTo>
                <a:lnTo>
                  <a:pt x="327906" y="22086"/>
                </a:lnTo>
                <a:lnTo>
                  <a:pt x="352671" y="56716"/>
                </a:lnTo>
                <a:lnTo>
                  <a:pt x="362047" y="106185"/>
                </a:lnTo>
                <a:lnTo>
                  <a:pt x="362426" y="121785"/>
                </a:lnTo>
                <a:lnTo>
                  <a:pt x="361816" y="135054"/>
                </a:lnTo>
                <a:lnTo>
                  <a:pt x="350466" y="183860"/>
                </a:lnTo>
                <a:lnTo>
                  <a:pt x="328172" y="215305"/>
                </a:lnTo>
                <a:lnTo>
                  <a:pt x="305443" y="227517"/>
                </a:lnTo>
                <a:lnTo>
                  <a:pt x="315189" y="235153"/>
                </a:lnTo>
                <a:lnTo>
                  <a:pt x="348279" y="215788"/>
                </a:lnTo>
                <a:lnTo>
                  <a:pt x="374236" y="175979"/>
                </a:lnTo>
                <a:lnTo>
                  <a:pt x="383618" y="124947"/>
                </a:lnTo>
                <a:lnTo>
                  <a:pt x="383925" y="108663"/>
                </a:lnTo>
                <a:lnTo>
                  <a:pt x="382777" y="95946"/>
                </a:lnTo>
                <a:lnTo>
                  <a:pt x="367639" y="47876"/>
                </a:lnTo>
                <a:lnTo>
                  <a:pt x="343336" y="17169"/>
                </a:lnTo>
                <a:lnTo>
                  <a:pt x="321243" y="4241"/>
                </a:lnTo>
                <a:lnTo>
                  <a:pt x="308491" y="0"/>
                </a:lnTo>
                <a:close/>
              </a:path>
              <a:path w="384175" h="237489">
                <a:moveTo>
                  <a:pt x="75438" y="0"/>
                </a:moveTo>
                <a:lnTo>
                  <a:pt x="35685" y="21417"/>
                </a:lnTo>
                <a:lnTo>
                  <a:pt x="9694" y="61339"/>
                </a:lnTo>
                <a:lnTo>
                  <a:pt x="308" y="112351"/>
                </a:lnTo>
                <a:lnTo>
                  <a:pt x="0" y="128604"/>
                </a:lnTo>
                <a:lnTo>
                  <a:pt x="1130" y="141353"/>
                </a:lnTo>
                <a:lnTo>
                  <a:pt x="16182" y="189418"/>
                </a:lnTo>
                <a:lnTo>
                  <a:pt x="40497" y="220015"/>
                </a:lnTo>
                <a:lnTo>
                  <a:pt x="75438" y="237149"/>
                </a:lnTo>
                <a:lnTo>
                  <a:pt x="75431" y="226471"/>
                </a:lnTo>
                <a:lnTo>
                  <a:pt x="65267" y="221643"/>
                </a:lnTo>
                <a:lnTo>
                  <a:pt x="55933" y="214968"/>
                </a:lnTo>
                <a:lnTo>
                  <a:pt x="31248" y="179941"/>
                </a:lnTo>
                <a:lnTo>
                  <a:pt x="21739" y="130318"/>
                </a:lnTo>
                <a:lnTo>
                  <a:pt x="21347" y="115116"/>
                </a:lnTo>
                <a:lnTo>
                  <a:pt x="21864" y="101871"/>
                </a:lnTo>
                <a:lnTo>
                  <a:pt x="33241" y="53017"/>
                </a:lnTo>
                <a:lnTo>
                  <a:pt x="55850" y="21745"/>
                </a:lnTo>
                <a:lnTo>
                  <a:pt x="78748" y="9622"/>
                </a:lnTo>
                <a:lnTo>
                  <a:pt x="754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object 59"/>
              <p:cNvSpPr txBox="1"/>
              <p:nvPr/>
            </p:nvSpPr>
            <p:spPr>
              <a:xfrm>
                <a:off x="3727194" y="5922592"/>
                <a:ext cx="566420" cy="30777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/>
                <a:r>
                  <a:rPr sz="2000" dirty="0">
                    <a:latin typeface="Cambria Math"/>
                    <a:cs typeface="Cambria Math"/>
                  </a:rPr>
                  <a:t>−</a:t>
                </a:r>
                <a:r>
                  <a:rPr sz="2000" spc="-30" dirty="0"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pc="-95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pc="-95" dirty="0" smtClean="0">
                            <a:latin typeface="Cambria Math" panose="02040503050406030204" pitchFamily="18" charset="0"/>
                            <a:cs typeface="Cambria Math"/>
                          </a:rPr>
                          <m:t>𝜂</m:t>
                        </m:r>
                      </m:e>
                    </m:acc>
                  </m:oMath>
                </a14:m>
                <a:r>
                  <a:rPr sz="2000" dirty="0">
                    <a:latin typeface="Cambria Math"/>
                    <a:cs typeface="Cambria Math"/>
                  </a:rPr>
                  <a:t>𝑔</a:t>
                </a:r>
              </a:p>
            </p:txBody>
          </p:sp>
        </mc:Choice>
        <mc:Fallback>
          <p:sp>
            <p:nvSpPr>
              <p:cNvPr id="59" name="object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194" y="5922592"/>
                <a:ext cx="566420" cy="307777"/>
              </a:xfrm>
              <a:prstGeom prst="rect">
                <a:avLst/>
              </a:prstGeom>
              <a:blipFill>
                <a:blip r:embed="rId3"/>
                <a:stretch>
                  <a:fillRect l="-24731" t="-26000" r="-3655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object 60"/>
              <p:cNvSpPr txBox="1"/>
              <p:nvPr/>
            </p:nvSpPr>
            <p:spPr>
              <a:xfrm>
                <a:off x="1601470" y="6412468"/>
                <a:ext cx="7198360" cy="3693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/>
                <a:r>
                  <a:rPr sz="2000" spc="-95" dirty="0">
                    <a:latin typeface="Ubuntu" panose="020B0504030602030204" pitchFamily="34" charset="0"/>
                    <a:cs typeface="Cambria Math"/>
                  </a:rPr>
                  <a:t>𝜂</a:t>
                </a:r>
                <a:r>
                  <a:rPr sz="2000" dirty="0">
                    <a:latin typeface="Ubuntu" panose="020B0504030602030204" pitchFamily="34" charset="0"/>
                    <a:cs typeface="Cambria Math"/>
                  </a:rPr>
                  <a:t>  </a:t>
                </a:r>
                <a:r>
                  <a:rPr sz="2000" spc="-135" dirty="0">
                    <a:latin typeface="Ubuntu" panose="020B0504030602030204" pitchFamily="34" charset="0"/>
                    <a:cs typeface="Cambria Math"/>
                  </a:rPr>
                  <a:t> </a:t>
                </a:r>
                <a:r>
                  <a:rPr b="1" spc="5" dirty="0">
                    <a:solidFill>
                      <a:srgbClr val="3232FF"/>
                    </a:solidFill>
                    <a:latin typeface="Ubuntu" panose="020B0504030602030204" pitchFamily="34" charset="0"/>
                    <a:cs typeface="Verdana"/>
                  </a:rPr>
                  <a:t>is</a:t>
                </a:r>
                <a:r>
                  <a:rPr b="1" spc="100" dirty="0">
                    <a:solidFill>
                      <a:srgbClr val="3232FF"/>
                    </a:solidFill>
                    <a:latin typeface="Ubuntu" panose="020B0504030602030204" pitchFamily="34" charset="0"/>
                    <a:cs typeface="Times New Roman"/>
                  </a:rPr>
                  <a:t> </a:t>
                </a:r>
                <a:r>
                  <a:rPr b="1" spc="-10" dirty="0">
                    <a:solidFill>
                      <a:srgbClr val="3232FF"/>
                    </a:solidFill>
                    <a:latin typeface="Ubuntu" panose="020B0504030602030204" pitchFamily="34" charset="0"/>
                    <a:cs typeface="Verdana"/>
                  </a:rPr>
                  <a:t>t</a:t>
                </a:r>
                <a:r>
                  <a:rPr b="1" spc="5" dirty="0">
                    <a:solidFill>
                      <a:srgbClr val="3232FF"/>
                    </a:solidFill>
                    <a:latin typeface="Ubuntu" panose="020B0504030602030204" pitchFamily="34" charset="0"/>
                    <a:cs typeface="Verdana"/>
                  </a:rPr>
                  <a:t>h</a:t>
                </a:r>
                <a:r>
                  <a:rPr b="1" spc="10" dirty="0">
                    <a:solidFill>
                      <a:srgbClr val="3232FF"/>
                    </a:solidFill>
                    <a:latin typeface="Ubuntu" panose="020B0504030602030204" pitchFamily="34" charset="0"/>
                    <a:cs typeface="Verdana"/>
                  </a:rPr>
                  <a:t>e</a:t>
                </a:r>
                <a:r>
                  <a:rPr b="1" spc="160" dirty="0">
                    <a:solidFill>
                      <a:srgbClr val="3232FF"/>
                    </a:solidFill>
                    <a:latin typeface="Ubuntu" panose="020B0504030602030204" pitchFamily="34" charset="0"/>
                    <a:cs typeface="Times New Roman"/>
                  </a:rPr>
                  <a:t> </a:t>
                </a:r>
                <a:r>
                  <a:rPr b="1" dirty="0">
                    <a:solidFill>
                      <a:srgbClr val="3232FF"/>
                    </a:solidFill>
                    <a:latin typeface="Ubuntu" panose="020B0504030602030204" pitchFamily="34" charset="0"/>
                    <a:cs typeface="Verdana"/>
                  </a:rPr>
                  <a:t>effe</a:t>
                </a:r>
                <a:r>
                  <a:rPr b="1" spc="-10" dirty="0">
                    <a:solidFill>
                      <a:srgbClr val="3232FF"/>
                    </a:solidFill>
                    <a:latin typeface="Ubuntu" panose="020B0504030602030204" pitchFamily="34" charset="0"/>
                    <a:cs typeface="Verdana"/>
                  </a:rPr>
                  <a:t>ct</a:t>
                </a:r>
                <a:r>
                  <a:rPr b="1" spc="5" dirty="0">
                    <a:solidFill>
                      <a:srgbClr val="3232FF"/>
                    </a:solidFill>
                    <a:latin typeface="Ubuntu" panose="020B0504030602030204" pitchFamily="34" charset="0"/>
                    <a:cs typeface="Verdana"/>
                  </a:rPr>
                  <a:t>i</a:t>
                </a:r>
                <a:r>
                  <a:rPr b="1" spc="20" dirty="0">
                    <a:solidFill>
                      <a:srgbClr val="3232FF"/>
                    </a:solidFill>
                    <a:latin typeface="Ubuntu" panose="020B0504030602030204" pitchFamily="34" charset="0"/>
                    <a:cs typeface="Verdana"/>
                  </a:rPr>
                  <a:t>v</a:t>
                </a:r>
                <a:r>
                  <a:rPr b="1" spc="10" dirty="0">
                    <a:solidFill>
                      <a:srgbClr val="3232FF"/>
                    </a:solidFill>
                    <a:latin typeface="Ubuntu" panose="020B0504030602030204" pitchFamily="34" charset="0"/>
                    <a:cs typeface="Verdana"/>
                  </a:rPr>
                  <a:t>e</a:t>
                </a:r>
                <a:r>
                  <a:rPr b="1" spc="114" dirty="0">
                    <a:solidFill>
                      <a:srgbClr val="3232FF"/>
                    </a:solidFill>
                    <a:latin typeface="Ubuntu" panose="020B0504030602030204" pitchFamily="34" charset="0"/>
                    <a:cs typeface="Times New Roman"/>
                  </a:rPr>
                  <a:t> </a:t>
                </a:r>
                <a:r>
                  <a:rPr b="1" spc="5" dirty="0">
                    <a:solidFill>
                      <a:srgbClr val="3232FF"/>
                    </a:solidFill>
                    <a:latin typeface="Ubuntu" panose="020B0504030602030204" pitchFamily="34" charset="0"/>
                    <a:cs typeface="Verdana"/>
                  </a:rPr>
                  <a:t>l</a:t>
                </a:r>
                <a:r>
                  <a:rPr b="1" dirty="0">
                    <a:solidFill>
                      <a:srgbClr val="3232FF"/>
                    </a:solidFill>
                    <a:latin typeface="Ubuntu" panose="020B0504030602030204" pitchFamily="34" charset="0"/>
                    <a:cs typeface="Verdana"/>
                  </a:rPr>
                  <a:t>e</a:t>
                </a:r>
                <a:r>
                  <a:rPr b="1" spc="-10" dirty="0">
                    <a:solidFill>
                      <a:srgbClr val="3232FF"/>
                    </a:solidFill>
                    <a:latin typeface="Ubuntu" panose="020B0504030602030204" pitchFamily="34" charset="0"/>
                    <a:cs typeface="Verdana"/>
                  </a:rPr>
                  <a:t>a</a:t>
                </a:r>
                <a:r>
                  <a:rPr b="1" spc="10" dirty="0">
                    <a:solidFill>
                      <a:srgbClr val="3232FF"/>
                    </a:solidFill>
                    <a:latin typeface="Ubuntu" panose="020B0504030602030204" pitchFamily="34" charset="0"/>
                    <a:cs typeface="Verdana"/>
                  </a:rPr>
                  <a:t>r</a:t>
                </a:r>
                <a:r>
                  <a:rPr b="1" spc="5" dirty="0">
                    <a:solidFill>
                      <a:srgbClr val="3232FF"/>
                    </a:solidFill>
                    <a:latin typeface="Ubuntu" panose="020B0504030602030204" pitchFamily="34" charset="0"/>
                    <a:cs typeface="Verdana"/>
                  </a:rPr>
                  <a:t>nin</a:t>
                </a:r>
                <a:r>
                  <a:rPr b="1" spc="10" dirty="0">
                    <a:solidFill>
                      <a:srgbClr val="3232FF"/>
                    </a:solidFill>
                    <a:latin typeface="Ubuntu" panose="020B0504030602030204" pitchFamily="34" charset="0"/>
                    <a:cs typeface="Verdana"/>
                  </a:rPr>
                  <a:t>g</a:t>
                </a:r>
                <a:r>
                  <a:rPr b="1" spc="95" dirty="0">
                    <a:solidFill>
                      <a:srgbClr val="3232FF"/>
                    </a:solidFill>
                    <a:latin typeface="Ubuntu" panose="020B0504030602030204" pitchFamily="34" charset="0"/>
                    <a:cs typeface="Times New Roman"/>
                  </a:rPr>
                  <a:t> </a:t>
                </a:r>
                <a:r>
                  <a:rPr b="1" spc="10" dirty="0">
                    <a:solidFill>
                      <a:srgbClr val="3232FF"/>
                    </a:solidFill>
                    <a:latin typeface="Ubuntu" panose="020B0504030602030204" pitchFamily="34" charset="0"/>
                    <a:cs typeface="Verdana"/>
                  </a:rPr>
                  <a:t>r</a:t>
                </a:r>
                <a:r>
                  <a:rPr b="1" spc="-10" dirty="0">
                    <a:solidFill>
                      <a:srgbClr val="3232FF"/>
                    </a:solidFill>
                    <a:latin typeface="Ubuntu" panose="020B0504030602030204" pitchFamily="34" charset="0"/>
                    <a:cs typeface="Verdana"/>
                  </a:rPr>
                  <a:t>at</a:t>
                </a:r>
                <a:r>
                  <a:rPr b="1" dirty="0">
                    <a:solidFill>
                      <a:srgbClr val="3232FF"/>
                    </a:solidFill>
                    <a:latin typeface="Ubuntu" panose="020B0504030602030204" pitchFamily="34" charset="0"/>
                    <a:cs typeface="Verdana"/>
                  </a:rPr>
                  <a:t>e</a:t>
                </a:r>
                <a:r>
                  <a:rPr b="1" spc="5" dirty="0">
                    <a:solidFill>
                      <a:srgbClr val="3232FF"/>
                    </a:solidFill>
                    <a:latin typeface="Ubuntu" panose="020B0504030602030204" pitchFamily="34" charset="0"/>
                    <a:cs typeface="Verdana"/>
                  </a:rPr>
                  <a:t>.</a:t>
                </a:r>
                <a:r>
                  <a:rPr b="1" spc="135" dirty="0">
                    <a:solidFill>
                      <a:srgbClr val="3232FF"/>
                    </a:solidFill>
                    <a:latin typeface="Ubuntu" panose="020B0504030602030204" pitchFamily="34" charset="0"/>
                    <a:cs typeface="Times New Roman"/>
                  </a:rPr>
                  <a:t> </a:t>
                </a:r>
                <a:r>
                  <a:rPr b="1" spc="20" dirty="0">
                    <a:solidFill>
                      <a:srgbClr val="3232FF"/>
                    </a:solidFill>
                    <a:latin typeface="Ubuntu" panose="020B0504030602030204" pitchFamily="34" charset="0"/>
                    <a:cs typeface="Verdana"/>
                  </a:rPr>
                  <a:t>F</a:t>
                </a:r>
                <a:r>
                  <a:rPr b="1" spc="10" dirty="0">
                    <a:solidFill>
                      <a:srgbClr val="3232FF"/>
                    </a:solidFill>
                    <a:latin typeface="Ubuntu" panose="020B0504030602030204" pitchFamily="34" charset="0"/>
                    <a:cs typeface="Verdana"/>
                  </a:rPr>
                  <a:t>or</a:t>
                </a:r>
                <a:r>
                  <a:rPr b="1" spc="105" dirty="0">
                    <a:solidFill>
                      <a:srgbClr val="3232FF"/>
                    </a:solidFill>
                    <a:latin typeface="Ubuntu" panose="020B0504030602030204" pitchFamily="34" charset="0"/>
                    <a:cs typeface="Times New Roman"/>
                  </a:rPr>
                  <a:t> </a:t>
                </a:r>
                <a:r>
                  <a:rPr lang="en-US" sz="2400" spc="85" dirty="0">
                    <a:latin typeface="Cambria Math"/>
                    <a:cs typeface="Cambria Math"/>
                  </a:rPr>
                  <a:t>𝛼</a:t>
                </a:r>
                <a:r>
                  <a:rPr sz="2400" spc="15" dirty="0">
                    <a:latin typeface="Ubuntu" panose="020B0504030602030204" pitchFamily="34" charset="0"/>
                    <a:cs typeface="Times New Roman"/>
                  </a:rPr>
                  <a:t> </a:t>
                </a:r>
                <a:r>
                  <a:rPr sz="2400" dirty="0">
                    <a:latin typeface="Ubuntu" panose="020B0504030602030204" pitchFamily="34" charset="0"/>
                    <a:cs typeface="Times New Roman"/>
                  </a:rPr>
                  <a:t>=</a:t>
                </a:r>
                <a:r>
                  <a:rPr sz="2400" spc="10" dirty="0">
                    <a:latin typeface="Ubuntu" panose="020B0504030602030204" pitchFamily="34" charset="0"/>
                    <a:cs typeface="Times New Roman"/>
                  </a:rPr>
                  <a:t> </a:t>
                </a:r>
                <a:r>
                  <a:rPr sz="2400" dirty="0">
                    <a:latin typeface="Ubuntu" panose="020B0504030602030204" pitchFamily="34" charset="0"/>
                    <a:cs typeface="Times New Roman"/>
                  </a:rPr>
                  <a:t>0</a:t>
                </a:r>
                <a:r>
                  <a:rPr sz="2400" spc="20" dirty="0">
                    <a:latin typeface="Ubuntu" panose="020B0504030602030204" pitchFamily="34" charset="0"/>
                    <a:cs typeface="Times New Roman"/>
                  </a:rPr>
                  <a:t>.</a:t>
                </a:r>
                <a:r>
                  <a:rPr sz="2400" dirty="0">
                    <a:latin typeface="Ubuntu" panose="020B0504030602030204" pitchFamily="34" charset="0"/>
                    <a:cs typeface="Times New Roman"/>
                  </a:rPr>
                  <a:t>9</a:t>
                </a:r>
                <a:r>
                  <a:rPr sz="2400" dirty="0">
                    <a:solidFill>
                      <a:srgbClr val="3232FF"/>
                    </a:solidFill>
                    <a:latin typeface="Ubuntu" panose="020B0504030602030204" pitchFamily="34" charset="0"/>
                    <a:cs typeface="Times New Roman"/>
                  </a:rPr>
                  <a:t>,</a:t>
                </a:r>
                <a:r>
                  <a:rPr sz="2400" spc="-50" dirty="0">
                    <a:solidFill>
                      <a:srgbClr val="3232FF"/>
                    </a:solidFill>
                    <a:latin typeface="Ubuntu" panose="020B0504030602030204" pitchFamily="34" charset="0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000" i="1" spc="-95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2000" i="1" spc="-95" dirty="0" smtClean="0">
                            <a:latin typeface="Cambria Math" panose="02040503050406030204" pitchFamily="18" charset="0"/>
                            <a:cs typeface="Cambria Math"/>
                          </a:rPr>
                          <m:t>𝜂</m:t>
                        </m:r>
                      </m:e>
                    </m:acc>
                    <m:r>
                      <a:rPr lang="ar-AE" sz="2000" i="1" spc="-95" dirty="0" smtClean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</m:oMath>
                </a14:m>
                <a:r>
                  <a:rPr sz="2000" dirty="0">
                    <a:latin typeface="Ubuntu" panose="020B0504030602030204" pitchFamily="34" charset="0"/>
                    <a:cs typeface="Cambria Math"/>
                  </a:rPr>
                  <a:t>=</a:t>
                </a:r>
                <a:r>
                  <a:rPr sz="2000" spc="120" dirty="0">
                    <a:latin typeface="Ubuntu" panose="020B0504030602030204" pitchFamily="34" charset="0"/>
                    <a:cs typeface="Cambria Math"/>
                  </a:rPr>
                  <a:t> </a:t>
                </a:r>
                <a:r>
                  <a:rPr sz="2000" spc="-15" dirty="0">
                    <a:latin typeface="Ubuntu" panose="020B0504030602030204" pitchFamily="34" charset="0"/>
                    <a:cs typeface="Cambria Math"/>
                  </a:rPr>
                  <a:t>10𝜂</a:t>
                </a:r>
                <a:endParaRPr sz="2000" dirty="0">
                  <a:latin typeface="Ubuntu" panose="020B0504030602030204" pitchFamily="34" charset="0"/>
                  <a:cs typeface="Cambria Math"/>
                </a:endParaRPr>
              </a:p>
            </p:txBody>
          </p:sp>
        </mc:Choice>
        <mc:Fallback>
          <p:sp>
            <p:nvSpPr>
              <p:cNvPr id="60" name="object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470" y="6412468"/>
                <a:ext cx="7198360" cy="369332"/>
              </a:xfrm>
              <a:prstGeom prst="rect">
                <a:avLst/>
              </a:prstGeom>
              <a:blipFill>
                <a:blip r:embed="rId4"/>
                <a:stretch>
                  <a:fillRect l="-2032" t="-27869" b="-47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bject 61"/>
          <p:cNvSpPr/>
          <p:nvPr/>
        </p:nvSpPr>
        <p:spPr>
          <a:xfrm>
            <a:off x="3581400" y="1528942"/>
            <a:ext cx="222250" cy="356235"/>
          </a:xfrm>
          <a:custGeom>
            <a:avLst/>
            <a:gdLst/>
            <a:ahLst/>
            <a:cxnLst/>
            <a:rect l="l" t="t" r="r" b="b"/>
            <a:pathLst>
              <a:path w="222250" h="356234">
                <a:moveTo>
                  <a:pt x="7370" y="260482"/>
                </a:moveTo>
                <a:lnTo>
                  <a:pt x="0" y="356128"/>
                </a:lnTo>
                <a:lnTo>
                  <a:pt x="80903" y="304678"/>
                </a:lnTo>
                <a:lnTo>
                  <a:pt x="76896" y="302270"/>
                </a:lnTo>
                <a:lnTo>
                  <a:pt x="49017" y="302270"/>
                </a:lnTo>
                <a:lnTo>
                  <a:pt x="24515" y="287548"/>
                </a:lnTo>
                <a:lnTo>
                  <a:pt x="31916" y="275235"/>
                </a:lnTo>
                <a:lnTo>
                  <a:pt x="7370" y="260482"/>
                </a:lnTo>
                <a:close/>
              </a:path>
              <a:path w="222250" h="356234">
                <a:moveTo>
                  <a:pt x="31916" y="275235"/>
                </a:moveTo>
                <a:lnTo>
                  <a:pt x="24515" y="287548"/>
                </a:lnTo>
                <a:lnTo>
                  <a:pt x="49017" y="302270"/>
                </a:lnTo>
                <a:lnTo>
                  <a:pt x="56413" y="289959"/>
                </a:lnTo>
                <a:lnTo>
                  <a:pt x="31916" y="275235"/>
                </a:lnTo>
                <a:close/>
              </a:path>
              <a:path w="222250" h="356234">
                <a:moveTo>
                  <a:pt x="56413" y="289959"/>
                </a:moveTo>
                <a:lnTo>
                  <a:pt x="49017" y="302270"/>
                </a:lnTo>
                <a:lnTo>
                  <a:pt x="76896" y="302270"/>
                </a:lnTo>
                <a:lnTo>
                  <a:pt x="56413" y="289959"/>
                </a:lnTo>
                <a:close/>
              </a:path>
              <a:path w="222250" h="356234">
                <a:moveTo>
                  <a:pt x="197357" y="0"/>
                </a:moveTo>
                <a:lnTo>
                  <a:pt x="31916" y="275235"/>
                </a:lnTo>
                <a:lnTo>
                  <a:pt x="56413" y="289959"/>
                </a:lnTo>
                <a:lnTo>
                  <a:pt x="221741" y="14752"/>
                </a:lnTo>
                <a:lnTo>
                  <a:pt x="1973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486153" y="2802518"/>
            <a:ext cx="990600" cy="151130"/>
          </a:xfrm>
          <a:custGeom>
            <a:avLst/>
            <a:gdLst/>
            <a:ahLst/>
            <a:cxnLst/>
            <a:rect l="l" t="t" r="r" b="b"/>
            <a:pathLst>
              <a:path w="990600" h="151130">
                <a:moveTo>
                  <a:pt x="990596" y="0"/>
                </a:moveTo>
                <a:lnTo>
                  <a:pt x="986959" y="53341"/>
                </a:lnTo>
                <a:lnTo>
                  <a:pt x="508000" y="76199"/>
                </a:lnTo>
                <a:lnTo>
                  <a:pt x="504676" y="78851"/>
                </a:lnTo>
                <a:lnTo>
                  <a:pt x="495815" y="130838"/>
                </a:lnTo>
                <a:lnTo>
                  <a:pt x="495299" y="150686"/>
                </a:lnTo>
                <a:lnTo>
                  <a:pt x="494835" y="131000"/>
                </a:lnTo>
                <a:lnTo>
                  <a:pt x="488897" y="86215"/>
                </a:lnTo>
                <a:lnTo>
                  <a:pt x="12700" y="76199"/>
                </a:lnTo>
                <a:lnTo>
                  <a:pt x="9376" y="73554"/>
                </a:lnTo>
                <a:lnTo>
                  <a:pt x="6378" y="66080"/>
                </a:lnTo>
                <a:lnTo>
                  <a:pt x="3822" y="54467"/>
                </a:lnTo>
                <a:lnTo>
                  <a:pt x="1828" y="39408"/>
                </a:lnTo>
                <a:lnTo>
                  <a:pt x="515" y="21594"/>
                </a:lnTo>
                <a:lnTo>
                  <a:pt x="0" y="1717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61507" y="2963148"/>
            <a:ext cx="1108075" cy="300355"/>
          </a:xfrm>
          <a:custGeom>
            <a:avLst/>
            <a:gdLst/>
            <a:ahLst/>
            <a:cxnLst/>
            <a:rect l="l" t="t" r="r" b="b"/>
            <a:pathLst>
              <a:path w="1108075" h="300355">
                <a:moveTo>
                  <a:pt x="77042" y="24716"/>
                </a:moveTo>
                <a:lnTo>
                  <a:pt x="71043" y="49367"/>
                </a:lnTo>
                <a:lnTo>
                  <a:pt x="1101983" y="299984"/>
                </a:lnTo>
                <a:lnTo>
                  <a:pt x="1107957" y="275356"/>
                </a:lnTo>
                <a:lnTo>
                  <a:pt x="77042" y="24716"/>
                </a:lnTo>
                <a:close/>
              </a:path>
              <a:path w="1108075" h="300355">
                <a:moveTo>
                  <a:pt x="83057" y="0"/>
                </a:moveTo>
                <a:lnTo>
                  <a:pt x="0" y="19049"/>
                </a:lnTo>
                <a:lnTo>
                  <a:pt x="65032" y="74066"/>
                </a:lnTo>
                <a:lnTo>
                  <a:pt x="71043" y="49367"/>
                </a:lnTo>
                <a:lnTo>
                  <a:pt x="58673" y="46360"/>
                </a:lnTo>
                <a:lnTo>
                  <a:pt x="64769" y="21732"/>
                </a:lnTo>
                <a:lnTo>
                  <a:pt x="77768" y="21732"/>
                </a:lnTo>
                <a:lnTo>
                  <a:pt x="83057" y="0"/>
                </a:lnTo>
                <a:close/>
              </a:path>
              <a:path w="1108075" h="300355">
                <a:moveTo>
                  <a:pt x="64769" y="21732"/>
                </a:moveTo>
                <a:lnTo>
                  <a:pt x="58673" y="46360"/>
                </a:lnTo>
                <a:lnTo>
                  <a:pt x="71043" y="49367"/>
                </a:lnTo>
                <a:lnTo>
                  <a:pt x="77042" y="24716"/>
                </a:lnTo>
                <a:lnTo>
                  <a:pt x="64769" y="21732"/>
                </a:lnTo>
                <a:close/>
              </a:path>
              <a:path w="1108075" h="300355">
                <a:moveTo>
                  <a:pt x="77768" y="21732"/>
                </a:moveTo>
                <a:lnTo>
                  <a:pt x="64769" y="21732"/>
                </a:lnTo>
                <a:lnTo>
                  <a:pt x="77042" y="24716"/>
                </a:lnTo>
                <a:lnTo>
                  <a:pt x="77768" y="217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58467" y="3479419"/>
            <a:ext cx="2037080" cy="150495"/>
          </a:xfrm>
          <a:custGeom>
            <a:avLst/>
            <a:gdLst/>
            <a:ahLst/>
            <a:cxnLst/>
            <a:rect l="l" t="t" r="r" b="b"/>
            <a:pathLst>
              <a:path w="2037079" h="150495">
                <a:moveTo>
                  <a:pt x="2036557" y="0"/>
                </a:moveTo>
                <a:lnTo>
                  <a:pt x="2032899" y="53145"/>
                </a:lnTo>
                <a:lnTo>
                  <a:pt x="1030854" y="75194"/>
                </a:lnTo>
                <a:lnTo>
                  <a:pt x="1027502" y="77879"/>
                </a:lnTo>
                <a:lnTo>
                  <a:pt x="1018735" y="130328"/>
                </a:lnTo>
                <a:lnTo>
                  <a:pt x="1018281" y="150270"/>
                </a:lnTo>
                <a:lnTo>
                  <a:pt x="1017835" y="130347"/>
                </a:lnTo>
                <a:lnTo>
                  <a:pt x="1012063" y="85439"/>
                </a:lnTo>
                <a:lnTo>
                  <a:pt x="12572" y="75194"/>
                </a:lnTo>
                <a:lnTo>
                  <a:pt x="9216" y="72509"/>
                </a:lnTo>
                <a:lnTo>
                  <a:pt x="6209" y="64934"/>
                </a:lnTo>
                <a:lnTo>
                  <a:pt x="3668" y="53185"/>
                </a:lnTo>
                <a:lnTo>
                  <a:pt x="1709" y="37978"/>
                </a:lnTo>
                <a:lnTo>
                  <a:pt x="448" y="20032"/>
                </a:lnTo>
                <a:lnTo>
                  <a:pt x="0" y="62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13956" y="3661901"/>
            <a:ext cx="614680" cy="249554"/>
          </a:xfrm>
          <a:custGeom>
            <a:avLst/>
            <a:gdLst/>
            <a:ahLst/>
            <a:cxnLst/>
            <a:rect l="l" t="t" r="r" b="b"/>
            <a:pathLst>
              <a:path w="614679" h="249554">
                <a:moveTo>
                  <a:pt x="75782" y="23902"/>
                </a:moveTo>
                <a:lnTo>
                  <a:pt x="66908" y="47656"/>
                </a:lnTo>
                <a:lnTo>
                  <a:pt x="605159" y="249448"/>
                </a:lnTo>
                <a:lnTo>
                  <a:pt x="614059" y="225704"/>
                </a:lnTo>
                <a:lnTo>
                  <a:pt x="75782" y="23902"/>
                </a:lnTo>
                <a:close/>
              </a:path>
              <a:path w="614679" h="249554">
                <a:moveTo>
                  <a:pt x="84713" y="0"/>
                </a:moveTo>
                <a:lnTo>
                  <a:pt x="0" y="9022"/>
                </a:lnTo>
                <a:lnTo>
                  <a:pt x="58043" y="71384"/>
                </a:lnTo>
                <a:lnTo>
                  <a:pt x="66908" y="47656"/>
                </a:lnTo>
                <a:lnTo>
                  <a:pt x="54995" y="43190"/>
                </a:lnTo>
                <a:lnTo>
                  <a:pt x="63895" y="19446"/>
                </a:lnTo>
                <a:lnTo>
                  <a:pt x="77447" y="19446"/>
                </a:lnTo>
                <a:lnTo>
                  <a:pt x="84713" y="0"/>
                </a:lnTo>
                <a:close/>
              </a:path>
              <a:path w="614679" h="249554">
                <a:moveTo>
                  <a:pt x="63895" y="19446"/>
                </a:moveTo>
                <a:lnTo>
                  <a:pt x="54995" y="43190"/>
                </a:lnTo>
                <a:lnTo>
                  <a:pt x="66908" y="47656"/>
                </a:lnTo>
                <a:lnTo>
                  <a:pt x="75782" y="23902"/>
                </a:lnTo>
                <a:lnTo>
                  <a:pt x="63895" y="19446"/>
                </a:lnTo>
                <a:close/>
              </a:path>
              <a:path w="614679" h="249554">
                <a:moveTo>
                  <a:pt x="77447" y="19446"/>
                </a:moveTo>
                <a:lnTo>
                  <a:pt x="63895" y="19446"/>
                </a:lnTo>
                <a:lnTo>
                  <a:pt x="75782" y="23902"/>
                </a:lnTo>
                <a:lnTo>
                  <a:pt x="77447" y="1944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29190" y="1422019"/>
            <a:ext cx="723900" cy="103505"/>
          </a:xfrm>
          <a:custGeom>
            <a:avLst/>
            <a:gdLst/>
            <a:ahLst/>
            <a:cxnLst/>
            <a:rect l="l" t="t" r="r" b="b"/>
            <a:pathLst>
              <a:path w="723900" h="103505">
                <a:moveTo>
                  <a:pt x="723709" y="0"/>
                </a:moveTo>
                <a:lnTo>
                  <a:pt x="719081" y="48948"/>
                </a:lnTo>
                <a:lnTo>
                  <a:pt x="371284" y="57149"/>
                </a:lnTo>
                <a:lnTo>
                  <a:pt x="368026" y="60623"/>
                </a:lnTo>
                <a:lnTo>
                  <a:pt x="365239" y="70226"/>
                </a:lnTo>
                <a:lnTo>
                  <a:pt x="363141" y="84733"/>
                </a:lnTo>
                <a:lnTo>
                  <a:pt x="361949" y="102921"/>
                </a:lnTo>
                <a:lnTo>
                  <a:pt x="360946" y="85879"/>
                </a:lnTo>
                <a:lnTo>
                  <a:pt x="358507" y="70206"/>
                </a:lnTo>
                <a:lnTo>
                  <a:pt x="355021" y="59593"/>
                </a:lnTo>
                <a:lnTo>
                  <a:pt x="9334" y="57149"/>
                </a:lnTo>
                <a:lnTo>
                  <a:pt x="6076" y="53673"/>
                </a:lnTo>
                <a:lnTo>
                  <a:pt x="3289" y="44063"/>
                </a:lnTo>
                <a:lnTo>
                  <a:pt x="1191" y="29552"/>
                </a:lnTo>
                <a:lnTo>
                  <a:pt x="0" y="1137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010401" y="899023"/>
            <a:ext cx="1569085" cy="3046730"/>
          </a:xfrm>
          <a:custGeom>
            <a:avLst/>
            <a:gdLst/>
            <a:ahLst/>
            <a:cxnLst/>
            <a:rect l="l" t="t" r="r" b="b"/>
            <a:pathLst>
              <a:path w="1569084" h="3046729">
                <a:moveTo>
                  <a:pt x="0" y="161350"/>
                </a:moveTo>
                <a:lnTo>
                  <a:pt x="7993" y="225345"/>
                </a:lnTo>
                <a:lnTo>
                  <a:pt x="16053" y="289378"/>
                </a:lnTo>
                <a:lnTo>
                  <a:pt x="24245" y="353485"/>
                </a:lnTo>
                <a:lnTo>
                  <a:pt x="32634" y="417704"/>
                </a:lnTo>
                <a:lnTo>
                  <a:pt x="41288" y="482072"/>
                </a:lnTo>
                <a:lnTo>
                  <a:pt x="50272" y="546626"/>
                </a:lnTo>
                <a:lnTo>
                  <a:pt x="59651" y="611404"/>
                </a:lnTo>
                <a:lnTo>
                  <a:pt x="69493" y="676444"/>
                </a:lnTo>
                <a:lnTo>
                  <a:pt x="79863" y="741782"/>
                </a:lnTo>
                <a:lnTo>
                  <a:pt x="90826" y="807457"/>
                </a:lnTo>
                <a:lnTo>
                  <a:pt x="102450" y="873505"/>
                </a:lnTo>
                <a:lnTo>
                  <a:pt x="114799" y="939964"/>
                </a:lnTo>
                <a:lnTo>
                  <a:pt x="127941" y="1006871"/>
                </a:lnTo>
                <a:lnTo>
                  <a:pt x="141940" y="1074265"/>
                </a:lnTo>
                <a:lnTo>
                  <a:pt x="156863" y="1142181"/>
                </a:lnTo>
                <a:lnTo>
                  <a:pt x="172777" y="1210658"/>
                </a:lnTo>
                <a:lnTo>
                  <a:pt x="189746" y="1279732"/>
                </a:lnTo>
                <a:lnTo>
                  <a:pt x="207837" y="1349442"/>
                </a:lnTo>
                <a:lnTo>
                  <a:pt x="227116" y="1419825"/>
                </a:lnTo>
                <a:lnTo>
                  <a:pt x="247649" y="1490918"/>
                </a:lnTo>
                <a:lnTo>
                  <a:pt x="269579" y="1568167"/>
                </a:lnTo>
                <a:lnTo>
                  <a:pt x="292937" y="1655802"/>
                </a:lnTo>
                <a:lnTo>
                  <a:pt x="317629" y="1752078"/>
                </a:lnTo>
                <a:lnTo>
                  <a:pt x="343557" y="1855251"/>
                </a:lnTo>
                <a:lnTo>
                  <a:pt x="370624" y="1963574"/>
                </a:lnTo>
                <a:lnTo>
                  <a:pt x="398735" y="2075305"/>
                </a:lnTo>
                <a:lnTo>
                  <a:pt x="427793" y="2188696"/>
                </a:lnTo>
                <a:lnTo>
                  <a:pt x="457701" y="2302003"/>
                </a:lnTo>
                <a:lnTo>
                  <a:pt x="488362" y="2413482"/>
                </a:lnTo>
                <a:lnTo>
                  <a:pt x="519680" y="2521387"/>
                </a:lnTo>
                <a:lnTo>
                  <a:pt x="551558" y="2623973"/>
                </a:lnTo>
                <a:lnTo>
                  <a:pt x="583900" y="2719496"/>
                </a:lnTo>
                <a:lnTo>
                  <a:pt x="616609" y="2806209"/>
                </a:lnTo>
                <a:lnTo>
                  <a:pt x="649589" y="2882369"/>
                </a:lnTo>
                <a:lnTo>
                  <a:pt x="682742" y="2946230"/>
                </a:lnTo>
                <a:lnTo>
                  <a:pt x="715973" y="2996047"/>
                </a:lnTo>
                <a:lnTo>
                  <a:pt x="749185" y="3030075"/>
                </a:lnTo>
                <a:lnTo>
                  <a:pt x="782281" y="3046570"/>
                </a:lnTo>
                <a:lnTo>
                  <a:pt x="815165" y="3043785"/>
                </a:lnTo>
                <a:lnTo>
                  <a:pt x="847740" y="3019977"/>
                </a:lnTo>
                <a:lnTo>
                  <a:pt x="881408" y="2969675"/>
                </a:lnTo>
                <a:lnTo>
                  <a:pt x="917400" y="2890635"/>
                </a:lnTo>
                <a:lnTo>
                  <a:pt x="955348" y="2785963"/>
                </a:lnTo>
                <a:lnTo>
                  <a:pt x="994884" y="2658767"/>
                </a:lnTo>
                <a:lnTo>
                  <a:pt x="1035639" y="2512151"/>
                </a:lnTo>
                <a:lnTo>
                  <a:pt x="1077246" y="2349224"/>
                </a:lnTo>
                <a:lnTo>
                  <a:pt x="1119337" y="2173089"/>
                </a:lnTo>
                <a:lnTo>
                  <a:pt x="1161543" y="1986855"/>
                </a:lnTo>
                <a:lnTo>
                  <a:pt x="1203496" y="1793627"/>
                </a:lnTo>
                <a:lnTo>
                  <a:pt x="1244829" y="1596512"/>
                </a:lnTo>
                <a:lnTo>
                  <a:pt x="1285174" y="1398615"/>
                </a:lnTo>
                <a:lnTo>
                  <a:pt x="1324161" y="1203044"/>
                </a:lnTo>
                <a:lnTo>
                  <a:pt x="1361424" y="1012904"/>
                </a:lnTo>
                <a:lnTo>
                  <a:pt x="1396594" y="831302"/>
                </a:lnTo>
                <a:lnTo>
                  <a:pt x="1429302" y="661344"/>
                </a:lnTo>
                <a:lnTo>
                  <a:pt x="1459182" y="506136"/>
                </a:lnTo>
                <a:lnTo>
                  <a:pt x="1485865" y="368785"/>
                </a:lnTo>
                <a:lnTo>
                  <a:pt x="1508982" y="252397"/>
                </a:lnTo>
                <a:lnTo>
                  <a:pt x="1528167" y="160077"/>
                </a:lnTo>
                <a:lnTo>
                  <a:pt x="1543049" y="94934"/>
                </a:lnTo>
                <a:lnTo>
                  <a:pt x="1554047" y="51452"/>
                </a:lnTo>
                <a:lnTo>
                  <a:pt x="1566734" y="4703"/>
                </a:lnTo>
                <a:lnTo>
                  <a:pt x="1568756" y="0"/>
                </a:lnTo>
                <a:lnTo>
                  <a:pt x="1568118" y="6786"/>
                </a:lnTo>
                <a:lnTo>
                  <a:pt x="1559530" y="51956"/>
                </a:lnTo>
                <a:lnTo>
                  <a:pt x="1542300" y="134468"/>
                </a:lnTo>
                <a:lnTo>
                  <a:pt x="1530861" y="187932"/>
                </a:lnTo>
                <a:lnTo>
                  <a:pt x="1517761" y="248577"/>
                </a:lnTo>
                <a:lnTo>
                  <a:pt x="1503166" y="315685"/>
                </a:lnTo>
                <a:lnTo>
                  <a:pt x="1487242" y="388537"/>
                </a:lnTo>
                <a:lnTo>
                  <a:pt x="1470156" y="466416"/>
                </a:lnTo>
                <a:lnTo>
                  <a:pt x="1452074" y="548603"/>
                </a:lnTo>
                <a:lnTo>
                  <a:pt x="1433162" y="634381"/>
                </a:lnTo>
                <a:lnTo>
                  <a:pt x="1413588" y="723031"/>
                </a:lnTo>
                <a:lnTo>
                  <a:pt x="1393517" y="813835"/>
                </a:lnTo>
                <a:lnTo>
                  <a:pt x="1373115" y="906074"/>
                </a:lnTo>
                <a:lnTo>
                  <a:pt x="1352549" y="999031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686800" y="1013251"/>
            <a:ext cx="226060" cy="2438400"/>
          </a:xfrm>
          <a:custGeom>
            <a:avLst/>
            <a:gdLst/>
            <a:ahLst/>
            <a:cxnLst/>
            <a:rect l="l" t="t" r="r" b="b"/>
            <a:pathLst>
              <a:path w="226059" h="2438400">
                <a:moveTo>
                  <a:pt x="0" y="0"/>
                </a:moveTo>
                <a:lnTo>
                  <a:pt x="39374" y="1157"/>
                </a:lnTo>
                <a:lnTo>
                  <a:pt x="86555" y="6597"/>
                </a:lnTo>
                <a:lnTo>
                  <a:pt x="114299" y="1200149"/>
                </a:lnTo>
                <a:lnTo>
                  <a:pt x="116092" y="1203535"/>
                </a:lnTo>
                <a:lnTo>
                  <a:pt x="153948" y="1214584"/>
                </a:lnTo>
                <a:lnTo>
                  <a:pt x="205885" y="1218824"/>
                </a:lnTo>
                <a:lnTo>
                  <a:pt x="226030" y="1219195"/>
                </a:lnTo>
                <a:lnTo>
                  <a:pt x="206087" y="1219507"/>
                </a:lnTo>
                <a:lnTo>
                  <a:pt x="154024" y="1223742"/>
                </a:lnTo>
                <a:lnTo>
                  <a:pt x="115901" y="1235044"/>
                </a:lnTo>
                <a:lnTo>
                  <a:pt x="114299" y="2419349"/>
                </a:lnTo>
                <a:lnTo>
                  <a:pt x="112507" y="2422735"/>
                </a:lnTo>
                <a:lnTo>
                  <a:pt x="74651" y="2433784"/>
                </a:lnTo>
                <a:lnTo>
                  <a:pt x="22714" y="2438024"/>
                </a:lnTo>
                <a:lnTo>
                  <a:pt x="2569" y="2438395"/>
                </a:lnTo>
              </a:path>
            </a:pathLst>
          </a:custGeom>
          <a:ln w="25399">
            <a:solidFill>
              <a:srgbClr val="323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77201" y="3508801"/>
            <a:ext cx="128905" cy="495300"/>
          </a:xfrm>
          <a:custGeom>
            <a:avLst/>
            <a:gdLst/>
            <a:ahLst/>
            <a:cxnLst/>
            <a:rect l="l" t="t" r="r" b="b"/>
            <a:pathLst>
              <a:path w="128904" h="495300">
                <a:moveTo>
                  <a:pt x="0" y="0"/>
                </a:moveTo>
                <a:lnTo>
                  <a:pt x="14312" y="495061"/>
                </a:lnTo>
                <a:lnTo>
                  <a:pt x="32794" y="493975"/>
                </a:lnTo>
                <a:lnTo>
                  <a:pt x="48545" y="492131"/>
                </a:lnTo>
                <a:lnTo>
                  <a:pt x="60774" y="489659"/>
                </a:lnTo>
                <a:lnTo>
                  <a:pt x="68691" y="486691"/>
                </a:lnTo>
                <a:lnTo>
                  <a:pt x="71506" y="483357"/>
                </a:lnTo>
                <a:lnTo>
                  <a:pt x="73082" y="257056"/>
                </a:lnTo>
                <a:lnTo>
                  <a:pt x="81519" y="253304"/>
                </a:lnTo>
                <a:lnTo>
                  <a:pt x="95179" y="250290"/>
                </a:lnTo>
                <a:lnTo>
                  <a:pt x="111706" y="248250"/>
                </a:lnTo>
                <a:lnTo>
                  <a:pt x="128743" y="247416"/>
                </a:lnTo>
                <a:lnTo>
                  <a:pt x="110235" y="246335"/>
                </a:lnTo>
                <a:lnTo>
                  <a:pt x="71506" y="235701"/>
                </a:lnTo>
                <a:lnTo>
                  <a:pt x="70074" y="9552"/>
                </a:lnTo>
                <a:lnTo>
                  <a:pt x="63563" y="6462"/>
                </a:lnTo>
                <a:lnTo>
                  <a:pt x="52509" y="3831"/>
                </a:lnTo>
                <a:lnTo>
                  <a:pt x="37704" y="1789"/>
                </a:lnTo>
                <a:lnTo>
                  <a:pt x="19937" y="4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077201" y="3508801"/>
            <a:ext cx="128905" cy="495300"/>
          </a:xfrm>
          <a:custGeom>
            <a:avLst/>
            <a:gdLst/>
            <a:ahLst/>
            <a:cxnLst/>
            <a:rect l="l" t="t" r="r" b="b"/>
            <a:pathLst>
              <a:path w="128904" h="495300">
                <a:moveTo>
                  <a:pt x="0" y="0"/>
                </a:moveTo>
                <a:lnTo>
                  <a:pt x="52509" y="3831"/>
                </a:lnTo>
                <a:lnTo>
                  <a:pt x="71506" y="235701"/>
                </a:lnTo>
                <a:lnTo>
                  <a:pt x="74319" y="239043"/>
                </a:lnTo>
                <a:lnTo>
                  <a:pt x="82237" y="242017"/>
                </a:lnTo>
                <a:lnTo>
                  <a:pt x="94471" y="244491"/>
                </a:lnTo>
                <a:lnTo>
                  <a:pt x="110235" y="246335"/>
                </a:lnTo>
                <a:lnTo>
                  <a:pt x="128743" y="247416"/>
                </a:lnTo>
                <a:lnTo>
                  <a:pt x="111706" y="248250"/>
                </a:lnTo>
                <a:lnTo>
                  <a:pt x="95179" y="250290"/>
                </a:lnTo>
                <a:lnTo>
                  <a:pt x="81519" y="253304"/>
                </a:lnTo>
                <a:lnTo>
                  <a:pt x="73082" y="257056"/>
                </a:lnTo>
                <a:lnTo>
                  <a:pt x="71506" y="483357"/>
                </a:lnTo>
                <a:lnTo>
                  <a:pt x="68691" y="486691"/>
                </a:lnTo>
                <a:lnTo>
                  <a:pt x="60774" y="489659"/>
                </a:lnTo>
                <a:lnTo>
                  <a:pt x="48545" y="492131"/>
                </a:lnTo>
                <a:lnTo>
                  <a:pt x="32794" y="493975"/>
                </a:lnTo>
                <a:lnTo>
                  <a:pt x="14312" y="495061"/>
                </a:lnTo>
              </a:path>
            </a:pathLst>
          </a:custGeom>
          <a:ln w="25399">
            <a:solidFill>
              <a:srgbClr val="323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8991725" y="1805615"/>
            <a:ext cx="132080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79375" algn="ctr"/>
            <a:r>
              <a:rPr b="1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b="1" spc="15" dirty="0">
                <a:solidFill>
                  <a:srgbClr val="C00000"/>
                </a:solidFill>
                <a:latin typeface="Verdana"/>
                <a:cs typeface="Verdana"/>
              </a:rPr>
              <a:t>ow</a:t>
            </a:r>
            <a:r>
              <a:rPr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b="1" spc="25" dirty="0">
                <a:solidFill>
                  <a:srgbClr val="C00000"/>
                </a:solidFill>
                <a:latin typeface="Verdana"/>
                <a:cs typeface="Verdana"/>
              </a:rPr>
              <a:t>C</a:t>
            </a:r>
            <a:r>
              <a:rPr b="1" spc="5" dirty="0">
                <a:solidFill>
                  <a:srgbClr val="C00000"/>
                </a:solidFill>
                <a:latin typeface="Verdana"/>
                <a:cs typeface="Verdana"/>
              </a:rPr>
              <a:t>u</a:t>
            </a:r>
            <a:r>
              <a:rPr b="1" spc="10" dirty="0">
                <a:solidFill>
                  <a:srgbClr val="C00000"/>
                </a:solidFill>
                <a:latin typeface="Verdana"/>
                <a:cs typeface="Verdana"/>
              </a:rPr>
              <a:t>r</a:t>
            </a:r>
            <a:r>
              <a:rPr b="1" spc="20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b="1" spc="-10" dirty="0">
                <a:solidFill>
                  <a:srgbClr val="C00000"/>
                </a:solidFill>
                <a:latin typeface="Verdana"/>
                <a:cs typeface="Verdana"/>
              </a:rPr>
              <a:t>at</a:t>
            </a:r>
            <a:r>
              <a:rPr b="1" spc="5" dirty="0">
                <a:solidFill>
                  <a:srgbClr val="C00000"/>
                </a:solidFill>
                <a:latin typeface="Verdana"/>
                <a:cs typeface="Verdana"/>
              </a:rPr>
              <a:t>u</a:t>
            </a:r>
            <a:r>
              <a:rPr b="1" spc="10" dirty="0">
                <a:solidFill>
                  <a:srgbClr val="C00000"/>
                </a:solidFill>
                <a:latin typeface="Verdana"/>
                <a:cs typeface="Verdana"/>
              </a:rPr>
              <a:t>re</a:t>
            </a:r>
            <a:r>
              <a:rPr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b="1" spc="20" dirty="0">
                <a:solidFill>
                  <a:srgbClr val="C00000"/>
                </a:solidFill>
                <a:latin typeface="Verdana"/>
                <a:cs typeface="Verdana"/>
              </a:rPr>
              <a:t>R</a:t>
            </a:r>
            <a:r>
              <a:rPr b="1" spc="-5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b="1" spc="25" dirty="0">
                <a:solidFill>
                  <a:srgbClr val="C00000"/>
                </a:solidFill>
                <a:latin typeface="Verdana"/>
                <a:cs typeface="Verdana"/>
              </a:rPr>
              <a:t>g</a:t>
            </a:r>
            <a:r>
              <a:rPr b="1" spc="10" dirty="0">
                <a:solidFill>
                  <a:srgbClr val="C00000"/>
                </a:solidFill>
                <a:latin typeface="Verdana"/>
                <a:cs typeface="Verdana"/>
              </a:rPr>
              <a:t>ion</a:t>
            </a:r>
            <a:endParaRPr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401056" y="3597837"/>
            <a:ext cx="199199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b="1" spc="20" dirty="0">
                <a:solidFill>
                  <a:srgbClr val="C00000"/>
                </a:solidFill>
                <a:latin typeface="Verdana"/>
                <a:cs typeface="Verdana"/>
              </a:rPr>
              <a:t>H</a:t>
            </a:r>
            <a:r>
              <a:rPr b="1" spc="5" dirty="0">
                <a:solidFill>
                  <a:srgbClr val="C00000"/>
                </a:solidFill>
                <a:latin typeface="Verdana"/>
                <a:cs typeface="Verdana"/>
              </a:rPr>
              <a:t>i</a:t>
            </a:r>
            <a:r>
              <a:rPr b="1" spc="25" dirty="0">
                <a:solidFill>
                  <a:srgbClr val="C00000"/>
                </a:solidFill>
                <a:latin typeface="Verdana"/>
                <a:cs typeface="Verdana"/>
              </a:rPr>
              <a:t>g</a:t>
            </a:r>
            <a:r>
              <a:rPr b="1" spc="10" dirty="0">
                <a:solidFill>
                  <a:srgbClr val="C00000"/>
                </a:solidFill>
                <a:latin typeface="Verdana"/>
                <a:cs typeface="Verdana"/>
              </a:rPr>
              <a:t>h</a:t>
            </a:r>
            <a:r>
              <a:rPr b="1" spc="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b="1" spc="25" dirty="0">
                <a:solidFill>
                  <a:srgbClr val="C00000"/>
                </a:solidFill>
                <a:latin typeface="Verdana"/>
                <a:cs typeface="Verdana"/>
              </a:rPr>
              <a:t>C</a:t>
            </a:r>
            <a:r>
              <a:rPr b="1" spc="5" dirty="0">
                <a:solidFill>
                  <a:srgbClr val="C00000"/>
                </a:solidFill>
                <a:latin typeface="Verdana"/>
                <a:cs typeface="Verdana"/>
              </a:rPr>
              <a:t>ur</a:t>
            </a:r>
            <a:r>
              <a:rPr b="1" spc="25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b="1" spc="-10" dirty="0">
                <a:solidFill>
                  <a:srgbClr val="C00000"/>
                </a:solidFill>
                <a:latin typeface="Verdana"/>
                <a:cs typeface="Verdana"/>
              </a:rPr>
              <a:t>at</a:t>
            </a:r>
            <a:r>
              <a:rPr b="1" spc="5" dirty="0">
                <a:solidFill>
                  <a:srgbClr val="C00000"/>
                </a:solidFill>
                <a:latin typeface="Verdana"/>
                <a:cs typeface="Verdana"/>
              </a:rPr>
              <a:t>ure</a:t>
            </a:r>
            <a:endParaRPr>
              <a:latin typeface="Verdana"/>
              <a:cs typeface="Verdana"/>
            </a:endParaRPr>
          </a:p>
          <a:p>
            <a:pPr marL="71755" algn="ctr"/>
            <a:r>
              <a:rPr b="1" spc="20" dirty="0">
                <a:solidFill>
                  <a:srgbClr val="C00000"/>
                </a:solidFill>
                <a:latin typeface="Verdana"/>
                <a:cs typeface="Verdana"/>
              </a:rPr>
              <a:t>R</a:t>
            </a:r>
            <a:r>
              <a:rPr b="1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b="1" spc="25" dirty="0">
                <a:solidFill>
                  <a:srgbClr val="C00000"/>
                </a:solidFill>
                <a:latin typeface="Verdana"/>
                <a:cs typeface="Verdana"/>
              </a:rPr>
              <a:t>g</a:t>
            </a:r>
            <a:r>
              <a:rPr b="1" spc="10" dirty="0">
                <a:solidFill>
                  <a:srgbClr val="C00000"/>
                </a:solidFill>
                <a:latin typeface="Verdana"/>
                <a:cs typeface="Verdana"/>
              </a:rPr>
              <a:t>ion</a:t>
            </a:r>
            <a:endParaRPr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9107" y="49222"/>
            <a:ext cx="746061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4"/>
              </a:lnSpc>
            </a:pPr>
            <a:r>
              <a:rPr sz="3200" b="1" spc="-5" dirty="0">
                <a:latin typeface="Ubuntu" panose="020B0504030602030204" pitchFamily="34" charset="0"/>
                <a:cs typeface="Verdana"/>
              </a:rPr>
              <a:t>A</a:t>
            </a:r>
            <a:r>
              <a:rPr sz="3200" b="1" spc="5" dirty="0">
                <a:latin typeface="Ubuntu" panose="020B0504030602030204" pitchFamily="34" charset="0"/>
                <a:cs typeface="Verdana"/>
              </a:rPr>
              <a:t>da</a:t>
            </a:r>
            <a:r>
              <a:rPr sz="3200" b="1" spc="-5" dirty="0">
                <a:latin typeface="Ubuntu" panose="020B0504030602030204" pitchFamily="34" charset="0"/>
                <a:cs typeface="Verdana"/>
              </a:rPr>
              <a:t>p</a:t>
            </a:r>
            <a:r>
              <a:rPr sz="3200" b="1" spc="25" dirty="0">
                <a:latin typeface="Ubuntu" panose="020B0504030602030204" pitchFamily="34" charset="0"/>
                <a:cs typeface="Verdana"/>
              </a:rPr>
              <a:t>t</a:t>
            </a:r>
            <a:r>
              <a:rPr sz="3200" b="1" dirty="0">
                <a:latin typeface="Ubuntu" panose="020B0504030602030204" pitchFamily="34" charset="0"/>
                <a:cs typeface="Verdana"/>
              </a:rPr>
              <a:t>i</a:t>
            </a:r>
            <a:r>
              <a:rPr sz="3200" b="1" spc="20" dirty="0">
                <a:latin typeface="Ubuntu" panose="020B0504030602030204" pitchFamily="34" charset="0"/>
                <a:cs typeface="Verdana"/>
              </a:rPr>
              <a:t>v</a:t>
            </a:r>
            <a:r>
              <a:rPr sz="3200" b="1" dirty="0">
                <a:latin typeface="Ubuntu" panose="020B0504030602030204" pitchFamily="34" charset="0"/>
                <a:cs typeface="Verdana"/>
              </a:rPr>
              <a:t>e</a:t>
            </a:r>
            <a:r>
              <a:rPr sz="3200" b="1" spc="135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3200" b="1" spc="10" dirty="0">
                <a:latin typeface="Ubuntu" panose="020B0504030602030204" pitchFamily="34" charset="0"/>
                <a:cs typeface="Verdana"/>
              </a:rPr>
              <a:t>L</a:t>
            </a:r>
            <a:r>
              <a:rPr sz="3200" b="1" spc="20" dirty="0">
                <a:latin typeface="Ubuntu" panose="020B0504030602030204" pitchFamily="34" charset="0"/>
                <a:cs typeface="Verdana"/>
              </a:rPr>
              <a:t>e</a:t>
            </a:r>
            <a:r>
              <a:rPr sz="3200" b="1" spc="5" dirty="0">
                <a:latin typeface="Ubuntu" panose="020B0504030602030204" pitchFamily="34" charset="0"/>
                <a:cs typeface="Verdana"/>
              </a:rPr>
              <a:t>a</a:t>
            </a:r>
            <a:r>
              <a:rPr sz="3200" b="1" spc="-20" dirty="0">
                <a:latin typeface="Ubuntu" panose="020B0504030602030204" pitchFamily="34" charset="0"/>
                <a:cs typeface="Verdana"/>
              </a:rPr>
              <a:t>r</a:t>
            </a:r>
            <a:r>
              <a:rPr sz="3200" b="1" spc="10" dirty="0">
                <a:latin typeface="Ubuntu" panose="020B0504030602030204" pitchFamily="34" charset="0"/>
                <a:cs typeface="Verdana"/>
              </a:rPr>
              <a:t>n</a:t>
            </a:r>
            <a:r>
              <a:rPr sz="3200" b="1" dirty="0">
                <a:latin typeface="Ubuntu" panose="020B0504030602030204" pitchFamily="34" charset="0"/>
                <a:cs typeface="Verdana"/>
              </a:rPr>
              <a:t>i</a:t>
            </a:r>
            <a:r>
              <a:rPr sz="3200" b="1" spc="10" dirty="0">
                <a:latin typeface="Ubuntu" panose="020B0504030602030204" pitchFamily="34" charset="0"/>
                <a:cs typeface="Verdana"/>
              </a:rPr>
              <a:t>n</a:t>
            </a:r>
            <a:r>
              <a:rPr sz="3200" b="1" dirty="0">
                <a:latin typeface="Ubuntu" panose="020B0504030602030204" pitchFamily="34" charset="0"/>
                <a:cs typeface="Verdana"/>
              </a:rPr>
              <a:t>g</a:t>
            </a:r>
            <a:r>
              <a:rPr sz="3200" b="1" spc="165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3200" b="1" spc="-20" dirty="0">
                <a:latin typeface="Ubuntu" panose="020B0504030602030204" pitchFamily="34" charset="0"/>
                <a:cs typeface="Verdana"/>
              </a:rPr>
              <a:t>R</a:t>
            </a:r>
            <a:r>
              <a:rPr sz="3200" b="1" spc="5" dirty="0">
                <a:latin typeface="Ubuntu" panose="020B0504030602030204" pitchFamily="34" charset="0"/>
                <a:cs typeface="Verdana"/>
              </a:rPr>
              <a:t>a</a:t>
            </a:r>
            <a:r>
              <a:rPr sz="3200" b="1" spc="15" dirty="0">
                <a:latin typeface="Ubuntu" panose="020B0504030602030204" pitchFamily="34" charset="0"/>
                <a:cs typeface="Verdana"/>
              </a:rPr>
              <a:t>t</a:t>
            </a:r>
            <a:r>
              <a:rPr sz="3200" b="1" dirty="0">
                <a:latin typeface="Ubuntu" panose="020B0504030602030204" pitchFamily="34" charset="0"/>
                <a:cs typeface="Verdana"/>
              </a:rPr>
              <a:t>e</a:t>
            </a:r>
            <a:r>
              <a:rPr sz="3200" b="1" spc="225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3200" b="1" spc="20" dirty="0">
                <a:latin typeface="Ubuntu" panose="020B0504030602030204" pitchFamily="34" charset="0"/>
                <a:cs typeface="Verdana"/>
              </a:rPr>
              <a:t>Me</a:t>
            </a:r>
            <a:r>
              <a:rPr sz="3200" b="1" spc="15" dirty="0">
                <a:latin typeface="Ubuntu" panose="020B0504030602030204" pitchFamily="34" charset="0"/>
                <a:cs typeface="Verdana"/>
              </a:rPr>
              <a:t>t</a:t>
            </a:r>
            <a:r>
              <a:rPr sz="3200" b="1" spc="10" dirty="0">
                <a:latin typeface="Ubuntu" panose="020B0504030602030204" pitchFamily="34" charset="0"/>
                <a:cs typeface="Verdana"/>
              </a:rPr>
              <a:t>h</a:t>
            </a:r>
            <a:r>
              <a:rPr sz="3200" b="1" dirty="0">
                <a:latin typeface="Ubuntu" panose="020B0504030602030204" pitchFamily="34" charset="0"/>
                <a:cs typeface="Verdana"/>
              </a:rPr>
              <a:t>ods</a:t>
            </a:r>
            <a:endParaRPr sz="3200" dirty="0">
              <a:latin typeface="Ubuntu" panose="020B0504030602030204" pitchFamily="34" charset="0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8592" y="896412"/>
            <a:ext cx="161671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5"/>
              </a:lnSpc>
            </a:pPr>
            <a:r>
              <a:rPr sz="24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4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2400"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40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24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2400" b="1" spc="-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4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d:</a:t>
            </a:r>
            <a:endParaRPr sz="2400" dirty="0">
              <a:latin typeface="Ubuntu" panose="020B0504030602030204" pitchFamily="34" charset="0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30590" y="1396206"/>
            <a:ext cx="462915" cy="282575"/>
          </a:xfrm>
          <a:custGeom>
            <a:avLst/>
            <a:gdLst/>
            <a:ahLst/>
            <a:cxnLst/>
            <a:rect l="l" t="t" r="r" b="b"/>
            <a:pathLst>
              <a:path w="462914" h="282575">
                <a:moveTo>
                  <a:pt x="372648" y="0"/>
                </a:moveTo>
                <a:lnTo>
                  <a:pt x="373624" y="13182"/>
                </a:lnTo>
                <a:lnTo>
                  <a:pt x="385467" y="18756"/>
                </a:lnTo>
                <a:lnTo>
                  <a:pt x="396069" y="25842"/>
                </a:lnTo>
                <a:lnTo>
                  <a:pt x="420352" y="56302"/>
                </a:lnTo>
                <a:lnTo>
                  <a:pt x="433884" y="100581"/>
                </a:lnTo>
                <a:lnTo>
                  <a:pt x="436875" y="143693"/>
                </a:lnTo>
                <a:lnTo>
                  <a:pt x="436368" y="157475"/>
                </a:lnTo>
                <a:lnTo>
                  <a:pt x="430638" y="195555"/>
                </a:lnTo>
                <a:lnTo>
                  <a:pt x="410532" y="241409"/>
                </a:lnTo>
                <a:lnTo>
                  <a:pt x="369082" y="270753"/>
                </a:lnTo>
                <a:lnTo>
                  <a:pt x="384020" y="278736"/>
                </a:lnTo>
                <a:lnTo>
                  <a:pt x="425327" y="250920"/>
                </a:lnTo>
                <a:lnTo>
                  <a:pt x="447606" y="217548"/>
                </a:lnTo>
                <a:lnTo>
                  <a:pt x="461011" y="168968"/>
                </a:lnTo>
                <a:lnTo>
                  <a:pt x="462686" y="141183"/>
                </a:lnTo>
                <a:lnTo>
                  <a:pt x="462314" y="127990"/>
                </a:lnTo>
                <a:lnTo>
                  <a:pt x="452624" y="78671"/>
                </a:lnTo>
                <a:lnTo>
                  <a:pt x="435421" y="43310"/>
                </a:lnTo>
                <a:lnTo>
                  <a:pt x="408250" y="16075"/>
                </a:lnTo>
                <a:lnTo>
                  <a:pt x="385456" y="4116"/>
                </a:lnTo>
                <a:lnTo>
                  <a:pt x="372648" y="0"/>
                </a:lnTo>
                <a:close/>
              </a:path>
              <a:path w="462914" h="282575">
                <a:moveTo>
                  <a:pt x="89672" y="0"/>
                </a:moveTo>
                <a:lnTo>
                  <a:pt x="46542" y="22193"/>
                </a:lnTo>
                <a:lnTo>
                  <a:pt x="20376" y="53691"/>
                </a:lnTo>
                <a:lnTo>
                  <a:pt x="4870" y="95897"/>
                </a:lnTo>
                <a:lnTo>
                  <a:pt x="208" y="137766"/>
                </a:lnTo>
                <a:lnTo>
                  <a:pt x="0" y="154360"/>
                </a:lnTo>
                <a:lnTo>
                  <a:pt x="1139" y="167170"/>
                </a:lnTo>
                <a:lnTo>
                  <a:pt x="14381" y="215515"/>
                </a:lnTo>
                <a:lnTo>
                  <a:pt x="34957" y="249311"/>
                </a:lnTo>
                <a:lnTo>
                  <a:pt x="76816" y="278189"/>
                </a:lnTo>
                <a:lnTo>
                  <a:pt x="89672" y="282305"/>
                </a:lnTo>
                <a:lnTo>
                  <a:pt x="91438" y="270134"/>
                </a:lnTo>
                <a:lnTo>
                  <a:pt x="80882" y="265584"/>
                </a:lnTo>
                <a:lnTo>
                  <a:pt x="71110" y="259564"/>
                </a:lnTo>
                <a:lnTo>
                  <a:pt x="45438" y="230073"/>
                </a:lnTo>
                <a:lnTo>
                  <a:pt x="30895" y="193149"/>
                </a:lnTo>
                <a:lnTo>
                  <a:pt x="25764" y="153313"/>
                </a:lnTo>
                <a:lnTo>
                  <a:pt x="25423" y="138291"/>
                </a:lnTo>
                <a:lnTo>
                  <a:pt x="25830" y="124513"/>
                </a:lnTo>
                <a:lnTo>
                  <a:pt x="31465" y="86438"/>
                </a:lnTo>
                <a:lnTo>
                  <a:pt x="51875" y="40522"/>
                </a:lnTo>
                <a:lnTo>
                  <a:pt x="81396" y="16436"/>
                </a:lnTo>
                <a:lnTo>
                  <a:pt x="93756" y="11429"/>
                </a:lnTo>
                <a:lnTo>
                  <a:pt x="89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77984" y="1380678"/>
            <a:ext cx="8242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54990" algn="l"/>
              </a:tabLst>
            </a:pPr>
            <a:r>
              <a:rPr sz="2400" spc="5" dirty="0">
                <a:latin typeface="Cambria Math"/>
                <a:cs typeface="Cambria Math"/>
              </a:rPr>
              <a:t>∆</a:t>
            </a:r>
            <a:r>
              <a:rPr sz="2400" dirty="0">
                <a:latin typeface="Cambria Math"/>
                <a:cs typeface="Cambria Math"/>
              </a:rPr>
              <a:t>𝑤	𝑚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83774" y="1597374"/>
            <a:ext cx="462915" cy="282575"/>
          </a:xfrm>
          <a:custGeom>
            <a:avLst/>
            <a:gdLst/>
            <a:ahLst/>
            <a:cxnLst/>
            <a:rect l="l" t="t" r="r" b="b"/>
            <a:pathLst>
              <a:path w="462914" h="282575">
                <a:moveTo>
                  <a:pt x="372648" y="0"/>
                </a:moveTo>
                <a:lnTo>
                  <a:pt x="373624" y="13182"/>
                </a:lnTo>
                <a:lnTo>
                  <a:pt x="385467" y="18756"/>
                </a:lnTo>
                <a:lnTo>
                  <a:pt x="396069" y="25842"/>
                </a:lnTo>
                <a:lnTo>
                  <a:pt x="420352" y="56302"/>
                </a:lnTo>
                <a:lnTo>
                  <a:pt x="433884" y="100581"/>
                </a:lnTo>
                <a:lnTo>
                  <a:pt x="436875" y="143693"/>
                </a:lnTo>
                <a:lnTo>
                  <a:pt x="436368" y="157475"/>
                </a:lnTo>
                <a:lnTo>
                  <a:pt x="430638" y="195555"/>
                </a:lnTo>
                <a:lnTo>
                  <a:pt x="410532" y="241409"/>
                </a:lnTo>
                <a:lnTo>
                  <a:pt x="369082" y="270753"/>
                </a:lnTo>
                <a:lnTo>
                  <a:pt x="384020" y="278736"/>
                </a:lnTo>
                <a:lnTo>
                  <a:pt x="425327" y="250920"/>
                </a:lnTo>
                <a:lnTo>
                  <a:pt x="447606" y="217548"/>
                </a:lnTo>
                <a:lnTo>
                  <a:pt x="461011" y="168968"/>
                </a:lnTo>
                <a:lnTo>
                  <a:pt x="462686" y="141183"/>
                </a:lnTo>
                <a:lnTo>
                  <a:pt x="462314" y="127990"/>
                </a:lnTo>
                <a:lnTo>
                  <a:pt x="452624" y="78671"/>
                </a:lnTo>
                <a:lnTo>
                  <a:pt x="435421" y="43310"/>
                </a:lnTo>
                <a:lnTo>
                  <a:pt x="408250" y="16075"/>
                </a:lnTo>
                <a:lnTo>
                  <a:pt x="385456" y="4116"/>
                </a:lnTo>
                <a:lnTo>
                  <a:pt x="372648" y="0"/>
                </a:lnTo>
                <a:close/>
              </a:path>
              <a:path w="462914" h="282575">
                <a:moveTo>
                  <a:pt x="89672" y="0"/>
                </a:moveTo>
                <a:lnTo>
                  <a:pt x="46542" y="22193"/>
                </a:lnTo>
                <a:lnTo>
                  <a:pt x="20376" y="53691"/>
                </a:lnTo>
                <a:lnTo>
                  <a:pt x="4870" y="95897"/>
                </a:lnTo>
                <a:lnTo>
                  <a:pt x="208" y="137766"/>
                </a:lnTo>
                <a:lnTo>
                  <a:pt x="0" y="154360"/>
                </a:lnTo>
                <a:lnTo>
                  <a:pt x="1139" y="167170"/>
                </a:lnTo>
                <a:lnTo>
                  <a:pt x="14381" y="215515"/>
                </a:lnTo>
                <a:lnTo>
                  <a:pt x="34957" y="249311"/>
                </a:lnTo>
                <a:lnTo>
                  <a:pt x="76816" y="278189"/>
                </a:lnTo>
                <a:lnTo>
                  <a:pt x="89672" y="282305"/>
                </a:lnTo>
                <a:lnTo>
                  <a:pt x="91438" y="270134"/>
                </a:lnTo>
                <a:lnTo>
                  <a:pt x="80882" y="265584"/>
                </a:lnTo>
                <a:lnTo>
                  <a:pt x="71110" y="259564"/>
                </a:lnTo>
                <a:lnTo>
                  <a:pt x="45438" y="230073"/>
                </a:lnTo>
                <a:lnTo>
                  <a:pt x="30895" y="193149"/>
                </a:lnTo>
                <a:lnTo>
                  <a:pt x="25764" y="153313"/>
                </a:lnTo>
                <a:lnTo>
                  <a:pt x="25423" y="138291"/>
                </a:lnTo>
                <a:lnTo>
                  <a:pt x="25830" y="124513"/>
                </a:lnTo>
                <a:lnTo>
                  <a:pt x="31465" y="86438"/>
                </a:lnTo>
                <a:lnTo>
                  <a:pt x="51875" y="40522"/>
                </a:lnTo>
                <a:lnTo>
                  <a:pt x="81396" y="16436"/>
                </a:lnTo>
                <a:lnTo>
                  <a:pt x="93756" y="11429"/>
                </a:lnTo>
                <a:lnTo>
                  <a:pt x="89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92152" y="1541107"/>
            <a:ext cx="1176655" cy="0"/>
          </a:xfrm>
          <a:custGeom>
            <a:avLst/>
            <a:gdLst/>
            <a:ahLst/>
            <a:cxnLst/>
            <a:rect l="l" t="t" r="r" b="b"/>
            <a:pathLst>
              <a:path w="1176654">
                <a:moveTo>
                  <a:pt x="0" y="0"/>
                </a:moveTo>
                <a:lnTo>
                  <a:pt x="1176527" y="0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33582" y="1396206"/>
            <a:ext cx="462915" cy="282575"/>
          </a:xfrm>
          <a:custGeom>
            <a:avLst/>
            <a:gdLst/>
            <a:ahLst/>
            <a:cxnLst/>
            <a:rect l="l" t="t" r="r" b="b"/>
            <a:pathLst>
              <a:path w="462914" h="282575">
                <a:moveTo>
                  <a:pt x="372648" y="0"/>
                </a:moveTo>
                <a:lnTo>
                  <a:pt x="373624" y="13182"/>
                </a:lnTo>
                <a:lnTo>
                  <a:pt x="385467" y="18756"/>
                </a:lnTo>
                <a:lnTo>
                  <a:pt x="396069" y="25842"/>
                </a:lnTo>
                <a:lnTo>
                  <a:pt x="420352" y="56302"/>
                </a:lnTo>
                <a:lnTo>
                  <a:pt x="433884" y="100581"/>
                </a:lnTo>
                <a:lnTo>
                  <a:pt x="436875" y="143693"/>
                </a:lnTo>
                <a:lnTo>
                  <a:pt x="436368" y="157475"/>
                </a:lnTo>
                <a:lnTo>
                  <a:pt x="430638" y="195555"/>
                </a:lnTo>
                <a:lnTo>
                  <a:pt x="410532" y="241409"/>
                </a:lnTo>
                <a:lnTo>
                  <a:pt x="369082" y="270753"/>
                </a:lnTo>
                <a:lnTo>
                  <a:pt x="384020" y="278736"/>
                </a:lnTo>
                <a:lnTo>
                  <a:pt x="425327" y="250920"/>
                </a:lnTo>
                <a:lnTo>
                  <a:pt x="447606" y="217548"/>
                </a:lnTo>
                <a:lnTo>
                  <a:pt x="461011" y="168968"/>
                </a:lnTo>
                <a:lnTo>
                  <a:pt x="462686" y="141183"/>
                </a:lnTo>
                <a:lnTo>
                  <a:pt x="462314" y="127990"/>
                </a:lnTo>
                <a:lnTo>
                  <a:pt x="452624" y="78671"/>
                </a:lnTo>
                <a:lnTo>
                  <a:pt x="435421" y="43310"/>
                </a:lnTo>
                <a:lnTo>
                  <a:pt x="408250" y="16075"/>
                </a:lnTo>
                <a:lnTo>
                  <a:pt x="385456" y="4116"/>
                </a:lnTo>
                <a:lnTo>
                  <a:pt x="372648" y="0"/>
                </a:lnTo>
                <a:close/>
              </a:path>
              <a:path w="462914" h="282575">
                <a:moveTo>
                  <a:pt x="89672" y="0"/>
                </a:moveTo>
                <a:lnTo>
                  <a:pt x="46542" y="22193"/>
                </a:lnTo>
                <a:lnTo>
                  <a:pt x="20376" y="53691"/>
                </a:lnTo>
                <a:lnTo>
                  <a:pt x="4870" y="95897"/>
                </a:lnTo>
                <a:lnTo>
                  <a:pt x="208" y="137766"/>
                </a:lnTo>
                <a:lnTo>
                  <a:pt x="0" y="154360"/>
                </a:lnTo>
                <a:lnTo>
                  <a:pt x="1139" y="167170"/>
                </a:lnTo>
                <a:lnTo>
                  <a:pt x="14381" y="215515"/>
                </a:lnTo>
                <a:lnTo>
                  <a:pt x="34957" y="249311"/>
                </a:lnTo>
                <a:lnTo>
                  <a:pt x="76816" y="278189"/>
                </a:lnTo>
                <a:lnTo>
                  <a:pt x="89672" y="282305"/>
                </a:lnTo>
                <a:lnTo>
                  <a:pt x="91438" y="270134"/>
                </a:lnTo>
                <a:lnTo>
                  <a:pt x="80882" y="265584"/>
                </a:lnTo>
                <a:lnTo>
                  <a:pt x="71110" y="259564"/>
                </a:lnTo>
                <a:lnTo>
                  <a:pt x="45438" y="230073"/>
                </a:lnTo>
                <a:lnTo>
                  <a:pt x="30895" y="193149"/>
                </a:lnTo>
                <a:lnTo>
                  <a:pt x="25764" y="153313"/>
                </a:lnTo>
                <a:lnTo>
                  <a:pt x="25423" y="138291"/>
                </a:lnTo>
                <a:lnTo>
                  <a:pt x="25830" y="124513"/>
                </a:lnTo>
                <a:lnTo>
                  <a:pt x="31465" y="86438"/>
                </a:lnTo>
                <a:lnTo>
                  <a:pt x="51875" y="40522"/>
                </a:lnTo>
                <a:lnTo>
                  <a:pt x="81396" y="16436"/>
                </a:lnTo>
                <a:lnTo>
                  <a:pt x="93756" y="11429"/>
                </a:lnTo>
                <a:lnTo>
                  <a:pt x="89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90564" y="1148649"/>
            <a:ext cx="241681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735" algn="ctr">
              <a:lnSpc>
                <a:spcPts val="2355"/>
              </a:lnSpc>
            </a:pPr>
            <a:r>
              <a:rPr sz="2400" dirty="0">
                <a:latin typeface="Cambria Math"/>
                <a:cs typeface="Cambria Math"/>
              </a:rPr>
              <a:t>𝜂</a:t>
            </a:r>
            <a:endParaRPr sz="2400">
              <a:latin typeface="Cambria Math"/>
              <a:cs typeface="Cambria Math"/>
            </a:endParaRPr>
          </a:p>
          <a:p>
            <a:pPr algn="ctr">
              <a:lnSpc>
                <a:spcPts val="2355"/>
              </a:lnSpc>
              <a:tabLst>
                <a:tab pos="1384300" algn="l"/>
                <a:tab pos="1817370" algn="l"/>
                <a:tab pos="2134870" algn="l"/>
              </a:tabLst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114" dirty="0">
                <a:latin typeface="Cambria Math"/>
                <a:cs typeface="Cambria Math"/>
              </a:rPr>
              <a:t> </a:t>
            </a:r>
            <a:r>
              <a:rPr sz="3600" baseline="-37037" dirty="0">
                <a:latin typeface="Cambria Math"/>
                <a:cs typeface="Cambria Math"/>
              </a:rPr>
              <a:t>𝜀</a:t>
            </a:r>
            <a:r>
              <a:rPr sz="3600" spc="89" baseline="-37037" dirty="0">
                <a:latin typeface="Cambria Math"/>
                <a:cs typeface="Cambria Math"/>
              </a:rPr>
              <a:t> </a:t>
            </a:r>
            <a:r>
              <a:rPr sz="3600" baseline="-37037" dirty="0">
                <a:latin typeface="Cambria Math"/>
                <a:cs typeface="Cambria Math"/>
              </a:rPr>
              <a:t>+</a:t>
            </a:r>
            <a:r>
              <a:rPr sz="3600" spc="44" baseline="-37037" dirty="0">
                <a:latin typeface="Cambria Math"/>
                <a:cs typeface="Cambria Math"/>
              </a:rPr>
              <a:t> </a:t>
            </a:r>
            <a:r>
              <a:rPr sz="3600" baseline="-37037" dirty="0">
                <a:latin typeface="Cambria Math"/>
                <a:cs typeface="Cambria Math"/>
              </a:rPr>
              <a:t>𝑟	𝑚	</a:t>
            </a:r>
            <a:r>
              <a:rPr sz="2400" dirty="0">
                <a:latin typeface="Cambria Math"/>
                <a:cs typeface="Cambria Math"/>
              </a:rPr>
              <a:t>𝑔	𝑚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8589" y="1961234"/>
            <a:ext cx="31496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150" baseline="-19675" dirty="0">
                <a:latin typeface="Cambria Math"/>
                <a:cs typeface="Cambria Math"/>
              </a:rPr>
              <a:t>𝑟</a:t>
            </a:r>
            <a:r>
              <a:rPr sz="1750" spc="55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06844" y="2024094"/>
            <a:ext cx="462915" cy="282575"/>
          </a:xfrm>
          <a:custGeom>
            <a:avLst/>
            <a:gdLst/>
            <a:ahLst/>
            <a:cxnLst/>
            <a:rect l="l" t="t" r="r" b="b"/>
            <a:pathLst>
              <a:path w="462915" h="282575">
                <a:moveTo>
                  <a:pt x="372668" y="0"/>
                </a:moveTo>
                <a:lnTo>
                  <a:pt x="373632" y="13207"/>
                </a:lnTo>
                <a:lnTo>
                  <a:pt x="385482" y="18782"/>
                </a:lnTo>
                <a:lnTo>
                  <a:pt x="396078" y="25865"/>
                </a:lnTo>
                <a:lnTo>
                  <a:pt x="420382" y="56291"/>
                </a:lnTo>
                <a:lnTo>
                  <a:pt x="433903" y="100571"/>
                </a:lnTo>
                <a:lnTo>
                  <a:pt x="436926" y="143675"/>
                </a:lnTo>
                <a:lnTo>
                  <a:pt x="436420" y="157461"/>
                </a:lnTo>
                <a:lnTo>
                  <a:pt x="430677" y="195541"/>
                </a:lnTo>
                <a:lnTo>
                  <a:pt x="410500" y="241385"/>
                </a:lnTo>
                <a:lnTo>
                  <a:pt x="369084" y="270753"/>
                </a:lnTo>
                <a:lnTo>
                  <a:pt x="384036" y="278737"/>
                </a:lnTo>
                <a:lnTo>
                  <a:pt x="425369" y="250930"/>
                </a:lnTo>
                <a:lnTo>
                  <a:pt x="447635" y="217571"/>
                </a:lnTo>
                <a:lnTo>
                  <a:pt x="461029" y="168986"/>
                </a:lnTo>
                <a:lnTo>
                  <a:pt x="462703" y="141207"/>
                </a:lnTo>
                <a:lnTo>
                  <a:pt x="462331" y="128010"/>
                </a:lnTo>
                <a:lnTo>
                  <a:pt x="452634" y="78685"/>
                </a:lnTo>
                <a:lnTo>
                  <a:pt x="435438" y="43333"/>
                </a:lnTo>
                <a:lnTo>
                  <a:pt x="408297" y="16083"/>
                </a:lnTo>
                <a:lnTo>
                  <a:pt x="385488" y="4118"/>
                </a:lnTo>
                <a:lnTo>
                  <a:pt x="372668" y="0"/>
                </a:lnTo>
                <a:close/>
              </a:path>
              <a:path w="462915" h="282575">
                <a:moveTo>
                  <a:pt x="89668" y="0"/>
                </a:moveTo>
                <a:lnTo>
                  <a:pt x="46521" y="22194"/>
                </a:lnTo>
                <a:lnTo>
                  <a:pt x="20396" y="53709"/>
                </a:lnTo>
                <a:lnTo>
                  <a:pt x="4877" y="95912"/>
                </a:lnTo>
                <a:lnTo>
                  <a:pt x="209" y="137784"/>
                </a:lnTo>
                <a:lnTo>
                  <a:pt x="0" y="154380"/>
                </a:lnTo>
                <a:lnTo>
                  <a:pt x="1139" y="167187"/>
                </a:lnTo>
                <a:lnTo>
                  <a:pt x="14385" y="215567"/>
                </a:lnTo>
                <a:lnTo>
                  <a:pt x="34936" y="249333"/>
                </a:lnTo>
                <a:lnTo>
                  <a:pt x="76820" y="278191"/>
                </a:lnTo>
                <a:lnTo>
                  <a:pt x="89668" y="282305"/>
                </a:lnTo>
                <a:lnTo>
                  <a:pt x="91411" y="270125"/>
                </a:lnTo>
                <a:lnTo>
                  <a:pt x="80849" y="265573"/>
                </a:lnTo>
                <a:lnTo>
                  <a:pt x="71081" y="259554"/>
                </a:lnTo>
                <a:lnTo>
                  <a:pt x="45415" y="230072"/>
                </a:lnTo>
                <a:lnTo>
                  <a:pt x="30855" y="193155"/>
                </a:lnTo>
                <a:lnTo>
                  <a:pt x="25729" y="153319"/>
                </a:lnTo>
                <a:lnTo>
                  <a:pt x="25389" y="138298"/>
                </a:lnTo>
                <a:lnTo>
                  <a:pt x="25795" y="124519"/>
                </a:lnTo>
                <a:lnTo>
                  <a:pt x="31426" y="86441"/>
                </a:lnTo>
                <a:lnTo>
                  <a:pt x="51857" y="40524"/>
                </a:lnTo>
                <a:lnTo>
                  <a:pt x="93691" y="11429"/>
                </a:lnTo>
                <a:lnTo>
                  <a:pt x="89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23591" y="2024094"/>
            <a:ext cx="365125" cy="282575"/>
          </a:xfrm>
          <a:custGeom>
            <a:avLst/>
            <a:gdLst/>
            <a:ahLst/>
            <a:cxnLst/>
            <a:rect l="l" t="t" r="r" b="b"/>
            <a:pathLst>
              <a:path w="365125" h="282575">
                <a:moveTo>
                  <a:pt x="275097" y="0"/>
                </a:moveTo>
                <a:lnTo>
                  <a:pt x="276086" y="13189"/>
                </a:lnTo>
                <a:lnTo>
                  <a:pt x="287929" y="18764"/>
                </a:lnTo>
                <a:lnTo>
                  <a:pt x="298529" y="25849"/>
                </a:lnTo>
                <a:lnTo>
                  <a:pt x="322818" y="56305"/>
                </a:lnTo>
                <a:lnTo>
                  <a:pt x="336337" y="100584"/>
                </a:lnTo>
                <a:lnTo>
                  <a:pt x="339329" y="143699"/>
                </a:lnTo>
                <a:lnTo>
                  <a:pt x="338822" y="157480"/>
                </a:lnTo>
                <a:lnTo>
                  <a:pt x="333090" y="195558"/>
                </a:lnTo>
                <a:lnTo>
                  <a:pt x="312982" y="241413"/>
                </a:lnTo>
                <a:lnTo>
                  <a:pt x="271537" y="270753"/>
                </a:lnTo>
                <a:lnTo>
                  <a:pt x="286476" y="278733"/>
                </a:lnTo>
                <a:lnTo>
                  <a:pt x="327784" y="250918"/>
                </a:lnTo>
                <a:lnTo>
                  <a:pt x="350061" y="217546"/>
                </a:lnTo>
                <a:lnTo>
                  <a:pt x="363458" y="168965"/>
                </a:lnTo>
                <a:lnTo>
                  <a:pt x="365131" y="141177"/>
                </a:lnTo>
                <a:lnTo>
                  <a:pt x="364759" y="127985"/>
                </a:lnTo>
                <a:lnTo>
                  <a:pt x="355071" y="78667"/>
                </a:lnTo>
                <a:lnTo>
                  <a:pt x="337873" y="43302"/>
                </a:lnTo>
                <a:lnTo>
                  <a:pt x="310695" y="16073"/>
                </a:lnTo>
                <a:lnTo>
                  <a:pt x="287903" y="4115"/>
                </a:lnTo>
                <a:lnTo>
                  <a:pt x="275097" y="0"/>
                </a:lnTo>
                <a:close/>
              </a:path>
              <a:path w="365125" h="282575">
                <a:moveTo>
                  <a:pt x="89668" y="0"/>
                </a:moveTo>
                <a:lnTo>
                  <a:pt x="46535" y="22195"/>
                </a:lnTo>
                <a:lnTo>
                  <a:pt x="20362" y="53691"/>
                </a:lnTo>
                <a:lnTo>
                  <a:pt x="4867" y="95898"/>
                </a:lnTo>
                <a:lnTo>
                  <a:pt x="208" y="137769"/>
                </a:lnTo>
                <a:lnTo>
                  <a:pt x="0" y="154364"/>
                </a:lnTo>
                <a:lnTo>
                  <a:pt x="1139" y="167174"/>
                </a:lnTo>
                <a:lnTo>
                  <a:pt x="14376" y="215520"/>
                </a:lnTo>
                <a:lnTo>
                  <a:pt x="34952" y="249316"/>
                </a:lnTo>
                <a:lnTo>
                  <a:pt x="76815" y="278189"/>
                </a:lnTo>
                <a:lnTo>
                  <a:pt x="89668" y="282305"/>
                </a:lnTo>
                <a:lnTo>
                  <a:pt x="91433" y="270135"/>
                </a:lnTo>
                <a:lnTo>
                  <a:pt x="80875" y="265585"/>
                </a:lnTo>
                <a:lnTo>
                  <a:pt x="71099" y="259566"/>
                </a:lnTo>
                <a:lnTo>
                  <a:pt x="45426" y="230076"/>
                </a:lnTo>
                <a:lnTo>
                  <a:pt x="30889" y="193152"/>
                </a:lnTo>
                <a:lnTo>
                  <a:pt x="25755" y="153318"/>
                </a:lnTo>
                <a:lnTo>
                  <a:pt x="25414" y="138297"/>
                </a:lnTo>
                <a:lnTo>
                  <a:pt x="25821" y="124518"/>
                </a:lnTo>
                <a:lnTo>
                  <a:pt x="31457" y="86441"/>
                </a:lnTo>
                <a:lnTo>
                  <a:pt x="51858" y="40524"/>
                </a:lnTo>
                <a:lnTo>
                  <a:pt x="81385" y="16436"/>
                </a:lnTo>
                <a:lnTo>
                  <a:pt x="93741" y="11429"/>
                </a:lnTo>
                <a:lnTo>
                  <a:pt x="89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39149" y="2024094"/>
            <a:ext cx="365760" cy="282575"/>
          </a:xfrm>
          <a:custGeom>
            <a:avLst/>
            <a:gdLst/>
            <a:ahLst/>
            <a:cxnLst/>
            <a:rect l="l" t="t" r="r" b="b"/>
            <a:pathLst>
              <a:path w="365760" h="282575">
                <a:moveTo>
                  <a:pt x="275112" y="0"/>
                </a:moveTo>
                <a:lnTo>
                  <a:pt x="276088" y="13182"/>
                </a:lnTo>
                <a:lnTo>
                  <a:pt x="287931" y="18756"/>
                </a:lnTo>
                <a:lnTo>
                  <a:pt x="298533" y="25842"/>
                </a:lnTo>
                <a:lnTo>
                  <a:pt x="322816" y="56302"/>
                </a:lnTo>
                <a:lnTo>
                  <a:pt x="336348" y="100581"/>
                </a:lnTo>
                <a:lnTo>
                  <a:pt x="339339" y="143693"/>
                </a:lnTo>
                <a:lnTo>
                  <a:pt x="338832" y="157475"/>
                </a:lnTo>
                <a:lnTo>
                  <a:pt x="333102" y="195555"/>
                </a:lnTo>
                <a:lnTo>
                  <a:pt x="312996" y="241409"/>
                </a:lnTo>
                <a:lnTo>
                  <a:pt x="271546" y="270753"/>
                </a:lnTo>
                <a:lnTo>
                  <a:pt x="286484" y="278736"/>
                </a:lnTo>
                <a:lnTo>
                  <a:pt x="327791" y="250920"/>
                </a:lnTo>
                <a:lnTo>
                  <a:pt x="350070" y="217548"/>
                </a:lnTo>
                <a:lnTo>
                  <a:pt x="363475" y="168968"/>
                </a:lnTo>
                <a:lnTo>
                  <a:pt x="365150" y="141183"/>
                </a:lnTo>
                <a:lnTo>
                  <a:pt x="364778" y="127990"/>
                </a:lnTo>
                <a:lnTo>
                  <a:pt x="355088" y="78671"/>
                </a:lnTo>
                <a:lnTo>
                  <a:pt x="337885" y="43310"/>
                </a:lnTo>
                <a:lnTo>
                  <a:pt x="310714" y="16075"/>
                </a:lnTo>
                <a:lnTo>
                  <a:pt x="287920" y="4116"/>
                </a:lnTo>
                <a:lnTo>
                  <a:pt x="275112" y="0"/>
                </a:lnTo>
                <a:close/>
              </a:path>
              <a:path w="365760" h="282575">
                <a:moveTo>
                  <a:pt x="89672" y="0"/>
                </a:moveTo>
                <a:lnTo>
                  <a:pt x="46542" y="22193"/>
                </a:lnTo>
                <a:lnTo>
                  <a:pt x="20376" y="53691"/>
                </a:lnTo>
                <a:lnTo>
                  <a:pt x="4870" y="95897"/>
                </a:lnTo>
                <a:lnTo>
                  <a:pt x="208" y="137766"/>
                </a:lnTo>
                <a:lnTo>
                  <a:pt x="0" y="154360"/>
                </a:lnTo>
                <a:lnTo>
                  <a:pt x="1139" y="167170"/>
                </a:lnTo>
                <a:lnTo>
                  <a:pt x="14381" y="215515"/>
                </a:lnTo>
                <a:lnTo>
                  <a:pt x="34957" y="249311"/>
                </a:lnTo>
                <a:lnTo>
                  <a:pt x="76816" y="278189"/>
                </a:lnTo>
                <a:lnTo>
                  <a:pt x="89672" y="282305"/>
                </a:lnTo>
                <a:lnTo>
                  <a:pt x="91438" y="270134"/>
                </a:lnTo>
                <a:lnTo>
                  <a:pt x="80882" y="265584"/>
                </a:lnTo>
                <a:lnTo>
                  <a:pt x="71110" y="259564"/>
                </a:lnTo>
                <a:lnTo>
                  <a:pt x="45438" y="230073"/>
                </a:lnTo>
                <a:lnTo>
                  <a:pt x="30895" y="193149"/>
                </a:lnTo>
                <a:lnTo>
                  <a:pt x="25764" y="153313"/>
                </a:lnTo>
                <a:lnTo>
                  <a:pt x="25423" y="138291"/>
                </a:lnTo>
                <a:lnTo>
                  <a:pt x="25830" y="124513"/>
                </a:lnTo>
                <a:lnTo>
                  <a:pt x="31465" y="86438"/>
                </a:lnTo>
                <a:lnTo>
                  <a:pt x="51875" y="40522"/>
                </a:lnTo>
                <a:lnTo>
                  <a:pt x="81396" y="16436"/>
                </a:lnTo>
                <a:lnTo>
                  <a:pt x="93756" y="11429"/>
                </a:lnTo>
                <a:lnTo>
                  <a:pt x="89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95611" y="1961242"/>
            <a:ext cx="344424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481965" algn="l"/>
                <a:tab pos="866140" algn="l"/>
                <a:tab pos="1329690" algn="l"/>
                <a:tab pos="1683385" algn="l"/>
                <a:tab pos="2446020" algn="l"/>
                <a:tab pos="2799715" algn="l"/>
              </a:tabLst>
            </a:pPr>
            <a:r>
              <a:rPr sz="2400" dirty="0">
                <a:latin typeface="Cambria Math"/>
                <a:cs typeface="Cambria Math"/>
              </a:rPr>
              <a:t>𝑚	=	</a:t>
            </a:r>
            <a:r>
              <a:rPr sz="2400" spc="65" dirty="0">
                <a:latin typeface="Cambria Math"/>
                <a:cs typeface="Cambria Math"/>
              </a:rPr>
              <a:t>𝑔</a:t>
            </a:r>
            <a:r>
              <a:rPr sz="2625" spc="82" baseline="26984" dirty="0">
                <a:latin typeface="Cambria Math"/>
                <a:cs typeface="Cambria Math"/>
              </a:rPr>
              <a:t>2</a:t>
            </a:r>
            <a:r>
              <a:rPr sz="2625" baseline="26984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0	+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spc="65" dirty="0">
                <a:latin typeface="Cambria Math"/>
                <a:cs typeface="Cambria Math"/>
              </a:rPr>
              <a:t>𝑔</a:t>
            </a:r>
            <a:r>
              <a:rPr sz="2625" spc="82" baseline="26984" dirty="0">
                <a:latin typeface="Cambria Math"/>
                <a:cs typeface="Cambria Math"/>
              </a:rPr>
              <a:t>2</a:t>
            </a:r>
            <a:r>
              <a:rPr sz="2625" baseline="26984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1	+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spc="65" dirty="0">
                <a:latin typeface="Cambria Math"/>
                <a:cs typeface="Cambria Math"/>
              </a:rPr>
              <a:t>𝑔</a:t>
            </a:r>
            <a:r>
              <a:rPr sz="2625" spc="82" baseline="26984" dirty="0">
                <a:latin typeface="Cambria Math"/>
                <a:cs typeface="Cambria Math"/>
              </a:rPr>
              <a:t>2</a:t>
            </a:r>
            <a:endParaRPr sz="2625" baseline="26984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60814" y="2024094"/>
            <a:ext cx="371475" cy="282575"/>
          </a:xfrm>
          <a:custGeom>
            <a:avLst/>
            <a:gdLst/>
            <a:ahLst/>
            <a:cxnLst/>
            <a:rect l="l" t="t" r="r" b="b"/>
            <a:pathLst>
              <a:path w="371475" h="282575">
                <a:moveTo>
                  <a:pt x="281208" y="0"/>
                </a:moveTo>
                <a:lnTo>
                  <a:pt x="282184" y="13182"/>
                </a:lnTo>
                <a:lnTo>
                  <a:pt x="294027" y="18756"/>
                </a:lnTo>
                <a:lnTo>
                  <a:pt x="304629" y="25842"/>
                </a:lnTo>
                <a:lnTo>
                  <a:pt x="328912" y="56302"/>
                </a:lnTo>
                <a:lnTo>
                  <a:pt x="342444" y="100581"/>
                </a:lnTo>
                <a:lnTo>
                  <a:pt x="345435" y="143693"/>
                </a:lnTo>
                <a:lnTo>
                  <a:pt x="344928" y="157475"/>
                </a:lnTo>
                <a:lnTo>
                  <a:pt x="339198" y="195555"/>
                </a:lnTo>
                <a:lnTo>
                  <a:pt x="319092" y="241409"/>
                </a:lnTo>
                <a:lnTo>
                  <a:pt x="277642" y="270753"/>
                </a:lnTo>
                <a:lnTo>
                  <a:pt x="292580" y="278736"/>
                </a:lnTo>
                <a:lnTo>
                  <a:pt x="333887" y="250920"/>
                </a:lnTo>
                <a:lnTo>
                  <a:pt x="356166" y="217548"/>
                </a:lnTo>
                <a:lnTo>
                  <a:pt x="369571" y="168968"/>
                </a:lnTo>
                <a:lnTo>
                  <a:pt x="371246" y="141183"/>
                </a:lnTo>
                <a:lnTo>
                  <a:pt x="370874" y="127990"/>
                </a:lnTo>
                <a:lnTo>
                  <a:pt x="361184" y="78671"/>
                </a:lnTo>
                <a:lnTo>
                  <a:pt x="343981" y="43310"/>
                </a:lnTo>
                <a:lnTo>
                  <a:pt x="316810" y="16075"/>
                </a:lnTo>
                <a:lnTo>
                  <a:pt x="294016" y="4116"/>
                </a:lnTo>
                <a:lnTo>
                  <a:pt x="281208" y="0"/>
                </a:lnTo>
                <a:close/>
              </a:path>
              <a:path w="371475" h="282575">
                <a:moveTo>
                  <a:pt x="89672" y="0"/>
                </a:moveTo>
                <a:lnTo>
                  <a:pt x="46542" y="22193"/>
                </a:lnTo>
                <a:lnTo>
                  <a:pt x="20376" y="53691"/>
                </a:lnTo>
                <a:lnTo>
                  <a:pt x="4870" y="95897"/>
                </a:lnTo>
                <a:lnTo>
                  <a:pt x="208" y="137766"/>
                </a:lnTo>
                <a:lnTo>
                  <a:pt x="0" y="154360"/>
                </a:lnTo>
                <a:lnTo>
                  <a:pt x="1139" y="167170"/>
                </a:lnTo>
                <a:lnTo>
                  <a:pt x="14381" y="215515"/>
                </a:lnTo>
                <a:lnTo>
                  <a:pt x="34957" y="249311"/>
                </a:lnTo>
                <a:lnTo>
                  <a:pt x="76816" y="278189"/>
                </a:lnTo>
                <a:lnTo>
                  <a:pt x="89672" y="282305"/>
                </a:lnTo>
                <a:lnTo>
                  <a:pt x="91438" y="270134"/>
                </a:lnTo>
                <a:lnTo>
                  <a:pt x="80882" y="265584"/>
                </a:lnTo>
                <a:lnTo>
                  <a:pt x="71110" y="259564"/>
                </a:lnTo>
                <a:lnTo>
                  <a:pt x="45438" y="230073"/>
                </a:lnTo>
                <a:lnTo>
                  <a:pt x="30895" y="193149"/>
                </a:lnTo>
                <a:lnTo>
                  <a:pt x="25764" y="153313"/>
                </a:lnTo>
                <a:lnTo>
                  <a:pt x="25423" y="138291"/>
                </a:lnTo>
                <a:lnTo>
                  <a:pt x="25830" y="124513"/>
                </a:lnTo>
                <a:lnTo>
                  <a:pt x="31465" y="86438"/>
                </a:lnTo>
                <a:lnTo>
                  <a:pt x="51875" y="40522"/>
                </a:lnTo>
                <a:lnTo>
                  <a:pt x="81396" y="16436"/>
                </a:lnTo>
                <a:lnTo>
                  <a:pt x="93756" y="11429"/>
                </a:lnTo>
                <a:lnTo>
                  <a:pt x="89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6461" y="2024094"/>
            <a:ext cx="993140" cy="282575"/>
          </a:xfrm>
          <a:custGeom>
            <a:avLst/>
            <a:gdLst/>
            <a:ahLst/>
            <a:cxnLst/>
            <a:rect l="l" t="t" r="r" b="b"/>
            <a:pathLst>
              <a:path w="993140" h="282575">
                <a:moveTo>
                  <a:pt x="903000" y="0"/>
                </a:moveTo>
                <a:lnTo>
                  <a:pt x="903976" y="13182"/>
                </a:lnTo>
                <a:lnTo>
                  <a:pt x="915819" y="18756"/>
                </a:lnTo>
                <a:lnTo>
                  <a:pt x="926421" y="25842"/>
                </a:lnTo>
                <a:lnTo>
                  <a:pt x="950704" y="56302"/>
                </a:lnTo>
                <a:lnTo>
                  <a:pt x="964236" y="100581"/>
                </a:lnTo>
                <a:lnTo>
                  <a:pt x="967227" y="143693"/>
                </a:lnTo>
                <a:lnTo>
                  <a:pt x="966720" y="157475"/>
                </a:lnTo>
                <a:lnTo>
                  <a:pt x="960990" y="195555"/>
                </a:lnTo>
                <a:lnTo>
                  <a:pt x="940884" y="241409"/>
                </a:lnTo>
                <a:lnTo>
                  <a:pt x="899434" y="270753"/>
                </a:lnTo>
                <a:lnTo>
                  <a:pt x="914372" y="278736"/>
                </a:lnTo>
                <a:lnTo>
                  <a:pt x="955679" y="250920"/>
                </a:lnTo>
                <a:lnTo>
                  <a:pt x="977958" y="217548"/>
                </a:lnTo>
                <a:lnTo>
                  <a:pt x="991363" y="168968"/>
                </a:lnTo>
                <a:lnTo>
                  <a:pt x="993038" y="141183"/>
                </a:lnTo>
                <a:lnTo>
                  <a:pt x="992666" y="127990"/>
                </a:lnTo>
                <a:lnTo>
                  <a:pt x="982976" y="78671"/>
                </a:lnTo>
                <a:lnTo>
                  <a:pt x="965773" y="43310"/>
                </a:lnTo>
                <a:lnTo>
                  <a:pt x="938602" y="16075"/>
                </a:lnTo>
                <a:lnTo>
                  <a:pt x="915808" y="4116"/>
                </a:lnTo>
                <a:lnTo>
                  <a:pt x="903000" y="0"/>
                </a:lnTo>
                <a:close/>
              </a:path>
              <a:path w="993140" h="282575">
                <a:moveTo>
                  <a:pt x="89672" y="0"/>
                </a:moveTo>
                <a:lnTo>
                  <a:pt x="46542" y="22193"/>
                </a:lnTo>
                <a:lnTo>
                  <a:pt x="20376" y="53691"/>
                </a:lnTo>
                <a:lnTo>
                  <a:pt x="4870" y="95897"/>
                </a:lnTo>
                <a:lnTo>
                  <a:pt x="208" y="137766"/>
                </a:lnTo>
                <a:lnTo>
                  <a:pt x="0" y="154360"/>
                </a:lnTo>
                <a:lnTo>
                  <a:pt x="1139" y="167170"/>
                </a:lnTo>
                <a:lnTo>
                  <a:pt x="14381" y="215515"/>
                </a:lnTo>
                <a:lnTo>
                  <a:pt x="34957" y="249311"/>
                </a:lnTo>
                <a:lnTo>
                  <a:pt x="76816" y="278189"/>
                </a:lnTo>
                <a:lnTo>
                  <a:pt x="89672" y="282305"/>
                </a:lnTo>
                <a:lnTo>
                  <a:pt x="91438" y="270134"/>
                </a:lnTo>
                <a:lnTo>
                  <a:pt x="80882" y="265584"/>
                </a:lnTo>
                <a:lnTo>
                  <a:pt x="71110" y="259564"/>
                </a:lnTo>
                <a:lnTo>
                  <a:pt x="45438" y="230073"/>
                </a:lnTo>
                <a:lnTo>
                  <a:pt x="30895" y="193149"/>
                </a:lnTo>
                <a:lnTo>
                  <a:pt x="25764" y="153313"/>
                </a:lnTo>
                <a:lnTo>
                  <a:pt x="25423" y="138291"/>
                </a:lnTo>
                <a:lnTo>
                  <a:pt x="25830" y="124513"/>
                </a:lnTo>
                <a:lnTo>
                  <a:pt x="31465" y="86438"/>
                </a:lnTo>
                <a:lnTo>
                  <a:pt x="51875" y="40522"/>
                </a:lnTo>
                <a:lnTo>
                  <a:pt x="81396" y="16436"/>
                </a:lnTo>
                <a:lnTo>
                  <a:pt x="93756" y="11429"/>
                </a:lnTo>
                <a:lnTo>
                  <a:pt x="89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51770" y="1961242"/>
            <a:ext cx="257365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72110" algn="l"/>
                <a:tab pos="732155" algn="l"/>
                <a:tab pos="1769110" algn="l"/>
              </a:tabLst>
            </a:pPr>
            <a:r>
              <a:rPr sz="2400" dirty="0">
                <a:latin typeface="Cambria Math"/>
                <a:cs typeface="Cambria Math"/>
              </a:rPr>
              <a:t>2	+	…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65" dirty="0">
                <a:latin typeface="Cambria Math"/>
                <a:cs typeface="Cambria Math"/>
              </a:rPr>
              <a:t>𝑔</a:t>
            </a:r>
            <a:r>
              <a:rPr sz="2625" spc="82" baseline="26984" dirty="0">
                <a:latin typeface="Cambria Math"/>
                <a:cs typeface="Cambria Math"/>
              </a:rPr>
              <a:t>2</a:t>
            </a:r>
            <a:r>
              <a:rPr sz="2625" baseline="26984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𝑚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68585" y="2440245"/>
            <a:ext cx="3805554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292735" algn="l"/>
              </a:tabLst>
            </a:pPr>
            <a:r>
              <a:rPr sz="2400" dirty="0">
                <a:latin typeface="Times New Roman"/>
                <a:cs typeface="Times New Roman"/>
              </a:rPr>
              <a:t>ε	</a:t>
            </a:r>
            <a:r>
              <a:rPr b="1" spc="5" dirty="0">
                <a:solidFill>
                  <a:srgbClr val="3232FF"/>
                </a:solidFill>
                <a:latin typeface="Verdana"/>
                <a:cs typeface="Verdana"/>
              </a:rPr>
              <a:t>is</a:t>
            </a:r>
            <a:r>
              <a:rPr b="1" spc="140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b="1" spc="10" dirty="0">
                <a:solidFill>
                  <a:srgbClr val="3232FF"/>
                </a:solidFill>
                <a:latin typeface="Verdana"/>
                <a:cs typeface="Verdana"/>
              </a:rPr>
              <a:t>a</a:t>
            </a:r>
            <a:r>
              <a:rPr b="1" spc="150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b="1" spc="25" dirty="0">
                <a:solidFill>
                  <a:srgbClr val="3232FF"/>
                </a:solidFill>
                <a:latin typeface="Verdana"/>
                <a:cs typeface="Verdana"/>
              </a:rPr>
              <a:t>s</a:t>
            </a:r>
            <a:r>
              <a:rPr b="1" dirty="0">
                <a:solidFill>
                  <a:srgbClr val="3232FF"/>
                </a:solidFill>
                <a:latin typeface="Verdana"/>
                <a:cs typeface="Verdana"/>
              </a:rPr>
              <a:t>m</a:t>
            </a:r>
            <a:r>
              <a:rPr b="1" spc="-10" dirty="0">
                <a:solidFill>
                  <a:srgbClr val="3232FF"/>
                </a:solidFill>
                <a:latin typeface="Verdana"/>
                <a:cs typeface="Verdana"/>
              </a:rPr>
              <a:t>a</a:t>
            </a:r>
            <a:r>
              <a:rPr b="1" spc="5" dirty="0">
                <a:solidFill>
                  <a:srgbClr val="3232FF"/>
                </a:solidFill>
                <a:latin typeface="Verdana"/>
                <a:cs typeface="Verdana"/>
              </a:rPr>
              <a:t>ll</a:t>
            </a:r>
            <a:r>
              <a:rPr b="1" spc="7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b="1" spc="25" dirty="0">
                <a:solidFill>
                  <a:srgbClr val="3232FF"/>
                </a:solidFill>
                <a:latin typeface="Verdana"/>
                <a:cs typeface="Verdana"/>
              </a:rPr>
              <a:t>p</a:t>
            </a:r>
            <a:r>
              <a:rPr b="1" dirty="0">
                <a:solidFill>
                  <a:srgbClr val="3232FF"/>
                </a:solidFill>
                <a:latin typeface="Verdana"/>
                <a:cs typeface="Verdana"/>
              </a:rPr>
              <a:t>o</a:t>
            </a:r>
            <a:r>
              <a:rPr b="1" spc="25" dirty="0">
                <a:solidFill>
                  <a:srgbClr val="3232FF"/>
                </a:solidFill>
                <a:latin typeface="Verdana"/>
                <a:cs typeface="Verdana"/>
              </a:rPr>
              <a:t>s</a:t>
            </a:r>
            <a:r>
              <a:rPr b="1" spc="5" dirty="0">
                <a:solidFill>
                  <a:srgbClr val="3232FF"/>
                </a:solidFill>
                <a:latin typeface="Verdana"/>
                <a:cs typeface="Verdana"/>
              </a:rPr>
              <a:t>i</a:t>
            </a:r>
            <a:r>
              <a:rPr b="1" spc="-15" dirty="0">
                <a:solidFill>
                  <a:srgbClr val="3232FF"/>
                </a:solidFill>
                <a:latin typeface="Verdana"/>
                <a:cs typeface="Verdana"/>
              </a:rPr>
              <a:t>t</a:t>
            </a:r>
            <a:r>
              <a:rPr b="1" spc="5" dirty="0">
                <a:solidFill>
                  <a:srgbClr val="3232FF"/>
                </a:solidFill>
                <a:latin typeface="Verdana"/>
                <a:cs typeface="Verdana"/>
              </a:rPr>
              <a:t>i</a:t>
            </a:r>
            <a:r>
              <a:rPr b="1" spc="20" dirty="0">
                <a:solidFill>
                  <a:srgbClr val="3232FF"/>
                </a:solidFill>
                <a:latin typeface="Verdana"/>
                <a:cs typeface="Verdana"/>
              </a:rPr>
              <a:t>v</a:t>
            </a:r>
            <a:r>
              <a:rPr b="1" spc="10" dirty="0">
                <a:solidFill>
                  <a:srgbClr val="3232FF"/>
                </a:solidFill>
                <a:latin typeface="Verdana"/>
                <a:cs typeface="Verdana"/>
              </a:rPr>
              <a:t>e</a:t>
            </a:r>
            <a:r>
              <a:rPr b="1" spc="15" dirty="0">
                <a:solidFill>
                  <a:srgbClr val="3232FF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3232FF"/>
                </a:solidFill>
                <a:latin typeface="Verdana"/>
                <a:cs typeface="Verdana"/>
              </a:rPr>
              <a:t>c</a:t>
            </a:r>
            <a:r>
              <a:rPr b="1" dirty="0">
                <a:solidFill>
                  <a:srgbClr val="3232FF"/>
                </a:solidFill>
                <a:latin typeface="Verdana"/>
                <a:cs typeface="Verdana"/>
              </a:rPr>
              <a:t>o</a:t>
            </a:r>
            <a:r>
              <a:rPr b="1" spc="5" dirty="0">
                <a:solidFill>
                  <a:srgbClr val="3232FF"/>
                </a:solidFill>
                <a:latin typeface="Verdana"/>
                <a:cs typeface="Verdana"/>
              </a:rPr>
              <a:t>n</a:t>
            </a:r>
            <a:r>
              <a:rPr b="1" spc="20" dirty="0">
                <a:solidFill>
                  <a:srgbClr val="3232FF"/>
                </a:solidFill>
                <a:latin typeface="Verdana"/>
                <a:cs typeface="Verdana"/>
              </a:rPr>
              <a:t>s</a:t>
            </a:r>
            <a:r>
              <a:rPr b="1" spc="-10" dirty="0">
                <a:solidFill>
                  <a:srgbClr val="3232FF"/>
                </a:solidFill>
                <a:latin typeface="Verdana"/>
                <a:cs typeface="Verdana"/>
              </a:rPr>
              <a:t>ta</a:t>
            </a:r>
            <a:r>
              <a:rPr b="1" spc="5" dirty="0">
                <a:solidFill>
                  <a:srgbClr val="3232FF"/>
                </a:solidFill>
                <a:latin typeface="Verdana"/>
                <a:cs typeface="Verdana"/>
              </a:rPr>
              <a:t>nt</a:t>
            </a:r>
            <a:endParaRPr dirty="0">
              <a:latin typeface="Verdana"/>
              <a:cs typeface="Verdana"/>
            </a:endParaRPr>
          </a:p>
          <a:p>
            <a:pPr>
              <a:spcBef>
                <a:spcPts val="4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12700"/>
            <a:r>
              <a:rPr sz="2400" b="1" spc="-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2400" b="1" spc="-5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240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240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P</a:t>
            </a:r>
            <a:r>
              <a:rPr sz="2400"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2400" b="1" spc="-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240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p</a:t>
            </a:r>
            <a:r>
              <a:rPr sz="24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:</a:t>
            </a:r>
            <a:endParaRPr sz="2400" dirty="0">
              <a:latin typeface="Ubuntu" panose="020B0504030602030204" pitchFamily="34" charset="0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30590" y="3828510"/>
            <a:ext cx="462915" cy="282575"/>
          </a:xfrm>
          <a:custGeom>
            <a:avLst/>
            <a:gdLst/>
            <a:ahLst/>
            <a:cxnLst/>
            <a:rect l="l" t="t" r="r" b="b"/>
            <a:pathLst>
              <a:path w="462914" h="282575">
                <a:moveTo>
                  <a:pt x="372648" y="0"/>
                </a:moveTo>
                <a:lnTo>
                  <a:pt x="373631" y="13184"/>
                </a:lnTo>
                <a:lnTo>
                  <a:pt x="385471" y="18758"/>
                </a:lnTo>
                <a:lnTo>
                  <a:pt x="396072" y="25845"/>
                </a:lnTo>
                <a:lnTo>
                  <a:pt x="420356" y="56309"/>
                </a:lnTo>
                <a:lnTo>
                  <a:pt x="433885" y="100586"/>
                </a:lnTo>
                <a:lnTo>
                  <a:pt x="436874" y="143702"/>
                </a:lnTo>
                <a:lnTo>
                  <a:pt x="436368" y="157483"/>
                </a:lnTo>
                <a:lnTo>
                  <a:pt x="430637" y="195560"/>
                </a:lnTo>
                <a:lnTo>
                  <a:pt x="410529" y="241421"/>
                </a:lnTo>
                <a:lnTo>
                  <a:pt x="369082" y="270762"/>
                </a:lnTo>
                <a:lnTo>
                  <a:pt x="384023" y="278741"/>
                </a:lnTo>
                <a:lnTo>
                  <a:pt x="425328" y="250918"/>
                </a:lnTo>
                <a:lnTo>
                  <a:pt x="447606" y="217548"/>
                </a:lnTo>
                <a:lnTo>
                  <a:pt x="461011" y="168968"/>
                </a:lnTo>
                <a:lnTo>
                  <a:pt x="462686" y="141183"/>
                </a:lnTo>
                <a:lnTo>
                  <a:pt x="462313" y="127990"/>
                </a:lnTo>
                <a:lnTo>
                  <a:pt x="452623" y="78671"/>
                </a:lnTo>
                <a:lnTo>
                  <a:pt x="435421" y="43310"/>
                </a:lnTo>
                <a:lnTo>
                  <a:pt x="408250" y="16075"/>
                </a:lnTo>
                <a:lnTo>
                  <a:pt x="385456" y="4116"/>
                </a:lnTo>
                <a:lnTo>
                  <a:pt x="372648" y="0"/>
                </a:lnTo>
                <a:close/>
              </a:path>
              <a:path w="462914" h="282575">
                <a:moveTo>
                  <a:pt x="89672" y="0"/>
                </a:moveTo>
                <a:lnTo>
                  <a:pt x="46541" y="22193"/>
                </a:lnTo>
                <a:lnTo>
                  <a:pt x="20375" y="53692"/>
                </a:lnTo>
                <a:lnTo>
                  <a:pt x="4870" y="95898"/>
                </a:lnTo>
                <a:lnTo>
                  <a:pt x="208" y="137767"/>
                </a:lnTo>
                <a:lnTo>
                  <a:pt x="0" y="154362"/>
                </a:lnTo>
                <a:lnTo>
                  <a:pt x="1139" y="167171"/>
                </a:lnTo>
                <a:lnTo>
                  <a:pt x="14382" y="215516"/>
                </a:lnTo>
                <a:lnTo>
                  <a:pt x="34959" y="249311"/>
                </a:lnTo>
                <a:lnTo>
                  <a:pt x="76816" y="278194"/>
                </a:lnTo>
                <a:lnTo>
                  <a:pt x="89672" y="282311"/>
                </a:lnTo>
                <a:lnTo>
                  <a:pt x="91432" y="270141"/>
                </a:lnTo>
                <a:lnTo>
                  <a:pt x="80878" y="265591"/>
                </a:lnTo>
                <a:lnTo>
                  <a:pt x="71107" y="259572"/>
                </a:lnTo>
                <a:lnTo>
                  <a:pt x="45437" y="230077"/>
                </a:lnTo>
                <a:lnTo>
                  <a:pt x="30895" y="193149"/>
                </a:lnTo>
                <a:lnTo>
                  <a:pt x="25764" y="153313"/>
                </a:lnTo>
                <a:lnTo>
                  <a:pt x="25423" y="138291"/>
                </a:lnTo>
                <a:lnTo>
                  <a:pt x="25830" y="124513"/>
                </a:lnTo>
                <a:lnTo>
                  <a:pt x="31465" y="86438"/>
                </a:lnTo>
                <a:lnTo>
                  <a:pt x="51875" y="40522"/>
                </a:lnTo>
                <a:lnTo>
                  <a:pt x="81396" y="16436"/>
                </a:lnTo>
                <a:lnTo>
                  <a:pt x="93756" y="11429"/>
                </a:lnTo>
                <a:lnTo>
                  <a:pt x="89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77984" y="3815015"/>
            <a:ext cx="8242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54990" algn="l"/>
              </a:tabLst>
            </a:pPr>
            <a:r>
              <a:rPr sz="2400" spc="5" dirty="0">
                <a:latin typeface="Cambria Math"/>
                <a:cs typeface="Cambria Math"/>
              </a:rPr>
              <a:t>∆</a:t>
            </a:r>
            <a:r>
              <a:rPr sz="2400" dirty="0">
                <a:latin typeface="Cambria Math"/>
                <a:cs typeface="Cambria Math"/>
              </a:rPr>
              <a:t>𝑤	𝑚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83774" y="4029678"/>
            <a:ext cx="462915" cy="282575"/>
          </a:xfrm>
          <a:custGeom>
            <a:avLst/>
            <a:gdLst/>
            <a:ahLst/>
            <a:cxnLst/>
            <a:rect l="l" t="t" r="r" b="b"/>
            <a:pathLst>
              <a:path w="462914" h="282575">
                <a:moveTo>
                  <a:pt x="372648" y="0"/>
                </a:moveTo>
                <a:lnTo>
                  <a:pt x="373627" y="13183"/>
                </a:lnTo>
                <a:lnTo>
                  <a:pt x="385468" y="18757"/>
                </a:lnTo>
                <a:lnTo>
                  <a:pt x="396070" y="25843"/>
                </a:lnTo>
                <a:lnTo>
                  <a:pt x="420349" y="56310"/>
                </a:lnTo>
                <a:lnTo>
                  <a:pt x="433884" y="100581"/>
                </a:lnTo>
                <a:lnTo>
                  <a:pt x="436875" y="143699"/>
                </a:lnTo>
                <a:lnTo>
                  <a:pt x="436369" y="157477"/>
                </a:lnTo>
                <a:lnTo>
                  <a:pt x="430637" y="195557"/>
                </a:lnTo>
                <a:lnTo>
                  <a:pt x="410527" y="241421"/>
                </a:lnTo>
                <a:lnTo>
                  <a:pt x="369082" y="270762"/>
                </a:lnTo>
                <a:lnTo>
                  <a:pt x="384028" y="278739"/>
                </a:lnTo>
                <a:lnTo>
                  <a:pt x="425331" y="250917"/>
                </a:lnTo>
                <a:lnTo>
                  <a:pt x="447611" y="217547"/>
                </a:lnTo>
                <a:lnTo>
                  <a:pt x="461012" y="168966"/>
                </a:lnTo>
                <a:lnTo>
                  <a:pt x="462686" y="141181"/>
                </a:lnTo>
                <a:lnTo>
                  <a:pt x="462313" y="127990"/>
                </a:lnTo>
                <a:lnTo>
                  <a:pt x="452623" y="78670"/>
                </a:lnTo>
                <a:lnTo>
                  <a:pt x="435423" y="43308"/>
                </a:lnTo>
                <a:lnTo>
                  <a:pt x="408251" y="16076"/>
                </a:lnTo>
                <a:lnTo>
                  <a:pt x="385457" y="4116"/>
                </a:lnTo>
                <a:lnTo>
                  <a:pt x="372648" y="0"/>
                </a:lnTo>
                <a:close/>
              </a:path>
              <a:path w="462914" h="282575">
                <a:moveTo>
                  <a:pt x="89672" y="0"/>
                </a:moveTo>
                <a:lnTo>
                  <a:pt x="46540" y="22194"/>
                </a:lnTo>
                <a:lnTo>
                  <a:pt x="20372" y="53693"/>
                </a:lnTo>
                <a:lnTo>
                  <a:pt x="4869" y="95905"/>
                </a:lnTo>
                <a:lnTo>
                  <a:pt x="208" y="137773"/>
                </a:lnTo>
                <a:lnTo>
                  <a:pt x="0" y="154365"/>
                </a:lnTo>
                <a:lnTo>
                  <a:pt x="1139" y="167175"/>
                </a:lnTo>
                <a:lnTo>
                  <a:pt x="14379" y="215521"/>
                </a:lnTo>
                <a:lnTo>
                  <a:pt x="34955" y="249313"/>
                </a:lnTo>
                <a:lnTo>
                  <a:pt x="76815" y="278194"/>
                </a:lnTo>
                <a:lnTo>
                  <a:pt x="89672" y="282311"/>
                </a:lnTo>
                <a:lnTo>
                  <a:pt x="91437" y="270142"/>
                </a:lnTo>
                <a:lnTo>
                  <a:pt x="80881" y="265593"/>
                </a:lnTo>
                <a:lnTo>
                  <a:pt x="71109" y="259574"/>
                </a:lnTo>
                <a:lnTo>
                  <a:pt x="45440" y="230080"/>
                </a:lnTo>
                <a:lnTo>
                  <a:pt x="30897" y="193154"/>
                </a:lnTo>
                <a:lnTo>
                  <a:pt x="25764" y="153315"/>
                </a:lnTo>
                <a:lnTo>
                  <a:pt x="25423" y="138293"/>
                </a:lnTo>
                <a:lnTo>
                  <a:pt x="25830" y="124516"/>
                </a:lnTo>
                <a:lnTo>
                  <a:pt x="31467" y="86437"/>
                </a:lnTo>
                <a:lnTo>
                  <a:pt x="51880" y="40522"/>
                </a:lnTo>
                <a:lnTo>
                  <a:pt x="93756" y="11429"/>
                </a:lnTo>
                <a:lnTo>
                  <a:pt x="89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92152" y="3973411"/>
            <a:ext cx="1176655" cy="0"/>
          </a:xfrm>
          <a:custGeom>
            <a:avLst/>
            <a:gdLst/>
            <a:ahLst/>
            <a:cxnLst/>
            <a:rect l="l" t="t" r="r" b="b"/>
            <a:pathLst>
              <a:path w="1176654">
                <a:moveTo>
                  <a:pt x="0" y="0"/>
                </a:moveTo>
                <a:lnTo>
                  <a:pt x="1176527" y="0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33582" y="3828510"/>
            <a:ext cx="462915" cy="282575"/>
          </a:xfrm>
          <a:custGeom>
            <a:avLst/>
            <a:gdLst/>
            <a:ahLst/>
            <a:cxnLst/>
            <a:rect l="l" t="t" r="r" b="b"/>
            <a:pathLst>
              <a:path w="462914" h="282575">
                <a:moveTo>
                  <a:pt x="372648" y="0"/>
                </a:moveTo>
                <a:lnTo>
                  <a:pt x="373631" y="13184"/>
                </a:lnTo>
                <a:lnTo>
                  <a:pt x="385471" y="18758"/>
                </a:lnTo>
                <a:lnTo>
                  <a:pt x="396072" y="25845"/>
                </a:lnTo>
                <a:lnTo>
                  <a:pt x="420356" y="56309"/>
                </a:lnTo>
                <a:lnTo>
                  <a:pt x="433885" y="100586"/>
                </a:lnTo>
                <a:lnTo>
                  <a:pt x="436874" y="143702"/>
                </a:lnTo>
                <a:lnTo>
                  <a:pt x="436368" y="157483"/>
                </a:lnTo>
                <a:lnTo>
                  <a:pt x="430637" y="195560"/>
                </a:lnTo>
                <a:lnTo>
                  <a:pt x="410529" y="241421"/>
                </a:lnTo>
                <a:lnTo>
                  <a:pt x="369082" y="270762"/>
                </a:lnTo>
                <a:lnTo>
                  <a:pt x="384023" y="278741"/>
                </a:lnTo>
                <a:lnTo>
                  <a:pt x="425328" y="250918"/>
                </a:lnTo>
                <a:lnTo>
                  <a:pt x="447606" y="217548"/>
                </a:lnTo>
                <a:lnTo>
                  <a:pt x="461011" y="168968"/>
                </a:lnTo>
                <a:lnTo>
                  <a:pt x="462686" y="141183"/>
                </a:lnTo>
                <a:lnTo>
                  <a:pt x="462313" y="127990"/>
                </a:lnTo>
                <a:lnTo>
                  <a:pt x="452623" y="78671"/>
                </a:lnTo>
                <a:lnTo>
                  <a:pt x="435421" y="43310"/>
                </a:lnTo>
                <a:lnTo>
                  <a:pt x="408250" y="16075"/>
                </a:lnTo>
                <a:lnTo>
                  <a:pt x="385456" y="4116"/>
                </a:lnTo>
                <a:lnTo>
                  <a:pt x="372648" y="0"/>
                </a:lnTo>
                <a:close/>
              </a:path>
              <a:path w="462914" h="282575">
                <a:moveTo>
                  <a:pt x="89672" y="0"/>
                </a:moveTo>
                <a:lnTo>
                  <a:pt x="46541" y="22193"/>
                </a:lnTo>
                <a:lnTo>
                  <a:pt x="20375" y="53692"/>
                </a:lnTo>
                <a:lnTo>
                  <a:pt x="4870" y="95898"/>
                </a:lnTo>
                <a:lnTo>
                  <a:pt x="208" y="137767"/>
                </a:lnTo>
                <a:lnTo>
                  <a:pt x="0" y="154362"/>
                </a:lnTo>
                <a:lnTo>
                  <a:pt x="1139" y="167171"/>
                </a:lnTo>
                <a:lnTo>
                  <a:pt x="14382" y="215516"/>
                </a:lnTo>
                <a:lnTo>
                  <a:pt x="34959" y="249311"/>
                </a:lnTo>
                <a:lnTo>
                  <a:pt x="76816" y="278194"/>
                </a:lnTo>
                <a:lnTo>
                  <a:pt x="89672" y="282311"/>
                </a:lnTo>
                <a:lnTo>
                  <a:pt x="91432" y="270141"/>
                </a:lnTo>
                <a:lnTo>
                  <a:pt x="80878" y="265591"/>
                </a:lnTo>
                <a:lnTo>
                  <a:pt x="71107" y="259572"/>
                </a:lnTo>
                <a:lnTo>
                  <a:pt x="45437" y="230077"/>
                </a:lnTo>
                <a:lnTo>
                  <a:pt x="30895" y="193149"/>
                </a:lnTo>
                <a:lnTo>
                  <a:pt x="25764" y="153313"/>
                </a:lnTo>
                <a:lnTo>
                  <a:pt x="25423" y="138291"/>
                </a:lnTo>
                <a:lnTo>
                  <a:pt x="25830" y="124513"/>
                </a:lnTo>
                <a:lnTo>
                  <a:pt x="31465" y="86438"/>
                </a:lnTo>
                <a:lnTo>
                  <a:pt x="51875" y="40522"/>
                </a:lnTo>
                <a:lnTo>
                  <a:pt x="81396" y="16436"/>
                </a:lnTo>
                <a:lnTo>
                  <a:pt x="93756" y="11429"/>
                </a:lnTo>
                <a:lnTo>
                  <a:pt x="89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90564" y="3583117"/>
            <a:ext cx="2416810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735" algn="ctr"/>
            <a:r>
              <a:rPr sz="2400" dirty="0">
                <a:latin typeface="Cambria Math"/>
                <a:cs typeface="Cambria Math"/>
              </a:rPr>
              <a:t>𝜂</a:t>
            </a:r>
            <a:endParaRPr sz="2400">
              <a:latin typeface="Cambria Math"/>
              <a:cs typeface="Cambria Math"/>
            </a:endParaRPr>
          </a:p>
          <a:p>
            <a:pPr algn="ctr">
              <a:spcBef>
                <a:spcPts val="530"/>
              </a:spcBef>
              <a:tabLst>
                <a:tab pos="1384300" algn="l"/>
                <a:tab pos="1817370" algn="l"/>
                <a:tab pos="2134870" algn="l"/>
              </a:tabLst>
            </a:pPr>
            <a:r>
              <a:rPr sz="3600" baseline="37037" dirty="0">
                <a:latin typeface="Cambria Math"/>
                <a:cs typeface="Cambria Math"/>
              </a:rPr>
              <a:t>=</a:t>
            </a:r>
            <a:r>
              <a:rPr sz="3600" spc="187" baseline="37037" dirty="0">
                <a:latin typeface="Cambria Math"/>
                <a:cs typeface="Cambria Math"/>
              </a:rPr>
              <a:t> </a:t>
            </a:r>
            <a:r>
              <a:rPr sz="3600" baseline="37037" dirty="0">
                <a:latin typeface="Cambria Math"/>
                <a:cs typeface="Cambria Math"/>
              </a:rPr>
              <a:t>−</a:t>
            </a:r>
            <a:r>
              <a:rPr sz="3600" spc="-172" baseline="37037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𝜀</a:t>
            </a:r>
            <a:r>
              <a:rPr sz="2400" spc="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spc="-140" dirty="0">
                <a:latin typeface="Cambria Math"/>
                <a:cs typeface="Cambria Math"/>
              </a:rPr>
              <a:t>𝑟</a:t>
            </a:r>
            <a:r>
              <a:rPr sz="2400" dirty="0">
                <a:latin typeface="Cambria Math"/>
                <a:cs typeface="Cambria Math"/>
              </a:rPr>
              <a:t> 	𝑚	</a:t>
            </a:r>
            <a:r>
              <a:rPr sz="3600" baseline="37037" dirty="0">
                <a:latin typeface="Cambria Math"/>
                <a:cs typeface="Cambria Math"/>
              </a:rPr>
              <a:t>𝑔	𝑚</a:t>
            </a:r>
            <a:endParaRPr sz="3600" baseline="37037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46807" y="4785573"/>
            <a:ext cx="462915" cy="282575"/>
          </a:xfrm>
          <a:custGeom>
            <a:avLst/>
            <a:gdLst/>
            <a:ahLst/>
            <a:cxnLst/>
            <a:rect l="l" t="t" r="r" b="b"/>
            <a:pathLst>
              <a:path w="462914" h="282575">
                <a:moveTo>
                  <a:pt x="372633" y="0"/>
                </a:moveTo>
                <a:lnTo>
                  <a:pt x="373630" y="13193"/>
                </a:lnTo>
                <a:lnTo>
                  <a:pt x="385470" y="18769"/>
                </a:lnTo>
                <a:lnTo>
                  <a:pt x="396069" y="25859"/>
                </a:lnTo>
                <a:lnTo>
                  <a:pt x="420350" y="56322"/>
                </a:lnTo>
                <a:lnTo>
                  <a:pt x="433873" y="100593"/>
                </a:lnTo>
                <a:lnTo>
                  <a:pt x="436865" y="143714"/>
                </a:lnTo>
                <a:lnTo>
                  <a:pt x="436359" y="157491"/>
                </a:lnTo>
                <a:lnTo>
                  <a:pt x="430625" y="195569"/>
                </a:lnTo>
                <a:lnTo>
                  <a:pt x="410513" y="241434"/>
                </a:lnTo>
                <a:lnTo>
                  <a:pt x="369073" y="270772"/>
                </a:lnTo>
                <a:lnTo>
                  <a:pt x="384021" y="278745"/>
                </a:lnTo>
                <a:lnTo>
                  <a:pt x="425325" y="250923"/>
                </a:lnTo>
                <a:lnTo>
                  <a:pt x="447603" y="217553"/>
                </a:lnTo>
                <a:lnTo>
                  <a:pt x="460995" y="168971"/>
                </a:lnTo>
                <a:lnTo>
                  <a:pt x="462668" y="141182"/>
                </a:lnTo>
                <a:lnTo>
                  <a:pt x="462295" y="127992"/>
                </a:lnTo>
                <a:lnTo>
                  <a:pt x="452606" y="78674"/>
                </a:lnTo>
                <a:lnTo>
                  <a:pt x="435408" y="43308"/>
                </a:lnTo>
                <a:lnTo>
                  <a:pt x="408230" y="16081"/>
                </a:lnTo>
                <a:lnTo>
                  <a:pt x="385439" y="4117"/>
                </a:lnTo>
                <a:lnTo>
                  <a:pt x="372633" y="0"/>
                </a:lnTo>
                <a:close/>
              </a:path>
              <a:path w="462914" h="282575">
                <a:moveTo>
                  <a:pt x="89669" y="0"/>
                </a:moveTo>
                <a:lnTo>
                  <a:pt x="46531" y="22210"/>
                </a:lnTo>
                <a:lnTo>
                  <a:pt x="20358" y="53703"/>
                </a:lnTo>
                <a:lnTo>
                  <a:pt x="4866" y="95916"/>
                </a:lnTo>
                <a:lnTo>
                  <a:pt x="208" y="137786"/>
                </a:lnTo>
                <a:lnTo>
                  <a:pt x="0" y="154379"/>
                </a:lnTo>
                <a:lnTo>
                  <a:pt x="1139" y="167188"/>
                </a:lnTo>
                <a:lnTo>
                  <a:pt x="14375" y="215534"/>
                </a:lnTo>
                <a:lnTo>
                  <a:pt x="34949" y="249327"/>
                </a:lnTo>
                <a:lnTo>
                  <a:pt x="76814" y="278204"/>
                </a:lnTo>
                <a:lnTo>
                  <a:pt x="89669" y="282320"/>
                </a:lnTo>
                <a:lnTo>
                  <a:pt x="91429" y="270152"/>
                </a:lnTo>
                <a:lnTo>
                  <a:pt x="80872" y="265602"/>
                </a:lnTo>
                <a:lnTo>
                  <a:pt x="71097" y="259584"/>
                </a:lnTo>
                <a:lnTo>
                  <a:pt x="45426" y="230090"/>
                </a:lnTo>
                <a:lnTo>
                  <a:pt x="30890" y="193163"/>
                </a:lnTo>
                <a:lnTo>
                  <a:pt x="25755" y="153324"/>
                </a:lnTo>
                <a:lnTo>
                  <a:pt x="25414" y="138303"/>
                </a:lnTo>
                <a:lnTo>
                  <a:pt x="25821" y="124525"/>
                </a:lnTo>
                <a:lnTo>
                  <a:pt x="31460" y="86446"/>
                </a:lnTo>
                <a:lnTo>
                  <a:pt x="51866" y="40531"/>
                </a:lnTo>
                <a:lnTo>
                  <a:pt x="81388" y="16436"/>
                </a:lnTo>
                <a:lnTo>
                  <a:pt x="93741" y="11429"/>
                </a:lnTo>
                <a:lnTo>
                  <a:pt x="89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909126" y="4725272"/>
            <a:ext cx="70866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439420" algn="l"/>
              </a:tabLst>
            </a:pPr>
            <a:r>
              <a:rPr sz="2400" spc="-140" dirty="0">
                <a:latin typeface="Cambria Math"/>
                <a:cs typeface="Cambria Math"/>
              </a:rPr>
              <a:t>𝑟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285" dirty="0">
                <a:latin typeface="Cambria Math"/>
                <a:cs typeface="Cambria Math"/>
              </a:rPr>
              <a:t> </a:t>
            </a:r>
            <a:r>
              <a:rPr sz="2625" spc="82" baseline="26984" dirty="0">
                <a:latin typeface="Cambria Math"/>
                <a:cs typeface="Cambria Math"/>
              </a:rPr>
              <a:t>2</a:t>
            </a:r>
            <a:r>
              <a:rPr sz="2625" baseline="26984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𝑚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443923" y="4359114"/>
            <a:ext cx="2362200" cy="1132840"/>
          </a:xfrm>
          <a:custGeom>
            <a:avLst/>
            <a:gdLst/>
            <a:ahLst/>
            <a:cxnLst/>
            <a:rect l="l" t="t" r="r" b="b"/>
            <a:pathLst>
              <a:path w="2362200" h="1132839">
                <a:moveTo>
                  <a:pt x="2197095" y="0"/>
                </a:moveTo>
                <a:lnTo>
                  <a:pt x="2186946" y="10286"/>
                </a:lnTo>
                <a:lnTo>
                  <a:pt x="2193834" y="19388"/>
                </a:lnTo>
                <a:lnTo>
                  <a:pt x="2200555" y="28787"/>
                </a:lnTo>
                <a:lnTo>
                  <a:pt x="2225766" y="69350"/>
                </a:lnTo>
                <a:lnTo>
                  <a:pt x="2248313" y="114660"/>
                </a:lnTo>
                <a:lnTo>
                  <a:pt x="2263482" y="151753"/>
                </a:lnTo>
                <a:lnTo>
                  <a:pt x="2277165" y="191511"/>
                </a:lnTo>
                <a:lnTo>
                  <a:pt x="2289368" y="233930"/>
                </a:lnTo>
                <a:lnTo>
                  <a:pt x="2300024" y="278609"/>
                </a:lnTo>
                <a:lnTo>
                  <a:pt x="2309039" y="324248"/>
                </a:lnTo>
                <a:lnTo>
                  <a:pt x="2316420" y="370753"/>
                </a:lnTo>
                <a:lnTo>
                  <a:pt x="2322166" y="418127"/>
                </a:lnTo>
                <a:lnTo>
                  <a:pt x="2326273" y="466377"/>
                </a:lnTo>
                <a:lnTo>
                  <a:pt x="2328739" y="515507"/>
                </a:lnTo>
                <a:lnTo>
                  <a:pt x="2329561" y="565653"/>
                </a:lnTo>
                <a:lnTo>
                  <a:pt x="2329470" y="581877"/>
                </a:lnTo>
                <a:lnTo>
                  <a:pt x="2328099" y="630584"/>
                </a:lnTo>
                <a:lnTo>
                  <a:pt x="2325086" y="678755"/>
                </a:lnTo>
                <a:lnTo>
                  <a:pt x="2320433" y="726388"/>
                </a:lnTo>
                <a:lnTo>
                  <a:pt x="2314142" y="773481"/>
                </a:lnTo>
                <a:lnTo>
                  <a:pt x="2306215" y="820031"/>
                </a:lnTo>
                <a:lnTo>
                  <a:pt x="2296656" y="866038"/>
                </a:lnTo>
                <a:lnTo>
                  <a:pt x="2285465" y="911031"/>
                </a:lnTo>
                <a:lnTo>
                  <a:pt x="2272769" y="953357"/>
                </a:lnTo>
                <a:lnTo>
                  <a:pt x="2258591" y="992876"/>
                </a:lnTo>
                <a:lnTo>
                  <a:pt x="2242926" y="1029588"/>
                </a:lnTo>
                <a:lnTo>
                  <a:pt x="2219714" y="1074180"/>
                </a:lnTo>
                <a:lnTo>
                  <a:pt x="2193834" y="1113798"/>
                </a:lnTo>
                <a:lnTo>
                  <a:pt x="2186946" y="1122925"/>
                </a:lnTo>
                <a:lnTo>
                  <a:pt x="2197095" y="1132831"/>
                </a:lnTo>
                <a:lnTo>
                  <a:pt x="2226097" y="1095269"/>
                </a:lnTo>
                <a:lnTo>
                  <a:pt x="2252609" y="1052384"/>
                </a:lnTo>
                <a:lnTo>
                  <a:pt x="2270861" y="1016735"/>
                </a:lnTo>
                <a:lnTo>
                  <a:pt x="2287717" y="978104"/>
                </a:lnTo>
                <a:lnTo>
                  <a:pt x="2303179" y="936498"/>
                </a:lnTo>
                <a:lnTo>
                  <a:pt x="2317248" y="891920"/>
                </a:lnTo>
                <a:lnTo>
                  <a:pt x="2329617" y="845380"/>
                </a:lnTo>
                <a:lnTo>
                  <a:pt x="2339979" y="797996"/>
                </a:lnTo>
                <a:lnTo>
                  <a:pt x="2348334" y="749767"/>
                </a:lnTo>
                <a:lnTo>
                  <a:pt x="2354682" y="700689"/>
                </a:lnTo>
                <a:lnTo>
                  <a:pt x="2359026" y="650762"/>
                </a:lnTo>
                <a:lnTo>
                  <a:pt x="2361364" y="599982"/>
                </a:lnTo>
                <a:lnTo>
                  <a:pt x="2361808" y="565522"/>
                </a:lnTo>
                <a:lnTo>
                  <a:pt x="2361698" y="548095"/>
                </a:lnTo>
                <a:lnTo>
                  <a:pt x="2360028" y="496174"/>
                </a:lnTo>
                <a:lnTo>
                  <a:pt x="2356353" y="445390"/>
                </a:lnTo>
                <a:lnTo>
                  <a:pt x="2350673" y="395744"/>
                </a:lnTo>
                <a:lnTo>
                  <a:pt x="2342986" y="347238"/>
                </a:lnTo>
                <a:lnTo>
                  <a:pt x="2333294" y="299875"/>
                </a:lnTo>
                <a:lnTo>
                  <a:pt x="2321594" y="253657"/>
                </a:lnTo>
                <a:lnTo>
                  <a:pt x="2308023" y="208963"/>
                </a:lnTo>
                <a:lnTo>
                  <a:pt x="2293026" y="167019"/>
                </a:lnTo>
                <a:lnTo>
                  <a:pt x="2276635" y="127922"/>
                </a:lnTo>
                <a:lnTo>
                  <a:pt x="2258848" y="91670"/>
                </a:lnTo>
                <a:lnTo>
                  <a:pt x="2239664" y="58266"/>
                </a:lnTo>
                <a:lnTo>
                  <a:pt x="2211908" y="18156"/>
                </a:lnTo>
                <a:lnTo>
                  <a:pt x="2204580" y="8920"/>
                </a:lnTo>
                <a:lnTo>
                  <a:pt x="2197095" y="0"/>
                </a:lnTo>
                <a:close/>
              </a:path>
              <a:path w="2362200" h="1132839">
                <a:moveTo>
                  <a:pt x="164720" y="0"/>
                </a:moveTo>
                <a:lnTo>
                  <a:pt x="135705" y="37578"/>
                </a:lnTo>
                <a:lnTo>
                  <a:pt x="109156" y="80233"/>
                </a:lnTo>
                <a:lnTo>
                  <a:pt x="90884" y="115522"/>
                </a:lnTo>
                <a:lnTo>
                  <a:pt x="74002" y="153671"/>
                </a:lnTo>
                <a:lnTo>
                  <a:pt x="58522" y="194665"/>
                </a:lnTo>
                <a:lnTo>
                  <a:pt x="44445" y="238505"/>
                </a:lnTo>
                <a:lnTo>
                  <a:pt x="32126" y="284342"/>
                </a:lnTo>
                <a:lnTo>
                  <a:pt x="21797" y="331323"/>
                </a:lnTo>
                <a:lnTo>
                  <a:pt x="13462" y="379448"/>
                </a:lnTo>
                <a:lnTo>
                  <a:pt x="7123" y="428715"/>
                </a:lnTo>
                <a:lnTo>
                  <a:pt x="2784" y="479120"/>
                </a:lnTo>
                <a:lnTo>
                  <a:pt x="445" y="530662"/>
                </a:lnTo>
                <a:lnTo>
                  <a:pt x="0" y="565653"/>
                </a:lnTo>
                <a:lnTo>
                  <a:pt x="111" y="582865"/>
                </a:lnTo>
                <a:lnTo>
                  <a:pt x="1782" y="633930"/>
                </a:lnTo>
                <a:lnTo>
                  <a:pt x="5455" y="684141"/>
                </a:lnTo>
                <a:lnTo>
                  <a:pt x="11127" y="733502"/>
                </a:lnTo>
                <a:lnTo>
                  <a:pt x="18797" y="782013"/>
                </a:lnTo>
                <a:lnTo>
                  <a:pt x="28462" y="829679"/>
                </a:lnTo>
                <a:lnTo>
                  <a:pt x="40118" y="876500"/>
                </a:lnTo>
                <a:lnTo>
                  <a:pt x="53673" y="921969"/>
                </a:lnTo>
                <a:lnTo>
                  <a:pt x="68686" y="964566"/>
                </a:lnTo>
                <a:lnTo>
                  <a:pt x="85101" y="1004189"/>
                </a:lnTo>
                <a:lnTo>
                  <a:pt x="102915" y="1040832"/>
                </a:lnTo>
                <a:lnTo>
                  <a:pt x="122124" y="1074491"/>
                </a:lnTo>
                <a:lnTo>
                  <a:pt x="149904" y="1114716"/>
                </a:lnTo>
                <a:lnTo>
                  <a:pt x="164720" y="1132831"/>
                </a:lnTo>
                <a:lnTo>
                  <a:pt x="174747" y="1122925"/>
                </a:lnTo>
                <a:lnTo>
                  <a:pt x="167859" y="1113798"/>
                </a:lnTo>
                <a:lnTo>
                  <a:pt x="161138" y="1104359"/>
                </a:lnTo>
                <a:lnTo>
                  <a:pt x="135930" y="1063499"/>
                </a:lnTo>
                <a:lnTo>
                  <a:pt x="113395" y="1017662"/>
                </a:lnTo>
                <a:lnTo>
                  <a:pt x="98244" y="980015"/>
                </a:lnTo>
                <a:lnTo>
                  <a:pt x="84590" y="939561"/>
                </a:lnTo>
                <a:lnTo>
                  <a:pt x="72430" y="896298"/>
                </a:lnTo>
                <a:lnTo>
                  <a:pt x="61791" y="850763"/>
                </a:lnTo>
                <a:lnTo>
                  <a:pt x="52776" y="804575"/>
                </a:lnTo>
                <a:lnTo>
                  <a:pt x="45394" y="757843"/>
                </a:lnTo>
                <a:lnTo>
                  <a:pt x="39649" y="710570"/>
                </a:lnTo>
                <a:lnTo>
                  <a:pt x="35542" y="662758"/>
                </a:lnTo>
                <a:lnTo>
                  <a:pt x="33076" y="614408"/>
                </a:lnTo>
                <a:lnTo>
                  <a:pt x="32253" y="565522"/>
                </a:lnTo>
                <a:lnTo>
                  <a:pt x="32345" y="548752"/>
                </a:lnTo>
                <a:lnTo>
                  <a:pt x="33715" y="499032"/>
                </a:lnTo>
                <a:lnTo>
                  <a:pt x="36729" y="450196"/>
                </a:lnTo>
                <a:lnTo>
                  <a:pt x="41382" y="402239"/>
                </a:lnTo>
                <a:lnTo>
                  <a:pt x="47673" y="355155"/>
                </a:lnTo>
                <a:lnTo>
                  <a:pt x="55600" y="308940"/>
                </a:lnTo>
                <a:lnTo>
                  <a:pt x="65159" y="263588"/>
                </a:lnTo>
                <a:lnTo>
                  <a:pt x="76350" y="219495"/>
                </a:lnTo>
                <a:lnTo>
                  <a:pt x="89044" y="177962"/>
                </a:lnTo>
                <a:lnTo>
                  <a:pt x="103216" y="139092"/>
                </a:lnTo>
                <a:lnTo>
                  <a:pt x="118869" y="102887"/>
                </a:lnTo>
                <a:lnTo>
                  <a:pt x="142050" y="58764"/>
                </a:lnTo>
                <a:lnTo>
                  <a:pt x="167876" y="19388"/>
                </a:lnTo>
                <a:lnTo>
                  <a:pt x="174747" y="10286"/>
                </a:lnTo>
                <a:lnTo>
                  <a:pt x="164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617277" y="4974272"/>
            <a:ext cx="1879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Cambria Math"/>
                <a:cs typeface="Cambria Math"/>
              </a:rPr>
              <a:t>𝐿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27817" y="4930483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4">
                <a:moveTo>
                  <a:pt x="0" y="0"/>
                </a:moveTo>
                <a:lnTo>
                  <a:pt x="170687" y="0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66910" y="4785573"/>
            <a:ext cx="926465" cy="282575"/>
          </a:xfrm>
          <a:custGeom>
            <a:avLst/>
            <a:gdLst/>
            <a:ahLst/>
            <a:cxnLst/>
            <a:rect l="l" t="t" r="r" b="b"/>
            <a:pathLst>
              <a:path w="926464" h="282575">
                <a:moveTo>
                  <a:pt x="835944" y="0"/>
                </a:moveTo>
                <a:lnTo>
                  <a:pt x="836928" y="13185"/>
                </a:lnTo>
                <a:lnTo>
                  <a:pt x="848768" y="18761"/>
                </a:lnTo>
                <a:lnTo>
                  <a:pt x="859368" y="25851"/>
                </a:lnTo>
                <a:lnTo>
                  <a:pt x="883645" y="56319"/>
                </a:lnTo>
                <a:lnTo>
                  <a:pt x="897180" y="100590"/>
                </a:lnTo>
                <a:lnTo>
                  <a:pt x="900171" y="143708"/>
                </a:lnTo>
                <a:lnTo>
                  <a:pt x="899665" y="157487"/>
                </a:lnTo>
                <a:lnTo>
                  <a:pt x="893933" y="195566"/>
                </a:lnTo>
                <a:lnTo>
                  <a:pt x="873823" y="241430"/>
                </a:lnTo>
                <a:lnTo>
                  <a:pt x="832378" y="270772"/>
                </a:lnTo>
                <a:lnTo>
                  <a:pt x="847325" y="278748"/>
                </a:lnTo>
                <a:lnTo>
                  <a:pt x="888628" y="250926"/>
                </a:lnTo>
                <a:lnTo>
                  <a:pt x="910908" y="217555"/>
                </a:lnTo>
                <a:lnTo>
                  <a:pt x="924308" y="168974"/>
                </a:lnTo>
                <a:lnTo>
                  <a:pt x="925982" y="141188"/>
                </a:lnTo>
                <a:lnTo>
                  <a:pt x="925609" y="127997"/>
                </a:lnTo>
                <a:lnTo>
                  <a:pt x="915918" y="78678"/>
                </a:lnTo>
                <a:lnTo>
                  <a:pt x="898716" y="43316"/>
                </a:lnTo>
                <a:lnTo>
                  <a:pt x="871545" y="16083"/>
                </a:lnTo>
                <a:lnTo>
                  <a:pt x="848752" y="4117"/>
                </a:lnTo>
                <a:lnTo>
                  <a:pt x="835944" y="0"/>
                </a:lnTo>
                <a:close/>
              </a:path>
              <a:path w="926464" h="282575">
                <a:moveTo>
                  <a:pt x="89672" y="0"/>
                </a:moveTo>
                <a:lnTo>
                  <a:pt x="46538" y="22208"/>
                </a:lnTo>
                <a:lnTo>
                  <a:pt x="20372" y="53702"/>
                </a:lnTo>
                <a:lnTo>
                  <a:pt x="4869" y="95915"/>
                </a:lnTo>
                <a:lnTo>
                  <a:pt x="208" y="137782"/>
                </a:lnTo>
                <a:lnTo>
                  <a:pt x="0" y="154374"/>
                </a:lnTo>
                <a:lnTo>
                  <a:pt x="1139" y="167184"/>
                </a:lnTo>
                <a:lnTo>
                  <a:pt x="14379" y="215530"/>
                </a:lnTo>
                <a:lnTo>
                  <a:pt x="34955" y="249322"/>
                </a:lnTo>
                <a:lnTo>
                  <a:pt x="76815" y="278203"/>
                </a:lnTo>
                <a:lnTo>
                  <a:pt x="89672" y="282320"/>
                </a:lnTo>
                <a:lnTo>
                  <a:pt x="91434" y="270150"/>
                </a:lnTo>
                <a:lnTo>
                  <a:pt x="80879" y="265601"/>
                </a:lnTo>
                <a:lnTo>
                  <a:pt x="71108" y="259582"/>
                </a:lnTo>
                <a:lnTo>
                  <a:pt x="45438" y="230087"/>
                </a:lnTo>
                <a:lnTo>
                  <a:pt x="30896" y="193160"/>
                </a:lnTo>
                <a:lnTo>
                  <a:pt x="25764" y="153320"/>
                </a:lnTo>
                <a:lnTo>
                  <a:pt x="25423" y="138297"/>
                </a:lnTo>
                <a:lnTo>
                  <a:pt x="25831" y="124521"/>
                </a:lnTo>
                <a:lnTo>
                  <a:pt x="31468" y="86443"/>
                </a:lnTo>
                <a:lnTo>
                  <a:pt x="51882" y="40528"/>
                </a:lnTo>
                <a:lnTo>
                  <a:pt x="81399" y="16436"/>
                </a:lnTo>
                <a:lnTo>
                  <a:pt x="93756" y="11429"/>
                </a:lnTo>
                <a:lnTo>
                  <a:pt x="89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848917" y="5219300"/>
            <a:ext cx="41275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750" spc="320" dirty="0">
                <a:latin typeface="Cambria Math"/>
                <a:cs typeface="Cambria Math"/>
              </a:rPr>
              <a:t>𝑙</a:t>
            </a:r>
            <a:r>
              <a:rPr sz="1750" spc="-30" dirty="0">
                <a:latin typeface="Cambria Math"/>
                <a:cs typeface="Cambria Math"/>
              </a:rPr>
              <a:t>=</a:t>
            </a:r>
            <a:r>
              <a:rPr sz="1750" spc="55" dirty="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215293" y="4785573"/>
            <a:ext cx="908050" cy="282575"/>
          </a:xfrm>
          <a:custGeom>
            <a:avLst/>
            <a:gdLst/>
            <a:ahLst/>
            <a:cxnLst/>
            <a:rect l="l" t="t" r="r" b="b"/>
            <a:pathLst>
              <a:path w="908050" h="282575">
                <a:moveTo>
                  <a:pt x="817656" y="0"/>
                </a:moveTo>
                <a:lnTo>
                  <a:pt x="818640" y="13185"/>
                </a:lnTo>
                <a:lnTo>
                  <a:pt x="830480" y="18761"/>
                </a:lnTo>
                <a:lnTo>
                  <a:pt x="841080" y="25851"/>
                </a:lnTo>
                <a:lnTo>
                  <a:pt x="865357" y="56319"/>
                </a:lnTo>
                <a:lnTo>
                  <a:pt x="878892" y="100590"/>
                </a:lnTo>
                <a:lnTo>
                  <a:pt x="881883" y="143708"/>
                </a:lnTo>
                <a:lnTo>
                  <a:pt x="881377" y="157487"/>
                </a:lnTo>
                <a:lnTo>
                  <a:pt x="875645" y="195566"/>
                </a:lnTo>
                <a:lnTo>
                  <a:pt x="855535" y="241430"/>
                </a:lnTo>
                <a:lnTo>
                  <a:pt x="814090" y="270772"/>
                </a:lnTo>
                <a:lnTo>
                  <a:pt x="829037" y="278748"/>
                </a:lnTo>
                <a:lnTo>
                  <a:pt x="870340" y="250926"/>
                </a:lnTo>
                <a:lnTo>
                  <a:pt x="892620" y="217555"/>
                </a:lnTo>
                <a:lnTo>
                  <a:pt x="906020" y="168974"/>
                </a:lnTo>
                <a:lnTo>
                  <a:pt x="907694" y="141188"/>
                </a:lnTo>
                <a:lnTo>
                  <a:pt x="907321" y="127997"/>
                </a:lnTo>
                <a:lnTo>
                  <a:pt x="897630" y="78678"/>
                </a:lnTo>
                <a:lnTo>
                  <a:pt x="880428" y="43316"/>
                </a:lnTo>
                <a:lnTo>
                  <a:pt x="853257" y="16083"/>
                </a:lnTo>
                <a:lnTo>
                  <a:pt x="830464" y="4117"/>
                </a:lnTo>
                <a:lnTo>
                  <a:pt x="817656" y="0"/>
                </a:lnTo>
                <a:close/>
              </a:path>
              <a:path w="908050" h="282575">
                <a:moveTo>
                  <a:pt x="89672" y="0"/>
                </a:moveTo>
                <a:lnTo>
                  <a:pt x="46538" y="22208"/>
                </a:lnTo>
                <a:lnTo>
                  <a:pt x="20372" y="53702"/>
                </a:lnTo>
                <a:lnTo>
                  <a:pt x="4869" y="95915"/>
                </a:lnTo>
                <a:lnTo>
                  <a:pt x="208" y="137782"/>
                </a:lnTo>
                <a:lnTo>
                  <a:pt x="0" y="154374"/>
                </a:lnTo>
                <a:lnTo>
                  <a:pt x="1139" y="167184"/>
                </a:lnTo>
                <a:lnTo>
                  <a:pt x="14379" y="215530"/>
                </a:lnTo>
                <a:lnTo>
                  <a:pt x="34955" y="249322"/>
                </a:lnTo>
                <a:lnTo>
                  <a:pt x="76815" y="278203"/>
                </a:lnTo>
                <a:lnTo>
                  <a:pt x="89672" y="282320"/>
                </a:lnTo>
                <a:lnTo>
                  <a:pt x="91434" y="270150"/>
                </a:lnTo>
                <a:lnTo>
                  <a:pt x="80879" y="265601"/>
                </a:lnTo>
                <a:lnTo>
                  <a:pt x="71108" y="259582"/>
                </a:lnTo>
                <a:lnTo>
                  <a:pt x="45438" y="230087"/>
                </a:lnTo>
                <a:lnTo>
                  <a:pt x="30896" y="193160"/>
                </a:lnTo>
                <a:lnTo>
                  <a:pt x="25764" y="153320"/>
                </a:lnTo>
                <a:lnTo>
                  <a:pt x="25423" y="138297"/>
                </a:lnTo>
                <a:lnTo>
                  <a:pt x="25831" y="124521"/>
                </a:lnTo>
                <a:lnTo>
                  <a:pt x="31468" y="86443"/>
                </a:lnTo>
                <a:lnTo>
                  <a:pt x="51882" y="40528"/>
                </a:lnTo>
                <a:lnTo>
                  <a:pt x="81399" y="16436"/>
                </a:lnTo>
                <a:lnTo>
                  <a:pt x="93756" y="11429"/>
                </a:lnTo>
                <a:lnTo>
                  <a:pt x="89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13741" y="4785573"/>
            <a:ext cx="457200" cy="282575"/>
          </a:xfrm>
          <a:custGeom>
            <a:avLst/>
            <a:gdLst/>
            <a:ahLst/>
            <a:cxnLst/>
            <a:rect l="l" t="t" r="r" b="b"/>
            <a:pathLst>
              <a:path w="457200" h="282575">
                <a:moveTo>
                  <a:pt x="366552" y="0"/>
                </a:moveTo>
                <a:lnTo>
                  <a:pt x="367536" y="13185"/>
                </a:lnTo>
                <a:lnTo>
                  <a:pt x="379376" y="18761"/>
                </a:lnTo>
                <a:lnTo>
                  <a:pt x="389976" y="25851"/>
                </a:lnTo>
                <a:lnTo>
                  <a:pt x="414253" y="56319"/>
                </a:lnTo>
                <a:lnTo>
                  <a:pt x="427788" y="100590"/>
                </a:lnTo>
                <a:lnTo>
                  <a:pt x="430779" y="143708"/>
                </a:lnTo>
                <a:lnTo>
                  <a:pt x="430273" y="157487"/>
                </a:lnTo>
                <a:lnTo>
                  <a:pt x="424541" y="195566"/>
                </a:lnTo>
                <a:lnTo>
                  <a:pt x="404431" y="241430"/>
                </a:lnTo>
                <a:lnTo>
                  <a:pt x="362986" y="270772"/>
                </a:lnTo>
                <a:lnTo>
                  <a:pt x="377933" y="278748"/>
                </a:lnTo>
                <a:lnTo>
                  <a:pt x="419236" y="250926"/>
                </a:lnTo>
                <a:lnTo>
                  <a:pt x="441516" y="217555"/>
                </a:lnTo>
                <a:lnTo>
                  <a:pt x="454916" y="168974"/>
                </a:lnTo>
                <a:lnTo>
                  <a:pt x="456590" y="141188"/>
                </a:lnTo>
                <a:lnTo>
                  <a:pt x="456217" y="127997"/>
                </a:lnTo>
                <a:lnTo>
                  <a:pt x="446526" y="78678"/>
                </a:lnTo>
                <a:lnTo>
                  <a:pt x="429324" y="43316"/>
                </a:lnTo>
                <a:lnTo>
                  <a:pt x="402153" y="16083"/>
                </a:lnTo>
                <a:lnTo>
                  <a:pt x="379360" y="4117"/>
                </a:lnTo>
                <a:lnTo>
                  <a:pt x="366552" y="0"/>
                </a:lnTo>
                <a:close/>
              </a:path>
              <a:path w="457200" h="282575">
                <a:moveTo>
                  <a:pt x="89672" y="0"/>
                </a:moveTo>
                <a:lnTo>
                  <a:pt x="46538" y="22208"/>
                </a:lnTo>
                <a:lnTo>
                  <a:pt x="20372" y="53702"/>
                </a:lnTo>
                <a:lnTo>
                  <a:pt x="4869" y="95915"/>
                </a:lnTo>
                <a:lnTo>
                  <a:pt x="208" y="137782"/>
                </a:lnTo>
                <a:lnTo>
                  <a:pt x="0" y="154374"/>
                </a:lnTo>
                <a:lnTo>
                  <a:pt x="1139" y="167184"/>
                </a:lnTo>
                <a:lnTo>
                  <a:pt x="14379" y="215530"/>
                </a:lnTo>
                <a:lnTo>
                  <a:pt x="34955" y="249322"/>
                </a:lnTo>
                <a:lnTo>
                  <a:pt x="76815" y="278203"/>
                </a:lnTo>
                <a:lnTo>
                  <a:pt x="89672" y="282320"/>
                </a:lnTo>
                <a:lnTo>
                  <a:pt x="91434" y="270150"/>
                </a:lnTo>
                <a:lnTo>
                  <a:pt x="80879" y="265601"/>
                </a:lnTo>
                <a:lnTo>
                  <a:pt x="71108" y="259582"/>
                </a:lnTo>
                <a:lnTo>
                  <a:pt x="45438" y="230087"/>
                </a:lnTo>
                <a:lnTo>
                  <a:pt x="30896" y="193160"/>
                </a:lnTo>
                <a:lnTo>
                  <a:pt x="25764" y="153320"/>
                </a:lnTo>
                <a:lnTo>
                  <a:pt x="25423" y="138297"/>
                </a:lnTo>
                <a:lnTo>
                  <a:pt x="25831" y="124521"/>
                </a:lnTo>
                <a:lnTo>
                  <a:pt x="31468" y="86443"/>
                </a:lnTo>
                <a:lnTo>
                  <a:pt x="51882" y="40528"/>
                </a:lnTo>
                <a:lnTo>
                  <a:pt x="81399" y="16436"/>
                </a:lnTo>
                <a:lnTo>
                  <a:pt x="93756" y="11429"/>
                </a:lnTo>
                <a:lnTo>
                  <a:pt x="89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805869" y="4541076"/>
            <a:ext cx="508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3594">
              <a:lnSpc>
                <a:spcPts val="2355"/>
              </a:lnSpc>
            </a:pP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355"/>
              </a:lnSpc>
              <a:tabLst>
                <a:tab pos="390525" algn="l"/>
                <a:tab pos="1043305" algn="l"/>
                <a:tab pos="1964055" algn="l"/>
                <a:tab pos="3093085" algn="l"/>
                <a:tab pos="3514090" algn="l"/>
                <a:tab pos="4349750" algn="l"/>
                <a:tab pos="4813300" algn="l"/>
              </a:tabLst>
            </a:pPr>
            <a:r>
              <a:rPr sz="2400" dirty="0">
                <a:latin typeface="Cambria Math"/>
                <a:cs typeface="Cambria Math"/>
              </a:rPr>
              <a:t>=	𝜌	</a:t>
            </a:r>
            <a:r>
              <a:rPr sz="2400" spc="2640" dirty="0">
                <a:latin typeface="Cambria Math"/>
                <a:cs typeface="Cambria Math"/>
              </a:rPr>
              <a:t> </a:t>
            </a:r>
            <a:r>
              <a:rPr sz="2400" spc="-114" dirty="0">
                <a:latin typeface="Cambria Math"/>
                <a:cs typeface="Cambria Math"/>
              </a:rPr>
              <a:t> </a:t>
            </a:r>
            <a:r>
              <a:rPr sz="2400" spc="65" dirty="0">
                <a:latin typeface="Cambria Math"/>
                <a:cs typeface="Cambria Math"/>
              </a:rPr>
              <a:t>𝑔</a:t>
            </a:r>
            <a:r>
              <a:rPr sz="2625" spc="82" baseline="26984" dirty="0">
                <a:latin typeface="Cambria Math"/>
                <a:cs typeface="Cambria Math"/>
              </a:rPr>
              <a:t>2</a:t>
            </a:r>
            <a:r>
              <a:rPr sz="2625" baseline="26984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𝑚 −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𝑙	+	1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𝜌	</a:t>
            </a:r>
            <a:r>
              <a:rPr sz="2400" spc="65" dirty="0">
                <a:latin typeface="Cambria Math"/>
                <a:cs typeface="Cambria Math"/>
              </a:rPr>
              <a:t>𝑔</a:t>
            </a:r>
            <a:r>
              <a:rPr sz="2625" spc="82" baseline="26984" dirty="0">
                <a:latin typeface="Cambria Math"/>
                <a:cs typeface="Cambria Math"/>
              </a:rPr>
              <a:t>2</a:t>
            </a:r>
            <a:r>
              <a:rPr sz="2625" baseline="26984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𝑚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71100" y="4377419"/>
            <a:ext cx="14922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750" spc="70" dirty="0">
                <a:latin typeface="Cambria Math"/>
                <a:cs typeface="Cambria Math"/>
              </a:rPr>
              <a:t>𝐿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68594" y="5581120"/>
            <a:ext cx="8147050" cy="710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7605"/>
            <a:r>
              <a:rPr b="1" spc="15" dirty="0">
                <a:solidFill>
                  <a:srgbClr val="C00000"/>
                </a:solidFill>
                <a:latin typeface="Verdana"/>
                <a:cs typeface="Verdana"/>
              </a:rPr>
              <a:t>M</a:t>
            </a:r>
            <a:r>
              <a:rPr b="1" dirty="0">
                <a:solidFill>
                  <a:srgbClr val="C00000"/>
                </a:solidFill>
                <a:latin typeface="Verdana"/>
                <a:cs typeface="Verdana"/>
              </a:rPr>
              <a:t>o</a:t>
            </a:r>
            <a:r>
              <a:rPr b="1" spc="20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b="1" spc="10" dirty="0">
                <a:solidFill>
                  <a:srgbClr val="C00000"/>
                </a:solidFill>
                <a:latin typeface="Verdana"/>
                <a:cs typeface="Verdana"/>
              </a:rPr>
              <a:t>ing</a:t>
            </a:r>
            <a:r>
              <a:rPr b="1" spc="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C00000"/>
                </a:solidFill>
                <a:latin typeface="Verdana"/>
                <a:cs typeface="Verdana"/>
              </a:rPr>
              <a:t>a</a:t>
            </a:r>
            <a:r>
              <a:rPr b="1" spc="20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b="1" spc="-5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b="1" dirty="0">
                <a:solidFill>
                  <a:srgbClr val="C00000"/>
                </a:solidFill>
                <a:latin typeface="Verdana"/>
                <a:cs typeface="Verdana"/>
              </a:rPr>
              <a:t>r</a:t>
            </a:r>
            <a:r>
              <a:rPr b="1" spc="-10" dirty="0">
                <a:solidFill>
                  <a:srgbClr val="C00000"/>
                </a:solidFill>
                <a:latin typeface="Verdana"/>
                <a:cs typeface="Verdana"/>
              </a:rPr>
              <a:t>a</a:t>
            </a:r>
            <a:r>
              <a:rPr b="1" spc="25" dirty="0">
                <a:solidFill>
                  <a:srgbClr val="C00000"/>
                </a:solidFill>
                <a:latin typeface="Verdana"/>
                <a:cs typeface="Verdana"/>
              </a:rPr>
              <a:t>g</a:t>
            </a:r>
            <a:r>
              <a:rPr b="1" spc="10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b="1" spc="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C00000"/>
                </a:solidFill>
                <a:latin typeface="Verdana"/>
                <a:cs typeface="Verdana"/>
              </a:rPr>
              <a:t>o</a:t>
            </a:r>
            <a:r>
              <a:rPr b="1" spc="5" dirty="0">
                <a:solidFill>
                  <a:srgbClr val="C00000"/>
                </a:solidFill>
                <a:latin typeface="Verdana"/>
                <a:cs typeface="Verdana"/>
              </a:rPr>
              <a:t>f</a:t>
            </a:r>
            <a:r>
              <a:rPr b="1" spc="1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b="1" spc="20" dirty="0">
                <a:solidFill>
                  <a:srgbClr val="C00000"/>
                </a:solidFill>
                <a:latin typeface="Verdana"/>
                <a:cs typeface="Verdana"/>
              </a:rPr>
              <a:t>p</a:t>
            </a:r>
            <a:r>
              <a:rPr b="1" spc="-10" dirty="0">
                <a:solidFill>
                  <a:srgbClr val="C00000"/>
                </a:solidFill>
                <a:latin typeface="Verdana"/>
                <a:cs typeface="Verdana"/>
              </a:rPr>
              <a:t>a</a:t>
            </a:r>
            <a:r>
              <a:rPr b="1" spc="25" dirty="0">
                <a:solidFill>
                  <a:srgbClr val="C00000"/>
                </a:solidFill>
                <a:latin typeface="Verdana"/>
                <a:cs typeface="Verdana"/>
              </a:rPr>
              <a:t>s</a:t>
            </a:r>
            <a:r>
              <a:rPr b="1" spc="5" dirty="0">
                <a:solidFill>
                  <a:srgbClr val="C00000"/>
                </a:solidFill>
                <a:latin typeface="Verdana"/>
                <a:cs typeface="Verdana"/>
              </a:rPr>
              <a:t>t</a:t>
            </a:r>
            <a:r>
              <a:rPr b="1" spc="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b="1" spc="25" dirty="0">
                <a:solidFill>
                  <a:srgbClr val="C00000"/>
                </a:solidFill>
                <a:latin typeface="Verdana"/>
                <a:cs typeface="Verdana"/>
              </a:rPr>
              <a:t>g</a:t>
            </a:r>
            <a:r>
              <a:rPr b="1" dirty="0">
                <a:solidFill>
                  <a:srgbClr val="C00000"/>
                </a:solidFill>
                <a:latin typeface="Verdana"/>
                <a:cs typeface="Verdana"/>
              </a:rPr>
              <a:t>r</a:t>
            </a:r>
            <a:r>
              <a:rPr b="1" spc="-10" dirty="0">
                <a:solidFill>
                  <a:srgbClr val="C00000"/>
                </a:solidFill>
                <a:latin typeface="Verdana"/>
                <a:cs typeface="Verdana"/>
              </a:rPr>
              <a:t>a</a:t>
            </a:r>
            <a:r>
              <a:rPr b="1" spc="25" dirty="0">
                <a:solidFill>
                  <a:srgbClr val="C00000"/>
                </a:solidFill>
                <a:latin typeface="Verdana"/>
                <a:cs typeface="Verdana"/>
              </a:rPr>
              <a:t>d</a:t>
            </a:r>
            <a:r>
              <a:rPr b="1" spc="5" dirty="0">
                <a:solidFill>
                  <a:srgbClr val="C00000"/>
                </a:solidFill>
                <a:latin typeface="Verdana"/>
                <a:cs typeface="Verdana"/>
              </a:rPr>
              <a:t>i</a:t>
            </a:r>
            <a:r>
              <a:rPr b="1" spc="-5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b="1" spc="5" dirty="0">
                <a:solidFill>
                  <a:srgbClr val="C00000"/>
                </a:solidFill>
                <a:latin typeface="Verdana"/>
                <a:cs typeface="Verdana"/>
              </a:rPr>
              <a:t>n</a:t>
            </a:r>
            <a:r>
              <a:rPr b="1" spc="-20" dirty="0">
                <a:solidFill>
                  <a:srgbClr val="C00000"/>
                </a:solidFill>
                <a:latin typeface="Verdana"/>
                <a:cs typeface="Verdana"/>
              </a:rPr>
              <a:t>t</a:t>
            </a:r>
            <a:r>
              <a:rPr b="1" spc="10" dirty="0">
                <a:solidFill>
                  <a:srgbClr val="C00000"/>
                </a:solidFill>
                <a:latin typeface="Verdana"/>
                <a:cs typeface="Verdana"/>
              </a:rPr>
              <a:t>s</a:t>
            </a:r>
            <a:endParaRPr dirty="0">
              <a:latin typeface="Verdana"/>
              <a:cs typeface="Verdana"/>
            </a:endParaRPr>
          </a:p>
          <a:p>
            <a:pPr marL="12700">
              <a:spcBef>
                <a:spcPts val="505"/>
              </a:spcBef>
            </a:pPr>
            <a:r>
              <a:rPr sz="2400" dirty="0">
                <a:latin typeface="Times New Roman"/>
                <a:cs typeface="Times New Roman"/>
              </a:rPr>
              <a:t>ρ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is</a:t>
            </a:r>
            <a:r>
              <a:rPr b="1" spc="14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b="1" spc="-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b="1" spc="15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we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b="1" spc="6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v</a:t>
            </a:r>
            <a:r>
              <a:rPr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b="1" spc="7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b="1" spc="-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b="1" spc="16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b="1" spc="-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b="1" spc="10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v</a:t>
            </a:r>
            <a:r>
              <a:rPr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b="1" spc="11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f</a:t>
            </a:r>
            <a:r>
              <a:rPr b="1" spc="12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b="1" spc="-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b="1" spc="15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p</a:t>
            </a:r>
            <a:r>
              <a:rPr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b="1" spc="11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400" i="1" dirty="0">
                <a:latin typeface="Ubuntu" panose="020B0504030602030204" pitchFamily="34" charset="0"/>
                <a:cs typeface="Times New Roman"/>
              </a:rPr>
              <a:t>L</a:t>
            </a:r>
            <a:r>
              <a:rPr sz="2400" i="1" spc="30" dirty="0">
                <a:latin typeface="Ubuntu" panose="020B0504030602030204" pitchFamily="34" charset="0"/>
                <a:cs typeface="Times New Roman"/>
              </a:rPr>
              <a:t> </a:t>
            </a:r>
            <a:r>
              <a:rPr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endParaRPr dirty="0">
              <a:latin typeface="Ubuntu" panose="020B0504030602030204" pitchFamily="34" charset="0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585144" y="5369396"/>
            <a:ext cx="2037080" cy="150495"/>
          </a:xfrm>
          <a:custGeom>
            <a:avLst/>
            <a:gdLst/>
            <a:ahLst/>
            <a:cxnLst/>
            <a:rect l="l" t="t" r="r" b="b"/>
            <a:pathLst>
              <a:path w="2037079" h="150495">
                <a:moveTo>
                  <a:pt x="2036582" y="0"/>
                </a:moveTo>
                <a:lnTo>
                  <a:pt x="0" y="56"/>
                </a:lnTo>
                <a:lnTo>
                  <a:pt x="447" y="20032"/>
                </a:lnTo>
                <a:lnTo>
                  <a:pt x="1708" y="37980"/>
                </a:lnTo>
                <a:lnTo>
                  <a:pt x="12588" y="75188"/>
                </a:lnTo>
                <a:lnTo>
                  <a:pt x="1009051" y="77847"/>
                </a:lnTo>
                <a:lnTo>
                  <a:pt x="1012061" y="85424"/>
                </a:lnTo>
                <a:lnTo>
                  <a:pt x="1014605" y="97186"/>
                </a:lnTo>
                <a:lnTo>
                  <a:pt x="1016567" y="112397"/>
                </a:lnTo>
                <a:lnTo>
                  <a:pt x="1017829" y="130329"/>
                </a:lnTo>
                <a:lnTo>
                  <a:pt x="1018275" y="150247"/>
                </a:lnTo>
                <a:lnTo>
                  <a:pt x="1018732" y="130307"/>
                </a:lnTo>
                <a:lnTo>
                  <a:pt x="1024509" y="85444"/>
                </a:lnTo>
                <a:lnTo>
                  <a:pt x="2024119" y="75188"/>
                </a:lnTo>
                <a:lnTo>
                  <a:pt x="2027423" y="72497"/>
                </a:lnTo>
                <a:lnTo>
                  <a:pt x="2030397" y="64916"/>
                </a:lnTo>
                <a:lnTo>
                  <a:pt x="2032921" y="53159"/>
                </a:lnTo>
                <a:lnTo>
                  <a:pt x="2034874" y="37944"/>
                </a:lnTo>
                <a:lnTo>
                  <a:pt x="2036135" y="19985"/>
                </a:lnTo>
                <a:lnTo>
                  <a:pt x="2036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85144" y="5369396"/>
            <a:ext cx="2037080" cy="150495"/>
          </a:xfrm>
          <a:custGeom>
            <a:avLst/>
            <a:gdLst/>
            <a:ahLst/>
            <a:cxnLst/>
            <a:rect l="l" t="t" r="r" b="b"/>
            <a:pathLst>
              <a:path w="2037079" h="150495">
                <a:moveTo>
                  <a:pt x="2036582" y="0"/>
                </a:moveTo>
                <a:lnTo>
                  <a:pt x="2032921" y="53159"/>
                </a:lnTo>
                <a:lnTo>
                  <a:pt x="1030864" y="75188"/>
                </a:lnTo>
                <a:lnTo>
                  <a:pt x="1027514" y="77871"/>
                </a:lnTo>
                <a:lnTo>
                  <a:pt x="1018732" y="130307"/>
                </a:lnTo>
                <a:lnTo>
                  <a:pt x="1018275" y="150247"/>
                </a:lnTo>
                <a:lnTo>
                  <a:pt x="1017829" y="130329"/>
                </a:lnTo>
                <a:lnTo>
                  <a:pt x="1012061" y="85424"/>
                </a:lnTo>
                <a:lnTo>
                  <a:pt x="12588" y="75188"/>
                </a:lnTo>
                <a:lnTo>
                  <a:pt x="9223" y="72504"/>
                </a:lnTo>
                <a:lnTo>
                  <a:pt x="6211" y="64932"/>
                </a:lnTo>
                <a:lnTo>
                  <a:pt x="3668" y="53185"/>
                </a:lnTo>
                <a:lnTo>
                  <a:pt x="1708" y="37980"/>
                </a:lnTo>
                <a:lnTo>
                  <a:pt x="447" y="20032"/>
                </a:lnTo>
                <a:lnTo>
                  <a:pt x="0" y="56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13945455" y="6323416"/>
            <a:ext cx="29548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/>
            <a:fld id="{81D60167-4931-47E6-BA6A-407CBD079E47}" type="slidenum">
              <a:rPr spc="-10" dirty="0"/>
              <a:pPr marL="110489"/>
              <a:t>6</a:t>
            </a:fld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0481" y="159014"/>
            <a:ext cx="74606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3200"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da</a:t>
            </a:r>
            <a:r>
              <a:rPr sz="32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p</a:t>
            </a:r>
            <a:r>
              <a:rPr sz="3200"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32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320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v</a:t>
            </a:r>
            <a:r>
              <a:rPr sz="32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3200" b="1" spc="13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320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L</a:t>
            </a:r>
            <a:r>
              <a:rPr sz="320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3200"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3200"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320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32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320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32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3200" b="1" spc="16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3200"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3200"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320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32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3200" b="1" spc="22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320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Me</a:t>
            </a:r>
            <a:r>
              <a:rPr sz="320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320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32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ods</a:t>
            </a:r>
            <a:endParaRPr sz="3200" dirty="0">
              <a:latin typeface="Ubuntu" panose="020B0504030602030204" pitchFamily="34" charset="0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1649" y="1077298"/>
            <a:ext cx="17024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4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2400"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40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2400" b="1" spc="-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4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lt</a:t>
            </a:r>
            <a:r>
              <a:rPr sz="2400"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4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:</a:t>
            </a:r>
            <a:endParaRPr sz="2400" dirty="0">
              <a:latin typeface="Ubuntu" panose="020B0504030602030204" pitchFamily="34" charset="0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93646" y="1674755"/>
            <a:ext cx="462915" cy="282575"/>
          </a:xfrm>
          <a:custGeom>
            <a:avLst/>
            <a:gdLst/>
            <a:ahLst/>
            <a:cxnLst/>
            <a:rect l="l" t="t" r="r" b="b"/>
            <a:pathLst>
              <a:path w="462914" h="282575">
                <a:moveTo>
                  <a:pt x="372648" y="0"/>
                </a:moveTo>
                <a:lnTo>
                  <a:pt x="373624" y="13182"/>
                </a:lnTo>
                <a:lnTo>
                  <a:pt x="385467" y="18756"/>
                </a:lnTo>
                <a:lnTo>
                  <a:pt x="396069" y="25842"/>
                </a:lnTo>
                <a:lnTo>
                  <a:pt x="420352" y="56302"/>
                </a:lnTo>
                <a:lnTo>
                  <a:pt x="433884" y="100581"/>
                </a:lnTo>
                <a:lnTo>
                  <a:pt x="436875" y="143693"/>
                </a:lnTo>
                <a:lnTo>
                  <a:pt x="436368" y="157475"/>
                </a:lnTo>
                <a:lnTo>
                  <a:pt x="430638" y="195555"/>
                </a:lnTo>
                <a:lnTo>
                  <a:pt x="410532" y="241409"/>
                </a:lnTo>
                <a:lnTo>
                  <a:pt x="369082" y="270753"/>
                </a:lnTo>
                <a:lnTo>
                  <a:pt x="384020" y="278736"/>
                </a:lnTo>
                <a:lnTo>
                  <a:pt x="425327" y="250920"/>
                </a:lnTo>
                <a:lnTo>
                  <a:pt x="447606" y="217548"/>
                </a:lnTo>
                <a:lnTo>
                  <a:pt x="461011" y="168968"/>
                </a:lnTo>
                <a:lnTo>
                  <a:pt x="462686" y="141183"/>
                </a:lnTo>
                <a:lnTo>
                  <a:pt x="462314" y="127990"/>
                </a:lnTo>
                <a:lnTo>
                  <a:pt x="452624" y="78671"/>
                </a:lnTo>
                <a:lnTo>
                  <a:pt x="435421" y="43310"/>
                </a:lnTo>
                <a:lnTo>
                  <a:pt x="408250" y="16075"/>
                </a:lnTo>
                <a:lnTo>
                  <a:pt x="385456" y="4116"/>
                </a:lnTo>
                <a:lnTo>
                  <a:pt x="372648" y="0"/>
                </a:lnTo>
                <a:close/>
              </a:path>
              <a:path w="462914" h="282575">
                <a:moveTo>
                  <a:pt x="89672" y="0"/>
                </a:moveTo>
                <a:lnTo>
                  <a:pt x="46542" y="22193"/>
                </a:lnTo>
                <a:lnTo>
                  <a:pt x="20376" y="53691"/>
                </a:lnTo>
                <a:lnTo>
                  <a:pt x="4870" y="95897"/>
                </a:lnTo>
                <a:lnTo>
                  <a:pt x="208" y="137766"/>
                </a:lnTo>
                <a:lnTo>
                  <a:pt x="0" y="154360"/>
                </a:lnTo>
                <a:lnTo>
                  <a:pt x="1139" y="167170"/>
                </a:lnTo>
                <a:lnTo>
                  <a:pt x="14381" y="215515"/>
                </a:lnTo>
                <a:lnTo>
                  <a:pt x="34957" y="249311"/>
                </a:lnTo>
                <a:lnTo>
                  <a:pt x="76816" y="278189"/>
                </a:lnTo>
                <a:lnTo>
                  <a:pt x="89672" y="282305"/>
                </a:lnTo>
                <a:lnTo>
                  <a:pt x="91438" y="270134"/>
                </a:lnTo>
                <a:lnTo>
                  <a:pt x="80882" y="265584"/>
                </a:lnTo>
                <a:lnTo>
                  <a:pt x="71110" y="259564"/>
                </a:lnTo>
                <a:lnTo>
                  <a:pt x="45438" y="230073"/>
                </a:lnTo>
                <a:lnTo>
                  <a:pt x="30895" y="193149"/>
                </a:lnTo>
                <a:lnTo>
                  <a:pt x="25764" y="153313"/>
                </a:lnTo>
                <a:lnTo>
                  <a:pt x="25423" y="138291"/>
                </a:lnTo>
                <a:lnTo>
                  <a:pt x="25830" y="124513"/>
                </a:lnTo>
                <a:lnTo>
                  <a:pt x="31465" y="86438"/>
                </a:lnTo>
                <a:lnTo>
                  <a:pt x="51875" y="40522"/>
                </a:lnTo>
                <a:lnTo>
                  <a:pt x="81396" y="16436"/>
                </a:lnTo>
                <a:lnTo>
                  <a:pt x="93756" y="11429"/>
                </a:lnTo>
                <a:lnTo>
                  <a:pt x="89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41040" y="1659735"/>
            <a:ext cx="82423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54990" algn="l"/>
              </a:tabLst>
            </a:pPr>
            <a:r>
              <a:rPr sz="2400" spc="5" dirty="0">
                <a:latin typeface="Cambria Math"/>
                <a:cs typeface="Cambria Math"/>
              </a:rPr>
              <a:t>∆</a:t>
            </a:r>
            <a:r>
              <a:rPr sz="2400" dirty="0">
                <a:latin typeface="Cambria Math"/>
                <a:cs typeface="Cambria Math"/>
              </a:rPr>
              <a:t>𝑤	𝑚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02990" y="1443107"/>
            <a:ext cx="462915" cy="282575"/>
          </a:xfrm>
          <a:custGeom>
            <a:avLst/>
            <a:gdLst/>
            <a:ahLst/>
            <a:cxnLst/>
            <a:rect l="l" t="t" r="r" b="b"/>
            <a:pathLst>
              <a:path w="462914" h="282575">
                <a:moveTo>
                  <a:pt x="372648" y="0"/>
                </a:moveTo>
                <a:lnTo>
                  <a:pt x="373624" y="13182"/>
                </a:lnTo>
                <a:lnTo>
                  <a:pt x="385467" y="18756"/>
                </a:lnTo>
                <a:lnTo>
                  <a:pt x="396069" y="25842"/>
                </a:lnTo>
                <a:lnTo>
                  <a:pt x="420352" y="56302"/>
                </a:lnTo>
                <a:lnTo>
                  <a:pt x="433884" y="100581"/>
                </a:lnTo>
                <a:lnTo>
                  <a:pt x="436875" y="143693"/>
                </a:lnTo>
                <a:lnTo>
                  <a:pt x="436368" y="157475"/>
                </a:lnTo>
                <a:lnTo>
                  <a:pt x="430638" y="195555"/>
                </a:lnTo>
                <a:lnTo>
                  <a:pt x="410532" y="241409"/>
                </a:lnTo>
                <a:lnTo>
                  <a:pt x="369082" y="270753"/>
                </a:lnTo>
                <a:lnTo>
                  <a:pt x="384020" y="278736"/>
                </a:lnTo>
                <a:lnTo>
                  <a:pt x="425327" y="250920"/>
                </a:lnTo>
                <a:lnTo>
                  <a:pt x="447606" y="217548"/>
                </a:lnTo>
                <a:lnTo>
                  <a:pt x="461011" y="168968"/>
                </a:lnTo>
                <a:lnTo>
                  <a:pt x="462686" y="141183"/>
                </a:lnTo>
                <a:lnTo>
                  <a:pt x="462314" y="127990"/>
                </a:lnTo>
                <a:lnTo>
                  <a:pt x="452624" y="78671"/>
                </a:lnTo>
                <a:lnTo>
                  <a:pt x="435421" y="43310"/>
                </a:lnTo>
                <a:lnTo>
                  <a:pt x="408250" y="16075"/>
                </a:lnTo>
                <a:lnTo>
                  <a:pt x="385456" y="4116"/>
                </a:lnTo>
                <a:lnTo>
                  <a:pt x="372648" y="0"/>
                </a:lnTo>
                <a:close/>
              </a:path>
              <a:path w="462914" h="282575">
                <a:moveTo>
                  <a:pt x="89672" y="0"/>
                </a:moveTo>
                <a:lnTo>
                  <a:pt x="46542" y="22193"/>
                </a:lnTo>
                <a:lnTo>
                  <a:pt x="20376" y="53691"/>
                </a:lnTo>
                <a:lnTo>
                  <a:pt x="4870" y="95897"/>
                </a:lnTo>
                <a:lnTo>
                  <a:pt x="208" y="137766"/>
                </a:lnTo>
                <a:lnTo>
                  <a:pt x="0" y="154360"/>
                </a:lnTo>
                <a:lnTo>
                  <a:pt x="1139" y="167170"/>
                </a:lnTo>
                <a:lnTo>
                  <a:pt x="14381" y="215515"/>
                </a:lnTo>
                <a:lnTo>
                  <a:pt x="34957" y="249311"/>
                </a:lnTo>
                <a:lnTo>
                  <a:pt x="76816" y="278189"/>
                </a:lnTo>
                <a:lnTo>
                  <a:pt x="89672" y="282305"/>
                </a:lnTo>
                <a:lnTo>
                  <a:pt x="91438" y="270134"/>
                </a:lnTo>
                <a:lnTo>
                  <a:pt x="80882" y="265584"/>
                </a:lnTo>
                <a:lnTo>
                  <a:pt x="71110" y="259564"/>
                </a:lnTo>
                <a:lnTo>
                  <a:pt x="45438" y="230073"/>
                </a:lnTo>
                <a:lnTo>
                  <a:pt x="30895" y="193149"/>
                </a:lnTo>
                <a:lnTo>
                  <a:pt x="25764" y="153313"/>
                </a:lnTo>
                <a:lnTo>
                  <a:pt x="25423" y="138291"/>
                </a:lnTo>
                <a:lnTo>
                  <a:pt x="25830" y="124513"/>
                </a:lnTo>
                <a:lnTo>
                  <a:pt x="31465" y="86438"/>
                </a:lnTo>
                <a:lnTo>
                  <a:pt x="51875" y="40522"/>
                </a:lnTo>
                <a:lnTo>
                  <a:pt x="81396" y="16436"/>
                </a:lnTo>
                <a:lnTo>
                  <a:pt x="93756" y="11429"/>
                </a:lnTo>
                <a:lnTo>
                  <a:pt x="89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6830" y="1875923"/>
            <a:ext cx="462915" cy="282575"/>
          </a:xfrm>
          <a:custGeom>
            <a:avLst/>
            <a:gdLst/>
            <a:ahLst/>
            <a:cxnLst/>
            <a:rect l="l" t="t" r="r" b="b"/>
            <a:pathLst>
              <a:path w="462914" h="282575">
                <a:moveTo>
                  <a:pt x="372648" y="0"/>
                </a:moveTo>
                <a:lnTo>
                  <a:pt x="373624" y="13182"/>
                </a:lnTo>
                <a:lnTo>
                  <a:pt x="385467" y="18756"/>
                </a:lnTo>
                <a:lnTo>
                  <a:pt x="396069" y="25842"/>
                </a:lnTo>
                <a:lnTo>
                  <a:pt x="420352" y="56302"/>
                </a:lnTo>
                <a:lnTo>
                  <a:pt x="433884" y="100581"/>
                </a:lnTo>
                <a:lnTo>
                  <a:pt x="436875" y="143693"/>
                </a:lnTo>
                <a:lnTo>
                  <a:pt x="436368" y="157475"/>
                </a:lnTo>
                <a:lnTo>
                  <a:pt x="430638" y="195555"/>
                </a:lnTo>
                <a:lnTo>
                  <a:pt x="410532" y="241409"/>
                </a:lnTo>
                <a:lnTo>
                  <a:pt x="369082" y="270753"/>
                </a:lnTo>
                <a:lnTo>
                  <a:pt x="384020" y="278736"/>
                </a:lnTo>
                <a:lnTo>
                  <a:pt x="425327" y="250920"/>
                </a:lnTo>
                <a:lnTo>
                  <a:pt x="447606" y="217548"/>
                </a:lnTo>
                <a:lnTo>
                  <a:pt x="461011" y="168968"/>
                </a:lnTo>
                <a:lnTo>
                  <a:pt x="462686" y="141183"/>
                </a:lnTo>
                <a:lnTo>
                  <a:pt x="462314" y="127990"/>
                </a:lnTo>
                <a:lnTo>
                  <a:pt x="452624" y="78671"/>
                </a:lnTo>
                <a:lnTo>
                  <a:pt x="435421" y="43310"/>
                </a:lnTo>
                <a:lnTo>
                  <a:pt x="408250" y="16075"/>
                </a:lnTo>
                <a:lnTo>
                  <a:pt x="385456" y="4116"/>
                </a:lnTo>
                <a:lnTo>
                  <a:pt x="372648" y="0"/>
                </a:lnTo>
                <a:close/>
              </a:path>
              <a:path w="462914" h="282575">
                <a:moveTo>
                  <a:pt x="89672" y="0"/>
                </a:moveTo>
                <a:lnTo>
                  <a:pt x="46542" y="22193"/>
                </a:lnTo>
                <a:lnTo>
                  <a:pt x="20376" y="53691"/>
                </a:lnTo>
                <a:lnTo>
                  <a:pt x="4870" y="95897"/>
                </a:lnTo>
                <a:lnTo>
                  <a:pt x="208" y="137766"/>
                </a:lnTo>
                <a:lnTo>
                  <a:pt x="0" y="154360"/>
                </a:lnTo>
                <a:lnTo>
                  <a:pt x="1139" y="167170"/>
                </a:lnTo>
                <a:lnTo>
                  <a:pt x="14381" y="215515"/>
                </a:lnTo>
                <a:lnTo>
                  <a:pt x="34957" y="249311"/>
                </a:lnTo>
                <a:lnTo>
                  <a:pt x="76816" y="278189"/>
                </a:lnTo>
                <a:lnTo>
                  <a:pt x="89672" y="282305"/>
                </a:lnTo>
                <a:lnTo>
                  <a:pt x="91438" y="270134"/>
                </a:lnTo>
                <a:lnTo>
                  <a:pt x="80882" y="265584"/>
                </a:lnTo>
                <a:lnTo>
                  <a:pt x="71110" y="259564"/>
                </a:lnTo>
                <a:lnTo>
                  <a:pt x="45438" y="230073"/>
                </a:lnTo>
                <a:lnTo>
                  <a:pt x="30895" y="193149"/>
                </a:lnTo>
                <a:lnTo>
                  <a:pt x="25764" y="153313"/>
                </a:lnTo>
                <a:lnTo>
                  <a:pt x="25423" y="138291"/>
                </a:lnTo>
                <a:lnTo>
                  <a:pt x="25830" y="124513"/>
                </a:lnTo>
                <a:lnTo>
                  <a:pt x="31465" y="86438"/>
                </a:lnTo>
                <a:lnTo>
                  <a:pt x="51875" y="40522"/>
                </a:lnTo>
                <a:lnTo>
                  <a:pt x="81396" y="16436"/>
                </a:lnTo>
                <a:lnTo>
                  <a:pt x="93756" y="11429"/>
                </a:lnTo>
                <a:lnTo>
                  <a:pt x="89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55208" y="1819656"/>
            <a:ext cx="1176655" cy="0"/>
          </a:xfrm>
          <a:custGeom>
            <a:avLst/>
            <a:gdLst/>
            <a:ahLst/>
            <a:cxnLst/>
            <a:rect l="l" t="t" r="r" b="b"/>
            <a:pathLst>
              <a:path w="1176654">
                <a:moveTo>
                  <a:pt x="0" y="0"/>
                </a:moveTo>
                <a:lnTo>
                  <a:pt x="1176527" y="0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96638" y="1674755"/>
            <a:ext cx="462915" cy="282575"/>
          </a:xfrm>
          <a:custGeom>
            <a:avLst/>
            <a:gdLst/>
            <a:ahLst/>
            <a:cxnLst/>
            <a:rect l="l" t="t" r="r" b="b"/>
            <a:pathLst>
              <a:path w="462914" h="282575">
                <a:moveTo>
                  <a:pt x="372648" y="0"/>
                </a:moveTo>
                <a:lnTo>
                  <a:pt x="373624" y="13182"/>
                </a:lnTo>
                <a:lnTo>
                  <a:pt x="385467" y="18756"/>
                </a:lnTo>
                <a:lnTo>
                  <a:pt x="396069" y="25842"/>
                </a:lnTo>
                <a:lnTo>
                  <a:pt x="420352" y="56302"/>
                </a:lnTo>
                <a:lnTo>
                  <a:pt x="433884" y="100581"/>
                </a:lnTo>
                <a:lnTo>
                  <a:pt x="436875" y="143693"/>
                </a:lnTo>
                <a:lnTo>
                  <a:pt x="436368" y="157475"/>
                </a:lnTo>
                <a:lnTo>
                  <a:pt x="430638" y="195555"/>
                </a:lnTo>
                <a:lnTo>
                  <a:pt x="410532" y="241409"/>
                </a:lnTo>
                <a:lnTo>
                  <a:pt x="369082" y="270753"/>
                </a:lnTo>
                <a:lnTo>
                  <a:pt x="384020" y="278736"/>
                </a:lnTo>
                <a:lnTo>
                  <a:pt x="425327" y="250920"/>
                </a:lnTo>
                <a:lnTo>
                  <a:pt x="447606" y="217548"/>
                </a:lnTo>
                <a:lnTo>
                  <a:pt x="461011" y="168968"/>
                </a:lnTo>
                <a:lnTo>
                  <a:pt x="462686" y="141183"/>
                </a:lnTo>
                <a:lnTo>
                  <a:pt x="462314" y="127990"/>
                </a:lnTo>
                <a:lnTo>
                  <a:pt x="452624" y="78671"/>
                </a:lnTo>
                <a:lnTo>
                  <a:pt x="435421" y="43310"/>
                </a:lnTo>
                <a:lnTo>
                  <a:pt x="408250" y="16075"/>
                </a:lnTo>
                <a:lnTo>
                  <a:pt x="385456" y="4116"/>
                </a:lnTo>
                <a:lnTo>
                  <a:pt x="372648" y="0"/>
                </a:lnTo>
                <a:close/>
              </a:path>
              <a:path w="462914" h="282575">
                <a:moveTo>
                  <a:pt x="89672" y="0"/>
                </a:moveTo>
                <a:lnTo>
                  <a:pt x="46542" y="22193"/>
                </a:lnTo>
                <a:lnTo>
                  <a:pt x="20376" y="53691"/>
                </a:lnTo>
                <a:lnTo>
                  <a:pt x="4870" y="95897"/>
                </a:lnTo>
                <a:lnTo>
                  <a:pt x="208" y="137766"/>
                </a:lnTo>
                <a:lnTo>
                  <a:pt x="0" y="154360"/>
                </a:lnTo>
                <a:lnTo>
                  <a:pt x="1139" y="167170"/>
                </a:lnTo>
                <a:lnTo>
                  <a:pt x="14381" y="215515"/>
                </a:lnTo>
                <a:lnTo>
                  <a:pt x="34957" y="249311"/>
                </a:lnTo>
                <a:lnTo>
                  <a:pt x="76816" y="278189"/>
                </a:lnTo>
                <a:lnTo>
                  <a:pt x="89672" y="282305"/>
                </a:lnTo>
                <a:lnTo>
                  <a:pt x="91438" y="270134"/>
                </a:lnTo>
                <a:lnTo>
                  <a:pt x="80882" y="265584"/>
                </a:lnTo>
                <a:lnTo>
                  <a:pt x="71110" y="259564"/>
                </a:lnTo>
                <a:lnTo>
                  <a:pt x="45438" y="230073"/>
                </a:lnTo>
                <a:lnTo>
                  <a:pt x="30895" y="193149"/>
                </a:lnTo>
                <a:lnTo>
                  <a:pt x="25764" y="153313"/>
                </a:lnTo>
                <a:lnTo>
                  <a:pt x="25423" y="138291"/>
                </a:lnTo>
                <a:lnTo>
                  <a:pt x="25830" y="124513"/>
                </a:lnTo>
                <a:lnTo>
                  <a:pt x="31465" y="86438"/>
                </a:lnTo>
                <a:lnTo>
                  <a:pt x="51875" y="40522"/>
                </a:lnTo>
                <a:lnTo>
                  <a:pt x="81396" y="16436"/>
                </a:lnTo>
                <a:lnTo>
                  <a:pt x="93756" y="11429"/>
                </a:lnTo>
                <a:lnTo>
                  <a:pt x="89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53620" y="1427833"/>
            <a:ext cx="2416810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50495" algn="ctr">
              <a:tabLst>
                <a:tab pos="304800" algn="l"/>
              </a:tabLst>
            </a:pPr>
            <a:r>
              <a:rPr sz="2400" dirty="0">
                <a:latin typeface="Cambria Math"/>
                <a:cs typeface="Cambria Math"/>
              </a:rPr>
              <a:t>𝑝	𝑚</a:t>
            </a:r>
            <a:endParaRPr sz="2400">
              <a:latin typeface="Cambria Math"/>
              <a:cs typeface="Cambria Math"/>
            </a:endParaRPr>
          </a:p>
          <a:p>
            <a:pPr marL="12700">
              <a:spcBef>
                <a:spcPts val="530"/>
              </a:spcBef>
              <a:tabLst>
                <a:tab pos="1397000" algn="l"/>
                <a:tab pos="1830070" algn="l"/>
                <a:tab pos="2147570" algn="l"/>
              </a:tabLst>
            </a:pPr>
            <a:r>
              <a:rPr sz="3600" baseline="37037" dirty="0">
                <a:latin typeface="Cambria Math"/>
                <a:cs typeface="Cambria Math"/>
              </a:rPr>
              <a:t>=</a:t>
            </a:r>
            <a:r>
              <a:rPr sz="3600" spc="187" baseline="37037" dirty="0">
                <a:latin typeface="Cambria Math"/>
                <a:cs typeface="Cambria Math"/>
              </a:rPr>
              <a:t> </a:t>
            </a:r>
            <a:r>
              <a:rPr sz="3600" baseline="37037" dirty="0">
                <a:latin typeface="Cambria Math"/>
                <a:cs typeface="Cambria Math"/>
              </a:rPr>
              <a:t>−</a:t>
            </a:r>
            <a:r>
              <a:rPr sz="3600" spc="-172" baseline="37037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𝜀</a:t>
            </a:r>
            <a:r>
              <a:rPr sz="2400" spc="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spc="-140" dirty="0">
                <a:latin typeface="Cambria Math"/>
                <a:cs typeface="Cambria Math"/>
              </a:rPr>
              <a:t>𝑟</a:t>
            </a:r>
            <a:r>
              <a:rPr sz="2400" dirty="0">
                <a:latin typeface="Cambria Math"/>
                <a:cs typeface="Cambria Math"/>
              </a:rPr>
              <a:t> 	𝑚	</a:t>
            </a:r>
            <a:r>
              <a:rPr sz="3600" baseline="37037" dirty="0">
                <a:latin typeface="Cambria Math"/>
                <a:cs typeface="Cambria Math"/>
              </a:rPr>
              <a:t>𝑔	𝑚</a:t>
            </a:r>
            <a:endParaRPr sz="3600" baseline="37037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03794" y="2563279"/>
            <a:ext cx="333375" cy="37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75" baseline="-19675" dirty="0">
                <a:latin typeface="Cambria Math"/>
                <a:cs typeface="Cambria Math"/>
              </a:rPr>
              <a:t>𝑝</a:t>
            </a:r>
            <a:r>
              <a:rPr sz="1750" spc="55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60044" y="2625731"/>
            <a:ext cx="462915" cy="282575"/>
          </a:xfrm>
          <a:custGeom>
            <a:avLst/>
            <a:gdLst/>
            <a:ahLst/>
            <a:cxnLst/>
            <a:rect l="l" t="t" r="r" b="b"/>
            <a:pathLst>
              <a:path w="462915" h="282575">
                <a:moveTo>
                  <a:pt x="372644" y="0"/>
                </a:moveTo>
                <a:lnTo>
                  <a:pt x="373634" y="13189"/>
                </a:lnTo>
                <a:lnTo>
                  <a:pt x="385476" y="18764"/>
                </a:lnTo>
                <a:lnTo>
                  <a:pt x="396076" y="25849"/>
                </a:lnTo>
                <a:lnTo>
                  <a:pt x="420365" y="56305"/>
                </a:lnTo>
                <a:lnTo>
                  <a:pt x="433884" y="100584"/>
                </a:lnTo>
                <a:lnTo>
                  <a:pt x="436877" y="143699"/>
                </a:lnTo>
                <a:lnTo>
                  <a:pt x="436370" y="157480"/>
                </a:lnTo>
                <a:lnTo>
                  <a:pt x="430638" y="195558"/>
                </a:lnTo>
                <a:lnTo>
                  <a:pt x="410530" y="241413"/>
                </a:lnTo>
                <a:lnTo>
                  <a:pt x="369084" y="270753"/>
                </a:lnTo>
                <a:lnTo>
                  <a:pt x="384024" y="278733"/>
                </a:lnTo>
                <a:lnTo>
                  <a:pt x="425331" y="250918"/>
                </a:lnTo>
                <a:lnTo>
                  <a:pt x="447609" y="217546"/>
                </a:lnTo>
                <a:lnTo>
                  <a:pt x="461005" y="168965"/>
                </a:lnTo>
                <a:lnTo>
                  <a:pt x="462679" y="141177"/>
                </a:lnTo>
                <a:lnTo>
                  <a:pt x="462306" y="127985"/>
                </a:lnTo>
                <a:lnTo>
                  <a:pt x="452619" y="78667"/>
                </a:lnTo>
                <a:lnTo>
                  <a:pt x="435420" y="43302"/>
                </a:lnTo>
                <a:lnTo>
                  <a:pt x="408242" y="16073"/>
                </a:lnTo>
                <a:lnTo>
                  <a:pt x="385451" y="4115"/>
                </a:lnTo>
                <a:lnTo>
                  <a:pt x="372644" y="0"/>
                </a:lnTo>
                <a:close/>
              </a:path>
              <a:path w="462915" h="282575">
                <a:moveTo>
                  <a:pt x="89668" y="0"/>
                </a:moveTo>
                <a:lnTo>
                  <a:pt x="46521" y="22194"/>
                </a:lnTo>
                <a:lnTo>
                  <a:pt x="20396" y="53709"/>
                </a:lnTo>
                <a:lnTo>
                  <a:pt x="4877" y="95912"/>
                </a:lnTo>
                <a:lnTo>
                  <a:pt x="209" y="137784"/>
                </a:lnTo>
                <a:lnTo>
                  <a:pt x="0" y="154380"/>
                </a:lnTo>
                <a:lnTo>
                  <a:pt x="1139" y="167187"/>
                </a:lnTo>
                <a:lnTo>
                  <a:pt x="14385" y="215567"/>
                </a:lnTo>
                <a:lnTo>
                  <a:pt x="34936" y="249333"/>
                </a:lnTo>
                <a:lnTo>
                  <a:pt x="76820" y="278191"/>
                </a:lnTo>
                <a:lnTo>
                  <a:pt x="89668" y="282305"/>
                </a:lnTo>
                <a:lnTo>
                  <a:pt x="91411" y="270125"/>
                </a:lnTo>
                <a:lnTo>
                  <a:pt x="80849" y="265573"/>
                </a:lnTo>
                <a:lnTo>
                  <a:pt x="71081" y="259554"/>
                </a:lnTo>
                <a:lnTo>
                  <a:pt x="45415" y="230072"/>
                </a:lnTo>
                <a:lnTo>
                  <a:pt x="30855" y="193155"/>
                </a:lnTo>
                <a:lnTo>
                  <a:pt x="25729" y="153319"/>
                </a:lnTo>
                <a:lnTo>
                  <a:pt x="25389" y="138298"/>
                </a:lnTo>
                <a:lnTo>
                  <a:pt x="25795" y="124519"/>
                </a:lnTo>
                <a:lnTo>
                  <a:pt x="31426" y="86441"/>
                </a:lnTo>
                <a:lnTo>
                  <a:pt x="51857" y="40524"/>
                </a:lnTo>
                <a:lnTo>
                  <a:pt x="93691" y="11429"/>
                </a:lnTo>
                <a:lnTo>
                  <a:pt x="89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51077" y="2199253"/>
            <a:ext cx="3129915" cy="1132840"/>
          </a:xfrm>
          <a:custGeom>
            <a:avLst/>
            <a:gdLst/>
            <a:ahLst/>
            <a:cxnLst/>
            <a:rect l="l" t="t" r="r" b="b"/>
            <a:pathLst>
              <a:path w="3129915" h="1132839">
                <a:moveTo>
                  <a:pt x="2965191" y="0"/>
                </a:moveTo>
                <a:lnTo>
                  <a:pt x="2955042" y="10302"/>
                </a:lnTo>
                <a:lnTo>
                  <a:pt x="2961930" y="19402"/>
                </a:lnTo>
                <a:lnTo>
                  <a:pt x="2968651" y="28800"/>
                </a:lnTo>
                <a:lnTo>
                  <a:pt x="2993862" y="69360"/>
                </a:lnTo>
                <a:lnTo>
                  <a:pt x="3016409" y="114665"/>
                </a:lnTo>
                <a:lnTo>
                  <a:pt x="3031578" y="151756"/>
                </a:lnTo>
                <a:lnTo>
                  <a:pt x="3045261" y="191510"/>
                </a:lnTo>
                <a:lnTo>
                  <a:pt x="3057464" y="233926"/>
                </a:lnTo>
                <a:lnTo>
                  <a:pt x="3068120" y="278609"/>
                </a:lnTo>
                <a:lnTo>
                  <a:pt x="3077135" y="324252"/>
                </a:lnTo>
                <a:lnTo>
                  <a:pt x="3084516" y="370758"/>
                </a:lnTo>
                <a:lnTo>
                  <a:pt x="3090262" y="418132"/>
                </a:lnTo>
                <a:lnTo>
                  <a:pt x="3094369" y="466381"/>
                </a:lnTo>
                <a:lnTo>
                  <a:pt x="3096835" y="515510"/>
                </a:lnTo>
                <a:lnTo>
                  <a:pt x="3097657" y="565647"/>
                </a:lnTo>
                <a:lnTo>
                  <a:pt x="3097566" y="581882"/>
                </a:lnTo>
                <a:lnTo>
                  <a:pt x="3096195" y="630593"/>
                </a:lnTo>
                <a:lnTo>
                  <a:pt x="3093182" y="678768"/>
                </a:lnTo>
                <a:lnTo>
                  <a:pt x="3088529" y="726403"/>
                </a:lnTo>
                <a:lnTo>
                  <a:pt x="3082238" y="773497"/>
                </a:lnTo>
                <a:lnTo>
                  <a:pt x="3074311" y="820048"/>
                </a:lnTo>
                <a:lnTo>
                  <a:pt x="3064752" y="866054"/>
                </a:lnTo>
                <a:lnTo>
                  <a:pt x="3053561" y="911046"/>
                </a:lnTo>
                <a:lnTo>
                  <a:pt x="3040865" y="953371"/>
                </a:lnTo>
                <a:lnTo>
                  <a:pt x="3026687" y="992887"/>
                </a:lnTo>
                <a:lnTo>
                  <a:pt x="3011022" y="1029599"/>
                </a:lnTo>
                <a:lnTo>
                  <a:pt x="2987810" y="1074192"/>
                </a:lnTo>
                <a:lnTo>
                  <a:pt x="2961930" y="1113814"/>
                </a:lnTo>
                <a:lnTo>
                  <a:pt x="2955042" y="1122944"/>
                </a:lnTo>
                <a:lnTo>
                  <a:pt x="2965191" y="1132850"/>
                </a:lnTo>
                <a:lnTo>
                  <a:pt x="2994193" y="1095277"/>
                </a:lnTo>
                <a:lnTo>
                  <a:pt x="3020705" y="1052389"/>
                </a:lnTo>
                <a:lnTo>
                  <a:pt x="3038957" y="1016741"/>
                </a:lnTo>
                <a:lnTo>
                  <a:pt x="3055813" y="978113"/>
                </a:lnTo>
                <a:lnTo>
                  <a:pt x="3071275" y="936510"/>
                </a:lnTo>
                <a:lnTo>
                  <a:pt x="3085344" y="891936"/>
                </a:lnTo>
                <a:lnTo>
                  <a:pt x="3097713" y="845389"/>
                </a:lnTo>
                <a:lnTo>
                  <a:pt x="3108075" y="798000"/>
                </a:lnTo>
                <a:lnTo>
                  <a:pt x="3116430" y="749767"/>
                </a:lnTo>
                <a:lnTo>
                  <a:pt x="3122778" y="700686"/>
                </a:lnTo>
                <a:lnTo>
                  <a:pt x="3127122" y="650757"/>
                </a:lnTo>
                <a:lnTo>
                  <a:pt x="3129460" y="599976"/>
                </a:lnTo>
                <a:lnTo>
                  <a:pt x="3129905" y="565525"/>
                </a:lnTo>
                <a:lnTo>
                  <a:pt x="3129794" y="548090"/>
                </a:lnTo>
                <a:lnTo>
                  <a:pt x="3128124" y="496172"/>
                </a:lnTo>
                <a:lnTo>
                  <a:pt x="3124449" y="445390"/>
                </a:lnTo>
                <a:lnTo>
                  <a:pt x="3118769" y="395744"/>
                </a:lnTo>
                <a:lnTo>
                  <a:pt x="3111082" y="347239"/>
                </a:lnTo>
                <a:lnTo>
                  <a:pt x="3101390" y="299875"/>
                </a:lnTo>
                <a:lnTo>
                  <a:pt x="3089690" y="253657"/>
                </a:lnTo>
                <a:lnTo>
                  <a:pt x="3076119" y="208963"/>
                </a:lnTo>
                <a:lnTo>
                  <a:pt x="3061122" y="167022"/>
                </a:lnTo>
                <a:lnTo>
                  <a:pt x="3044731" y="127927"/>
                </a:lnTo>
                <a:lnTo>
                  <a:pt x="3026944" y="91678"/>
                </a:lnTo>
                <a:lnTo>
                  <a:pt x="3007760" y="58274"/>
                </a:lnTo>
                <a:lnTo>
                  <a:pt x="2980004" y="18160"/>
                </a:lnTo>
                <a:lnTo>
                  <a:pt x="2972676" y="8922"/>
                </a:lnTo>
                <a:lnTo>
                  <a:pt x="2965191" y="0"/>
                </a:lnTo>
                <a:close/>
              </a:path>
              <a:path w="3129915" h="1132839">
                <a:moveTo>
                  <a:pt x="164710" y="0"/>
                </a:moveTo>
                <a:lnTo>
                  <a:pt x="135698" y="37585"/>
                </a:lnTo>
                <a:lnTo>
                  <a:pt x="109151" y="80241"/>
                </a:lnTo>
                <a:lnTo>
                  <a:pt x="90881" y="115528"/>
                </a:lnTo>
                <a:lnTo>
                  <a:pt x="74001" y="153674"/>
                </a:lnTo>
                <a:lnTo>
                  <a:pt x="58521" y="194666"/>
                </a:lnTo>
                <a:lnTo>
                  <a:pt x="44445" y="238505"/>
                </a:lnTo>
                <a:lnTo>
                  <a:pt x="32126" y="284342"/>
                </a:lnTo>
                <a:lnTo>
                  <a:pt x="21797" y="331324"/>
                </a:lnTo>
                <a:lnTo>
                  <a:pt x="13462" y="379449"/>
                </a:lnTo>
                <a:lnTo>
                  <a:pt x="7123" y="428715"/>
                </a:lnTo>
                <a:lnTo>
                  <a:pt x="2784" y="479118"/>
                </a:lnTo>
                <a:lnTo>
                  <a:pt x="445" y="530658"/>
                </a:lnTo>
                <a:lnTo>
                  <a:pt x="0" y="565647"/>
                </a:lnTo>
                <a:lnTo>
                  <a:pt x="111" y="582859"/>
                </a:lnTo>
                <a:lnTo>
                  <a:pt x="1782" y="633925"/>
                </a:lnTo>
                <a:lnTo>
                  <a:pt x="5455" y="684138"/>
                </a:lnTo>
                <a:lnTo>
                  <a:pt x="11127" y="733501"/>
                </a:lnTo>
                <a:lnTo>
                  <a:pt x="18797" y="782016"/>
                </a:lnTo>
                <a:lnTo>
                  <a:pt x="28462" y="829686"/>
                </a:lnTo>
                <a:lnTo>
                  <a:pt x="40118" y="876513"/>
                </a:lnTo>
                <a:lnTo>
                  <a:pt x="53673" y="921982"/>
                </a:lnTo>
                <a:lnTo>
                  <a:pt x="68685" y="964576"/>
                </a:lnTo>
                <a:lnTo>
                  <a:pt x="85099" y="1004196"/>
                </a:lnTo>
                <a:lnTo>
                  <a:pt x="102911" y="1040837"/>
                </a:lnTo>
                <a:lnTo>
                  <a:pt x="122119" y="1074497"/>
                </a:lnTo>
                <a:lnTo>
                  <a:pt x="149895" y="1114728"/>
                </a:lnTo>
                <a:lnTo>
                  <a:pt x="164710" y="1132850"/>
                </a:lnTo>
                <a:lnTo>
                  <a:pt x="174747" y="1122944"/>
                </a:lnTo>
                <a:lnTo>
                  <a:pt x="167859" y="1113814"/>
                </a:lnTo>
                <a:lnTo>
                  <a:pt x="161138" y="1104374"/>
                </a:lnTo>
                <a:lnTo>
                  <a:pt x="135928" y="1063510"/>
                </a:lnTo>
                <a:lnTo>
                  <a:pt x="113392" y="1017673"/>
                </a:lnTo>
                <a:lnTo>
                  <a:pt x="98239" y="980027"/>
                </a:lnTo>
                <a:lnTo>
                  <a:pt x="84583" y="939575"/>
                </a:lnTo>
                <a:lnTo>
                  <a:pt x="72421" y="896313"/>
                </a:lnTo>
                <a:lnTo>
                  <a:pt x="61784" y="850779"/>
                </a:lnTo>
                <a:lnTo>
                  <a:pt x="52772" y="804591"/>
                </a:lnTo>
                <a:lnTo>
                  <a:pt x="45392" y="757859"/>
                </a:lnTo>
                <a:lnTo>
                  <a:pt x="39648" y="710584"/>
                </a:lnTo>
                <a:lnTo>
                  <a:pt x="35542" y="662769"/>
                </a:lnTo>
                <a:lnTo>
                  <a:pt x="33076" y="614416"/>
                </a:lnTo>
                <a:lnTo>
                  <a:pt x="32253" y="565525"/>
                </a:lnTo>
                <a:lnTo>
                  <a:pt x="32345" y="548755"/>
                </a:lnTo>
                <a:lnTo>
                  <a:pt x="33715" y="499035"/>
                </a:lnTo>
                <a:lnTo>
                  <a:pt x="36728" y="450200"/>
                </a:lnTo>
                <a:lnTo>
                  <a:pt x="41381" y="402244"/>
                </a:lnTo>
                <a:lnTo>
                  <a:pt x="47671" y="355160"/>
                </a:lnTo>
                <a:lnTo>
                  <a:pt x="55595" y="308942"/>
                </a:lnTo>
                <a:lnTo>
                  <a:pt x="65151" y="263585"/>
                </a:lnTo>
                <a:lnTo>
                  <a:pt x="76342" y="219492"/>
                </a:lnTo>
                <a:lnTo>
                  <a:pt x="89037" y="177963"/>
                </a:lnTo>
                <a:lnTo>
                  <a:pt x="103212" y="139096"/>
                </a:lnTo>
                <a:lnTo>
                  <a:pt x="118869" y="102894"/>
                </a:lnTo>
                <a:lnTo>
                  <a:pt x="142052" y="58774"/>
                </a:lnTo>
                <a:lnTo>
                  <a:pt x="167878" y="19402"/>
                </a:lnTo>
                <a:lnTo>
                  <a:pt x="174747" y="10302"/>
                </a:lnTo>
                <a:lnTo>
                  <a:pt x="164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34968" y="2770632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4">
                <a:moveTo>
                  <a:pt x="0" y="0"/>
                </a:moveTo>
                <a:lnTo>
                  <a:pt x="170687" y="0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48812" y="2379699"/>
            <a:ext cx="253555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279" algn="ctr">
              <a:lnSpc>
                <a:spcPts val="2350"/>
              </a:lnSpc>
            </a:pP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350"/>
              </a:lnSpc>
              <a:tabLst>
                <a:tab pos="482600" algn="l"/>
                <a:tab pos="860425" algn="l"/>
                <a:tab pos="1506855" algn="l"/>
              </a:tabLst>
            </a:pPr>
            <a:r>
              <a:rPr sz="2400" dirty="0">
                <a:latin typeface="Cambria Math"/>
                <a:cs typeface="Cambria Math"/>
              </a:rPr>
              <a:t>𝑚	=	𝛾	</a:t>
            </a:r>
            <a:r>
              <a:rPr sz="2400" spc="2640" dirty="0">
                <a:latin typeface="Cambria Math"/>
                <a:cs typeface="Cambria Math"/>
              </a:rPr>
              <a:t> </a:t>
            </a:r>
            <a:r>
              <a:rPr sz="2400" spc="-114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Δ</a:t>
            </a:r>
            <a:r>
              <a:rPr sz="2400" spc="145" dirty="0">
                <a:latin typeface="Cambria Math"/>
                <a:cs typeface="Cambria Math"/>
              </a:rPr>
              <a:t>𝑤</a:t>
            </a:r>
            <a:r>
              <a:rPr sz="2625" spc="82" baseline="26984" dirty="0">
                <a:latin typeface="Cambria Math"/>
                <a:cs typeface="Cambria Math"/>
              </a:rPr>
              <a:t>2</a:t>
            </a:r>
            <a:endParaRPr sz="2625" baseline="26984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23794" y="2812896"/>
            <a:ext cx="1879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Cambria Math"/>
                <a:cs typeface="Cambria Math"/>
              </a:rPr>
              <a:t>𝐿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05709" y="2625731"/>
            <a:ext cx="1463040" cy="282575"/>
          </a:xfrm>
          <a:custGeom>
            <a:avLst/>
            <a:gdLst/>
            <a:ahLst/>
            <a:cxnLst/>
            <a:rect l="l" t="t" r="r" b="b"/>
            <a:pathLst>
              <a:path w="1463039" h="282575">
                <a:moveTo>
                  <a:pt x="1372392" y="0"/>
                </a:moveTo>
                <a:lnTo>
                  <a:pt x="1373368" y="13182"/>
                </a:lnTo>
                <a:lnTo>
                  <a:pt x="1385211" y="18756"/>
                </a:lnTo>
                <a:lnTo>
                  <a:pt x="1395813" y="25842"/>
                </a:lnTo>
                <a:lnTo>
                  <a:pt x="1420096" y="56302"/>
                </a:lnTo>
                <a:lnTo>
                  <a:pt x="1433628" y="100581"/>
                </a:lnTo>
                <a:lnTo>
                  <a:pt x="1436619" y="143693"/>
                </a:lnTo>
                <a:lnTo>
                  <a:pt x="1436112" y="157475"/>
                </a:lnTo>
                <a:lnTo>
                  <a:pt x="1430382" y="195555"/>
                </a:lnTo>
                <a:lnTo>
                  <a:pt x="1410276" y="241409"/>
                </a:lnTo>
                <a:lnTo>
                  <a:pt x="1368826" y="270753"/>
                </a:lnTo>
                <a:lnTo>
                  <a:pt x="1383764" y="278736"/>
                </a:lnTo>
                <a:lnTo>
                  <a:pt x="1425071" y="250920"/>
                </a:lnTo>
                <a:lnTo>
                  <a:pt x="1447350" y="217548"/>
                </a:lnTo>
                <a:lnTo>
                  <a:pt x="1460755" y="168968"/>
                </a:lnTo>
                <a:lnTo>
                  <a:pt x="1462430" y="141183"/>
                </a:lnTo>
                <a:lnTo>
                  <a:pt x="1462058" y="127990"/>
                </a:lnTo>
                <a:lnTo>
                  <a:pt x="1452368" y="78671"/>
                </a:lnTo>
                <a:lnTo>
                  <a:pt x="1435165" y="43310"/>
                </a:lnTo>
                <a:lnTo>
                  <a:pt x="1407994" y="16075"/>
                </a:lnTo>
                <a:lnTo>
                  <a:pt x="1385200" y="4116"/>
                </a:lnTo>
                <a:lnTo>
                  <a:pt x="1372392" y="0"/>
                </a:lnTo>
                <a:close/>
              </a:path>
              <a:path w="1463039" h="282575">
                <a:moveTo>
                  <a:pt x="89672" y="0"/>
                </a:moveTo>
                <a:lnTo>
                  <a:pt x="46542" y="22193"/>
                </a:lnTo>
                <a:lnTo>
                  <a:pt x="20376" y="53691"/>
                </a:lnTo>
                <a:lnTo>
                  <a:pt x="4870" y="95897"/>
                </a:lnTo>
                <a:lnTo>
                  <a:pt x="208" y="137766"/>
                </a:lnTo>
                <a:lnTo>
                  <a:pt x="0" y="154360"/>
                </a:lnTo>
                <a:lnTo>
                  <a:pt x="1139" y="167170"/>
                </a:lnTo>
                <a:lnTo>
                  <a:pt x="14381" y="215515"/>
                </a:lnTo>
                <a:lnTo>
                  <a:pt x="34957" y="249311"/>
                </a:lnTo>
                <a:lnTo>
                  <a:pt x="76816" y="278189"/>
                </a:lnTo>
                <a:lnTo>
                  <a:pt x="89672" y="282305"/>
                </a:lnTo>
                <a:lnTo>
                  <a:pt x="91438" y="270134"/>
                </a:lnTo>
                <a:lnTo>
                  <a:pt x="80882" y="265584"/>
                </a:lnTo>
                <a:lnTo>
                  <a:pt x="71110" y="259564"/>
                </a:lnTo>
                <a:lnTo>
                  <a:pt x="45438" y="230073"/>
                </a:lnTo>
                <a:lnTo>
                  <a:pt x="30895" y="193149"/>
                </a:lnTo>
                <a:lnTo>
                  <a:pt x="25764" y="153313"/>
                </a:lnTo>
                <a:lnTo>
                  <a:pt x="25423" y="138291"/>
                </a:lnTo>
                <a:lnTo>
                  <a:pt x="25830" y="124513"/>
                </a:lnTo>
                <a:lnTo>
                  <a:pt x="31465" y="86438"/>
                </a:lnTo>
                <a:lnTo>
                  <a:pt x="51875" y="40522"/>
                </a:lnTo>
                <a:lnTo>
                  <a:pt x="81396" y="16436"/>
                </a:lnTo>
                <a:lnTo>
                  <a:pt x="93756" y="11429"/>
                </a:lnTo>
                <a:lnTo>
                  <a:pt x="89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296284" y="2611347"/>
            <a:ext cx="12865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Cambria Math"/>
                <a:cs typeface="Cambria Math"/>
              </a:rPr>
              <a:t>𝑚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𝑙</a:t>
            </a:r>
            <a:r>
              <a:rPr sz="2400" spc="5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77609" y="2215544"/>
            <a:ext cx="14922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750" spc="70" dirty="0">
                <a:latin typeface="Cambria Math"/>
                <a:cs typeface="Cambria Math"/>
              </a:rPr>
              <a:t>𝐿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55688" y="3057436"/>
            <a:ext cx="40640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750" spc="265" dirty="0">
                <a:latin typeface="Cambria Math"/>
                <a:cs typeface="Cambria Math"/>
              </a:rPr>
              <a:t>𝑙</a:t>
            </a:r>
            <a:r>
              <a:rPr sz="1750" spc="-15" dirty="0">
                <a:latin typeface="Cambria Math"/>
                <a:cs typeface="Cambria Math"/>
              </a:rPr>
              <a:t>=</a:t>
            </a:r>
            <a:r>
              <a:rPr sz="1750" spc="55" dirty="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90542" y="2625731"/>
            <a:ext cx="889635" cy="282575"/>
          </a:xfrm>
          <a:custGeom>
            <a:avLst/>
            <a:gdLst/>
            <a:ahLst/>
            <a:cxnLst/>
            <a:rect l="l" t="t" r="r" b="b"/>
            <a:pathLst>
              <a:path w="889634" h="282575">
                <a:moveTo>
                  <a:pt x="799368" y="0"/>
                </a:moveTo>
                <a:lnTo>
                  <a:pt x="800344" y="13182"/>
                </a:lnTo>
                <a:lnTo>
                  <a:pt x="812187" y="18756"/>
                </a:lnTo>
                <a:lnTo>
                  <a:pt x="822789" y="25842"/>
                </a:lnTo>
                <a:lnTo>
                  <a:pt x="847072" y="56302"/>
                </a:lnTo>
                <a:lnTo>
                  <a:pt x="860604" y="100581"/>
                </a:lnTo>
                <a:lnTo>
                  <a:pt x="863595" y="143693"/>
                </a:lnTo>
                <a:lnTo>
                  <a:pt x="863088" y="157475"/>
                </a:lnTo>
                <a:lnTo>
                  <a:pt x="857358" y="195555"/>
                </a:lnTo>
                <a:lnTo>
                  <a:pt x="837252" y="241409"/>
                </a:lnTo>
                <a:lnTo>
                  <a:pt x="795802" y="270753"/>
                </a:lnTo>
                <a:lnTo>
                  <a:pt x="810740" y="278736"/>
                </a:lnTo>
                <a:lnTo>
                  <a:pt x="852047" y="250920"/>
                </a:lnTo>
                <a:lnTo>
                  <a:pt x="874326" y="217548"/>
                </a:lnTo>
                <a:lnTo>
                  <a:pt x="887731" y="168968"/>
                </a:lnTo>
                <a:lnTo>
                  <a:pt x="889406" y="141183"/>
                </a:lnTo>
                <a:lnTo>
                  <a:pt x="889034" y="127990"/>
                </a:lnTo>
                <a:lnTo>
                  <a:pt x="879344" y="78671"/>
                </a:lnTo>
                <a:lnTo>
                  <a:pt x="862141" y="43310"/>
                </a:lnTo>
                <a:lnTo>
                  <a:pt x="834970" y="16075"/>
                </a:lnTo>
                <a:lnTo>
                  <a:pt x="812176" y="4116"/>
                </a:lnTo>
                <a:lnTo>
                  <a:pt x="799368" y="0"/>
                </a:lnTo>
                <a:close/>
              </a:path>
              <a:path w="889634" h="282575">
                <a:moveTo>
                  <a:pt x="89672" y="0"/>
                </a:moveTo>
                <a:lnTo>
                  <a:pt x="46542" y="22193"/>
                </a:lnTo>
                <a:lnTo>
                  <a:pt x="20376" y="53691"/>
                </a:lnTo>
                <a:lnTo>
                  <a:pt x="4870" y="95897"/>
                </a:lnTo>
                <a:lnTo>
                  <a:pt x="208" y="137766"/>
                </a:lnTo>
                <a:lnTo>
                  <a:pt x="0" y="154360"/>
                </a:lnTo>
                <a:lnTo>
                  <a:pt x="1139" y="167170"/>
                </a:lnTo>
                <a:lnTo>
                  <a:pt x="14381" y="215515"/>
                </a:lnTo>
                <a:lnTo>
                  <a:pt x="34957" y="249311"/>
                </a:lnTo>
                <a:lnTo>
                  <a:pt x="76816" y="278189"/>
                </a:lnTo>
                <a:lnTo>
                  <a:pt x="89672" y="282305"/>
                </a:lnTo>
                <a:lnTo>
                  <a:pt x="91438" y="270134"/>
                </a:lnTo>
                <a:lnTo>
                  <a:pt x="80882" y="265584"/>
                </a:lnTo>
                <a:lnTo>
                  <a:pt x="71110" y="259564"/>
                </a:lnTo>
                <a:lnTo>
                  <a:pt x="45438" y="230073"/>
                </a:lnTo>
                <a:lnTo>
                  <a:pt x="30895" y="193149"/>
                </a:lnTo>
                <a:lnTo>
                  <a:pt x="25764" y="153313"/>
                </a:lnTo>
                <a:lnTo>
                  <a:pt x="25423" y="138291"/>
                </a:lnTo>
                <a:lnTo>
                  <a:pt x="25830" y="124513"/>
                </a:lnTo>
                <a:lnTo>
                  <a:pt x="31465" y="86438"/>
                </a:lnTo>
                <a:lnTo>
                  <a:pt x="51875" y="40522"/>
                </a:lnTo>
                <a:lnTo>
                  <a:pt x="81396" y="16436"/>
                </a:lnTo>
                <a:lnTo>
                  <a:pt x="93756" y="11429"/>
                </a:lnTo>
                <a:lnTo>
                  <a:pt x="89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955659" y="2563279"/>
            <a:ext cx="1833880" cy="37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439420" algn="l"/>
                <a:tab pos="1263015" algn="l"/>
              </a:tabLst>
            </a:pPr>
            <a:r>
              <a:rPr sz="2400" dirty="0">
                <a:latin typeface="Cambria Math"/>
                <a:cs typeface="Cambria Math"/>
              </a:rPr>
              <a:t>+	1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𝛾	</a:t>
            </a:r>
            <a:r>
              <a:rPr sz="2400" spc="5" dirty="0">
                <a:latin typeface="Cambria Math"/>
                <a:cs typeface="Cambria Math"/>
              </a:rPr>
              <a:t>Δ</a:t>
            </a:r>
            <a:r>
              <a:rPr sz="2400" spc="145" dirty="0">
                <a:latin typeface="Cambria Math"/>
                <a:cs typeface="Cambria Math"/>
              </a:rPr>
              <a:t>𝑤</a:t>
            </a:r>
            <a:r>
              <a:rPr sz="2625" spc="82" baseline="26984" dirty="0">
                <a:latin typeface="Cambria Math"/>
                <a:cs typeface="Cambria Math"/>
              </a:rPr>
              <a:t>2</a:t>
            </a:r>
            <a:endParaRPr sz="2625" baseline="26984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808445" y="2625731"/>
            <a:ext cx="993140" cy="282575"/>
          </a:xfrm>
          <a:custGeom>
            <a:avLst/>
            <a:gdLst/>
            <a:ahLst/>
            <a:cxnLst/>
            <a:rect l="l" t="t" r="r" b="b"/>
            <a:pathLst>
              <a:path w="993140" h="282575">
                <a:moveTo>
                  <a:pt x="903000" y="0"/>
                </a:moveTo>
                <a:lnTo>
                  <a:pt x="903976" y="13182"/>
                </a:lnTo>
                <a:lnTo>
                  <a:pt x="915819" y="18756"/>
                </a:lnTo>
                <a:lnTo>
                  <a:pt x="926421" y="25842"/>
                </a:lnTo>
                <a:lnTo>
                  <a:pt x="950704" y="56302"/>
                </a:lnTo>
                <a:lnTo>
                  <a:pt x="964236" y="100581"/>
                </a:lnTo>
                <a:lnTo>
                  <a:pt x="967227" y="143693"/>
                </a:lnTo>
                <a:lnTo>
                  <a:pt x="966720" y="157475"/>
                </a:lnTo>
                <a:lnTo>
                  <a:pt x="960990" y="195555"/>
                </a:lnTo>
                <a:lnTo>
                  <a:pt x="940884" y="241409"/>
                </a:lnTo>
                <a:lnTo>
                  <a:pt x="899434" y="270753"/>
                </a:lnTo>
                <a:lnTo>
                  <a:pt x="914372" y="278736"/>
                </a:lnTo>
                <a:lnTo>
                  <a:pt x="955679" y="250920"/>
                </a:lnTo>
                <a:lnTo>
                  <a:pt x="977958" y="217548"/>
                </a:lnTo>
                <a:lnTo>
                  <a:pt x="991363" y="168968"/>
                </a:lnTo>
                <a:lnTo>
                  <a:pt x="993038" y="141183"/>
                </a:lnTo>
                <a:lnTo>
                  <a:pt x="992666" y="127990"/>
                </a:lnTo>
                <a:lnTo>
                  <a:pt x="982976" y="78671"/>
                </a:lnTo>
                <a:lnTo>
                  <a:pt x="965773" y="43310"/>
                </a:lnTo>
                <a:lnTo>
                  <a:pt x="938602" y="16075"/>
                </a:lnTo>
                <a:lnTo>
                  <a:pt x="915808" y="4116"/>
                </a:lnTo>
                <a:lnTo>
                  <a:pt x="903000" y="0"/>
                </a:lnTo>
                <a:close/>
              </a:path>
              <a:path w="993140" h="282575">
                <a:moveTo>
                  <a:pt x="89672" y="0"/>
                </a:moveTo>
                <a:lnTo>
                  <a:pt x="46542" y="22193"/>
                </a:lnTo>
                <a:lnTo>
                  <a:pt x="20376" y="53691"/>
                </a:lnTo>
                <a:lnTo>
                  <a:pt x="4870" y="95897"/>
                </a:lnTo>
                <a:lnTo>
                  <a:pt x="208" y="137766"/>
                </a:lnTo>
                <a:lnTo>
                  <a:pt x="0" y="154360"/>
                </a:lnTo>
                <a:lnTo>
                  <a:pt x="1139" y="167170"/>
                </a:lnTo>
                <a:lnTo>
                  <a:pt x="14381" y="215515"/>
                </a:lnTo>
                <a:lnTo>
                  <a:pt x="34957" y="249311"/>
                </a:lnTo>
                <a:lnTo>
                  <a:pt x="76816" y="278189"/>
                </a:lnTo>
                <a:lnTo>
                  <a:pt x="89672" y="282305"/>
                </a:lnTo>
                <a:lnTo>
                  <a:pt x="91438" y="270134"/>
                </a:lnTo>
                <a:lnTo>
                  <a:pt x="80882" y="265584"/>
                </a:lnTo>
                <a:lnTo>
                  <a:pt x="71110" y="259564"/>
                </a:lnTo>
                <a:lnTo>
                  <a:pt x="45438" y="230073"/>
                </a:lnTo>
                <a:lnTo>
                  <a:pt x="30895" y="193149"/>
                </a:lnTo>
                <a:lnTo>
                  <a:pt x="25764" y="153313"/>
                </a:lnTo>
                <a:lnTo>
                  <a:pt x="25423" y="138291"/>
                </a:lnTo>
                <a:lnTo>
                  <a:pt x="25830" y="124513"/>
                </a:lnTo>
                <a:lnTo>
                  <a:pt x="31465" y="86438"/>
                </a:lnTo>
                <a:lnTo>
                  <a:pt x="51875" y="40522"/>
                </a:lnTo>
                <a:lnTo>
                  <a:pt x="81396" y="16436"/>
                </a:lnTo>
                <a:lnTo>
                  <a:pt x="93756" y="11429"/>
                </a:lnTo>
                <a:lnTo>
                  <a:pt x="89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901435" y="2611347"/>
            <a:ext cx="81724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Cambria Math"/>
                <a:cs typeface="Cambria Math"/>
              </a:rPr>
              <a:t>𝑚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31645" y="3749559"/>
            <a:ext cx="8378190" cy="1555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0115"/>
            <a:r>
              <a:rPr b="1" spc="15" dirty="0">
                <a:solidFill>
                  <a:srgbClr val="C00000"/>
                </a:solidFill>
                <a:latin typeface="Verdana"/>
                <a:cs typeface="Verdana"/>
              </a:rPr>
              <a:t>M</a:t>
            </a:r>
            <a:r>
              <a:rPr b="1" spc="5" dirty="0">
                <a:solidFill>
                  <a:srgbClr val="C00000"/>
                </a:solidFill>
                <a:latin typeface="Verdana"/>
                <a:cs typeface="Verdana"/>
              </a:rPr>
              <a:t>o</a:t>
            </a:r>
            <a:r>
              <a:rPr b="1" spc="20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b="1" spc="10" dirty="0">
                <a:solidFill>
                  <a:srgbClr val="C00000"/>
                </a:solidFill>
                <a:latin typeface="Verdana"/>
                <a:cs typeface="Verdana"/>
              </a:rPr>
              <a:t>ing</a:t>
            </a:r>
            <a:r>
              <a:rPr b="1" spc="1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C00000"/>
                </a:solidFill>
                <a:latin typeface="Verdana"/>
                <a:cs typeface="Verdana"/>
              </a:rPr>
              <a:t>a</a:t>
            </a:r>
            <a:r>
              <a:rPr b="1" spc="20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b="1" spc="-5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b="1" dirty="0">
                <a:solidFill>
                  <a:srgbClr val="C00000"/>
                </a:solidFill>
                <a:latin typeface="Verdana"/>
                <a:cs typeface="Verdana"/>
              </a:rPr>
              <a:t>r</a:t>
            </a:r>
            <a:r>
              <a:rPr b="1" spc="-5" dirty="0">
                <a:solidFill>
                  <a:srgbClr val="C00000"/>
                </a:solidFill>
                <a:latin typeface="Verdana"/>
                <a:cs typeface="Verdana"/>
              </a:rPr>
              <a:t>a</a:t>
            </a:r>
            <a:r>
              <a:rPr b="1" spc="25" dirty="0">
                <a:solidFill>
                  <a:srgbClr val="C00000"/>
                </a:solidFill>
                <a:latin typeface="Verdana"/>
                <a:cs typeface="Verdana"/>
              </a:rPr>
              <a:t>g</a:t>
            </a:r>
            <a:r>
              <a:rPr b="1" spc="10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b="1" spc="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b="1" spc="10" dirty="0">
                <a:solidFill>
                  <a:srgbClr val="C00000"/>
                </a:solidFill>
                <a:latin typeface="Verdana"/>
                <a:cs typeface="Verdana"/>
              </a:rPr>
              <a:t>of</a:t>
            </a:r>
            <a:r>
              <a:rPr b="1" spc="11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b="1" spc="25" dirty="0">
                <a:solidFill>
                  <a:srgbClr val="C00000"/>
                </a:solidFill>
                <a:latin typeface="Verdana"/>
                <a:cs typeface="Verdana"/>
              </a:rPr>
              <a:t>p</a:t>
            </a:r>
            <a:r>
              <a:rPr b="1" spc="-10" dirty="0">
                <a:solidFill>
                  <a:srgbClr val="C00000"/>
                </a:solidFill>
                <a:latin typeface="Verdana"/>
                <a:cs typeface="Verdana"/>
              </a:rPr>
              <a:t>a</a:t>
            </a:r>
            <a:r>
              <a:rPr b="1" spc="25" dirty="0">
                <a:solidFill>
                  <a:srgbClr val="C00000"/>
                </a:solidFill>
                <a:latin typeface="Verdana"/>
                <a:cs typeface="Verdana"/>
              </a:rPr>
              <a:t>s</a:t>
            </a:r>
            <a:r>
              <a:rPr b="1" spc="5" dirty="0">
                <a:solidFill>
                  <a:srgbClr val="C00000"/>
                </a:solidFill>
                <a:latin typeface="Verdana"/>
                <a:cs typeface="Verdana"/>
              </a:rPr>
              <a:t>t</a:t>
            </a:r>
            <a:r>
              <a:rPr b="1" spc="1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C00000"/>
                </a:solidFill>
                <a:latin typeface="Verdana"/>
                <a:cs typeface="Verdana"/>
              </a:rPr>
              <a:t>c</a:t>
            </a:r>
            <a:r>
              <a:rPr b="1" spc="5" dirty="0">
                <a:solidFill>
                  <a:srgbClr val="C00000"/>
                </a:solidFill>
                <a:latin typeface="Verdana"/>
                <a:cs typeface="Verdana"/>
              </a:rPr>
              <a:t>h</a:t>
            </a:r>
            <a:r>
              <a:rPr b="1" spc="-15" dirty="0">
                <a:solidFill>
                  <a:srgbClr val="C00000"/>
                </a:solidFill>
                <a:latin typeface="Verdana"/>
                <a:cs typeface="Verdana"/>
              </a:rPr>
              <a:t>a</a:t>
            </a:r>
            <a:r>
              <a:rPr b="1" spc="5" dirty="0">
                <a:solidFill>
                  <a:srgbClr val="C00000"/>
                </a:solidFill>
                <a:latin typeface="Verdana"/>
                <a:cs typeface="Verdana"/>
              </a:rPr>
              <a:t>n</a:t>
            </a:r>
            <a:r>
              <a:rPr b="1" spc="25" dirty="0">
                <a:solidFill>
                  <a:srgbClr val="C00000"/>
                </a:solidFill>
                <a:latin typeface="Verdana"/>
                <a:cs typeface="Verdana"/>
              </a:rPr>
              <a:t>g</a:t>
            </a:r>
            <a:r>
              <a:rPr b="1" spc="-5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b="1" spc="10" dirty="0">
                <a:solidFill>
                  <a:srgbClr val="C00000"/>
                </a:solidFill>
                <a:latin typeface="Verdana"/>
                <a:cs typeface="Verdana"/>
              </a:rPr>
              <a:t>s</a:t>
            </a:r>
            <a:r>
              <a:rPr b="1" spc="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b="1" spc="5" dirty="0">
                <a:solidFill>
                  <a:srgbClr val="C00000"/>
                </a:solidFill>
                <a:latin typeface="Verdana"/>
                <a:cs typeface="Verdana"/>
              </a:rPr>
              <a:t>in</a:t>
            </a:r>
            <a:r>
              <a:rPr b="1" spc="1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b="1" spc="5" dirty="0">
                <a:solidFill>
                  <a:srgbClr val="C00000"/>
                </a:solidFill>
                <a:latin typeface="Verdana"/>
                <a:cs typeface="Verdana"/>
              </a:rPr>
              <a:t>w</a:t>
            </a:r>
            <a:r>
              <a:rPr b="1" spc="-5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b="1" spc="5" dirty="0">
                <a:solidFill>
                  <a:srgbClr val="C00000"/>
                </a:solidFill>
                <a:latin typeface="Verdana"/>
                <a:cs typeface="Verdana"/>
              </a:rPr>
              <a:t>i</a:t>
            </a:r>
            <a:r>
              <a:rPr b="1" spc="25" dirty="0">
                <a:solidFill>
                  <a:srgbClr val="C00000"/>
                </a:solidFill>
                <a:latin typeface="Verdana"/>
                <a:cs typeface="Verdana"/>
              </a:rPr>
              <a:t>g</a:t>
            </a:r>
            <a:r>
              <a:rPr b="1" spc="5" dirty="0">
                <a:solidFill>
                  <a:srgbClr val="C00000"/>
                </a:solidFill>
                <a:latin typeface="Verdana"/>
                <a:cs typeface="Verdana"/>
              </a:rPr>
              <a:t>ht</a:t>
            </a:r>
            <a:endParaRPr dirty="0">
              <a:latin typeface="Verdana"/>
              <a:cs typeface="Verdana"/>
            </a:endParaRPr>
          </a:p>
          <a:p>
            <a:pPr marL="12700">
              <a:spcBef>
                <a:spcPts val="505"/>
              </a:spcBef>
            </a:pPr>
            <a:r>
              <a:rPr sz="2400" dirty="0">
                <a:latin typeface="Times New Roman"/>
                <a:cs typeface="Times New Roman"/>
              </a:rPr>
              <a:t>γ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1550" b="1" spc="15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19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w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ta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0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155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v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en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7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to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9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14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v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0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f</a:t>
            </a:r>
            <a:r>
              <a:rPr sz="1550" b="1" spc="19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14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pa</a:t>
            </a:r>
            <a:r>
              <a:rPr sz="1550"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5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000" i="1" dirty="0">
                <a:latin typeface="Ubuntu" panose="020B0504030602030204" pitchFamily="34" charset="0"/>
                <a:cs typeface="Times New Roman"/>
              </a:rPr>
              <a:t>L</a:t>
            </a:r>
            <a:r>
              <a:rPr sz="2000" i="1" spc="-85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c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ges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8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8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w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endParaRPr sz="1550" dirty="0">
              <a:latin typeface="Ubuntu" panose="020B0504030602030204" pitchFamily="34" charset="0"/>
              <a:cs typeface="Verdana"/>
            </a:endParaRPr>
          </a:p>
          <a:p>
            <a:pPr>
              <a:spcBef>
                <a:spcPts val="3"/>
              </a:spcBef>
            </a:pPr>
            <a:endParaRPr sz="2400" dirty="0">
              <a:latin typeface="Ubuntu" panose="020B0504030602030204" pitchFamily="34" charset="0"/>
              <a:cs typeface="Times New Roman"/>
            </a:endParaRPr>
          </a:p>
          <a:p>
            <a:pPr marL="12700" marR="5080">
              <a:lnSpc>
                <a:spcPct val="103200"/>
              </a:lnSpc>
              <a:tabLst>
                <a:tab pos="1140460" algn="l"/>
                <a:tab pos="2043430" algn="l"/>
                <a:tab pos="3215005" algn="l"/>
                <a:tab pos="4172585" algn="l"/>
                <a:tab pos="5337810" algn="l"/>
                <a:tab pos="6332220" algn="l"/>
                <a:tab pos="7313930" algn="l"/>
              </a:tabLst>
            </a:pP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Le</a:t>
            </a:r>
            <a:r>
              <a:rPr sz="1550" b="1" spc="6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	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1550" b="1" spc="5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9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	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8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u</a:t>
            </a:r>
            <a:r>
              <a:rPr sz="1550"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ed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	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 </a:t>
            </a:r>
            <a:r>
              <a:rPr sz="1550" b="1" spc="-18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	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1550" b="1" spc="5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1550"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1550" b="1" spc="7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l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ta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	</a:t>
            </a:r>
            <a:r>
              <a:rPr sz="1550"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me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	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as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 </a:t>
            </a:r>
            <a:r>
              <a:rPr sz="1550" b="1" spc="-18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4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8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	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8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p</a:t>
            </a:r>
            <a:r>
              <a:rPr sz="1550" b="1" spc="4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l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4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c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4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l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y</a:t>
            </a:r>
            <a:r>
              <a:rPr sz="1550" b="1" spc="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p</a:t>
            </a:r>
            <a:r>
              <a:rPr sz="155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4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9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8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14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pa</a:t>
            </a:r>
            <a:r>
              <a:rPr sz="1550"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5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c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9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8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14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w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t.</a:t>
            </a:r>
            <a:endParaRPr sz="1550" dirty="0">
              <a:latin typeface="Ubuntu" panose="020B0504030602030204" pitchFamily="34" charset="0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83224" y="3430889"/>
            <a:ext cx="2646680" cy="226060"/>
          </a:xfrm>
          <a:custGeom>
            <a:avLst/>
            <a:gdLst/>
            <a:ahLst/>
            <a:cxnLst/>
            <a:rect l="l" t="t" r="r" b="b"/>
            <a:pathLst>
              <a:path w="2646679" h="226060">
                <a:moveTo>
                  <a:pt x="2646175" y="0"/>
                </a:moveTo>
                <a:lnTo>
                  <a:pt x="2645001" y="39353"/>
                </a:lnTo>
                <a:lnTo>
                  <a:pt x="2639503" y="86368"/>
                </a:lnTo>
                <a:lnTo>
                  <a:pt x="1341875" y="113416"/>
                </a:lnTo>
                <a:lnTo>
                  <a:pt x="1338509" y="115223"/>
                </a:lnTo>
                <a:lnTo>
                  <a:pt x="1327555" y="153355"/>
                </a:lnTo>
                <a:lnTo>
                  <a:pt x="1323423" y="205592"/>
                </a:lnTo>
                <a:lnTo>
                  <a:pt x="1323099" y="225828"/>
                </a:lnTo>
                <a:lnTo>
                  <a:pt x="1322792" y="205664"/>
                </a:lnTo>
                <a:lnTo>
                  <a:pt x="1318615" y="153393"/>
                </a:lnTo>
                <a:lnTo>
                  <a:pt x="1307495" y="115163"/>
                </a:lnTo>
                <a:lnTo>
                  <a:pt x="18799" y="113416"/>
                </a:lnTo>
                <a:lnTo>
                  <a:pt x="15429" y="111609"/>
                </a:lnTo>
                <a:lnTo>
                  <a:pt x="4468" y="73498"/>
                </a:lnTo>
                <a:lnTo>
                  <a:pt x="328" y="21301"/>
                </a:lnTo>
                <a:lnTo>
                  <a:pt x="0" y="1083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13945455" y="6323416"/>
            <a:ext cx="29548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/>
            <a:fld id="{81D60167-4931-47E6-BA6A-407CBD079E47}" type="slidenum">
              <a:rPr spc="-10" dirty="0"/>
              <a:pPr marL="110489"/>
              <a:t>7</a:t>
            </a:fld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9107" y="49222"/>
            <a:ext cx="746061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4"/>
              </a:lnSpc>
            </a:pPr>
            <a:r>
              <a:rPr sz="32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3200"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da</a:t>
            </a:r>
            <a:r>
              <a:rPr sz="32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p</a:t>
            </a:r>
            <a:r>
              <a:rPr sz="3200"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32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320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v</a:t>
            </a:r>
            <a:r>
              <a:rPr sz="32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3200" b="1" spc="13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320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L</a:t>
            </a:r>
            <a:r>
              <a:rPr sz="320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3200"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3200"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320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32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320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32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3200" b="1" spc="16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3200"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3200"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320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32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3200" b="1" spc="22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320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Me</a:t>
            </a:r>
            <a:r>
              <a:rPr sz="320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320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32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ods</a:t>
            </a:r>
            <a:endParaRPr sz="3200" dirty="0">
              <a:latin typeface="Ubuntu" panose="020B0504030602030204" pitchFamily="34" charset="0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5448" y="632417"/>
            <a:ext cx="469773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5"/>
              </a:lnSpc>
            </a:pPr>
            <a:r>
              <a:rPr sz="24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4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2400"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4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p</a:t>
            </a:r>
            <a:r>
              <a:rPr sz="2400"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4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240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v</a:t>
            </a:r>
            <a:r>
              <a:rPr sz="24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400" b="1" spc="204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400" b="1" spc="-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2400"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24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240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240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2400"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24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2400" b="1" spc="229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40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(</a:t>
            </a:r>
            <a:r>
              <a:rPr sz="240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40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2400" b="1" spc="-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2400" b="1" spc="-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240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):</a:t>
            </a:r>
            <a:endParaRPr sz="2400" dirty="0">
              <a:latin typeface="Ubuntu" panose="020B0504030602030204" pitchFamily="34" charset="0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5458" y="1016594"/>
            <a:ext cx="7992109" cy="779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Clr>
                <a:srgbClr val="3232FF"/>
              </a:buClr>
              <a:buFont typeface="Verdana"/>
              <a:buChar char="•"/>
              <a:tabLst>
                <a:tab pos="354330" algn="l"/>
              </a:tabLst>
            </a:pP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It</a:t>
            </a:r>
            <a:r>
              <a:rPr sz="1550" b="1" spc="18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u</a:t>
            </a:r>
            <a:r>
              <a:rPr sz="1550"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es</a:t>
            </a:r>
            <a:r>
              <a:rPr sz="1550" b="1" spc="16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14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f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5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me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13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1550" b="1" spc="18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19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c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1550" b="1" spc="18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me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13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f</a:t>
            </a:r>
            <a:r>
              <a:rPr sz="1550" b="1" spc="19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155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4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endParaRPr sz="1550" dirty="0">
              <a:latin typeface="Ubuntu" panose="020B0504030602030204" pitchFamily="34" charset="0"/>
              <a:cs typeface="Verdana"/>
            </a:endParaRPr>
          </a:p>
          <a:p>
            <a:pPr marL="353695" indent="-340995">
              <a:spcBef>
                <a:spcPts val="445"/>
              </a:spcBef>
              <a:buClr>
                <a:srgbClr val="3232FF"/>
              </a:buClr>
              <a:buFont typeface="Verdana"/>
              <a:buChar char="•"/>
              <a:tabLst>
                <a:tab pos="354330" algn="l"/>
              </a:tabLst>
            </a:pP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5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f</a:t>
            </a:r>
            <a:r>
              <a:rPr sz="1550"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f</a:t>
            </a:r>
            <a:r>
              <a:rPr sz="1550"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c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v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5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an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8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4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155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l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z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0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l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ta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6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u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l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e,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4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da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ad,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0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P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p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0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endParaRPr sz="1550" dirty="0">
              <a:latin typeface="Ubuntu" panose="020B0504030602030204" pitchFamily="34" charset="0"/>
              <a:cs typeface="Verdana"/>
            </a:endParaRPr>
          </a:p>
          <a:p>
            <a:pPr marL="353695">
              <a:spcBef>
                <a:spcPts val="60"/>
              </a:spcBef>
            </a:pP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l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ta</a:t>
            </a:r>
            <a:endParaRPr sz="1550" dirty="0">
              <a:latin typeface="Ubuntu" panose="020B0504030602030204" pitchFamily="34" charset="0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90598" y="2046611"/>
            <a:ext cx="462915" cy="282575"/>
          </a:xfrm>
          <a:custGeom>
            <a:avLst/>
            <a:gdLst/>
            <a:ahLst/>
            <a:cxnLst/>
            <a:rect l="l" t="t" r="r" b="b"/>
            <a:pathLst>
              <a:path w="462914" h="282575">
                <a:moveTo>
                  <a:pt x="372648" y="0"/>
                </a:moveTo>
                <a:lnTo>
                  <a:pt x="373624" y="13182"/>
                </a:lnTo>
                <a:lnTo>
                  <a:pt x="385467" y="18756"/>
                </a:lnTo>
                <a:lnTo>
                  <a:pt x="396069" y="25842"/>
                </a:lnTo>
                <a:lnTo>
                  <a:pt x="420352" y="56302"/>
                </a:lnTo>
                <a:lnTo>
                  <a:pt x="433884" y="100581"/>
                </a:lnTo>
                <a:lnTo>
                  <a:pt x="436875" y="143693"/>
                </a:lnTo>
                <a:lnTo>
                  <a:pt x="436368" y="157475"/>
                </a:lnTo>
                <a:lnTo>
                  <a:pt x="430638" y="195555"/>
                </a:lnTo>
                <a:lnTo>
                  <a:pt x="410532" y="241409"/>
                </a:lnTo>
                <a:lnTo>
                  <a:pt x="369082" y="270753"/>
                </a:lnTo>
                <a:lnTo>
                  <a:pt x="384020" y="278736"/>
                </a:lnTo>
                <a:lnTo>
                  <a:pt x="425327" y="250920"/>
                </a:lnTo>
                <a:lnTo>
                  <a:pt x="447606" y="217548"/>
                </a:lnTo>
                <a:lnTo>
                  <a:pt x="461011" y="168968"/>
                </a:lnTo>
                <a:lnTo>
                  <a:pt x="462686" y="141183"/>
                </a:lnTo>
                <a:lnTo>
                  <a:pt x="462314" y="127990"/>
                </a:lnTo>
                <a:lnTo>
                  <a:pt x="452624" y="78671"/>
                </a:lnTo>
                <a:lnTo>
                  <a:pt x="435421" y="43310"/>
                </a:lnTo>
                <a:lnTo>
                  <a:pt x="408250" y="16075"/>
                </a:lnTo>
                <a:lnTo>
                  <a:pt x="385456" y="4116"/>
                </a:lnTo>
                <a:lnTo>
                  <a:pt x="372648" y="0"/>
                </a:lnTo>
                <a:close/>
              </a:path>
              <a:path w="462914" h="282575">
                <a:moveTo>
                  <a:pt x="89672" y="0"/>
                </a:moveTo>
                <a:lnTo>
                  <a:pt x="46542" y="22193"/>
                </a:lnTo>
                <a:lnTo>
                  <a:pt x="20376" y="53691"/>
                </a:lnTo>
                <a:lnTo>
                  <a:pt x="4870" y="95897"/>
                </a:lnTo>
                <a:lnTo>
                  <a:pt x="208" y="137766"/>
                </a:lnTo>
                <a:lnTo>
                  <a:pt x="0" y="154360"/>
                </a:lnTo>
                <a:lnTo>
                  <a:pt x="1139" y="167170"/>
                </a:lnTo>
                <a:lnTo>
                  <a:pt x="14381" y="215515"/>
                </a:lnTo>
                <a:lnTo>
                  <a:pt x="34957" y="249311"/>
                </a:lnTo>
                <a:lnTo>
                  <a:pt x="76816" y="278189"/>
                </a:lnTo>
                <a:lnTo>
                  <a:pt x="89672" y="282305"/>
                </a:lnTo>
                <a:lnTo>
                  <a:pt x="91438" y="270134"/>
                </a:lnTo>
                <a:lnTo>
                  <a:pt x="80882" y="265584"/>
                </a:lnTo>
                <a:lnTo>
                  <a:pt x="71110" y="259564"/>
                </a:lnTo>
                <a:lnTo>
                  <a:pt x="45438" y="230073"/>
                </a:lnTo>
                <a:lnTo>
                  <a:pt x="30895" y="193149"/>
                </a:lnTo>
                <a:lnTo>
                  <a:pt x="25764" y="153313"/>
                </a:lnTo>
                <a:lnTo>
                  <a:pt x="25423" y="138291"/>
                </a:lnTo>
                <a:lnTo>
                  <a:pt x="25830" y="124513"/>
                </a:lnTo>
                <a:lnTo>
                  <a:pt x="31465" y="86438"/>
                </a:lnTo>
                <a:lnTo>
                  <a:pt x="51875" y="40522"/>
                </a:lnTo>
                <a:lnTo>
                  <a:pt x="81396" y="16436"/>
                </a:lnTo>
                <a:lnTo>
                  <a:pt x="93756" y="11429"/>
                </a:lnTo>
                <a:lnTo>
                  <a:pt x="89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31896" y="2031972"/>
            <a:ext cx="83058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61340" algn="l"/>
              </a:tabLst>
            </a:pPr>
            <a:r>
              <a:rPr sz="2400" spc="5" dirty="0">
                <a:latin typeface="Cambria Math"/>
                <a:cs typeface="Cambria Math"/>
              </a:rPr>
              <a:t>∆</a:t>
            </a:r>
            <a:r>
              <a:rPr sz="2400" dirty="0">
                <a:latin typeface="Cambria Math"/>
                <a:cs typeface="Cambria Math"/>
              </a:rPr>
              <a:t>𝑤	𝑚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58438" y="1814963"/>
            <a:ext cx="462915" cy="282575"/>
          </a:xfrm>
          <a:custGeom>
            <a:avLst/>
            <a:gdLst/>
            <a:ahLst/>
            <a:cxnLst/>
            <a:rect l="l" t="t" r="r" b="b"/>
            <a:pathLst>
              <a:path w="462914" h="282575">
                <a:moveTo>
                  <a:pt x="372648" y="0"/>
                </a:moveTo>
                <a:lnTo>
                  <a:pt x="373624" y="13182"/>
                </a:lnTo>
                <a:lnTo>
                  <a:pt x="385467" y="18756"/>
                </a:lnTo>
                <a:lnTo>
                  <a:pt x="396069" y="25842"/>
                </a:lnTo>
                <a:lnTo>
                  <a:pt x="420352" y="56302"/>
                </a:lnTo>
                <a:lnTo>
                  <a:pt x="433884" y="100581"/>
                </a:lnTo>
                <a:lnTo>
                  <a:pt x="436875" y="143693"/>
                </a:lnTo>
                <a:lnTo>
                  <a:pt x="436368" y="157475"/>
                </a:lnTo>
                <a:lnTo>
                  <a:pt x="430638" y="195555"/>
                </a:lnTo>
                <a:lnTo>
                  <a:pt x="410532" y="241409"/>
                </a:lnTo>
                <a:lnTo>
                  <a:pt x="369082" y="270753"/>
                </a:lnTo>
                <a:lnTo>
                  <a:pt x="384020" y="278736"/>
                </a:lnTo>
                <a:lnTo>
                  <a:pt x="425327" y="250920"/>
                </a:lnTo>
                <a:lnTo>
                  <a:pt x="447606" y="217548"/>
                </a:lnTo>
                <a:lnTo>
                  <a:pt x="461011" y="168968"/>
                </a:lnTo>
                <a:lnTo>
                  <a:pt x="462686" y="141183"/>
                </a:lnTo>
                <a:lnTo>
                  <a:pt x="462314" y="127990"/>
                </a:lnTo>
                <a:lnTo>
                  <a:pt x="452624" y="78671"/>
                </a:lnTo>
                <a:lnTo>
                  <a:pt x="435421" y="43310"/>
                </a:lnTo>
                <a:lnTo>
                  <a:pt x="408250" y="16075"/>
                </a:lnTo>
                <a:lnTo>
                  <a:pt x="385456" y="4116"/>
                </a:lnTo>
                <a:lnTo>
                  <a:pt x="372648" y="0"/>
                </a:lnTo>
                <a:close/>
              </a:path>
              <a:path w="462914" h="282575">
                <a:moveTo>
                  <a:pt x="89672" y="0"/>
                </a:moveTo>
                <a:lnTo>
                  <a:pt x="46542" y="22193"/>
                </a:lnTo>
                <a:lnTo>
                  <a:pt x="20376" y="53691"/>
                </a:lnTo>
                <a:lnTo>
                  <a:pt x="4870" y="95897"/>
                </a:lnTo>
                <a:lnTo>
                  <a:pt x="208" y="137766"/>
                </a:lnTo>
                <a:lnTo>
                  <a:pt x="0" y="154360"/>
                </a:lnTo>
                <a:lnTo>
                  <a:pt x="1139" y="167170"/>
                </a:lnTo>
                <a:lnTo>
                  <a:pt x="14381" y="215515"/>
                </a:lnTo>
                <a:lnTo>
                  <a:pt x="34957" y="249311"/>
                </a:lnTo>
                <a:lnTo>
                  <a:pt x="76816" y="278189"/>
                </a:lnTo>
                <a:lnTo>
                  <a:pt x="89672" y="282305"/>
                </a:lnTo>
                <a:lnTo>
                  <a:pt x="91438" y="270134"/>
                </a:lnTo>
                <a:lnTo>
                  <a:pt x="80882" y="265584"/>
                </a:lnTo>
                <a:lnTo>
                  <a:pt x="71110" y="259564"/>
                </a:lnTo>
                <a:lnTo>
                  <a:pt x="45438" y="230073"/>
                </a:lnTo>
                <a:lnTo>
                  <a:pt x="30895" y="193149"/>
                </a:lnTo>
                <a:lnTo>
                  <a:pt x="25764" y="153313"/>
                </a:lnTo>
                <a:lnTo>
                  <a:pt x="25423" y="138291"/>
                </a:lnTo>
                <a:lnTo>
                  <a:pt x="25830" y="124513"/>
                </a:lnTo>
                <a:lnTo>
                  <a:pt x="31465" y="86438"/>
                </a:lnTo>
                <a:lnTo>
                  <a:pt x="51875" y="40522"/>
                </a:lnTo>
                <a:lnTo>
                  <a:pt x="81396" y="16436"/>
                </a:lnTo>
                <a:lnTo>
                  <a:pt x="93756" y="11429"/>
                </a:lnTo>
                <a:lnTo>
                  <a:pt x="89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02278" y="2247779"/>
            <a:ext cx="462915" cy="282575"/>
          </a:xfrm>
          <a:custGeom>
            <a:avLst/>
            <a:gdLst/>
            <a:ahLst/>
            <a:cxnLst/>
            <a:rect l="l" t="t" r="r" b="b"/>
            <a:pathLst>
              <a:path w="462914" h="282575">
                <a:moveTo>
                  <a:pt x="372648" y="0"/>
                </a:moveTo>
                <a:lnTo>
                  <a:pt x="373624" y="13182"/>
                </a:lnTo>
                <a:lnTo>
                  <a:pt x="385467" y="18756"/>
                </a:lnTo>
                <a:lnTo>
                  <a:pt x="396069" y="25842"/>
                </a:lnTo>
                <a:lnTo>
                  <a:pt x="420352" y="56302"/>
                </a:lnTo>
                <a:lnTo>
                  <a:pt x="433884" y="100581"/>
                </a:lnTo>
                <a:lnTo>
                  <a:pt x="436875" y="143693"/>
                </a:lnTo>
                <a:lnTo>
                  <a:pt x="436368" y="157475"/>
                </a:lnTo>
                <a:lnTo>
                  <a:pt x="430638" y="195555"/>
                </a:lnTo>
                <a:lnTo>
                  <a:pt x="410532" y="241409"/>
                </a:lnTo>
                <a:lnTo>
                  <a:pt x="369082" y="270753"/>
                </a:lnTo>
                <a:lnTo>
                  <a:pt x="384020" y="278736"/>
                </a:lnTo>
                <a:lnTo>
                  <a:pt x="425327" y="250920"/>
                </a:lnTo>
                <a:lnTo>
                  <a:pt x="447606" y="217548"/>
                </a:lnTo>
                <a:lnTo>
                  <a:pt x="461011" y="168968"/>
                </a:lnTo>
                <a:lnTo>
                  <a:pt x="462686" y="141183"/>
                </a:lnTo>
                <a:lnTo>
                  <a:pt x="462314" y="127990"/>
                </a:lnTo>
                <a:lnTo>
                  <a:pt x="452624" y="78671"/>
                </a:lnTo>
                <a:lnTo>
                  <a:pt x="435421" y="43310"/>
                </a:lnTo>
                <a:lnTo>
                  <a:pt x="408250" y="16075"/>
                </a:lnTo>
                <a:lnTo>
                  <a:pt x="385456" y="4116"/>
                </a:lnTo>
                <a:lnTo>
                  <a:pt x="372648" y="0"/>
                </a:lnTo>
                <a:close/>
              </a:path>
              <a:path w="462914" h="282575">
                <a:moveTo>
                  <a:pt x="89672" y="0"/>
                </a:moveTo>
                <a:lnTo>
                  <a:pt x="46542" y="22193"/>
                </a:lnTo>
                <a:lnTo>
                  <a:pt x="20376" y="53691"/>
                </a:lnTo>
                <a:lnTo>
                  <a:pt x="4870" y="95897"/>
                </a:lnTo>
                <a:lnTo>
                  <a:pt x="208" y="137766"/>
                </a:lnTo>
                <a:lnTo>
                  <a:pt x="0" y="154360"/>
                </a:lnTo>
                <a:lnTo>
                  <a:pt x="1139" y="167170"/>
                </a:lnTo>
                <a:lnTo>
                  <a:pt x="14381" y="215515"/>
                </a:lnTo>
                <a:lnTo>
                  <a:pt x="34957" y="249311"/>
                </a:lnTo>
                <a:lnTo>
                  <a:pt x="76816" y="278189"/>
                </a:lnTo>
                <a:lnTo>
                  <a:pt x="89672" y="282305"/>
                </a:lnTo>
                <a:lnTo>
                  <a:pt x="91438" y="270134"/>
                </a:lnTo>
                <a:lnTo>
                  <a:pt x="80882" y="265584"/>
                </a:lnTo>
                <a:lnTo>
                  <a:pt x="71110" y="259564"/>
                </a:lnTo>
                <a:lnTo>
                  <a:pt x="45438" y="230073"/>
                </a:lnTo>
                <a:lnTo>
                  <a:pt x="30895" y="193149"/>
                </a:lnTo>
                <a:lnTo>
                  <a:pt x="25764" y="153313"/>
                </a:lnTo>
                <a:lnTo>
                  <a:pt x="25423" y="138291"/>
                </a:lnTo>
                <a:lnTo>
                  <a:pt x="25830" y="124513"/>
                </a:lnTo>
                <a:lnTo>
                  <a:pt x="31465" y="86438"/>
                </a:lnTo>
                <a:lnTo>
                  <a:pt x="51875" y="40522"/>
                </a:lnTo>
                <a:lnTo>
                  <a:pt x="81396" y="16436"/>
                </a:lnTo>
                <a:lnTo>
                  <a:pt x="93756" y="11429"/>
                </a:lnTo>
                <a:lnTo>
                  <a:pt x="89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50572" y="1799943"/>
            <a:ext cx="1824989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6475">
              <a:tabLst>
                <a:tab pos="1311910" algn="l"/>
              </a:tabLst>
            </a:pPr>
            <a:r>
              <a:rPr sz="2400" dirty="0">
                <a:latin typeface="Cambria Math"/>
                <a:cs typeface="Cambria Math"/>
              </a:rPr>
              <a:t>𝑞	𝑚</a:t>
            </a:r>
            <a:endParaRPr sz="2400">
              <a:latin typeface="Cambria Math"/>
              <a:cs typeface="Cambria Math"/>
            </a:endParaRPr>
          </a:p>
          <a:p>
            <a:pPr marL="12700">
              <a:spcBef>
                <a:spcPts val="530"/>
              </a:spcBef>
              <a:tabLst>
                <a:tab pos="1555750" algn="l"/>
              </a:tabLst>
            </a:pPr>
            <a:r>
              <a:rPr sz="3600" baseline="37037" dirty="0">
                <a:latin typeface="Cambria Math"/>
                <a:cs typeface="Cambria Math"/>
              </a:rPr>
              <a:t>=</a:t>
            </a:r>
            <a:r>
              <a:rPr sz="3600" spc="187" baseline="37037" dirty="0">
                <a:latin typeface="Cambria Math"/>
                <a:cs typeface="Cambria Math"/>
              </a:rPr>
              <a:t> </a:t>
            </a:r>
            <a:r>
              <a:rPr sz="3600" spc="-30" baseline="37037" dirty="0">
                <a:latin typeface="Cambria Math"/>
                <a:cs typeface="Cambria Math"/>
              </a:rPr>
              <a:t>−</a:t>
            </a:r>
            <a:r>
              <a:rPr sz="3600" baseline="37037" dirty="0">
                <a:latin typeface="Cambria Math"/>
                <a:cs typeface="Cambria Math"/>
              </a:rPr>
              <a:t>𝜂</a:t>
            </a:r>
            <a:r>
              <a:rPr sz="3600" spc="-89" baseline="37037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𝜀</a:t>
            </a:r>
            <a:r>
              <a:rPr sz="2400" spc="10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𝑠	𝑚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16751" y="2191512"/>
            <a:ext cx="1170940" cy="0"/>
          </a:xfrm>
          <a:custGeom>
            <a:avLst/>
            <a:gdLst/>
            <a:ahLst/>
            <a:cxnLst/>
            <a:rect l="l" t="t" r="r" b="b"/>
            <a:pathLst>
              <a:path w="1170939">
                <a:moveTo>
                  <a:pt x="0" y="0"/>
                </a:moveTo>
                <a:lnTo>
                  <a:pt x="1170431" y="0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58182" y="2046611"/>
            <a:ext cx="462915" cy="282575"/>
          </a:xfrm>
          <a:custGeom>
            <a:avLst/>
            <a:gdLst/>
            <a:ahLst/>
            <a:cxnLst/>
            <a:rect l="l" t="t" r="r" b="b"/>
            <a:pathLst>
              <a:path w="462914" h="282575">
                <a:moveTo>
                  <a:pt x="372648" y="0"/>
                </a:moveTo>
                <a:lnTo>
                  <a:pt x="373624" y="13182"/>
                </a:lnTo>
                <a:lnTo>
                  <a:pt x="385467" y="18756"/>
                </a:lnTo>
                <a:lnTo>
                  <a:pt x="396069" y="25842"/>
                </a:lnTo>
                <a:lnTo>
                  <a:pt x="420352" y="56302"/>
                </a:lnTo>
                <a:lnTo>
                  <a:pt x="433884" y="100581"/>
                </a:lnTo>
                <a:lnTo>
                  <a:pt x="436875" y="143693"/>
                </a:lnTo>
                <a:lnTo>
                  <a:pt x="436368" y="157475"/>
                </a:lnTo>
                <a:lnTo>
                  <a:pt x="430638" y="195555"/>
                </a:lnTo>
                <a:lnTo>
                  <a:pt x="410532" y="241409"/>
                </a:lnTo>
                <a:lnTo>
                  <a:pt x="369082" y="270753"/>
                </a:lnTo>
                <a:lnTo>
                  <a:pt x="384020" y="278736"/>
                </a:lnTo>
                <a:lnTo>
                  <a:pt x="425327" y="250920"/>
                </a:lnTo>
                <a:lnTo>
                  <a:pt x="447606" y="217548"/>
                </a:lnTo>
                <a:lnTo>
                  <a:pt x="461011" y="168968"/>
                </a:lnTo>
                <a:lnTo>
                  <a:pt x="462686" y="141183"/>
                </a:lnTo>
                <a:lnTo>
                  <a:pt x="462314" y="127990"/>
                </a:lnTo>
                <a:lnTo>
                  <a:pt x="452624" y="78671"/>
                </a:lnTo>
                <a:lnTo>
                  <a:pt x="435421" y="43310"/>
                </a:lnTo>
                <a:lnTo>
                  <a:pt x="408250" y="16075"/>
                </a:lnTo>
                <a:lnTo>
                  <a:pt x="385456" y="4116"/>
                </a:lnTo>
                <a:lnTo>
                  <a:pt x="372648" y="0"/>
                </a:lnTo>
                <a:close/>
              </a:path>
              <a:path w="462914" h="282575">
                <a:moveTo>
                  <a:pt x="89672" y="0"/>
                </a:moveTo>
                <a:lnTo>
                  <a:pt x="46542" y="22193"/>
                </a:lnTo>
                <a:lnTo>
                  <a:pt x="20376" y="53691"/>
                </a:lnTo>
                <a:lnTo>
                  <a:pt x="4870" y="95897"/>
                </a:lnTo>
                <a:lnTo>
                  <a:pt x="208" y="137766"/>
                </a:lnTo>
                <a:lnTo>
                  <a:pt x="0" y="154360"/>
                </a:lnTo>
                <a:lnTo>
                  <a:pt x="1139" y="167170"/>
                </a:lnTo>
                <a:lnTo>
                  <a:pt x="14381" y="215515"/>
                </a:lnTo>
                <a:lnTo>
                  <a:pt x="34957" y="249311"/>
                </a:lnTo>
                <a:lnTo>
                  <a:pt x="76816" y="278189"/>
                </a:lnTo>
                <a:lnTo>
                  <a:pt x="89672" y="282305"/>
                </a:lnTo>
                <a:lnTo>
                  <a:pt x="91438" y="270134"/>
                </a:lnTo>
                <a:lnTo>
                  <a:pt x="80882" y="265584"/>
                </a:lnTo>
                <a:lnTo>
                  <a:pt x="71110" y="259564"/>
                </a:lnTo>
                <a:lnTo>
                  <a:pt x="45438" y="230073"/>
                </a:lnTo>
                <a:lnTo>
                  <a:pt x="30895" y="193149"/>
                </a:lnTo>
                <a:lnTo>
                  <a:pt x="25764" y="153313"/>
                </a:lnTo>
                <a:lnTo>
                  <a:pt x="25423" y="138291"/>
                </a:lnTo>
                <a:lnTo>
                  <a:pt x="25830" y="124513"/>
                </a:lnTo>
                <a:lnTo>
                  <a:pt x="31465" y="86438"/>
                </a:lnTo>
                <a:lnTo>
                  <a:pt x="51875" y="40522"/>
                </a:lnTo>
                <a:lnTo>
                  <a:pt x="81396" y="16436"/>
                </a:lnTo>
                <a:lnTo>
                  <a:pt x="93756" y="11429"/>
                </a:lnTo>
                <a:lnTo>
                  <a:pt x="89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33289" y="2031972"/>
            <a:ext cx="5981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29565" algn="l"/>
              </a:tabLst>
            </a:pPr>
            <a:r>
              <a:rPr sz="2400" dirty="0">
                <a:latin typeface="Cambria Math"/>
                <a:cs typeface="Cambria Math"/>
              </a:rPr>
              <a:t>𝑔	𝑚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22511" y="3034163"/>
            <a:ext cx="462915" cy="282575"/>
          </a:xfrm>
          <a:custGeom>
            <a:avLst/>
            <a:gdLst/>
            <a:ahLst/>
            <a:cxnLst/>
            <a:rect l="l" t="t" r="r" b="b"/>
            <a:pathLst>
              <a:path w="462914" h="282575">
                <a:moveTo>
                  <a:pt x="372633" y="0"/>
                </a:moveTo>
                <a:lnTo>
                  <a:pt x="373622" y="13189"/>
                </a:lnTo>
                <a:lnTo>
                  <a:pt x="385465" y="18764"/>
                </a:lnTo>
                <a:lnTo>
                  <a:pt x="396065" y="25849"/>
                </a:lnTo>
                <a:lnTo>
                  <a:pt x="420354" y="56305"/>
                </a:lnTo>
                <a:lnTo>
                  <a:pt x="433873" y="100584"/>
                </a:lnTo>
                <a:lnTo>
                  <a:pt x="436865" y="143699"/>
                </a:lnTo>
                <a:lnTo>
                  <a:pt x="436358" y="157480"/>
                </a:lnTo>
                <a:lnTo>
                  <a:pt x="430626" y="195558"/>
                </a:lnTo>
                <a:lnTo>
                  <a:pt x="410518" y="241413"/>
                </a:lnTo>
                <a:lnTo>
                  <a:pt x="369073" y="270753"/>
                </a:lnTo>
                <a:lnTo>
                  <a:pt x="384012" y="278733"/>
                </a:lnTo>
                <a:lnTo>
                  <a:pt x="425320" y="250918"/>
                </a:lnTo>
                <a:lnTo>
                  <a:pt x="447597" y="217546"/>
                </a:lnTo>
                <a:lnTo>
                  <a:pt x="460994" y="168965"/>
                </a:lnTo>
                <a:lnTo>
                  <a:pt x="462667" y="141177"/>
                </a:lnTo>
                <a:lnTo>
                  <a:pt x="462295" y="127985"/>
                </a:lnTo>
                <a:lnTo>
                  <a:pt x="452607" y="78667"/>
                </a:lnTo>
                <a:lnTo>
                  <a:pt x="435409" y="43302"/>
                </a:lnTo>
                <a:lnTo>
                  <a:pt x="408231" y="16073"/>
                </a:lnTo>
                <a:lnTo>
                  <a:pt x="385439" y="4115"/>
                </a:lnTo>
                <a:lnTo>
                  <a:pt x="372633" y="0"/>
                </a:lnTo>
                <a:close/>
              </a:path>
              <a:path w="462914" h="282575">
                <a:moveTo>
                  <a:pt x="89668" y="0"/>
                </a:moveTo>
                <a:lnTo>
                  <a:pt x="46535" y="22195"/>
                </a:lnTo>
                <a:lnTo>
                  <a:pt x="20362" y="53691"/>
                </a:lnTo>
                <a:lnTo>
                  <a:pt x="4867" y="95898"/>
                </a:lnTo>
                <a:lnTo>
                  <a:pt x="208" y="137769"/>
                </a:lnTo>
                <a:lnTo>
                  <a:pt x="0" y="154364"/>
                </a:lnTo>
                <a:lnTo>
                  <a:pt x="1139" y="167174"/>
                </a:lnTo>
                <a:lnTo>
                  <a:pt x="14376" y="215520"/>
                </a:lnTo>
                <a:lnTo>
                  <a:pt x="34952" y="249316"/>
                </a:lnTo>
                <a:lnTo>
                  <a:pt x="76815" y="278189"/>
                </a:lnTo>
                <a:lnTo>
                  <a:pt x="89668" y="282305"/>
                </a:lnTo>
                <a:lnTo>
                  <a:pt x="91433" y="270135"/>
                </a:lnTo>
                <a:lnTo>
                  <a:pt x="80875" y="265585"/>
                </a:lnTo>
                <a:lnTo>
                  <a:pt x="71099" y="259566"/>
                </a:lnTo>
                <a:lnTo>
                  <a:pt x="45426" y="230076"/>
                </a:lnTo>
                <a:lnTo>
                  <a:pt x="30889" y="193152"/>
                </a:lnTo>
                <a:lnTo>
                  <a:pt x="25755" y="153318"/>
                </a:lnTo>
                <a:lnTo>
                  <a:pt x="25414" y="138297"/>
                </a:lnTo>
                <a:lnTo>
                  <a:pt x="25821" y="124518"/>
                </a:lnTo>
                <a:lnTo>
                  <a:pt x="31457" y="86441"/>
                </a:lnTo>
                <a:lnTo>
                  <a:pt x="51858" y="40524"/>
                </a:lnTo>
                <a:lnTo>
                  <a:pt x="81385" y="16436"/>
                </a:lnTo>
                <a:lnTo>
                  <a:pt x="93741" y="11429"/>
                </a:lnTo>
                <a:lnTo>
                  <a:pt x="89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30806" y="3034163"/>
            <a:ext cx="1029969" cy="282575"/>
          </a:xfrm>
          <a:custGeom>
            <a:avLst/>
            <a:gdLst/>
            <a:ahLst/>
            <a:cxnLst/>
            <a:rect l="l" t="t" r="r" b="b"/>
            <a:pathLst>
              <a:path w="1029970" h="282575">
                <a:moveTo>
                  <a:pt x="939576" y="0"/>
                </a:moveTo>
                <a:lnTo>
                  <a:pt x="940552" y="13182"/>
                </a:lnTo>
                <a:lnTo>
                  <a:pt x="952395" y="18756"/>
                </a:lnTo>
                <a:lnTo>
                  <a:pt x="962997" y="25842"/>
                </a:lnTo>
                <a:lnTo>
                  <a:pt x="987280" y="56302"/>
                </a:lnTo>
                <a:lnTo>
                  <a:pt x="1000812" y="100581"/>
                </a:lnTo>
                <a:lnTo>
                  <a:pt x="1003803" y="143693"/>
                </a:lnTo>
                <a:lnTo>
                  <a:pt x="1003296" y="157475"/>
                </a:lnTo>
                <a:lnTo>
                  <a:pt x="997566" y="195555"/>
                </a:lnTo>
                <a:lnTo>
                  <a:pt x="977460" y="241409"/>
                </a:lnTo>
                <a:lnTo>
                  <a:pt x="936010" y="270753"/>
                </a:lnTo>
                <a:lnTo>
                  <a:pt x="950948" y="278736"/>
                </a:lnTo>
                <a:lnTo>
                  <a:pt x="992255" y="250920"/>
                </a:lnTo>
                <a:lnTo>
                  <a:pt x="1014534" y="217548"/>
                </a:lnTo>
                <a:lnTo>
                  <a:pt x="1027939" y="168968"/>
                </a:lnTo>
                <a:lnTo>
                  <a:pt x="1029614" y="141183"/>
                </a:lnTo>
                <a:lnTo>
                  <a:pt x="1029242" y="127990"/>
                </a:lnTo>
                <a:lnTo>
                  <a:pt x="1019552" y="78671"/>
                </a:lnTo>
                <a:lnTo>
                  <a:pt x="1002349" y="43310"/>
                </a:lnTo>
                <a:lnTo>
                  <a:pt x="975178" y="16075"/>
                </a:lnTo>
                <a:lnTo>
                  <a:pt x="952384" y="4116"/>
                </a:lnTo>
                <a:lnTo>
                  <a:pt x="939576" y="0"/>
                </a:lnTo>
                <a:close/>
              </a:path>
              <a:path w="1029970" h="282575">
                <a:moveTo>
                  <a:pt x="89672" y="0"/>
                </a:moveTo>
                <a:lnTo>
                  <a:pt x="46542" y="22193"/>
                </a:lnTo>
                <a:lnTo>
                  <a:pt x="20376" y="53691"/>
                </a:lnTo>
                <a:lnTo>
                  <a:pt x="4870" y="95897"/>
                </a:lnTo>
                <a:lnTo>
                  <a:pt x="208" y="137766"/>
                </a:lnTo>
                <a:lnTo>
                  <a:pt x="0" y="154360"/>
                </a:lnTo>
                <a:lnTo>
                  <a:pt x="1139" y="167170"/>
                </a:lnTo>
                <a:lnTo>
                  <a:pt x="14381" y="215515"/>
                </a:lnTo>
                <a:lnTo>
                  <a:pt x="34957" y="249311"/>
                </a:lnTo>
                <a:lnTo>
                  <a:pt x="76816" y="278189"/>
                </a:lnTo>
                <a:lnTo>
                  <a:pt x="89672" y="282305"/>
                </a:lnTo>
                <a:lnTo>
                  <a:pt x="91438" y="270134"/>
                </a:lnTo>
                <a:lnTo>
                  <a:pt x="80882" y="265584"/>
                </a:lnTo>
                <a:lnTo>
                  <a:pt x="71110" y="259564"/>
                </a:lnTo>
                <a:lnTo>
                  <a:pt x="45438" y="230073"/>
                </a:lnTo>
                <a:lnTo>
                  <a:pt x="30895" y="193149"/>
                </a:lnTo>
                <a:lnTo>
                  <a:pt x="25764" y="153313"/>
                </a:lnTo>
                <a:lnTo>
                  <a:pt x="25423" y="138291"/>
                </a:lnTo>
                <a:lnTo>
                  <a:pt x="25830" y="124513"/>
                </a:lnTo>
                <a:lnTo>
                  <a:pt x="31465" y="86438"/>
                </a:lnTo>
                <a:lnTo>
                  <a:pt x="51875" y="40522"/>
                </a:lnTo>
                <a:lnTo>
                  <a:pt x="81396" y="16436"/>
                </a:lnTo>
                <a:lnTo>
                  <a:pt x="93756" y="11429"/>
                </a:lnTo>
                <a:lnTo>
                  <a:pt x="89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86581" y="3034163"/>
            <a:ext cx="993140" cy="282575"/>
          </a:xfrm>
          <a:custGeom>
            <a:avLst/>
            <a:gdLst/>
            <a:ahLst/>
            <a:cxnLst/>
            <a:rect l="l" t="t" r="r" b="b"/>
            <a:pathLst>
              <a:path w="993139" h="282575">
                <a:moveTo>
                  <a:pt x="903000" y="0"/>
                </a:moveTo>
                <a:lnTo>
                  <a:pt x="903976" y="13182"/>
                </a:lnTo>
                <a:lnTo>
                  <a:pt x="915819" y="18756"/>
                </a:lnTo>
                <a:lnTo>
                  <a:pt x="926421" y="25842"/>
                </a:lnTo>
                <a:lnTo>
                  <a:pt x="950704" y="56302"/>
                </a:lnTo>
                <a:lnTo>
                  <a:pt x="964236" y="100581"/>
                </a:lnTo>
                <a:lnTo>
                  <a:pt x="967227" y="143693"/>
                </a:lnTo>
                <a:lnTo>
                  <a:pt x="966720" y="157475"/>
                </a:lnTo>
                <a:lnTo>
                  <a:pt x="960990" y="195555"/>
                </a:lnTo>
                <a:lnTo>
                  <a:pt x="940884" y="241409"/>
                </a:lnTo>
                <a:lnTo>
                  <a:pt x="899434" y="270753"/>
                </a:lnTo>
                <a:lnTo>
                  <a:pt x="914372" y="278736"/>
                </a:lnTo>
                <a:lnTo>
                  <a:pt x="955679" y="250920"/>
                </a:lnTo>
                <a:lnTo>
                  <a:pt x="977958" y="217548"/>
                </a:lnTo>
                <a:lnTo>
                  <a:pt x="991363" y="168968"/>
                </a:lnTo>
                <a:lnTo>
                  <a:pt x="993038" y="141183"/>
                </a:lnTo>
                <a:lnTo>
                  <a:pt x="992666" y="127990"/>
                </a:lnTo>
                <a:lnTo>
                  <a:pt x="982976" y="78671"/>
                </a:lnTo>
                <a:lnTo>
                  <a:pt x="965773" y="43310"/>
                </a:lnTo>
                <a:lnTo>
                  <a:pt x="938602" y="16075"/>
                </a:lnTo>
                <a:lnTo>
                  <a:pt x="915808" y="4116"/>
                </a:lnTo>
                <a:lnTo>
                  <a:pt x="903000" y="0"/>
                </a:lnTo>
                <a:close/>
              </a:path>
              <a:path w="993139" h="282575">
                <a:moveTo>
                  <a:pt x="89672" y="0"/>
                </a:moveTo>
                <a:lnTo>
                  <a:pt x="46542" y="22193"/>
                </a:lnTo>
                <a:lnTo>
                  <a:pt x="20376" y="53691"/>
                </a:lnTo>
                <a:lnTo>
                  <a:pt x="4870" y="95897"/>
                </a:lnTo>
                <a:lnTo>
                  <a:pt x="208" y="137766"/>
                </a:lnTo>
                <a:lnTo>
                  <a:pt x="0" y="154360"/>
                </a:lnTo>
                <a:lnTo>
                  <a:pt x="1139" y="167170"/>
                </a:lnTo>
                <a:lnTo>
                  <a:pt x="14381" y="215515"/>
                </a:lnTo>
                <a:lnTo>
                  <a:pt x="34957" y="249311"/>
                </a:lnTo>
                <a:lnTo>
                  <a:pt x="76816" y="278189"/>
                </a:lnTo>
                <a:lnTo>
                  <a:pt x="89672" y="282305"/>
                </a:lnTo>
                <a:lnTo>
                  <a:pt x="91438" y="270134"/>
                </a:lnTo>
                <a:lnTo>
                  <a:pt x="80882" y="265584"/>
                </a:lnTo>
                <a:lnTo>
                  <a:pt x="71110" y="259564"/>
                </a:lnTo>
                <a:lnTo>
                  <a:pt x="45438" y="230073"/>
                </a:lnTo>
                <a:lnTo>
                  <a:pt x="30895" y="193149"/>
                </a:lnTo>
                <a:lnTo>
                  <a:pt x="25764" y="153313"/>
                </a:lnTo>
                <a:lnTo>
                  <a:pt x="25423" y="138291"/>
                </a:lnTo>
                <a:lnTo>
                  <a:pt x="25830" y="124513"/>
                </a:lnTo>
                <a:lnTo>
                  <a:pt x="31465" y="86438"/>
                </a:lnTo>
                <a:lnTo>
                  <a:pt x="51875" y="40522"/>
                </a:lnTo>
                <a:lnTo>
                  <a:pt x="81396" y="16436"/>
                </a:lnTo>
                <a:lnTo>
                  <a:pt x="93756" y="11429"/>
                </a:lnTo>
                <a:lnTo>
                  <a:pt x="89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82438" y="3034163"/>
            <a:ext cx="462915" cy="282575"/>
          </a:xfrm>
          <a:custGeom>
            <a:avLst/>
            <a:gdLst/>
            <a:ahLst/>
            <a:cxnLst/>
            <a:rect l="l" t="t" r="r" b="b"/>
            <a:pathLst>
              <a:path w="462915" h="282575">
                <a:moveTo>
                  <a:pt x="372648" y="0"/>
                </a:moveTo>
                <a:lnTo>
                  <a:pt x="373624" y="13182"/>
                </a:lnTo>
                <a:lnTo>
                  <a:pt x="385467" y="18756"/>
                </a:lnTo>
                <a:lnTo>
                  <a:pt x="396069" y="25842"/>
                </a:lnTo>
                <a:lnTo>
                  <a:pt x="420352" y="56302"/>
                </a:lnTo>
                <a:lnTo>
                  <a:pt x="433884" y="100581"/>
                </a:lnTo>
                <a:lnTo>
                  <a:pt x="436875" y="143693"/>
                </a:lnTo>
                <a:lnTo>
                  <a:pt x="436368" y="157475"/>
                </a:lnTo>
                <a:lnTo>
                  <a:pt x="430638" y="195555"/>
                </a:lnTo>
                <a:lnTo>
                  <a:pt x="410532" y="241409"/>
                </a:lnTo>
                <a:lnTo>
                  <a:pt x="369082" y="270753"/>
                </a:lnTo>
                <a:lnTo>
                  <a:pt x="384020" y="278736"/>
                </a:lnTo>
                <a:lnTo>
                  <a:pt x="425327" y="250920"/>
                </a:lnTo>
                <a:lnTo>
                  <a:pt x="447606" y="217548"/>
                </a:lnTo>
                <a:lnTo>
                  <a:pt x="461011" y="168968"/>
                </a:lnTo>
                <a:lnTo>
                  <a:pt x="462686" y="141183"/>
                </a:lnTo>
                <a:lnTo>
                  <a:pt x="462314" y="127990"/>
                </a:lnTo>
                <a:lnTo>
                  <a:pt x="452624" y="78671"/>
                </a:lnTo>
                <a:lnTo>
                  <a:pt x="435421" y="43310"/>
                </a:lnTo>
                <a:lnTo>
                  <a:pt x="408250" y="16075"/>
                </a:lnTo>
                <a:lnTo>
                  <a:pt x="385456" y="4116"/>
                </a:lnTo>
                <a:lnTo>
                  <a:pt x="372648" y="0"/>
                </a:lnTo>
                <a:close/>
              </a:path>
              <a:path w="462915" h="282575">
                <a:moveTo>
                  <a:pt x="89672" y="0"/>
                </a:moveTo>
                <a:lnTo>
                  <a:pt x="46542" y="22193"/>
                </a:lnTo>
                <a:lnTo>
                  <a:pt x="20376" y="53691"/>
                </a:lnTo>
                <a:lnTo>
                  <a:pt x="4870" y="95897"/>
                </a:lnTo>
                <a:lnTo>
                  <a:pt x="208" y="137766"/>
                </a:lnTo>
                <a:lnTo>
                  <a:pt x="0" y="154360"/>
                </a:lnTo>
                <a:lnTo>
                  <a:pt x="1139" y="167170"/>
                </a:lnTo>
                <a:lnTo>
                  <a:pt x="14381" y="215515"/>
                </a:lnTo>
                <a:lnTo>
                  <a:pt x="34957" y="249311"/>
                </a:lnTo>
                <a:lnTo>
                  <a:pt x="76816" y="278189"/>
                </a:lnTo>
                <a:lnTo>
                  <a:pt x="89672" y="282305"/>
                </a:lnTo>
                <a:lnTo>
                  <a:pt x="91438" y="270134"/>
                </a:lnTo>
                <a:lnTo>
                  <a:pt x="80882" y="265584"/>
                </a:lnTo>
                <a:lnTo>
                  <a:pt x="71110" y="259564"/>
                </a:lnTo>
                <a:lnTo>
                  <a:pt x="45438" y="230073"/>
                </a:lnTo>
                <a:lnTo>
                  <a:pt x="30895" y="193149"/>
                </a:lnTo>
                <a:lnTo>
                  <a:pt x="25764" y="153313"/>
                </a:lnTo>
                <a:lnTo>
                  <a:pt x="25423" y="138291"/>
                </a:lnTo>
                <a:lnTo>
                  <a:pt x="25830" y="124513"/>
                </a:lnTo>
                <a:lnTo>
                  <a:pt x="31465" y="86438"/>
                </a:lnTo>
                <a:lnTo>
                  <a:pt x="51875" y="40522"/>
                </a:lnTo>
                <a:lnTo>
                  <a:pt x="81396" y="16436"/>
                </a:lnTo>
                <a:lnTo>
                  <a:pt x="93756" y="11429"/>
                </a:lnTo>
                <a:lnTo>
                  <a:pt x="89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13481" y="3020415"/>
            <a:ext cx="464312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11150" algn="l"/>
                <a:tab pos="781050" algn="l"/>
                <a:tab pos="1219835" algn="l"/>
                <a:tab pos="2178050" algn="l"/>
                <a:tab pos="2476500" algn="l"/>
                <a:tab pos="3458845" algn="l"/>
                <a:tab pos="4373880" algn="l"/>
              </a:tabLst>
            </a:pPr>
            <a:r>
              <a:rPr sz="2400" dirty="0">
                <a:latin typeface="Cambria Math"/>
                <a:cs typeface="Cambria Math"/>
              </a:rPr>
              <a:t>𝑞	𝑚	=	1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155" dirty="0">
                <a:latin typeface="Cambria Math"/>
                <a:cs typeface="Cambria Math"/>
              </a:rPr>
              <a:t>𝜌</a:t>
            </a:r>
            <a:r>
              <a:rPr sz="2625" spc="82" baseline="-15873" dirty="0">
                <a:latin typeface="Cambria Math"/>
                <a:cs typeface="Cambria Math"/>
              </a:rPr>
              <a:t>1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𝑞	𝑚</a:t>
            </a:r>
            <a:r>
              <a:rPr sz="2400" spc="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	+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spc="-155" dirty="0">
                <a:latin typeface="Cambria Math"/>
                <a:cs typeface="Cambria Math"/>
              </a:rPr>
              <a:t>𝜌</a:t>
            </a:r>
            <a:r>
              <a:rPr sz="2625" spc="195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𝑔	𝑚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43263" y="3838825"/>
            <a:ext cx="462915" cy="282575"/>
          </a:xfrm>
          <a:custGeom>
            <a:avLst/>
            <a:gdLst/>
            <a:ahLst/>
            <a:cxnLst/>
            <a:rect l="l" t="t" r="r" b="b"/>
            <a:pathLst>
              <a:path w="462914" h="282575">
                <a:moveTo>
                  <a:pt x="372633" y="0"/>
                </a:moveTo>
                <a:lnTo>
                  <a:pt x="373630" y="13193"/>
                </a:lnTo>
                <a:lnTo>
                  <a:pt x="385470" y="18769"/>
                </a:lnTo>
                <a:lnTo>
                  <a:pt x="396069" y="25859"/>
                </a:lnTo>
                <a:lnTo>
                  <a:pt x="420350" y="56322"/>
                </a:lnTo>
                <a:lnTo>
                  <a:pt x="433873" y="100593"/>
                </a:lnTo>
                <a:lnTo>
                  <a:pt x="436865" y="143714"/>
                </a:lnTo>
                <a:lnTo>
                  <a:pt x="436359" y="157491"/>
                </a:lnTo>
                <a:lnTo>
                  <a:pt x="430625" y="195569"/>
                </a:lnTo>
                <a:lnTo>
                  <a:pt x="410513" y="241434"/>
                </a:lnTo>
                <a:lnTo>
                  <a:pt x="369073" y="270772"/>
                </a:lnTo>
                <a:lnTo>
                  <a:pt x="384021" y="278745"/>
                </a:lnTo>
                <a:lnTo>
                  <a:pt x="425325" y="250923"/>
                </a:lnTo>
                <a:lnTo>
                  <a:pt x="447603" y="217553"/>
                </a:lnTo>
                <a:lnTo>
                  <a:pt x="460995" y="168971"/>
                </a:lnTo>
                <a:lnTo>
                  <a:pt x="462668" y="141182"/>
                </a:lnTo>
                <a:lnTo>
                  <a:pt x="462295" y="127992"/>
                </a:lnTo>
                <a:lnTo>
                  <a:pt x="452606" y="78674"/>
                </a:lnTo>
                <a:lnTo>
                  <a:pt x="435408" y="43308"/>
                </a:lnTo>
                <a:lnTo>
                  <a:pt x="408230" y="16081"/>
                </a:lnTo>
                <a:lnTo>
                  <a:pt x="385439" y="4117"/>
                </a:lnTo>
                <a:lnTo>
                  <a:pt x="372633" y="0"/>
                </a:lnTo>
                <a:close/>
              </a:path>
              <a:path w="462914" h="282575">
                <a:moveTo>
                  <a:pt x="89669" y="0"/>
                </a:moveTo>
                <a:lnTo>
                  <a:pt x="46531" y="22210"/>
                </a:lnTo>
                <a:lnTo>
                  <a:pt x="20358" y="53703"/>
                </a:lnTo>
                <a:lnTo>
                  <a:pt x="4866" y="95916"/>
                </a:lnTo>
                <a:lnTo>
                  <a:pt x="208" y="137786"/>
                </a:lnTo>
                <a:lnTo>
                  <a:pt x="0" y="154379"/>
                </a:lnTo>
                <a:lnTo>
                  <a:pt x="1139" y="167188"/>
                </a:lnTo>
                <a:lnTo>
                  <a:pt x="14375" y="215534"/>
                </a:lnTo>
                <a:lnTo>
                  <a:pt x="34949" y="249327"/>
                </a:lnTo>
                <a:lnTo>
                  <a:pt x="76814" y="278204"/>
                </a:lnTo>
                <a:lnTo>
                  <a:pt x="89669" y="282320"/>
                </a:lnTo>
                <a:lnTo>
                  <a:pt x="91429" y="270152"/>
                </a:lnTo>
                <a:lnTo>
                  <a:pt x="80872" y="265602"/>
                </a:lnTo>
                <a:lnTo>
                  <a:pt x="71097" y="259584"/>
                </a:lnTo>
                <a:lnTo>
                  <a:pt x="45426" y="230090"/>
                </a:lnTo>
                <a:lnTo>
                  <a:pt x="30890" y="193163"/>
                </a:lnTo>
                <a:lnTo>
                  <a:pt x="25755" y="153324"/>
                </a:lnTo>
                <a:lnTo>
                  <a:pt x="25414" y="138303"/>
                </a:lnTo>
                <a:lnTo>
                  <a:pt x="25821" y="124525"/>
                </a:lnTo>
                <a:lnTo>
                  <a:pt x="31460" y="86446"/>
                </a:lnTo>
                <a:lnTo>
                  <a:pt x="51866" y="40531"/>
                </a:lnTo>
                <a:lnTo>
                  <a:pt x="81388" y="16436"/>
                </a:lnTo>
                <a:lnTo>
                  <a:pt x="93741" y="11429"/>
                </a:lnTo>
                <a:lnTo>
                  <a:pt x="89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58614" y="3825718"/>
            <a:ext cx="10039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286385" algn="l"/>
                <a:tab pos="762635" algn="l"/>
              </a:tabLst>
            </a:pPr>
            <a:r>
              <a:rPr sz="2400" dirty="0">
                <a:latin typeface="Cambria Math"/>
                <a:cs typeface="Cambria Math"/>
              </a:rPr>
              <a:t>𝑠	𝑚	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57654" y="3838825"/>
            <a:ext cx="1029969" cy="282575"/>
          </a:xfrm>
          <a:custGeom>
            <a:avLst/>
            <a:gdLst/>
            <a:ahLst/>
            <a:cxnLst/>
            <a:rect l="l" t="t" r="r" b="b"/>
            <a:pathLst>
              <a:path w="1029970" h="282575">
                <a:moveTo>
                  <a:pt x="939576" y="0"/>
                </a:moveTo>
                <a:lnTo>
                  <a:pt x="940560" y="13185"/>
                </a:lnTo>
                <a:lnTo>
                  <a:pt x="952400" y="18761"/>
                </a:lnTo>
                <a:lnTo>
                  <a:pt x="963000" y="25851"/>
                </a:lnTo>
                <a:lnTo>
                  <a:pt x="987277" y="56319"/>
                </a:lnTo>
                <a:lnTo>
                  <a:pt x="1000812" y="100590"/>
                </a:lnTo>
                <a:lnTo>
                  <a:pt x="1003803" y="143708"/>
                </a:lnTo>
                <a:lnTo>
                  <a:pt x="1003297" y="157487"/>
                </a:lnTo>
                <a:lnTo>
                  <a:pt x="997565" y="195566"/>
                </a:lnTo>
                <a:lnTo>
                  <a:pt x="977455" y="241430"/>
                </a:lnTo>
                <a:lnTo>
                  <a:pt x="936010" y="270772"/>
                </a:lnTo>
                <a:lnTo>
                  <a:pt x="950957" y="278748"/>
                </a:lnTo>
                <a:lnTo>
                  <a:pt x="992260" y="250926"/>
                </a:lnTo>
                <a:lnTo>
                  <a:pt x="1014540" y="217555"/>
                </a:lnTo>
                <a:lnTo>
                  <a:pt x="1027940" y="168974"/>
                </a:lnTo>
                <a:lnTo>
                  <a:pt x="1029614" y="141188"/>
                </a:lnTo>
                <a:lnTo>
                  <a:pt x="1029241" y="127997"/>
                </a:lnTo>
                <a:lnTo>
                  <a:pt x="1019550" y="78678"/>
                </a:lnTo>
                <a:lnTo>
                  <a:pt x="1002348" y="43316"/>
                </a:lnTo>
                <a:lnTo>
                  <a:pt x="975177" y="16083"/>
                </a:lnTo>
                <a:lnTo>
                  <a:pt x="952384" y="4117"/>
                </a:lnTo>
                <a:lnTo>
                  <a:pt x="939576" y="0"/>
                </a:lnTo>
                <a:close/>
              </a:path>
              <a:path w="1029970" h="282575">
                <a:moveTo>
                  <a:pt x="89672" y="0"/>
                </a:moveTo>
                <a:lnTo>
                  <a:pt x="46538" y="22208"/>
                </a:lnTo>
                <a:lnTo>
                  <a:pt x="20372" y="53702"/>
                </a:lnTo>
                <a:lnTo>
                  <a:pt x="4869" y="95915"/>
                </a:lnTo>
                <a:lnTo>
                  <a:pt x="208" y="137782"/>
                </a:lnTo>
                <a:lnTo>
                  <a:pt x="0" y="154374"/>
                </a:lnTo>
                <a:lnTo>
                  <a:pt x="1139" y="167184"/>
                </a:lnTo>
                <a:lnTo>
                  <a:pt x="14379" y="215530"/>
                </a:lnTo>
                <a:lnTo>
                  <a:pt x="34955" y="249322"/>
                </a:lnTo>
                <a:lnTo>
                  <a:pt x="76815" y="278203"/>
                </a:lnTo>
                <a:lnTo>
                  <a:pt x="89672" y="282320"/>
                </a:lnTo>
                <a:lnTo>
                  <a:pt x="91434" y="270150"/>
                </a:lnTo>
                <a:lnTo>
                  <a:pt x="80879" y="265601"/>
                </a:lnTo>
                <a:lnTo>
                  <a:pt x="71108" y="259582"/>
                </a:lnTo>
                <a:lnTo>
                  <a:pt x="45438" y="230087"/>
                </a:lnTo>
                <a:lnTo>
                  <a:pt x="30896" y="193160"/>
                </a:lnTo>
                <a:lnTo>
                  <a:pt x="25764" y="153320"/>
                </a:lnTo>
                <a:lnTo>
                  <a:pt x="25423" y="138297"/>
                </a:lnTo>
                <a:lnTo>
                  <a:pt x="25831" y="124521"/>
                </a:lnTo>
                <a:lnTo>
                  <a:pt x="31468" y="86443"/>
                </a:lnTo>
                <a:lnTo>
                  <a:pt x="51882" y="40528"/>
                </a:lnTo>
                <a:lnTo>
                  <a:pt x="81399" y="16436"/>
                </a:lnTo>
                <a:lnTo>
                  <a:pt x="93756" y="11429"/>
                </a:lnTo>
                <a:lnTo>
                  <a:pt x="89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89045" y="3838825"/>
            <a:ext cx="993140" cy="282575"/>
          </a:xfrm>
          <a:custGeom>
            <a:avLst/>
            <a:gdLst/>
            <a:ahLst/>
            <a:cxnLst/>
            <a:rect l="l" t="t" r="r" b="b"/>
            <a:pathLst>
              <a:path w="993139" h="282575">
                <a:moveTo>
                  <a:pt x="903000" y="0"/>
                </a:moveTo>
                <a:lnTo>
                  <a:pt x="903984" y="13185"/>
                </a:lnTo>
                <a:lnTo>
                  <a:pt x="915824" y="18761"/>
                </a:lnTo>
                <a:lnTo>
                  <a:pt x="926424" y="25851"/>
                </a:lnTo>
                <a:lnTo>
                  <a:pt x="950701" y="56319"/>
                </a:lnTo>
                <a:lnTo>
                  <a:pt x="964236" y="100590"/>
                </a:lnTo>
                <a:lnTo>
                  <a:pt x="967227" y="143708"/>
                </a:lnTo>
                <a:lnTo>
                  <a:pt x="966721" y="157487"/>
                </a:lnTo>
                <a:lnTo>
                  <a:pt x="960989" y="195566"/>
                </a:lnTo>
                <a:lnTo>
                  <a:pt x="940879" y="241430"/>
                </a:lnTo>
                <a:lnTo>
                  <a:pt x="899434" y="270772"/>
                </a:lnTo>
                <a:lnTo>
                  <a:pt x="914381" y="278748"/>
                </a:lnTo>
                <a:lnTo>
                  <a:pt x="955684" y="250926"/>
                </a:lnTo>
                <a:lnTo>
                  <a:pt x="977964" y="217555"/>
                </a:lnTo>
                <a:lnTo>
                  <a:pt x="991364" y="168974"/>
                </a:lnTo>
                <a:lnTo>
                  <a:pt x="993038" y="141188"/>
                </a:lnTo>
                <a:lnTo>
                  <a:pt x="992665" y="127997"/>
                </a:lnTo>
                <a:lnTo>
                  <a:pt x="982974" y="78678"/>
                </a:lnTo>
                <a:lnTo>
                  <a:pt x="965772" y="43316"/>
                </a:lnTo>
                <a:lnTo>
                  <a:pt x="938601" y="16083"/>
                </a:lnTo>
                <a:lnTo>
                  <a:pt x="915808" y="4117"/>
                </a:lnTo>
                <a:lnTo>
                  <a:pt x="903000" y="0"/>
                </a:lnTo>
                <a:close/>
              </a:path>
              <a:path w="993139" h="282575">
                <a:moveTo>
                  <a:pt x="89672" y="0"/>
                </a:moveTo>
                <a:lnTo>
                  <a:pt x="46538" y="22208"/>
                </a:lnTo>
                <a:lnTo>
                  <a:pt x="20372" y="53702"/>
                </a:lnTo>
                <a:lnTo>
                  <a:pt x="4869" y="95915"/>
                </a:lnTo>
                <a:lnTo>
                  <a:pt x="208" y="137782"/>
                </a:lnTo>
                <a:lnTo>
                  <a:pt x="0" y="154374"/>
                </a:lnTo>
                <a:lnTo>
                  <a:pt x="1139" y="167184"/>
                </a:lnTo>
                <a:lnTo>
                  <a:pt x="14379" y="215530"/>
                </a:lnTo>
                <a:lnTo>
                  <a:pt x="34955" y="249322"/>
                </a:lnTo>
                <a:lnTo>
                  <a:pt x="76815" y="278203"/>
                </a:lnTo>
                <a:lnTo>
                  <a:pt x="89672" y="282320"/>
                </a:lnTo>
                <a:lnTo>
                  <a:pt x="91434" y="270150"/>
                </a:lnTo>
                <a:lnTo>
                  <a:pt x="80879" y="265601"/>
                </a:lnTo>
                <a:lnTo>
                  <a:pt x="71108" y="259582"/>
                </a:lnTo>
                <a:lnTo>
                  <a:pt x="45438" y="230087"/>
                </a:lnTo>
                <a:lnTo>
                  <a:pt x="30896" y="193160"/>
                </a:lnTo>
                <a:lnTo>
                  <a:pt x="25764" y="153320"/>
                </a:lnTo>
                <a:lnTo>
                  <a:pt x="25423" y="138297"/>
                </a:lnTo>
                <a:lnTo>
                  <a:pt x="25831" y="124521"/>
                </a:lnTo>
                <a:lnTo>
                  <a:pt x="31468" y="86443"/>
                </a:lnTo>
                <a:lnTo>
                  <a:pt x="51882" y="40528"/>
                </a:lnTo>
                <a:lnTo>
                  <a:pt x="81399" y="16436"/>
                </a:lnTo>
                <a:lnTo>
                  <a:pt x="93756" y="11429"/>
                </a:lnTo>
                <a:lnTo>
                  <a:pt x="89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37302" y="3838825"/>
            <a:ext cx="462915" cy="282575"/>
          </a:xfrm>
          <a:custGeom>
            <a:avLst/>
            <a:gdLst/>
            <a:ahLst/>
            <a:cxnLst/>
            <a:rect l="l" t="t" r="r" b="b"/>
            <a:pathLst>
              <a:path w="462915" h="282575">
                <a:moveTo>
                  <a:pt x="372648" y="0"/>
                </a:moveTo>
                <a:lnTo>
                  <a:pt x="373632" y="13185"/>
                </a:lnTo>
                <a:lnTo>
                  <a:pt x="385472" y="18761"/>
                </a:lnTo>
                <a:lnTo>
                  <a:pt x="396072" y="25851"/>
                </a:lnTo>
                <a:lnTo>
                  <a:pt x="420349" y="56319"/>
                </a:lnTo>
                <a:lnTo>
                  <a:pt x="433884" y="100590"/>
                </a:lnTo>
                <a:lnTo>
                  <a:pt x="436875" y="143708"/>
                </a:lnTo>
                <a:lnTo>
                  <a:pt x="436369" y="157487"/>
                </a:lnTo>
                <a:lnTo>
                  <a:pt x="430637" y="195566"/>
                </a:lnTo>
                <a:lnTo>
                  <a:pt x="410527" y="241430"/>
                </a:lnTo>
                <a:lnTo>
                  <a:pt x="369082" y="270772"/>
                </a:lnTo>
                <a:lnTo>
                  <a:pt x="384029" y="278748"/>
                </a:lnTo>
                <a:lnTo>
                  <a:pt x="425332" y="250926"/>
                </a:lnTo>
                <a:lnTo>
                  <a:pt x="447612" y="217555"/>
                </a:lnTo>
                <a:lnTo>
                  <a:pt x="461012" y="168974"/>
                </a:lnTo>
                <a:lnTo>
                  <a:pt x="462686" y="141188"/>
                </a:lnTo>
                <a:lnTo>
                  <a:pt x="462313" y="127997"/>
                </a:lnTo>
                <a:lnTo>
                  <a:pt x="452622" y="78678"/>
                </a:lnTo>
                <a:lnTo>
                  <a:pt x="435420" y="43316"/>
                </a:lnTo>
                <a:lnTo>
                  <a:pt x="408249" y="16083"/>
                </a:lnTo>
                <a:lnTo>
                  <a:pt x="385456" y="4117"/>
                </a:lnTo>
                <a:lnTo>
                  <a:pt x="372648" y="0"/>
                </a:lnTo>
                <a:close/>
              </a:path>
              <a:path w="462915" h="282575">
                <a:moveTo>
                  <a:pt x="89672" y="0"/>
                </a:moveTo>
                <a:lnTo>
                  <a:pt x="46538" y="22208"/>
                </a:lnTo>
                <a:lnTo>
                  <a:pt x="20372" y="53702"/>
                </a:lnTo>
                <a:lnTo>
                  <a:pt x="4869" y="95915"/>
                </a:lnTo>
                <a:lnTo>
                  <a:pt x="208" y="137782"/>
                </a:lnTo>
                <a:lnTo>
                  <a:pt x="0" y="154374"/>
                </a:lnTo>
                <a:lnTo>
                  <a:pt x="1139" y="167184"/>
                </a:lnTo>
                <a:lnTo>
                  <a:pt x="14379" y="215530"/>
                </a:lnTo>
                <a:lnTo>
                  <a:pt x="34955" y="249322"/>
                </a:lnTo>
                <a:lnTo>
                  <a:pt x="76815" y="278203"/>
                </a:lnTo>
                <a:lnTo>
                  <a:pt x="89672" y="282320"/>
                </a:lnTo>
                <a:lnTo>
                  <a:pt x="91434" y="270150"/>
                </a:lnTo>
                <a:lnTo>
                  <a:pt x="80879" y="265601"/>
                </a:lnTo>
                <a:lnTo>
                  <a:pt x="71108" y="259582"/>
                </a:lnTo>
                <a:lnTo>
                  <a:pt x="45438" y="230087"/>
                </a:lnTo>
                <a:lnTo>
                  <a:pt x="30896" y="193160"/>
                </a:lnTo>
                <a:lnTo>
                  <a:pt x="25764" y="153320"/>
                </a:lnTo>
                <a:lnTo>
                  <a:pt x="25423" y="138297"/>
                </a:lnTo>
                <a:lnTo>
                  <a:pt x="25831" y="124521"/>
                </a:lnTo>
                <a:lnTo>
                  <a:pt x="31468" y="86443"/>
                </a:lnTo>
                <a:lnTo>
                  <a:pt x="51882" y="40528"/>
                </a:lnTo>
                <a:lnTo>
                  <a:pt x="81399" y="16436"/>
                </a:lnTo>
                <a:lnTo>
                  <a:pt x="93756" y="11429"/>
                </a:lnTo>
                <a:lnTo>
                  <a:pt x="89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847973" y="3777652"/>
            <a:ext cx="35636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70280" algn="l"/>
                <a:tab pos="1244600" algn="l"/>
                <a:tab pos="2232660" algn="l"/>
                <a:tab pos="3294379" algn="l"/>
              </a:tabLst>
            </a:pPr>
            <a:r>
              <a:rPr sz="2400" dirty="0">
                <a:latin typeface="Cambria Math"/>
                <a:cs typeface="Cambria Math"/>
              </a:rPr>
              <a:t>1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spc="-110" dirty="0">
                <a:latin typeface="Cambria Math"/>
                <a:cs typeface="Cambria Math"/>
              </a:rPr>
              <a:t>𝜌</a:t>
            </a:r>
            <a:r>
              <a:rPr sz="2625" spc="82" baseline="-15873" dirty="0">
                <a:latin typeface="Cambria Math"/>
                <a:cs typeface="Cambria Math"/>
              </a:rPr>
              <a:t>2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𝑠	𝑚</a:t>
            </a:r>
            <a:r>
              <a:rPr sz="2400" spc="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	+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110" dirty="0">
                <a:latin typeface="Cambria Math"/>
                <a:cs typeface="Cambria Math"/>
              </a:rPr>
              <a:t>𝜌</a:t>
            </a:r>
            <a:r>
              <a:rPr sz="2625" spc="270" baseline="-15873" dirty="0">
                <a:latin typeface="Cambria Math"/>
                <a:cs typeface="Cambria Math"/>
              </a:rPr>
              <a:t>2</a:t>
            </a:r>
            <a:r>
              <a:rPr sz="2400" spc="65" dirty="0">
                <a:latin typeface="Cambria Math"/>
                <a:cs typeface="Cambria Math"/>
              </a:rPr>
              <a:t>𝑔</a:t>
            </a:r>
            <a:r>
              <a:rPr sz="2625" spc="82" baseline="26984" dirty="0">
                <a:latin typeface="Cambria Math"/>
                <a:cs typeface="Cambria Math"/>
              </a:rPr>
              <a:t>2</a:t>
            </a:r>
            <a:r>
              <a:rPr sz="2625" baseline="26984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𝑚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65686" y="5862649"/>
            <a:ext cx="462915" cy="282575"/>
          </a:xfrm>
          <a:custGeom>
            <a:avLst/>
            <a:gdLst/>
            <a:ahLst/>
            <a:cxnLst/>
            <a:rect l="l" t="t" r="r" b="b"/>
            <a:pathLst>
              <a:path w="462915" h="282575">
                <a:moveTo>
                  <a:pt x="372667" y="0"/>
                </a:moveTo>
                <a:lnTo>
                  <a:pt x="373668" y="13261"/>
                </a:lnTo>
                <a:lnTo>
                  <a:pt x="385507" y="18853"/>
                </a:lnTo>
                <a:lnTo>
                  <a:pt x="396095" y="25954"/>
                </a:lnTo>
                <a:lnTo>
                  <a:pt x="420389" y="56380"/>
                </a:lnTo>
                <a:lnTo>
                  <a:pt x="433903" y="100630"/>
                </a:lnTo>
                <a:lnTo>
                  <a:pt x="436924" y="143771"/>
                </a:lnTo>
                <a:lnTo>
                  <a:pt x="436417" y="157562"/>
                </a:lnTo>
                <a:lnTo>
                  <a:pt x="430670" y="195628"/>
                </a:lnTo>
                <a:lnTo>
                  <a:pt x="410486" y="241455"/>
                </a:lnTo>
                <a:lnTo>
                  <a:pt x="369082" y="270869"/>
                </a:lnTo>
                <a:lnTo>
                  <a:pt x="383697" y="278884"/>
                </a:lnTo>
                <a:lnTo>
                  <a:pt x="425210" y="251208"/>
                </a:lnTo>
                <a:lnTo>
                  <a:pt x="446845" y="219296"/>
                </a:lnTo>
                <a:lnTo>
                  <a:pt x="459690" y="173845"/>
                </a:lnTo>
                <a:lnTo>
                  <a:pt x="462330" y="128036"/>
                </a:lnTo>
                <a:lnTo>
                  <a:pt x="461184" y="115259"/>
                </a:lnTo>
                <a:lnTo>
                  <a:pt x="447912" y="66902"/>
                </a:lnTo>
                <a:lnTo>
                  <a:pt x="427306" y="33038"/>
                </a:lnTo>
                <a:lnTo>
                  <a:pt x="397348" y="9492"/>
                </a:lnTo>
                <a:lnTo>
                  <a:pt x="385478" y="4125"/>
                </a:lnTo>
                <a:lnTo>
                  <a:pt x="372667" y="0"/>
                </a:lnTo>
                <a:close/>
              </a:path>
              <a:path w="462915" h="282575">
                <a:moveTo>
                  <a:pt x="89666" y="0"/>
                </a:moveTo>
                <a:lnTo>
                  <a:pt x="46516" y="22232"/>
                </a:lnTo>
                <a:lnTo>
                  <a:pt x="20410" y="53763"/>
                </a:lnTo>
                <a:lnTo>
                  <a:pt x="4880" y="95933"/>
                </a:lnTo>
                <a:lnTo>
                  <a:pt x="209" y="137816"/>
                </a:lnTo>
                <a:lnTo>
                  <a:pt x="0" y="154426"/>
                </a:lnTo>
                <a:lnTo>
                  <a:pt x="1140" y="167240"/>
                </a:lnTo>
                <a:lnTo>
                  <a:pt x="14364" y="215625"/>
                </a:lnTo>
                <a:lnTo>
                  <a:pt x="34913" y="249375"/>
                </a:lnTo>
                <a:lnTo>
                  <a:pt x="76812" y="278210"/>
                </a:lnTo>
                <a:lnTo>
                  <a:pt x="89666" y="282333"/>
                </a:lnTo>
                <a:lnTo>
                  <a:pt x="91372" y="270226"/>
                </a:lnTo>
                <a:lnTo>
                  <a:pt x="80819" y="265661"/>
                </a:lnTo>
                <a:lnTo>
                  <a:pt x="71059" y="259622"/>
                </a:lnTo>
                <a:lnTo>
                  <a:pt x="45407" y="230110"/>
                </a:lnTo>
                <a:lnTo>
                  <a:pt x="30852" y="193222"/>
                </a:lnTo>
                <a:lnTo>
                  <a:pt x="25727" y="153391"/>
                </a:lnTo>
                <a:lnTo>
                  <a:pt x="25387" y="138356"/>
                </a:lnTo>
                <a:lnTo>
                  <a:pt x="25794" y="124574"/>
                </a:lnTo>
                <a:lnTo>
                  <a:pt x="31427" y="86471"/>
                </a:lnTo>
                <a:lnTo>
                  <a:pt x="51867" y="40601"/>
                </a:lnTo>
                <a:lnTo>
                  <a:pt x="93690" y="11466"/>
                </a:lnTo>
                <a:lnTo>
                  <a:pt x="896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41302" y="6289369"/>
            <a:ext cx="462915" cy="282575"/>
          </a:xfrm>
          <a:custGeom>
            <a:avLst/>
            <a:gdLst/>
            <a:ahLst/>
            <a:cxnLst/>
            <a:rect l="l" t="t" r="r" b="b"/>
            <a:pathLst>
              <a:path w="462915" h="282575">
                <a:moveTo>
                  <a:pt x="372667" y="0"/>
                </a:moveTo>
                <a:lnTo>
                  <a:pt x="373673" y="13263"/>
                </a:lnTo>
                <a:lnTo>
                  <a:pt x="385511" y="18855"/>
                </a:lnTo>
                <a:lnTo>
                  <a:pt x="396098" y="25957"/>
                </a:lnTo>
                <a:lnTo>
                  <a:pt x="420391" y="56385"/>
                </a:lnTo>
                <a:lnTo>
                  <a:pt x="433904" y="100634"/>
                </a:lnTo>
                <a:lnTo>
                  <a:pt x="436924" y="143778"/>
                </a:lnTo>
                <a:lnTo>
                  <a:pt x="436417" y="157568"/>
                </a:lnTo>
                <a:lnTo>
                  <a:pt x="430669" y="195632"/>
                </a:lnTo>
                <a:lnTo>
                  <a:pt x="410482" y="241460"/>
                </a:lnTo>
                <a:lnTo>
                  <a:pt x="369082" y="270880"/>
                </a:lnTo>
                <a:lnTo>
                  <a:pt x="383697" y="278884"/>
                </a:lnTo>
                <a:lnTo>
                  <a:pt x="425210" y="251209"/>
                </a:lnTo>
                <a:lnTo>
                  <a:pt x="446845" y="219296"/>
                </a:lnTo>
                <a:lnTo>
                  <a:pt x="459689" y="173845"/>
                </a:lnTo>
                <a:lnTo>
                  <a:pt x="462330" y="128036"/>
                </a:lnTo>
                <a:lnTo>
                  <a:pt x="461184" y="115259"/>
                </a:lnTo>
                <a:lnTo>
                  <a:pt x="447912" y="66902"/>
                </a:lnTo>
                <a:lnTo>
                  <a:pt x="427306" y="33038"/>
                </a:lnTo>
                <a:lnTo>
                  <a:pt x="397348" y="9492"/>
                </a:lnTo>
                <a:lnTo>
                  <a:pt x="385478" y="4125"/>
                </a:lnTo>
                <a:lnTo>
                  <a:pt x="372667" y="0"/>
                </a:lnTo>
                <a:close/>
              </a:path>
              <a:path w="462915" h="282575">
                <a:moveTo>
                  <a:pt x="89666" y="0"/>
                </a:moveTo>
                <a:lnTo>
                  <a:pt x="46516" y="22233"/>
                </a:lnTo>
                <a:lnTo>
                  <a:pt x="20410" y="53763"/>
                </a:lnTo>
                <a:lnTo>
                  <a:pt x="4880" y="95934"/>
                </a:lnTo>
                <a:lnTo>
                  <a:pt x="209" y="137817"/>
                </a:lnTo>
                <a:lnTo>
                  <a:pt x="0" y="154427"/>
                </a:lnTo>
                <a:lnTo>
                  <a:pt x="1140" y="167240"/>
                </a:lnTo>
                <a:lnTo>
                  <a:pt x="14364" y="215625"/>
                </a:lnTo>
                <a:lnTo>
                  <a:pt x="34914" y="249375"/>
                </a:lnTo>
                <a:lnTo>
                  <a:pt x="76812" y="278211"/>
                </a:lnTo>
                <a:lnTo>
                  <a:pt x="89666" y="282334"/>
                </a:lnTo>
                <a:lnTo>
                  <a:pt x="91366" y="270234"/>
                </a:lnTo>
                <a:lnTo>
                  <a:pt x="80814" y="265664"/>
                </a:lnTo>
                <a:lnTo>
                  <a:pt x="71055" y="259622"/>
                </a:lnTo>
                <a:lnTo>
                  <a:pt x="45406" y="230109"/>
                </a:lnTo>
                <a:lnTo>
                  <a:pt x="30852" y="193222"/>
                </a:lnTo>
                <a:lnTo>
                  <a:pt x="25727" y="153391"/>
                </a:lnTo>
                <a:lnTo>
                  <a:pt x="25387" y="138356"/>
                </a:lnTo>
                <a:lnTo>
                  <a:pt x="25794" y="124574"/>
                </a:lnTo>
                <a:lnTo>
                  <a:pt x="31427" y="86471"/>
                </a:lnTo>
                <a:lnTo>
                  <a:pt x="51867" y="40601"/>
                </a:lnTo>
                <a:lnTo>
                  <a:pt x="93690" y="11466"/>
                </a:lnTo>
                <a:lnTo>
                  <a:pt x="896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55446" y="4646806"/>
            <a:ext cx="8214995" cy="1982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155" dirty="0">
                <a:latin typeface="Cambria Math"/>
                <a:cs typeface="Cambria Math"/>
              </a:rPr>
              <a:t>𝜌</a:t>
            </a:r>
            <a:r>
              <a:rPr sz="2625" spc="262" baseline="-15873" dirty="0">
                <a:latin typeface="Ubuntu" panose="020B0504030602030204" pitchFamily="34" charset="0"/>
                <a:cs typeface="Cambria Math"/>
              </a:rPr>
              <a:t>1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8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14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w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tag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0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iv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en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3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to</a:t>
            </a:r>
            <a:r>
              <a:rPr sz="1550" b="1" spc="15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6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f</a:t>
            </a:r>
            <a:r>
              <a:rPr sz="1550"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-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2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1550"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180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2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1550" b="1" spc="3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me</a:t>
            </a:r>
            <a:r>
              <a:rPr sz="1550" b="1" spc="3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90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f</a:t>
            </a:r>
            <a:r>
              <a:rPr sz="1550" b="1" spc="14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18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c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u</a:t>
            </a:r>
            <a:r>
              <a:rPr sz="155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rr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6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155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endParaRPr sz="1550" dirty="0">
              <a:latin typeface="Ubuntu" panose="020B0504030602030204" pitchFamily="34" charset="0"/>
              <a:cs typeface="Verdana"/>
            </a:endParaRPr>
          </a:p>
          <a:p>
            <a:pPr marL="12700">
              <a:spcBef>
                <a:spcPts val="480"/>
              </a:spcBef>
            </a:pPr>
            <a:r>
              <a:rPr sz="2400" spc="-110" dirty="0">
                <a:latin typeface="Cambria Math"/>
                <a:cs typeface="Cambria Math"/>
              </a:rPr>
              <a:t>𝜌</a:t>
            </a:r>
            <a:r>
              <a:rPr sz="2625" spc="262" baseline="-15873" dirty="0">
                <a:latin typeface="Cambria Math"/>
                <a:cs typeface="Cambria Math"/>
              </a:rPr>
              <a:t>2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8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14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w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ta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0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155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v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en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3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to</a:t>
            </a:r>
            <a:r>
              <a:rPr sz="1550" b="1" spc="15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6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2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1550" b="1" spc="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c</a:t>
            </a:r>
            <a:r>
              <a:rPr sz="1550" b="1" spc="3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3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1550" b="1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95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2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1550" b="1" spc="3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2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me</a:t>
            </a:r>
            <a:r>
              <a:rPr sz="1550" b="1" spc="3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145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f</a:t>
            </a:r>
            <a:r>
              <a:rPr sz="1550" b="1" spc="19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14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c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u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rr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4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5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155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4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endParaRPr sz="1550" dirty="0">
              <a:latin typeface="Ubuntu" panose="020B0504030602030204" pitchFamily="34" charset="0"/>
              <a:cs typeface="Verdana"/>
            </a:endParaRPr>
          </a:p>
          <a:p>
            <a:pPr>
              <a:spcBef>
                <a:spcPts val="19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tabLst>
                <a:tab pos="311150" algn="l"/>
                <a:tab pos="701675" algn="l"/>
              </a:tabLst>
            </a:pPr>
            <a:r>
              <a:rPr sz="2400" dirty="0">
                <a:latin typeface="Cambria Math"/>
                <a:cs typeface="Cambria Math"/>
              </a:rPr>
              <a:t>𝑞</a:t>
            </a:r>
            <a:r>
              <a:rPr lang="en-US" sz="1200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𝑚	</a:t>
            </a:r>
            <a:r>
              <a:rPr sz="1550" b="1" spc="10" dirty="0">
                <a:solidFill>
                  <a:srgbClr val="C00000"/>
                </a:solidFill>
                <a:latin typeface="Verdana"/>
                <a:cs typeface="Verdana"/>
              </a:rPr>
              <a:t>:</a:t>
            </a:r>
            <a:r>
              <a:rPr sz="1550" b="1" spc="1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50" b="1" spc="3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x</a:t>
            </a:r>
            <a:r>
              <a:rPr sz="1550"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p</a:t>
            </a:r>
            <a:r>
              <a:rPr sz="1550" b="1" spc="3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3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4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-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1550" b="1" spc="-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l</a:t>
            </a:r>
            <a:r>
              <a:rPr sz="1550"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l</a:t>
            </a:r>
            <a:r>
              <a:rPr sz="1550" b="1" spc="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y</a:t>
            </a:r>
            <a:r>
              <a:rPr sz="1550" b="1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30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w</a:t>
            </a:r>
            <a:r>
              <a:rPr sz="1550" b="1" spc="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1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1550" b="1" spc="3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1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ted</a:t>
            </a:r>
            <a:r>
              <a:rPr sz="1550" b="1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60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2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1550" b="1" spc="3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vi</a:t>
            </a:r>
            <a:r>
              <a:rPr sz="1550" b="1" spc="3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1550" b="1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60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1550"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v</a:t>
            </a:r>
            <a:r>
              <a:rPr sz="1550" b="1" spc="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1550"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1550" b="1" spc="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05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3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f</a:t>
            </a:r>
            <a:r>
              <a:rPr sz="1550" b="1" spc="190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3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140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f</a:t>
            </a:r>
            <a:r>
              <a:rPr sz="1550"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2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1550"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55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2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1550" b="1" spc="3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2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me</a:t>
            </a:r>
            <a:r>
              <a:rPr sz="1550" b="1" spc="3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t</a:t>
            </a:r>
            <a:endParaRPr sz="1550" dirty="0">
              <a:latin typeface="Ubuntu" panose="020B0504030602030204" pitchFamily="34" charset="0"/>
              <a:cs typeface="Verdana"/>
            </a:endParaRPr>
          </a:p>
          <a:p>
            <a:pPr marL="12700">
              <a:spcBef>
                <a:spcPts val="480"/>
              </a:spcBef>
              <a:tabLst>
                <a:tab pos="286385" algn="l"/>
                <a:tab pos="671195" algn="l"/>
              </a:tabLst>
            </a:pPr>
            <a:r>
              <a:rPr sz="2400" dirty="0">
                <a:latin typeface="Cambria Math"/>
                <a:cs typeface="Cambria Math"/>
              </a:rPr>
              <a:t>𝑠	𝑚	</a:t>
            </a:r>
            <a:r>
              <a:rPr sz="1550" b="1" spc="10" dirty="0">
                <a:solidFill>
                  <a:srgbClr val="C00000"/>
                </a:solidFill>
                <a:latin typeface="Verdana"/>
                <a:cs typeface="Verdana"/>
              </a:rPr>
              <a:t>:</a:t>
            </a:r>
            <a:r>
              <a:rPr sz="1550" b="1" spc="1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50" b="1" spc="3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1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x</a:t>
            </a:r>
            <a:r>
              <a:rPr sz="1550"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p</a:t>
            </a:r>
            <a:r>
              <a:rPr sz="1550" b="1" spc="2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3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3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-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1550" b="1" spc="-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l</a:t>
            </a:r>
            <a:r>
              <a:rPr sz="1550"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l</a:t>
            </a:r>
            <a:r>
              <a:rPr sz="1550" b="1" spc="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y</a:t>
            </a:r>
            <a:r>
              <a:rPr sz="1550" b="1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30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w</a:t>
            </a:r>
            <a:r>
              <a:rPr sz="1550" b="1" spc="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1550" b="1" spc="3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1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ted</a:t>
            </a:r>
            <a:r>
              <a:rPr sz="1550" b="1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65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2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1550" b="1" spc="3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vi</a:t>
            </a:r>
            <a:r>
              <a:rPr sz="1550" b="1" spc="3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1550" b="1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60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1550" b="1" spc="-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v</a:t>
            </a:r>
            <a:r>
              <a:rPr sz="1550" b="1" spc="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1550"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1550" b="1" spc="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05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2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f</a:t>
            </a:r>
            <a:r>
              <a:rPr sz="1550" b="1" spc="185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3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140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2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1550" b="1" spc="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c</a:t>
            </a:r>
            <a:r>
              <a:rPr sz="1550" b="1" spc="2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3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1550" b="1" spc="180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2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1550" b="1" spc="3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2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me</a:t>
            </a:r>
            <a:r>
              <a:rPr sz="1550" b="1" spc="3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-125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100" spc="-15" baseline="17857" dirty="0">
                <a:latin typeface="Times New Roman"/>
                <a:cs typeface="Times New Roman"/>
              </a:rPr>
              <a:t>8</a:t>
            </a:r>
            <a:endParaRPr sz="2100" baseline="17857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7812" y="36522"/>
            <a:ext cx="52120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15" dirty="0">
                <a:latin typeface="Ubuntu" panose="020B0504030602030204" pitchFamily="34" charset="0"/>
                <a:cs typeface="Verdana"/>
              </a:rPr>
              <a:t>S</a:t>
            </a:r>
            <a:r>
              <a:rPr sz="3200" b="1" spc="20" dirty="0">
                <a:latin typeface="Ubuntu" panose="020B0504030602030204" pitchFamily="34" charset="0"/>
                <a:cs typeface="Verdana"/>
              </a:rPr>
              <a:t>e</a:t>
            </a:r>
            <a:r>
              <a:rPr sz="3200" b="1" spc="-25" dirty="0">
                <a:latin typeface="Ubuntu" panose="020B0504030602030204" pitchFamily="34" charset="0"/>
                <a:cs typeface="Verdana"/>
              </a:rPr>
              <a:t>c</a:t>
            </a:r>
            <a:r>
              <a:rPr sz="3200" b="1" dirty="0">
                <a:latin typeface="Ubuntu" panose="020B0504030602030204" pitchFamily="34" charset="0"/>
                <a:cs typeface="Verdana"/>
              </a:rPr>
              <a:t>o</a:t>
            </a:r>
            <a:r>
              <a:rPr sz="3200" b="1" spc="5" dirty="0">
                <a:latin typeface="Ubuntu" panose="020B0504030602030204" pitchFamily="34" charset="0"/>
                <a:cs typeface="Verdana"/>
              </a:rPr>
              <a:t>n</a:t>
            </a:r>
            <a:r>
              <a:rPr sz="3200" b="1" dirty="0">
                <a:latin typeface="Ubuntu" panose="020B0504030602030204" pitchFamily="34" charset="0"/>
                <a:cs typeface="Verdana"/>
              </a:rPr>
              <a:t>d</a:t>
            </a:r>
            <a:r>
              <a:rPr sz="3200" b="1" spc="215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3200" b="1" spc="-5" dirty="0">
                <a:latin typeface="Ubuntu" panose="020B0504030602030204" pitchFamily="34" charset="0"/>
                <a:cs typeface="Verdana"/>
              </a:rPr>
              <a:t>O</a:t>
            </a:r>
            <a:r>
              <a:rPr sz="3200" b="1" spc="-15" dirty="0">
                <a:latin typeface="Ubuntu" panose="020B0504030602030204" pitchFamily="34" charset="0"/>
                <a:cs typeface="Verdana"/>
              </a:rPr>
              <a:t>r</a:t>
            </a:r>
            <a:r>
              <a:rPr sz="3200" b="1" spc="-5" dirty="0">
                <a:latin typeface="Ubuntu" panose="020B0504030602030204" pitchFamily="34" charset="0"/>
                <a:cs typeface="Verdana"/>
              </a:rPr>
              <a:t>d</a:t>
            </a:r>
            <a:r>
              <a:rPr sz="3200" b="1" spc="30" dirty="0">
                <a:latin typeface="Ubuntu" panose="020B0504030602030204" pitchFamily="34" charset="0"/>
                <a:cs typeface="Verdana"/>
              </a:rPr>
              <a:t>e</a:t>
            </a:r>
            <a:r>
              <a:rPr sz="3200" b="1" dirty="0">
                <a:latin typeface="Ubuntu" panose="020B0504030602030204" pitchFamily="34" charset="0"/>
                <a:cs typeface="Verdana"/>
              </a:rPr>
              <a:t>r</a:t>
            </a:r>
            <a:r>
              <a:rPr sz="3200" b="1" spc="190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3200" b="1" spc="20" dirty="0">
                <a:latin typeface="Ubuntu" panose="020B0504030602030204" pitchFamily="34" charset="0"/>
                <a:cs typeface="Verdana"/>
              </a:rPr>
              <a:t>Me</a:t>
            </a:r>
            <a:r>
              <a:rPr sz="3200" b="1" spc="15" dirty="0">
                <a:latin typeface="Ubuntu" panose="020B0504030602030204" pitchFamily="34" charset="0"/>
                <a:cs typeface="Verdana"/>
              </a:rPr>
              <a:t>t</a:t>
            </a:r>
            <a:r>
              <a:rPr sz="3200" b="1" spc="10" dirty="0">
                <a:latin typeface="Ubuntu" panose="020B0504030602030204" pitchFamily="34" charset="0"/>
                <a:cs typeface="Verdana"/>
              </a:rPr>
              <a:t>h</a:t>
            </a:r>
            <a:r>
              <a:rPr sz="3200" b="1" dirty="0">
                <a:latin typeface="Ubuntu" panose="020B0504030602030204" pitchFamily="34" charset="0"/>
                <a:cs typeface="Verdana"/>
              </a:rPr>
              <a:t>ods</a:t>
            </a:r>
            <a:endParaRPr sz="3200" dirty="0">
              <a:latin typeface="Ubuntu" panose="020B0504030602030204" pitchFamily="34" charset="0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1390" y="877337"/>
            <a:ext cx="926520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tabLst>
                <a:tab pos="726440" algn="l"/>
                <a:tab pos="1878964" algn="l"/>
                <a:tab pos="2824480" algn="l"/>
                <a:tab pos="4178935" algn="l"/>
                <a:tab pos="5124450" algn="l"/>
                <a:tab pos="5819775" algn="l"/>
                <a:tab pos="6313805" algn="l"/>
              </a:tabLst>
            </a:pPr>
            <a:r>
              <a:rPr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The</a:t>
            </a:r>
            <a:r>
              <a:rPr b="1" spc="1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	</a:t>
            </a:r>
            <a:r>
              <a:rPr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c</a:t>
            </a:r>
            <a:r>
              <a:rPr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b="1" spc="-5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	</a:t>
            </a:r>
            <a:r>
              <a:rPr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b="1" spc="-4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	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b="1" spc="-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b="1" spc="-4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b="1" spc="-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	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k</a:t>
            </a:r>
            <a:r>
              <a:rPr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	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u</a:t>
            </a:r>
            <a:r>
              <a:rPr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	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of</a:t>
            </a:r>
            <a:r>
              <a:rPr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	</a:t>
            </a:r>
            <a:r>
              <a:rPr b="1" spc="-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he</a:t>
            </a:r>
            <a:r>
              <a:rPr lang="en-US"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 </a:t>
            </a:r>
            <a:r>
              <a:rPr lang="en-US"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lang="en-US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lang="en-US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c</a:t>
            </a:r>
            <a:r>
              <a:rPr lang="en-US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lang="en-US" b="1" spc="-5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lang="en-US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b="1" spc="-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lang="en-US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lang="en-US" b="1" spc="-4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lang="en-US"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lang="en-US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lang="en-US"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 </a:t>
            </a:r>
            <a:r>
              <a:rPr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v</a:t>
            </a:r>
            <a:r>
              <a:rPr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at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v</a:t>
            </a:r>
            <a:r>
              <a:rPr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b="1" spc="6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of</a:t>
            </a:r>
            <a:r>
              <a:rPr b="1" spc="12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ror</a:t>
            </a:r>
            <a:r>
              <a:rPr b="1" spc="13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fu</a:t>
            </a:r>
            <a:r>
              <a:rPr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b="1" spc="-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ct</a:t>
            </a:r>
            <a:r>
              <a:rPr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ion</a:t>
            </a:r>
            <a:r>
              <a:rPr b="1" spc="12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wi</a:t>
            </a:r>
            <a:r>
              <a:rPr b="1" spc="-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b="1" spc="12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w</a:t>
            </a:r>
            <a:r>
              <a:rPr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ht</a:t>
            </a:r>
            <a:r>
              <a:rPr b="1" spc="11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p</a:t>
            </a:r>
            <a:r>
              <a:rPr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b="1" spc="-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rs</a:t>
            </a:r>
            <a:endParaRPr dirty="0">
              <a:latin typeface="Ubuntu" panose="020B0504030602030204" pitchFamily="34" charset="0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1386" y="1810664"/>
            <a:ext cx="8832215" cy="29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New</a:t>
            </a:r>
            <a:r>
              <a:rPr b="1" spc="-1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b="1" spc="1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’</a:t>
            </a:r>
            <a:r>
              <a:rPr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b="1" spc="-7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 </a:t>
            </a:r>
            <a:r>
              <a:rPr b="1" spc="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b="1" spc="-1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b="1" spc="-7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 </a:t>
            </a:r>
            <a:r>
              <a:rPr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b="1" spc="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f </a:t>
            </a:r>
            <a:r>
              <a:rPr b="1" spc="-1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b="1" spc="2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pp</a:t>
            </a:r>
            <a:r>
              <a:rPr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ro</a:t>
            </a:r>
            <a:r>
              <a:rPr b="1" spc="-1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x</a:t>
            </a:r>
            <a:r>
              <a:rPr b="1" spc="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b="1" spc="-1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at</a:t>
            </a:r>
            <a:r>
              <a:rPr b="1" spc="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n:</a:t>
            </a:r>
            <a:endParaRPr dirty="0">
              <a:latin typeface="Ubuntu" panose="020B0504030602030204" pitchFamily="34" charset="0"/>
              <a:cs typeface="Verdana"/>
            </a:endParaRPr>
          </a:p>
          <a:p>
            <a:pPr marL="12700">
              <a:spcBef>
                <a:spcPts val="455"/>
              </a:spcBef>
            </a:pP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Le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5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400" dirty="0">
                <a:latin typeface="Ubuntu" panose="020B0504030602030204" pitchFamily="34" charset="0"/>
                <a:cs typeface="Cambria Math"/>
              </a:rPr>
              <a:t>𝑤</a:t>
            </a:r>
            <a:r>
              <a:rPr sz="2400" spc="145" dirty="0">
                <a:latin typeface="Ubuntu" panose="020B0504030602030204" pitchFamily="34" charset="0"/>
                <a:cs typeface="Cambria Math"/>
              </a:rPr>
              <a:t> </a:t>
            </a:r>
            <a:r>
              <a:rPr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b</a:t>
            </a:r>
            <a:r>
              <a:rPr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b="1" spc="11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b="1" spc="-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b="1" spc="15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v</a:t>
            </a:r>
            <a:r>
              <a:rPr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b="1" spc="-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ct</a:t>
            </a:r>
            <a:r>
              <a:rPr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b="1" spc="13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f</a:t>
            </a:r>
            <a:r>
              <a:rPr b="1" spc="12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ll</a:t>
            </a:r>
            <a:r>
              <a:rPr b="1" spc="17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we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ht</a:t>
            </a:r>
            <a:r>
              <a:rPr b="1" spc="5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p</a:t>
            </a:r>
            <a:r>
              <a:rPr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b="1" spc="-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b="1" spc="10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in</a:t>
            </a:r>
            <a:r>
              <a:rPr b="1" spc="12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b="1" spc="-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b="1" spc="15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mo</a:t>
            </a:r>
            <a:r>
              <a:rPr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l</a:t>
            </a:r>
            <a:endParaRPr dirty="0">
              <a:latin typeface="Ubuntu" panose="020B0504030602030204" pitchFamily="34" charset="0"/>
              <a:cs typeface="Verdana"/>
            </a:endParaRPr>
          </a:p>
          <a:p>
            <a:pPr marL="12700">
              <a:spcBef>
                <a:spcPts val="530"/>
              </a:spcBef>
            </a:pP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Le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5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400" spc="-80" dirty="0">
                <a:latin typeface="Ubuntu" panose="020B0504030602030204" pitchFamily="34" charset="0"/>
                <a:cs typeface="Cambria Math"/>
              </a:rPr>
              <a:t>𝑔</a:t>
            </a:r>
            <a:r>
              <a:rPr sz="2400" dirty="0">
                <a:solidFill>
                  <a:srgbClr val="3232FF"/>
                </a:solidFill>
                <a:latin typeface="Ubuntu" panose="020B0504030602030204" pitchFamily="34" charset="0"/>
                <a:cs typeface="Cambria Math"/>
              </a:rPr>
              <a:t> </a:t>
            </a:r>
            <a:r>
              <a:rPr sz="2400" spc="190" dirty="0">
                <a:solidFill>
                  <a:srgbClr val="3232FF"/>
                </a:solidFill>
                <a:latin typeface="Ubuntu" panose="020B0504030602030204" pitchFamily="34" charset="0"/>
                <a:cs typeface="Cambria Math"/>
              </a:rPr>
              <a:t> 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b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18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18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v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c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7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f</a:t>
            </a:r>
            <a:r>
              <a:rPr sz="1550" b="1" spc="16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18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f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18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riv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iv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f</a:t>
            </a:r>
            <a:r>
              <a:rPr sz="1550" b="1" spc="14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18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7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f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un</a:t>
            </a:r>
            <a:r>
              <a:rPr sz="155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c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8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w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th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8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155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l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l</a:t>
            </a:r>
            <a:endParaRPr sz="1550" dirty="0">
              <a:latin typeface="Ubuntu" panose="020B0504030602030204" pitchFamily="34" charset="0"/>
              <a:cs typeface="Verdana"/>
            </a:endParaRPr>
          </a:p>
          <a:p>
            <a:pPr marL="12700">
              <a:spcBef>
                <a:spcPts val="80"/>
              </a:spcBef>
            </a:pP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w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5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pa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amete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9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8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17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m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del</a:t>
            </a:r>
            <a:endParaRPr sz="1550" dirty="0">
              <a:latin typeface="Ubuntu" panose="020B0504030602030204" pitchFamily="34" charset="0"/>
              <a:cs typeface="Verdana"/>
            </a:endParaRPr>
          </a:p>
          <a:p>
            <a:pPr marL="12700">
              <a:spcBef>
                <a:spcPts val="509"/>
              </a:spcBef>
            </a:pP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Le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5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400" b="1" i="1" dirty="0">
                <a:latin typeface="Ubuntu" panose="020B0504030602030204" pitchFamily="34" charset="0"/>
                <a:cs typeface="Times New Roman"/>
              </a:rPr>
              <a:t>H</a:t>
            </a:r>
            <a:r>
              <a:rPr sz="2400" b="1" i="1" spc="125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b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19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9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1550"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an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2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ma</a:t>
            </a:r>
            <a:r>
              <a:rPr sz="1550" b="1" spc="5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4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x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.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9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Th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19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6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l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eme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4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400" spc="10" dirty="0">
                <a:latin typeface="Ubuntu" panose="020B0504030602030204" pitchFamily="34" charset="0"/>
                <a:cs typeface="Cambria Math"/>
              </a:rPr>
              <a:t>ℎ</a:t>
            </a:r>
            <a:r>
              <a:rPr sz="2625" spc="592" baseline="-15873" dirty="0">
                <a:latin typeface="Ubuntu" panose="020B0504030602030204" pitchFamily="34" charset="0"/>
                <a:cs typeface="Cambria Math"/>
              </a:rPr>
              <a:t>𝑖</a:t>
            </a:r>
            <a:r>
              <a:rPr sz="2625" spc="600" baseline="-15873" dirty="0">
                <a:latin typeface="Ubuntu" panose="020B0504030602030204" pitchFamily="34" charset="0"/>
                <a:cs typeface="Cambria Math"/>
              </a:rPr>
              <a:t>𝑗</a:t>
            </a:r>
            <a:r>
              <a:rPr sz="2625" baseline="-15873" dirty="0">
                <a:latin typeface="Ubuntu" panose="020B0504030602030204" pitchFamily="34" charset="0"/>
                <a:cs typeface="Cambria Math"/>
              </a:rPr>
              <a:t> </a:t>
            </a:r>
            <a:r>
              <a:rPr sz="2625" spc="112" baseline="-15873" dirty="0">
                <a:latin typeface="Ubuntu" panose="020B0504030602030204" pitchFamily="34" charset="0"/>
                <a:cs typeface="Cambria Math"/>
              </a:rPr>
              <a:t> </a:t>
            </a:r>
            <a:r>
              <a:rPr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f</a:t>
            </a:r>
            <a:r>
              <a:rPr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b="1" spc="-18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400" b="1" i="1" dirty="0">
                <a:latin typeface="Ubuntu" panose="020B0504030602030204" pitchFamily="34" charset="0"/>
                <a:cs typeface="Times New Roman"/>
              </a:rPr>
              <a:t>H</a:t>
            </a:r>
            <a:r>
              <a:rPr sz="2400" b="1" i="1" spc="120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8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19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c</a:t>
            </a:r>
            <a:r>
              <a:rPr sz="1550" b="1" spc="2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5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1550" b="1" spc="6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4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v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1550" b="1" spc="5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v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endParaRPr sz="1550" dirty="0">
              <a:latin typeface="Ubuntu" panose="020B0504030602030204" pitchFamily="34" charset="0"/>
              <a:cs typeface="Verdana"/>
            </a:endParaRPr>
          </a:p>
          <a:p>
            <a:pPr marL="12700">
              <a:spcBef>
                <a:spcPts val="290"/>
              </a:spcBef>
            </a:pP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f</a:t>
            </a:r>
            <a:r>
              <a:rPr sz="1550" b="1" spc="14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9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7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f</a:t>
            </a:r>
            <a:r>
              <a:rPr sz="1550" b="1" spc="4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u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c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2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400" i="1" dirty="0">
                <a:latin typeface="Ubuntu" panose="020B0504030602030204" pitchFamily="34" charset="0"/>
                <a:cs typeface="Times New Roman"/>
              </a:rPr>
              <a:t>E</a:t>
            </a:r>
            <a:r>
              <a:rPr sz="2400" i="1" spc="-5" dirty="0"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wi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th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8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400" i="1" dirty="0">
                <a:latin typeface="Ubuntu" panose="020B0504030602030204" pitchFamily="34" charset="0"/>
                <a:cs typeface="Times New Roman"/>
              </a:rPr>
              <a:t>i</a:t>
            </a:r>
            <a:r>
              <a:rPr sz="1550"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7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0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400" spc="-95" dirty="0">
                <a:latin typeface="Ubuntu" panose="020B0504030602030204" pitchFamily="34" charset="0"/>
                <a:cs typeface="Times New Roman"/>
              </a:rPr>
              <a:t>j</a:t>
            </a:r>
            <a:r>
              <a:rPr sz="1550" b="1" spc="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8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w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1550" b="1" spc="3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t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5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pa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amete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sz="1550" b="1" spc="4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.</a:t>
            </a:r>
            <a:endParaRPr sz="1550" dirty="0">
              <a:latin typeface="Ubuntu" panose="020B0504030602030204" pitchFamily="34" charset="0"/>
              <a:cs typeface="Verdana"/>
            </a:endParaRPr>
          </a:p>
          <a:p>
            <a:pPr>
              <a:spcBef>
                <a:spcPts val="53"/>
              </a:spcBef>
            </a:pPr>
            <a:endParaRPr sz="2650" dirty="0">
              <a:latin typeface="Ubuntu" panose="020B0504030602030204" pitchFamily="34" charset="0"/>
              <a:cs typeface="Times New Roman"/>
            </a:endParaRPr>
          </a:p>
          <a:p>
            <a:pPr marL="12700"/>
            <a:r>
              <a:rPr b="1" spc="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b="1" spc="-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c</a:t>
            </a:r>
            <a:r>
              <a:rPr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b="1" spc="95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or</a:t>
            </a:r>
            <a:r>
              <a:rPr b="1" spc="2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d</a:t>
            </a:r>
            <a:r>
              <a:rPr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b="1" spc="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b="1" spc="130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b="1" spc="-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b="1" spc="2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pp</a:t>
            </a:r>
            <a:r>
              <a:rPr b="1" spc="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ro</a:t>
            </a:r>
            <a:r>
              <a:rPr b="1" spc="-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x</a:t>
            </a:r>
            <a:r>
              <a:rPr b="1" spc="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im</a:t>
            </a:r>
            <a:r>
              <a:rPr b="1" spc="-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at</a:t>
            </a:r>
            <a:r>
              <a:rPr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ion</a:t>
            </a:r>
            <a:r>
              <a:rPr b="1" spc="-30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of</a:t>
            </a:r>
            <a:r>
              <a:rPr b="1" spc="165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b="1" spc="-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r</a:t>
            </a:r>
            <a:r>
              <a:rPr b="1" spc="10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ror</a:t>
            </a:r>
            <a:r>
              <a:rPr b="1" spc="125" dirty="0">
                <a:solidFill>
                  <a:srgbClr val="C00000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b="1" spc="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fu</a:t>
            </a:r>
            <a:r>
              <a:rPr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b="1" spc="-1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ct</a:t>
            </a:r>
            <a:r>
              <a:rPr b="1" spc="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io</a:t>
            </a:r>
            <a:r>
              <a:rPr b="1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b="1" spc="5" dirty="0">
                <a:solidFill>
                  <a:srgbClr val="C00000"/>
                </a:solidFill>
                <a:latin typeface="Ubuntu" panose="020B0504030602030204" pitchFamily="34" charset="0"/>
                <a:cs typeface="Verdana"/>
              </a:rPr>
              <a:t>:</a:t>
            </a:r>
            <a:endParaRPr dirty="0">
              <a:latin typeface="Ubuntu" panose="020B0504030602030204" pitchFamily="34" charset="0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70670" y="4724789"/>
            <a:ext cx="1218565" cy="282575"/>
          </a:xfrm>
          <a:custGeom>
            <a:avLst/>
            <a:gdLst/>
            <a:ahLst/>
            <a:cxnLst/>
            <a:rect l="l" t="t" r="r" b="b"/>
            <a:pathLst>
              <a:path w="1218564" h="282575">
                <a:moveTo>
                  <a:pt x="1128528" y="0"/>
                </a:moveTo>
                <a:lnTo>
                  <a:pt x="1129539" y="13193"/>
                </a:lnTo>
                <a:lnTo>
                  <a:pt x="1141381" y="18770"/>
                </a:lnTo>
                <a:lnTo>
                  <a:pt x="1151977" y="25859"/>
                </a:lnTo>
                <a:lnTo>
                  <a:pt x="1176259" y="56320"/>
                </a:lnTo>
                <a:lnTo>
                  <a:pt x="1189784" y="100591"/>
                </a:lnTo>
                <a:lnTo>
                  <a:pt x="1192785" y="143709"/>
                </a:lnTo>
                <a:lnTo>
                  <a:pt x="1192276" y="157488"/>
                </a:lnTo>
                <a:lnTo>
                  <a:pt x="1186533" y="195566"/>
                </a:lnTo>
                <a:lnTo>
                  <a:pt x="1166424" y="241430"/>
                </a:lnTo>
                <a:lnTo>
                  <a:pt x="1124992" y="270772"/>
                </a:lnTo>
                <a:lnTo>
                  <a:pt x="1139932" y="278740"/>
                </a:lnTo>
                <a:lnTo>
                  <a:pt x="1181241" y="250917"/>
                </a:lnTo>
                <a:lnTo>
                  <a:pt x="1203510" y="217549"/>
                </a:lnTo>
                <a:lnTo>
                  <a:pt x="1216893" y="168965"/>
                </a:lnTo>
                <a:lnTo>
                  <a:pt x="1218566" y="141172"/>
                </a:lnTo>
                <a:lnTo>
                  <a:pt x="1218192" y="127983"/>
                </a:lnTo>
                <a:lnTo>
                  <a:pt x="1208502" y="78668"/>
                </a:lnTo>
                <a:lnTo>
                  <a:pt x="1191310" y="43297"/>
                </a:lnTo>
                <a:lnTo>
                  <a:pt x="1164123" y="16077"/>
                </a:lnTo>
                <a:lnTo>
                  <a:pt x="1141332" y="4116"/>
                </a:lnTo>
                <a:lnTo>
                  <a:pt x="1128528" y="0"/>
                </a:lnTo>
                <a:close/>
              </a:path>
              <a:path w="1218564" h="282575">
                <a:moveTo>
                  <a:pt x="89669" y="0"/>
                </a:moveTo>
                <a:lnTo>
                  <a:pt x="46531" y="22210"/>
                </a:lnTo>
                <a:lnTo>
                  <a:pt x="20358" y="53703"/>
                </a:lnTo>
                <a:lnTo>
                  <a:pt x="4866" y="95916"/>
                </a:lnTo>
                <a:lnTo>
                  <a:pt x="208" y="137786"/>
                </a:lnTo>
                <a:lnTo>
                  <a:pt x="0" y="154379"/>
                </a:lnTo>
                <a:lnTo>
                  <a:pt x="1139" y="167188"/>
                </a:lnTo>
                <a:lnTo>
                  <a:pt x="14375" y="215534"/>
                </a:lnTo>
                <a:lnTo>
                  <a:pt x="34949" y="249327"/>
                </a:lnTo>
                <a:lnTo>
                  <a:pt x="76814" y="278204"/>
                </a:lnTo>
                <a:lnTo>
                  <a:pt x="89669" y="282320"/>
                </a:lnTo>
                <a:lnTo>
                  <a:pt x="91429" y="270152"/>
                </a:lnTo>
                <a:lnTo>
                  <a:pt x="80872" y="265602"/>
                </a:lnTo>
                <a:lnTo>
                  <a:pt x="71097" y="259584"/>
                </a:lnTo>
                <a:lnTo>
                  <a:pt x="45426" y="230090"/>
                </a:lnTo>
                <a:lnTo>
                  <a:pt x="30890" y="193163"/>
                </a:lnTo>
                <a:lnTo>
                  <a:pt x="25755" y="153324"/>
                </a:lnTo>
                <a:lnTo>
                  <a:pt x="25414" y="138303"/>
                </a:lnTo>
                <a:lnTo>
                  <a:pt x="25821" y="124525"/>
                </a:lnTo>
                <a:lnTo>
                  <a:pt x="31460" y="86446"/>
                </a:lnTo>
                <a:lnTo>
                  <a:pt x="51866" y="40531"/>
                </a:lnTo>
                <a:lnTo>
                  <a:pt x="81388" y="16436"/>
                </a:lnTo>
                <a:lnTo>
                  <a:pt x="93741" y="11429"/>
                </a:lnTo>
                <a:lnTo>
                  <a:pt x="89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30907" y="4712321"/>
            <a:ext cx="13671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41630" algn="l"/>
              </a:tabLst>
            </a:pPr>
            <a:r>
              <a:rPr sz="2400" dirty="0">
                <a:latin typeface="Cambria Math"/>
                <a:cs typeface="Cambria Math"/>
              </a:rPr>
              <a:t>𝐸	𝑤</a:t>
            </a:r>
            <a:r>
              <a:rPr sz="2400" spc="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spc="15" dirty="0">
                <a:latin typeface="Cambria Math"/>
                <a:cs typeface="Cambria Math"/>
              </a:rPr>
              <a:t>𝛥</a:t>
            </a:r>
            <a:r>
              <a:rPr sz="2400" dirty="0">
                <a:latin typeface="Cambria Math"/>
                <a:cs typeface="Cambria Math"/>
              </a:rPr>
              <a:t>𝑤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42148" y="4724789"/>
            <a:ext cx="438784" cy="282575"/>
          </a:xfrm>
          <a:custGeom>
            <a:avLst/>
            <a:gdLst/>
            <a:ahLst/>
            <a:cxnLst/>
            <a:rect l="l" t="t" r="r" b="b"/>
            <a:pathLst>
              <a:path w="438785" h="282575">
                <a:moveTo>
                  <a:pt x="348233" y="0"/>
                </a:moveTo>
                <a:lnTo>
                  <a:pt x="349244" y="13193"/>
                </a:lnTo>
                <a:lnTo>
                  <a:pt x="361086" y="18770"/>
                </a:lnTo>
                <a:lnTo>
                  <a:pt x="371683" y="25859"/>
                </a:lnTo>
                <a:lnTo>
                  <a:pt x="395964" y="56320"/>
                </a:lnTo>
                <a:lnTo>
                  <a:pt x="409490" y="100591"/>
                </a:lnTo>
                <a:lnTo>
                  <a:pt x="412490" y="143709"/>
                </a:lnTo>
                <a:lnTo>
                  <a:pt x="411981" y="157488"/>
                </a:lnTo>
                <a:lnTo>
                  <a:pt x="406238" y="195566"/>
                </a:lnTo>
                <a:lnTo>
                  <a:pt x="386129" y="241430"/>
                </a:lnTo>
                <a:lnTo>
                  <a:pt x="344697" y="270772"/>
                </a:lnTo>
                <a:lnTo>
                  <a:pt x="359637" y="278740"/>
                </a:lnTo>
                <a:lnTo>
                  <a:pt x="400946" y="250917"/>
                </a:lnTo>
                <a:lnTo>
                  <a:pt x="423215" y="217549"/>
                </a:lnTo>
                <a:lnTo>
                  <a:pt x="436598" y="168965"/>
                </a:lnTo>
                <a:lnTo>
                  <a:pt x="438271" y="141172"/>
                </a:lnTo>
                <a:lnTo>
                  <a:pt x="437897" y="127983"/>
                </a:lnTo>
                <a:lnTo>
                  <a:pt x="428207" y="78668"/>
                </a:lnTo>
                <a:lnTo>
                  <a:pt x="411015" y="43297"/>
                </a:lnTo>
                <a:lnTo>
                  <a:pt x="383828" y="16077"/>
                </a:lnTo>
                <a:lnTo>
                  <a:pt x="361038" y="4116"/>
                </a:lnTo>
                <a:lnTo>
                  <a:pt x="348233" y="0"/>
                </a:lnTo>
                <a:close/>
              </a:path>
              <a:path w="438785" h="282575">
                <a:moveTo>
                  <a:pt x="89671" y="0"/>
                </a:moveTo>
                <a:lnTo>
                  <a:pt x="46523" y="22216"/>
                </a:lnTo>
                <a:lnTo>
                  <a:pt x="20342" y="53707"/>
                </a:lnTo>
                <a:lnTo>
                  <a:pt x="4864" y="95920"/>
                </a:lnTo>
                <a:lnTo>
                  <a:pt x="208" y="137793"/>
                </a:lnTo>
                <a:lnTo>
                  <a:pt x="0" y="154388"/>
                </a:lnTo>
                <a:lnTo>
                  <a:pt x="1140" y="167196"/>
                </a:lnTo>
                <a:lnTo>
                  <a:pt x="14376" y="215542"/>
                </a:lnTo>
                <a:lnTo>
                  <a:pt x="34953" y="249336"/>
                </a:lnTo>
                <a:lnTo>
                  <a:pt x="76818" y="278204"/>
                </a:lnTo>
                <a:lnTo>
                  <a:pt x="89671" y="282320"/>
                </a:lnTo>
                <a:lnTo>
                  <a:pt x="91447" y="270156"/>
                </a:lnTo>
                <a:lnTo>
                  <a:pt x="80887" y="265607"/>
                </a:lnTo>
                <a:lnTo>
                  <a:pt x="71108" y="259588"/>
                </a:lnTo>
                <a:lnTo>
                  <a:pt x="45433" y="230100"/>
                </a:lnTo>
                <a:lnTo>
                  <a:pt x="30898" y="193175"/>
                </a:lnTo>
                <a:lnTo>
                  <a:pt x="25763" y="153340"/>
                </a:lnTo>
                <a:lnTo>
                  <a:pt x="25422" y="138322"/>
                </a:lnTo>
                <a:lnTo>
                  <a:pt x="25829" y="124541"/>
                </a:lnTo>
                <a:lnTo>
                  <a:pt x="31462" y="86456"/>
                </a:lnTo>
                <a:lnTo>
                  <a:pt x="51858" y="40542"/>
                </a:lnTo>
                <a:lnTo>
                  <a:pt x="81375" y="16438"/>
                </a:lnTo>
                <a:lnTo>
                  <a:pt x="93725" y="11429"/>
                </a:lnTo>
                <a:lnTo>
                  <a:pt x="896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92373" y="4664108"/>
            <a:ext cx="367347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652780" algn="l"/>
                <a:tab pos="1080135" algn="l"/>
              </a:tabLst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𝐸	𝑤	+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spc="-80" dirty="0">
                <a:latin typeface="Cambria Math"/>
                <a:cs typeface="Cambria Math"/>
              </a:rPr>
              <a:t>𝑔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625" spc="532" baseline="26984" dirty="0">
                <a:latin typeface="Cambria Math"/>
                <a:cs typeface="Cambria Math"/>
              </a:rPr>
              <a:t>𝑡</a:t>
            </a:r>
            <a:r>
              <a:rPr sz="2400" spc="15" dirty="0">
                <a:latin typeface="Cambria Math"/>
                <a:cs typeface="Cambria Math"/>
              </a:rPr>
              <a:t>𝛥</a:t>
            </a:r>
            <a:r>
              <a:rPr sz="2400" dirty="0">
                <a:latin typeface="Cambria Math"/>
                <a:cs typeface="Cambria Math"/>
              </a:rPr>
              <a:t>𝑤</a:t>
            </a:r>
            <a:r>
              <a:rPr sz="2400" spc="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60" dirty="0">
                <a:latin typeface="Cambria Math"/>
                <a:cs typeface="Cambria Math"/>
              </a:rPr>
              <a:t>𝛥</a:t>
            </a:r>
            <a:r>
              <a:rPr sz="2400" spc="145" dirty="0">
                <a:latin typeface="Cambria Math"/>
                <a:cs typeface="Cambria Math"/>
              </a:rPr>
              <a:t>𝑤</a:t>
            </a:r>
            <a:r>
              <a:rPr sz="2625" spc="532" baseline="26984" dirty="0">
                <a:latin typeface="Cambria Math"/>
                <a:cs typeface="Cambria Math"/>
              </a:rPr>
              <a:t>𝑡</a:t>
            </a:r>
            <a:r>
              <a:rPr sz="2400" spc="-25" dirty="0">
                <a:latin typeface="Cambria Math"/>
                <a:cs typeface="Cambria Math"/>
              </a:rPr>
              <a:t>𝐻</a:t>
            </a:r>
            <a:r>
              <a:rPr sz="2400" spc="15" dirty="0">
                <a:latin typeface="Cambria Math"/>
                <a:cs typeface="Cambria Math"/>
              </a:rPr>
              <a:t>𝛥</a:t>
            </a:r>
            <a:r>
              <a:rPr sz="2400" dirty="0">
                <a:latin typeface="Cambria Math"/>
                <a:cs typeface="Cambria Math"/>
              </a:rPr>
              <a:t>𝑤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3945455" y="6323416"/>
            <a:ext cx="29548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/>
            <a:fld id="{81D60167-4931-47E6-BA6A-407CBD079E47}" type="slidenum">
              <a:rPr spc="-10" dirty="0"/>
              <a:pPr marL="25400"/>
              <a:t>9</a:t>
            </a:fld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1631379" y="5438254"/>
            <a:ext cx="5409565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O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pt</a:t>
            </a:r>
            <a:r>
              <a:rPr sz="155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ma</a:t>
            </a:r>
            <a:r>
              <a:rPr sz="1550" b="1" spc="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l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2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c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h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a</a:t>
            </a:r>
            <a:r>
              <a:rPr sz="1550" b="1" spc="3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</a:t>
            </a:r>
            <a:r>
              <a:rPr sz="1550" b="1" spc="18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n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6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2400" dirty="0">
                <a:latin typeface="Ubuntu" panose="020B0504030602030204" pitchFamily="34" charset="0"/>
                <a:cs typeface="Cambria Math"/>
              </a:rPr>
              <a:t>𝑤</a:t>
            </a:r>
            <a:r>
              <a:rPr sz="2400" spc="45" dirty="0">
                <a:latin typeface="Ubuntu" panose="020B0504030602030204" pitchFamily="34" charset="0"/>
                <a:cs typeface="Cambria Math"/>
              </a:rPr>
              <a:t> 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s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85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g</a:t>
            </a:r>
            <a:r>
              <a:rPr sz="1550" b="1" spc="-1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i</a:t>
            </a:r>
            <a:r>
              <a:rPr sz="1550" b="1" spc="-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v</a:t>
            </a:r>
            <a:r>
              <a:rPr sz="1550" b="1" spc="20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en</a:t>
            </a:r>
            <a:r>
              <a:rPr sz="1550" b="1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-130" dirty="0">
                <a:solidFill>
                  <a:srgbClr val="3232FF"/>
                </a:solidFill>
                <a:latin typeface="Ubuntu" panose="020B0504030602030204" pitchFamily="34" charset="0"/>
                <a:cs typeface="Times New Roman"/>
              </a:rPr>
              <a:t> </a:t>
            </a:r>
            <a:r>
              <a:rPr sz="1550" b="1" spc="15" dirty="0">
                <a:solidFill>
                  <a:srgbClr val="3232FF"/>
                </a:solidFill>
                <a:latin typeface="Ubuntu" panose="020B0504030602030204" pitchFamily="34" charset="0"/>
                <a:cs typeface="Verdana"/>
              </a:rPr>
              <a:t>by</a:t>
            </a:r>
            <a:endParaRPr sz="1550" dirty="0">
              <a:latin typeface="Ubuntu" panose="020B0504030602030204" pitchFamily="34" charset="0"/>
              <a:cs typeface="Verdana"/>
            </a:endParaRPr>
          </a:p>
          <a:p>
            <a:pPr>
              <a:spcBef>
                <a:spcPts val="18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3441065"/>
            <a:r>
              <a:rPr sz="2400" spc="5" dirty="0">
                <a:latin typeface="Cambria Math"/>
                <a:cs typeface="Cambria Math"/>
              </a:rPr>
              <a:t>Δ</a:t>
            </a:r>
            <a:r>
              <a:rPr sz="2400" spc="140" dirty="0">
                <a:latin typeface="Cambria Math"/>
                <a:cs typeface="Cambria Math"/>
              </a:rPr>
              <a:t>𝑤</a:t>
            </a:r>
            <a:r>
              <a:rPr sz="2625" spc="7" baseline="26984" dirty="0">
                <a:latin typeface="Cambria Math"/>
                <a:cs typeface="Cambria Math"/>
              </a:rPr>
              <a:t>∗</a:t>
            </a:r>
            <a:r>
              <a:rPr sz="2625" baseline="26984" dirty="0">
                <a:latin typeface="Cambria Math"/>
                <a:cs typeface="Cambria Math"/>
              </a:rPr>
              <a:t> </a:t>
            </a:r>
            <a:r>
              <a:rPr sz="2625" spc="-67" baseline="2698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75" dirty="0">
                <a:latin typeface="Cambria Math"/>
                <a:cs typeface="Cambria Math"/>
              </a:rPr>
              <a:t>𝐻</a:t>
            </a:r>
            <a:r>
              <a:rPr sz="2625" spc="-44" baseline="26984" dirty="0">
                <a:latin typeface="Cambria Math"/>
                <a:cs typeface="Cambria Math"/>
              </a:rPr>
              <a:t>−</a:t>
            </a:r>
            <a:r>
              <a:rPr sz="2625" spc="195" baseline="26984" dirty="0">
                <a:latin typeface="Cambria Math"/>
                <a:cs typeface="Cambria Math"/>
              </a:rPr>
              <a:t>1</a:t>
            </a:r>
            <a:r>
              <a:rPr sz="2400" spc="-80" dirty="0">
                <a:latin typeface="Cambria Math"/>
                <a:cs typeface="Cambria Math"/>
              </a:rPr>
              <a:t>𝑔</a:t>
            </a:r>
            <a:r>
              <a:rPr sz="2400" dirty="0">
                <a:latin typeface="Cambria Math"/>
                <a:cs typeface="Cambria Math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926</Words>
  <Application>Microsoft Office PowerPoint</Application>
  <PresentationFormat>Widescreen</PresentationFormat>
  <Paragraphs>154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 Math</vt:lpstr>
      <vt:lpstr>Times New Roman</vt:lpstr>
      <vt:lpstr>Ubuntu</vt:lpstr>
      <vt:lpstr>Verdana</vt:lpstr>
      <vt:lpstr>Office Theme</vt:lpstr>
      <vt:lpstr>PowerPoint Presentation</vt:lpstr>
      <vt:lpstr>Optimization Methods for Training a Deep Neural Network</vt:lpstr>
      <vt:lpstr>Gradient Descent Method</vt:lpstr>
      <vt:lpstr>Weight Update Rules Weight update at step m:</vt:lpstr>
      <vt:lpstr>Generalized Delta Rule</vt:lpstr>
      <vt:lpstr>PowerPoint Presentation</vt:lpstr>
      <vt:lpstr>PowerPoint Presentation</vt:lpstr>
      <vt:lpstr>PowerPoint Presentation</vt:lpstr>
      <vt:lpstr>PowerPoint Presentation</vt:lpstr>
      <vt:lpstr>Second Order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Mr. HKIS Lakmal</cp:lastModifiedBy>
  <cp:revision>3</cp:revision>
  <dcterms:created xsi:type="dcterms:W3CDTF">2023-07-01T21:13:03Z</dcterms:created>
  <dcterms:modified xsi:type="dcterms:W3CDTF">2023-07-01T16:01:39Z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2021-07-05T00:00:00Z</vt:filetime>
  </property>
  <property fmtid="{D5CDD505-2E9C-101B-9397-08002B2CF9AE}" pid="3" name="LastSaved">
    <vt:filetime>2023-07-01T00:00:00Z</vt:filetime>
  </property>
</Properties>
</file>