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20"/>
  </p:notesMasterIdLst>
  <p:sldIdLst>
    <p:sldId id="256" r:id="rId2"/>
    <p:sldId id="259" r:id="rId3"/>
    <p:sldId id="416" r:id="rId4"/>
    <p:sldId id="424" r:id="rId5"/>
    <p:sldId id="445" r:id="rId6"/>
    <p:sldId id="438" r:id="rId7"/>
    <p:sldId id="439" r:id="rId8"/>
    <p:sldId id="434" r:id="rId9"/>
    <p:sldId id="415" r:id="rId10"/>
    <p:sldId id="435" r:id="rId11"/>
    <p:sldId id="437" r:id="rId12"/>
    <p:sldId id="436" r:id="rId13"/>
    <p:sldId id="446" r:id="rId14"/>
    <p:sldId id="447" r:id="rId15"/>
    <p:sldId id="448" r:id="rId16"/>
    <p:sldId id="449" r:id="rId17"/>
    <p:sldId id="450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622" autoAdjust="0"/>
  </p:normalViewPr>
  <p:slideViewPr>
    <p:cSldViewPr>
      <p:cViewPr>
        <p:scale>
          <a:sx n="74" d="100"/>
          <a:sy n="74" d="100"/>
        </p:scale>
        <p:origin x="-57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360BB-88F8-4C30-89B7-71EE3FDEE947}" type="datetimeFigureOut">
              <a:rPr lang="en-US" smtClean="0"/>
              <a:pPr/>
              <a:t>05/31/17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3EEC7-3CE3-461A-B84A-66AD13FB8E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3EEC7-3CE3-461A-B84A-66AD13FB8E0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25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3EEC7-3CE3-461A-B84A-66AD13FB8E0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17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3EEC7-3CE3-461A-B84A-66AD13FB8E0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18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DFS: ABEGFCHD</a:t>
            </a:r>
          </a:p>
          <a:p>
            <a:r>
              <a:rPr lang="en-US" dirty="0" smtClean="0"/>
              <a:t>BFS:ABDGEFCH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3EEC7-3CE3-461A-B84A-66AD13FB8E09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672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05/31/17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05/31/17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05/31/17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05/31/17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05/31/17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05/31/17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05/31/17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05/31/17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05/31/17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05/31/17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05/31/17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CBC208F-76BE-4342-8C8A-74DD5372BDEA}" type="datetimeFigureOut">
              <a:rPr lang="en-US" smtClean="0"/>
              <a:pPr/>
              <a:t>05/31/17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715000"/>
            <a:ext cx="6400800" cy="863599"/>
          </a:xfrm>
        </p:spPr>
        <p:txBody>
          <a:bodyPr/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By: </a:t>
            </a:r>
            <a:r>
              <a:rPr lang="en-US" b="1" dirty="0" err="1" smtClean="0">
                <a:solidFill>
                  <a:schemeClr val="tx1"/>
                </a:solidFill>
              </a:rPr>
              <a:t>Manoja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Weerasekara</a:t>
            </a:r>
            <a:endParaRPr lang="en-US" b="1" dirty="0" smtClean="0">
              <a:solidFill>
                <a:schemeClr val="tx1"/>
              </a:solidFill>
            </a:endParaRPr>
          </a:p>
          <a:p>
            <a:pPr algn="r"/>
            <a:r>
              <a:rPr lang="en-US" b="1" dirty="0" smtClean="0">
                <a:solidFill>
                  <a:schemeClr val="tx1"/>
                </a:solidFill>
              </a:rPr>
              <a:t>NSBM-Colombo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2767546"/>
            <a:ext cx="8915400" cy="15515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chemeClr val="tx1"/>
                </a:solidFill>
              </a:rPr>
              <a:t>DATA STRUCTURES                                   </a:t>
            </a:r>
          </a:p>
          <a:p>
            <a:r>
              <a:rPr lang="en-US" sz="4800" b="1" dirty="0" smtClean="0">
                <a:solidFill>
                  <a:schemeClr val="tx1"/>
                </a:solidFill>
              </a:rPr>
              <a:t>&amp;                                                </a:t>
            </a:r>
          </a:p>
          <a:p>
            <a:r>
              <a:rPr lang="en-US" sz="4800" b="1" dirty="0" smtClean="0">
                <a:solidFill>
                  <a:schemeClr val="tx1"/>
                </a:solidFill>
              </a:rPr>
              <a:t>ALGORITHMS</a:t>
            </a:r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16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270" y="228600"/>
            <a:ext cx="8229600" cy="1252537"/>
          </a:xfrm>
        </p:spPr>
        <p:txBody>
          <a:bodyPr/>
          <a:lstStyle/>
          <a:p>
            <a:r>
              <a:rPr lang="en-AU" b="1" dirty="0" smtClean="0">
                <a:solidFill>
                  <a:schemeClr val="tx1"/>
                </a:solidFill>
              </a:rPr>
              <a:t>Circular Array Implementation</a:t>
            </a:r>
            <a:endParaRPr lang="en-AU" b="1" dirty="0">
              <a:solidFill>
                <a:schemeClr val="tx1"/>
              </a:solidFill>
            </a:endParaRPr>
          </a:p>
        </p:txBody>
      </p:sp>
      <p:pic>
        <p:nvPicPr>
          <p:cNvPr id="20482" name="Picture 2" descr="Image result for queue array probl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2286000"/>
            <a:ext cx="4162425" cy="3743325"/>
          </a:xfrm>
          <a:prstGeom prst="rect">
            <a:avLst/>
          </a:prstGeom>
          <a:noFill/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113655"/>
            <a:ext cx="4495800" cy="3831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6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008173"/>
              </p:ext>
            </p:extLst>
          </p:nvPr>
        </p:nvGraphicFramePr>
        <p:xfrm>
          <a:off x="762000" y="1981200"/>
          <a:ext cx="9906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44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21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95600" y="2057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Rear</a:t>
            </a:r>
            <a:endParaRPr lang="en-US" dirty="0"/>
          </a:p>
        </p:txBody>
      </p:sp>
      <p:grpSp>
        <p:nvGrpSpPr>
          <p:cNvPr id="2" name="Group 12"/>
          <p:cNvGrpSpPr/>
          <p:nvPr/>
        </p:nvGrpSpPr>
        <p:grpSpPr>
          <a:xfrm>
            <a:off x="1828800" y="2209800"/>
            <a:ext cx="2427027" cy="2013466"/>
            <a:chOff x="1828800" y="2209800"/>
            <a:chExt cx="2427027" cy="2013466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1828800" y="4038600"/>
              <a:ext cx="914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1828800" y="2209800"/>
              <a:ext cx="914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84227" y="3853934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Front</a:t>
              </a:r>
              <a:endParaRPr lang="en-US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255827" y="1752600"/>
            <a:ext cx="123057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19600" y="1828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95</a:t>
            </a:r>
            <a:endParaRPr lang="en-US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836343"/>
              </p:ext>
            </p:extLst>
          </p:nvPr>
        </p:nvGraphicFramePr>
        <p:xfrm>
          <a:off x="5878773" y="3124200"/>
          <a:ext cx="9906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44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21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H="1">
            <a:off x="6858000" y="51816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13427" y="49969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grpSp>
        <p:nvGrpSpPr>
          <p:cNvPr id="4" name="Group 19"/>
          <p:cNvGrpSpPr/>
          <p:nvPr/>
        </p:nvGrpSpPr>
        <p:grpSpPr>
          <a:xfrm>
            <a:off x="6922827" y="5791200"/>
            <a:ext cx="2221173" cy="369332"/>
            <a:chOff x="6858000" y="3168134"/>
            <a:chExt cx="2221173" cy="369332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6858000" y="3352800"/>
              <a:ext cx="914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707573" y="3168134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Rear</a:t>
              </a:r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911755" y="562245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95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81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38138"/>
            <a:ext cx="8229600" cy="1252537"/>
          </a:xfrm>
        </p:spPr>
        <p:txBody>
          <a:bodyPr/>
          <a:lstStyle/>
          <a:p>
            <a:r>
              <a:rPr lang="en-AU" b="1" dirty="0" smtClean="0">
                <a:solidFill>
                  <a:schemeClr val="tx1"/>
                </a:solidFill>
              </a:rPr>
              <a:t>Circular Array Implementation</a:t>
            </a:r>
            <a:endParaRPr lang="en-AU" b="1" dirty="0">
              <a:solidFill>
                <a:schemeClr val="tx1"/>
              </a:solidFill>
            </a:endParaRPr>
          </a:p>
        </p:txBody>
      </p:sp>
      <p:pic>
        <p:nvPicPr>
          <p:cNvPr id="22532" name="Picture 4" descr="Image result for circular array que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528" y="2089597"/>
            <a:ext cx="8566353" cy="3124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283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2667000"/>
            <a:ext cx="6934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S&amp; Q</a:t>
            </a:r>
          </a:p>
          <a:p>
            <a:pPr algn="ctr"/>
            <a:r>
              <a:rPr lang="en-US" sz="6600" b="1" dirty="0" smtClean="0"/>
              <a:t>Exercises:</a:t>
            </a:r>
          </a:p>
          <a:p>
            <a:pPr algn="ctr"/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8451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143000"/>
            <a:ext cx="5562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1.  </a:t>
            </a:r>
            <a:r>
              <a:rPr lang="en-US" sz="2800" dirty="0" err="1"/>
              <a:t>Enqueue</a:t>
            </a:r>
            <a:r>
              <a:rPr lang="en-US" sz="2800" dirty="0"/>
              <a:t>(10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2</a:t>
            </a:r>
            <a:r>
              <a:rPr lang="en-US" sz="2800" dirty="0"/>
              <a:t>. </a:t>
            </a:r>
            <a:r>
              <a:rPr lang="en-US" sz="2800" dirty="0" err="1"/>
              <a:t>Enqueue</a:t>
            </a:r>
            <a:r>
              <a:rPr lang="en-US" sz="2800" dirty="0"/>
              <a:t>(12) </a:t>
            </a:r>
            <a:endParaRPr lang="en-US" sz="2800" dirty="0" smtClean="0"/>
          </a:p>
          <a:p>
            <a:r>
              <a:rPr lang="en-US" sz="2800" dirty="0" smtClean="0"/>
              <a:t>3</a:t>
            </a:r>
            <a:r>
              <a:rPr lang="en-US" sz="2800" dirty="0"/>
              <a:t>. </a:t>
            </a:r>
            <a:r>
              <a:rPr lang="en-US" sz="2800" dirty="0" err="1"/>
              <a:t>Enqueue</a:t>
            </a:r>
            <a:r>
              <a:rPr lang="en-US" sz="2800" dirty="0"/>
              <a:t>(9) </a:t>
            </a:r>
            <a:endParaRPr lang="en-US" sz="2800" dirty="0" smtClean="0"/>
          </a:p>
          <a:p>
            <a:r>
              <a:rPr lang="en-US" sz="2800" dirty="0" smtClean="0"/>
              <a:t>4</a:t>
            </a:r>
            <a:r>
              <a:rPr lang="en-US" sz="2800" dirty="0"/>
              <a:t>. </a:t>
            </a:r>
            <a:r>
              <a:rPr lang="en-US" sz="2800" dirty="0" err="1"/>
              <a:t>Enqueue</a:t>
            </a:r>
            <a:r>
              <a:rPr lang="en-US" sz="2800" dirty="0"/>
              <a:t>(8) </a:t>
            </a:r>
            <a:endParaRPr lang="en-US" sz="2800" dirty="0" smtClean="0"/>
          </a:p>
          <a:p>
            <a:r>
              <a:rPr lang="en-US" sz="2800" dirty="0" smtClean="0"/>
              <a:t>5</a:t>
            </a:r>
            <a:r>
              <a:rPr lang="en-US" sz="2800" dirty="0"/>
              <a:t>. </a:t>
            </a:r>
            <a:r>
              <a:rPr lang="en-US" sz="2800" dirty="0" err="1"/>
              <a:t>Enqueue</a:t>
            </a:r>
            <a:r>
              <a:rPr lang="en-US" sz="2800" dirty="0"/>
              <a:t>(3) </a:t>
            </a:r>
            <a:endParaRPr lang="en-US" sz="2800" dirty="0" smtClean="0"/>
          </a:p>
          <a:p>
            <a:r>
              <a:rPr lang="en-US" sz="2800" dirty="0" smtClean="0"/>
              <a:t>6</a:t>
            </a:r>
            <a:r>
              <a:rPr lang="en-US" sz="2800" dirty="0"/>
              <a:t>. </a:t>
            </a:r>
            <a:r>
              <a:rPr lang="en-US" sz="2800" dirty="0" err="1"/>
              <a:t>Dequeue</a:t>
            </a:r>
            <a:r>
              <a:rPr lang="en-US" sz="2800" dirty="0"/>
              <a:t>() </a:t>
            </a:r>
            <a:endParaRPr lang="en-US" sz="2800" dirty="0" smtClean="0"/>
          </a:p>
          <a:p>
            <a:r>
              <a:rPr lang="en-US" sz="2800" dirty="0" smtClean="0"/>
              <a:t>7</a:t>
            </a:r>
            <a:r>
              <a:rPr lang="en-US" sz="2800" dirty="0"/>
              <a:t>. Peek()</a:t>
            </a:r>
          </a:p>
          <a:p>
            <a:r>
              <a:rPr lang="en-US" sz="2800" dirty="0" smtClean="0"/>
              <a:t>8</a:t>
            </a:r>
            <a:r>
              <a:rPr lang="en-US" sz="2800" dirty="0"/>
              <a:t>. </a:t>
            </a:r>
            <a:r>
              <a:rPr lang="en-US" sz="2800" dirty="0" err="1"/>
              <a:t>Enqueue</a:t>
            </a:r>
            <a:r>
              <a:rPr lang="en-US" sz="2800" dirty="0"/>
              <a:t>(33) </a:t>
            </a:r>
            <a:endParaRPr lang="en-US" sz="2800" dirty="0" smtClean="0"/>
          </a:p>
          <a:p>
            <a:r>
              <a:rPr lang="en-US" sz="2800" dirty="0" smtClean="0"/>
              <a:t>9</a:t>
            </a:r>
            <a:r>
              <a:rPr lang="en-US" sz="2800" dirty="0"/>
              <a:t>. Peek() </a:t>
            </a:r>
            <a:endParaRPr lang="en-US" sz="2800" dirty="0" smtClean="0"/>
          </a:p>
          <a:p>
            <a:r>
              <a:rPr lang="en-US" sz="2800" dirty="0" smtClean="0"/>
              <a:t>10</a:t>
            </a:r>
            <a:r>
              <a:rPr lang="en-US" sz="2800" dirty="0"/>
              <a:t>. </a:t>
            </a:r>
            <a:r>
              <a:rPr lang="en-US" sz="2800" dirty="0" err="1"/>
              <a:t>Dequeue</a:t>
            </a:r>
            <a:r>
              <a:rPr lang="en-US" sz="2800" dirty="0"/>
              <a:t>()</a:t>
            </a:r>
          </a:p>
          <a:p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0" y="26670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Draw the resultant </a:t>
            </a:r>
            <a:r>
              <a:rPr lang="en-US" dirty="0" smtClean="0">
                <a:solidFill>
                  <a:schemeClr val="bg1"/>
                </a:solidFill>
              </a:rPr>
              <a:t>Queue</a:t>
            </a:r>
            <a:r>
              <a:rPr lang="en-US" dirty="0" smtClean="0"/>
              <a:t> after each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8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4335" y="4419600"/>
            <a:ext cx="7162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3600" dirty="0"/>
              <a:t>5 9 3 + 4 2 * * 7 + *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600200"/>
            <a:ext cx="60198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Infix: (5+3) * (8-2)</a:t>
            </a:r>
          </a:p>
          <a:p>
            <a:endParaRPr lang="en-US" dirty="0"/>
          </a:p>
          <a:p>
            <a:r>
              <a:rPr lang="en-US" dirty="0" smtClean="0"/>
              <a:t>Postfix:</a:t>
            </a:r>
          </a:p>
          <a:p>
            <a:endParaRPr lang="en-US" dirty="0"/>
          </a:p>
          <a:p>
            <a:r>
              <a:rPr lang="en-US" dirty="0" smtClean="0"/>
              <a:t>Use a </a:t>
            </a:r>
            <a:r>
              <a:rPr lang="en-US" dirty="0" err="1" smtClean="0"/>
              <a:t>xxxxxx</a:t>
            </a:r>
            <a:r>
              <a:rPr lang="en-US" dirty="0" smtClean="0"/>
              <a:t>  to evaluate the postfix expression</a:t>
            </a:r>
          </a:p>
          <a:p>
            <a:endParaRPr lang="en-US" dirty="0"/>
          </a:p>
          <a:p>
            <a:r>
              <a:rPr lang="en-US" dirty="0" smtClean="0"/>
              <a:t>Results: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5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2590800"/>
            <a:ext cx="655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BFS and DFS </a:t>
            </a:r>
            <a:endParaRPr lang="en-US" sz="66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00400" y="3698796"/>
            <a:ext cx="0" cy="1178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096000" y="3505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828800" y="4953000"/>
            <a:ext cx="24384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62600" y="4876800"/>
            <a:ext cx="2209800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3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/>
          <p:cNvSpPr/>
          <p:nvPr/>
        </p:nvSpPr>
        <p:spPr>
          <a:xfrm>
            <a:off x="990600" y="1524000"/>
            <a:ext cx="914400" cy="685800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B</a:t>
            </a:r>
          </a:p>
        </p:txBody>
      </p:sp>
      <p:sp>
        <p:nvSpPr>
          <p:cNvPr id="3" name="Flowchart: Connector 2"/>
          <p:cNvSpPr/>
          <p:nvPr/>
        </p:nvSpPr>
        <p:spPr>
          <a:xfrm>
            <a:off x="2168236" y="5410200"/>
            <a:ext cx="914400" cy="685800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G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838200" y="3837710"/>
            <a:ext cx="914400" cy="685800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3082636" y="3099955"/>
            <a:ext cx="914400" cy="685800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4572000" y="4572000"/>
            <a:ext cx="914400" cy="685800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3962400" y="1343891"/>
            <a:ext cx="914400" cy="685800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F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6629400" y="3886200"/>
            <a:ext cx="914400" cy="685800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H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6477000" y="2414155"/>
            <a:ext cx="914400" cy="685800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C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1" name="Straight Connector 10"/>
          <p:cNvCxnSpPr>
            <a:stCxn id="2" idx="6"/>
            <a:endCxn id="7" idx="2"/>
          </p:cNvCxnSpPr>
          <p:nvPr/>
        </p:nvCxnSpPr>
        <p:spPr>
          <a:xfrm flipV="1">
            <a:off x="1905000" y="1686791"/>
            <a:ext cx="2057400" cy="18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" idx="4"/>
            <a:endCxn id="4" idx="0"/>
          </p:cNvCxnSpPr>
          <p:nvPr/>
        </p:nvCxnSpPr>
        <p:spPr>
          <a:xfrm flipH="1">
            <a:off x="1295400" y="2209800"/>
            <a:ext cx="152400" cy="162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4"/>
            <a:endCxn id="3" idx="0"/>
          </p:cNvCxnSpPr>
          <p:nvPr/>
        </p:nvCxnSpPr>
        <p:spPr>
          <a:xfrm>
            <a:off x="1295400" y="4523510"/>
            <a:ext cx="1330036" cy="886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3" idx="0"/>
            <a:endCxn id="5" idx="4"/>
          </p:cNvCxnSpPr>
          <p:nvPr/>
        </p:nvCxnSpPr>
        <p:spPr>
          <a:xfrm flipV="1">
            <a:off x="2625436" y="3785755"/>
            <a:ext cx="914400" cy="1624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5"/>
            <a:endCxn id="5" idx="1"/>
          </p:cNvCxnSpPr>
          <p:nvPr/>
        </p:nvCxnSpPr>
        <p:spPr>
          <a:xfrm>
            <a:off x="1771089" y="2109367"/>
            <a:ext cx="1445458" cy="1091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6"/>
            <a:endCxn id="9" idx="1"/>
          </p:cNvCxnSpPr>
          <p:nvPr/>
        </p:nvCxnSpPr>
        <p:spPr>
          <a:xfrm>
            <a:off x="4876800" y="1686791"/>
            <a:ext cx="1734111" cy="827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4"/>
            <a:endCxn id="8" idx="0"/>
          </p:cNvCxnSpPr>
          <p:nvPr/>
        </p:nvCxnSpPr>
        <p:spPr>
          <a:xfrm>
            <a:off x="6934200" y="3099955"/>
            <a:ext cx="152400" cy="786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4"/>
            <a:endCxn id="6" idx="0"/>
          </p:cNvCxnSpPr>
          <p:nvPr/>
        </p:nvCxnSpPr>
        <p:spPr>
          <a:xfrm>
            <a:off x="3539836" y="3785755"/>
            <a:ext cx="1489364" cy="786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0"/>
            <a:endCxn id="7" idx="4"/>
          </p:cNvCxnSpPr>
          <p:nvPr/>
        </p:nvCxnSpPr>
        <p:spPr>
          <a:xfrm flipH="1" flipV="1">
            <a:off x="4419600" y="2029691"/>
            <a:ext cx="609600" cy="2542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73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05400"/>
            <a:ext cx="8229600" cy="125272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Thank You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33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5422" y="2362200"/>
            <a:ext cx="795377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Lecture </a:t>
            </a:r>
            <a:r>
              <a:rPr lang="en-US" sz="4800" b="1" dirty="0" smtClean="0"/>
              <a:t>04</a:t>
            </a:r>
            <a:endParaRPr lang="en-US" sz="4800" b="1" dirty="0" smtClean="0"/>
          </a:p>
          <a:p>
            <a:pPr algn="ctr"/>
            <a:r>
              <a:rPr lang="en-US" sz="4400" b="1" dirty="0" smtClean="0"/>
              <a:t>Sequential Data Structures: </a:t>
            </a:r>
          </a:p>
          <a:p>
            <a:pPr algn="ctr"/>
            <a:r>
              <a:rPr lang="en-US" sz="4400" b="1" dirty="0" smtClean="0"/>
              <a:t>S &amp; Q</a:t>
            </a:r>
          </a:p>
        </p:txBody>
      </p:sp>
    </p:spTree>
    <p:extLst>
      <p:ext uri="{BB962C8B-B14F-4D97-AF65-F5344CB8AC3E}">
        <p14:creationId xmlns:p14="http://schemas.microsoft.com/office/powerpoint/2010/main" val="328210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2819400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Queue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0682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304800"/>
            <a:ext cx="8229600" cy="1139825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b="1" dirty="0" smtClean="0">
                <a:solidFill>
                  <a:schemeClr val="tx1"/>
                </a:solidFill>
              </a:rPr>
              <a:t>Queue Data Structure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76400"/>
            <a:ext cx="8229600" cy="40767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Queue, data structure is similar to stack.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Except Queue is FIFO.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The first element to be remove from the queue is the first element we inserted to the queue.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48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304800"/>
            <a:ext cx="8229600" cy="1139825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b="1" dirty="0" smtClean="0">
                <a:solidFill>
                  <a:schemeClr val="tx1"/>
                </a:solidFill>
              </a:rPr>
              <a:t>Creating a new Queue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524000"/>
            <a:ext cx="8229600" cy="40767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 queue implementation is based on an array or list.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But queue restrict accesses.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Here </a:t>
            </a:r>
            <a:r>
              <a:rPr lang="en-US" dirty="0">
                <a:solidFill>
                  <a:schemeClr val="tx1"/>
                </a:solidFill>
              </a:rPr>
              <a:t>are the minimal set of operations we'd need for an abstract queue: </a:t>
            </a:r>
          </a:p>
          <a:p>
            <a:pPr marL="301943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Enter </a:t>
            </a:r>
            <a:r>
              <a:rPr lang="en-US" dirty="0">
                <a:solidFill>
                  <a:schemeClr val="tx1"/>
                </a:solidFill>
              </a:rPr>
              <a:t>(or Insert) Places an object at the </a:t>
            </a:r>
            <a:r>
              <a:rPr lang="en-US" i="1" dirty="0">
                <a:solidFill>
                  <a:schemeClr val="tx1"/>
                </a:solidFill>
              </a:rPr>
              <a:t>rear</a:t>
            </a:r>
            <a:r>
              <a:rPr lang="en-US" dirty="0">
                <a:solidFill>
                  <a:schemeClr val="tx1"/>
                </a:solidFill>
              </a:rPr>
              <a:t> of the queue. </a:t>
            </a:r>
          </a:p>
          <a:p>
            <a:pPr marL="301943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</a:p>
          <a:p>
            <a:pPr marL="301943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Delete </a:t>
            </a:r>
            <a:r>
              <a:rPr lang="en-US" dirty="0">
                <a:solidFill>
                  <a:schemeClr val="tx1"/>
                </a:solidFill>
              </a:rPr>
              <a:t>(or Remove) Removes an object from the </a:t>
            </a:r>
            <a:r>
              <a:rPr lang="en-US" i="1" dirty="0">
                <a:solidFill>
                  <a:schemeClr val="tx1"/>
                </a:solidFill>
              </a:rPr>
              <a:t>front</a:t>
            </a:r>
            <a:r>
              <a:rPr lang="en-US" dirty="0">
                <a:solidFill>
                  <a:schemeClr val="tx1"/>
                </a:solidFill>
              </a:rPr>
              <a:t> of the </a:t>
            </a:r>
            <a:r>
              <a:rPr lang="en-US" dirty="0" smtClean="0">
                <a:solidFill>
                  <a:schemeClr val="tx1"/>
                </a:solidFill>
              </a:rPr>
              <a:t>	queue </a:t>
            </a:r>
            <a:r>
              <a:rPr lang="en-US" dirty="0">
                <a:solidFill>
                  <a:schemeClr val="tx1"/>
                </a:solidFill>
              </a:rPr>
              <a:t>and produces that object.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IsEmpty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Reports whether the queue is empty or not. 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83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38138"/>
            <a:ext cx="8229600" cy="1252537"/>
          </a:xfrm>
        </p:spPr>
        <p:txBody>
          <a:bodyPr/>
          <a:lstStyle/>
          <a:p>
            <a:r>
              <a:rPr lang="en-AU" b="1" dirty="0" smtClean="0">
                <a:solidFill>
                  <a:schemeClr val="tx1"/>
                </a:solidFill>
              </a:rPr>
              <a:t>Queue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828800"/>
            <a:ext cx="8458200" cy="39624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Queue is an ordered collection of items (FIFO)</a:t>
            </a:r>
          </a:p>
          <a:p>
            <a:pPr marL="1076325" lvl="1" indent="-354013"/>
            <a:r>
              <a:rPr lang="en-US" altLang="en-US" dirty="0" smtClean="0"/>
              <a:t>Items are deleted from the head (Front)</a:t>
            </a:r>
          </a:p>
          <a:p>
            <a:pPr marL="1076325" lvl="1" indent="-354013"/>
            <a:r>
              <a:rPr lang="en-US" altLang="en-US" dirty="0" smtClean="0"/>
              <a:t>Items are added at the tail (Rear)</a:t>
            </a:r>
          </a:p>
          <a:p>
            <a:pPr marL="722312" lvl="1" indent="0">
              <a:buNone/>
            </a:pPr>
            <a:endParaRPr lang="en-US" altLang="en-US" dirty="0" smtClean="0"/>
          </a:p>
          <a:p>
            <a:r>
              <a:rPr lang="en-AU" dirty="0" smtClean="0"/>
              <a:t>Queue ADT provides at least two access functions</a:t>
            </a:r>
          </a:p>
          <a:p>
            <a:pPr marL="1076325" lvl="1" indent="-354013">
              <a:lnSpc>
                <a:spcPct val="9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Enqueue</a:t>
            </a:r>
            <a:r>
              <a:rPr lang="en-US" dirty="0" smtClean="0">
                <a:solidFill>
                  <a:srgbClr val="FF0000"/>
                </a:solidFill>
              </a:rPr>
              <a:t> (queue, object):</a:t>
            </a:r>
            <a:r>
              <a:rPr lang="en-US" dirty="0" smtClean="0"/>
              <a:t> Inserts object onto tail</a:t>
            </a:r>
            <a:br>
              <a:rPr lang="en-US" dirty="0" smtClean="0"/>
            </a:br>
            <a:r>
              <a:rPr lang="en-US" dirty="0" smtClean="0"/>
              <a:t>Input: Object, queue identity; Output: error code</a:t>
            </a:r>
          </a:p>
          <a:p>
            <a:pPr marL="722312" lvl="1" indent="0">
              <a:lnSpc>
                <a:spcPct val="90000"/>
              </a:lnSpc>
              <a:buNone/>
            </a:pPr>
            <a:endParaRPr lang="en-US" dirty="0" smtClean="0"/>
          </a:p>
          <a:p>
            <a:pPr marL="1076325" lvl="1" indent="-354013">
              <a:lnSpc>
                <a:spcPct val="9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Dequeue</a:t>
            </a:r>
            <a:r>
              <a:rPr lang="en-US" dirty="0" smtClean="0">
                <a:solidFill>
                  <a:srgbClr val="FF0000"/>
                </a:solidFill>
              </a:rPr>
              <a:t> (queue):</a:t>
            </a:r>
            <a:r>
              <a:rPr lang="en-US" dirty="0" smtClean="0"/>
              <a:t> Removes the object at the head</a:t>
            </a:r>
          </a:p>
          <a:p>
            <a:pPr marL="1076325" lvl="1" indent="-354013">
              <a:lnSpc>
                <a:spcPct val="90000"/>
              </a:lnSpc>
              <a:buNone/>
            </a:pPr>
            <a:r>
              <a:rPr lang="en-US" dirty="0" smtClean="0"/>
              <a:t>    	Input: queue identity; Output: Object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613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4343400" cy="1143000"/>
          </a:xfrm>
        </p:spPr>
        <p:txBody>
          <a:bodyPr/>
          <a:lstStyle/>
          <a:p>
            <a:r>
              <a:rPr lang="en-AU" b="1" dirty="0" smtClean="0">
                <a:solidFill>
                  <a:schemeClr val="tx1"/>
                </a:solidFill>
              </a:rPr>
              <a:t>Queue ADT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981200"/>
            <a:ext cx="8458200" cy="4495800"/>
          </a:xfrm>
        </p:spPr>
        <p:txBody>
          <a:bodyPr>
            <a:normAutofit/>
          </a:bodyPr>
          <a:lstStyle/>
          <a:p>
            <a:r>
              <a:rPr lang="en-AU" dirty="0" err="1" smtClean="0"/>
              <a:t>struct</a:t>
            </a:r>
            <a:r>
              <a:rPr lang="en-AU" dirty="0" smtClean="0"/>
              <a:t> queue { 	</a:t>
            </a:r>
            <a:r>
              <a:rPr lang="en-AU" dirty="0" err="1" smtClean="0"/>
              <a:t>int</a:t>
            </a:r>
            <a:r>
              <a:rPr lang="en-AU" dirty="0" smtClean="0"/>
              <a:t> head, tail;</a:t>
            </a:r>
          </a:p>
          <a:p>
            <a:pPr>
              <a:buNone/>
            </a:pPr>
            <a:r>
              <a:rPr lang="en-AU" dirty="0" smtClean="0"/>
              <a:t>				</a:t>
            </a:r>
            <a:r>
              <a:rPr lang="en-AU" dirty="0" err="1" smtClean="0"/>
              <a:t>int</a:t>
            </a:r>
            <a:r>
              <a:rPr lang="en-AU" dirty="0" smtClean="0"/>
              <a:t> data[size]; 	};</a:t>
            </a:r>
          </a:p>
          <a:p>
            <a:r>
              <a:rPr lang="en-AU" dirty="0" err="1" smtClean="0"/>
              <a:t>int</a:t>
            </a:r>
            <a:r>
              <a:rPr lang="en-AU" dirty="0" smtClean="0"/>
              <a:t> </a:t>
            </a:r>
            <a:r>
              <a:rPr lang="en-AU" dirty="0" err="1" smtClean="0"/>
              <a:t>enqueue</a:t>
            </a:r>
            <a:r>
              <a:rPr lang="en-AU" dirty="0" smtClean="0"/>
              <a:t>(</a:t>
            </a:r>
            <a:r>
              <a:rPr lang="en-AU" dirty="0" err="1" smtClean="0"/>
              <a:t>struct</a:t>
            </a:r>
            <a:r>
              <a:rPr lang="en-AU" dirty="0" smtClean="0"/>
              <a:t>  queue *q, </a:t>
            </a:r>
            <a:r>
              <a:rPr lang="en-AU" dirty="0" err="1" smtClean="0"/>
              <a:t>int</a:t>
            </a:r>
            <a:r>
              <a:rPr lang="en-AU" dirty="0" smtClean="0"/>
              <a:t> item);</a:t>
            </a:r>
          </a:p>
          <a:p>
            <a:r>
              <a:rPr lang="en-AU" dirty="0" err="1" smtClean="0"/>
              <a:t>int</a:t>
            </a:r>
            <a:r>
              <a:rPr lang="en-AU" dirty="0" smtClean="0"/>
              <a:t> </a:t>
            </a:r>
            <a:r>
              <a:rPr lang="en-AU" dirty="0" err="1" smtClean="0"/>
              <a:t>dequeue</a:t>
            </a:r>
            <a:r>
              <a:rPr lang="en-AU" dirty="0" smtClean="0"/>
              <a:t>(</a:t>
            </a:r>
            <a:r>
              <a:rPr lang="en-AU" dirty="0" err="1" smtClean="0"/>
              <a:t>struct</a:t>
            </a:r>
            <a:r>
              <a:rPr lang="en-AU" dirty="0" smtClean="0"/>
              <a:t> queue*q);</a:t>
            </a:r>
          </a:p>
          <a:p>
            <a:endParaRPr lang="en-AU" dirty="0" smtClean="0"/>
          </a:p>
          <a:p>
            <a:r>
              <a:rPr lang="en-AU" dirty="0" err="1" smtClean="0"/>
              <a:t>int</a:t>
            </a:r>
            <a:r>
              <a:rPr lang="en-AU" dirty="0" smtClean="0"/>
              <a:t> init(</a:t>
            </a:r>
            <a:r>
              <a:rPr lang="en-AU" dirty="0" err="1" smtClean="0"/>
              <a:t>struct</a:t>
            </a:r>
            <a:r>
              <a:rPr lang="en-AU" dirty="0" smtClean="0"/>
              <a:t> queue* q); 	// set head and tail</a:t>
            </a:r>
          </a:p>
          <a:p>
            <a:r>
              <a:rPr lang="en-AU" dirty="0" err="1" smtClean="0"/>
              <a:t>int</a:t>
            </a:r>
            <a:r>
              <a:rPr lang="en-AU" dirty="0" smtClean="0"/>
              <a:t> full(</a:t>
            </a:r>
            <a:r>
              <a:rPr lang="en-AU" dirty="0" err="1" smtClean="0"/>
              <a:t>struct</a:t>
            </a:r>
            <a:r>
              <a:rPr lang="en-AU" dirty="0" smtClean="0"/>
              <a:t> queue* q); 	// return 1 if full </a:t>
            </a:r>
          </a:p>
          <a:p>
            <a:r>
              <a:rPr lang="en-AU" dirty="0" err="1" smtClean="0"/>
              <a:t>int</a:t>
            </a:r>
            <a:r>
              <a:rPr lang="en-AU" dirty="0" smtClean="0"/>
              <a:t> empty(</a:t>
            </a:r>
            <a:r>
              <a:rPr lang="en-AU" dirty="0" err="1" smtClean="0"/>
              <a:t>struct</a:t>
            </a:r>
            <a:r>
              <a:rPr lang="en-AU" dirty="0" smtClean="0"/>
              <a:t> queue* q);  // return 1 if empty</a:t>
            </a:r>
          </a:p>
        </p:txBody>
      </p:sp>
      <p:pic>
        <p:nvPicPr>
          <p:cNvPr id="4" name="Picture 3" descr="que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457200"/>
            <a:ext cx="5257800" cy="124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1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819400" y="0"/>
            <a:ext cx="6324600" cy="1066800"/>
          </a:xfrm>
        </p:spPr>
        <p:txBody>
          <a:bodyPr/>
          <a:lstStyle/>
          <a:p>
            <a:r>
              <a:rPr lang="en-AU" dirty="0" smtClean="0">
                <a:solidFill>
                  <a:schemeClr val="tx1"/>
                </a:solidFill>
              </a:rPr>
              <a:t>Queue in Action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19458" name="Picture 2" descr="Image result for Queue AD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8245" y="457200"/>
            <a:ext cx="6477000" cy="3322986"/>
          </a:xfrm>
          <a:prstGeom prst="rect">
            <a:avLst/>
          </a:prstGeom>
          <a:noFill/>
        </p:spPr>
      </p:pic>
      <p:pic>
        <p:nvPicPr>
          <p:cNvPr id="5" name="Picture 4" descr="q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219207"/>
            <a:ext cx="4906060" cy="26387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56856" y="2249031"/>
            <a:ext cx="3200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0000"/>
                </a:solidFill>
              </a:rPr>
              <a:t>Active part of the queue keeps on moving and hit the array limit at some stage </a:t>
            </a:r>
            <a:r>
              <a:rPr lang="en-AU" sz="2800" dirty="0" smtClean="0">
                <a:solidFill>
                  <a:srgbClr val="FF0000"/>
                </a:solidFill>
                <a:sym typeface="Wingdings" pitchFamily="2" charset="2"/>
              </a:rPr>
              <a:t>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56856" y="5181600"/>
            <a:ext cx="2929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B0F0"/>
                </a:solidFill>
              </a:rPr>
              <a:t>PROBLEM…?</a:t>
            </a:r>
            <a:endParaRPr lang="en-US" sz="3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78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401717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Circular Queue Implementation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8400" y="1981200"/>
            <a:ext cx="483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Solution: Circular </a:t>
            </a:r>
            <a:r>
              <a:rPr lang="en-US" sz="3200" b="1" dirty="0" smtClean="0"/>
              <a:t>Queue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5815</TotalTime>
  <Words>303</Words>
  <Application>Microsoft Office PowerPoint</Application>
  <PresentationFormat>On-screen Show (4:3)</PresentationFormat>
  <Paragraphs>107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Waveform</vt:lpstr>
      <vt:lpstr>PowerPoint Presentation</vt:lpstr>
      <vt:lpstr>PowerPoint Presentation</vt:lpstr>
      <vt:lpstr>PowerPoint Presentation</vt:lpstr>
      <vt:lpstr>Queue Data Structure </vt:lpstr>
      <vt:lpstr>Creating a new Queue </vt:lpstr>
      <vt:lpstr>Queue</vt:lpstr>
      <vt:lpstr>Queue ADT</vt:lpstr>
      <vt:lpstr>Queue in Action</vt:lpstr>
      <vt:lpstr>PowerPoint Presentation</vt:lpstr>
      <vt:lpstr>Circular Array Implementation</vt:lpstr>
      <vt:lpstr>PowerPoint Presentation</vt:lpstr>
      <vt:lpstr>Circular Array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</dc:title>
  <dc:creator>manoja</dc:creator>
  <cp:lastModifiedBy>admin</cp:lastModifiedBy>
  <cp:revision>266</cp:revision>
  <dcterms:created xsi:type="dcterms:W3CDTF">2012-10-29T08:55:31Z</dcterms:created>
  <dcterms:modified xsi:type="dcterms:W3CDTF">2017-05-31T02:09:25Z</dcterms:modified>
</cp:coreProperties>
</file>