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0"/>
  </p:notesMasterIdLst>
  <p:sldIdLst>
    <p:sldId id="446" r:id="rId2"/>
    <p:sldId id="259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47" r:id="rId12"/>
    <p:sldId id="448" r:id="rId13"/>
    <p:sldId id="443" r:id="rId14"/>
    <p:sldId id="444" r:id="rId15"/>
    <p:sldId id="445" r:id="rId16"/>
    <p:sldId id="449" r:id="rId17"/>
    <p:sldId id="450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22" autoAdjust="0"/>
  </p:normalViewPr>
  <p:slideViewPr>
    <p:cSldViewPr>
      <p:cViewPr>
        <p:scale>
          <a:sx n="77" d="100"/>
          <a:sy n="77" d="100"/>
        </p:scale>
        <p:origin x="-45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280EC6-7ACF-4139-AE6D-7404AD970699}" type="slidenum">
              <a:rPr lang="en-CA" smtClean="0"/>
              <a:pPr/>
              <a:t>6</a:t>
            </a:fld>
            <a:endParaRPr lang="en-CA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5342B8-AE37-4116-8370-13F378D74B07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31FABC-4F73-4C60-99EF-28D068CE1040}" type="slidenum">
              <a:rPr lang="en-CA" smtClean="0"/>
              <a:pPr/>
              <a:t>9</a:t>
            </a:fld>
            <a:endParaRPr lang="en-CA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05/17/17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" y="2971800"/>
            <a:ext cx="8915400" cy="1551508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DATA STRUCTURES                                   &amp;                                                ALGORITHMS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638800"/>
            <a:ext cx="6400800" cy="863599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By: </a:t>
            </a:r>
            <a:r>
              <a:rPr lang="en-US" b="1" dirty="0" err="1" smtClean="0">
                <a:solidFill>
                  <a:schemeClr val="tx1"/>
                </a:solidFill>
              </a:rPr>
              <a:t>Manoja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Weerasekara</a:t>
            </a:r>
            <a:endParaRPr lang="en-US" b="1" dirty="0" smtClean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NSBM-Colombo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Binary Search Algorithm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4740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sz="2400" dirty="0"/>
              <a:t>Need the dataset to be sorted (say ascending order</a:t>
            </a:r>
            <a:r>
              <a:rPr lang="en-AU" sz="2400" dirty="0" smtClean="0"/>
              <a:t>)</a:t>
            </a:r>
          </a:p>
          <a:p>
            <a:endParaRPr lang="en-AU" sz="2400" dirty="0"/>
          </a:p>
          <a:p>
            <a:r>
              <a:rPr lang="en-AU" sz="2400" dirty="0"/>
              <a:t>At each step check the middle item</a:t>
            </a:r>
          </a:p>
          <a:p>
            <a:pPr lvl="1"/>
            <a:r>
              <a:rPr lang="en-AU" sz="2400" dirty="0"/>
              <a:t>If key == middle item </a:t>
            </a:r>
            <a:r>
              <a:rPr lang="en-AU" sz="2400" dirty="0">
                <a:sym typeface="Wingdings" pitchFamily="2" charset="2"/>
              </a:rPr>
              <a:t> item found</a:t>
            </a:r>
          </a:p>
          <a:p>
            <a:pPr lvl="1"/>
            <a:r>
              <a:rPr lang="en-AU" sz="2400" dirty="0">
                <a:sym typeface="Wingdings" pitchFamily="2" charset="2"/>
              </a:rPr>
              <a:t>If key &lt; middle item	 binary search the first half</a:t>
            </a:r>
          </a:p>
          <a:p>
            <a:pPr lvl="1"/>
            <a:r>
              <a:rPr lang="en-AU" sz="2400" dirty="0">
                <a:sym typeface="Wingdings" pitchFamily="2" charset="2"/>
              </a:rPr>
              <a:t>If key &gt; middle item  binary search the second </a:t>
            </a:r>
            <a:r>
              <a:rPr lang="en-AU" sz="2400" dirty="0" smtClean="0">
                <a:sym typeface="Wingdings" pitchFamily="2" charset="2"/>
              </a:rPr>
              <a:t>half</a:t>
            </a:r>
          </a:p>
          <a:p>
            <a:pPr lvl="1"/>
            <a:endParaRPr lang="en-AU" sz="2400" dirty="0">
              <a:sym typeface="Wingdings" pitchFamily="2" charset="2"/>
            </a:endParaRPr>
          </a:p>
          <a:p>
            <a:r>
              <a:rPr lang="en-AU" sz="2400" dirty="0">
                <a:sym typeface="Wingdings" pitchFamily="2" charset="2"/>
              </a:rPr>
              <a:t>Search ends either finding the item or after checking an array of size 1.</a:t>
            </a:r>
            <a:endParaRPr lang="en-A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Binary Search Example</a:t>
            </a:r>
            <a:endParaRPr lang="en-AU" dirty="0"/>
          </a:p>
        </p:txBody>
      </p:sp>
      <p:pic>
        <p:nvPicPr>
          <p:cNvPr id="34818" name="Picture 2" descr="Image result for binary 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3215"/>
            <a:ext cx="6572296" cy="54347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107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Binary Search Tree</a:t>
            </a:r>
            <a:endParaRPr lang="en-AU" dirty="0"/>
          </a:p>
        </p:txBody>
      </p:sp>
      <p:pic>
        <p:nvPicPr>
          <p:cNvPr id="1026" name="Picture 2" descr="Image result for binary 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122352" cy="4214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508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Efficiency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8686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/>
              <a:t>Searching and array of 1024 elements will take at most 10 passes to find a match or determine that the element does not exist in the array. </a:t>
            </a:r>
          </a:p>
          <a:p>
            <a:pPr algn="l"/>
            <a:r>
              <a:rPr lang="en-US" sz="2400" dirty="0"/>
              <a:t>512, 256, 128, 64, 32, 16, 8, 4, 2, 1</a:t>
            </a:r>
          </a:p>
          <a:p>
            <a:pPr algn="l">
              <a:buFont typeface="Wingdings" pitchFamily="2" charset="2"/>
              <a:buChar char="Ø"/>
            </a:pPr>
            <a:endParaRPr lang="en-US" sz="2400" dirty="0"/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0000FF"/>
                </a:solidFill>
              </a:rPr>
              <a:t>An array of one billion elements takes a maximum of 30 comparisons. </a:t>
            </a:r>
          </a:p>
          <a:p>
            <a:pPr algn="l">
              <a:buFont typeface="Wingdings" pitchFamily="2" charset="2"/>
              <a:buChar char="Ø"/>
            </a:pPr>
            <a:endParaRPr lang="en-US" sz="2400" dirty="0">
              <a:solidFill>
                <a:srgbClr val="0000FF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The bigger the array the better a binary search is as compared to a linear </a:t>
            </a:r>
            <a:r>
              <a:rPr lang="en-US" sz="2400" dirty="0" smtClean="0">
                <a:solidFill>
                  <a:srgbClr val="FF0000"/>
                </a:solidFill>
              </a:rPr>
              <a:t>search</a:t>
            </a:r>
          </a:p>
          <a:p>
            <a:pPr algn="l">
              <a:buFont typeface="Wingdings" pitchFamily="2" charset="2"/>
              <a:buChar char="Ø"/>
            </a:pPr>
            <a:endParaRPr lang="en-US" sz="2400" dirty="0">
              <a:solidFill>
                <a:srgbClr val="FF00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O(log n)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Binary Search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charset="0"/>
              </a:rPr>
              <a:t>Set first index to </a:t>
            </a:r>
            <a:r>
              <a:rPr lang="en-US" sz="2000" i="1" dirty="0" smtClean="0">
                <a:latin typeface="Times New Roman" charset="0"/>
              </a:rPr>
              <a:t>0. Set </a:t>
            </a:r>
            <a:r>
              <a:rPr lang="en-US" sz="2000" i="1" dirty="0">
                <a:latin typeface="Times New Roman" charset="0"/>
              </a:rPr>
              <a:t>last index to the last subscript in the array.</a:t>
            </a:r>
          </a:p>
          <a:p>
            <a:r>
              <a:rPr lang="en-US" sz="2000" i="1" dirty="0">
                <a:latin typeface="Times New Roman" charset="0"/>
              </a:rPr>
              <a:t>Set found to </a:t>
            </a:r>
            <a:r>
              <a:rPr lang="en-US" sz="2000" i="1" dirty="0" smtClean="0">
                <a:latin typeface="Times New Roman" charset="0"/>
              </a:rPr>
              <a:t>false. Set </a:t>
            </a:r>
            <a:r>
              <a:rPr lang="en-US" sz="2000" i="1" dirty="0">
                <a:latin typeface="Times New Roman" charset="0"/>
              </a:rPr>
              <a:t>position to -1.</a:t>
            </a:r>
          </a:p>
          <a:p>
            <a:endParaRPr lang="en-US" sz="2000" i="1" dirty="0" smtClean="0">
              <a:latin typeface="Times New Roman" charset="0"/>
            </a:endParaRPr>
          </a:p>
          <a:p>
            <a:r>
              <a:rPr lang="en-US" sz="2000" i="1" dirty="0" smtClean="0">
                <a:latin typeface="Times New Roman" charset="0"/>
              </a:rPr>
              <a:t>While </a:t>
            </a:r>
            <a:r>
              <a:rPr lang="en-US" sz="2000" i="1" dirty="0">
                <a:latin typeface="Times New Roman" charset="0"/>
              </a:rPr>
              <a:t>found is not true and first is less than or equal to last</a:t>
            </a:r>
          </a:p>
          <a:p>
            <a:r>
              <a:rPr lang="en-US" sz="2000" i="1" dirty="0">
                <a:latin typeface="Times New Roman" charset="0"/>
              </a:rPr>
              <a:t>     Set middle to the subscript half-way between array[first] and array[last].</a:t>
            </a:r>
          </a:p>
          <a:p>
            <a:r>
              <a:rPr lang="en-US" sz="2000" i="1" dirty="0">
                <a:latin typeface="Times New Roman" charset="0"/>
              </a:rPr>
              <a:t>    </a:t>
            </a:r>
            <a:endParaRPr lang="en-US" sz="2000" i="1" dirty="0" smtClean="0">
              <a:latin typeface="Times New Roman" charset="0"/>
            </a:endParaRPr>
          </a:p>
          <a:p>
            <a:r>
              <a:rPr lang="en-US" sz="2000" i="1" dirty="0" smtClean="0">
                <a:latin typeface="Times New Roman" charset="0"/>
              </a:rPr>
              <a:t>     </a:t>
            </a:r>
            <a:r>
              <a:rPr lang="en-US" sz="2000" i="1" dirty="0">
                <a:latin typeface="Times New Roman" charset="0"/>
              </a:rPr>
              <a:t>If array[middle] equals the desired value</a:t>
            </a:r>
          </a:p>
          <a:p>
            <a:r>
              <a:rPr lang="en-US" sz="2000" i="1" dirty="0">
                <a:latin typeface="Times New Roman" charset="0"/>
              </a:rPr>
              <a:t>          </a:t>
            </a:r>
            <a:r>
              <a:rPr lang="en-US" sz="2000" i="1" dirty="0" smtClean="0">
                <a:latin typeface="Times New Roman" charset="0"/>
              </a:rPr>
              <a:t>	Set </a:t>
            </a:r>
            <a:r>
              <a:rPr lang="en-US" sz="2000" i="1" dirty="0">
                <a:latin typeface="Times New Roman" charset="0"/>
              </a:rPr>
              <a:t>found to true.</a:t>
            </a:r>
          </a:p>
          <a:p>
            <a:r>
              <a:rPr lang="en-US" sz="2000" i="1" dirty="0">
                <a:latin typeface="Times New Roman" charset="0"/>
              </a:rPr>
              <a:t>          </a:t>
            </a:r>
            <a:r>
              <a:rPr lang="en-US" sz="2000" i="1" dirty="0" smtClean="0">
                <a:latin typeface="Times New Roman" charset="0"/>
              </a:rPr>
              <a:t>	Set </a:t>
            </a:r>
            <a:r>
              <a:rPr lang="en-US" sz="2000" i="1" dirty="0">
                <a:latin typeface="Times New Roman" charset="0"/>
              </a:rPr>
              <a:t>position to middle.</a:t>
            </a:r>
          </a:p>
          <a:p>
            <a:r>
              <a:rPr lang="en-US" sz="2000" i="1" dirty="0">
                <a:latin typeface="Times New Roman" charset="0"/>
              </a:rPr>
              <a:t>    </a:t>
            </a:r>
            <a:r>
              <a:rPr lang="en-US" sz="2000" i="1" dirty="0" smtClean="0">
                <a:latin typeface="Times New Roman" charset="0"/>
              </a:rPr>
              <a:t>	</a:t>
            </a:r>
          </a:p>
          <a:p>
            <a:r>
              <a:rPr lang="en-US" sz="2000" i="1" dirty="0" smtClean="0">
                <a:latin typeface="Times New Roman" charset="0"/>
              </a:rPr>
              <a:t>	 </a:t>
            </a:r>
            <a:r>
              <a:rPr lang="en-US" sz="2000" i="1" dirty="0">
                <a:latin typeface="Times New Roman" charset="0"/>
              </a:rPr>
              <a:t>Else If array[middle] is greater than the desired value</a:t>
            </a:r>
          </a:p>
          <a:p>
            <a:r>
              <a:rPr lang="en-US" sz="2000" i="1" dirty="0">
                <a:latin typeface="Times New Roman" charset="0"/>
              </a:rPr>
              <a:t>          </a:t>
            </a:r>
            <a:r>
              <a:rPr lang="en-US" sz="2000" i="1" dirty="0" smtClean="0">
                <a:latin typeface="Times New Roman" charset="0"/>
              </a:rPr>
              <a:t>		Set </a:t>
            </a:r>
            <a:r>
              <a:rPr lang="en-US" sz="2000" i="1" dirty="0">
                <a:latin typeface="Times New Roman" charset="0"/>
              </a:rPr>
              <a:t>last to middle - 1.</a:t>
            </a:r>
          </a:p>
          <a:p>
            <a:r>
              <a:rPr lang="en-US" sz="2000" i="1" dirty="0">
                <a:latin typeface="Times New Roman" charset="0"/>
              </a:rPr>
              <a:t>     </a:t>
            </a:r>
            <a:r>
              <a:rPr lang="en-US" sz="2000" i="1" dirty="0" smtClean="0">
                <a:latin typeface="Times New Roman" charset="0"/>
              </a:rPr>
              <a:t>	Else</a:t>
            </a:r>
            <a:endParaRPr lang="en-US" sz="2000" i="1" dirty="0">
              <a:latin typeface="Times New Roman" charset="0"/>
            </a:endParaRPr>
          </a:p>
          <a:p>
            <a:r>
              <a:rPr lang="en-US" sz="2000" i="1" dirty="0">
                <a:latin typeface="Times New Roman" charset="0"/>
              </a:rPr>
              <a:t>          </a:t>
            </a:r>
            <a:r>
              <a:rPr lang="en-US" sz="2000" i="1" dirty="0" smtClean="0">
                <a:latin typeface="Times New Roman" charset="0"/>
              </a:rPr>
              <a:t>		Set </a:t>
            </a:r>
            <a:r>
              <a:rPr lang="en-US" sz="2000" i="1" dirty="0">
                <a:latin typeface="Times New Roman" charset="0"/>
              </a:rPr>
              <a:t>first to middle + 1.</a:t>
            </a:r>
          </a:p>
          <a:p>
            <a:r>
              <a:rPr lang="en-US" sz="2000" i="1" dirty="0">
                <a:latin typeface="Times New Roman" charset="0"/>
              </a:rPr>
              <a:t>     End If.</a:t>
            </a:r>
          </a:p>
          <a:p>
            <a:endParaRPr lang="en-US" sz="2000" i="1" dirty="0" smtClean="0">
              <a:latin typeface="Times New Roman" charset="0"/>
            </a:endParaRPr>
          </a:p>
          <a:p>
            <a:r>
              <a:rPr lang="en-US" sz="2000" i="1" dirty="0" smtClean="0">
                <a:latin typeface="Times New Roman" charset="0"/>
              </a:rPr>
              <a:t>End </a:t>
            </a:r>
            <a:r>
              <a:rPr lang="en-US" sz="2000" i="1" dirty="0">
                <a:latin typeface="Times New Roman" charset="0"/>
              </a:rPr>
              <a:t>While</a:t>
            </a:r>
            <a:r>
              <a:rPr lang="en-US" sz="2000" i="1" dirty="0" smtClean="0">
                <a:latin typeface="Times New Roman" charset="0"/>
              </a:rPr>
              <a:t>.</a:t>
            </a:r>
          </a:p>
          <a:p>
            <a:r>
              <a:rPr lang="en-US" sz="2000" i="1" dirty="0" smtClean="0">
                <a:latin typeface="Times New Roman" charset="0"/>
              </a:rPr>
              <a:t>Return </a:t>
            </a:r>
            <a:r>
              <a:rPr lang="en-US" sz="2000" i="1" dirty="0">
                <a:latin typeface="Times New Roman" charset="0"/>
              </a:rPr>
              <a:t>position.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743825" cy="99218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A Binary Search Function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1102578"/>
            <a:ext cx="85820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</a:t>
            </a:r>
            <a:r>
              <a:rPr lang="en-US" sz="1600" dirty="0" err="1">
                <a:latin typeface="Courier New" pitchFamily="112" charset="0"/>
              </a:rPr>
              <a:t>binarySearch</a:t>
            </a:r>
            <a:r>
              <a:rPr lang="en-US" sz="1600" dirty="0">
                <a:latin typeface="Courier New" pitchFamily="112" charset="0"/>
              </a:rPr>
              <a:t>(</a:t>
            </a: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array[], </a:t>
            </a: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size, </a:t>
            </a: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value)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{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</a:t>
            </a:r>
            <a:r>
              <a:rPr lang="en-US" sz="1600" dirty="0" err="1">
                <a:latin typeface="Courier New" pitchFamily="112" charset="0"/>
              </a:rPr>
              <a:t>int</a:t>
            </a:r>
            <a:r>
              <a:rPr lang="en-US" sz="1600" dirty="0">
                <a:latin typeface="Courier New" pitchFamily="112" charset="0"/>
              </a:rPr>
              <a:t> first = 0,             // First array element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last = size - 1,       // Last array element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middle,                // Mid point of search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position = -1;         // Position of search value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</a:t>
            </a:r>
            <a:r>
              <a:rPr lang="en-US" sz="1600" dirty="0" err="1" smtClean="0">
                <a:latin typeface="Courier New" pitchFamily="112" charset="0"/>
              </a:rPr>
              <a:t>boolean</a:t>
            </a:r>
            <a:r>
              <a:rPr lang="en-US" sz="1600" dirty="0" smtClean="0">
                <a:latin typeface="Courier New" pitchFamily="112" charset="0"/>
              </a:rPr>
              <a:t> </a:t>
            </a:r>
            <a:r>
              <a:rPr lang="en-US" sz="1600" dirty="0">
                <a:latin typeface="Courier New" pitchFamily="112" charset="0"/>
              </a:rPr>
              <a:t>found = false;        // Flag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/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while (!found &amp;&amp; first &lt;= last)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{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middle = (first + last) / 2;     // Calculate mid point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if (array[middle] == value)      // If value is found at mid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{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  found = true;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  position = middle;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}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else if (array[middle] &gt; value)  // If value is in lower half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  last = middle - 1;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else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      first = middle + 1;           // If value is in upper half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}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   return position;</a:t>
            </a:r>
            <a:br>
              <a:rPr lang="en-US" sz="1600" dirty="0">
                <a:latin typeface="Courier New" pitchFamily="112" charset="0"/>
              </a:rPr>
            </a:br>
            <a:r>
              <a:rPr lang="en-US" sz="1600" dirty="0">
                <a:latin typeface="Courier New" pitchFamily="112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Carryout a </a:t>
            </a:r>
            <a:r>
              <a:rPr lang="en-AU" sz="2000" dirty="0">
                <a:solidFill>
                  <a:srgbClr val="FF0000"/>
                </a:solidFill>
              </a:rPr>
              <a:t>Desk-Check</a:t>
            </a:r>
            <a:r>
              <a:rPr lang="en-AU" sz="2000" dirty="0"/>
              <a:t> for the above algorithm for the following data set:</a:t>
            </a:r>
            <a:endParaRPr lang="en-US" sz="2000" dirty="0"/>
          </a:p>
          <a:p>
            <a:r>
              <a:rPr lang="en-AU" sz="2000" dirty="0"/>
              <a:t>		data[] = { 12, 16, 23, 28, 34, 42, 47, 55, 64, 65, 66, 72 }</a:t>
            </a:r>
            <a:endParaRPr lang="en-US" sz="2000" dirty="0"/>
          </a:p>
          <a:p>
            <a:r>
              <a:rPr lang="en-AU" sz="2000" dirty="0"/>
              <a:t>		key = 54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76247"/>
              </p:ext>
            </p:extLst>
          </p:nvPr>
        </p:nvGraphicFramePr>
        <p:xfrm>
          <a:off x="1523999" y="3047999"/>
          <a:ext cx="6781800" cy="3352804"/>
        </p:xfrm>
        <a:graphic>
          <a:graphicData uri="http://schemas.openxmlformats.org/drawingml/2006/table">
            <a:tbl>
              <a:tblPr firstRow="1" firstCol="1" bandRow="1"/>
              <a:tblGrid>
                <a:gridCol w="1464350"/>
                <a:gridCol w="1328444"/>
                <a:gridCol w="1332118"/>
                <a:gridCol w="1328444"/>
                <a:gridCol w="1328444"/>
              </a:tblGrid>
              <a:tr h="478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1st 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2nd 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3rd 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4th 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size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data[mid]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1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Answer: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4713"/>
              </p:ext>
            </p:extLst>
          </p:nvPr>
        </p:nvGraphicFramePr>
        <p:xfrm>
          <a:off x="2057400" y="2590800"/>
          <a:ext cx="5640863" cy="2685221"/>
        </p:xfrm>
        <a:graphic>
          <a:graphicData uri="http://schemas.openxmlformats.org/drawingml/2006/table">
            <a:tbl>
              <a:tblPr firstRow="1" firstCol="1" bandRow="1"/>
              <a:tblGrid>
                <a:gridCol w="1217995"/>
                <a:gridCol w="1104953"/>
                <a:gridCol w="1108009"/>
                <a:gridCol w="1104953"/>
                <a:gridCol w="1104953"/>
              </a:tblGrid>
              <a:tr h="383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1st call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2nd call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3rd call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4th call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key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&amp;data[0]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&amp;data[7]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&amp;data[7]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&amp;data[7]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size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data[mid]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47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return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AU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423" y="2362200"/>
            <a:ext cx="754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02</a:t>
            </a:r>
            <a:endParaRPr lang="en-US" sz="4800" b="1" dirty="0" smtClean="0"/>
          </a:p>
          <a:p>
            <a:pPr algn="ctr"/>
            <a:r>
              <a:rPr lang="en-US" sz="4400" dirty="0" smtClean="0"/>
              <a:t>Searching Algorithms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229600" cy="1252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Searching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7526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Finding elements in large amounts of  data</a:t>
            </a:r>
          </a:p>
          <a:p>
            <a:pPr lvl="1"/>
            <a:r>
              <a:rPr lang="en-US" sz="3200" dirty="0" smtClean="0"/>
              <a:t>Determine whether array contains value matching </a:t>
            </a:r>
            <a:r>
              <a:rPr lang="en-US" sz="3200" i="1" dirty="0" smtClean="0"/>
              <a:t>key value</a:t>
            </a:r>
          </a:p>
          <a:p>
            <a:pPr lvl="1"/>
            <a:endParaRPr lang="en-US" sz="3200" i="1" dirty="0" smtClean="0"/>
          </a:p>
          <a:p>
            <a:pPr lvl="1">
              <a:buFont typeface="Wingdings" pitchFamily="2" charset="2"/>
              <a:buChar char="q"/>
            </a:pPr>
            <a:r>
              <a:rPr lang="en-US" sz="3600" dirty="0" smtClean="0"/>
              <a:t>Linear search</a:t>
            </a:r>
          </a:p>
          <a:p>
            <a:pPr lvl="1"/>
            <a:endParaRPr lang="en-US" sz="3600" dirty="0" smtClean="0"/>
          </a:p>
          <a:p>
            <a:pPr lvl="1">
              <a:buFont typeface="Wingdings" pitchFamily="2" charset="2"/>
              <a:buChar char="q"/>
            </a:pPr>
            <a:r>
              <a:rPr lang="en-US" sz="3600" dirty="0" smtClean="0"/>
              <a:t>Binary search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229600" cy="1252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Searching an Array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Linear search 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small arrays 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unsorted arrays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endParaRPr lang="en-US" sz="32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Binary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large arrays 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sorted arrays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8229600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Linear Search Algorithm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4582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en-US" dirty="0"/>
          </a:p>
          <a:p>
            <a:pPr marL="530225" indent="-354013">
              <a:buFont typeface="Arial" pitchFamily="34" charset="0"/>
              <a:buChar char="•"/>
            </a:pPr>
            <a:r>
              <a:rPr lang="en-US" sz="2400" i="1" dirty="0"/>
              <a:t>Brute force </a:t>
            </a:r>
            <a:r>
              <a:rPr lang="en-US" sz="2400" dirty="0"/>
              <a:t>algorithm, that starts searching the key from one end of the data set and  proceed searching to the other end of the data set – </a:t>
            </a:r>
            <a:r>
              <a:rPr lang="en-US" sz="2400" i="1" dirty="0"/>
              <a:t>Exhaustive Search</a:t>
            </a:r>
            <a:r>
              <a:rPr lang="en-US" sz="2400" dirty="0" smtClean="0"/>
              <a:t>.</a:t>
            </a:r>
          </a:p>
          <a:p>
            <a:pPr marL="176212"/>
            <a:endParaRPr lang="en-US" sz="2400" dirty="0"/>
          </a:p>
          <a:p>
            <a:pPr marL="987425" lvl="1" indent="-354013">
              <a:buFont typeface="Arial" pitchFamily="34" charset="0"/>
              <a:buChar char="•"/>
            </a:pPr>
            <a:r>
              <a:rPr lang="en-US" sz="2000" dirty="0"/>
              <a:t>Start at first element of the array. </a:t>
            </a:r>
          </a:p>
          <a:p>
            <a:pPr marL="987425" lvl="1" indent="-354013">
              <a:buFont typeface="Arial" pitchFamily="34" charset="0"/>
              <a:buChar char="•"/>
            </a:pPr>
            <a:r>
              <a:rPr lang="en-US" sz="2000" dirty="0"/>
              <a:t>Compare the value with the key</a:t>
            </a:r>
          </a:p>
          <a:p>
            <a:pPr marL="987425" lvl="1" indent="-354013">
              <a:buFont typeface="Arial" pitchFamily="34" charset="0"/>
              <a:buChar char="•"/>
            </a:pPr>
            <a:r>
              <a:rPr lang="en-US" sz="2000" dirty="0"/>
              <a:t>Continue with next element until a match is found or reach end of the array</a:t>
            </a:r>
            <a:r>
              <a:rPr lang="en-US" sz="2000" dirty="0" smtClean="0"/>
              <a:t>.</a:t>
            </a:r>
          </a:p>
          <a:p>
            <a:pPr marL="633412" lvl="1"/>
            <a:endParaRPr lang="en-US" sz="2400" dirty="0"/>
          </a:p>
          <a:p>
            <a:pPr algn="l"/>
            <a:endParaRPr lang="en-US" dirty="0"/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Note: On the average </a:t>
            </a:r>
            <a:r>
              <a:rPr lang="en-US" dirty="0" smtClean="0">
                <a:solidFill>
                  <a:srgbClr val="0000FF"/>
                </a:solidFill>
              </a:rPr>
              <a:t>we have </a:t>
            </a:r>
            <a:r>
              <a:rPr lang="en-US" dirty="0">
                <a:solidFill>
                  <a:srgbClr val="0000FF"/>
                </a:solidFill>
              </a:rPr>
              <a:t>to compare the search key with half the elements in the array.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12525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Linear Search -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Array 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112" charset="0"/>
              </a:rPr>
              <a:t>numlist</a:t>
            </a:r>
            <a:r>
              <a:rPr lang="en-US" sz="2800" dirty="0" smtClean="0">
                <a:solidFill>
                  <a:schemeClr val="tx1"/>
                </a:solidFill>
              </a:rPr>
              <a:t> contains: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Searching for the </a:t>
            </a:r>
            <a:r>
              <a:rPr lang="en-US" sz="2800" dirty="0" err="1" smtClean="0">
                <a:solidFill>
                  <a:schemeClr val="tx1"/>
                </a:solidFill>
              </a:rPr>
              <a:t>the</a:t>
            </a:r>
            <a:r>
              <a:rPr lang="en-US" sz="2800" dirty="0" smtClean="0">
                <a:solidFill>
                  <a:schemeClr val="tx1"/>
                </a:solidFill>
              </a:rPr>
              <a:t> value </a:t>
            </a:r>
            <a:r>
              <a:rPr lang="en-US" sz="2800" dirty="0" smtClean="0">
                <a:solidFill>
                  <a:schemeClr val="tx1"/>
                </a:solidFill>
                <a:latin typeface="Courier New" pitchFamily="112" charset="0"/>
              </a:rPr>
              <a:t>11: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linear search examines </a:t>
            </a:r>
            <a:r>
              <a:rPr lang="en-US" sz="2800" dirty="0" smtClean="0">
                <a:solidFill>
                  <a:schemeClr val="tx1"/>
                </a:solidFill>
                <a:latin typeface="Courier New" pitchFamily="112" charset="0"/>
              </a:rPr>
              <a:t>17, 23, 5,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dirty="0" smtClean="0">
                <a:solidFill>
                  <a:schemeClr val="tx1"/>
                </a:solidFill>
                <a:latin typeface="Courier New" pitchFamily="112" charset="0"/>
              </a:rPr>
              <a:t>11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chemeClr val="tx1"/>
              </a:solidFill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Searching for the </a:t>
            </a:r>
            <a:r>
              <a:rPr lang="en-US" sz="2800" dirty="0" err="1" smtClean="0">
                <a:solidFill>
                  <a:schemeClr val="tx1"/>
                </a:solidFill>
              </a:rPr>
              <a:t>the</a:t>
            </a:r>
            <a:r>
              <a:rPr lang="en-US" sz="2800" dirty="0" smtClean="0">
                <a:solidFill>
                  <a:schemeClr val="tx1"/>
                </a:solidFill>
              </a:rPr>
              <a:t> value </a:t>
            </a:r>
            <a:r>
              <a:rPr lang="en-US" sz="2800" dirty="0" smtClean="0">
                <a:solidFill>
                  <a:schemeClr val="tx1"/>
                </a:solidFill>
                <a:latin typeface="Courier New" pitchFamily="112" charset="0"/>
              </a:rPr>
              <a:t>7: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linear search examines </a:t>
            </a:r>
            <a:r>
              <a:rPr lang="en-US" sz="2800" dirty="0" smtClean="0">
                <a:solidFill>
                  <a:schemeClr val="tx1"/>
                </a:solidFill>
                <a:latin typeface="Courier New" pitchFamily="112" charset="0"/>
              </a:rPr>
              <a:t>17, 23, 5, 11, 2, 29,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dirty="0" smtClean="0">
                <a:solidFill>
                  <a:schemeClr val="tx1"/>
                </a:solidFill>
                <a:latin typeface="Courier New" pitchFamily="112" charset="0"/>
              </a:rPr>
              <a:t>3</a:t>
            </a:r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/>
        </p:nvGraphicFramePr>
        <p:xfrm>
          <a:off x="1524000" y="26670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2525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Linear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686800" cy="34512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Algorithm: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i="1" dirty="0" smtClean="0">
                <a:solidFill>
                  <a:schemeClr val="tx1"/>
                </a:solidFill>
              </a:rPr>
              <a:t>set found to false; set position to –1; set index to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while index &lt; number of elements. and found is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	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	 if list[index] is equal to search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   		         	 found = true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	          	position =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	  end 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	 	 add 1 to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end while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return position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A Linear Search Function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</a:t>
            </a:r>
            <a:r>
              <a:rPr lang="en-US" dirty="0" err="1">
                <a:latin typeface="Courier New" pitchFamily="112" charset="0"/>
              </a:rPr>
              <a:t>searchList</a:t>
            </a:r>
            <a:r>
              <a:rPr lang="en-US" dirty="0">
                <a:latin typeface="Courier New" pitchFamily="112" charset="0"/>
              </a:rPr>
              <a:t>(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list[], 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</a:t>
            </a:r>
            <a:r>
              <a:rPr lang="en-US" dirty="0" err="1">
                <a:latin typeface="Courier New" pitchFamily="112" charset="0"/>
              </a:rPr>
              <a:t>numElems</a:t>
            </a:r>
            <a:r>
              <a:rPr lang="en-US" dirty="0">
                <a:latin typeface="Courier New" pitchFamily="112" charset="0"/>
              </a:rPr>
              <a:t>, 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value)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{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index = 0;      // Used as a subscript to search array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position = -1;  // To record position of search value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</a:t>
            </a:r>
            <a:r>
              <a:rPr lang="en-US" dirty="0" err="1" smtClean="0">
                <a:latin typeface="Courier New" pitchFamily="112" charset="0"/>
              </a:rPr>
              <a:t>boolean</a:t>
            </a:r>
            <a:r>
              <a:rPr lang="en-US" dirty="0" smtClean="0">
                <a:latin typeface="Courier New" pitchFamily="112" charset="0"/>
              </a:rPr>
              <a:t> </a:t>
            </a:r>
            <a:r>
              <a:rPr lang="en-US" dirty="0">
                <a:latin typeface="Courier New" pitchFamily="112" charset="0"/>
              </a:rPr>
              <a:t>found = false; // Flag to indicate if value was </a:t>
            </a:r>
            <a:r>
              <a:rPr lang="en-US" dirty="0" smtClean="0">
                <a:latin typeface="Courier New" pitchFamily="112" charset="0"/>
              </a:rPr>
              <a:t>									found</a:t>
            </a:r>
            <a:r>
              <a:rPr lang="en-US" dirty="0">
                <a:latin typeface="Courier New" pitchFamily="112" charset="0"/>
              </a:rPr>
              <a:t/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/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while (index &lt; </a:t>
            </a:r>
            <a:r>
              <a:rPr lang="en-US" dirty="0" err="1">
                <a:latin typeface="Courier New" pitchFamily="112" charset="0"/>
              </a:rPr>
              <a:t>numElems</a:t>
            </a:r>
            <a:r>
              <a:rPr lang="en-US" dirty="0">
                <a:latin typeface="Courier New" pitchFamily="112" charset="0"/>
              </a:rPr>
              <a:t> &amp;&amp; !found)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{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if (list[index] == value) // If the value is found 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{ 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   found = true; // Set the flag 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   position = index; // Record the value's subscript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}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   index++; // Go to the next element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}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return position; // Return the position, or -1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2525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Linear Search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981200"/>
            <a:ext cx="7408862" cy="358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Benefits: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Easy to understand and implement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 assumption on data - can be in any order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Disadvantages: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Inefficient (slow)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O(n)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Best case scenario?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Average complexity?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Worst case scenario?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6048</TotalTime>
  <Words>471</Words>
  <Application>Microsoft Office PowerPoint</Application>
  <PresentationFormat>On-screen Show (4:3)</PresentationFormat>
  <Paragraphs>169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DATA STRUCTURES                                   &amp;                                                ALGORITHMS</vt:lpstr>
      <vt:lpstr>PowerPoint Presentation</vt:lpstr>
      <vt:lpstr>PowerPoint Presentation</vt:lpstr>
      <vt:lpstr>PowerPoint Presentation</vt:lpstr>
      <vt:lpstr>Linear Search Algorithm</vt:lpstr>
      <vt:lpstr>Linear Search - Example</vt:lpstr>
      <vt:lpstr>Linear Search</vt:lpstr>
      <vt:lpstr>A Linear Search Function</vt:lpstr>
      <vt:lpstr>Linear Search </vt:lpstr>
      <vt:lpstr>Binary Search Algorithm</vt:lpstr>
      <vt:lpstr>Binary Search Example</vt:lpstr>
      <vt:lpstr>Binary Search Tree</vt:lpstr>
      <vt:lpstr>Efficiency</vt:lpstr>
      <vt:lpstr>Binary Search</vt:lpstr>
      <vt:lpstr>A Binary Search Function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admin</cp:lastModifiedBy>
  <cp:revision>271</cp:revision>
  <dcterms:created xsi:type="dcterms:W3CDTF">2012-10-29T08:55:31Z</dcterms:created>
  <dcterms:modified xsi:type="dcterms:W3CDTF">2017-05-17T02:07:32Z</dcterms:modified>
</cp:coreProperties>
</file>