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7"/>
  </p:notesMasterIdLst>
  <p:sldIdLst>
    <p:sldId id="256" r:id="rId2"/>
    <p:sldId id="405" r:id="rId3"/>
    <p:sldId id="406" r:id="rId4"/>
    <p:sldId id="259" r:id="rId5"/>
    <p:sldId id="349" r:id="rId6"/>
    <p:sldId id="388" r:id="rId7"/>
    <p:sldId id="389" r:id="rId8"/>
    <p:sldId id="407" r:id="rId9"/>
    <p:sldId id="408" r:id="rId10"/>
    <p:sldId id="409" r:id="rId11"/>
    <p:sldId id="391" r:id="rId12"/>
    <p:sldId id="410" r:id="rId13"/>
    <p:sldId id="417" r:id="rId14"/>
    <p:sldId id="418" r:id="rId15"/>
    <p:sldId id="419" r:id="rId16"/>
    <p:sldId id="420" r:id="rId17"/>
    <p:sldId id="421" r:id="rId18"/>
    <p:sldId id="422" r:id="rId19"/>
    <p:sldId id="423" r:id="rId20"/>
    <p:sldId id="424" r:id="rId21"/>
    <p:sldId id="426" r:id="rId22"/>
    <p:sldId id="425" r:id="rId23"/>
    <p:sldId id="396" r:id="rId24"/>
    <p:sldId id="398" r:id="rId25"/>
    <p:sldId id="415" r:id="rId26"/>
    <p:sldId id="399" r:id="rId27"/>
    <p:sldId id="414" r:id="rId28"/>
    <p:sldId id="400" r:id="rId29"/>
    <p:sldId id="401" r:id="rId30"/>
    <p:sldId id="416" r:id="rId31"/>
    <p:sldId id="402" r:id="rId32"/>
    <p:sldId id="395" r:id="rId33"/>
    <p:sldId id="403" r:id="rId34"/>
    <p:sldId id="404" r:id="rId35"/>
    <p:sldId id="27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1" autoAdjust="0"/>
    <p:restoredTop sz="94622" autoAdjust="0"/>
  </p:normalViewPr>
  <p:slideViewPr>
    <p:cSldViewPr>
      <p:cViewPr>
        <p:scale>
          <a:sx n="74" d="100"/>
          <a:sy n="74" d="100"/>
        </p:scale>
        <p:origin x="-57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6360BB-88F8-4C30-89B7-71EE3FDEE947}" type="datetimeFigureOut">
              <a:rPr lang="en-US" smtClean="0"/>
              <a:pPr/>
              <a:t>04/19/17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93EEC7-3CE3-461A-B84A-66AD13FB8E09}" type="slidenum">
              <a:rPr lang="en-US" smtClean="0"/>
              <a:pPr/>
              <a:t>‹#›</a:t>
            </a:fld>
            <a:endParaRPr lang="en-US"/>
          </a:p>
        </p:txBody>
      </p:sp>
    </p:spTree>
    <p:extLst>
      <p:ext uri="{BB962C8B-B14F-4D97-AF65-F5344CB8AC3E}">
        <p14:creationId xmlns:p14="http://schemas.microsoft.com/office/powerpoint/2010/main" val="42612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Examples of basic operations include inserting a data item into the data structure, deleting a data item from the data structure, and finding a specified data item.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Examples of resource constraints include the total space available to store the data — possibly divided into separate main memory and disk space constraints — and the time allowed to perform each subtask</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293EEC7-3CE3-461A-B84A-66AD13FB8E09}" type="slidenum">
              <a:rPr lang="en-US" smtClean="0"/>
              <a:pPr/>
              <a:t>8</a:t>
            </a:fld>
            <a:endParaRPr lang="en-US"/>
          </a:p>
        </p:txBody>
      </p:sp>
    </p:spTree>
    <p:extLst>
      <p:ext uri="{BB962C8B-B14F-4D97-AF65-F5344CB8AC3E}">
        <p14:creationId xmlns:p14="http://schemas.microsoft.com/office/powerpoint/2010/main" val="129123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Customers are willing to wait many minutes while accounts are created or deleted but are typically not willing to wait more than a brief time for individual account transactions such as a deposit or withdrawal.</a:t>
            </a:r>
          </a:p>
          <a:p>
            <a:endParaRPr lang="en-US" dirty="0" smtClean="0"/>
          </a:p>
          <a:p>
            <a:r>
              <a:rPr lang="en-US" dirty="0" smtClean="0"/>
              <a:t>When considering the choice of data structure to use in the database system that manages customer accounts, we see that a data structure that has little concern for the cost of deletion, but is highly efficient for search and moderately efficient for insertion, should meet the resource constraints imposed by this problem. Records are accessible by unique account number (sometimes called an exact-match query).</a:t>
            </a:r>
            <a:endParaRPr lang="en-US" dirty="0"/>
          </a:p>
        </p:txBody>
      </p:sp>
      <p:sp>
        <p:nvSpPr>
          <p:cNvPr id="4" name="Slide Number Placeholder 3"/>
          <p:cNvSpPr>
            <a:spLocks noGrp="1"/>
          </p:cNvSpPr>
          <p:nvPr>
            <p:ph type="sldNum" sz="quarter" idx="10"/>
          </p:nvPr>
        </p:nvSpPr>
        <p:spPr/>
        <p:txBody>
          <a:bodyPr/>
          <a:lstStyle/>
          <a:p>
            <a:fld id="{0293EEC7-3CE3-461A-B84A-66AD13FB8E09}" type="slidenum">
              <a:rPr lang="en-US" smtClean="0"/>
              <a:pPr/>
              <a:t>9</a:t>
            </a:fld>
            <a:endParaRPr lang="en-US"/>
          </a:p>
        </p:txBody>
      </p:sp>
    </p:spTree>
    <p:extLst>
      <p:ext uri="{BB962C8B-B14F-4D97-AF65-F5344CB8AC3E}">
        <p14:creationId xmlns:p14="http://schemas.microsoft.com/office/powerpoint/2010/main" val="372603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“Relatives” of the Big-Oh  (f(n)): Big Omega -asymptotic lower bound  (f(n)): Big Theta -asymptotic tight bound</a:t>
            </a:r>
          </a:p>
          <a:p>
            <a:endParaRPr lang="en-US" dirty="0"/>
          </a:p>
        </p:txBody>
      </p:sp>
      <p:sp>
        <p:nvSpPr>
          <p:cNvPr id="4" name="Slide Number Placeholder 3"/>
          <p:cNvSpPr>
            <a:spLocks noGrp="1"/>
          </p:cNvSpPr>
          <p:nvPr>
            <p:ph type="sldNum" sz="quarter" idx="10"/>
          </p:nvPr>
        </p:nvSpPr>
        <p:spPr/>
        <p:txBody>
          <a:bodyPr/>
          <a:lstStyle/>
          <a:p>
            <a:fld id="{0293EEC7-3CE3-461A-B84A-66AD13FB8E09}" type="slidenum">
              <a:rPr lang="en-US" smtClean="0"/>
              <a:pPr/>
              <a:t>22</a:t>
            </a:fld>
            <a:endParaRPr lang="en-US"/>
          </a:p>
        </p:txBody>
      </p:sp>
    </p:spTree>
    <p:extLst>
      <p:ext uri="{BB962C8B-B14F-4D97-AF65-F5344CB8AC3E}">
        <p14:creationId xmlns:p14="http://schemas.microsoft.com/office/powerpoint/2010/main" val="392005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93EEC7-3CE3-461A-B84A-66AD13FB8E09}" type="slidenum">
              <a:rPr lang="en-US" smtClean="0"/>
              <a:pPr/>
              <a:t>32</a:t>
            </a:fld>
            <a:endParaRPr lang="en-US"/>
          </a:p>
        </p:txBody>
      </p:sp>
    </p:spTree>
    <p:extLst>
      <p:ext uri="{BB962C8B-B14F-4D97-AF65-F5344CB8AC3E}">
        <p14:creationId xmlns:p14="http://schemas.microsoft.com/office/powerpoint/2010/main" val="1000307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BC208F-76BE-4342-8C8A-74DD5372BDEA}" type="datetimeFigureOut">
              <a:rPr lang="en-US" smtClean="0"/>
              <a:pPr/>
              <a:t>04/19/17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BD04-6064-4D81-AC01-37C293B756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C208F-76BE-4342-8C8A-74DD5372BDEA}" type="datetimeFigureOut">
              <a:rPr lang="en-US" smtClean="0"/>
              <a:pPr/>
              <a:t>04/19/17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BD04-6064-4D81-AC01-37C293B756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CBC208F-76BE-4342-8C8A-74DD5372BDEA}" type="datetimeFigureOut">
              <a:rPr lang="en-US" smtClean="0"/>
              <a:pPr/>
              <a:t>04/19/17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BD04-6064-4D81-AC01-37C293B75632}"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BC208F-76BE-4342-8C8A-74DD5372BDEA}" type="datetimeFigureOut">
              <a:rPr lang="en-US" smtClean="0"/>
              <a:pPr/>
              <a:t>04/19/17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BD04-6064-4D81-AC01-37C293B75632}"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BC208F-76BE-4342-8C8A-74DD5372BDEA}" type="datetimeFigureOut">
              <a:rPr lang="en-US" smtClean="0"/>
              <a:pPr/>
              <a:t>04/19/17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1BD04-6064-4D81-AC01-37C293B756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CBC208F-76BE-4342-8C8A-74DD5372BDEA}" type="datetimeFigureOut">
              <a:rPr lang="en-US" smtClean="0"/>
              <a:pPr/>
              <a:t>04/19/17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1BD04-6064-4D81-AC01-37C293B75632}"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BC208F-76BE-4342-8C8A-74DD5372BDEA}" type="datetimeFigureOut">
              <a:rPr lang="en-US" smtClean="0"/>
              <a:pPr/>
              <a:t>04/19/17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1BD04-6064-4D81-AC01-37C293B756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BC208F-76BE-4342-8C8A-74DD5372BDEA}" type="datetimeFigureOut">
              <a:rPr lang="en-US" smtClean="0"/>
              <a:pPr/>
              <a:t>04/19/17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1BD04-6064-4D81-AC01-37C293B756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CBC208F-76BE-4342-8C8A-74DD5372BDEA}" type="datetimeFigureOut">
              <a:rPr lang="en-US" smtClean="0"/>
              <a:pPr/>
              <a:t>04/19/17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1BD04-6064-4D81-AC01-37C293B756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CBC208F-76BE-4342-8C8A-74DD5372BDEA}" type="datetimeFigureOut">
              <a:rPr lang="en-US" smtClean="0"/>
              <a:pPr/>
              <a:t>04/19/17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1BD04-6064-4D81-AC01-37C293B75632}"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C208F-76BE-4342-8C8A-74DD5372BDEA}" type="datetimeFigureOut">
              <a:rPr lang="en-US" smtClean="0"/>
              <a:pPr/>
              <a:t>04/19/17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1BD04-6064-4D81-AC01-37C293B75632}"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CBC208F-76BE-4342-8C8A-74DD5372BDEA}" type="datetimeFigureOut">
              <a:rPr lang="en-US" smtClean="0"/>
              <a:pPr/>
              <a:t>04/19/17</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801BD04-6064-4D81-AC01-37C293B75632}"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5" y="2971800"/>
            <a:ext cx="8915400" cy="1551508"/>
          </a:xfrm>
        </p:spPr>
        <p:txBody>
          <a:bodyPr>
            <a:normAutofit fontScale="90000"/>
          </a:bodyPr>
          <a:lstStyle/>
          <a:p>
            <a:r>
              <a:rPr lang="en-US" sz="5400" b="1" dirty="0" smtClean="0">
                <a:solidFill>
                  <a:schemeClr val="tx1"/>
                </a:solidFill>
              </a:rPr>
              <a:t>DATA STRUCTURES                                   &amp;                                                ALGORITHMS</a:t>
            </a:r>
            <a:endParaRPr lang="en-US" sz="6000" b="1" dirty="0">
              <a:solidFill>
                <a:schemeClr val="tx1"/>
              </a:solidFill>
            </a:endParaRPr>
          </a:p>
        </p:txBody>
      </p:sp>
      <p:sp>
        <p:nvSpPr>
          <p:cNvPr id="3" name="Subtitle 2"/>
          <p:cNvSpPr>
            <a:spLocks noGrp="1"/>
          </p:cNvSpPr>
          <p:nvPr>
            <p:ph type="subTitle" idx="1"/>
          </p:nvPr>
        </p:nvSpPr>
        <p:spPr>
          <a:xfrm>
            <a:off x="2743200" y="5715000"/>
            <a:ext cx="6400800" cy="863599"/>
          </a:xfrm>
        </p:spPr>
        <p:txBody>
          <a:bodyPr/>
          <a:lstStyle/>
          <a:p>
            <a:pPr algn="r"/>
            <a:r>
              <a:rPr lang="en-US" b="1" dirty="0" smtClean="0">
                <a:solidFill>
                  <a:schemeClr val="tx1"/>
                </a:solidFill>
              </a:rPr>
              <a:t>By: </a:t>
            </a:r>
            <a:r>
              <a:rPr lang="en-US" b="1" dirty="0" err="1" smtClean="0">
                <a:solidFill>
                  <a:schemeClr val="tx1"/>
                </a:solidFill>
              </a:rPr>
              <a:t>Manoja</a:t>
            </a:r>
            <a:r>
              <a:rPr lang="en-US" b="1" dirty="0" smtClean="0">
                <a:solidFill>
                  <a:schemeClr val="tx1"/>
                </a:solidFill>
              </a:rPr>
              <a:t> </a:t>
            </a:r>
            <a:r>
              <a:rPr lang="en-US" b="1" dirty="0" err="1" smtClean="0">
                <a:solidFill>
                  <a:schemeClr val="tx1"/>
                </a:solidFill>
              </a:rPr>
              <a:t>Weerasekara</a:t>
            </a:r>
            <a:endParaRPr lang="en-US" b="1" dirty="0" smtClean="0">
              <a:solidFill>
                <a:schemeClr val="tx1"/>
              </a:solidFill>
            </a:endParaRPr>
          </a:p>
          <a:p>
            <a:pPr algn="r"/>
            <a:r>
              <a:rPr lang="en-US" b="1" dirty="0" smtClean="0">
                <a:solidFill>
                  <a:schemeClr val="tx1"/>
                </a:solidFill>
              </a:rPr>
              <a:t>NSBM-Colombo</a:t>
            </a:r>
            <a:endParaRPr lang="en-US" b="1" dirty="0">
              <a:solidFill>
                <a:schemeClr val="tx1"/>
              </a:solidFill>
            </a:endParaRPr>
          </a:p>
        </p:txBody>
      </p:sp>
    </p:spTree>
    <p:extLst>
      <p:ext uri="{BB962C8B-B14F-4D97-AF65-F5344CB8AC3E}">
        <p14:creationId xmlns:p14="http://schemas.microsoft.com/office/powerpoint/2010/main" val="1245169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828800"/>
            <a:ext cx="7924800" cy="3416320"/>
          </a:xfrm>
          <a:prstGeom prst="rect">
            <a:avLst/>
          </a:prstGeom>
          <a:noFill/>
        </p:spPr>
        <p:txBody>
          <a:bodyPr wrap="square" rtlCol="0">
            <a:spAutoFit/>
          </a:bodyPr>
          <a:lstStyle/>
          <a:p>
            <a:pPr algn="just"/>
            <a:r>
              <a:rPr lang="en-US" sz="2400" dirty="0"/>
              <a:t>A company is developing a database system containing information about cities and towns in the United States. There are many thousands of cities and towns, and the database program should allow users to find information about a particular place by name (another example of an exact-match query). Users should also be able to find all places that match a particular value or range of values for attributes such as location or population size. This is known as a range query.</a:t>
            </a:r>
          </a:p>
        </p:txBody>
      </p:sp>
    </p:spTree>
    <p:extLst>
      <p:ext uri="{BB962C8B-B14F-4D97-AF65-F5344CB8AC3E}">
        <p14:creationId xmlns:p14="http://schemas.microsoft.com/office/powerpoint/2010/main" val="280323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04800"/>
            <a:ext cx="8229600" cy="1139825"/>
          </a:xfrm>
        </p:spPr>
        <p:txBody>
          <a:bodyPr>
            <a:normAutofit/>
          </a:bodyPr>
          <a:lstStyle/>
          <a:p>
            <a:pPr algn="l">
              <a:defRPr/>
            </a:pPr>
            <a:r>
              <a:rPr lang="en-US" b="1" dirty="0" smtClean="0">
                <a:solidFill>
                  <a:schemeClr val="tx1"/>
                </a:solidFill>
              </a:rPr>
              <a:t>Efficiency </a:t>
            </a:r>
            <a:endParaRPr lang="en-US" b="1" dirty="0">
              <a:solidFill>
                <a:schemeClr val="tx1"/>
              </a:solidFill>
            </a:endParaRPr>
          </a:p>
        </p:txBody>
      </p:sp>
      <p:sp>
        <p:nvSpPr>
          <p:cNvPr id="3" name="Content Placeholder 2"/>
          <p:cNvSpPr>
            <a:spLocks noGrp="1"/>
          </p:cNvSpPr>
          <p:nvPr>
            <p:ph idx="4294967295"/>
          </p:nvPr>
        </p:nvSpPr>
        <p:spPr>
          <a:xfrm>
            <a:off x="304800" y="1676400"/>
            <a:ext cx="8229600" cy="4076700"/>
          </a:xfrm>
        </p:spPr>
        <p:txBody>
          <a:bodyPr>
            <a:noAutofit/>
          </a:bodyPr>
          <a:lstStyle/>
          <a:p>
            <a:r>
              <a:rPr lang="en-US" sz="2800" dirty="0" smtClean="0">
                <a:solidFill>
                  <a:schemeClr val="tx1"/>
                </a:solidFill>
              </a:rPr>
              <a:t>To compare the efficiency of the data structures. </a:t>
            </a:r>
          </a:p>
          <a:p>
            <a:endParaRPr lang="en-US" sz="2800" dirty="0">
              <a:solidFill>
                <a:schemeClr val="tx1"/>
              </a:solidFill>
            </a:endParaRPr>
          </a:p>
          <a:p>
            <a:r>
              <a:rPr lang="en-US" sz="2800" dirty="0" smtClean="0">
                <a:solidFill>
                  <a:schemeClr val="tx1"/>
                </a:solidFill>
              </a:rPr>
              <a:t>It’s important to select the appropriate data structure for particular application.</a:t>
            </a:r>
          </a:p>
          <a:p>
            <a:endParaRPr lang="en-US" sz="2800" dirty="0">
              <a:solidFill>
                <a:schemeClr val="tx1"/>
              </a:solidFill>
            </a:endParaRPr>
          </a:p>
          <a:p>
            <a:r>
              <a:rPr lang="en-US" sz="2800" dirty="0" smtClean="0">
                <a:solidFill>
                  <a:schemeClr val="tx1"/>
                </a:solidFill>
              </a:rPr>
              <a:t>Algorithm </a:t>
            </a:r>
            <a:r>
              <a:rPr lang="en-US" sz="2800" dirty="0" smtClean="0">
                <a:solidFill>
                  <a:schemeClr val="tx1"/>
                </a:solidFill>
              </a:rPr>
              <a:t>A is twice as fast as algorithm B?????</a:t>
            </a:r>
            <a:endParaRPr lang="en-US" dirty="0">
              <a:solidFill>
                <a:schemeClr val="tx1"/>
              </a:solidFill>
            </a:endParaRPr>
          </a:p>
        </p:txBody>
      </p:sp>
    </p:spTree>
    <p:extLst>
      <p:ext uri="{BB962C8B-B14F-4D97-AF65-F5344CB8AC3E}">
        <p14:creationId xmlns:p14="http://schemas.microsoft.com/office/powerpoint/2010/main" val="3755987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676400"/>
            <a:ext cx="7848600" cy="3600986"/>
          </a:xfrm>
          <a:prstGeom prst="rect">
            <a:avLst/>
          </a:prstGeom>
          <a:noFill/>
        </p:spPr>
        <p:txBody>
          <a:bodyPr wrap="square" rtlCol="0">
            <a:spAutoFit/>
          </a:bodyPr>
          <a:lstStyle/>
          <a:p>
            <a:r>
              <a:rPr lang="en-US" sz="3600" b="1" dirty="0"/>
              <a:t>What is a Good </a:t>
            </a:r>
            <a:r>
              <a:rPr lang="en-US" sz="3600" b="1" dirty="0" smtClean="0"/>
              <a:t>Algorithm?</a:t>
            </a:r>
            <a:endParaRPr lang="en-US" sz="3600" b="1" dirty="0"/>
          </a:p>
          <a:p>
            <a:endParaRPr lang="en-US" sz="2400" dirty="0" smtClean="0"/>
          </a:p>
          <a:p>
            <a:r>
              <a:rPr lang="en-US" sz="2400" dirty="0" smtClean="0"/>
              <a:t>Efficient</a:t>
            </a:r>
            <a:r>
              <a:rPr lang="en-US" sz="2400" dirty="0"/>
              <a:t>: </a:t>
            </a:r>
            <a:endParaRPr lang="en-US" sz="2400" dirty="0"/>
          </a:p>
          <a:p>
            <a:r>
              <a:rPr lang="en-US" sz="2400" dirty="0" smtClean="0"/>
              <a:t>	Running </a:t>
            </a:r>
            <a:r>
              <a:rPr lang="en-US" sz="2400" dirty="0"/>
              <a:t>time </a:t>
            </a:r>
            <a:endParaRPr lang="en-US" sz="2400" dirty="0"/>
          </a:p>
          <a:p>
            <a:r>
              <a:rPr lang="en-US" sz="2400" dirty="0" smtClean="0"/>
              <a:t>	Space used</a:t>
            </a:r>
            <a:endParaRPr lang="en-US" sz="2400" dirty="0"/>
          </a:p>
          <a:p>
            <a:endParaRPr lang="en-US" sz="2400" dirty="0" smtClean="0"/>
          </a:p>
          <a:p>
            <a:r>
              <a:rPr lang="en-US" sz="2400" dirty="0" smtClean="0"/>
              <a:t>Efficiency </a:t>
            </a:r>
            <a:r>
              <a:rPr lang="en-US" sz="2400" dirty="0"/>
              <a:t>as a function of input size: </a:t>
            </a:r>
            <a:endParaRPr lang="en-US" sz="2400" dirty="0"/>
          </a:p>
          <a:p>
            <a:r>
              <a:rPr lang="en-US" sz="2400" dirty="0" smtClean="0"/>
              <a:t>	The number </a:t>
            </a:r>
            <a:r>
              <a:rPr lang="en-US" sz="2400" dirty="0"/>
              <a:t>of bits in an input number </a:t>
            </a:r>
            <a:endParaRPr lang="en-US" sz="2400" dirty="0"/>
          </a:p>
          <a:p>
            <a:r>
              <a:rPr lang="en-US" sz="2400" dirty="0" smtClean="0"/>
              <a:t>	Number </a:t>
            </a:r>
            <a:r>
              <a:rPr lang="en-US" sz="2400" dirty="0"/>
              <a:t>of data elements (numbers, points)</a:t>
            </a:r>
            <a:endParaRPr lang="en-US" sz="2400" dirty="0"/>
          </a:p>
        </p:txBody>
      </p:sp>
    </p:spTree>
    <p:extLst>
      <p:ext uri="{BB962C8B-B14F-4D97-AF65-F5344CB8AC3E}">
        <p14:creationId xmlns:p14="http://schemas.microsoft.com/office/powerpoint/2010/main" val="949774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447800"/>
            <a:ext cx="8153400" cy="4278094"/>
          </a:xfrm>
          <a:prstGeom prst="rect">
            <a:avLst/>
          </a:prstGeom>
          <a:noFill/>
        </p:spPr>
        <p:txBody>
          <a:bodyPr wrap="square" rtlCol="0">
            <a:spAutoFit/>
          </a:bodyPr>
          <a:lstStyle/>
          <a:p>
            <a:r>
              <a:rPr lang="en-US" sz="3200" b="1" dirty="0"/>
              <a:t>Measuring the Running </a:t>
            </a:r>
            <a:r>
              <a:rPr lang="en-US" sz="3200" b="1" dirty="0" smtClean="0"/>
              <a:t>Time: </a:t>
            </a:r>
          </a:p>
          <a:p>
            <a:endParaRPr lang="en-US" sz="2400" dirty="0"/>
          </a:p>
          <a:p>
            <a:r>
              <a:rPr lang="en-US" sz="2400" dirty="0" smtClean="0"/>
              <a:t>USING EXPERIMRNTAL STUDY</a:t>
            </a:r>
          </a:p>
          <a:p>
            <a:endParaRPr lang="en-US" sz="2400" dirty="0"/>
          </a:p>
          <a:p>
            <a:pPr marL="285750" indent="-285750">
              <a:buFont typeface="Wingdings" pitchFamily="2" charset="2"/>
              <a:buChar char="§"/>
            </a:pPr>
            <a:r>
              <a:rPr lang="en-US" sz="2400" dirty="0" smtClean="0"/>
              <a:t>Write </a:t>
            </a:r>
            <a:r>
              <a:rPr lang="en-US" sz="2400" dirty="0"/>
              <a:t>a program that implements the </a:t>
            </a:r>
            <a:r>
              <a:rPr lang="en-US" sz="2400" dirty="0" smtClean="0"/>
              <a:t>algorithm</a:t>
            </a:r>
            <a:endParaRPr lang="en-US" sz="2400" dirty="0"/>
          </a:p>
          <a:p>
            <a:pPr marL="285750" indent="-285750">
              <a:buFont typeface="Wingdings" pitchFamily="2" charset="2"/>
              <a:buChar char="§"/>
            </a:pPr>
            <a:endParaRPr lang="en-US" sz="2400" dirty="0" smtClean="0"/>
          </a:p>
          <a:p>
            <a:pPr marL="285750" indent="-285750">
              <a:buFont typeface="Wingdings" pitchFamily="2" charset="2"/>
              <a:buChar char="§"/>
            </a:pPr>
            <a:r>
              <a:rPr lang="en-US" sz="2400" dirty="0" smtClean="0"/>
              <a:t>Run </a:t>
            </a:r>
            <a:r>
              <a:rPr lang="en-US" sz="2400" dirty="0"/>
              <a:t>the program with data sets of varying size and </a:t>
            </a:r>
            <a:r>
              <a:rPr lang="en-US" sz="2400" dirty="0" smtClean="0"/>
              <a:t>composition.</a:t>
            </a:r>
            <a:endParaRPr lang="en-US" sz="2400" dirty="0"/>
          </a:p>
          <a:p>
            <a:pPr marL="285750" indent="-285750">
              <a:buFont typeface="Wingdings" pitchFamily="2" charset="2"/>
              <a:buChar char="§"/>
            </a:pPr>
            <a:endParaRPr lang="en-US" sz="2400" dirty="0" smtClean="0"/>
          </a:p>
          <a:p>
            <a:pPr marL="285750" indent="-285750">
              <a:buFont typeface="Wingdings" pitchFamily="2" charset="2"/>
              <a:buChar char="§"/>
            </a:pPr>
            <a:r>
              <a:rPr lang="en-US" sz="2400" dirty="0" smtClean="0"/>
              <a:t>Use </a:t>
            </a:r>
            <a:r>
              <a:rPr lang="en-US" sz="2400" dirty="0"/>
              <a:t>a method like </a:t>
            </a:r>
            <a:r>
              <a:rPr lang="en-US" sz="2400" dirty="0" err="1"/>
              <a:t>System.currentTimeMillis</a:t>
            </a:r>
            <a:r>
              <a:rPr lang="en-US" sz="2400" dirty="0"/>
              <a:t>() to get an accurate measure of the actual running time.</a:t>
            </a:r>
            <a:endParaRPr lang="en-US" sz="2400" dirty="0"/>
          </a:p>
        </p:txBody>
      </p:sp>
    </p:spTree>
    <p:extLst>
      <p:ext uri="{BB962C8B-B14F-4D97-AF65-F5344CB8AC3E}">
        <p14:creationId xmlns:p14="http://schemas.microsoft.com/office/powerpoint/2010/main" val="3227544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371600"/>
            <a:ext cx="8153400" cy="4278094"/>
          </a:xfrm>
          <a:prstGeom prst="rect">
            <a:avLst/>
          </a:prstGeom>
          <a:noFill/>
        </p:spPr>
        <p:txBody>
          <a:bodyPr wrap="square" rtlCol="0">
            <a:spAutoFit/>
          </a:bodyPr>
          <a:lstStyle/>
          <a:p>
            <a:r>
              <a:rPr lang="en-US" sz="3200" b="1" dirty="0"/>
              <a:t>Limitations of Experimental </a:t>
            </a:r>
            <a:r>
              <a:rPr lang="en-US" sz="3200" b="1" dirty="0" smtClean="0"/>
              <a:t>Studies</a:t>
            </a:r>
            <a:endParaRPr lang="en-US" sz="3200" b="1" dirty="0"/>
          </a:p>
          <a:p>
            <a:endParaRPr lang="en-US" sz="2400" dirty="0" smtClean="0"/>
          </a:p>
          <a:p>
            <a:r>
              <a:rPr lang="en-US" sz="2400" dirty="0" smtClean="0"/>
              <a:t>It is </a:t>
            </a:r>
            <a:r>
              <a:rPr lang="en-US" sz="2400" dirty="0"/>
              <a:t>necessary to implement and test the algorithm in order to determine its running </a:t>
            </a:r>
            <a:r>
              <a:rPr lang="en-US" sz="2400" dirty="0" smtClean="0"/>
              <a:t>time.</a:t>
            </a:r>
            <a:endParaRPr lang="en-US" sz="2400" dirty="0"/>
          </a:p>
          <a:p>
            <a:endParaRPr lang="en-US" sz="2400" dirty="0" smtClean="0"/>
          </a:p>
          <a:p>
            <a:r>
              <a:rPr lang="en-US" sz="2400" dirty="0" smtClean="0"/>
              <a:t>Experiments </a:t>
            </a:r>
            <a:r>
              <a:rPr lang="en-US" sz="2400" dirty="0"/>
              <a:t>can be done only on a limited set of inputs, and may not be indicative of the running time on other inputs not included in the experiment</a:t>
            </a:r>
            <a:r>
              <a:rPr lang="en-US" sz="2400" dirty="0" smtClean="0"/>
              <a:t>.</a:t>
            </a:r>
          </a:p>
          <a:p>
            <a:endParaRPr lang="en-US" sz="2400" dirty="0"/>
          </a:p>
          <a:p>
            <a:r>
              <a:rPr lang="en-US" sz="2400" dirty="0" smtClean="0"/>
              <a:t>In </a:t>
            </a:r>
            <a:r>
              <a:rPr lang="en-US" sz="2400" dirty="0"/>
              <a:t>order to compare two algorithms, the same hardware and software environments should be used.</a:t>
            </a:r>
            <a:endParaRPr lang="en-US" sz="2400" dirty="0"/>
          </a:p>
        </p:txBody>
      </p:sp>
    </p:spTree>
    <p:extLst>
      <p:ext uri="{BB962C8B-B14F-4D97-AF65-F5344CB8AC3E}">
        <p14:creationId xmlns:p14="http://schemas.microsoft.com/office/powerpoint/2010/main" val="3564158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66800"/>
            <a:ext cx="8458200" cy="5170646"/>
          </a:xfrm>
          <a:prstGeom prst="rect">
            <a:avLst/>
          </a:prstGeom>
          <a:noFill/>
        </p:spPr>
        <p:txBody>
          <a:bodyPr wrap="square" rtlCol="0">
            <a:spAutoFit/>
          </a:bodyPr>
          <a:lstStyle/>
          <a:p>
            <a:r>
              <a:rPr lang="en-US" sz="2400" b="1" dirty="0"/>
              <a:t>Beyond Experimental </a:t>
            </a:r>
            <a:r>
              <a:rPr lang="en-US" sz="2400" b="1" dirty="0" smtClean="0"/>
              <a:t>Studies:</a:t>
            </a:r>
          </a:p>
          <a:p>
            <a:endParaRPr lang="en-US" dirty="0"/>
          </a:p>
          <a:p>
            <a:r>
              <a:rPr lang="en-US" dirty="0" smtClean="0"/>
              <a:t>We </a:t>
            </a:r>
            <a:r>
              <a:rPr lang="en-US" dirty="0"/>
              <a:t>will develop a general methodology </a:t>
            </a:r>
            <a:r>
              <a:rPr lang="en-US" dirty="0" smtClean="0"/>
              <a:t>for analyzing </a:t>
            </a:r>
            <a:r>
              <a:rPr lang="en-US" dirty="0"/>
              <a:t>running time of algorithms. </a:t>
            </a:r>
            <a:endParaRPr lang="en-US" dirty="0" smtClean="0"/>
          </a:p>
          <a:p>
            <a:endParaRPr lang="en-US" dirty="0"/>
          </a:p>
          <a:p>
            <a:r>
              <a:rPr lang="en-US" b="1" dirty="0" smtClean="0"/>
              <a:t>This approach</a:t>
            </a:r>
          </a:p>
          <a:p>
            <a:endParaRPr lang="en-US" dirty="0"/>
          </a:p>
          <a:p>
            <a:r>
              <a:rPr lang="en-US" dirty="0" smtClean="0"/>
              <a:t>Uses </a:t>
            </a:r>
            <a:r>
              <a:rPr lang="en-US" dirty="0"/>
              <a:t>a high-level description of the algorithm instead of testing one of its </a:t>
            </a:r>
            <a:r>
              <a:rPr lang="en-US" dirty="0" smtClean="0"/>
              <a:t>implementations.</a:t>
            </a:r>
            <a:endParaRPr lang="en-US" dirty="0"/>
          </a:p>
          <a:p>
            <a:endParaRPr lang="en-US" dirty="0" smtClean="0"/>
          </a:p>
          <a:p>
            <a:r>
              <a:rPr lang="en-US" dirty="0"/>
              <a:t>T</a:t>
            </a:r>
            <a:r>
              <a:rPr lang="en-US" dirty="0" smtClean="0"/>
              <a:t>akes </a:t>
            </a:r>
            <a:r>
              <a:rPr lang="en-US" dirty="0"/>
              <a:t>into account all possible </a:t>
            </a:r>
            <a:r>
              <a:rPr lang="en-US" dirty="0" smtClean="0"/>
              <a:t>inputs.</a:t>
            </a:r>
            <a:endParaRPr lang="en-US" dirty="0"/>
          </a:p>
          <a:p>
            <a:endParaRPr lang="en-US" dirty="0" smtClean="0"/>
          </a:p>
          <a:p>
            <a:r>
              <a:rPr lang="en-US" dirty="0" smtClean="0"/>
              <a:t>Allows </a:t>
            </a:r>
            <a:r>
              <a:rPr lang="en-US" dirty="0"/>
              <a:t>one to evaluate the efficiency of any algorithm in a way that is independent of the hardware and software </a:t>
            </a:r>
            <a:r>
              <a:rPr lang="en-US" dirty="0" smtClean="0"/>
              <a:t>environment</a:t>
            </a:r>
          </a:p>
          <a:p>
            <a:endParaRPr lang="en-US" dirty="0"/>
          </a:p>
          <a:p>
            <a:endParaRPr lang="en-US" dirty="0" smtClean="0"/>
          </a:p>
          <a:p>
            <a:r>
              <a:rPr lang="en-US" dirty="0" smtClean="0">
                <a:solidFill>
                  <a:srgbClr val="0070C0"/>
                </a:solidFill>
              </a:rPr>
              <a:t>Pseudo-Code: A </a:t>
            </a:r>
            <a:r>
              <a:rPr lang="en-US" dirty="0">
                <a:solidFill>
                  <a:srgbClr val="0070C0"/>
                </a:solidFill>
              </a:rPr>
              <a:t>mixture of natural language and high-level programming concepts that describes the main ideas behind a generic implementation of a data structure or algorithm</a:t>
            </a:r>
            <a:endParaRPr lang="en-US" dirty="0">
              <a:solidFill>
                <a:srgbClr val="0070C0"/>
              </a:solidFill>
            </a:endParaRPr>
          </a:p>
        </p:txBody>
      </p:sp>
    </p:spTree>
    <p:extLst>
      <p:ext uri="{BB962C8B-B14F-4D97-AF65-F5344CB8AC3E}">
        <p14:creationId xmlns:p14="http://schemas.microsoft.com/office/powerpoint/2010/main" val="265440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2862" y="1752599"/>
            <a:ext cx="7239000" cy="3693319"/>
          </a:xfrm>
          <a:prstGeom prst="rect">
            <a:avLst/>
          </a:prstGeom>
          <a:noFill/>
        </p:spPr>
        <p:txBody>
          <a:bodyPr wrap="square" rtlCol="0">
            <a:spAutoFit/>
          </a:bodyPr>
          <a:lstStyle/>
          <a:p>
            <a:r>
              <a:rPr lang="en-US" dirty="0"/>
              <a:t>Algorithm </a:t>
            </a:r>
            <a:r>
              <a:rPr lang="en-US" dirty="0" err="1"/>
              <a:t>arrayMax</a:t>
            </a:r>
            <a:r>
              <a:rPr lang="en-US" dirty="0"/>
              <a:t>(A, n): </a:t>
            </a:r>
            <a:endParaRPr lang="en-US" dirty="0" smtClean="0"/>
          </a:p>
          <a:p>
            <a:endParaRPr lang="en-US" dirty="0"/>
          </a:p>
          <a:p>
            <a:r>
              <a:rPr lang="en-US" dirty="0" smtClean="0"/>
              <a:t>Input</a:t>
            </a:r>
            <a:r>
              <a:rPr lang="en-US" dirty="0"/>
              <a:t>: An array A storing n integers. </a:t>
            </a:r>
            <a:endParaRPr lang="en-US" dirty="0" smtClean="0"/>
          </a:p>
          <a:p>
            <a:endParaRPr lang="en-US" dirty="0"/>
          </a:p>
          <a:p>
            <a:r>
              <a:rPr lang="en-US" dirty="0" smtClean="0"/>
              <a:t>Output</a:t>
            </a:r>
            <a:r>
              <a:rPr lang="en-US" dirty="0"/>
              <a:t>: The maximum element in A. </a:t>
            </a:r>
            <a:endParaRPr lang="en-US" dirty="0" smtClean="0"/>
          </a:p>
          <a:p>
            <a:endParaRPr lang="en-US" dirty="0"/>
          </a:p>
          <a:p>
            <a:r>
              <a:rPr lang="en-US" dirty="0" err="1" smtClean="0">
                <a:solidFill>
                  <a:schemeClr val="bg1"/>
                </a:solidFill>
              </a:rPr>
              <a:t>currentMax</a:t>
            </a:r>
            <a:r>
              <a:rPr lang="en-US" dirty="0" smtClean="0">
                <a:solidFill>
                  <a:schemeClr val="bg1"/>
                </a:solidFill>
              </a:rPr>
              <a:t> &lt;- </a:t>
            </a:r>
            <a:r>
              <a:rPr lang="en-US" dirty="0">
                <a:solidFill>
                  <a:schemeClr val="bg1"/>
                </a:solidFill>
              </a:rPr>
              <a:t>A[0] </a:t>
            </a:r>
            <a:endParaRPr lang="en-US" dirty="0" smtClean="0">
              <a:solidFill>
                <a:schemeClr val="bg1"/>
              </a:solidFill>
            </a:endParaRPr>
          </a:p>
          <a:p>
            <a:endParaRPr lang="en-US" dirty="0">
              <a:solidFill>
                <a:schemeClr val="bg1"/>
              </a:solidFill>
            </a:endParaRPr>
          </a:p>
          <a:p>
            <a:r>
              <a:rPr lang="en-US" dirty="0" smtClean="0">
                <a:solidFill>
                  <a:schemeClr val="bg1"/>
                </a:solidFill>
              </a:rPr>
              <a:t>for </a:t>
            </a:r>
            <a:r>
              <a:rPr lang="en-US" dirty="0">
                <a:solidFill>
                  <a:schemeClr val="bg1"/>
                </a:solidFill>
              </a:rPr>
              <a:t>i </a:t>
            </a:r>
            <a:r>
              <a:rPr lang="en-US" dirty="0">
                <a:solidFill>
                  <a:schemeClr val="bg1"/>
                </a:solidFill>
              </a:rPr>
              <a:t>&lt;- </a:t>
            </a:r>
            <a:r>
              <a:rPr lang="en-US" dirty="0" smtClean="0">
                <a:solidFill>
                  <a:schemeClr val="bg1"/>
                </a:solidFill>
              </a:rPr>
              <a:t>1 </a:t>
            </a:r>
            <a:r>
              <a:rPr lang="en-US" dirty="0">
                <a:solidFill>
                  <a:schemeClr val="bg1"/>
                </a:solidFill>
              </a:rPr>
              <a:t>to n-1 do </a:t>
            </a:r>
            <a:endParaRPr lang="en-US" dirty="0" smtClean="0">
              <a:solidFill>
                <a:schemeClr val="bg1"/>
              </a:solidFill>
            </a:endParaRPr>
          </a:p>
          <a:p>
            <a:endParaRPr lang="en-US" dirty="0">
              <a:solidFill>
                <a:schemeClr val="bg1"/>
              </a:solidFill>
            </a:endParaRPr>
          </a:p>
          <a:p>
            <a:r>
              <a:rPr lang="en-US" dirty="0" smtClean="0">
                <a:solidFill>
                  <a:schemeClr val="bg1"/>
                </a:solidFill>
              </a:rPr>
              <a:t>	if </a:t>
            </a:r>
            <a:r>
              <a:rPr lang="en-US" dirty="0" err="1">
                <a:solidFill>
                  <a:schemeClr val="bg1"/>
                </a:solidFill>
              </a:rPr>
              <a:t>currentMax</a:t>
            </a:r>
            <a:r>
              <a:rPr lang="en-US" dirty="0">
                <a:solidFill>
                  <a:schemeClr val="bg1"/>
                </a:solidFill>
              </a:rPr>
              <a:t> &lt; A[i] then </a:t>
            </a:r>
            <a:r>
              <a:rPr lang="en-US" dirty="0" err="1">
                <a:solidFill>
                  <a:schemeClr val="bg1"/>
                </a:solidFill>
              </a:rPr>
              <a:t>currentMax</a:t>
            </a:r>
            <a:r>
              <a:rPr lang="en-US" dirty="0">
                <a:solidFill>
                  <a:schemeClr val="bg1"/>
                </a:solidFill>
              </a:rPr>
              <a:t> </a:t>
            </a:r>
            <a:r>
              <a:rPr lang="en-US" dirty="0">
                <a:solidFill>
                  <a:schemeClr val="bg1"/>
                </a:solidFill>
              </a:rPr>
              <a:t>&lt;- </a:t>
            </a:r>
            <a:r>
              <a:rPr lang="en-US" dirty="0" smtClean="0">
                <a:solidFill>
                  <a:schemeClr val="bg1"/>
                </a:solidFill>
              </a:rPr>
              <a:t>A[i</a:t>
            </a:r>
            <a:r>
              <a:rPr lang="en-US" dirty="0">
                <a:solidFill>
                  <a:schemeClr val="bg1"/>
                </a:solidFill>
              </a:rPr>
              <a:t>] </a:t>
            </a:r>
            <a:endParaRPr lang="en-US" dirty="0" smtClean="0">
              <a:solidFill>
                <a:schemeClr val="bg1"/>
              </a:solidFill>
            </a:endParaRPr>
          </a:p>
          <a:p>
            <a:endParaRPr lang="en-US" dirty="0">
              <a:solidFill>
                <a:schemeClr val="bg1"/>
              </a:solidFill>
            </a:endParaRPr>
          </a:p>
          <a:p>
            <a:r>
              <a:rPr lang="en-US" dirty="0" smtClean="0">
                <a:solidFill>
                  <a:schemeClr val="bg1"/>
                </a:solidFill>
              </a:rPr>
              <a:t>	return </a:t>
            </a:r>
            <a:r>
              <a:rPr lang="en-US" dirty="0" err="1">
                <a:solidFill>
                  <a:schemeClr val="bg1"/>
                </a:solidFill>
              </a:rPr>
              <a:t>currentMax</a:t>
            </a:r>
            <a:endParaRPr lang="en-US" dirty="0">
              <a:solidFill>
                <a:schemeClr val="bg1"/>
              </a:solidFill>
            </a:endParaRPr>
          </a:p>
        </p:txBody>
      </p:sp>
    </p:spTree>
    <p:extLst>
      <p:ext uri="{BB962C8B-B14F-4D97-AF65-F5344CB8AC3E}">
        <p14:creationId xmlns:p14="http://schemas.microsoft.com/office/powerpoint/2010/main" val="2255854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682" y="909935"/>
            <a:ext cx="7543800" cy="461665"/>
          </a:xfrm>
          <a:prstGeom prst="rect">
            <a:avLst/>
          </a:prstGeom>
          <a:noFill/>
        </p:spPr>
        <p:txBody>
          <a:bodyPr wrap="square" rtlCol="0">
            <a:spAutoFit/>
          </a:bodyPr>
          <a:lstStyle/>
          <a:p>
            <a:r>
              <a:rPr lang="en-US" sz="2400" b="1" dirty="0"/>
              <a:t>Best, Worst, and Average Cases</a:t>
            </a:r>
          </a:p>
        </p:txBody>
      </p:sp>
      <p:sp>
        <p:nvSpPr>
          <p:cNvPr id="3" name="TextBox 2"/>
          <p:cNvSpPr txBox="1"/>
          <p:nvPr/>
        </p:nvSpPr>
        <p:spPr>
          <a:xfrm>
            <a:off x="361682" y="1676400"/>
            <a:ext cx="8477518" cy="4247317"/>
          </a:xfrm>
          <a:prstGeom prst="rect">
            <a:avLst/>
          </a:prstGeom>
          <a:noFill/>
        </p:spPr>
        <p:txBody>
          <a:bodyPr wrap="square" rtlCol="0">
            <a:spAutoFit/>
          </a:bodyPr>
          <a:lstStyle/>
          <a:p>
            <a:r>
              <a:rPr lang="en-US" dirty="0"/>
              <a:t>For some algorithms, different inputs of a given size require different amounts of </a:t>
            </a:r>
            <a:r>
              <a:rPr lang="en-US" dirty="0" smtClean="0"/>
              <a:t>time.</a:t>
            </a:r>
          </a:p>
          <a:p>
            <a:endParaRPr lang="en-US" dirty="0"/>
          </a:p>
          <a:p>
            <a:r>
              <a:rPr lang="en-US" dirty="0"/>
              <a:t>For example, consider the problem of searching an array containing n integers to find the one with a particular value K (assume that K appears exactly once in the array</a:t>
            </a:r>
            <a:r>
              <a:rPr lang="en-US" dirty="0" smtClean="0"/>
              <a:t>).</a:t>
            </a:r>
          </a:p>
          <a:p>
            <a:endParaRPr lang="en-US" dirty="0"/>
          </a:p>
          <a:p>
            <a:r>
              <a:rPr lang="en-US" b="1" dirty="0"/>
              <a:t>Best case: </a:t>
            </a:r>
            <a:r>
              <a:rPr lang="en-US" dirty="0"/>
              <a:t>algorithm begins at the first position in the array and looks at each value in turn until K is </a:t>
            </a:r>
            <a:r>
              <a:rPr lang="en-US" dirty="0" smtClean="0"/>
              <a:t>found</a:t>
            </a:r>
          </a:p>
          <a:p>
            <a:endParaRPr lang="en-US" dirty="0"/>
          </a:p>
          <a:p>
            <a:r>
              <a:rPr lang="en-US" b="1" dirty="0"/>
              <a:t>Worst case: </a:t>
            </a:r>
            <a:r>
              <a:rPr lang="en-US" dirty="0"/>
              <a:t>if the last position in the array contains K, then the running time is relatively long, because the algorithm must examine n values</a:t>
            </a:r>
            <a:r>
              <a:rPr lang="en-US" dirty="0" smtClean="0"/>
              <a:t>. </a:t>
            </a:r>
          </a:p>
          <a:p>
            <a:endParaRPr lang="en-US" dirty="0"/>
          </a:p>
          <a:p>
            <a:r>
              <a:rPr lang="en-US" b="1" dirty="0" smtClean="0"/>
              <a:t>Average case</a:t>
            </a:r>
            <a:r>
              <a:rPr lang="en-US" b="1" dirty="0"/>
              <a:t>: </a:t>
            </a:r>
            <a:r>
              <a:rPr lang="en-US" dirty="0" smtClean="0"/>
              <a:t>the </a:t>
            </a:r>
            <a:r>
              <a:rPr lang="en-US" dirty="0"/>
              <a:t>algorithm examines about n/2 </a:t>
            </a:r>
            <a:r>
              <a:rPr lang="en-US" dirty="0" smtClean="0"/>
              <a:t>values</a:t>
            </a:r>
          </a:p>
          <a:p>
            <a:endParaRPr lang="en-US" dirty="0"/>
          </a:p>
          <a:p>
            <a:r>
              <a:rPr lang="en-US" dirty="0" smtClean="0"/>
              <a:t> </a:t>
            </a:r>
            <a:endParaRPr lang="en-US" dirty="0"/>
          </a:p>
        </p:txBody>
      </p:sp>
    </p:spTree>
    <p:extLst>
      <p:ext uri="{BB962C8B-B14F-4D97-AF65-F5344CB8AC3E}">
        <p14:creationId xmlns:p14="http://schemas.microsoft.com/office/powerpoint/2010/main" val="4162552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133600"/>
            <a:ext cx="7924800" cy="2308324"/>
          </a:xfrm>
          <a:prstGeom prst="rect">
            <a:avLst/>
          </a:prstGeom>
          <a:noFill/>
        </p:spPr>
        <p:txBody>
          <a:bodyPr wrap="square" rtlCol="0">
            <a:spAutoFit/>
          </a:bodyPr>
          <a:lstStyle/>
          <a:p>
            <a:pPr algn="just"/>
            <a:r>
              <a:rPr lang="en-US" dirty="0">
                <a:solidFill>
                  <a:srgbClr val="FF0000"/>
                </a:solidFill>
              </a:rPr>
              <a:t>In summary, for real-time applications we are likely to prefer a worst-case analysis of an algorithm. </a:t>
            </a:r>
            <a:endParaRPr lang="en-US" dirty="0" smtClean="0">
              <a:solidFill>
                <a:srgbClr val="FF0000"/>
              </a:solidFill>
            </a:endParaRPr>
          </a:p>
          <a:p>
            <a:pPr algn="just"/>
            <a:endParaRPr lang="en-US" dirty="0">
              <a:solidFill>
                <a:srgbClr val="FF0000"/>
              </a:solidFill>
            </a:endParaRPr>
          </a:p>
          <a:p>
            <a:pPr algn="just"/>
            <a:r>
              <a:rPr lang="en-US" dirty="0" smtClean="0">
                <a:solidFill>
                  <a:srgbClr val="FF0000"/>
                </a:solidFill>
              </a:rPr>
              <a:t>Otherwise</a:t>
            </a:r>
            <a:r>
              <a:rPr lang="en-US" dirty="0">
                <a:solidFill>
                  <a:srgbClr val="FF0000"/>
                </a:solidFill>
              </a:rPr>
              <a:t>, we often desire an average-case analysis if we know enough about the distribution of our input to compute the average case. </a:t>
            </a:r>
            <a:endParaRPr lang="en-US" dirty="0" smtClean="0">
              <a:solidFill>
                <a:srgbClr val="FF0000"/>
              </a:solidFill>
            </a:endParaRPr>
          </a:p>
          <a:p>
            <a:pPr algn="just"/>
            <a:endParaRPr lang="en-US" dirty="0">
              <a:solidFill>
                <a:srgbClr val="FF0000"/>
              </a:solidFill>
            </a:endParaRPr>
          </a:p>
          <a:p>
            <a:pPr algn="just"/>
            <a:r>
              <a:rPr lang="en-US" dirty="0" smtClean="0">
                <a:solidFill>
                  <a:srgbClr val="FF0000"/>
                </a:solidFill>
              </a:rPr>
              <a:t>If </a:t>
            </a:r>
            <a:r>
              <a:rPr lang="en-US" dirty="0">
                <a:solidFill>
                  <a:srgbClr val="FF0000"/>
                </a:solidFill>
              </a:rPr>
              <a:t>not, then we must resort to worst-case analysis</a:t>
            </a:r>
          </a:p>
          <a:p>
            <a:pPr algn="just"/>
            <a:endParaRPr lang="en-US" dirty="0"/>
          </a:p>
        </p:txBody>
      </p:sp>
    </p:spTree>
    <p:extLst>
      <p:ext uri="{BB962C8B-B14F-4D97-AF65-F5344CB8AC3E}">
        <p14:creationId xmlns:p14="http://schemas.microsoft.com/office/powerpoint/2010/main" val="4090568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905000"/>
            <a:ext cx="8153400" cy="2585323"/>
          </a:xfrm>
          <a:prstGeom prst="rect">
            <a:avLst/>
          </a:prstGeom>
          <a:noFill/>
        </p:spPr>
        <p:txBody>
          <a:bodyPr wrap="square" rtlCol="0">
            <a:spAutoFit/>
          </a:bodyPr>
          <a:lstStyle/>
          <a:p>
            <a:r>
              <a:rPr lang="en-US" dirty="0"/>
              <a:t>Several terms are used to describe the running-time equation for an algorithm</a:t>
            </a:r>
            <a:r>
              <a:rPr lang="en-US" dirty="0" smtClean="0"/>
              <a:t>.</a:t>
            </a:r>
          </a:p>
          <a:p>
            <a:endParaRPr lang="en-US" dirty="0"/>
          </a:p>
          <a:p>
            <a:r>
              <a:rPr lang="en-US" b="1" u="sng" dirty="0" smtClean="0"/>
              <a:t>Asymptotic Upper bound: Big-oh Notation (O)</a:t>
            </a:r>
          </a:p>
          <a:p>
            <a:endParaRPr lang="en-US" dirty="0"/>
          </a:p>
          <a:p>
            <a:r>
              <a:rPr lang="en-US" dirty="0"/>
              <a:t>One is the </a:t>
            </a:r>
            <a:r>
              <a:rPr lang="en-US" dirty="0">
                <a:solidFill>
                  <a:srgbClr val="FF0000"/>
                </a:solidFill>
              </a:rPr>
              <a:t>upper bound </a:t>
            </a:r>
            <a:r>
              <a:rPr lang="en-US" dirty="0"/>
              <a:t>for the growth of the algorithm’s running time. </a:t>
            </a:r>
            <a:endParaRPr lang="en-US" dirty="0" smtClean="0"/>
          </a:p>
          <a:p>
            <a:endParaRPr lang="en-US" dirty="0"/>
          </a:p>
          <a:p>
            <a:r>
              <a:rPr lang="en-US" dirty="0" smtClean="0"/>
              <a:t>It </a:t>
            </a:r>
            <a:r>
              <a:rPr lang="en-US" dirty="0"/>
              <a:t>indicates the upper or highest growth rate that the algorithm can have</a:t>
            </a:r>
            <a:r>
              <a:rPr lang="en-US" dirty="0" smtClean="0"/>
              <a:t>. </a:t>
            </a:r>
          </a:p>
          <a:p>
            <a:endParaRPr lang="en-US" dirty="0"/>
          </a:p>
          <a:p>
            <a:r>
              <a:rPr lang="en-US" dirty="0" smtClean="0"/>
              <a:t>Used for worst case analysis.</a:t>
            </a:r>
            <a:endParaRPr lang="en-US" dirty="0"/>
          </a:p>
        </p:txBody>
      </p:sp>
      <p:sp>
        <p:nvSpPr>
          <p:cNvPr id="3" name="TextBox 2"/>
          <p:cNvSpPr txBox="1"/>
          <p:nvPr/>
        </p:nvSpPr>
        <p:spPr>
          <a:xfrm>
            <a:off x="304800" y="903928"/>
            <a:ext cx="6882685" cy="523220"/>
          </a:xfrm>
          <a:prstGeom prst="rect">
            <a:avLst/>
          </a:prstGeom>
          <a:noFill/>
        </p:spPr>
        <p:txBody>
          <a:bodyPr wrap="square" rtlCol="0">
            <a:spAutoFit/>
          </a:bodyPr>
          <a:lstStyle/>
          <a:p>
            <a:r>
              <a:rPr lang="en-US" sz="2800" b="1" dirty="0" smtClean="0"/>
              <a:t>Asymptotic Notation:</a:t>
            </a:r>
            <a:endParaRPr lang="en-US" sz="2800" b="1" dirty="0"/>
          </a:p>
        </p:txBody>
      </p:sp>
    </p:spTree>
    <p:extLst>
      <p:ext uri="{BB962C8B-B14F-4D97-AF65-F5344CB8AC3E}">
        <p14:creationId xmlns:p14="http://schemas.microsoft.com/office/powerpoint/2010/main" val="246228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98563059"/>
              </p:ext>
            </p:extLst>
          </p:nvPr>
        </p:nvGraphicFramePr>
        <p:xfrm>
          <a:off x="990600" y="1371600"/>
          <a:ext cx="7620000" cy="5029962"/>
        </p:xfrm>
        <a:graphic>
          <a:graphicData uri="http://schemas.openxmlformats.org/drawingml/2006/table">
            <a:tbl>
              <a:tblPr firstRow="1" firstCol="1" bandRow="1">
                <a:tableStyleId>{5940675A-B579-460E-94D1-54222C63F5DA}</a:tableStyleId>
              </a:tblPr>
              <a:tblGrid>
                <a:gridCol w="1406066"/>
                <a:gridCol w="6213934"/>
              </a:tblGrid>
              <a:tr h="138049">
                <a:tc>
                  <a:txBody>
                    <a:bodyPr/>
                    <a:lstStyle/>
                    <a:p>
                      <a:pPr marL="0" marR="0" algn="ctr">
                        <a:lnSpc>
                          <a:spcPct val="107000"/>
                        </a:lnSpc>
                        <a:spcBef>
                          <a:spcPts val="0"/>
                        </a:spcBef>
                        <a:spcAft>
                          <a:spcPts val="0"/>
                        </a:spcAft>
                      </a:pPr>
                      <a:r>
                        <a:rPr lang="en-US" sz="2000" dirty="0">
                          <a:effectLst/>
                        </a:rPr>
                        <a:t>Session</a:t>
                      </a:r>
                      <a:endParaRPr lang="en-US" sz="1600" dirty="0">
                        <a:effectLst/>
                        <a:latin typeface="Calibri"/>
                        <a:ea typeface="Calibri"/>
                        <a:cs typeface="Times New Roman"/>
                      </a:endParaRPr>
                    </a:p>
                  </a:txBody>
                  <a:tcPr marL="36284" marR="36284" marT="0" marB="0">
                    <a:solidFill>
                      <a:srgbClr val="FFC000"/>
                    </a:solidFill>
                  </a:tcPr>
                </a:tc>
                <a:tc>
                  <a:txBody>
                    <a:bodyPr/>
                    <a:lstStyle/>
                    <a:p>
                      <a:pPr marL="0" marR="0" algn="ctr">
                        <a:lnSpc>
                          <a:spcPct val="107000"/>
                        </a:lnSpc>
                        <a:spcBef>
                          <a:spcPts val="0"/>
                        </a:spcBef>
                        <a:spcAft>
                          <a:spcPts val="0"/>
                        </a:spcAft>
                      </a:pPr>
                      <a:r>
                        <a:rPr lang="en-US" sz="2000" dirty="0">
                          <a:effectLst/>
                        </a:rPr>
                        <a:t>Module Content</a:t>
                      </a:r>
                      <a:endParaRPr lang="en-US" sz="1600" dirty="0">
                        <a:effectLst/>
                        <a:latin typeface="Calibri"/>
                        <a:ea typeface="Calibri"/>
                        <a:cs typeface="Times New Roman"/>
                      </a:endParaRPr>
                    </a:p>
                  </a:txBody>
                  <a:tcPr marL="36284" marR="36284" marT="0" marB="0">
                    <a:solidFill>
                      <a:srgbClr val="FFC000"/>
                    </a:solidFill>
                  </a:tcPr>
                </a:tc>
              </a:tr>
              <a:tr h="276098">
                <a:tc>
                  <a:txBody>
                    <a:bodyPr/>
                    <a:lstStyle/>
                    <a:p>
                      <a:pPr marL="0" marR="0">
                        <a:lnSpc>
                          <a:spcPct val="107000"/>
                        </a:lnSpc>
                        <a:spcBef>
                          <a:spcPts val="0"/>
                        </a:spcBef>
                        <a:spcAft>
                          <a:spcPts val="0"/>
                        </a:spcAft>
                      </a:pPr>
                      <a:r>
                        <a:rPr lang="en-US" sz="2000" dirty="0">
                          <a:effectLst/>
                        </a:rPr>
                        <a:t>Session 01/02</a:t>
                      </a:r>
                      <a:endParaRPr lang="en-US" sz="1600" dirty="0">
                        <a:effectLst/>
                        <a:latin typeface="Calibri"/>
                        <a:ea typeface="Calibri"/>
                        <a:cs typeface="Times New Roman"/>
                      </a:endParaRPr>
                    </a:p>
                  </a:txBody>
                  <a:tcPr marL="36284" marR="36284" marT="0" marB="0"/>
                </a:tc>
                <a:tc>
                  <a:txBody>
                    <a:bodyPr/>
                    <a:lstStyle/>
                    <a:p>
                      <a:pPr marL="0" marR="0">
                        <a:lnSpc>
                          <a:spcPct val="107000"/>
                        </a:lnSpc>
                        <a:spcBef>
                          <a:spcPts val="0"/>
                        </a:spcBef>
                        <a:spcAft>
                          <a:spcPts val="0"/>
                        </a:spcAft>
                      </a:pPr>
                      <a:r>
                        <a:rPr lang="en-US" sz="2000" dirty="0">
                          <a:effectLst/>
                        </a:rPr>
                        <a:t>Introduction to Data structures and algorithms and time complexity  analysis Big O notation</a:t>
                      </a:r>
                      <a:endParaRPr lang="en-US" sz="1600" dirty="0">
                        <a:effectLst/>
                        <a:latin typeface="Calibri"/>
                        <a:ea typeface="Calibri"/>
                        <a:cs typeface="Times New Roman"/>
                      </a:endParaRPr>
                    </a:p>
                  </a:txBody>
                  <a:tcPr marL="36284" marR="36284" marT="0" marB="0"/>
                </a:tc>
              </a:tr>
              <a:tr h="276098">
                <a:tc>
                  <a:txBody>
                    <a:bodyPr/>
                    <a:lstStyle/>
                    <a:p>
                      <a:pPr marL="0" marR="0">
                        <a:lnSpc>
                          <a:spcPct val="107000"/>
                        </a:lnSpc>
                        <a:spcBef>
                          <a:spcPts val="0"/>
                        </a:spcBef>
                        <a:spcAft>
                          <a:spcPts val="0"/>
                        </a:spcAft>
                      </a:pPr>
                      <a:r>
                        <a:rPr lang="en-US" sz="2000">
                          <a:effectLst/>
                        </a:rPr>
                        <a:t>Session 03</a:t>
                      </a:r>
                      <a:endParaRPr lang="en-US" sz="1600">
                        <a:effectLst/>
                        <a:latin typeface="Calibri"/>
                        <a:ea typeface="Calibri"/>
                        <a:cs typeface="Times New Roman"/>
                      </a:endParaRPr>
                    </a:p>
                  </a:txBody>
                  <a:tcPr marL="36284" marR="36284" marT="0" marB="0"/>
                </a:tc>
                <a:tc>
                  <a:txBody>
                    <a:bodyPr/>
                    <a:lstStyle/>
                    <a:p>
                      <a:pPr marL="0" marR="0">
                        <a:lnSpc>
                          <a:spcPct val="107000"/>
                        </a:lnSpc>
                        <a:spcBef>
                          <a:spcPts val="0"/>
                        </a:spcBef>
                        <a:spcAft>
                          <a:spcPts val="0"/>
                        </a:spcAft>
                      </a:pPr>
                      <a:r>
                        <a:rPr lang="en-US" sz="2000">
                          <a:effectLst/>
                        </a:rPr>
                        <a:t>Stacks and Queues</a:t>
                      </a:r>
                      <a:endParaRPr lang="en-US" sz="1600">
                        <a:effectLst/>
                        <a:latin typeface="Calibri"/>
                        <a:ea typeface="Calibri"/>
                        <a:cs typeface="Times New Roman"/>
                      </a:endParaRPr>
                    </a:p>
                  </a:txBody>
                  <a:tcPr marL="36284" marR="36284" marT="0" marB="0"/>
                </a:tc>
              </a:tr>
              <a:tr h="276098">
                <a:tc>
                  <a:txBody>
                    <a:bodyPr/>
                    <a:lstStyle/>
                    <a:p>
                      <a:pPr marL="0" marR="0">
                        <a:lnSpc>
                          <a:spcPct val="107000"/>
                        </a:lnSpc>
                        <a:spcBef>
                          <a:spcPts val="0"/>
                        </a:spcBef>
                        <a:spcAft>
                          <a:spcPts val="0"/>
                        </a:spcAft>
                      </a:pPr>
                      <a:r>
                        <a:rPr lang="en-US" sz="2000">
                          <a:effectLst/>
                        </a:rPr>
                        <a:t>Session 04</a:t>
                      </a:r>
                      <a:endParaRPr lang="en-US" sz="1600">
                        <a:effectLst/>
                        <a:latin typeface="Calibri"/>
                        <a:ea typeface="Calibri"/>
                        <a:cs typeface="Times New Roman"/>
                      </a:endParaRPr>
                    </a:p>
                  </a:txBody>
                  <a:tcPr marL="36284" marR="36284" marT="0" marB="0"/>
                </a:tc>
                <a:tc>
                  <a:txBody>
                    <a:bodyPr/>
                    <a:lstStyle/>
                    <a:p>
                      <a:pPr marL="0" marR="0">
                        <a:lnSpc>
                          <a:spcPct val="107000"/>
                        </a:lnSpc>
                        <a:spcBef>
                          <a:spcPts val="0"/>
                        </a:spcBef>
                        <a:spcAft>
                          <a:spcPts val="0"/>
                        </a:spcAft>
                      </a:pPr>
                      <a:r>
                        <a:rPr lang="en-US" sz="2000" dirty="0">
                          <a:effectLst/>
                        </a:rPr>
                        <a:t>Linked Lists</a:t>
                      </a:r>
                      <a:endParaRPr lang="en-US" sz="1600" dirty="0">
                        <a:effectLst/>
                        <a:latin typeface="Calibri"/>
                        <a:ea typeface="Calibri"/>
                        <a:cs typeface="Times New Roman"/>
                      </a:endParaRPr>
                    </a:p>
                  </a:txBody>
                  <a:tcPr marL="36284" marR="36284" marT="0" marB="0"/>
                </a:tc>
              </a:tr>
              <a:tr h="276098">
                <a:tc>
                  <a:txBody>
                    <a:bodyPr/>
                    <a:lstStyle/>
                    <a:p>
                      <a:pPr marL="0" marR="0">
                        <a:lnSpc>
                          <a:spcPct val="107000"/>
                        </a:lnSpc>
                        <a:spcBef>
                          <a:spcPts val="0"/>
                        </a:spcBef>
                        <a:spcAft>
                          <a:spcPts val="0"/>
                        </a:spcAft>
                      </a:pPr>
                      <a:r>
                        <a:rPr lang="en-US" sz="2000">
                          <a:effectLst/>
                        </a:rPr>
                        <a:t>Session 05</a:t>
                      </a:r>
                      <a:endParaRPr lang="en-US" sz="1600">
                        <a:effectLst/>
                        <a:latin typeface="Calibri"/>
                        <a:ea typeface="Calibri"/>
                        <a:cs typeface="Times New Roman"/>
                      </a:endParaRPr>
                    </a:p>
                  </a:txBody>
                  <a:tcPr marL="36284" marR="36284" marT="0" marB="0"/>
                </a:tc>
                <a:tc>
                  <a:txBody>
                    <a:bodyPr/>
                    <a:lstStyle/>
                    <a:p>
                      <a:pPr marL="0" marR="0">
                        <a:lnSpc>
                          <a:spcPct val="107000"/>
                        </a:lnSpc>
                        <a:spcBef>
                          <a:spcPts val="0"/>
                        </a:spcBef>
                        <a:spcAft>
                          <a:spcPts val="0"/>
                        </a:spcAft>
                      </a:pPr>
                      <a:r>
                        <a:rPr lang="en-US" sz="2000" dirty="0">
                          <a:effectLst/>
                        </a:rPr>
                        <a:t>Linear and Binary Search</a:t>
                      </a:r>
                      <a:endParaRPr lang="en-US" sz="1600" dirty="0">
                        <a:effectLst/>
                        <a:latin typeface="Calibri"/>
                        <a:ea typeface="Calibri"/>
                        <a:cs typeface="Times New Roman"/>
                      </a:endParaRPr>
                    </a:p>
                  </a:txBody>
                  <a:tcPr marL="36284" marR="36284" marT="0" marB="0"/>
                </a:tc>
              </a:tr>
              <a:tr h="276098">
                <a:tc>
                  <a:txBody>
                    <a:bodyPr/>
                    <a:lstStyle/>
                    <a:p>
                      <a:pPr marL="0" marR="0">
                        <a:lnSpc>
                          <a:spcPct val="107000"/>
                        </a:lnSpc>
                        <a:spcBef>
                          <a:spcPts val="0"/>
                        </a:spcBef>
                        <a:spcAft>
                          <a:spcPts val="0"/>
                        </a:spcAft>
                      </a:pPr>
                      <a:r>
                        <a:rPr lang="en-US" sz="2000">
                          <a:effectLst/>
                        </a:rPr>
                        <a:t>Session 06</a:t>
                      </a:r>
                      <a:endParaRPr lang="en-US" sz="1600">
                        <a:effectLst/>
                        <a:latin typeface="Calibri"/>
                        <a:ea typeface="Calibri"/>
                        <a:cs typeface="Times New Roman"/>
                      </a:endParaRPr>
                    </a:p>
                  </a:txBody>
                  <a:tcPr marL="36284" marR="36284" marT="0" marB="0"/>
                </a:tc>
                <a:tc>
                  <a:txBody>
                    <a:bodyPr/>
                    <a:lstStyle/>
                    <a:p>
                      <a:pPr marL="0" marR="0">
                        <a:lnSpc>
                          <a:spcPct val="107000"/>
                        </a:lnSpc>
                        <a:spcBef>
                          <a:spcPts val="0"/>
                        </a:spcBef>
                        <a:spcAft>
                          <a:spcPts val="0"/>
                        </a:spcAft>
                      </a:pPr>
                      <a:r>
                        <a:rPr lang="en-US" sz="2000">
                          <a:effectLst/>
                        </a:rPr>
                        <a:t>Sorting Algorithms: Simple</a:t>
                      </a:r>
                      <a:endParaRPr lang="en-US" sz="1600">
                        <a:effectLst/>
                        <a:latin typeface="Calibri"/>
                        <a:ea typeface="Calibri"/>
                        <a:cs typeface="Times New Roman"/>
                      </a:endParaRPr>
                    </a:p>
                  </a:txBody>
                  <a:tcPr marL="36284" marR="36284" marT="0" marB="0"/>
                </a:tc>
              </a:tr>
              <a:tr h="276098">
                <a:tc>
                  <a:txBody>
                    <a:bodyPr/>
                    <a:lstStyle/>
                    <a:p>
                      <a:pPr marL="0" marR="0">
                        <a:lnSpc>
                          <a:spcPct val="107000"/>
                        </a:lnSpc>
                        <a:spcBef>
                          <a:spcPts val="0"/>
                        </a:spcBef>
                        <a:spcAft>
                          <a:spcPts val="0"/>
                        </a:spcAft>
                      </a:pPr>
                      <a:r>
                        <a:rPr lang="en-US" sz="2000">
                          <a:effectLst/>
                        </a:rPr>
                        <a:t>Session 07/08</a:t>
                      </a:r>
                      <a:endParaRPr lang="en-US" sz="1600">
                        <a:effectLst/>
                        <a:latin typeface="Calibri"/>
                        <a:ea typeface="Calibri"/>
                        <a:cs typeface="Times New Roman"/>
                      </a:endParaRPr>
                    </a:p>
                  </a:txBody>
                  <a:tcPr marL="36284" marR="36284" marT="0" marB="0"/>
                </a:tc>
                <a:tc>
                  <a:txBody>
                    <a:bodyPr/>
                    <a:lstStyle/>
                    <a:p>
                      <a:pPr marL="0" marR="0">
                        <a:lnSpc>
                          <a:spcPct val="107000"/>
                        </a:lnSpc>
                        <a:spcBef>
                          <a:spcPts val="0"/>
                        </a:spcBef>
                        <a:spcAft>
                          <a:spcPts val="0"/>
                        </a:spcAft>
                      </a:pPr>
                      <a:r>
                        <a:rPr lang="en-US" sz="2000" dirty="0">
                          <a:effectLst/>
                        </a:rPr>
                        <a:t>Sorting Algorithms: Advance</a:t>
                      </a:r>
                      <a:endParaRPr lang="en-US" sz="1600" dirty="0">
                        <a:effectLst/>
                        <a:latin typeface="Calibri"/>
                        <a:ea typeface="Calibri"/>
                        <a:cs typeface="Times New Roman"/>
                      </a:endParaRPr>
                    </a:p>
                  </a:txBody>
                  <a:tcPr marL="36284" marR="36284" marT="0" marB="0"/>
                </a:tc>
              </a:tr>
              <a:tr h="276098">
                <a:tc>
                  <a:txBody>
                    <a:bodyPr/>
                    <a:lstStyle/>
                    <a:p>
                      <a:pPr marL="0" marR="0">
                        <a:lnSpc>
                          <a:spcPct val="107000"/>
                        </a:lnSpc>
                        <a:spcBef>
                          <a:spcPts val="0"/>
                        </a:spcBef>
                        <a:spcAft>
                          <a:spcPts val="0"/>
                        </a:spcAft>
                      </a:pPr>
                      <a:r>
                        <a:rPr lang="en-US" sz="2000">
                          <a:effectLst/>
                        </a:rPr>
                        <a:t>Session 09</a:t>
                      </a:r>
                      <a:endParaRPr lang="en-US" sz="1600">
                        <a:effectLst/>
                        <a:latin typeface="Calibri"/>
                        <a:ea typeface="Calibri"/>
                        <a:cs typeface="Times New Roman"/>
                      </a:endParaRPr>
                    </a:p>
                  </a:txBody>
                  <a:tcPr marL="36284" marR="36284" marT="0" marB="0"/>
                </a:tc>
                <a:tc>
                  <a:txBody>
                    <a:bodyPr/>
                    <a:lstStyle/>
                    <a:p>
                      <a:pPr marL="0" marR="0">
                        <a:lnSpc>
                          <a:spcPct val="107000"/>
                        </a:lnSpc>
                        <a:spcBef>
                          <a:spcPts val="0"/>
                        </a:spcBef>
                        <a:spcAft>
                          <a:spcPts val="0"/>
                        </a:spcAft>
                      </a:pPr>
                      <a:r>
                        <a:rPr lang="en-US" sz="2000" dirty="0">
                          <a:effectLst/>
                        </a:rPr>
                        <a:t>Recursion</a:t>
                      </a:r>
                      <a:endParaRPr lang="en-US" sz="1600" dirty="0">
                        <a:effectLst/>
                        <a:latin typeface="Calibri"/>
                        <a:ea typeface="Calibri"/>
                        <a:cs typeface="Times New Roman"/>
                      </a:endParaRPr>
                    </a:p>
                  </a:txBody>
                  <a:tcPr marL="36284" marR="36284" marT="0" marB="0"/>
                </a:tc>
              </a:tr>
              <a:tr h="276098">
                <a:tc>
                  <a:txBody>
                    <a:bodyPr/>
                    <a:lstStyle/>
                    <a:p>
                      <a:pPr marL="0" marR="0">
                        <a:lnSpc>
                          <a:spcPct val="107000"/>
                        </a:lnSpc>
                        <a:spcBef>
                          <a:spcPts val="0"/>
                        </a:spcBef>
                        <a:spcAft>
                          <a:spcPts val="0"/>
                        </a:spcAft>
                      </a:pPr>
                      <a:r>
                        <a:rPr lang="en-US" sz="2000">
                          <a:effectLst/>
                        </a:rPr>
                        <a:t>Session 10/11</a:t>
                      </a:r>
                      <a:endParaRPr lang="en-US" sz="1600">
                        <a:effectLst/>
                        <a:latin typeface="Calibri"/>
                        <a:ea typeface="Calibri"/>
                        <a:cs typeface="Times New Roman"/>
                      </a:endParaRPr>
                    </a:p>
                  </a:txBody>
                  <a:tcPr marL="36284" marR="36284" marT="0" marB="0"/>
                </a:tc>
                <a:tc>
                  <a:txBody>
                    <a:bodyPr/>
                    <a:lstStyle/>
                    <a:p>
                      <a:pPr marL="0" marR="0">
                        <a:lnSpc>
                          <a:spcPct val="107000"/>
                        </a:lnSpc>
                        <a:spcBef>
                          <a:spcPts val="0"/>
                        </a:spcBef>
                        <a:spcAft>
                          <a:spcPts val="0"/>
                        </a:spcAft>
                      </a:pPr>
                      <a:r>
                        <a:rPr lang="en-US" sz="2000" dirty="0">
                          <a:effectLst/>
                        </a:rPr>
                        <a:t>Tree Concept &amp; Tree Traversal</a:t>
                      </a:r>
                      <a:endParaRPr lang="en-US" sz="1600" dirty="0">
                        <a:effectLst/>
                        <a:latin typeface="Calibri"/>
                        <a:ea typeface="Calibri"/>
                        <a:cs typeface="Times New Roman"/>
                      </a:endParaRPr>
                    </a:p>
                  </a:txBody>
                  <a:tcPr marL="36284" marR="36284" marT="0" marB="0"/>
                </a:tc>
              </a:tr>
              <a:tr h="276098">
                <a:tc>
                  <a:txBody>
                    <a:bodyPr/>
                    <a:lstStyle/>
                    <a:p>
                      <a:pPr marL="0" marR="0">
                        <a:lnSpc>
                          <a:spcPct val="107000"/>
                        </a:lnSpc>
                        <a:spcBef>
                          <a:spcPts val="0"/>
                        </a:spcBef>
                        <a:spcAft>
                          <a:spcPts val="0"/>
                        </a:spcAft>
                      </a:pPr>
                      <a:r>
                        <a:rPr lang="en-US" sz="2000">
                          <a:effectLst/>
                        </a:rPr>
                        <a:t>Session 12</a:t>
                      </a:r>
                      <a:endParaRPr lang="en-US" sz="1600">
                        <a:effectLst/>
                        <a:latin typeface="Calibri"/>
                        <a:ea typeface="Calibri"/>
                        <a:cs typeface="Times New Roman"/>
                      </a:endParaRPr>
                    </a:p>
                  </a:txBody>
                  <a:tcPr marL="36284" marR="36284" marT="0" marB="0"/>
                </a:tc>
                <a:tc>
                  <a:txBody>
                    <a:bodyPr/>
                    <a:lstStyle/>
                    <a:p>
                      <a:pPr marL="0" marR="0">
                        <a:lnSpc>
                          <a:spcPct val="107000"/>
                        </a:lnSpc>
                        <a:spcBef>
                          <a:spcPts val="0"/>
                        </a:spcBef>
                        <a:spcAft>
                          <a:spcPts val="0"/>
                        </a:spcAft>
                      </a:pPr>
                      <a:r>
                        <a:rPr lang="en-US" sz="2000" dirty="0">
                          <a:effectLst/>
                        </a:rPr>
                        <a:t>Binary Search Tree</a:t>
                      </a:r>
                      <a:endParaRPr lang="en-US" sz="1600" dirty="0">
                        <a:effectLst/>
                        <a:latin typeface="Calibri"/>
                        <a:ea typeface="Calibri"/>
                        <a:cs typeface="Times New Roman"/>
                      </a:endParaRPr>
                    </a:p>
                  </a:txBody>
                  <a:tcPr marL="36284" marR="36284" marT="0" marB="0"/>
                </a:tc>
              </a:tr>
              <a:tr h="276098">
                <a:tc>
                  <a:txBody>
                    <a:bodyPr/>
                    <a:lstStyle/>
                    <a:p>
                      <a:pPr marL="0" marR="0">
                        <a:lnSpc>
                          <a:spcPct val="107000"/>
                        </a:lnSpc>
                        <a:spcBef>
                          <a:spcPts val="0"/>
                        </a:spcBef>
                        <a:spcAft>
                          <a:spcPts val="0"/>
                        </a:spcAft>
                      </a:pPr>
                      <a:r>
                        <a:rPr lang="en-US" sz="2000">
                          <a:effectLst/>
                        </a:rPr>
                        <a:t>Session 13</a:t>
                      </a:r>
                      <a:endParaRPr lang="en-US" sz="1600">
                        <a:effectLst/>
                        <a:latin typeface="Calibri"/>
                        <a:ea typeface="Calibri"/>
                        <a:cs typeface="Times New Roman"/>
                      </a:endParaRPr>
                    </a:p>
                  </a:txBody>
                  <a:tcPr marL="36284" marR="36284" marT="0" marB="0"/>
                </a:tc>
                <a:tc>
                  <a:txBody>
                    <a:bodyPr/>
                    <a:lstStyle/>
                    <a:p>
                      <a:pPr marL="0" marR="0">
                        <a:lnSpc>
                          <a:spcPct val="107000"/>
                        </a:lnSpc>
                        <a:spcBef>
                          <a:spcPts val="0"/>
                        </a:spcBef>
                        <a:spcAft>
                          <a:spcPts val="0"/>
                        </a:spcAft>
                      </a:pPr>
                      <a:r>
                        <a:rPr lang="en-US" sz="2000" dirty="0">
                          <a:effectLst/>
                        </a:rPr>
                        <a:t>Hash Tables</a:t>
                      </a:r>
                      <a:endParaRPr lang="en-US" sz="1600" dirty="0">
                        <a:effectLst/>
                        <a:latin typeface="Calibri"/>
                        <a:ea typeface="Calibri"/>
                        <a:cs typeface="Times New Roman"/>
                      </a:endParaRPr>
                    </a:p>
                  </a:txBody>
                  <a:tcPr marL="36284" marR="36284" marT="0" marB="0"/>
                </a:tc>
              </a:tr>
              <a:tr h="276098">
                <a:tc>
                  <a:txBody>
                    <a:bodyPr/>
                    <a:lstStyle/>
                    <a:p>
                      <a:pPr marL="0" marR="0">
                        <a:lnSpc>
                          <a:spcPct val="107000"/>
                        </a:lnSpc>
                        <a:spcBef>
                          <a:spcPts val="0"/>
                        </a:spcBef>
                        <a:spcAft>
                          <a:spcPts val="0"/>
                        </a:spcAft>
                      </a:pPr>
                      <a:r>
                        <a:rPr lang="en-US" sz="2000">
                          <a:effectLst/>
                        </a:rPr>
                        <a:t>Session 14</a:t>
                      </a:r>
                      <a:endParaRPr lang="en-US" sz="1600">
                        <a:effectLst/>
                        <a:latin typeface="Calibri"/>
                        <a:ea typeface="Calibri"/>
                        <a:cs typeface="Times New Roman"/>
                      </a:endParaRPr>
                    </a:p>
                  </a:txBody>
                  <a:tcPr marL="36284" marR="36284" marT="0" marB="0"/>
                </a:tc>
                <a:tc>
                  <a:txBody>
                    <a:bodyPr/>
                    <a:lstStyle/>
                    <a:p>
                      <a:pPr marL="0" marR="0">
                        <a:lnSpc>
                          <a:spcPct val="107000"/>
                        </a:lnSpc>
                        <a:spcBef>
                          <a:spcPts val="0"/>
                        </a:spcBef>
                        <a:spcAft>
                          <a:spcPts val="0"/>
                        </a:spcAft>
                      </a:pPr>
                      <a:r>
                        <a:rPr lang="en-US" sz="2000" dirty="0">
                          <a:effectLst/>
                        </a:rPr>
                        <a:t>Graphs</a:t>
                      </a:r>
                      <a:endParaRPr lang="en-US" sz="1600" dirty="0">
                        <a:effectLst/>
                        <a:latin typeface="Calibri"/>
                        <a:ea typeface="Calibri"/>
                        <a:cs typeface="Times New Roman"/>
                      </a:endParaRPr>
                    </a:p>
                  </a:txBody>
                  <a:tcPr marL="36284" marR="36284" marT="0" marB="0"/>
                </a:tc>
              </a:tr>
              <a:tr h="276098">
                <a:tc>
                  <a:txBody>
                    <a:bodyPr/>
                    <a:lstStyle/>
                    <a:p>
                      <a:pPr marL="0" marR="0">
                        <a:lnSpc>
                          <a:spcPct val="107000"/>
                        </a:lnSpc>
                        <a:spcBef>
                          <a:spcPts val="0"/>
                        </a:spcBef>
                        <a:spcAft>
                          <a:spcPts val="0"/>
                        </a:spcAft>
                      </a:pPr>
                      <a:r>
                        <a:rPr lang="en-US" sz="2000">
                          <a:effectLst/>
                        </a:rPr>
                        <a:t>Session 15</a:t>
                      </a:r>
                      <a:endParaRPr lang="en-US" sz="1600">
                        <a:effectLst/>
                        <a:latin typeface="Calibri"/>
                        <a:ea typeface="Calibri"/>
                        <a:cs typeface="Times New Roman"/>
                      </a:endParaRPr>
                    </a:p>
                  </a:txBody>
                  <a:tcPr marL="36284" marR="36284" marT="0" marB="0"/>
                </a:tc>
                <a:tc>
                  <a:txBody>
                    <a:bodyPr/>
                    <a:lstStyle/>
                    <a:p>
                      <a:pPr marL="0" marR="0">
                        <a:lnSpc>
                          <a:spcPct val="107000"/>
                        </a:lnSpc>
                        <a:spcBef>
                          <a:spcPts val="0"/>
                        </a:spcBef>
                        <a:spcAft>
                          <a:spcPts val="0"/>
                        </a:spcAft>
                      </a:pPr>
                      <a:r>
                        <a:rPr lang="en-US" sz="2000" dirty="0">
                          <a:effectLst/>
                        </a:rPr>
                        <a:t>Recap and Model Paper </a:t>
                      </a:r>
                      <a:r>
                        <a:rPr lang="en-US" sz="2000" dirty="0" smtClean="0">
                          <a:effectLst/>
                        </a:rPr>
                        <a:t>Discussion</a:t>
                      </a:r>
                      <a:endParaRPr lang="en-US" sz="1600" dirty="0">
                        <a:effectLst/>
                        <a:latin typeface="Calibri"/>
                        <a:ea typeface="Calibri"/>
                        <a:cs typeface="Times New Roman"/>
                      </a:endParaRPr>
                    </a:p>
                  </a:txBody>
                  <a:tcPr marL="36284" marR="36284" marT="0" marB="0"/>
                </a:tc>
              </a:tr>
            </a:tbl>
          </a:graphicData>
        </a:graphic>
      </p:graphicFrame>
    </p:spTree>
    <p:extLst>
      <p:ext uri="{BB962C8B-B14F-4D97-AF65-F5344CB8AC3E}">
        <p14:creationId xmlns:p14="http://schemas.microsoft.com/office/powerpoint/2010/main" val="326378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371600"/>
            <a:ext cx="8077200" cy="2954655"/>
          </a:xfrm>
          <a:prstGeom prst="rect">
            <a:avLst/>
          </a:prstGeom>
          <a:noFill/>
        </p:spPr>
        <p:txBody>
          <a:bodyPr wrap="square" rtlCol="0">
            <a:spAutoFit/>
          </a:bodyPr>
          <a:lstStyle/>
          <a:p>
            <a:r>
              <a:rPr lang="pt-BR" dirty="0"/>
              <a:t>Asymptotic </a:t>
            </a:r>
            <a:r>
              <a:rPr lang="pt-BR" dirty="0" smtClean="0"/>
              <a:t>Notation</a:t>
            </a:r>
            <a:r>
              <a:rPr lang="pt-BR" dirty="0"/>
              <a:t>:</a:t>
            </a:r>
            <a:r>
              <a:rPr lang="pt-BR" dirty="0" smtClean="0"/>
              <a:t>SimpleRule</a:t>
            </a:r>
            <a:r>
              <a:rPr lang="pt-BR" dirty="0"/>
              <a:t>: </a:t>
            </a:r>
            <a:endParaRPr lang="pt-BR" dirty="0" smtClean="0"/>
          </a:p>
          <a:p>
            <a:endParaRPr lang="pt-BR" dirty="0"/>
          </a:p>
          <a:p>
            <a:r>
              <a:rPr lang="pt-BR" dirty="0" smtClean="0"/>
              <a:t>Drop </a:t>
            </a:r>
            <a:r>
              <a:rPr lang="pt-BR" dirty="0"/>
              <a:t>lower order terms and constant factors</a:t>
            </a:r>
            <a:r>
              <a:rPr lang="pt-BR" dirty="0" smtClean="0"/>
              <a:t>.</a:t>
            </a:r>
          </a:p>
          <a:p>
            <a:endParaRPr lang="pt-BR" dirty="0"/>
          </a:p>
          <a:p>
            <a:pPr lvl="1"/>
            <a:r>
              <a:rPr lang="pt-BR" dirty="0" smtClean="0"/>
              <a:t> </a:t>
            </a:r>
            <a:r>
              <a:rPr lang="pt-BR" dirty="0"/>
              <a:t>50 n log n is O(n log n) </a:t>
            </a:r>
            <a:endParaRPr lang="pt-BR" dirty="0"/>
          </a:p>
          <a:p>
            <a:pPr lvl="1"/>
            <a:endParaRPr lang="pt-BR" dirty="0" smtClean="0"/>
          </a:p>
          <a:p>
            <a:pPr lvl="1"/>
            <a:r>
              <a:rPr lang="pt-BR" dirty="0" smtClean="0"/>
              <a:t>7n </a:t>
            </a:r>
            <a:r>
              <a:rPr lang="pt-BR" dirty="0"/>
              <a:t>- 3 is O(n) </a:t>
            </a:r>
            <a:endParaRPr lang="pt-BR" dirty="0"/>
          </a:p>
          <a:p>
            <a:pPr lvl="1"/>
            <a:endParaRPr lang="pt-BR" dirty="0" smtClean="0"/>
          </a:p>
          <a:p>
            <a:pPr lvl="1"/>
            <a:r>
              <a:rPr lang="pt-BR" dirty="0" smtClean="0"/>
              <a:t>8n</a:t>
            </a:r>
            <a:r>
              <a:rPr lang="pt-BR" baseline="30000" dirty="0" smtClean="0"/>
              <a:t>2</a:t>
            </a:r>
            <a:r>
              <a:rPr lang="pt-BR" dirty="0" smtClean="0"/>
              <a:t> </a:t>
            </a:r>
            <a:r>
              <a:rPr lang="pt-BR" dirty="0"/>
              <a:t>log n + 5n</a:t>
            </a:r>
            <a:r>
              <a:rPr lang="pt-BR" baseline="30000" dirty="0"/>
              <a:t>2</a:t>
            </a:r>
            <a:r>
              <a:rPr lang="pt-BR" dirty="0"/>
              <a:t> + n </a:t>
            </a:r>
            <a:r>
              <a:rPr lang="pt-BR" dirty="0" smtClean="0"/>
              <a:t>is   </a:t>
            </a:r>
            <a:r>
              <a:rPr lang="pt-BR" sz="2400" dirty="0" smtClean="0"/>
              <a:t>o</a:t>
            </a:r>
            <a:r>
              <a:rPr lang="pt-BR" dirty="0"/>
              <a:t>(</a:t>
            </a:r>
            <a:r>
              <a:rPr lang="pt-BR" dirty="0" smtClean="0"/>
              <a:t>n2 </a:t>
            </a:r>
            <a:r>
              <a:rPr lang="pt-BR" dirty="0"/>
              <a:t>log n</a:t>
            </a:r>
            <a:r>
              <a:rPr lang="pt-BR" dirty="0" smtClean="0"/>
              <a:t>)</a:t>
            </a:r>
          </a:p>
          <a:p>
            <a:pPr lvl="1"/>
            <a:endParaRPr lang="pt-BR" dirty="0" smtClean="0"/>
          </a:p>
        </p:txBody>
      </p:sp>
    </p:spTree>
    <p:extLst>
      <p:ext uri="{BB962C8B-B14F-4D97-AF65-F5344CB8AC3E}">
        <p14:creationId xmlns:p14="http://schemas.microsoft.com/office/powerpoint/2010/main" val="2430827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ok.pdf - Google Chrome"/>
          <p:cNvPicPr>
            <a:picLocks noChangeAspect="1"/>
          </p:cNvPicPr>
          <p:nvPr/>
        </p:nvPicPr>
        <p:blipFill rotWithShape="1">
          <a:blip r:embed="rId2">
            <a:extLst>
              <a:ext uri="{28A0092B-C50C-407E-A947-70E740481C1C}">
                <a14:useLocalDpi xmlns:a14="http://schemas.microsoft.com/office/drawing/2010/main" val="0"/>
              </a:ext>
            </a:extLst>
          </a:blip>
          <a:srcRect l="31972" t="39208" r="31127" b="17362"/>
          <a:stretch/>
        </p:blipFill>
        <p:spPr>
          <a:xfrm>
            <a:off x="557011" y="990600"/>
            <a:ext cx="7924800" cy="5257800"/>
          </a:xfrm>
          <a:prstGeom prst="rect">
            <a:avLst/>
          </a:prstGeom>
        </p:spPr>
      </p:pic>
    </p:spTree>
    <p:extLst>
      <p:ext uri="{BB962C8B-B14F-4D97-AF65-F5344CB8AC3E}">
        <p14:creationId xmlns:p14="http://schemas.microsoft.com/office/powerpoint/2010/main" val="1753560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0811" y="914400"/>
            <a:ext cx="7848600" cy="5632311"/>
          </a:xfrm>
          <a:prstGeom prst="rect">
            <a:avLst/>
          </a:prstGeom>
          <a:noFill/>
        </p:spPr>
        <p:txBody>
          <a:bodyPr wrap="square" rtlCol="0">
            <a:spAutoFit/>
          </a:bodyPr>
          <a:lstStyle/>
          <a:p>
            <a:r>
              <a:rPr lang="en-US" dirty="0" smtClean="0"/>
              <a:t>Special </a:t>
            </a:r>
            <a:r>
              <a:rPr lang="en-US" dirty="0"/>
              <a:t>classes of algorithms: </a:t>
            </a:r>
            <a:endParaRPr lang="en-US" dirty="0"/>
          </a:p>
          <a:p>
            <a:endParaRPr lang="en-US" dirty="0" smtClean="0"/>
          </a:p>
          <a:p>
            <a:r>
              <a:rPr lang="en-US" dirty="0" smtClean="0"/>
              <a:t>Logarithmic</a:t>
            </a:r>
            <a:r>
              <a:rPr lang="en-US" dirty="0"/>
              <a:t>: O(log n) </a:t>
            </a:r>
            <a:endParaRPr lang="en-US" dirty="0"/>
          </a:p>
          <a:p>
            <a:endParaRPr lang="en-US" dirty="0" smtClean="0"/>
          </a:p>
          <a:p>
            <a:r>
              <a:rPr lang="en-US" dirty="0" smtClean="0"/>
              <a:t>Linear</a:t>
            </a:r>
            <a:r>
              <a:rPr lang="en-US" dirty="0"/>
              <a:t>: O(n) </a:t>
            </a:r>
            <a:endParaRPr lang="en-US" dirty="0"/>
          </a:p>
          <a:p>
            <a:endParaRPr lang="en-US" dirty="0" smtClean="0"/>
          </a:p>
          <a:p>
            <a:r>
              <a:rPr lang="en-US" dirty="0" smtClean="0"/>
              <a:t>Quadratic</a:t>
            </a:r>
            <a:r>
              <a:rPr lang="en-US" dirty="0"/>
              <a:t>: O(n</a:t>
            </a:r>
            <a:r>
              <a:rPr lang="en-US" baseline="30000" dirty="0"/>
              <a:t>2</a:t>
            </a:r>
            <a:r>
              <a:rPr lang="en-US" dirty="0"/>
              <a:t>) </a:t>
            </a:r>
            <a:endParaRPr lang="en-US" dirty="0"/>
          </a:p>
          <a:p>
            <a:endParaRPr lang="en-US" dirty="0" smtClean="0"/>
          </a:p>
          <a:p>
            <a:r>
              <a:rPr lang="en-US" dirty="0" smtClean="0"/>
              <a:t>Polynomial</a:t>
            </a:r>
            <a:r>
              <a:rPr lang="en-US" dirty="0"/>
              <a:t>: </a:t>
            </a:r>
            <a:r>
              <a:rPr lang="en-US" dirty="0" smtClean="0"/>
              <a:t>O(</a:t>
            </a:r>
            <a:r>
              <a:rPr lang="en-US" dirty="0" err="1" smtClean="0"/>
              <a:t>n</a:t>
            </a:r>
            <a:r>
              <a:rPr lang="en-US" baseline="30000" dirty="0" err="1" smtClean="0"/>
              <a:t>k</a:t>
            </a:r>
            <a:r>
              <a:rPr lang="en-US" dirty="0" smtClean="0"/>
              <a:t>), </a:t>
            </a:r>
            <a:r>
              <a:rPr lang="en-US" dirty="0"/>
              <a:t>k ≥ </a:t>
            </a:r>
            <a:r>
              <a:rPr lang="en-US" dirty="0" smtClean="0"/>
              <a:t>1</a:t>
            </a:r>
          </a:p>
          <a:p>
            <a:endParaRPr lang="en-US" dirty="0" smtClean="0"/>
          </a:p>
          <a:p>
            <a:r>
              <a:rPr lang="en-US" dirty="0" smtClean="0"/>
              <a:t>Exponential</a:t>
            </a:r>
            <a:r>
              <a:rPr lang="en-US" dirty="0"/>
              <a:t>: O(a</a:t>
            </a:r>
            <a:r>
              <a:rPr lang="en-US" baseline="30000" dirty="0"/>
              <a:t>n</a:t>
            </a:r>
            <a:r>
              <a:rPr lang="en-US" dirty="0"/>
              <a:t>), a &gt; </a:t>
            </a:r>
            <a:r>
              <a:rPr lang="en-US" dirty="0" smtClean="0"/>
              <a:t>1</a:t>
            </a:r>
          </a:p>
          <a:p>
            <a:endParaRPr lang="en-US" dirty="0"/>
          </a:p>
          <a:p>
            <a:pPr lvl="1"/>
            <a:r>
              <a:rPr lang="en-US" dirty="0" smtClean="0">
                <a:solidFill>
                  <a:schemeClr val="bg2">
                    <a:lumMod val="50000"/>
                  </a:schemeClr>
                </a:solidFill>
              </a:rPr>
              <a:t>Comparing </a:t>
            </a:r>
            <a:r>
              <a:rPr lang="en-US" dirty="0">
                <a:solidFill>
                  <a:schemeClr val="bg2">
                    <a:lumMod val="50000"/>
                  </a:schemeClr>
                </a:solidFill>
              </a:rPr>
              <a:t>asymptotic running times </a:t>
            </a:r>
          </a:p>
          <a:p>
            <a:pPr lvl="1"/>
            <a:endParaRPr lang="en-US" dirty="0"/>
          </a:p>
          <a:p>
            <a:pPr lvl="1"/>
            <a:r>
              <a:rPr lang="en-US" dirty="0"/>
              <a:t>an algorithm that runs in O(n) time is better than one that runs in O(n</a:t>
            </a:r>
            <a:r>
              <a:rPr lang="en-US" baseline="30000" dirty="0"/>
              <a:t>2</a:t>
            </a:r>
            <a:r>
              <a:rPr lang="en-US" dirty="0"/>
              <a:t>) time</a:t>
            </a:r>
          </a:p>
          <a:p>
            <a:pPr lvl="1"/>
            <a:r>
              <a:rPr lang="en-US" dirty="0"/>
              <a:t>similarly, O(log n) is better than O(n) </a:t>
            </a:r>
          </a:p>
          <a:p>
            <a:pPr lvl="1"/>
            <a:endParaRPr lang="en-US" dirty="0"/>
          </a:p>
          <a:p>
            <a:pPr lvl="1"/>
            <a:r>
              <a:rPr lang="en-US" dirty="0">
                <a:solidFill>
                  <a:srgbClr val="FF0000"/>
                </a:solidFill>
              </a:rPr>
              <a:t>hierarchy of functions: log n &lt; n &lt; n</a:t>
            </a:r>
            <a:r>
              <a:rPr lang="en-US" baseline="30000" dirty="0">
                <a:solidFill>
                  <a:srgbClr val="FF0000"/>
                </a:solidFill>
              </a:rPr>
              <a:t>2</a:t>
            </a:r>
            <a:r>
              <a:rPr lang="en-US" dirty="0">
                <a:solidFill>
                  <a:srgbClr val="FF0000"/>
                </a:solidFill>
              </a:rPr>
              <a:t> &lt;n</a:t>
            </a:r>
            <a:r>
              <a:rPr lang="en-US" baseline="30000" dirty="0">
                <a:solidFill>
                  <a:srgbClr val="FF0000"/>
                </a:solidFill>
              </a:rPr>
              <a:t>3</a:t>
            </a:r>
            <a:r>
              <a:rPr lang="en-US" dirty="0">
                <a:solidFill>
                  <a:srgbClr val="FF0000"/>
                </a:solidFill>
              </a:rPr>
              <a:t>&lt;2</a:t>
            </a:r>
            <a:r>
              <a:rPr lang="en-US" baseline="30000" dirty="0">
                <a:solidFill>
                  <a:srgbClr val="FF0000"/>
                </a:solidFill>
              </a:rPr>
              <a:t>n</a:t>
            </a:r>
          </a:p>
          <a:p>
            <a:endParaRPr lang="en-US" dirty="0"/>
          </a:p>
        </p:txBody>
      </p:sp>
    </p:spTree>
    <p:extLst>
      <p:ext uri="{BB962C8B-B14F-4D97-AF65-F5344CB8AC3E}">
        <p14:creationId xmlns:p14="http://schemas.microsoft.com/office/powerpoint/2010/main" val="3817601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533400"/>
            <a:ext cx="8686800" cy="11398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b="1" dirty="0" smtClean="0">
                <a:solidFill>
                  <a:schemeClr val="tx1"/>
                </a:solidFill>
              </a:rPr>
              <a:t>Time complexity of an algorithm </a:t>
            </a:r>
            <a:endParaRPr lang="en-US" b="1" dirty="0">
              <a:solidFill>
                <a:schemeClr val="tx1"/>
              </a:solidFill>
            </a:endParaRPr>
          </a:p>
        </p:txBody>
      </p:sp>
      <p:sp>
        <p:nvSpPr>
          <p:cNvPr id="3" name="TextBox 2"/>
          <p:cNvSpPr txBox="1"/>
          <p:nvPr/>
        </p:nvSpPr>
        <p:spPr>
          <a:xfrm>
            <a:off x="457200" y="2667000"/>
            <a:ext cx="8458200" cy="1754326"/>
          </a:xfrm>
          <a:prstGeom prst="rect">
            <a:avLst/>
          </a:prstGeom>
          <a:noFill/>
        </p:spPr>
        <p:txBody>
          <a:bodyPr wrap="square" rtlCol="0">
            <a:spAutoFit/>
          </a:bodyPr>
          <a:lstStyle/>
          <a:p>
            <a:r>
              <a:rPr lang="en-US" dirty="0"/>
              <a:t>Time complexity of an algorithm signifies the total time required by the program to run to completion. </a:t>
            </a:r>
            <a:endParaRPr lang="en-US" dirty="0" smtClean="0"/>
          </a:p>
          <a:p>
            <a:endParaRPr lang="en-US" dirty="0"/>
          </a:p>
          <a:p>
            <a:endParaRPr lang="en-US" dirty="0" smtClean="0"/>
          </a:p>
          <a:p>
            <a:r>
              <a:rPr lang="en-US" dirty="0" smtClean="0"/>
              <a:t>The </a:t>
            </a:r>
            <a:r>
              <a:rPr lang="en-US" dirty="0"/>
              <a:t>time complexity of algorithms is most commonly expressed using </a:t>
            </a:r>
            <a:r>
              <a:rPr lang="en-US" dirty="0" smtClean="0"/>
              <a:t>the big o notation. </a:t>
            </a:r>
            <a:endParaRPr lang="en-US" dirty="0"/>
          </a:p>
        </p:txBody>
      </p:sp>
    </p:spTree>
    <p:extLst>
      <p:ext uri="{BB962C8B-B14F-4D97-AF65-F5344CB8AC3E}">
        <p14:creationId xmlns:p14="http://schemas.microsoft.com/office/powerpoint/2010/main" val="2173154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7700" y="3733800"/>
            <a:ext cx="7848600" cy="1477328"/>
          </a:xfrm>
          <a:prstGeom prst="rect">
            <a:avLst/>
          </a:prstGeom>
        </p:spPr>
        <p:txBody>
          <a:bodyPr wrap="square">
            <a:spAutoFit/>
          </a:bodyPr>
          <a:lstStyle/>
          <a:p>
            <a:r>
              <a:rPr lang="en-US" dirty="0"/>
              <a:t>Above we have a single statement. </a:t>
            </a:r>
            <a:endParaRPr lang="en-US" dirty="0" smtClean="0"/>
          </a:p>
          <a:p>
            <a:endParaRPr lang="en-US" dirty="0"/>
          </a:p>
          <a:p>
            <a:r>
              <a:rPr lang="en-US" dirty="0" smtClean="0"/>
              <a:t>Its </a:t>
            </a:r>
            <a:r>
              <a:rPr lang="en-US" dirty="0"/>
              <a:t>Time Complexity will be </a:t>
            </a:r>
            <a:r>
              <a:rPr lang="en-US" dirty="0" smtClean="0"/>
              <a:t>constant.</a:t>
            </a:r>
          </a:p>
          <a:p>
            <a:endParaRPr lang="en-US" dirty="0"/>
          </a:p>
          <a:p>
            <a:r>
              <a:rPr lang="en-US" dirty="0" smtClean="0"/>
              <a:t>The </a:t>
            </a:r>
            <a:r>
              <a:rPr lang="en-US" dirty="0"/>
              <a:t>running time of the statement will not change in relation to N</a:t>
            </a:r>
            <a:r>
              <a:rPr lang="en-US" dirty="0" smtClean="0"/>
              <a:t>.</a:t>
            </a:r>
            <a:endParaRPr lang="en-US" dirty="0"/>
          </a:p>
        </p:txBody>
      </p:sp>
      <p:sp>
        <p:nvSpPr>
          <p:cNvPr id="6" name="Rectangle 5"/>
          <p:cNvSpPr/>
          <p:nvPr/>
        </p:nvSpPr>
        <p:spPr>
          <a:xfrm>
            <a:off x="838200" y="1905000"/>
            <a:ext cx="7467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43000" y="2282825"/>
            <a:ext cx="5867400" cy="523220"/>
          </a:xfrm>
          <a:prstGeom prst="rect">
            <a:avLst/>
          </a:prstGeom>
          <a:noFill/>
        </p:spPr>
        <p:txBody>
          <a:bodyPr wrap="square" rtlCol="0">
            <a:spAutoFit/>
          </a:bodyPr>
          <a:lstStyle/>
          <a:p>
            <a:r>
              <a:rPr lang="en-US" sz="2800" b="1" dirty="0" smtClean="0"/>
              <a:t>Statement;</a:t>
            </a:r>
            <a:endParaRPr lang="en-US" sz="2800" b="1" dirty="0"/>
          </a:p>
        </p:txBody>
      </p:sp>
    </p:spTree>
    <p:extLst>
      <p:ext uri="{BB962C8B-B14F-4D97-AF65-F5344CB8AC3E}">
        <p14:creationId xmlns:p14="http://schemas.microsoft.com/office/powerpoint/2010/main" val="2350324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04800"/>
            <a:ext cx="8229600" cy="1139825"/>
          </a:xfrm>
        </p:spPr>
        <p:txBody>
          <a:bodyPr>
            <a:normAutofit/>
          </a:bodyPr>
          <a:lstStyle/>
          <a:p>
            <a:pPr algn="l">
              <a:defRPr/>
            </a:pPr>
            <a:r>
              <a:rPr lang="en-US" b="1" dirty="0" smtClean="0">
                <a:solidFill>
                  <a:schemeClr val="tx1"/>
                </a:solidFill>
              </a:rPr>
              <a:t>Insertion in an Unordered Array</a:t>
            </a:r>
            <a:endParaRPr lang="en-US" b="1" dirty="0">
              <a:solidFill>
                <a:schemeClr val="tx1"/>
              </a:solidFill>
            </a:endParaRPr>
          </a:p>
        </p:txBody>
      </p:sp>
      <p:sp>
        <p:nvSpPr>
          <p:cNvPr id="3" name="Content Placeholder 2"/>
          <p:cNvSpPr>
            <a:spLocks noGrp="1"/>
          </p:cNvSpPr>
          <p:nvPr>
            <p:ph idx="4294967295"/>
          </p:nvPr>
        </p:nvSpPr>
        <p:spPr>
          <a:xfrm>
            <a:off x="304800" y="1676400"/>
            <a:ext cx="8229600" cy="4076700"/>
          </a:xfrm>
        </p:spPr>
        <p:txBody>
          <a:bodyPr>
            <a:noAutofit/>
          </a:bodyPr>
          <a:lstStyle/>
          <a:p>
            <a:r>
              <a:rPr lang="en-US" sz="2800" dirty="0" smtClean="0">
                <a:solidFill>
                  <a:schemeClr val="tx1"/>
                </a:solidFill>
              </a:rPr>
              <a:t>This doesn’t depend on how many items are in the array.</a:t>
            </a:r>
          </a:p>
          <a:p>
            <a:endParaRPr lang="en-US" sz="2800" dirty="0">
              <a:solidFill>
                <a:schemeClr val="tx1"/>
              </a:solidFill>
            </a:endParaRPr>
          </a:p>
          <a:p>
            <a:r>
              <a:rPr lang="en-US" sz="2800" dirty="0" smtClean="0">
                <a:solidFill>
                  <a:schemeClr val="tx1"/>
                </a:solidFill>
              </a:rPr>
              <a:t>The new item is always add to the next available position.</a:t>
            </a:r>
          </a:p>
          <a:p>
            <a:endParaRPr lang="en-US" sz="2800" dirty="0">
              <a:solidFill>
                <a:schemeClr val="tx1"/>
              </a:solidFill>
            </a:endParaRPr>
          </a:p>
          <a:p>
            <a:r>
              <a:rPr lang="en-US" sz="2800" dirty="0" smtClean="0">
                <a:solidFill>
                  <a:schemeClr val="tx1"/>
                </a:solidFill>
              </a:rPr>
              <a:t>This requires the same amount of time no matter how BIG N </a:t>
            </a:r>
          </a:p>
          <a:p>
            <a:endParaRPr lang="en-US" sz="2800" dirty="0">
              <a:solidFill>
                <a:schemeClr val="tx1"/>
              </a:solidFill>
            </a:endParaRPr>
          </a:p>
          <a:p>
            <a:r>
              <a:rPr lang="en-US" sz="2800" dirty="0" smtClean="0">
                <a:solidFill>
                  <a:schemeClr val="tx1"/>
                </a:solidFill>
              </a:rPr>
              <a:t>Constant              </a:t>
            </a:r>
            <a:r>
              <a:rPr lang="en-US" sz="2800" b="1" dirty="0" smtClean="0">
                <a:solidFill>
                  <a:srgbClr val="FF0000"/>
                </a:solidFill>
              </a:rPr>
              <a:t>T= K</a:t>
            </a:r>
            <a:endParaRPr lang="en-US" b="1" dirty="0">
              <a:solidFill>
                <a:srgbClr val="FF0000"/>
              </a:solidFill>
            </a:endParaRPr>
          </a:p>
          <a:p>
            <a:pPr marL="914400" lvl="3" indent="0">
              <a:buNone/>
            </a:pPr>
            <a:r>
              <a:rPr lang="en-US" sz="3200" dirty="0" smtClean="0">
                <a:solidFill>
                  <a:schemeClr val="tx1"/>
                </a:solidFill>
              </a:rPr>
              <a:t>	</a:t>
            </a:r>
            <a:endParaRPr lang="en-US" sz="3200" dirty="0">
              <a:solidFill>
                <a:schemeClr val="tx1"/>
              </a:solidFill>
            </a:endParaRPr>
          </a:p>
          <a:p>
            <a:pPr marL="914400" lvl="3" indent="0">
              <a:buNone/>
            </a:pPr>
            <a:endParaRPr lang="en-US" sz="32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299032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1905000"/>
            <a:ext cx="7467600" cy="1835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43000" y="1924742"/>
            <a:ext cx="5867400" cy="1815882"/>
          </a:xfrm>
          <a:prstGeom prst="rect">
            <a:avLst/>
          </a:prstGeom>
          <a:noFill/>
        </p:spPr>
        <p:txBody>
          <a:bodyPr wrap="square" rtlCol="0">
            <a:spAutoFit/>
          </a:bodyPr>
          <a:lstStyle/>
          <a:p>
            <a:r>
              <a:rPr lang="nn-NO" sz="2800" b="1" dirty="0"/>
              <a:t>for(i=0; i &lt; N; i++)</a:t>
            </a:r>
          </a:p>
          <a:p>
            <a:r>
              <a:rPr lang="nn-NO" sz="2800" b="1" dirty="0"/>
              <a:t>{</a:t>
            </a:r>
          </a:p>
          <a:p>
            <a:r>
              <a:rPr lang="nn-NO" sz="2800" b="1" dirty="0"/>
              <a:t>  statement;</a:t>
            </a:r>
          </a:p>
          <a:p>
            <a:r>
              <a:rPr lang="nn-NO" sz="2800" b="1" dirty="0"/>
              <a:t>}</a:t>
            </a:r>
            <a:endParaRPr lang="en-US" sz="2800" b="1" dirty="0"/>
          </a:p>
        </p:txBody>
      </p:sp>
      <p:sp>
        <p:nvSpPr>
          <p:cNvPr id="3" name="Rectangle 2"/>
          <p:cNvSpPr/>
          <p:nvPr/>
        </p:nvSpPr>
        <p:spPr>
          <a:xfrm>
            <a:off x="685800" y="4495800"/>
            <a:ext cx="8229600" cy="1477328"/>
          </a:xfrm>
          <a:prstGeom prst="rect">
            <a:avLst/>
          </a:prstGeom>
        </p:spPr>
        <p:txBody>
          <a:bodyPr wrap="square">
            <a:spAutoFit/>
          </a:bodyPr>
          <a:lstStyle/>
          <a:p>
            <a:r>
              <a:rPr lang="en-US" dirty="0"/>
              <a:t>The time complexity for </a:t>
            </a:r>
            <a:r>
              <a:rPr lang="en-US" dirty="0" smtClean="0"/>
              <a:t>the above </a:t>
            </a:r>
            <a:r>
              <a:rPr lang="en-US" dirty="0"/>
              <a:t>algorithm will be </a:t>
            </a:r>
            <a:r>
              <a:rPr lang="en-US" dirty="0" smtClean="0"/>
              <a:t>linear. </a:t>
            </a:r>
          </a:p>
          <a:p>
            <a:endParaRPr lang="en-US" dirty="0"/>
          </a:p>
          <a:p>
            <a:r>
              <a:rPr lang="en-US" dirty="0" smtClean="0"/>
              <a:t>The </a:t>
            </a:r>
            <a:r>
              <a:rPr lang="en-US" dirty="0"/>
              <a:t>running time of the loop is directly proportional to N. </a:t>
            </a:r>
            <a:endParaRPr lang="en-US" dirty="0" smtClean="0"/>
          </a:p>
          <a:p>
            <a:endParaRPr lang="en-US" dirty="0"/>
          </a:p>
          <a:p>
            <a:r>
              <a:rPr lang="en-US" dirty="0" smtClean="0"/>
              <a:t>When </a:t>
            </a:r>
            <a:r>
              <a:rPr lang="en-US" dirty="0"/>
              <a:t>N doubles, so does the running </a:t>
            </a:r>
            <a:r>
              <a:rPr lang="en-US" dirty="0" smtClean="0"/>
              <a:t>time.</a:t>
            </a:r>
            <a:endParaRPr lang="en-US" dirty="0"/>
          </a:p>
        </p:txBody>
      </p:sp>
    </p:spTree>
    <p:extLst>
      <p:ext uri="{BB962C8B-B14F-4D97-AF65-F5344CB8AC3E}">
        <p14:creationId xmlns:p14="http://schemas.microsoft.com/office/powerpoint/2010/main" val="1193998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04800"/>
            <a:ext cx="8229600" cy="1139825"/>
          </a:xfrm>
        </p:spPr>
        <p:txBody>
          <a:bodyPr>
            <a:normAutofit/>
          </a:bodyPr>
          <a:lstStyle/>
          <a:p>
            <a:pPr algn="l">
              <a:defRPr/>
            </a:pPr>
            <a:r>
              <a:rPr lang="en-US" b="1" dirty="0" smtClean="0">
                <a:solidFill>
                  <a:schemeClr val="tx1"/>
                </a:solidFill>
              </a:rPr>
              <a:t>Linear Search: Proportional to N</a:t>
            </a:r>
            <a:endParaRPr lang="en-US" b="1" dirty="0">
              <a:solidFill>
                <a:schemeClr val="tx1"/>
              </a:solidFill>
            </a:endParaRPr>
          </a:p>
        </p:txBody>
      </p:sp>
      <p:sp>
        <p:nvSpPr>
          <p:cNvPr id="3" name="Content Placeholder 2"/>
          <p:cNvSpPr>
            <a:spLocks noGrp="1"/>
          </p:cNvSpPr>
          <p:nvPr>
            <p:ph idx="4294967295"/>
          </p:nvPr>
        </p:nvSpPr>
        <p:spPr>
          <a:xfrm>
            <a:off x="228600" y="1524000"/>
            <a:ext cx="8229600" cy="4076700"/>
          </a:xfrm>
        </p:spPr>
        <p:txBody>
          <a:bodyPr>
            <a:noAutofit/>
          </a:bodyPr>
          <a:lstStyle/>
          <a:p>
            <a:r>
              <a:rPr lang="en-US" sz="2800" dirty="0" smtClean="0">
                <a:solidFill>
                  <a:schemeClr val="tx1"/>
                </a:solidFill>
              </a:rPr>
              <a:t>The number of comparisons that must be made to find the specified item is, on the average, half of the total number of items.</a:t>
            </a:r>
          </a:p>
          <a:p>
            <a:pPr marL="0" indent="0">
              <a:buNone/>
            </a:pPr>
            <a:endParaRPr lang="en-US" sz="2800" dirty="0">
              <a:solidFill>
                <a:schemeClr val="tx1"/>
              </a:solidFill>
            </a:endParaRPr>
          </a:p>
          <a:p>
            <a:r>
              <a:rPr lang="en-US" sz="2800" b="1" dirty="0" smtClean="0">
                <a:solidFill>
                  <a:srgbClr val="FF0000"/>
                </a:solidFill>
              </a:rPr>
              <a:t>T= K * N/2</a:t>
            </a:r>
          </a:p>
          <a:p>
            <a:endParaRPr lang="en-US" sz="2800" b="1" dirty="0">
              <a:solidFill>
                <a:srgbClr val="FF0000"/>
              </a:solidFill>
            </a:endParaRPr>
          </a:p>
          <a:p>
            <a:r>
              <a:rPr lang="en-US" sz="2800" b="1" dirty="0" smtClean="0">
                <a:solidFill>
                  <a:srgbClr val="FF0000"/>
                </a:solidFill>
              </a:rPr>
              <a:t>T= K*N</a:t>
            </a:r>
          </a:p>
          <a:p>
            <a:endParaRPr lang="en-US" sz="2800" b="1" dirty="0">
              <a:solidFill>
                <a:srgbClr val="FF0000"/>
              </a:solidFill>
            </a:endParaRPr>
          </a:p>
          <a:p>
            <a:r>
              <a:rPr lang="en-US" sz="2800" dirty="0" smtClean="0">
                <a:solidFill>
                  <a:schemeClr val="tx1"/>
                </a:solidFill>
              </a:rPr>
              <a:t>Average linear search items are proportional to the size of the array.</a:t>
            </a:r>
            <a:endParaRPr lang="en-US" dirty="0">
              <a:solidFill>
                <a:schemeClr val="tx1"/>
              </a:solidFill>
            </a:endParaRPr>
          </a:p>
          <a:p>
            <a:pPr marL="914400" lvl="3" indent="0">
              <a:buNone/>
            </a:pPr>
            <a:r>
              <a:rPr lang="en-US" sz="3200" dirty="0" smtClean="0">
                <a:solidFill>
                  <a:schemeClr val="tx1"/>
                </a:solidFill>
              </a:rPr>
              <a:t>	</a:t>
            </a:r>
            <a:endParaRPr lang="en-US" sz="3200" dirty="0">
              <a:solidFill>
                <a:schemeClr val="tx1"/>
              </a:solidFill>
            </a:endParaRPr>
          </a:p>
          <a:p>
            <a:pPr marL="914400" lvl="3" indent="0">
              <a:buNone/>
            </a:pPr>
            <a:endParaRPr lang="en-US" sz="32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278732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1697650"/>
            <a:ext cx="74676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66800" y="1791396"/>
            <a:ext cx="5867400" cy="2677656"/>
          </a:xfrm>
          <a:prstGeom prst="rect">
            <a:avLst/>
          </a:prstGeom>
          <a:noFill/>
        </p:spPr>
        <p:txBody>
          <a:bodyPr wrap="square" rtlCol="0">
            <a:spAutoFit/>
          </a:bodyPr>
          <a:lstStyle/>
          <a:p>
            <a:r>
              <a:rPr lang="en-US" sz="2800" b="1" dirty="0"/>
              <a:t>for(</a:t>
            </a:r>
            <a:r>
              <a:rPr lang="en-US" sz="2800" b="1" dirty="0" err="1"/>
              <a:t>i</a:t>
            </a:r>
            <a:r>
              <a:rPr lang="en-US" sz="2800" b="1" dirty="0"/>
              <a:t>=0; </a:t>
            </a:r>
            <a:r>
              <a:rPr lang="en-US" sz="2800" b="1" dirty="0" err="1"/>
              <a:t>i</a:t>
            </a:r>
            <a:r>
              <a:rPr lang="en-US" sz="2800" b="1" dirty="0"/>
              <a:t> &lt; N; </a:t>
            </a:r>
            <a:r>
              <a:rPr lang="en-US" sz="2800" b="1" dirty="0" err="1"/>
              <a:t>i</a:t>
            </a:r>
            <a:r>
              <a:rPr lang="en-US" sz="2800" b="1" dirty="0"/>
              <a:t>++) </a:t>
            </a:r>
          </a:p>
          <a:p>
            <a:r>
              <a:rPr lang="en-US" sz="2800" b="1" dirty="0"/>
              <a:t>{</a:t>
            </a:r>
          </a:p>
          <a:p>
            <a:r>
              <a:rPr lang="en-US" sz="2800" b="1" dirty="0"/>
              <a:t>  for(j=0; j &lt; </a:t>
            </a:r>
            <a:r>
              <a:rPr lang="en-US" sz="2800" b="1" dirty="0" err="1"/>
              <a:t>N;j</a:t>
            </a:r>
            <a:r>
              <a:rPr lang="en-US" sz="2800" b="1" dirty="0"/>
              <a:t>++)</a:t>
            </a:r>
          </a:p>
          <a:p>
            <a:r>
              <a:rPr lang="en-US" sz="2800" b="1" dirty="0"/>
              <a:t>  { </a:t>
            </a:r>
          </a:p>
          <a:p>
            <a:r>
              <a:rPr lang="en-US" sz="2800" b="1" dirty="0"/>
              <a:t>    statement;</a:t>
            </a:r>
          </a:p>
          <a:p>
            <a:r>
              <a:rPr lang="en-US" sz="2800" b="1" dirty="0"/>
              <a:t>  }</a:t>
            </a:r>
          </a:p>
        </p:txBody>
      </p:sp>
      <p:sp>
        <p:nvSpPr>
          <p:cNvPr id="3" name="Rectangle 2"/>
          <p:cNvSpPr/>
          <p:nvPr/>
        </p:nvSpPr>
        <p:spPr>
          <a:xfrm>
            <a:off x="647700" y="4953000"/>
            <a:ext cx="7848600" cy="1477328"/>
          </a:xfrm>
          <a:prstGeom prst="rect">
            <a:avLst/>
          </a:prstGeom>
        </p:spPr>
        <p:txBody>
          <a:bodyPr wrap="square">
            <a:spAutoFit/>
          </a:bodyPr>
          <a:lstStyle/>
          <a:p>
            <a:r>
              <a:rPr lang="en-US" dirty="0"/>
              <a:t>This time, the time complexity for the above code will be </a:t>
            </a:r>
            <a:r>
              <a:rPr lang="en-US" dirty="0" smtClean="0"/>
              <a:t>quadratic</a:t>
            </a:r>
            <a:endParaRPr lang="en-US" dirty="0"/>
          </a:p>
          <a:p>
            <a:endParaRPr lang="en-US" dirty="0"/>
          </a:p>
          <a:p>
            <a:r>
              <a:rPr lang="en-US" dirty="0"/>
              <a:t>The running time of the two loops is proportional to the square of N. </a:t>
            </a:r>
            <a:endParaRPr lang="en-US" dirty="0" smtClean="0"/>
          </a:p>
          <a:p>
            <a:endParaRPr lang="en-US" dirty="0"/>
          </a:p>
          <a:p>
            <a:r>
              <a:rPr lang="en-US" dirty="0" smtClean="0"/>
              <a:t>When </a:t>
            </a:r>
            <a:r>
              <a:rPr lang="en-US" dirty="0"/>
              <a:t>N doubles, the running time increases by N * N</a:t>
            </a:r>
          </a:p>
        </p:txBody>
      </p:sp>
    </p:spTree>
    <p:extLst>
      <p:ext uri="{BB962C8B-B14F-4D97-AF65-F5344CB8AC3E}">
        <p14:creationId xmlns:p14="http://schemas.microsoft.com/office/powerpoint/2010/main" val="2918563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1840" y="1790088"/>
            <a:ext cx="4800600" cy="426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47700" y="1938529"/>
            <a:ext cx="5867400" cy="3970318"/>
          </a:xfrm>
          <a:prstGeom prst="rect">
            <a:avLst/>
          </a:prstGeom>
          <a:noFill/>
        </p:spPr>
        <p:txBody>
          <a:bodyPr wrap="square" rtlCol="0">
            <a:spAutoFit/>
          </a:bodyPr>
          <a:lstStyle/>
          <a:p>
            <a:r>
              <a:rPr lang="en-US" sz="2800" b="1"/>
              <a:t>while(low &lt;= high) </a:t>
            </a:r>
          </a:p>
          <a:p>
            <a:r>
              <a:rPr lang="en-US" sz="2800" b="1"/>
              <a:t>{</a:t>
            </a:r>
          </a:p>
          <a:p>
            <a:r>
              <a:rPr lang="en-US" sz="2800" b="1"/>
              <a:t>  mid = (low + high) / 2;</a:t>
            </a:r>
          </a:p>
          <a:p>
            <a:r>
              <a:rPr lang="en-US" sz="2800" b="1"/>
              <a:t>  if (target &lt; list[mid])</a:t>
            </a:r>
          </a:p>
          <a:p>
            <a:r>
              <a:rPr lang="en-US" sz="2800" b="1"/>
              <a:t>    high = mid - 1;</a:t>
            </a:r>
          </a:p>
          <a:p>
            <a:r>
              <a:rPr lang="en-US" sz="2800" b="1"/>
              <a:t>  else if (target &gt; list[mid])</a:t>
            </a:r>
          </a:p>
          <a:p>
            <a:r>
              <a:rPr lang="en-US" sz="2800" b="1"/>
              <a:t>    low = mid + 1;</a:t>
            </a:r>
          </a:p>
          <a:p>
            <a:r>
              <a:rPr lang="en-US" sz="2800" b="1"/>
              <a:t>  else break;</a:t>
            </a:r>
          </a:p>
          <a:p>
            <a:r>
              <a:rPr lang="en-US" sz="2800" b="1"/>
              <a:t>}</a:t>
            </a:r>
            <a:endParaRPr lang="en-US" sz="2800" b="1" dirty="0"/>
          </a:p>
        </p:txBody>
      </p:sp>
      <p:sp>
        <p:nvSpPr>
          <p:cNvPr id="3" name="Rectangle 2"/>
          <p:cNvSpPr/>
          <p:nvPr/>
        </p:nvSpPr>
        <p:spPr>
          <a:xfrm>
            <a:off x="5638800" y="1661530"/>
            <a:ext cx="3200400" cy="4524315"/>
          </a:xfrm>
          <a:prstGeom prst="rect">
            <a:avLst/>
          </a:prstGeom>
        </p:spPr>
        <p:txBody>
          <a:bodyPr wrap="square">
            <a:spAutoFit/>
          </a:bodyPr>
          <a:lstStyle/>
          <a:p>
            <a:endParaRPr lang="en-US" dirty="0"/>
          </a:p>
          <a:p>
            <a:r>
              <a:rPr lang="en-US" dirty="0" smtClean="0"/>
              <a:t>This algorithm </a:t>
            </a:r>
            <a:r>
              <a:rPr lang="en-US" dirty="0"/>
              <a:t>to break a set of numbers into halves, to search a particular </a:t>
            </a:r>
            <a:r>
              <a:rPr lang="en-US" dirty="0" smtClean="0"/>
              <a:t>element.</a:t>
            </a:r>
          </a:p>
          <a:p>
            <a:endParaRPr lang="en-US" dirty="0" smtClean="0"/>
          </a:p>
          <a:p>
            <a:r>
              <a:rPr lang="en-US" dirty="0"/>
              <a:t>T</a:t>
            </a:r>
            <a:r>
              <a:rPr lang="en-US" dirty="0" smtClean="0"/>
              <a:t>his </a:t>
            </a:r>
            <a:r>
              <a:rPr lang="en-US" dirty="0"/>
              <a:t>algorithm will have a </a:t>
            </a:r>
            <a:r>
              <a:rPr lang="en-US" dirty="0" smtClean="0"/>
              <a:t>logarithmic time </a:t>
            </a:r>
            <a:r>
              <a:rPr lang="en-US" dirty="0"/>
              <a:t>c</a:t>
            </a:r>
            <a:r>
              <a:rPr lang="en-US" dirty="0" smtClean="0"/>
              <a:t>omplexity</a:t>
            </a:r>
            <a:r>
              <a:rPr lang="en-US" dirty="0"/>
              <a:t>. </a:t>
            </a:r>
            <a:endParaRPr lang="en-US" dirty="0" smtClean="0"/>
          </a:p>
          <a:p>
            <a:endParaRPr lang="en-US" dirty="0"/>
          </a:p>
          <a:p>
            <a:r>
              <a:rPr lang="en-US" dirty="0" smtClean="0"/>
              <a:t>The </a:t>
            </a:r>
            <a:r>
              <a:rPr lang="en-US" dirty="0"/>
              <a:t>running time of the algorithm is proportional to the number of times N can be divided by </a:t>
            </a:r>
            <a:r>
              <a:rPr lang="en-US" dirty="0" smtClean="0"/>
              <a:t>2.</a:t>
            </a:r>
          </a:p>
          <a:p>
            <a:r>
              <a:rPr lang="en-US" dirty="0" smtClean="0"/>
              <a:t> </a:t>
            </a:r>
          </a:p>
          <a:p>
            <a:r>
              <a:rPr lang="en-US" dirty="0" smtClean="0"/>
              <a:t>This </a:t>
            </a:r>
            <a:r>
              <a:rPr lang="en-US" dirty="0"/>
              <a:t>is because the algorithm divides the working area in half with each iteration</a:t>
            </a:r>
          </a:p>
        </p:txBody>
      </p:sp>
    </p:spTree>
    <p:extLst>
      <p:ext uri="{BB962C8B-B14F-4D97-AF65-F5344CB8AC3E}">
        <p14:creationId xmlns:p14="http://schemas.microsoft.com/office/powerpoint/2010/main" val="365213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295400"/>
            <a:ext cx="7799231" cy="4585871"/>
          </a:xfrm>
          <a:prstGeom prst="rect">
            <a:avLst/>
          </a:prstGeom>
          <a:noFill/>
        </p:spPr>
        <p:txBody>
          <a:bodyPr wrap="square" rtlCol="0">
            <a:spAutoFit/>
          </a:bodyPr>
          <a:lstStyle/>
          <a:p>
            <a:r>
              <a:rPr lang="en-US" sz="4000" b="1" dirty="0" smtClean="0"/>
              <a:t>Evaluation:</a:t>
            </a:r>
          </a:p>
          <a:p>
            <a:endParaRPr lang="en-US" sz="2800" dirty="0"/>
          </a:p>
          <a:p>
            <a:r>
              <a:rPr lang="en-US" sz="2800" dirty="0" smtClean="0"/>
              <a:t>Final Exam: 60%</a:t>
            </a:r>
          </a:p>
          <a:p>
            <a:endParaRPr lang="en-US" sz="2800" dirty="0"/>
          </a:p>
          <a:p>
            <a:r>
              <a:rPr lang="en-US" sz="2800" dirty="0" smtClean="0"/>
              <a:t>In course Assessments: 40%</a:t>
            </a:r>
          </a:p>
          <a:p>
            <a:endParaRPr lang="en-US" sz="2800" dirty="0"/>
          </a:p>
          <a:p>
            <a:r>
              <a:rPr lang="en-US" sz="2800" dirty="0" smtClean="0"/>
              <a:t>(In class tests, Practical Tests, Online quizzes)</a:t>
            </a:r>
          </a:p>
          <a:p>
            <a:endParaRPr lang="en-US" sz="2800" dirty="0"/>
          </a:p>
          <a:p>
            <a:r>
              <a:rPr lang="en-US" sz="2800" dirty="0" smtClean="0">
                <a:solidFill>
                  <a:srgbClr val="FF0000"/>
                </a:solidFill>
              </a:rPr>
              <a:t>Attendance is compulsory for lectures, tutorial and laboratory sessions.</a:t>
            </a:r>
            <a:endParaRPr lang="en-US" sz="2800" dirty="0">
              <a:solidFill>
                <a:srgbClr val="FF0000"/>
              </a:solidFill>
            </a:endParaRPr>
          </a:p>
        </p:txBody>
      </p:sp>
    </p:spTree>
    <p:extLst>
      <p:ext uri="{BB962C8B-B14F-4D97-AF65-F5344CB8AC3E}">
        <p14:creationId xmlns:p14="http://schemas.microsoft.com/office/powerpoint/2010/main" val="1542250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04800"/>
            <a:ext cx="8686800" cy="1139825"/>
          </a:xfrm>
        </p:spPr>
        <p:txBody>
          <a:bodyPr>
            <a:normAutofit fontScale="90000"/>
          </a:bodyPr>
          <a:lstStyle/>
          <a:p>
            <a:pPr algn="l">
              <a:defRPr/>
            </a:pPr>
            <a:r>
              <a:rPr lang="en-US" b="1" dirty="0" smtClean="0">
                <a:solidFill>
                  <a:schemeClr val="tx1"/>
                </a:solidFill>
              </a:rPr>
              <a:t>Binary Search: Proportional to LOG(N)</a:t>
            </a:r>
            <a:endParaRPr lang="en-US" b="1" dirty="0">
              <a:solidFill>
                <a:schemeClr val="tx1"/>
              </a:solidFill>
            </a:endParaRPr>
          </a:p>
        </p:txBody>
      </p:sp>
      <p:sp>
        <p:nvSpPr>
          <p:cNvPr id="3" name="Content Placeholder 2"/>
          <p:cNvSpPr>
            <a:spLocks noGrp="1"/>
          </p:cNvSpPr>
          <p:nvPr>
            <p:ph idx="4294967295"/>
          </p:nvPr>
        </p:nvSpPr>
        <p:spPr>
          <a:xfrm>
            <a:off x="304800" y="1828800"/>
            <a:ext cx="8229600" cy="4076700"/>
          </a:xfrm>
        </p:spPr>
        <p:txBody>
          <a:bodyPr>
            <a:noAutofit/>
          </a:bodyPr>
          <a:lstStyle/>
          <a:p>
            <a:r>
              <a:rPr lang="en-US" sz="2800" dirty="0" smtClean="0">
                <a:solidFill>
                  <a:schemeClr val="tx1"/>
                </a:solidFill>
              </a:rPr>
              <a:t>The time is proportional to the base 2 logarithm of N.</a:t>
            </a:r>
          </a:p>
          <a:p>
            <a:pPr marL="0" indent="0">
              <a:buNone/>
            </a:pPr>
            <a:endParaRPr lang="en-US" sz="2800" dirty="0">
              <a:solidFill>
                <a:schemeClr val="tx1"/>
              </a:solidFill>
            </a:endParaRPr>
          </a:p>
          <a:p>
            <a:r>
              <a:rPr lang="en-US" sz="2800" b="1" dirty="0" smtClean="0">
                <a:solidFill>
                  <a:srgbClr val="FF0000"/>
                </a:solidFill>
              </a:rPr>
              <a:t>T= K * log</a:t>
            </a:r>
            <a:r>
              <a:rPr lang="en-US" sz="2800" b="1" baseline="-25000" dirty="0" smtClean="0">
                <a:solidFill>
                  <a:srgbClr val="FF0000"/>
                </a:solidFill>
              </a:rPr>
              <a:t>2</a:t>
            </a:r>
            <a:r>
              <a:rPr lang="en-US" sz="2800" b="1" dirty="0" smtClean="0">
                <a:solidFill>
                  <a:srgbClr val="FF0000"/>
                </a:solidFill>
              </a:rPr>
              <a:t>(N)</a:t>
            </a:r>
          </a:p>
          <a:p>
            <a:endParaRPr lang="en-US" sz="2800" b="1" dirty="0">
              <a:solidFill>
                <a:srgbClr val="FF0000"/>
              </a:solidFill>
            </a:endParaRPr>
          </a:p>
          <a:p>
            <a:r>
              <a:rPr lang="en-US" sz="2800" b="1" dirty="0" smtClean="0">
                <a:solidFill>
                  <a:srgbClr val="FF0000"/>
                </a:solidFill>
              </a:rPr>
              <a:t>T= K</a:t>
            </a:r>
            <a:r>
              <a:rPr lang="en-US" sz="2800" b="1" dirty="0">
                <a:solidFill>
                  <a:srgbClr val="FF0000"/>
                </a:solidFill>
              </a:rPr>
              <a:t>* </a:t>
            </a:r>
            <a:r>
              <a:rPr lang="en-US" sz="2800" b="1" dirty="0" smtClean="0">
                <a:solidFill>
                  <a:srgbClr val="FF0000"/>
                </a:solidFill>
              </a:rPr>
              <a:t>log (N)</a:t>
            </a:r>
          </a:p>
          <a:p>
            <a:endParaRPr lang="en-US" sz="2800" b="1" dirty="0">
              <a:solidFill>
                <a:srgbClr val="FF0000"/>
              </a:solidFill>
            </a:endParaRPr>
          </a:p>
          <a:p>
            <a:pPr marL="914400" lvl="3" indent="0">
              <a:buNone/>
            </a:pPr>
            <a:r>
              <a:rPr lang="en-US" sz="3200" dirty="0" smtClean="0">
                <a:solidFill>
                  <a:schemeClr val="tx1"/>
                </a:solidFill>
              </a:rPr>
              <a:t>	</a:t>
            </a:r>
            <a:endParaRPr lang="en-US" sz="3200" dirty="0">
              <a:solidFill>
                <a:schemeClr val="tx1"/>
              </a:solidFill>
            </a:endParaRPr>
          </a:p>
          <a:p>
            <a:pPr marL="914400" lvl="3" indent="0">
              <a:buNone/>
            </a:pPr>
            <a:endParaRPr lang="en-US" sz="32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637150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1219200"/>
            <a:ext cx="74676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14400" y="1366272"/>
            <a:ext cx="7239000" cy="2677656"/>
          </a:xfrm>
          <a:prstGeom prst="rect">
            <a:avLst/>
          </a:prstGeom>
          <a:noFill/>
        </p:spPr>
        <p:txBody>
          <a:bodyPr wrap="square" rtlCol="0">
            <a:spAutoFit/>
          </a:bodyPr>
          <a:lstStyle/>
          <a:p>
            <a:r>
              <a:rPr lang="en-US" sz="2800" b="1" dirty="0"/>
              <a:t>void quicksort(</a:t>
            </a:r>
            <a:r>
              <a:rPr lang="en-US" sz="2800" b="1" dirty="0" err="1"/>
              <a:t>int</a:t>
            </a:r>
            <a:r>
              <a:rPr lang="en-US" sz="2800" b="1" dirty="0"/>
              <a:t> list[], </a:t>
            </a:r>
            <a:r>
              <a:rPr lang="en-US" sz="2800" b="1" dirty="0" err="1"/>
              <a:t>int</a:t>
            </a:r>
            <a:r>
              <a:rPr lang="en-US" sz="2800" b="1" dirty="0"/>
              <a:t> left, </a:t>
            </a:r>
            <a:r>
              <a:rPr lang="en-US" sz="2800" b="1" dirty="0" err="1"/>
              <a:t>int</a:t>
            </a:r>
            <a:r>
              <a:rPr lang="en-US" sz="2800" b="1" dirty="0"/>
              <a:t> right)</a:t>
            </a:r>
          </a:p>
          <a:p>
            <a:r>
              <a:rPr lang="en-US" sz="2800" b="1" dirty="0"/>
              <a:t>{</a:t>
            </a:r>
          </a:p>
          <a:p>
            <a:r>
              <a:rPr lang="en-US" sz="2800" b="1" dirty="0"/>
              <a:t>  </a:t>
            </a:r>
            <a:r>
              <a:rPr lang="en-US" sz="2800" b="1" dirty="0" err="1"/>
              <a:t>int</a:t>
            </a:r>
            <a:r>
              <a:rPr lang="en-US" sz="2800" b="1" dirty="0"/>
              <a:t> pivot = partition(list, left, right);</a:t>
            </a:r>
          </a:p>
          <a:p>
            <a:r>
              <a:rPr lang="en-US" sz="2800" b="1" dirty="0"/>
              <a:t>  quicksort(list, left, pivot - 1);</a:t>
            </a:r>
          </a:p>
          <a:p>
            <a:r>
              <a:rPr lang="en-US" sz="2800" b="1" dirty="0"/>
              <a:t>  quicksort(list, pivot + 1, right);</a:t>
            </a:r>
          </a:p>
          <a:p>
            <a:r>
              <a:rPr lang="en-US" sz="2800" b="1" dirty="0"/>
              <a:t>}</a:t>
            </a:r>
          </a:p>
        </p:txBody>
      </p:sp>
      <p:sp>
        <p:nvSpPr>
          <p:cNvPr id="4" name="Rectangle 3"/>
          <p:cNvSpPr/>
          <p:nvPr/>
        </p:nvSpPr>
        <p:spPr>
          <a:xfrm>
            <a:off x="381000" y="4572000"/>
            <a:ext cx="8458200" cy="1754326"/>
          </a:xfrm>
          <a:prstGeom prst="rect">
            <a:avLst/>
          </a:prstGeom>
        </p:spPr>
        <p:txBody>
          <a:bodyPr wrap="square">
            <a:spAutoFit/>
          </a:bodyPr>
          <a:lstStyle/>
          <a:p>
            <a:r>
              <a:rPr lang="en-US" dirty="0" smtClean="0"/>
              <a:t>Here we </a:t>
            </a:r>
            <a:r>
              <a:rPr lang="en-US" dirty="0"/>
              <a:t>divide the list into halves every time, but we repeat the iteration N times(where N is the size of list). </a:t>
            </a:r>
            <a:endParaRPr lang="en-US" dirty="0" smtClean="0"/>
          </a:p>
          <a:p>
            <a:endParaRPr lang="en-US" dirty="0"/>
          </a:p>
          <a:p>
            <a:r>
              <a:rPr lang="en-US" dirty="0" smtClean="0"/>
              <a:t>Now </a:t>
            </a:r>
            <a:r>
              <a:rPr lang="en-US" dirty="0"/>
              <a:t>time complexity will be  </a:t>
            </a:r>
            <a:r>
              <a:rPr lang="en-US" dirty="0" smtClean="0"/>
              <a:t>N*log</a:t>
            </a:r>
            <a:r>
              <a:rPr lang="en-US" dirty="0"/>
              <a:t>( N </a:t>
            </a:r>
            <a:r>
              <a:rPr lang="en-US" dirty="0" smtClean="0"/>
              <a:t>). </a:t>
            </a:r>
          </a:p>
          <a:p>
            <a:endParaRPr lang="en-US" dirty="0" smtClean="0"/>
          </a:p>
          <a:p>
            <a:r>
              <a:rPr lang="en-US" dirty="0" smtClean="0"/>
              <a:t>This </a:t>
            </a:r>
            <a:r>
              <a:rPr lang="en-US" dirty="0"/>
              <a:t>algorithm is a combination of linear and logarithmic</a:t>
            </a:r>
          </a:p>
        </p:txBody>
      </p:sp>
    </p:spTree>
    <p:extLst>
      <p:ext uri="{BB962C8B-B14F-4D97-AF65-F5344CB8AC3E}">
        <p14:creationId xmlns:p14="http://schemas.microsoft.com/office/powerpoint/2010/main" val="12641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04800"/>
            <a:ext cx="8229600" cy="1139825"/>
          </a:xfrm>
        </p:spPr>
        <p:txBody>
          <a:bodyPr>
            <a:normAutofit fontScale="90000"/>
          </a:bodyPr>
          <a:lstStyle/>
          <a:p>
            <a:pPr algn="l">
              <a:defRPr/>
            </a:pPr>
            <a:r>
              <a:rPr lang="en-US" b="1" dirty="0" smtClean="0">
                <a:solidFill>
                  <a:schemeClr val="tx1"/>
                </a:solidFill>
              </a:rPr>
              <a:t>Without Constant: Big O Notation</a:t>
            </a:r>
            <a:endParaRPr lang="en-US" b="1" dirty="0">
              <a:solidFill>
                <a:schemeClr val="tx1"/>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869339282"/>
              </p:ext>
            </p:extLst>
          </p:nvPr>
        </p:nvGraphicFramePr>
        <p:xfrm>
          <a:off x="381000" y="1981200"/>
          <a:ext cx="8229600" cy="25958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Algorithm</a:t>
                      </a:r>
                      <a:endParaRPr lang="en-US" dirty="0"/>
                    </a:p>
                  </a:txBody>
                  <a:tcPr/>
                </a:tc>
                <a:tc>
                  <a:txBody>
                    <a:bodyPr/>
                    <a:lstStyle/>
                    <a:p>
                      <a:r>
                        <a:rPr lang="en-US" dirty="0" smtClean="0"/>
                        <a:t>Running Time in Big O Notation</a:t>
                      </a:r>
                      <a:endParaRPr lang="en-US" dirty="0"/>
                    </a:p>
                  </a:txBody>
                  <a:tcPr/>
                </a:tc>
              </a:tr>
              <a:tr h="370840">
                <a:tc>
                  <a:txBody>
                    <a:bodyPr/>
                    <a:lstStyle/>
                    <a:p>
                      <a:r>
                        <a:rPr lang="en-US" dirty="0" smtClean="0"/>
                        <a:t>Linear Search</a:t>
                      </a:r>
                      <a:endParaRPr lang="en-US" dirty="0"/>
                    </a:p>
                  </a:txBody>
                  <a:tcPr/>
                </a:tc>
                <a:tc>
                  <a:txBody>
                    <a:bodyPr/>
                    <a:lstStyle/>
                    <a:p>
                      <a:r>
                        <a:rPr lang="en-US" dirty="0" smtClean="0"/>
                        <a:t>O (N)</a:t>
                      </a:r>
                      <a:endParaRPr lang="en-US" dirty="0"/>
                    </a:p>
                  </a:txBody>
                  <a:tcPr/>
                </a:tc>
              </a:tr>
              <a:tr h="370840">
                <a:tc>
                  <a:txBody>
                    <a:bodyPr/>
                    <a:lstStyle/>
                    <a:p>
                      <a:r>
                        <a:rPr lang="en-US" dirty="0" smtClean="0"/>
                        <a:t>Binary Search</a:t>
                      </a:r>
                      <a:endParaRPr lang="en-US" dirty="0"/>
                    </a:p>
                  </a:txBody>
                  <a:tcPr/>
                </a:tc>
                <a:tc>
                  <a:txBody>
                    <a:bodyPr/>
                    <a:lstStyle/>
                    <a:p>
                      <a:r>
                        <a:rPr lang="en-US" dirty="0" smtClean="0"/>
                        <a:t>O(log N)</a:t>
                      </a:r>
                      <a:endParaRPr lang="en-US" dirty="0"/>
                    </a:p>
                  </a:txBody>
                  <a:tcPr/>
                </a:tc>
              </a:tr>
              <a:tr h="370840">
                <a:tc>
                  <a:txBody>
                    <a:bodyPr/>
                    <a:lstStyle/>
                    <a:p>
                      <a:r>
                        <a:rPr lang="en-US" dirty="0" smtClean="0"/>
                        <a:t>Insertion to unordered</a:t>
                      </a:r>
                      <a:r>
                        <a:rPr lang="en-US" baseline="0" dirty="0" smtClean="0"/>
                        <a:t> array</a:t>
                      </a:r>
                      <a:endParaRPr lang="en-US" dirty="0"/>
                    </a:p>
                  </a:txBody>
                  <a:tcPr/>
                </a:tc>
                <a:tc>
                  <a:txBody>
                    <a:bodyPr/>
                    <a:lstStyle/>
                    <a:p>
                      <a:r>
                        <a:rPr lang="en-US" dirty="0" smtClean="0"/>
                        <a:t>O</a:t>
                      </a:r>
                      <a:r>
                        <a:rPr lang="en-US" baseline="0" dirty="0" smtClean="0"/>
                        <a:t> (1)</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Insertion to ordered</a:t>
                      </a:r>
                      <a:r>
                        <a:rPr lang="en-US" baseline="0" dirty="0" smtClean="0"/>
                        <a:t> array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a:t>
                      </a:r>
                      <a:r>
                        <a:rPr lang="en-US" baseline="0" dirty="0" smtClean="0"/>
                        <a:t> (N)</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Deletion in unordered</a:t>
                      </a:r>
                      <a:r>
                        <a:rPr lang="en-US" baseline="0" dirty="0" smtClean="0"/>
                        <a:t> array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a:t>
                      </a:r>
                      <a:r>
                        <a:rPr lang="en-US" baseline="0" dirty="0" smtClean="0"/>
                        <a:t> (N)</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Deletion in </a:t>
                      </a:r>
                      <a:r>
                        <a:rPr lang="en-US" baseline="0" dirty="0" smtClean="0"/>
                        <a:t> </a:t>
                      </a:r>
                      <a:r>
                        <a:rPr lang="en-US" dirty="0" smtClean="0"/>
                        <a:t>ordered</a:t>
                      </a:r>
                      <a:r>
                        <a:rPr lang="en-US" baseline="0" dirty="0" smtClean="0"/>
                        <a:t> array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a:t>
                      </a:r>
                      <a:r>
                        <a:rPr lang="en-US" baseline="0" dirty="0" smtClean="0"/>
                        <a:t> (N)</a:t>
                      </a:r>
                      <a:endParaRPr lang="en-US" dirty="0" smtClean="0"/>
                    </a:p>
                  </a:txBody>
                  <a:tcPr/>
                </a:tc>
              </a:tr>
            </a:tbl>
          </a:graphicData>
        </a:graphic>
      </p:graphicFrame>
    </p:spTree>
    <p:extLst>
      <p:ext uri="{BB962C8B-B14F-4D97-AF65-F5344CB8AC3E}">
        <p14:creationId xmlns:p14="http://schemas.microsoft.com/office/powerpoint/2010/main" val="208440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7620000" cy="6740307"/>
          </a:xfrm>
          <a:prstGeom prst="rect">
            <a:avLst/>
          </a:prstGeom>
          <a:noFill/>
        </p:spPr>
        <p:txBody>
          <a:bodyPr wrap="square" rtlCol="0">
            <a:spAutoFit/>
          </a:bodyPr>
          <a:lstStyle/>
          <a:p>
            <a:r>
              <a:rPr lang="en-US" dirty="0"/>
              <a:t>class Program</a:t>
            </a:r>
          </a:p>
          <a:p>
            <a:r>
              <a:rPr lang="en-US" dirty="0" smtClean="0"/>
              <a:t>    </a:t>
            </a:r>
            <a:r>
              <a:rPr lang="en-US" dirty="0"/>
              <a:t>{</a:t>
            </a:r>
          </a:p>
          <a:p>
            <a:r>
              <a:rPr lang="en-US" dirty="0" smtClean="0"/>
              <a:t>	 static </a:t>
            </a:r>
            <a:r>
              <a:rPr lang="en-US" dirty="0"/>
              <a:t>void Main(string[] </a:t>
            </a:r>
            <a:r>
              <a:rPr lang="en-US" dirty="0" err="1"/>
              <a:t>args</a:t>
            </a:r>
            <a:r>
              <a:rPr lang="en-US" dirty="0"/>
              <a:t>)</a:t>
            </a:r>
          </a:p>
          <a:p>
            <a:r>
              <a:rPr lang="en-US" dirty="0" smtClean="0"/>
              <a:t>   	 </a:t>
            </a:r>
            <a:r>
              <a:rPr lang="en-US" dirty="0"/>
              <a:t>{</a:t>
            </a:r>
          </a:p>
          <a:p>
            <a:r>
              <a:rPr lang="en-US" dirty="0" smtClean="0"/>
              <a:t>		char</a:t>
            </a:r>
            <a:r>
              <a:rPr lang="en-US" dirty="0"/>
              <a:t>[] </a:t>
            </a:r>
            <a:r>
              <a:rPr lang="en-US" dirty="0" err="1"/>
              <a:t>arr</a:t>
            </a:r>
            <a:r>
              <a:rPr lang="en-US" dirty="0"/>
              <a:t> = { 'a', 'b', 'b', 'd', 'e' };</a:t>
            </a:r>
          </a:p>
          <a:p>
            <a:r>
              <a:rPr lang="en-US" dirty="0" smtClean="0"/>
              <a:t>		char </a:t>
            </a:r>
            <a:r>
              <a:rPr lang="en-US" dirty="0" err="1"/>
              <a:t>invalidChar</a:t>
            </a:r>
            <a:r>
              <a:rPr lang="en-US" dirty="0"/>
              <a:t> = 'b';</a:t>
            </a:r>
          </a:p>
          <a:p>
            <a:r>
              <a:rPr lang="en-US" dirty="0" smtClean="0"/>
              <a:t>		</a:t>
            </a:r>
            <a:r>
              <a:rPr lang="en-US" dirty="0" err="1" smtClean="0"/>
              <a:t>int</a:t>
            </a:r>
            <a:r>
              <a:rPr lang="en-US" dirty="0" smtClean="0"/>
              <a:t> </a:t>
            </a:r>
            <a:r>
              <a:rPr lang="en-US" dirty="0" err="1"/>
              <a:t>ptr</a:t>
            </a:r>
            <a:r>
              <a:rPr lang="en-US" dirty="0"/>
              <a:t> = 0, N = </a:t>
            </a:r>
            <a:r>
              <a:rPr lang="en-US" dirty="0" err="1"/>
              <a:t>arr.Length</a:t>
            </a:r>
            <a:r>
              <a:rPr lang="en-US" dirty="0"/>
              <a:t>;</a:t>
            </a:r>
          </a:p>
          <a:p>
            <a:endParaRPr lang="en-US" dirty="0"/>
          </a:p>
          <a:p>
            <a:r>
              <a:rPr lang="en-US" dirty="0"/>
              <a:t> </a:t>
            </a:r>
            <a:r>
              <a:rPr lang="en-US" dirty="0" smtClean="0"/>
              <a:t>		for </a:t>
            </a:r>
            <a:r>
              <a:rPr lang="en-US" dirty="0"/>
              <a:t>(</a:t>
            </a:r>
            <a:r>
              <a:rPr lang="en-US" dirty="0" err="1"/>
              <a:t>int</a:t>
            </a:r>
            <a:r>
              <a:rPr lang="en-US" dirty="0"/>
              <a:t> </a:t>
            </a:r>
            <a:r>
              <a:rPr lang="en-US" dirty="0" err="1"/>
              <a:t>i</a:t>
            </a:r>
            <a:r>
              <a:rPr lang="en-US" dirty="0"/>
              <a:t> = 0; </a:t>
            </a:r>
            <a:r>
              <a:rPr lang="en-US" dirty="0" err="1"/>
              <a:t>i</a:t>
            </a:r>
            <a:r>
              <a:rPr lang="en-US" dirty="0"/>
              <a:t> &lt; n; </a:t>
            </a:r>
            <a:r>
              <a:rPr lang="en-US" dirty="0" err="1"/>
              <a:t>i</a:t>
            </a:r>
            <a:r>
              <a:rPr lang="en-US" dirty="0"/>
              <a:t>++)</a:t>
            </a:r>
          </a:p>
          <a:p>
            <a:r>
              <a:rPr lang="en-US" dirty="0" smtClean="0"/>
              <a:t>		{</a:t>
            </a:r>
            <a:endParaRPr lang="en-US" dirty="0"/>
          </a:p>
          <a:p>
            <a:r>
              <a:rPr lang="en-US" dirty="0" smtClean="0"/>
              <a:t>			 </a:t>
            </a:r>
            <a:r>
              <a:rPr lang="en-US" dirty="0"/>
              <a:t>if (</a:t>
            </a:r>
            <a:r>
              <a:rPr lang="en-US" dirty="0" err="1"/>
              <a:t>arr</a:t>
            </a:r>
            <a:r>
              <a:rPr lang="en-US" dirty="0"/>
              <a:t>[</a:t>
            </a:r>
            <a:r>
              <a:rPr lang="en-US" dirty="0" err="1"/>
              <a:t>i</a:t>
            </a:r>
            <a:r>
              <a:rPr lang="en-US" dirty="0"/>
              <a:t>] != </a:t>
            </a:r>
            <a:r>
              <a:rPr lang="en-US" dirty="0" err="1"/>
              <a:t>invalidChar</a:t>
            </a:r>
            <a:r>
              <a:rPr lang="en-US" dirty="0"/>
              <a:t>)</a:t>
            </a:r>
          </a:p>
          <a:p>
            <a:r>
              <a:rPr lang="en-US" dirty="0" smtClean="0"/>
              <a:t>			{</a:t>
            </a:r>
            <a:endParaRPr lang="en-US" dirty="0"/>
          </a:p>
          <a:p>
            <a:r>
              <a:rPr lang="en-US" dirty="0" smtClean="0"/>
              <a:t>				</a:t>
            </a:r>
            <a:r>
              <a:rPr lang="en-US" dirty="0" err="1" smtClean="0"/>
              <a:t>arr</a:t>
            </a:r>
            <a:r>
              <a:rPr lang="en-US" dirty="0" smtClean="0"/>
              <a:t>[</a:t>
            </a:r>
            <a:r>
              <a:rPr lang="en-US" dirty="0" err="1" smtClean="0"/>
              <a:t>ptr</a:t>
            </a:r>
            <a:r>
              <a:rPr lang="en-US" dirty="0"/>
              <a:t>] = </a:t>
            </a:r>
            <a:r>
              <a:rPr lang="en-US" dirty="0" err="1"/>
              <a:t>arr</a:t>
            </a:r>
            <a:r>
              <a:rPr lang="en-US" dirty="0"/>
              <a:t>[</a:t>
            </a:r>
            <a:r>
              <a:rPr lang="en-US" dirty="0" err="1"/>
              <a:t>i</a:t>
            </a:r>
            <a:r>
              <a:rPr lang="en-US" dirty="0"/>
              <a:t>];</a:t>
            </a:r>
          </a:p>
          <a:p>
            <a:r>
              <a:rPr lang="en-US" dirty="0" smtClean="0"/>
              <a:t>				</a:t>
            </a:r>
            <a:r>
              <a:rPr lang="en-US" dirty="0" err="1" smtClean="0"/>
              <a:t>ptr</a:t>
            </a:r>
            <a:r>
              <a:rPr lang="en-US" dirty="0"/>
              <a:t>++;</a:t>
            </a:r>
          </a:p>
          <a:p>
            <a:r>
              <a:rPr lang="en-US" dirty="0" smtClean="0"/>
              <a:t>			}</a:t>
            </a:r>
          </a:p>
          <a:p>
            <a:r>
              <a:rPr lang="en-US" dirty="0"/>
              <a:t>	</a:t>
            </a:r>
            <a:r>
              <a:rPr lang="en-US" dirty="0" smtClean="0"/>
              <a:t>	}</a:t>
            </a:r>
            <a:endParaRPr lang="en-US" dirty="0"/>
          </a:p>
          <a:p>
            <a:endParaRPr lang="en-US" dirty="0"/>
          </a:p>
          <a:p>
            <a:r>
              <a:rPr lang="en-US" dirty="0"/>
              <a:t>  	</a:t>
            </a:r>
            <a:r>
              <a:rPr lang="en-US" dirty="0" smtClean="0"/>
              <a:t>	for </a:t>
            </a:r>
            <a:r>
              <a:rPr lang="en-US" dirty="0"/>
              <a:t>(</a:t>
            </a:r>
            <a:r>
              <a:rPr lang="en-US" dirty="0" err="1"/>
              <a:t>int</a:t>
            </a:r>
            <a:r>
              <a:rPr lang="en-US" dirty="0"/>
              <a:t> </a:t>
            </a:r>
            <a:r>
              <a:rPr lang="en-US" dirty="0" err="1"/>
              <a:t>i</a:t>
            </a:r>
            <a:r>
              <a:rPr lang="en-US" dirty="0"/>
              <a:t> = 0; </a:t>
            </a:r>
            <a:r>
              <a:rPr lang="en-US" dirty="0" err="1"/>
              <a:t>i</a:t>
            </a:r>
            <a:r>
              <a:rPr lang="en-US" dirty="0"/>
              <a:t> &lt; </a:t>
            </a:r>
            <a:r>
              <a:rPr lang="en-US" dirty="0" err="1"/>
              <a:t>ptr</a:t>
            </a:r>
            <a:r>
              <a:rPr lang="en-US" dirty="0"/>
              <a:t>; </a:t>
            </a:r>
            <a:r>
              <a:rPr lang="en-US" dirty="0" err="1"/>
              <a:t>i</a:t>
            </a:r>
            <a:r>
              <a:rPr lang="en-US" dirty="0"/>
              <a:t>++)</a:t>
            </a:r>
          </a:p>
          <a:p>
            <a:r>
              <a:rPr lang="en-US" dirty="0" smtClean="0"/>
              <a:t>		{</a:t>
            </a:r>
            <a:endParaRPr lang="en-US" dirty="0"/>
          </a:p>
          <a:p>
            <a:r>
              <a:rPr lang="en-US" dirty="0" smtClean="0"/>
              <a:t>			</a:t>
            </a:r>
            <a:r>
              <a:rPr lang="en-US" dirty="0" err="1" smtClean="0"/>
              <a:t>Console.Write</a:t>
            </a:r>
            <a:r>
              <a:rPr lang="en-US" dirty="0" smtClean="0"/>
              <a:t>(</a:t>
            </a:r>
            <a:r>
              <a:rPr lang="en-US" dirty="0" err="1" smtClean="0"/>
              <a:t>arr</a:t>
            </a:r>
            <a:r>
              <a:rPr lang="en-US" dirty="0" smtClean="0"/>
              <a:t>[</a:t>
            </a:r>
            <a:r>
              <a:rPr lang="en-US" dirty="0" err="1" smtClean="0"/>
              <a:t>i</a:t>
            </a:r>
            <a:r>
              <a:rPr lang="en-US" dirty="0" smtClean="0"/>
              <a:t>]);</a:t>
            </a:r>
          </a:p>
          <a:p>
            <a:r>
              <a:rPr lang="en-US" dirty="0"/>
              <a:t>	</a:t>
            </a:r>
            <a:r>
              <a:rPr lang="en-US" dirty="0" smtClean="0"/>
              <a:t>		</a:t>
            </a:r>
            <a:r>
              <a:rPr lang="en-US" dirty="0" err="1" smtClean="0"/>
              <a:t>Console.Write</a:t>
            </a:r>
            <a:r>
              <a:rPr lang="en-US" dirty="0" smtClean="0"/>
              <a:t>(' ');</a:t>
            </a:r>
          </a:p>
          <a:p>
            <a:r>
              <a:rPr lang="en-US" dirty="0" smtClean="0"/>
              <a:t>		}</a:t>
            </a:r>
          </a:p>
          <a:p>
            <a:r>
              <a:rPr lang="en-US" dirty="0" smtClean="0"/>
              <a:t> 	</a:t>
            </a:r>
            <a:r>
              <a:rPr lang="en-US" dirty="0" err="1" smtClean="0"/>
              <a:t>Console.ReadLine</a:t>
            </a:r>
            <a:r>
              <a:rPr lang="en-US" dirty="0" smtClean="0"/>
              <a:t>();</a:t>
            </a:r>
          </a:p>
          <a:p>
            <a:r>
              <a:rPr lang="en-US" dirty="0" smtClean="0"/>
              <a:t>}} </a:t>
            </a:r>
            <a:endParaRPr lang="en-US" dirty="0"/>
          </a:p>
        </p:txBody>
      </p:sp>
    </p:spTree>
    <p:extLst>
      <p:ext uri="{BB962C8B-B14F-4D97-AF65-F5344CB8AC3E}">
        <p14:creationId xmlns:p14="http://schemas.microsoft.com/office/powerpoint/2010/main" val="12776756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0"/>
            <a:ext cx="7848600" cy="1323439"/>
          </a:xfrm>
          <a:prstGeom prst="rect">
            <a:avLst/>
          </a:prstGeom>
          <a:noFill/>
        </p:spPr>
        <p:txBody>
          <a:bodyPr wrap="square" rtlCol="0">
            <a:spAutoFit/>
          </a:bodyPr>
          <a:lstStyle/>
          <a:p>
            <a:pPr algn="ctr"/>
            <a:r>
              <a:rPr lang="en-US" sz="4000" dirty="0" smtClean="0"/>
              <a:t>Calculate the Time Complexity…..!!!!</a:t>
            </a:r>
            <a:endParaRPr lang="en-US" sz="4000" dirty="0"/>
          </a:p>
        </p:txBody>
      </p:sp>
    </p:spTree>
    <p:extLst>
      <p:ext uri="{BB962C8B-B14F-4D97-AF65-F5344CB8AC3E}">
        <p14:creationId xmlns:p14="http://schemas.microsoft.com/office/powerpoint/2010/main" val="1481196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05400"/>
            <a:ext cx="8229600" cy="1252728"/>
          </a:xfrm>
        </p:spPr>
        <p:txBody>
          <a:bodyPr/>
          <a:lstStyle/>
          <a:p>
            <a:r>
              <a:rPr lang="en-US" dirty="0" smtClean="0">
                <a:solidFill>
                  <a:schemeClr val="tx1"/>
                </a:solidFill>
              </a:rPr>
              <a:t>Thank You</a:t>
            </a:r>
            <a:endParaRPr lang="en-US" dirty="0">
              <a:solidFill>
                <a:schemeClr val="tx1"/>
              </a:solidFill>
            </a:endParaRPr>
          </a:p>
        </p:txBody>
      </p:sp>
    </p:spTree>
    <p:extLst>
      <p:ext uri="{BB962C8B-B14F-4D97-AF65-F5344CB8AC3E}">
        <p14:creationId xmlns:p14="http://schemas.microsoft.com/office/powerpoint/2010/main" val="2324334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5423" y="2362200"/>
            <a:ext cx="7543800" cy="2185214"/>
          </a:xfrm>
          <a:prstGeom prst="rect">
            <a:avLst/>
          </a:prstGeom>
          <a:noFill/>
        </p:spPr>
        <p:txBody>
          <a:bodyPr wrap="square" rtlCol="0">
            <a:spAutoFit/>
          </a:bodyPr>
          <a:lstStyle/>
          <a:p>
            <a:pPr algn="ctr"/>
            <a:r>
              <a:rPr lang="en-US" sz="4800" b="1" dirty="0" smtClean="0"/>
              <a:t>Lecture 01</a:t>
            </a:r>
          </a:p>
          <a:p>
            <a:pPr algn="ctr"/>
            <a:r>
              <a:rPr lang="en-US" sz="4400" b="1" dirty="0" smtClean="0"/>
              <a:t>Data Structures &amp; Algorithm</a:t>
            </a:r>
          </a:p>
          <a:p>
            <a:pPr algn="ctr"/>
            <a:r>
              <a:rPr lang="en-US" sz="4400" b="1" dirty="0" smtClean="0"/>
              <a:t>Overview</a:t>
            </a:r>
          </a:p>
        </p:txBody>
      </p:sp>
    </p:spTree>
    <p:extLst>
      <p:ext uri="{BB962C8B-B14F-4D97-AF65-F5344CB8AC3E}">
        <p14:creationId xmlns:p14="http://schemas.microsoft.com/office/powerpoint/2010/main" val="3282104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200049"/>
            <a:ext cx="8229600" cy="1139825"/>
          </a:xfrm>
        </p:spPr>
        <p:txBody>
          <a:bodyPr>
            <a:normAutofit/>
          </a:bodyPr>
          <a:lstStyle/>
          <a:p>
            <a:pPr algn="l">
              <a:defRPr/>
            </a:pPr>
            <a:r>
              <a:rPr lang="en-US" b="1" dirty="0" smtClean="0">
                <a:solidFill>
                  <a:schemeClr val="tx1"/>
                </a:solidFill>
              </a:rPr>
              <a:t>Data Structures</a:t>
            </a:r>
            <a:endParaRPr lang="en-US" b="1" dirty="0">
              <a:solidFill>
                <a:schemeClr val="tx1"/>
              </a:solidFill>
            </a:endParaRPr>
          </a:p>
        </p:txBody>
      </p:sp>
      <p:sp>
        <p:nvSpPr>
          <p:cNvPr id="3" name="Content Placeholder 2"/>
          <p:cNvSpPr>
            <a:spLocks noGrp="1"/>
          </p:cNvSpPr>
          <p:nvPr>
            <p:ph idx="4294967295"/>
          </p:nvPr>
        </p:nvSpPr>
        <p:spPr>
          <a:xfrm>
            <a:off x="228600" y="1339874"/>
            <a:ext cx="8229600" cy="4076700"/>
          </a:xfrm>
        </p:spPr>
        <p:txBody>
          <a:bodyPr>
            <a:noAutofit/>
          </a:bodyPr>
          <a:lstStyle/>
          <a:p>
            <a:r>
              <a:rPr lang="en-US" sz="2800" dirty="0" smtClean="0">
                <a:solidFill>
                  <a:schemeClr val="tx1"/>
                </a:solidFill>
              </a:rPr>
              <a:t> Data structure is a way of in wh</a:t>
            </a:r>
            <a:r>
              <a:rPr lang="en-US" sz="2800" dirty="0">
                <a:solidFill>
                  <a:schemeClr val="tx1"/>
                </a:solidFill>
              </a:rPr>
              <a:t>i</a:t>
            </a:r>
            <a:r>
              <a:rPr lang="en-US" sz="2800" dirty="0" smtClean="0">
                <a:solidFill>
                  <a:schemeClr val="tx1"/>
                </a:solidFill>
              </a:rPr>
              <a:t>ch data is arranged in a computer’s memory or stored in hard disk.</a:t>
            </a:r>
          </a:p>
          <a:p>
            <a:pPr marL="0" indent="0">
              <a:buNone/>
            </a:pPr>
            <a:endParaRPr lang="en-US" sz="2800" dirty="0" smtClean="0">
              <a:solidFill>
                <a:schemeClr val="tx1"/>
              </a:solidFill>
            </a:endParaRPr>
          </a:p>
          <a:p>
            <a:r>
              <a:rPr lang="en-US" sz="2800" dirty="0" smtClean="0">
                <a:solidFill>
                  <a:schemeClr val="tx1"/>
                </a:solidFill>
              </a:rPr>
              <a:t>Lists</a:t>
            </a:r>
          </a:p>
          <a:p>
            <a:r>
              <a:rPr lang="en-US" sz="2800" dirty="0" smtClean="0">
                <a:solidFill>
                  <a:schemeClr val="tx1"/>
                </a:solidFill>
              </a:rPr>
              <a:t>Stacks</a:t>
            </a:r>
          </a:p>
          <a:p>
            <a:r>
              <a:rPr lang="en-US" sz="2800" dirty="0" smtClean="0">
                <a:solidFill>
                  <a:schemeClr val="tx1"/>
                </a:solidFill>
              </a:rPr>
              <a:t>Queues</a:t>
            </a:r>
          </a:p>
          <a:p>
            <a:r>
              <a:rPr lang="en-US" sz="2800" dirty="0" smtClean="0">
                <a:solidFill>
                  <a:schemeClr val="tx1"/>
                </a:solidFill>
              </a:rPr>
              <a:t>Trees etc.</a:t>
            </a:r>
            <a:endParaRPr lang="en-US" sz="2800" dirty="0">
              <a:solidFill>
                <a:schemeClr val="tx1"/>
              </a:solidFill>
            </a:endParaRPr>
          </a:p>
          <a:p>
            <a:endParaRPr lang="en-US" dirty="0">
              <a:solidFill>
                <a:schemeClr val="tx1"/>
              </a:solidFill>
            </a:endParaRPr>
          </a:p>
          <a:p>
            <a:pPr marL="914400" lvl="3" indent="0">
              <a:buNone/>
            </a:pPr>
            <a:r>
              <a:rPr lang="en-US" sz="3200" dirty="0" smtClean="0">
                <a:solidFill>
                  <a:schemeClr val="tx1"/>
                </a:solidFill>
              </a:rPr>
              <a:t>	</a:t>
            </a:r>
            <a:endParaRPr lang="en-US" sz="3200" dirty="0">
              <a:solidFill>
                <a:schemeClr val="tx1"/>
              </a:solidFill>
            </a:endParaRPr>
          </a:p>
          <a:p>
            <a:pPr marL="914400" lvl="3" indent="0">
              <a:buNone/>
            </a:pPr>
            <a:endParaRPr lang="en-US" sz="3200" dirty="0">
              <a:solidFill>
                <a:schemeClr val="tx1"/>
              </a:solidFill>
            </a:endParaRPr>
          </a:p>
          <a:p>
            <a:endParaRPr lang="en-US" dirty="0">
              <a:solidFill>
                <a:schemeClr val="tx1"/>
              </a:solidFill>
            </a:endParaRPr>
          </a:p>
        </p:txBody>
      </p:sp>
      <p:sp>
        <p:nvSpPr>
          <p:cNvPr id="4" name="Rectangle 1"/>
          <p:cNvSpPr>
            <a:spLocks noChangeArrowheads="1"/>
          </p:cNvSpPr>
          <p:nvPr/>
        </p:nvSpPr>
        <p:spPr bwMode="auto">
          <a:xfrm>
            <a:off x="685800" y="5562600"/>
            <a:ext cx="76620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Arial Unicode MS" panose="020B0604020202020204" pitchFamily="34" charset="-128"/>
              </a:rPr>
              <a:t>Data Structures are widely used to organize data into unique structures to enhance programs performance.</a:t>
            </a:r>
            <a:r>
              <a:rPr kumimoji="0" lang="en-US" sz="1600" b="0" i="0" u="none" strike="noStrike" cap="none" normalizeH="0" baseline="0" dirty="0" smtClean="0">
                <a:ln>
                  <a:noFill/>
                </a:ln>
                <a:solidFill>
                  <a:srgbClr val="FF0000"/>
                </a:solidFill>
                <a:effectLst/>
              </a:rPr>
              <a:t> </a:t>
            </a:r>
            <a:endParaRPr kumimoji="0" lang="en-US" sz="4400" b="0"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214874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04800"/>
            <a:ext cx="8229600" cy="1139825"/>
          </a:xfrm>
        </p:spPr>
        <p:txBody>
          <a:bodyPr>
            <a:normAutofit/>
          </a:bodyPr>
          <a:lstStyle/>
          <a:p>
            <a:pPr algn="l">
              <a:defRPr/>
            </a:pPr>
            <a:r>
              <a:rPr lang="en-US" b="1" dirty="0" smtClean="0">
                <a:solidFill>
                  <a:schemeClr val="tx1"/>
                </a:solidFill>
              </a:rPr>
              <a:t>Algorithms</a:t>
            </a:r>
            <a:endParaRPr lang="en-US" b="1" dirty="0">
              <a:solidFill>
                <a:schemeClr val="tx1"/>
              </a:solidFill>
            </a:endParaRPr>
          </a:p>
        </p:txBody>
      </p:sp>
      <p:sp>
        <p:nvSpPr>
          <p:cNvPr id="3" name="Content Placeholder 2"/>
          <p:cNvSpPr>
            <a:spLocks noGrp="1"/>
          </p:cNvSpPr>
          <p:nvPr>
            <p:ph idx="4294967295"/>
          </p:nvPr>
        </p:nvSpPr>
        <p:spPr>
          <a:xfrm>
            <a:off x="304800" y="1752600"/>
            <a:ext cx="8229600" cy="4076700"/>
          </a:xfrm>
        </p:spPr>
        <p:txBody>
          <a:bodyPr>
            <a:noAutofit/>
          </a:bodyPr>
          <a:lstStyle/>
          <a:p>
            <a:r>
              <a:rPr lang="en-US" sz="2800" dirty="0" smtClean="0">
                <a:solidFill>
                  <a:schemeClr val="tx1"/>
                </a:solidFill>
              </a:rPr>
              <a:t>Algorithms are procedures a software program uses to manipulate the data in these data structures.</a:t>
            </a:r>
          </a:p>
          <a:p>
            <a:endParaRPr lang="en-US" sz="2800" dirty="0">
              <a:solidFill>
                <a:schemeClr val="tx1"/>
              </a:solidFill>
            </a:endParaRPr>
          </a:p>
          <a:p>
            <a:r>
              <a:rPr lang="en-US" sz="2800" dirty="0">
                <a:solidFill>
                  <a:schemeClr val="tx1"/>
                </a:solidFill>
              </a:rPr>
              <a:t>Insert a new data item</a:t>
            </a:r>
          </a:p>
          <a:p>
            <a:r>
              <a:rPr lang="en-US" sz="2800" dirty="0">
                <a:solidFill>
                  <a:schemeClr val="tx1"/>
                </a:solidFill>
              </a:rPr>
              <a:t>Search for a specific data item</a:t>
            </a:r>
          </a:p>
          <a:p>
            <a:r>
              <a:rPr lang="en-US" sz="2800" dirty="0">
                <a:solidFill>
                  <a:schemeClr val="tx1"/>
                </a:solidFill>
              </a:rPr>
              <a:t>Delete a specific item</a:t>
            </a:r>
          </a:p>
          <a:p>
            <a:r>
              <a:rPr lang="en-US" sz="2800" dirty="0" smtClean="0">
                <a:solidFill>
                  <a:schemeClr val="tx1"/>
                </a:solidFill>
              </a:rPr>
              <a:t>Searching </a:t>
            </a:r>
            <a:endParaRPr lang="en-US" sz="2800" dirty="0">
              <a:solidFill>
                <a:schemeClr val="tx1"/>
              </a:solidFill>
            </a:endParaRPr>
          </a:p>
          <a:p>
            <a:r>
              <a:rPr lang="en-US" sz="2800" dirty="0">
                <a:solidFill>
                  <a:schemeClr val="tx1"/>
                </a:solidFill>
              </a:rPr>
              <a:t>Sorting</a:t>
            </a:r>
            <a:endParaRPr lang="en-US" dirty="0">
              <a:solidFill>
                <a:schemeClr val="tx1"/>
              </a:solidFill>
            </a:endParaRPr>
          </a:p>
          <a:p>
            <a:pPr marL="914400" lvl="3" indent="0">
              <a:buNone/>
            </a:pPr>
            <a:r>
              <a:rPr lang="en-US" sz="3200" dirty="0" smtClean="0">
                <a:solidFill>
                  <a:schemeClr val="tx1"/>
                </a:solidFill>
              </a:rPr>
              <a:t>	</a:t>
            </a:r>
            <a:endParaRPr lang="en-US" sz="3200" dirty="0">
              <a:solidFill>
                <a:schemeClr val="tx1"/>
              </a:solidFill>
            </a:endParaRPr>
          </a:p>
          <a:p>
            <a:pPr marL="914400" lvl="3" indent="0">
              <a:buNone/>
            </a:pPr>
            <a:endParaRPr lang="en-US" sz="32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966784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04800"/>
            <a:ext cx="8229600" cy="1139825"/>
          </a:xfrm>
        </p:spPr>
        <p:txBody>
          <a:bodyPr>
            <a:normAutofit/>
          </a:bodyPr>
          <a:lstStyle/>
          <a:p>
            <a:pPr algn="l">
              <a:defRPr/>
            </a:pPr>
            <a:r>
              <a:rPr lang="en-US" b="1" dirty="0" smtClean="0">
                <a:solidFill>
                  <a:schemeClr val="tx1"/>
                </a:solidFill>
              </a:rPr>
              <a:t>Where you can use DSA</a:t>
            </a:r>
            <a:endParaRPr lang="en-US" b="1" dirty="0">
              <a:solidFill>
                <a:schemeClr val="tx1"/>
              </a:solidFill>
            </a:endParaRPr>
          </a:p>
        </p:txBody>
      </p:sp>
      <p:sp>
        <p:nvSpPr>
          <p:cNvPr id="3" name="Content Placeholder 2"/>
          <p:cNvSpPr>
            <a:spLocks noGrp="1"/>
          </p:cNvSpPr>
          <p:nvPr>
            <p:ph idx="4294967295"/>
          </p:nvPr>
        </p:nvSpPr>
        <p:spPr>
          <a:xfrm>
            <a:off x="304800" y="1905000"/>
            <a:ext cx="8229600" cy="4076700"/>
          </a:xfrm>
        </p:spPr>
        <p:txBody>
          <a:bodyPr>
            <a:noAutofit/>
          </a:bodyPr>
          <a:lstStyle/>
          <a:p>
            <a:endParaRPr lang="en-US" sz="2800" dirty="0" smtClean="0">
              <a:solidFill>
                <a:schemeClr val="tx1"/>
              </a:solidFill>
            </a:endParaRPr>
          </a:p>
          <a:p>
            <a:r>
              <a:rPr lang="en-US" sz="2800" dirty="0" smtClean="0">
                <a:solidFill>
                  <a:schemeClr val="tx1"/>
                </a:solidFill>
              </a:rPr>
              <a:t>Real World data storage</a:t>
            </a:r>
          </a:p>
          <a:p>
            <a:r>
              <a:rPr lang="en-US" sz="2800" dirty="0" smtClean="0">
                <a:solidFill>
                  <a:schemeClr val="tx1"/>
                </a:solidFill>
              </a:rPr>
              <a:t>Programmers Tools</a:t>
            </a:r>
          </a:p>
          <a:p>
            <a:r>
              <a:rPr lang="en-US" sz="2800" dirty="0" smtClean="0">
                <a:solidFill>
                  <a:schemeClr val="tx1"/>
                </a:solidFill>
              </a:rPr>
              <a:t>Real World Modeling</a:t>
            </a:r>
            <a:endParaRPr lang="en-US" dirty="0">
              <a:solidFill>
                <a:schemeClr val="tx1"/>
              </a:solidFill>
            </a:endParaRPr>
          </a:p>
          <a:p>
            <a:pPr marL="914400" lvl="3" indent="0">
              <a:buNone/>
            </a:pPr>
            <a:r>
              <a:rPr lang="en-US" sz="3200" dirty="0" smtClean="0">
                <a:solidFill>
                  <a:schemeClr val="tx1"/>
                </a:solidFill>
              </a:rPr>
              <a:t>	</a:t>
            </a:r>
            <a:endParaRPr lang="en-US" sz="3200" dirty="0">
              <a:solidFill>
                <a:schemeClr val="tx1"/>
              </a:solidFill>
            </a:endParaRPr>
          </a:p>
          <a:p>
            <a:pPr marL="914400" lvl="3" indent="0">
              <a:buNone/>
            </a:pPr>
            <a:endParaRPr lang="en-US" sz="32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577145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682" y="2133600"/>
            <a:ext cx="8498983" cy="2308324"/>
          </a:xfrm>
          <a:prstGeom prst="rect">
            <a:avLst/>
          </a:prstGeom>
          <a:noFill/>
        </p:spPr>
        <p:txBody>
          <a:bodyPr wrap="square" rtlCol="0">
            <a:spAutoFit/>
          </a:bodyPr>
          <a:lstStyle/>
          <a:p>
            <a:pPr marL="342900" indent="-342900" algn="just">
              <a:buAutoNum type="arabicPeriod"/>
            </a:pPr>
            <a:r>
              <a:rPr lang="en-US" sz="2400" dirty="0" smtClean="0"/>
              <a:t>Analyze </a:t>
            </a:r>
            <a:r>
              <a:rPr lang="en-US" sz="2400" dirty="0"/>
              <a:t>your problem to determine the basic operations that must be supported. </a:t>
            </a:r>
          </a:p>
          <a:p>
            <a:pPr algn="just"/>
            <a:endParaRPr lang="en-US" sz="2400" dirty="0"/>
          </a:p>
          <a:p>
            <a:pPr algn="just"/>
            <a:r>
              <a:rPr lang="en-US" sz="2400" dirty="0" smtClean="0"/>
              <a:t>2. Quantify </a:t>
            </a:r>
            <a:r>
              <a:rPr lang="en-US" sz="2400" dirty="0"/>
              <a:t>the resource constraints for each operation. </a:t>
            </a:r>
            <a:endParaRPr lang="en-US" sz="2400" dirty="0" smtClean="0"/>
          </a:p>
          <a:p>
            <a:pPr marL="342900" indent="-342900" algn="just">
              <a:buAutoNum type="arabicPeriod"/>
            </a:pPr>
            <a:endParaRPr lang="en-US" sz="2400" dirty="0" smtClean="0"/>
          </a:p>
          <a:p>
            <a:pPr algn="just"/>
            <a:r>
              <a:rPr lang="en-US" sz="2400" dirty="0" smtClean="0"/>
              <a:t>3. Select </a:t>
            </a:r>
            <a:r>
              <a:rPr lang="en-US" sz="2400" dirty="0"/>
              <a:t>the data structure that best meets these requirements.</a:t>
            </a:r>
          </a:p>
        </p:txBody>
      </p:sp>
      <p:sp>
        <p:nvSpPr>
          <p:cNvPr id="3" name="TextBox 2"/>
          <p:cNvSpPr txBox="1"/>
          <p:nvPr/>
        </p:nvSpPr>
        <p:spPr>
          <a:xfrm>
            <a:off x="381000" y="818346"/>
            <a:ext cx="8498983" cy="523220"/>
          </a:xfrm>
          <a:prstGeom prst="rect">
            <a:avLst/>
          </a:prstGeom>
          <a:noFill/>
        </p:spPr>
        <p:txBody>
          <a:bodyPr wrap="square" rtlCol="0">
            <a:spAutoFit/>
          </a:bodyPr>
          <a:lstStyle/>
          <a:p>
            <a:r>
              <a:rPr lang="en-US" sz="2800" b="1" dirty="0"/>
              <a:t>When selecting a data structure to solve a </a:t>
            </a:r>
            <a:r>
              <a:rPr lang="en-US" sz="2800" b="1" dirty="0" smtClean="0"/>
              <a:t>problem:</a:t>
            </a:r>
            <a:endParaRPr lang="en-US" sz="2800" b="1" dirty="0"/>
          </a:p>
        </p:txBody>
      </p:sp>
    </p:spTree>
    <p:extLst>
      <p:ext uri="{BB962C8B-B14F-4D97-AF65-F5344CB8AC3E}">
        <p14:creationId xmlns:p14="http://schemas.microsoft.com/office/powerpoint/2010/main" val="56797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763" y="2054352"/>
            <a:ext cx="7391400" cy="2246769"/>
          </a:xfrm>
          <a:prstGeom prst="rect">
            <a:avLst/>
          </a:prstGeom>
          <a:noFill/>
        </p:spPr>
        <p:txBody>
          <a:bodyPr wrap="square" rtlCol="0">
            <a:spAutoFit/>
          </a:bodyPr>
          <a:lstStyle/>
          <a:p>
            <a:pPr algn="just"/>
            <a:r>
              <a:rPr lang="en-US" sz="2800" dirty="0"/>
              <a:t>A bank must support many types of transactions with its customers, but we will examine a simple model where customers wish to open accounts, close accounts, and add money or withdraw money from accounts. </a:t>
            </a:r>
          </a:p>
        </p:txBody>
      </p:sp>
    </p:spTree>
    <p:extLst>
      <p:ext uri="{BB962C8B-B14F-4D97-AF65-F5344CB8AC3E}">
        <p14:creationId xmlns:p14="http://schemas.microsoft.com/office/powerpoint/2010/main" val="3999791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5766</TotalTime>
  <Words>1774</Words>
  <Application>Microsoft Office PowerPoint</Application>
  <PresentationFormat>On-screen Show (4:3)</PresentationFormat>
  <Paragraphs>323</Paragraphs>
  <Slides>35</Slides>
  <Notes>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Waveform</vt:lpstr>
      <vt:lpstr>DATA STRUCTURES                                   &amp;                                                ALGORITHMS</vt:lpstr>
      <vt:lpstr>PowerPoint Presentation</vt:lpstr>
      <vt:lpstr>PowerPoint Presentation</vt:lpstr>
      <vt:lpstr>PowerPoint Presentation</vt:lpstr>
      <vt:lpstr>Data Structures</vt:lpstr>
      <vt:lpstr>Algorithms</vt:lpstr>
      <vt:lpstr>Where you can use DSA</vt:lpstr>
      <vt:lpstr>PowerPoint Presentation</vt:lpstr>
      <vt:lpstr>PowerPoint Presentation</vt:lpstr>
      <vt:lpstr>PowerPoint Presentation</vt:lpstr>
      <vt:lpstr>Efficiency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Insertion in an Unordered Array</vt:lpstr>
      <vt:lpstr>PowerPoint Presentation</vt:lpstr>
      <vt:lpstr>Linear Search: Proportional to N</vt:lpstr>
      <vt:lpstr>PowerPoint Presentation</vt:lpstr>
      <vt:lpstr>PowerPoint Presentation</vt:lpstr>
      <vt:lpstr>Binary Search: Proportional to LOG(N)</vt:lpstr>
      <vt:lpstr>PowerPoint Presentation</vt:lpstr>
      <vt:lpstr>Without Constant: Big O Notation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dc:title>
  <dc:creator>manoja</dc:creator>
  <cp:lastModifiedBy>admin</cp:lastModifiedBy>
  <cp:revision>265</cp:revision>
  <dcterms:created xsi:type="dcterms:W3CDTF">2012-10-29T08:55:31Z</dcterms:created>
  <dcterms:modified xsi:type="dcterms:W3CDTF">2017-04-19T02:45:52Z</dcterms:modified>
</cp:coreProperties>
</file>