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9" r:id="rId8"/>
    <p:sldId id="280" r:id="rId9"/>
    <p:sldId id="275" r:id="rId10"/>
    <p:sldId id="281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itanic_Fina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itanic_Final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Survived</a:t>
            </a:r>
            <a:r>
              <a:rPr lang="en-CA" baseline="0"/>
              <a:t> vs Not Survived (By Gender)</a:t>
            </a:r>
            <a:endParaRPr lang="en-CA"/>
          </a:p>
        </c:rich>
      </c:tx>
      <c:layout>
        <c:manualLayout>
          <c:xMode val="edge"/>
          <c:yMode val="edge"/>
          <c:x val="0.1749166666666666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Summary_1'!$H$4</c:f>
              <c:strCache>
                <c:ptCount val="1"/>
                <c:pt idx="0">
                  <c:v>Not Survived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Summary_1'!$G$5:$G$6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'Data Summary_1'!$H$5:$H$6</c:f>
              <c:numCache>
                <c:formatCode>General</c:formatCode>
                <c:ptCount val="2"/>
                <c:pt idx="0">
                  <c:v>24.742268041237114</c:v>
                </c:pt>
                <c:pt idx="1">
                  <c:v>79.483282674772042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A2-4174-AC75-81A83727B7C7}"/>
            </c:ext>
          </c:extLst>
        </c:ser>
        <c:ser>
          <c:idx val="1"/>
          <c:order val="1"/>
          <c:tx>
            <c:strRef>
              <c:f>'Data Summary_1'!$I$4</c:f>
              <c:strCache>
                <c:ptCount val="1"/>
                <c:pt idx="0">
                  <c:v>Survived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Summary_1'!$G$5:$G$6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'Data Summary_1'!$I$5:$I$6</c:f>
              <c:numCache>
                <c:formatCode>General</c:formatCode>
                <c:ptCount val="2"/>
                <c:pt idx="0">
                  <c:v>75.257731958762889</c:v>
                </c:pt>
                <c:pt idx="1">
                  <c:v>20.516717325227962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A2-4174-AC75-81A83727B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146016"/>
        <c:axId val="233147192"/>
      </c:barChart>
      <c:catAx>
        <c:axId val="23314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Survived</a:t>
                </a:r>
                <a:r>
                  <a:rPr lang="en-CA" baseline="0"/>
                  <a:t> vs Not Survived</a:t>
                </a:r>
                <a:endParaRPr lang="en-C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47192"/>
        <c:crosses val="autoZero"/>
        <c:auto val="1"/>
        <c:lblAlgn val="ctr"/>
        <c:lblOffset val="100"/>
        <c:noMultiLvlLbl val="0"/>
      </c:catAx>
      <c:valAx>
        <c:axId val="23314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Survived vs Not Survived(By Age</a:t>
            </a:r>
            <a:r>
              <a:rPr lang="en-CA" baseline="0"/>
              <a:t> Category)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Summary_1'!$B$30</c:f>
              <c:strCache>
                <c:ptCount val="1"/>
                <c:pt idx="0">
                  <c:v>Not Survived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Summary_1'!$B$29:$F$29</c:f>
              <c:strCache>
                <c:ptCount val="4"/>
                <c:pt idx="0">
                  <c:v>Adults</c:v>
                </c:pt>
                <c:pt idx="1">
                  <c:v>Child</c:v>
                </c:pt>
                <c:pt idx="2">
                  <c:v>Seniors</c:v>
                </c:pt>
                <c:pt idx="3">
                  <c:v>Youth</c:v>
                </c:pt>
              </c:strCache>
              <c:extLst xmlns:c16r2="http://schemas.microsoft.com/office/drawing/2015/06/chart"/>
            </c:strRef>
          </c:cat>
          <c:val>
            <c:numRef>
              <c:f>'Data Summary_1'!$B$30:$F$30</c:f>
              <c:numCache>
                <c:formatCode>General</c:formatCode>
                <c:ptCount val="4"/>
                <c:pt idx="0">
                  <c:v>60.319999999999993</c:v>
                </c:pt>
                <c:pt idx="1">
                  <c:v>42.990654205607477</c:v>
                </c:pt>
                <c:pt idx="2">
                  <c:v>84.615384615384613</c:v>
                </c:pt>
                <c:pt idx="3">
                  <c:v>61.461794019933556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10-4AC8-BC53-FEDAEE75985E}"/>
            </c:ext>
          </c:extLst>
        </c:ser>
        <c:ser>
          <c:idx val="1"/>
          <c:order val="1"/>
          <c:tx>
            <c:strRef>
              <c:f>'Data Summary_1'!$B$31</c:f>
              <c:strCache>
                <c:ptCount val="1"/>
                <c:pt idx="0">
                  <c:v>Survived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Summary_1'!$B$29:$F$29</c:f>
              <c:strCache>
                <c:ptCount val="4"/>
                <c:pt idx="0">
                  <c:v>Adults</c:v>
                </c:pt>
                <c:pt idx="1">
                  <c:v>Child</c:v>
                </c:pt>
                <c:pt idx="2">
                  <c:v>Seniors</c:v>
                </c:pt>
                <c:pt idx="3">
                  <c:v>Youth</c:v>
                </c:pt>
              </c:strCache>
              <c:extLst xmlns:c16r2="http://schemas.microsoft.com/office/drawing/2015/06/chart"/>
            </c:strRef>
          </c:cat>
          <c:val>
            <c:numRef>
              <c:f>'Data Summary_1'!$B$31:$F$31</c:f>
              <c:numCache>
                <c:formatCode>General</c:formatCode>
                <c:ptCount val="4"/>
                <c:pt idx="0">
                  <c:v>39.68</c:v>
                </c:pt>
                <c:pt idx="1">
                  <c:v>57.009345794392516</c:v>
                </c:pt>
                <c:pt idx="2">
                  <c:v>15.384615384615385</c:v>
                </c:pt>
                <c:pt idx="3">
                  <c:v>38.538205980066451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910-4AC8-BC53-FEDAEE759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146408"/>
        <c:axId val="233147976"/>
      </c:barChart>
      <c:catAx>
        <c:axId val="233146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categories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47976"/>
        <c:crosses val="autoZero"/>
        <c:auto val="1"/>
        <c:lblAlgn val="ctr"/>
        <c:lblOffset val="100"/>
        <c:noMultiLvlLbl val="0"/>
      </c:catAx>
      <c:valAx>
        <c:axId val="23314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4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d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for </a:t>
            </a:r>
            <a:r>
              <a:rPr lang="en-US" dirty="0"/>
              <a:t>D</a:t>
            </a:r>
            <a:r>
              <a:rPr lang="en-US" dirty="0" smtClean="0"/>
              <a:t>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Titanic (Data Analysis)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Visualization </a:t>
            </a:r>
            <a:endParaRPr lang="en-US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58447941-CE47-44D9-963B-91C64EA72F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382953"/>
              </p:ext>
            </p:extLst>
          </p:nvPr>
        </p:nvGraphicFramePr>
        <p:xfrm>
          <a:off x="1979612" y="20574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9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Visualization </a:t>
            </a:r>
            <a:endParaRPr lang="en-US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946DC740-89B5-49D4-9E82-4B51635944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35204"/>
              </p:ext>
            </p:extLst>
          </p:nvPr>
        </p:nvGraphicFramePr>
        <p:xfrm>
          <a:off x="1370012" y="1981200"/>
          <a:ext cx="9525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7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2012" y="3048000"/>
            <a:ext cx="762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latin typeface="+mj-lt"/>
              </a:rPr>
              <a:t>THANK YOU..</a:t>
            </a:r>
          </a:p>
          <a:p>
            <a:pPr algn="ctr">
              <a:lnSpc>
                <a:spcPct val="90000"/>
              </a:lnSpc>
            </a:pPr>
            <a:endParaRPr lang="en-US" sz="4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2" y="4495800"/>
            <a:ext cx="76200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Group Members:</a:t>
            </a:r>
          </a:p>
          <a:p>
            <a:pPr marL="914400" indent="-914400">
              <a:lnSpc>
                <a:spcPct val="90000"/>
              </a:lnSpc>
              <a:buAutoNum type="arabicParenR"/>
            </a:pPr>
            <a:r>
              <a:rPr lang="en-US" sz="2400" dirty="0" smtClean="0">
                <a:latin typeface="+mj-lt"/>
              </a:rPr>
              <a:t>Sushil Sharma</a:t>
            </a:r>
          </a:p>
          <a:p>
            <a:pPr marL="914400" indent="-914400">
              <a:lnSpc>
                <a:spcPct val="90000"/>
              </a:lnSpc>
              <a:buAutoNum type="arabicParenR"/>
            </a:pPr>
            <a:r>
              <a:rPr lang="en-US" sz="2400" dirty="0" smtClean="0">
                <a:latin typeface="+mj-lt"/>
              </a:rPr>
              <a:t>Jigar </a:t>
            </a:r>
            <a:r>
              <a:rPr lang="en-US" sz="2400" dirty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atel</a:t>
            </a:r>
          </a:p>
          <a:p>
            <a:pPr marL="914400" indent="-914400">
              <a:lnSpc>
                <a:spcPct val="90000"/>
              </a:lnSpc>
              <a:buAutoNum type="arabicParenR"/>
            </a:pPr>
            <a:r>
              <a:rPr lang="en-US" sz="2400" dirty="0" smtClean="0">
                <a:latin typeface="+mj-lt"/>
              </a:rPr>
              <a:t>Jael Beryl Ruth</a:t>
            </a:r>
          </a:p>
          <a:p>
            <a:pPr marL="914400" indent="-914400">
              <a:lnSpc>
                <a:spcPct val="90000"/>
              </a:lnSpc>
              <a:buAutoNum type="arabicParenR"/>
            </a:pPr>
            <a:r>
              <a:rPr lang="en-US" sz="2400" dirty="0" smtClean="0">
                <a:latin typeface="+mj-lt"/>
              </a:rPr>
              <a:t>Pratik Patel</a:t>
            </a:r>
          </a:p>
          <a:p>
            <a:pPr marL="914400" indent="-914400">
              <a:lnSpc>
                <a:spcPct val="90000"/>
              </a:lnSpc>
              <a:buAutoNum type="arabicParenR"/>
            </a:pPr>
            <a:r>
              <a:rPr lang="en-US" sz="2400" dirty="0" smtClean="0">
                <a:latin typeface="+mj-lt"/>
              </a:rPr>
              <a:t>Nirmal Patel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3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- History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sinking of the RMS Titanic is one of the most infamous shipwrecks in </a:t>
            </a:r>
            <a:r>
              <a:rPr lang="en-US" dirty="0" smtClean="0"/>
              <a:t>history.</a:t>
            </a:r>
            <a:endParaRPr lang="en-US" dirty="0"/>
          </a:p>
          <a:p>
            <a:r>
              <a:rPr lang="en-US" dirty="0"/>
              <a:t>On April 15, 1912, during her maiden voyage, the Titanic sank after colliding </a:t>
            </a:r>
            <a:r>
              <a:rPr lang="en-US" dirty="0" smtClean="0"/>
              <a:t>with </a:t>
            </a:r>
            <a:r>
              <a:rPr lang="en-US" dirty="0"/>
              <a:t>an iceberg, killing 1502 out of 2224 passengers and crew</a:t>
            </a:r>
          </a:p>
          <a:p>
            <a:r>
              <a:rPr lang="en-US" dirty="0"/>
              <a:t>One of the reasons that the shipwreck led to such loss of life was that there were not </a:t>
            </a:r>
            <a:r>
              <a:rPr lang="en-US" dirty="0" smtClean="0"/>
              <a:t>enough </a:t>
            </a:r>
            <a:r>
              <a:rPr lang="en-US" dirty="0"/>
              <a:t>lifeboats for the passengers and </a:t>
            </a:r>
            <a:r>
              <a:rPr lang="en-US" dirty="0" smtClean="0"/>
              <a:t>crew.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– Passenger Survival Analysis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Descriptive Statistical Analysis of survival on Titanic</a:t>
            </a:r>
            <a:endParaRPr lang="en-US" dirty="0"/>
          </a:p>
          <a:p>
            <a:r>
              <a:rPr lang="en-US" dirty="0" smtClean="0"/>
              <a:t>Dataset Link</a:t>
            </a:r>
          </a:p>
          <a:p>
            <a:pPr marL="0" indent="0">
              <a:buNone/>
            </a:pPr>
            <a:r>
              <a:rPr lang="en-US" dirty="0"/>
              <a:t>	https://vincentarelbundock.github.io/Rdatasets/datasets.html</a:t>
            </a:r>
          </a:p>
          <a:p>
            <a:r>
              <a:rPr lang="en-US" dirty="0" smtClean="0"/>
              <a:t>Data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TitanicSurvival.csv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40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survival and gender.?</a:t>
            </a:r>
          </a:p>
          <a:p>
            <a:r>
              <a:rPr lang="en-US" dirty="0" smtClean="0"/>
              <a:t>Maximum survivals from different age groups.?</a:t>
            </a:r>
          </a:p>
          <a:p>
            <a:r>
              <a:rPr lang="en-US" dirty="0" smtClean="0"/>
              <a:t>Which region has the highest death percentage.?</a:t>
            </a:r>
          </a:p>
          <a:p>
            <a:r>
              <a:rPr lang="en-US" dirty="0" smtClean="0"/>
              <a:t>Relation between maximum survivals and embarked ports.?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61759"/>
            <a:ext cx="9143998" cy="1020762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32115"/>
              </p:ext>
            </p:extLst>
          </p:nvPr>
        </p:nvGraphicFramePr>
        <p:xfrm>
          <a:off x="608011" y="1905000"/>
          <a:ext cx="10896600" cy="45009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32200"/>
                <a:gridCol w="3632200"/>
                <a:gridCol w="3632200"/>
              </a:tblGrid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Survival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= No, 1 = 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= 1st, 2 = 2nd, 3 = 3rd (passenger class)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male / female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in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Sibsp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of siblings / spouses aboard the Titanic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of parents / children aboard the Titanic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Ticket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Ticket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Passenger fare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Cabin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Cabin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8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Embarked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 of Embarkation C = Cherbourg, Q = Queenstown, S = Southampton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rescue boat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specified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body found or </a:t>
                      </a:r>
                      <a:r>
                        <a:rPr lang="en-US" sz="1200" dirty="0" smtClean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6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home.dest</a:t>
                      </a:r>
                      <a:endParaRPr lang="en-US" sz="1100" b="0" u="non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 destination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9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 </a:t>
            </a:r>
            <a:r>
              <a:rPr lang="en-US" sz="2000" dirty="0" smtClean="0"/>
              <a:t>(1309 observations)</a:t>
            </a:r>
            <a:endParaRPr lang="en-US" sz="20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905000"/>
            <a:ext cx="10439399" cy="4343400"/>
          </a:xfrm>
        </p:spPr>
      </p:pic>
    </p:spTree>
    <p:extLst>
      <p:ext uri="{BB962C8B-B14F-4D97-AF65-F5344CB8AC3E}">
        <p14:creationId xmlns:p14="http://schemas.microsoft.com/office/powerpoint/2010/main" val="32696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missing values for all records.</a:t>
            </a:r>
          </a:p>
          <a:p>
            <a:r>
              <a:rPr lang="en-US" dirty="0" smtClean="0"/>
              <a:t>Found and discarded variables such as body, boat, cabin and home.dest were having more than 40% missing values.</a:t>
            </a:r>
          </a:p>
          <a:p>
            <a:r>
              <a:rPr lang="en-US" dirty="0" smtClean="0"/>
              <a:t>Removed records with missing age.</a:t>
            </a:r>
          </a:p>
          <a:p>
            <a:r>
              <a:rPr lang="en-US" dirty="0" smtClean="0"/>
              <a:t>Created 4 different categories based on age for better visualization.</a:t>
            </a:r>
          </a:p>
          <a:p>
            <a:r>
              <a:rPr lang="en-US" dirty="0" smtClean="0"/>
              <a:t>Replaced missing values for variable embarked and fare based on probability.</a:t>
            </a:r>
          </a:p>
          <a:p>
            <a:r>
              <a:rPr lang="en-US" dirty="0" smtClean="0"/>
              <a:t>After final data cleansing we are left with 1046 records and 10 variables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Detection </a:t>
            </a:r>
            <a:r>
              <a:rPr lang="en-US" sz="2000" dirty="0" smtClean="0"/>
              <a:t>(fare and age)</a:t>
            </a:r>
            <a:endParaRPr lang="en-US" sz="2000" dirty="0"/>
          </a:p>
        </p:txBody>
      </p:sp>
      <p:pic>
        <p:nvPicPr>
          <p:cNvPr id="4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5" y="2438400"/>
            <a:ext cx="4735117" cy="31242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38400"/>
            <a:ext cx="5190361" cy="31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1780638"/>
              </p:ext>
            </p:extLst>
          </p:nvPr>
        </p:nvGraphicFramePr>
        <p:xfrm>
          <a:off x="760412" y="1828800"/>
          <a:ext cx="5334000" cy="457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8000"/>
                <a:gridCol w="1778000"/>
                <a:gridCol w="1778000"/>
              </a:tblGrid>
              <a:tr h="3048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                                                                                  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  Age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en-US" sz="12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Fare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29.55026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27.84009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Standard 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0.433358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0.929454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28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</a:rPr>
                        <a:t>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Standard Deviation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13.96194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29.47996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Sample Variance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194.9356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869.0679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Kurtosis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-0.0931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4.540377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Skewness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0.294238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2.118205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Range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66.8333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153.4625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Minimum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0.1667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Maximum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67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153.4625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30673.17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28007.13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1038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51460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1207</TotalTime>
  <Words>408</Words>
  <Application>Microsoft Office PowerPoint</Application>
  <PresentationFormat>Custom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Calibri</vt:lpstr>
      <vt:lpstr>Consolas</vt:lpstr>
      <vt:lpstr>Corbel</vt:lpstr>
      <vt:lpstr>Times New Roman</vt:lpstr>
      <vt:lpstr>Chalkboard 16x9</vt:lpstr>
      <vt:lpstr>Math for Data Analysis</vt:lpstr>
      <vt:lpstr>Titanic - History</vt:lpstr>
      <vt:lpstr>Titanic – Passenger Survival Analysis</vt:lpstr>
      <vt:lpstr>Questions</vt:lpstr>
      <vt:lpstr>Data Description</vt:lpstr>
      <vt:lpstr>Dataset Example (1309 observations)</vt:lpstr>
      <vt:lpstr>Data Cleaning</vt:lpstr>
      <vt:lpstr>Outliers Detection (fare and age)</vt:lpstr>
      <vt:lpstr>Descriptive Statistics</vt:lpstr>
      <vt:lpstr>Graphical Visualization </vt:lpstr>
      <vt:lpstr>Graphical Visualization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(Data Analysis)</dc:title>
  <dc:creator>Sushil Sharma</dc:creator>
  <cp:lastModifiedBy>Sushil Sharma</cp:lastModifiedBy>
  <cp:revision>59</cp:revision>
  <dcterms:created xsi:type="dcterms:W3CDTF">2019-06-05T20:13:21Z</dcterms:created>
  <dcterms:modified xsi:type="dcterms:W3CDTF">2019-06-06T17:06:44Z</dcterms:modified>
</cp:coreProperties>
</file>