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rialBlack-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b22a3f8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0b22a3f8b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b22a3f8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0b22a3f8b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b22a3f8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0b22a3f8b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b22a3f8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0b22a3f8b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db12ce4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0db12ce40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b271ddd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0b271ddd5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db12ce4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0db12ce40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b22a3f8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b22a3f8b8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bit.ly/AduanMNJ"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nilamjohor.edu.my/"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AduanMNJ"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183547" y="2500926"/>
            <a:ext cx="2616000" cy="1446900"/>
          </a:xfrm>
          <a:prstGeom prst="rect">
            <a:avLst/>
          </a:prstGeom>
          <a:solidFill>
            <a:srgbClr val="073763"/>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8800" u="none" cap="none" strike="noStrike">
                <a:solidFill>
                  <a:schemeClr val="lt1"/>
                </a:solidFill>
                <a:latin typeface="Arial Black"/>
                <a:ea typeface="Arial Black"/>
                <a:cs typeface="Arial Black"/>
                <a:sym typeface="Arial Black"/>
              </a:rPr>
              <a:t>FAQ</a:t>
            </a:r>
            <a:endParaRPr/>
          </a:p>
        </p:txBody>
      </p:sp>
      <p:sp>
        <p:nvSpPr>
          <p:cNvPr id="85" name="Google Shape;85;p13"/>
          <p:cNvSpPr txBox="1"/>
          <p:nvPr/>
        </p:nvSpPr>
        <p:spPr>
          <a:xfrm>
            <a:off x="4134787" y="2908952"/>
            <a:ext cx="64860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Arial Black"/>
                <a:ea typeface="Arial Black"/>
                <a:cs typeface="Arial Black"/>
                <a:sym typeface="Arial Black"/>
              </a:rPr>
              <a:t>MODUL NILAM JOHOR</a:t>
            </a:r>
            <a:endParaRPr b="1" sz="4000">
              <a:solidFill>
                <a:schemeClr val="dk1"/>
              </a:solidFill>
              <a:latin typeface="Arial Black"/>
              <a:ea typeface="Arial Black"/>
              <a:cs typeface="Arial Black"/>
              <a:sym typeface="Arial Black"/>
            </a:endParaRPr>
          </a:p>
        </p:txBody>
      </p:sp>
      <p:pic>
        <p:nvPicPr>
          <p:cNvPr descr="Logo&#10;&#10;Description automatically generated" id="86" name="Google Shape;86;p13"/>
          <p:cNvPicPr preferRelativeResize="0"/>
          <p:nvPr/>
        </p:nvPicPr>
        <p:blipFill rotWithShape="1">
          <a:blip r:embed="rId3">
            <a:alphaModFix/>
          </a:blip>
          <a:srcRect b="0" l="0" r="0" t="0"/>
          <a:stretch/>
        </p:blipFill>
        <p:spPr>
          <a:xfrm>
            <a:off x="6245697" y="1411527"/>
            <a:ext cx="2264229" cy="1089394"/>
          </a:xfrm>
          <a:prstGeom prst="rect">
            <a:avLst/>
          </a:prstGeom>
          <a:noFill/>
          <a:ln>
            <a:noFill/>
          </a:ln>
        </p:spPr>
      </p:pic>
      <p:sp>
        <p:nvSpPr>
          <p:cNvPr id="87" name="Google Shape;87;p13"/>
          <p:cNvSpPr txBox="1"/>
          <p:nvPr/>
        </p:nvSpPr>
        <p:spPr>
          <a:xfrm>
            <a:off x="7754133" y="6264951"/>
            <a:ext cx="42979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Black"/>
                <a:ea typeface="Arial Black"/>
                <a:cs typeface="Arial Black"/>
                <a:sym typeface="Arial Black"/>
              </a:rPr>
              <a:t>SEKTOR SUMBER DAN TEKNOLOGI PENDIDIKAN</a:t>
            </a:r>
            <a:endParaRPr/>
          </a:p>
          <a:p>
            <a:pPr indent="0" lvl="0" marL="0" marR="0" rtl="0" algn="l">
              <a:spcBef>
                <a:spcPts val="0"/>
              </a:spcBef>
              <a:spcAft>
                <a:spcPts val="0"/>
              </a:spcAft>
              <a:buNone/>
            </a:pPr>
            <a:r>
              <a:rPr lang="en-US" sz="1200">
                <a:solidFill>
                  <a:schemeClr val="dk1"/>
                </a:solidFill>
                <a:latin typeface="Arial Black"/>
                <a:ea typeface="Arial Black"/>
                <a:cs typeface="Arial Black"/>
                <a:sym typeface="Arial Black"/>
              </a:rPr>
              <a:t>JABATAN PENDIDIKAN NEGERI JOHOR</a:t>
            </a:r>
            <a:endParaRPr sz="1200">
              <a:solidFill>
                <a:schemeClr val="dk1"/>
              </a:solidFill>
              <a:latin typeface="Arial Black"/>
              <a:ea typeface="Arial Black"/>
              <a:cs typeface="Arial Black"/>
              <a:sym typeface="Arial Black"/>
            </a:endParaRPr>
          </a:p>
        </p:txBody>
      </p:sp>
      <p:sp>
        <p:nvSpPr>
          <p:cNvPr id="88" name="Google Shape;88;p13"/>
          <p:cNvSpPr/>
          <p:nvPr/>
        </p:nvSpPr>
        <p:spPr>
          <a:xfrm>
            <a:off x="264366" y="6113606"/>
            <a:ext cx="11663266" cy="5598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3"/>
          <p:cNvSpPr/>
          <p:nvPr/>
        </p:nvSpPr>
        <p:spPr>
          <a:xfrm>
            <a:off x="3943350" y="2076450"/>
            <a:ext cx="47625" cy="2372891"/>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3"/>
          <p:cNvSpPr txBox="1"/>
          <p:nvPr/>
        </p:nvSpPr>
        <p:spPr>
          <a:xfrm>
            <a:off x="1295750" y="3846850"/>
            <a:ext cx="2503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a:latin typeface="Calibri"/>
                <a:ea typeface="Calibri"/>
                <a:cs typeface="Calibri"/>
                <a:sym typeface="Calibri"/>
              </a:rPr>
              <a:t>VERSI MURID | 16012022</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2"/>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2"/>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2"/>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2"/>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2"/>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2"/>
          <p:cNvSpPr txBox="1"/>
          <p:nvPr>
            <p:ph type="title"/>
          </p:nvPr>
        </p:nvSpPr>
        <p:spPr>
          <a:xfrm>
            <a:off x="466722" y="586855"/>
            <a:ext cx="3201300" cy="33876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9</a:t>
            </a:r>
            <a:r>
              <a:rPr lang="en-US" sz="4000">
                <a:solidFill>
                  <a:srgbClr val="FFFFFF"/>
                </a:solidFill>
              </a:rPr>
              <a:t>. Bagaimana dengan data bacaan terkumpul saya pada tahun lepas?</a:t>
            </a:r>
            <a:endParaRPr sz="4000">
              <a:solidFill>
                <a:srgbClr val="FFFFFF"/>
              </a:solidFill>
            </a:endParaRPr>
          </a:p>
        </p:txBody>
      </p:sp>
      <p:sp>
        <p:nvSpPr>
          <p:cNvPr id="217" name="Google Shape;217;p22"/>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254000" lvl="0" marL="228600" rtl="0" algn="just">
              <a:lnSpc>
                <a:spcPct val="90000"/>
              </a:lnSpc>
              <a:spcBef>
                <a:spcPts val="1000"/>
              </a:spcBef>
              <a:spcAft>
                <a:spcPts val="0"/>
              </a:spcAft>
              <a:buClr>
                <a:schemeClr val="dk1"/>
              </a:buClr>
              <a:buSzPts val="2400"/>
              <a:buChar char="•"/>
            </a:pPr>
            <a:r>
              <a:rPr lang="en-US" sz="2400"/>
              <a:t>Data bacaan terkumpul tahun sebelum akan dimuat naik ke dalam platform MNJ setelah Guru Perpustakaan dan Media selesai mengumpul data tersebut dan diserahkan kepada PPD selewat-lewatnya </a:t>
            </a:r>
            <a:r>
              <a:rPr b="1" lang="en-US" sz="2400">
                <a:solidFill>
                  <a:srgbClr val="FF0000"/>
                </a:solidFill>
              </a:rPr>
              <a:t>20 Februari 2022</a:t>
            </a:r>
            <a:r>
              <a:rPr lang="en-US" sz="2400"/>
              <a:t> melalui platform pengumpulan data bacaan terdahulu yang disediakan.(gsheet)</a:t>
            </a:r>
            <a:endParaRPr b="1" sz="2400"/>
          </a:p>
        </p:txBody>
      </p:sp>
      <p:pic>
        <p:nvPicPr>
          <p:cNvPr descr="Logo&#10;&#10;Description automatically generated" id="218" name="Google Shape;218;p22"/>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3"/>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3"/>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3"/>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3"/>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3"/>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3"/>
          <p:cNvSpPr txBox="1"/>
          <p:nvPr>
            <p:ph type="title"/>
          </p:nvPr>
        </p:nvSpPr>
        <p:spPr>
          <a:xfrm>
            <a:off x="418322" y="1212780"/>
            <a:ext cx="3201300" cy="33876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rgbClr val="FFFFFF"/>
              </a:buClr>
              <a:buSzPct val="100000"/>
              <a:buFont typeface="Calibri"/>
              <a:buNone/>
            </a:pPr>
            <a:r>
              <a:rPr lang="en-US" sz="4000">
                <a:solidFill>
                  <a:srgbClr val="FFFFFF"/>
                </a:solidFill>
              </a:rPr>
              <a:t>10</a:t>
            </a:r>
            <a:r>
              <a:rPr lang="en-US" sz="4000">
                <a:solidFill>
                  <a:srgbClr val="FFFFFF"/>
                </a:solidFill>
              </a:rPr>
              <a:t>. Saya baru berpindah sekolah ke negeri Johor, adakah saya boleh menggunakan platform MNJ</a:t>
            </a:r>
            <a:endParaRPr sz="4000">
              <a:solidFill>
                <a:srgbClr val="FFFFFF"/>
              </a:solidFill>
            </a:endParaRPr>
          </a:p>
        </p:txBody>
      </p:sp>
      <p:sp>
        <p:nvSpPr>
          <p:cNvPr id="231" name="Google Shape;231;p23"/>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254000" lvl="0" marL="228600" rtl="0" algn="just">
              <a:lnSpc>
                <a:spcPct val="90000"/>
              </a:lnSpc>
              <a:spcBef>
                <a:spcPts val="1000"/>
              </a:spcBef>
              <a:spcAft>
                <a:spcPts val="0"/>
              </a:spcAft>
              <a:buClr>
                <a:schemeClr val="dk1"/>
              </a:buClr>
              <a:buSzPts val="2400"/>
              <a:buChar char="•"/>
            </a:pPr>
            <a:r>
              <a:rPr lang="en-US" sz="2400"/>
              <a:t>Ya. Sila berikan butiran ID DELIMa dan rekod bacaan terkumpul anda kepada guru kelas untuk proses pendaftaran dan muat naik data.</a:t>
            </a:r>
            <a:endParaRPr b="1" sz="2400"/>
          </a:p>
        </p:txBody>
      </p:sp>
      <p:pic>
        <p:nvPicPr>
          <p:cNvPr descr="Logo&#10;&#10;Description automatically generated" id="232" name="Google Shape;232;p23"/>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4"/>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4"/>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4"/>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4"/>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4"/>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4"/>
          <p:cNvSpPr txBox="1"/>
          <p:nvPr>
            <p:ph type="title"/>
          </p:nvPr>
        </p:nvSpPr>
        <p:spPr>
          <a:xfrm>
            <a:off x="418322" y="1362405"/>
            <a:ext cx="3201300" cy="33876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rgbClr val="FFFFFF"/>
              </a:buClr>
              <a:buSzPct val="100000"/>
              <a:buFont typeface="Calibri"/>
              <a:buNone/>
            </a:pPr>
            <a:r>
              <a:rPr lang="en-US" sz="4000">
                <a:solidFill>
                  <a:srgbClr val="FFFFFF"/>
                </a:solidFill>
              </a:rPr>
              <a:t>11. Saya baru berpindah ke sekolah lain dalam negeri Johor tetapi nama saya masih di sekolah lama?</a:t>
            </a:r>
            <a:endParaRPr sz="4000">
              <a:solidFill>
                <a:srgbClr val="FFFFFF"/>
              </a:solidFill>
            </a:endParaRPr>
          </a:p>
        </p:txBody>
      </p:sp>
      <p:sp>
        <p:nvSpPr>
          <p:cNvPr id="245" name="Google Shape;245;p24"/>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254000" lvl="0" marL="228600" rtl="0" algn="just">
              <a:lnSpc>
                <a:spcPct val="90000"/>
              </a:lnSpc>
              <a:spcBef>
                <a:spcPts val="1000"/>
              </a:spcBef>
              <a:spcAft>
                <a:spcPts val="0"/>
              </a:spcAft>
              <a:buClr>
                <a:schemeClr val="dk1"/>
              </a:buClr>
              <a:buSzPts val="2400"/>
              <a:buChar char="•"/>
            </a:pPr>
            <a:r>
              <a:rPr lang="en-US" sz="2400"/>
              <a:t>Sila maklumkan kepada admin sekolah lama untuk proses pindah keluar ID anda.</a:t>
            </a:r>
            <a:endParaRPr sz="2400"/>
          </a:p>
          <a:p>
            <a:pPr indent="-254000" lvl="0" marL="228600" rtl="0" algn="just">
              <a:lnSpc>
                <a:spcPct val="90000"/>
              </a:lnSpc>
              <a:spcBef>
                <a:spcPts val="1000"/>
              </a:spcBef>
              <a:spcAft>
                <a:spcPts val="0"/>
              </a:spcAft>
              <a:buClr>
                <a:schemeClr val="dk1"/>
              </a:buClr>
              <a:buSzPts val="2400"/>
              <a:buChar char="•"/>
            </a:pPr>
            <a:r>
              <a:rPr lang="en-US" sz="2400"/>
              <a:t>Admin sekolah lama anda akan mengeluarkan ID anda untuk dipindahkan ke kelas terapung negeri.</a:t>
            </a:r>
            <a:endParaRPr sz="2400"/>
          </a:p>
          <a:p>
            <a:pPr indent="-254000" lvl="0" marL="228600" rtl="0" algn="just">
              <a:lnSpc>
                <a:spcPct val="90000"/>
              </a:lnSpc>
              <a:spcBef>
                <a:spcPts val="1000"/>
              </a:spcBef>
              <a:spcAft>
                <a:spcPts val="0"/>
              </a:spcAft>
              <a:buSzPts val="2400"/>
              <a:buChar char="•"/>
            </a:pPr>
            <a:r>
              <a:rPr lang="en-US" sz="2400"/>
              <a:t>Admin sekolah baru akan menarik masuk ID anda daripada kelas terapung negeri ke dalam kelas anda di sekolah baru.</a:t>
            </a:r>
            <a:endParaRPr sz="2400"/>
          </a:p>
        </p:txBody>
      </p:sp>
      <p:pic>
        <p:nvPicPr>
          <p:cNvPr descr="Logo&#10;&#10;Description automatically generated" id="246" name="Google Shape;246;p24"/>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5"/>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5"/>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5"/>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5"/>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5"/>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5"/>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5"/>
          <p:cNvSpPr txBox="1"/>
          <p:nvPr>
            <p:ph type="title"/>
          </p:nvPr>
        </p:nvSpPr>
        <p:spPr>
          <a:xfrm>
            <a:off x="418322" y="1745355"/>
            <a:ext cx="3201300" cy="33876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rgbClr val="FFFFFF"/>
              </a:buClr>
              <a:buSzPct val="100000"/>
              <a:buFont typeface="Calibri"/>
              <a:buNone/>
            </a:pPr>
            <a:r>
              <a:rPr lang="en-US" sz="4000">
                <a:solidFill>
                  <a:srgbClr val="FFFFFF"/>
                </a:solidFill>
              </a:rPr>
              <a:t>12. Saya akan berpindah keluar ke sekolah lain di luar negeri Johor, bagaimana dengan data bacaan saya?</a:t>
            </a:r>
            <a:endParaRPr sz="4000">
              <a:solidFill>
                <a:srgbClr val="FFFFFF"/>
              </a:solidFill>
            </a:endParaRPr>
          </a:p>
        </p:txBody>
      </p:sp>
      <p:sp>
        <p:nvSpPr>
          <p:cNvPr id="259" name="Google Shape;259;p25"/>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266700" lvl="0" marL="228600" rtl="0" algn="just">
              <a:spcBef>
                <a:spcPts val="1000"/>
              </a:spcBef>
              <a:spcAft>
                <a:spcPts val="0"/>
              </a:spcAft>
              <a:buSzPts val="2400"/>
              <a:buChar char="•"/>
            </a:pPr>
            <a:r>
              <a:rPr lang="en-US" sz="2400"/>
              <a:t>Sedia maklum, platform MNJ khusus untuk murid di negeri Johor sahaja.</a:t>
            </a:r>
            <a:endParaRPr sz="2400"/>
          </a:p>
          <a:p>
            <a:pPr indent="-254000" lvl="0" marL="228600" rtl="0" algn="just">
              <a:lnSpc>
                <a:spcPct val="90000"/>
              </a:lnSpc>
              <a:spcBef>
                <a:spcPts val="1000"/>
              </a:spcBef>
              <a:spcAft>
                <a:spcPts val="0"/>
              </a:spcAft>
              <a:buClr>
                <a:schemeClr val="dk1"/>
              </a:buClr>
              <a:buSzPts val="2400"/>
              <a:buChar char="•"/>
            </a:pPr>
            <a:r>
              <a:rPr lang="en-US" sz="2400"/>
              <a:t>Sila maklumkan kepada admin sekolah untuk proses pindah keluar dan nyahaktif ID anda.</a:t>
            </a:r>
            <a:endParaRPr sz="2400"/>
          </a:p>
          <a:p>
            <a:pPr indent="-254000" lvl="0" marL="228600" rtl="0" algn="just">
              <a:lnSpc>
                <a:spcPct val="90000"/>
              </a:lnSpc>
              <a:spcBef>
                <a:spcPts val="1000"/>
              </a:spcBef>
              <a:spcAft>
                <a:spcPts val="0"/>
              </a:spcAft>
              <a:buClr>
                <a:schemeClr val="dk1"/>
              </a:buClr>
              <a:buSzPts val="2400"/>
              <a:buChar char="•"/>
            </a:pPr>
            <a:r>
              <a:rPr lang="en-US" sz="2400"/>
              <a:t>Admin sekolah akan </a:t>
            </a:r>
            <a:r>
              <a:rPr lang="en-US" sz="2400">
                <a:solidFill>
                  <a:srgbClr val="FF0000"/>
                </a:solidFill>
              </a:rPr>
              <a:t>**</a:t>
            </a:r>
            <a:r>
              <a:rPr lang="en-US" sz="2400"/>
              <a:t>memuat turun maklumat data bacaan anda untuk dilampirkan dalam fail pertukaran/fail kemajuan.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rPr lang="en-US" sz="2400">
                <a:solidFill>
                  <a:srgbClr val="FF0000"/>
                </a:solidFill>
              </a:rPr>
              <a:t>**</a:t>
            </a:r>
            <a:r>
              <a:rPr lang="en-US" sz="2400"/>
              <a:t>fungsi ini belum tersedia dan masih dalam proses pengaturcaraan.</a:t>
            </a:r>
            <a:endParaRPr sz="2400"/>
          </a:p>
        </p:txBody>
      </p:sp>
      <p:pic>
        <p:nvPicPr>
          <p:cNvPr descr="Logo&#10;&#10;Description automatically generated" id="260" name="Google Shape;260;p25"/>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6"/>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6"/>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26"/>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26"/>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6"/>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6"/>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26"/>
          <p:cNvSpPr txBox="1"/>
          <p:nvPr>
            <p:ph type="title"/>
          </p:nvPr>
        </p:nvSpPr>
        <p:spPr>
          <a:xfrm>
            <a:off x="418322" y="3012105"/>
            <a:ext cx="3201300" cy="33876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Calibri"/>
              <a:buNone/>
            </a:pPr>
            <a:r>
              <a:rPr lang="en-US" sz="3400">
                <a:solidFill>
                  <a:srgbClr val="FFFFFF"/>
                </a:solidFill>
              </a:rPr>
              <a:t>13. Saya sebelum ini daripada sekolah swasta/ MRSM/ sekolah antarabangsa/ luar negara dan baru masuk ke sekolah di bawah Kementerian Pendidikan Malaysia.</a:t>
            </a:r>
            <a:endParaRPr sz="3400">
              <a:solidFill>
                <a:srgbClr val="FFFFFF"/>
              </a:solidFill>
            </a:endParaRPr>
          </a:p>
        </p:txBody>
      </p:sp>
      <p:sp>
        <p:nvSpPr>
          <p:cNvPr id="273" name="Google Shape;273;p26"/>
          <p:cNvSpPr txBox="1"/>
          <p:nvPr>
            <p:ph idx="1" type="body"/>
          </p:nvPr>
        </p:nvSpPr>
        <p:spPr>
          <a:xfrm>
            <a:off x="4891909" y="1030480"/>
            <a:ext cx="6555300" cy="5546100"/>
          </a:xfrm>
          <a:prstGeom prst="rect">
            <a:avLst/>
          </a:prstGeom>
          <a:noFill/>
          <a:ln>
            <a:noFill/>
          </a:ln>
        </p:spPr>
        <p:txBody>
          <a:bodyPr anchorCtr="0" anchor="ctr" bIns="45700" lIns="91425" spcFirstLastPara="1" rIns="91425" wrap="square" tIns="45700">
            <a:normAutofit/>
          </a:bodyPr>
          <a:lstStyle/>
          <a:p>
            <a:pPr indent="-381000" lvl="0" marL="457200" rtl="0" algn="just">
              <a:lnSpc>
                <a:spcPct val="90000"/>
              </a:lnSpc>
              <a:spcBef>
                <a:spcPts val="1000"/>
              </a:spcBef>
              <a:spcAft>
                <a:spcPts val="0"/>
              </a:spcAft>
              <a:buSzPts val="2400"/>
              <a:buChar char="•"/>
            </a:pPr>
            <a:r>
              <a:rPr lang="en-US" sz="2400"/>
              <a:t>Sila maklumkan kepada Guru ICT untuk proses penyediaan ID DELIMa anda.</a:t>
            </a:r>
            <a:endParaRPr sz="2400"/>
          </a:p>
          <a:p>
            <a:pPr indent="-381000" lvl="0" marL="457200" rtl="0" algn="just">
              <a:lnSpc>
                <a:spcPct val="90000"/>
              </a:lnSpc>
              <a:spcBef>
                <a:spcPts val="0"/>
              </a:spcBef>
              <a:spcAft>
                <a:spcPts val="0"/>
              </a:spcAft>
              <a:buSzPts val="2400"/>
              <a:buChar char="•"/>
            </a:pPr>
            <a:r>
              <a:rPr lang="en-US" sz="2400"/>
              <a:t>Admin sekolah (MNJ) akan mendaftarkan anda ke dalam platform MNJ setelah anda mempunyai ID DELIMa.</a:t>
            </a:r>
            <a:endParaRPr sz="2400"/>
          </a:p>
          <a:p>
            <a:pPr indent="-381000" lvl="0" marL="457200" rtl="0" algn="just">
              <a:lnSpc>
                <a:spcPct val="90000"/>
              </a:lnSpc>
              <a:spcBef>
                <a:spcPts val="0"/>
              </a:spcBef>
              <a:spcAft>
                <a:spcPts val="0"/>
              </a:spcAft>
              <a:buSzPts val="2400"/>
              <a:buChar char="•"/>
            </a:pPr>
            <a:r>
              <a:rPr lang="en-US" sz="2400"/>
              <a:t>Perekodan bacaan program NILAM anda boleh dilakukan secara manual dan direkodkan semula setelah mendapat akses ke platform MNJ.</a:t>
            </a:r>
            <a:endParaRPr sz="2400"/>
          </a:p>
          <a:p>
            <a:pPr indent="-381000" lvl="0" marL="457200" rtl="0" algn="just">
              <a:lnSpc>
                <a:spcPct val="90000"/>
              </a:lnSpc>
              <a:spcBef>
                <a:spcPts val="0"/>
              </a:spcBef>
              <a:spcAft>
                <a:spcPts val="0"/>
              </a:spcAft>
              <a:buSzPts val="2400"/>
              <a:buChar char="•"/>
            </a:pPr>
            <a:r>
              <a:rPr lang="en-US" sz="2400"/>
              <a:t>Jika masih tiada id DELIMa dalam platform DELIMa, sila rujuk guru kelas dapatkan id ADPDM.</a:t>
            </a:r>
            <a:endParaRPr sz="2400"/>
          </a:p>
          <a:p>
            <a:pPr indent="457200" lvl="0" marL="457200" rtl="0" algn="just">
              <a:lnSpc>
                <a:spcPct val="90000"/>
              </a:lnSpc>
              <a:spcBef>
                <a:spcPts val="1000"/>
              </a:spcBef>
              <a:spcAft>
                <a:spcPts val="0"/>
              </a:spcAft>
              <a:buNone/>
            </a:pPr>
            <a:r>
              <a:rPr lang="en-US" sz="2400"/>
              <a:t>Contoh id ADPM   12345678 </a:t>
            </a:r>
            <a:endParaRPr sz="2400"/>
          </a:p>
          <a:p>
            <a:pPr indent="0" lvl="0" marL="914400" rtl="0" algn="just">
              <a:lnSpc>
                <a:spcPct val="90000"/>
              </a:lnSpc>
              <a:spcBef>
                <a:spcPts val="1000"/>
              </a:spcBef>
              <a:spcAft>
                <a:spcPts val="0"/>
              </a:spcAft>
              <a:buNone/>
            </a:pPr>
            <a:r>
              <a:rPr lang="en-US" sz="2400"/>
              <a:t>Id Delima : m-12345678@moe-dl.edu.my </a:t>
            </a:r>
            <a:endParaRPr sz="2400"/>
          </a:p>
          <a:p>
            <a:pPr indent="457200" lvl="0" marL="1828800" rtl="0" algn="just">
              <a:lnSpc>
                <a:spcPct val="90000"/>
              </a:lnSpc>
              <a:spcBef>
                <a:spcPts val="1000"/>
              </a:spcBef>
              <a:spcAft>
                <a:spcPts val="0"/>
              </a:spcAft>
              <a:buNone/>
            </a:pPr>
            <a:r>
              <a:rPr lang="en-US" sz="2400"/>
              <a:t>(m-12345678)</a:t>
            </a:r>
            <a:endParaRPr sz="2400"/>
          </a:p>
        </p:txBody>
      </p:sp>
      <p:pic>
        <p:nvPicPr>
          <p:cNvPr descr="Logo&#10;&#10;Description automatically generated" id="274" name="Google Shape;274;p26"/>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27"/>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7"/>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27"/>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7"/>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27"/>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7"/>
          <p:cNvSpPr txBox="1"/>
          <p:nvPr>
            <p:ph type="title"/>
          </p:nvPr>
        </p:nvSpPr>
        <p:spPr>
          <a:xfrm>
            <a:off x="418322" y="2109730"/>
            <a:ext cx="3201300" cy="33876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Calibri"/>
              <a:buNone/>
            </a:pPr>
            <a:r>
              <a:rPr lang="en-US" sz="3400">
                <a:solidFill>
                  <a:srgbClr val="FFFFFF"/>
                </a:solidFill>
              </a:rPr>
              <a:t>14. Saya adalah murid di Kolej Vokasional/ Tingkatan 6/ Pendidikan Khas/ Pra Sekolah, adakah saya terlibat dalam program NILAM</a:t>
            </a:r>
            <a:endParaRPr sz="3400">
              <a:solidFill>
                <a:srgbClr val="FFFFFF"/>
              </a:solidFill>
            </a:endParaRPr>
          </a:p>
        </p:txBody>
      </p:sp>
      <p:sp>
        <p:nvSpPr>
          <p:cNvPr id="287" name="Google Shape;287;p27"/>
          <p:cNvSpPr txBox="1"/>
          <p:nvPr>
            <p:ph idx="1" type="body"/>
          </p:nvPr>
        </p:nvSpPr>
        <p:spPr>
          <a:xfrm>
            <a:off x="4891909" y="666105"/>
            <a:ext cx="6555300" cy="55461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None/>
            </a:pPr>
            <a:r>
              <a:rPr b="1" lang="en-US" sz="2400"/>
              <a:t>Tidak Terlibat</a:t>
            </a:r>
            <a:r>
              <a:rPr lang="en-US" sz="2400"/>
              <a:t>. Murid yang terlibat hanya Darjah 1-6 dan Tingkatan 1-5 aliran perdana sekolah KPM(termasuk peralihan). Namun begitu pihak sekolah boleh menjalankan program bacaan sendiri selari dengan Program Dekad Membaca Kebangsaan. Pendidikan Khas mempunyai program NILAM mereka sendiri di bawah kelolaan Bahagian Pendidikan Khas, KPM.</a:t>
            </a:r>
            <a:endParaRPr sz="2400"/>
          </a:p>
        </p:txBody>
      </p:sp>
      <p:pic>
        <p:nvPicPr>
          <p:cNvPr descr="Logo&#10;&#10;Description automatically generated" id="288" name="Google Shape;288;p27"/>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8"/>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28"/>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8"/>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8"/>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28"/>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28"/>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28"/>
          <p:cNvSpPr txBox="1"/>
          <p:nvPr>
            <p:ph type="title"/>
          </p:nvPr>
        </p:nvSpPr>
        <p:spPr>
          <a:xfrm>
            <a:off x="231325" y="1745350"/>
            <a:ext cx="3388200" cy="33876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Calibri"/>
              <a:buNone/>
            </a:pPr>
            <a:r>
              <a:rPr lang="en-US" sz="3400">
                <a:solidFill>
                  <a:srgbClr val="FFFFFF"/>
                </a:solidFill>
              </a:rPr>
              <a:t>15. Apa yang perlu saya lakukan jika platform MNJ tidak dapat di akses atau berada di dalam mod penyelenggaraan?</a:t>
            </a:r>
            <a:endParaRPr sz="3400">
              <a:solidFill>
                <a:srgbClr val="FFFFFF"/>
              </a:solidFill>
            </a:endParaRPr>
          </a:p>
        </p:txBody>
      </p:sp>
      <p:sp>
        <p:nvSpPr>
          <p:cNvPr id="301" name="Google Shape;301;p28"/>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381000" lvl="0" marL="457200" rtl="0" algn="just">
              <a:lnSpc>
                <a:spcPct val="90000"/>
              </a:lnSpc>
              <a:spcBef>
                <a:spcPts val="1000"/>
              </a:spcBef>
              <a:spcAft>
                <a:spcPts val="0"/>
              </a:spcAft>
              <a:buSzPts val="2400"/>
              <a:buChar char="•"/>
            </a:pPr>
            <a:r>
              <a:rPr lang="en-US" sz="2400"/>
              <a:t>Perekodan bacaan program NILAM dilaksanakan secara manual/catatan dalam buku latihan dan sebagainya.</a:t>
            </a:r>
            <a:endParaRPr sz="2400"/>
          </a:p>
          <a:p>
            <a:pPr indent="-381000" lvl="0" marL="457200" rtl="0" algn="just">
              <a:lnSpc>
                <a:spcPct val="90000"/>
              </a:lnSpc>
              <a:spcBef>
                <a:spcPts val="0"/>
              </a:spcBef>
              <a:spcAft>
                <a:spcPts val="0"/>
              </a:spcAft>
              <a:buSzPts val="2400"/>
              <a:buChar char="•"/>
            </a:pPr>
            <a:r>
              <a:rPr lang="en-US" sz="2400"/>
              <a:t>Rekod bacaan perlu direkodkan semula ke dalam platform MNJ setelah mendapat akses masuk.</a:t>
            </a:r>
            <a:endParaRPr sz="2400"/>
          </a:p>
        </p:txBody>
      </p:sp>
      <p:pic>
        <p:nvPicPr>
          <p:cNvPr descr="Logo&#10;&#10;Description automatically generated" id="302" name="Google Shape;302;p28"/>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2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29"/>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29"/>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29"/>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29"/>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29"/>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29"/>
          <p:cNvSpPr txBox="1"/>
          <p:nvPr>
            <p:ph type="title"/>
          </p:nvPr>
        </p:nvSpPr>
        <p:spPr>
          <a:xfrm>
            <a:off x="418322" y="1745355"/>
            <a:ext cx="3201300" cy="33876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rgbClr val="FFFFFF"/>
              </a:buClr>
              <a:buSzPct val="100000"/>
              <a:buFont typeface="Calibri"/>
              <a:buNone/>
            </a:pPr>
            <a:r>
              <a:rPr lang="en-US" sz="4000">
                <a:solidFill>
                  <a:srgbClr val="FFFFFF"/>
                </a:solidFill>
              </a:rPr>
              <a:t>16. Bagaimana saya ingin melaporkan masalah dan isu yang timbul semasa penggunaan platform MNJ?</a:t>
            </a:r>
            <a:endParaRPr sz="4000">
              <a:solidFill>
                <a:srgbClr val="FFFFFF"/>
              </a:solidFill>
            </a:endParaRPr>
          </a:p>
        </p:txBody>
      </p:sp>
      <p:sp>
        <p:nvSpPr>
          <p:cNvPr id="315" name="Google Shape;315;p29"/>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None/>
            </a:pPr>
            <a:r>
              <a:rPr lang="en-US" sz="2400"/>
              <a:t>Segala masalah dan isu yang timbul semasa penggunaan MNJ boleh dilaporkan kepada guru kelas atau admin sekolah anda. Jika tidak dapat diselesaikan, sila lapor melalui pautan di bawah:</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rPr lang="en-US" sz="2400"/>
              <a:t>				</a:t>
            </a:r>
            <a:r>
              <a:rPr lang="en-US" sz="2400" u="sng">
                <a:solidFill>
                  <a:schemeClr val="hlink"/>
                </a:solidFill>
                <a:hlinkClick r:id="rId3"/>
              </a:rPr>
              <a:t>https://bit.ly/AduanMNJ</a:t>
            </a:r>
            <a:endParaRPr sz="2400"/>
          </a:p>
          <a:p>
            <a:pPr indent="0" lvl="0" marL="0" rtl="0" algn="just">
              <a:lnSpc>
                <a:spcPct val="90000"/>
              </a:lnSpc>
              <a:spcBef>
                <a:spcPts val="1000"/>
              </a:spcBef>
              <a:spcAft>
                <a:spcPts val="0"/>
              </a:spcAft>
              <a:buNone/>
            </a:pPr>
            <a:r>
              <a:t/>
            </a:r>
            <a:endParaRPr sz="2400"/>
          </a:p>
        </p:txBody>
      </p:sp>
      <p:pic>
        <p:nvPicPr>
          <p:cNvPr descr="Logo&#10;&#10;Description automatically generated" id="316" name="Google Shape;316;p29"/>
          <p:cNvPicPr preferRelativeResize="0"/>
          <p:nvPr/>
        </p:nvPicPr>
        <p:blipFill rotWithShape="1">
          <a:blip r:embed="rId4">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1. Apakah itu Program NILAM</a:t>
            </a:r>
            <a:endParaRPr sz="4000">
              <a:solidFill>
                <a:srgbClr val="FFFFFF"/>
              </a:solidFill>
            </a:endParaRPr>
          </a:p>
        </p:txBody>
      </p:sp>
      <p:sp>
        <p:nvSpPr>
          <p:cNvPr id="103" name="Google Shape;103;p14"/>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Program NILAM merupakan satu program yang menggalakkan pelajar untuk membaca. NILAM membawa maksud ‘Nadi Ilmu Amalan Membaca’. Ianya telahpun dilaksanakan sejak tahun 1999 oleh Kementerian Pelajaran Malaysia pada ketika itu. Program ini mula dilaksanakan  dengan rasminya pada tahun 1999 bagi murid tahun satu di sekolah rendah dan tingkatan satu atau peralihan di sekolah menengah, iaitu melalui Surat Pekeliling Ikhtisas Kementerian Pelajaran Malaysia Bil 13/1998 : Program Membina Tabiat Membaca yang bertarikh 22 Mei 1998.</a:t>
            </a:r>
            <a:endParaRPr/>
          </a:p>
        </p:txBody>
      </p:sp>
      <p:pic>
        <p:nvPicPr>
          <p:cNvPr descr="Logo&#10;&#10;Description automatically generated" id="104" name="Google Shape;104;p14"/>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5"/>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5"/>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5"/>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5"/>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5"/>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2. Apakah Modul NILAM Johor?</a:t>
            </a:r>
            <a:endParaRPr sz="4000">
              <a:solidFill>
                <a:srgbClr val="FFFFFF"/>
              </a:solidFill>
            </a:endParaRPr>
          </a:p>
        </p:txBody>
      </p:sp>
      <p:sp>
        <p:nvSpPr>
          <p:cNvPr id="117" name="Google Shape;117;p15"/>
          <p:cNvSpPr txBox="1"/>
          <p:nvPr>
            <p:ph idx="1" type="body"/>
          </p:nvPr>
        </p:nvSpPr>
        <p:spPr>
          <a:xfrm>
            <a:off x="4810250" y="649477"/>
            <a:ext cx="6555300" cy="3854400"/>
          </a:xfrm>
          <a:prstGeom prst="rect">
            <a:avLst/>
          </a:prstGeom>
          <a:noFill/>
          <a:ln>
            <a:noFill/>
          </a:ln>
        </p:spPr>
        <p:txBody>
          <a:bodyPr anchorCtr="0" anchor="ctr" bIns="45700" lIns="91425" spcFirstLastPara="1" rIns="91425" wrap="square" tIns="45700">
            <a:normAutofit/>
          </a:bodyPr>
          <a:lstStyle/>
          <a:p>
            <a:pPr indent="0" lvl="0" marL="228600" rtl="0" algn="just">
              <a:lnSpc>
                <a:spcPct val="90000"/>
              </a:lnSpc>
              <a:spcBef>
                <a:spcPts val="0"/>
              </a:spcBef>
              <a:spcAft>
                <a:spcPts val="0"/>
              </a:spcAft>
              <a:buNone/>
            </a:pPr>
            <a:r>
              <a:rPr lang="en-US" sz="2400"/>
              <a:t>Modul NILAM Johor (MNJ) adalah satu platform dalam talian khusus untuk Negeri Johor bagi pengumpulan data bacaan Program NILAM yang lebih menyeluruh dan memudahkan pengguna bermula daripada peringkat murid, guru, sekolah, PPD dan JPN serta digunakan untuk pengiktirafan dalam pencapaian bintang PAJSK.</a:t>
            </a:r>
            <a:endParaRPr sz="2400"/>
          </a:p>
        </p:txBody>
      </p:sp>
      <p:pic>
        <p:nvPicPr>
          <p:cNvPr id="118" name="Google Shape;118;p15"/>
          <p:cNvPicPr preferRelativeResize="0"/>
          <p:nvPr/>
        </p:nvPicPr>
        <p:blipFill>
          <a:blip r:embed="rId3">
            <a:alphaModFix/>
          </a:blip>
          <a:stretch>
            <a:fillRect/>
          </a:stretch>
        </p:blipFill>
        <p:spPr>
          <a:xfrm>
            <a:off x="4810250" y="3853950"/>
            <a:ext cx="4206123" cy="2698274"/>
          </a:xfrm>
          <a:prstGeom prst="rect">
            <a:avLst/>
          </a:prstGeom>
          <a:noFill/>
          <a:ln>
            <a:noFill/>
          </a:ln>
        </p:spPr>
      </p:pic>
      <p:pic>
        <p:nvPicPr>
          <p:cNvPr descr="Logo&#10;&#10;Description automatically generated" id="119" name="Google Shape;119;p15"/>
          <p:cNvPicPr preferRelativeResize="0"/>
          <p:nvPr/>
        </p:nvPicPr>
        <p:blipFill rotWithShape="1">
          <a:blip r:embed="rId4">
            <a:alphaModFix/>
          </a:blip>
          <a:srcRect b="0" l="0" r="0" t="0"/>
          <a:stretch/>
        </p:blipFill>
        <p:spPr>
          <a:xfrm>
            <a:off x="9924723" y="10152"/>
            <a:ext cx="2264229" cy="1089394"/>
          </a:xfrm>
          <a:prstGeom prst="rect">
            <a:avLst/>
          </a:prstGeom>
          <a:noFill/>
          <a:ln>
            <a:noFill/>
          </a:ln>
        </p:spPr>
      </p:pic>
      <p:pic>
        <p:nvPicPr>
          <p:cNvPr id="120" name="Google Shape;120;p15"/>
          <p:cNvPicPr preferRelativeResize="0"/>
          <p:nvPr/>
        </p:nvPicPr>
        <p:blipFill>
          <a:blip r:embed="rId5">
            <a:alphaModFix/>
          </a:blip>
          <a:stretch>
            <a:fillRect/>
          </a:stretch>
        </p:blipFill>
        <p:spPr>
          <a:xfrm>
            <a:off x="9251251" y="3772975"/>
            <a:ext cx="2420174" cy="286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6"/>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6"/>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6"/>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3. Apakah pautan URL Modul NILAM Johor</a:t>
            </a:r>
            <a:endParaRPr sz="4000">
              <a:solidFill>
                <a:srgbClr val="FFFFFF"/>
              </a:solidFill>
            </a:endParaRPr>
          </a:p>
        </p:txBody>
      </p:sp>
      <p:sp>
        <p:nvSpPr>
          <p:cNvPr id="132" name="Google Shape;132;p16"/>
          <p:cNvSpPr txBox="1"/>
          <p:nvPr>
            <p:ph idx="1" type="body"/>
          </p:nvPr>
        </p:nvSpPr>
        <p:spPr>
          <a:xfrm>
            <a:off x="4550150" y="671769"/>
            <a:ext cx="6924600" cy="3217800"/>
          </a:xfrm>
          <a:prstGeom prst="rect">
            <a:avLst/>
          </a:prstGeom>
          <a:noFill/>
          <a:ln>
            <a:noFill/>
          </a:ln>
        </p:spPr>
        <p:txBody>
          <a:bodyPr anchorCtr="0" anchor="ctr" bIns="45700" lIns="91425" spcFirstLastPara="1" rIns="91425" wrap="square" tIns="45700">
            <a:normAutofit/>
          </a:bodyPr>
          <a:lstStyle/>
          <a:p>
            <a:pPr indent="-203200" lvl="0" marL="228600" rtl="0" algn="l">
              <a:lnSpc>
                <a:spcPct val="90000"/>
              </a:lnSpc>
              <a:spcBef>
                <a:spcPts val="0"/>
              </a:spcBef>
              <a:spcAft>
                <a:spcPts val="0"/>
              </a:spcAft>
              <a:buClr>
                <a:schemeClr val="dk1"/>
              </a:buClr>
              <a:buSzPts val="2400"/>
              <a:buChar char="•"/>
            </a:pPr>
            <a:r>
              <a:rPr lang="en-US" sz="2400"/>
              <a:t>Modul NILAM Johor boleh dilayari melalui pautan berikut:</a:t>
            </a:r>
            <a:endParaRPr sz="2400"/>
          </a:p>
          <a:p>
            <a:pPr indent="0" lvl="1" marL="457200" rtl="0" algn="l">
              <a:lnSpc>
                <a:spcPct val="90000"/>
              </a:lnSpc>
              <a:spcBef>
                <a:spcPts val="5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800"/>
              <a:buNone/>
            </a:pPr>
            <a:r>
              <a:rPr lang="en-US"/>
              <a:t>		</a:t>
            </a:r>
            <a:r>
              <a:rPr lang="en-US" u="sng">
                <a:solidFill>
                  <a:schemeClr val="hlink"/>
                </a:solidFill>
                <a:hlinkClick r:id="rId3"/>
              </a:rPr>
              <a:t>https://nilamjohor.edu.my</a:t>
            </a:r>
            <a:endParaRPr/>
          </a:p>
          <a:p>
            <a:pPr indent="0" lvl="1" marL="457200" rtl="0" algn="l">
              <a:lnSpc>
                <a:spcPct val="90000"/>
              </a:lnSpc>
              <a:spcBef>
                <a:spcPts val="500"/>
              </a:spcBef>
              <a:spcAft>
                <a:spcPts val="0"/>
              </a:spcAft>
              <a:buClr>
                <a:schemeClr val="dk1"/>
              </a:buClr>
              <a:buSzPts val="2000"/>
              <a:buNone/>
            </a:pPr>
            <a:r>
              <a:t/>
            </a:r>
            <a:endParaRPr/>
          </a:p>
        </p:txBody>
      </p:sp>
      <p:pic>
        <p:nvPicPr>
          <p:cNvPr id="133" name="Google Shape;133;p16"/>
          <p:cNvPicPr preferRelativeResize="0"/>
          <p:nvPr/>
        </p:nvPicPr>
        <p:blipFill rotWithShape="1">
          <a:blip r:embed="rId4">
            <a:alphaModFix/>
          </a:blip>
          <a:srcRect b="0" l="0" r="0" t="0"/>
          <a:stretch/>
        </p:blipFill>
        <p:spPr>
          <a:xfrm>
            <a:off x="5394874" y="3059197"/>
            <a:ext cx="5235023" cy="2814887"/>
          </a:xfrm>
          <a:prstGeom prst="rect">
            <a:avLst/>
          </a:prstGeom>
          <a:noFill/>
          <a:ln>
            <a:noFill/>
          </a:ln>
        </p:spPr>
      </p:pic>
      <p:pic>
        <p:nvPicPr>
          <p:cNvPr descr="Logo&#10;&#10;Description automatically generated" id="134" name="Google Shape;134;p16"/>
          <p:cNvPicPr preferRelativeResize="0"/>
          <p:nvPr/>
        </p:nvPicPr>
        <p:blipFill rotWithShape="1">
          <a:blip r:embed="rId5">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7"/>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7"/>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7"/>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7"/>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7"/>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4. Siapakah yang menggunakan Modul NILAM Johor</a:t>
            </a:r>
            <a:endParaRPr sz="4000">
              <a:solidFill>
                <a:srgbClr val="FFFFFF"/>
              </a:solidFill>
            </a:endParaRPr>
          </a:p>
        </p:txBody>
      </p:sp>
      <p:sp>
        <p:nvSpPr>
          <p:cNvPr id="147" name="Google Shape;147;p17"/>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431800" lvl="0" marL="457200" rtl="0" algn="l">
              <a:lnSpc>
                <a:spcPct val="90000"/>
              </a:lnSpc>
              <a:spcBef>
                <a:spcPts val="0"/>
              </a:spcBef>
              <a:spcAft>
                <a:spcPts val="0"/>
              </a:spcAft>
              <a:buClr>
                <a:schemeClr val="dk1"/>
              </a:buClr>
              <a:buSzPts val="2400"/>
              <a:buFont typeface="Calibri"/>
              <a:buAutoNum type="arabicPeriod"/>
            </a:pPr>
            <a:r>
              <a:rPr lang="en-US" sz="2400"/>
              <a:t>SSTP JPN Johor (Admin Negeri)</a:t>
            </a:r>
            <a:endParaRPr sz="2400"/>
          </a:p>
          <a:p>
            <a:pPr indent="-431800" lvl="0" marL="457200" rtl="0" algn="l">
              <a:lnSpc>
                <a:spcPct val="90000"/>
              </a:lnSpc>
              <a:spcBef>
                <a:spcPts val="1000"/>
              </a:spcBef>
              <a:spcAft>
                <a:spcPts val="0"/>
              </a:spcAft>
              <a:buClr>
                <a:schemeClr val="dk1"/>
              </a:buClr>
              <a:buSzPts val="2400"/>
              <a:buFont typeface="Calibri"/>
              <a:buAutoNum type="arabicPeriod"/>
            </a:pPr>
            <a:r>
              <a:rPr lang="en-US" sz="2400"/>
              <a:t>USTP PPD (Admin Daerah)</a:t>
            </a:r>
            <a:endParaRPr sz="2400"/>
          </a:p>
          <a:p>
            <a:pPr indent="-431800" lvl="0" marL="457200" rtl="0" algn="l">
              <a:lnSpc>
                <a:spcPct val="90000"/>
              </a:lnSpc>
              <a:spcBef>
                <a:spcPts val="1000"/>
              </a:spcBef>
              <a:spcAft>
                <a:spcPts val="0"/>
              </a:spcAft>
              <a:buClr>
                <a:schemeClr val="dk1"/>
              </a:buClr>
              <a:buSzPts val="2400"/>
              <a:buFont typeface="Calibri"/>
              <a:buAutoNum type="arabicPeriod"/>
            </a:pPr>
            <a:r>
              <a:rPr lang="en-US" sz="2400"/>
              <a:t>Guru Perpustakaan dan Media (Admin Sekolah)</a:t>
            </a:r>
            <a:endParaRPr sz="2400"/>
          </a:p>
          <a:p>
            <a:pPr indent="-431800" lvl="0" marL="457200" rtl="0" algn="l">
              <a:lnSpc>
                <a:spcPct val="90000"/>
              </a:lnSpc>
              <a:spcBef>
                <a:spcPts val="1000"/>
              </a:spcBef>
              <a:spcAft>
                <a:spcPts val="0"/>
              </a:spcAft>
              <a:buClr>
                <a:schemeClr val="dk1"/>
              </a:buClr>
              <a:buSzPts val="2400"/>
              <a:buFont typeface="Calibri"/>
              <a:buAutoNum type="arabicPeriod"/>
            </a:pPr>
            <a:r>
              <a:rPr lang="en-US" sz="2400"/>
              <a:t>Guru Kelas</a:t>
            </a:r>
            <a:endParaRPr sz="2400"/>
          </a:p>
          <a:p>
            <a:pPr indent="-431800" lvl="0" marL="457200" rtl="0" algn="l">
              <a:lnSpc>
                <a:spcPct val="90000"/>
              </a:lnSpc>
              <a:spcBef>
                <a:spcPts val="1000"/>
              </a:spcBef>
              <a:spcAft>
                <a:spcPts val="0"/>
              </a:spcAft>
              <a:buClr>
                <a:schemeClr val="dk1"/>
              </a:buClr>
              <a:buSzPts val="2400"/>
              <a:buFont typeface="Calibri"/>
              <a:buAutoNum type="arabicPeriod"/>
            </a:pPr>
            <a:r>
              <a:rPr lang="en-US" sz="2400"/>
              <a:t>Murid</a:t>
            </a:r>
            <a:endParaRPr sz="2400"/>
          </a:p>
        </p:txBody>
      </p:sp>
      <p:pic>
        <p:nvPicPr>
          <p:cNvPr descr="Logo&#10;&#10;Description automatically generated" id="148" name="Google Shape;148;p17"/>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8"/>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8"/>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8"/>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8"/>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8"/>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8"/>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5. Bilakah MNJ akan mula digunakan?</a:t>
            </a:r>
            <a:endParaRPr sz="4000">
              <a:solidFill>
                <a:srgbClr val="FFFFFF"/>
              </a:solidFill>
            </a:endParaRPr>
          </a:p>
        </p:txBody>
      </p:sp>
      <p:sp>
        <p:nvSpPr>
          <p:cNvPr id="161" name="Google Shape;161;p18"/>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Platform MNJ akan mula dapat diakses oleh semua murid di negeri Johor pada </a:t>
            </a:r>
            <a:r>
              <a:rPr b="1" lang="en-US" sz="2400">
                <a:solidFill>
                  <a:srgbClr val="FF0000"/>
                </a:solidFill>
              </a:rPr>
              <a:t>20 Januari 2022</a:t>
            </a:r>
            <a:r>
              <a:rPr lang="en-US" sz="2400"/>
              <a:t> menggunakan ID DELIMa.</a:t>
            </a:r>
            <a:endParaRPr sz="2400"/>
          </a:p>
        </p:txBody>
      </p:sp>
      <p:pic>
        <p:nvPicPr>
          <p:cNvPr descr="Logo&#10;&#10;Description automatically generated" id="162" name="Google Shape;162;p18"/>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9"/>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9"/>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9"/>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9"/>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9"/>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9"/>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rgbClr val="FFFFFF"/>
              </a:buClr>
              <a:buSzPct val="100000"/>
              <a:buFont typeface="Calibri"/>
              <a:buNone/>
            </a:pPr>
            <a:r>
              <a:rPr lang="en-US" sz="4000">
                <a:solidFill>
                  <a:srgbClr val="FFFFFF"/>
                </a:solidFill>
              </a:rPr>
              <a:t>6. Siapakah yang perlu dirujuk jika saya tidak mengetahui ID DELIMa saya?</a:t>
            </a:r>
            <a:endParaRPr sz="4000">
              <a:solidFill>
                <a:srgbClr val="FFFFFF"/>
              </a:solidFill>
            </a:endParaRPr>
          </a:p>
        </p:txBody>
      </p:sp>
      <p:sp>
        <p:nvSpPr>
          <p:cNvPr id="175" name="Google Shape;175;p19"/>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Sila rujuk dengan guru kelas anda atau guru ICT sekolah anda.</a:t>
            </a:r>
            <a:endParaRPr sz="2400"/>
          </a:p>
        </p:txBody>
      </p:sp>
      <p:pic>
        <p:nvPicPr>
          <p:cNvPr descr="Logo&#10;&#10;Description automatically generated" id="176" name="Google Shape;176;p19"/>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0"/>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0"/>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0"/>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0"/>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20"/>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20"/>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7. Apa yang perlu saya buat jika saya tidak dapat log masuk dalam MNJ?</a:t>
            </a:r>
            <a:endParaRPr sz="4000">
              <a:solidFill>
                <a:srgbClr val="FFFFFF"/>
              </a:solidFill>
            </a:endParaRPr>
          </a:p>
        </p:txBody>
      </p:sp>
      <p:sp>
        <p:nvSpPr>
          <p:cNvPr id="189" name="Google Shape;189;p20"/>
          <p:cNvSpPr txBox="1"/>
          <p:nvPr>
            <p:ph idx="1" type="body"/>
          </p:nvPr>
        </p:nvSpPr>
        <p:spPr>
          <a:xfrm>
            <a:off x="4783034" y="1099555"/>
            <a:ext cx="6555300" cy="5546100"/>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t/>
            </a:r>
            <a:endParaRPr sz="2200"/>
          </a:p>
          <a:p>
            <a:pPr indent="-215900" lvl="0" marL="228600" rtl="0" algn="just">
              <a:lnSpc>
                <a:spcPct val="90000"/>
              </a:lnSpc>
              <a:spcBef>
                <a:spcPts val="1000"/>
              </a:spcBef>
              <a:spcAft>
                <a:spcPts val="0"/>
              </a:spcAft>
              <a:buClr>
                <a:schemeClr val="dk1"/>
              </a:buClr>
              <a:buSzPts val="2200"/>
              <a:buChar char="•"/>
            </a:pPr>
            <a:r>
              <a:rPr lang="en-US" sz="2200"/>
              <a:t>Sila rujuk dan baca Manual Penggunaan Modul NILAM Johor versi Murid untuk memahami dengan lebih lanjut.</a:t>
            </a:r>
            <a:endParaRPr sz="2600"/>
          </a:p>
          <a:p>
            <a:pPr indent="-215900" lvl="0" marL="228600" rtl="0" algn="just">
              <a:lnSpc>
                <a:spcPct val="90000"/>
              </a:lnSpc>
              <a:spcBef>
                <a:spcPts val="1000"/>
              </a:spcBef>
              <a:spcAft>
                <a:spcPts val="0"/>
              </a:spcAft>
              <a:buClr>
                <a:schemeClr val="dk1"/>
              </a:buClr>
              <a:buSzPts val="2200"/>
              <a:buChar char="•"/>
            </a:pPr>
            <a:r>
              <a:rPr lang="en-US" sz="2200"/>
              <a:t>Sila semak ID DELIMa anda. Pastikan ID adalah betul.</a:t>
            </a:r>
            <a:endParaRPr sz="2600"/>
          </a:p>
          <a:p>
            <a:pPr indent="-215900" lvl="0" marL="228600" rtl="0" algn="just">
              <a:lnSpc>
                <a:spcPct val="90000"/>
              </a:lnSpc>
              <a:spcBef>
                <a:spcPts val="1000"/>
              </a:spcBef>
              <a:spcAft>
                <a:spcPts val="0"/>
              </a:spcAft>
              <a:buClr>
                <a:schemeClr val="dk1"/>
              </a:buClr>
              <a:buSzPts val="2200"/>
              <a:buChar char="•"/>
            </a:pPr>
            <a:r>
              <a:rPr lang="en-US" sz="2200"/>
              <a:t>Jika id anda betul, sila pastikan kata laluan adalah betul.</a:t>
            </a:r>
            <a:endParaRPr sz="2200"/>
          </a:p>
          <a:p>
            <a:pPr indent="0" lvl="0" marL="0" rtl="0" algn="just">
              <a:lnSpc>
                <a:spcPct val="90000"/>
              </a:lnSpc>
              <a:spcBef>
                <a:spcPts val="1000"/>
              </a:spcBef>
              <a:spcAft>
                <a:spcPts val="0"/>
              </a:spcAft>
              <a:buClr>
                <a:schemeClr val="dk1"/>
              </a:buClr>
              <a:buSzPts val="2400"/>
              <a:buNone/>
            </a:pPr>
            <a:r>
              <a:rPr lang="en-US" sz="2200"/>
              <a:t>    ( kata laluan “default” : </a:t>
            </a:r>
            <a:r>
              <a:rPr b="1" lang="en-US" sz="2200">
                <a:solidFill>
                  <a:srgbClr val="FF0000"/>
                </a:solidFill>
              </a:rPr>
              <a:t>abcd@1234</a:t>
            </a:r>
            <a:r>
              <a:rPr lang="en-US" sz="2200">
                <a:solidFill>
                  <a:srgbClr val="FF0000"/>
                </a:solidFill>
              </a:rPr>
              <a:t> </a:t>
            </a:r>
            <a:r>
              <a:rPr lang="en-US" sz="2200"/>
              <a:t>)</a:t>
            </a:r>
            <a:endParaRPr sz="2600"/>
          </a:p>
          <a:p>
            <a:pPr indent="-215900" lvl="0" marL="228600" rtl="0" algn="just">
              <a:lnSpc>
                <a:spcPct val="90000"/>
              </a:lnSpc>
              <a:spcBef>
                <a:spcPts val="1000"/>
              </a:spcBef>
              <a:spcAft>
                <a:spcPts val="0"/>
              </a:spcAft>
              <a:buClr>
                <a:schemeClr val="dk1"/>
              </a:buClr>
              <a:buSzPts val="2200"/>
              <a:buChar char="•"/>
            </a:pPr>
            <a:r>
              <a:rPr lang="en-US" sz="2200"/>
              <a:t>Jika anda telah menukarkan kata laluan “default”, sila maklumkan kepada </a:t>
            </a:r>
            <a:r>
              <a:rPr b="1" lang="en-US" sz="2200"/>
              <a:t>admin sekolah </a:t>
            </a:r>
            <a:r>
              <a:rPr lang="en-US" sz="2200"/>
              <a:t>untuk proses reset semula kata laluan MNJ jika telah terlupa.</a:t>
            </a:r>
            <a:endParaRPr sz="2600"/>
          </a:p>
          <a:p>
            <a:pPr indent="-215900" lvl="0" marL="228600" rtl="0" algn="just">
              <a:lnSpc>
                <a:spcPct val="90000"/>
              </a:lnSpc>
              <a:spcBef>
                <a:spcPts val="1000"/>
              </a:spcBef>
              <a:spcAft>
                <a:spcPts val="0"/>
              </a:spcAft>
              <a:buClr>
                <a:schemeClr val="dk1"/>
              </a:buClr>
              <a:buSzPts val="2200"/>
              <a:buChar char="•"/>
            </a:pPr>
            <a:r>
              <a:rPr lang="en-US" sz="2200"/>
              <a:t>Jika masih tidak berjaya sila laporkan melalui pautan berikut:</a:t>
            </a:r>
            <a:endParaRPr sz="2600"/>
          </a:p>
          <a:p>
            <a:pPr indent="0" lvl="0" marL="0" rtl="0" algn="just">
              <a:lnSpc>
                <a:spcPct val="90000"/>
              </a:lnSpc>
              <a:spcBef>
                <a:spcPts val="1000"/>
              </a:spcBef>
              <a:spcAft>
                <a:spcPts val="0"/>
              </a:spcAft>
              <a:buClr>
                <a:schemeClr val="dk1"/>
              </a:buClr>
              <a:buSzPts val="2400"/>
              <a:buNone/>
            </a:pPr>
            <a:r>
              <a:rPr lang="en-US" sz="2200"/>
              <a:t>				</a:t>
            </a:r>
            <a:r>
              <a:rPr lang="en-US" sz="2200" u="sng">
                <a:solidFill>
                  <a:schemeClr val="hlink"/>
                </a:solidFill>
                <a:hlinkClick r:id="rId3"/>
              </a:rPr>
              <a:t>https://bit.ly/AduanMNJ</a:t>
            </a:r>
            <a:endParaRPr sz="2200"/>
          </a:p>
          <a:p>
            <a:pPr indent="-76200" lvl="0" marL="228600" rtl="0" algn="just">
              <a:lnSpc>
                <a:spcPct val="90000"/>
              </a:lnSpc>
              <a:spcBef>
                <a:spcPts val="1000"/>
              </a:spcBef>
              <a:spcAft>
                <a:spcPts val="0"/>
              </a:spcAft>
              <a:buClr>
                <a:schemeClr val="dk1"/>
              </a:buClr>
              <a:buSzPts val="2400"/>
              <a:buNone/>
            </a:pPr>
            <a:r>
              <a:t/>
            </a:r>
            <a:endParaRPr sz="2200"/>
          </a:p>
        </p:txBody>
      </p:sp>
      <p:pic>
        <p:nvPicPr>
          <p:cNvPr descr="Logo&#10;&#10;Description automatically generated" id="190" name="Google Shape;190;p20"/>
          <p:cNvPicPr preferRelativeResize="0"/>
          <p:nvPr/>
        </p:nvPicPr>
        <p:blipFill rotWithShape="1">
          <a:blip r:embed="rId4">
            <a:alphaModFix/>
          </a:blip>
          <a:srcRect b="0" l="0" r="0" t="0"/>
          <a:stretch/>
        </p:blipFill>
        <p:spPr>
          <a:xfrm>
            <a:off x="9924723" y="10152"/>
            <a:ext cx="2264229" cy="10893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1"/>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1"/>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1"/>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1"/>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1"/>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1"/>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rgbClr val="FFFFFF"/>
              </a:buClr>
              <a:buSzPct val="100000"/>
              <a:buFont typeface="Calibri"/>
              <a:buNone/>
            </a:pPr>
            <a:r>
              <a:rPr lang="en-US" sz="4000">
                <a:solidFill>
                  <a:srgbClr val="FFFFFF"/>
                </a:solidFill>
              </a:rPr>
              <a:t>8. Saya telah berjaya log masuk tetapi berada di dalam sekolah atau kelas yang berlainan.</a:t>
            </a:r>
            <a:endParaRPr sz="4000">
              <a:solidFill>
                <a:srgbClr val="FFFFFF"/>
              </a:solidFill>
            </a:endParaRPr>
          </a:p>
        </p:txBody>
      </p:sp>
      <p:sp>
        <p:nvSpPr>
          <p:cNvPr id="203" name="Google Shape;203;p21"/>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54000" lvl="0" marL="228600" rtl="0" algn="just">
              <a:lnSpc>
                <a:spcPct val="90000"/>
              </a:lnSpc>
              <a:spcBef>
                <a:spcPts val="0"/>
              </a:spcBef>
              <a:spcAft>
                <a:spcPts val="0"/>
              </a:spcAft>
              <a:buClr>
                <a:schemeClr val="dk1"/>
              </a:buClr>
              <a:buSzPts val="2400"/>
              <a:buChar char="•"/>
            </a:pPr>
            <a:r>
              <a:rPr lang="en-US" sz="2400"/>
              <a:t>Sila laporkan kepada guru kelas anda. Guru kelas akan memaklumkan kepada admin sekolah untuk proses pembetulan.</a:t>
            </a:r>
            <a:endParaRPr sz="3200"/>
          </a:p>
          <a:p>
            <a:pPr indent="-254000" lvl="0" marL="228600" rtl="0" algn="just">
              <a:lnSpc>
                <a:spcPct val="90000"/>
              </a:lnSpc>
              <a:spcBef>
                <a:spcPts val="1000"/>
              </a:spcBef>
              <a:spcAft>
                <a:spcPts val="0"/>
              </a:spcAft>
              <a:buClr>
                <a:schemeClr val="dk1"/>
              </a:buClr>
              <a:buSzPts val="2400"/>
              <a:buChar char="•"/>
            </a:pPr>
            <a:r>
              <a:rPr lang="en-US" sz="2400"/>
              <a:t>Proses pembetulan data akan dilaksanakan setelah admin sekolah dan guru kelas mendapat taklimat daripada PPD daerah masing-masing selewat-lewatnya pada </a:t>
            </a:r>
            <a:r>
              <a:rPr b="1" lang="en-US" sz="2400">
                <a:solidFill>
                  <a:srgbClr val="FF0000"/>
                </a:solidFill>
              </a:rPr>
              <a:t>27 Januari 2022.</a:t>
            </a:r>
            <a:endParaRPr b="1" sz="2400">
              <a:solidFill>
                <a:srgbClr val="FF0000"/>
              </a:solidFill>
            </a:endParaRPr>
          </a:p>
        </p:txBody>
      </p:sp>
      <p:pic>
        <p:nvPicPr>
          <p:cNvPr descr="Logo&#10;&#10;Description automatically generated" id="204" name="Google Shape;204;p21"/>
          <p:cNvPicPr preferRelativeResize="0"/>
          <p:nvPr/>
        </p:nvPicPr>
        <p:blipFill rotWithShape="1">
          <a:blip r:embed="rId3">
            <a:alphaModFix/>
          </a:blip>
          <a:srcRect b="0" l="0" r="0" t="0"/>
          <a:stretch/>
        </p:blipFill>
        <p:spPr>
          <a:xfrm>
            <a:off x="9924723" y="10152"/>
            <a:ext cx="2264229" cy="10893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