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43891200" cy="43891200"/>
  <p:notesSz cx="9144000" cy="6858000"/>
  <p:defaultTextStyle>
    <a:defPPr>
      <a:defRPr lang="en-US"/>
    </a:defPPr>
    <a:lvl1pPr marL="0" algn="l" defTabSz="5016124" rtl="0" eaLnBrk="1" latinLnBrk="0" hangingPunct="1">
      <a:defRPr sz="9900" kern="1200">
        <a:solidFill>
          <a:schemeClr val="tx1"/>
        </a:solidFill>
        <a:latin typeface="+mn-lt"/>
        <a:ea typeface="+mn-ea"/>
        <a:cs typeface="+mn-cs"/>
      </a:defRPr>
    </a:lvl1pPr>
    <a:lvl2pPr marL="2508062" algn="l" defTabSz="5016124" rtl="0" eaLnBrk="1" latinLnBrk="0" hangingPunct="1">
      <a:defRPr sz="9900" kern="1200">
        <a:solidFill>
          <a:schemeClr val="tx1"/>
        </a:solidFill>
        <a:latin typeface="+mn-lt"/>
        <a:ea typeface="+mn-ea"/>
        <a:cs typeface="+mn-cs"/>
      </a:defRPr>
    </a:lvl2pPr>
    <a:lvl3pPr marL="5016124" algn="l" defTabSz="5016124" rtl="0" eaLnBrk="1" latinLnBrk="0" hangingPunct="1">
      <a:defRPr sz="9900" kern="1200">
        <a:solidFill>
          <a:schemeClr val="tx1"/>
        </a:solidFill>
        <a:latin typeface="+mn-lt"/>
        <a:ea typeface="+mn-ea"/>
        <a:cs typeface="+mn-cs"/>
      </a:defRPr>
    </a:lvl3pPr>
    <a:lvl4pPr marL="7524186" algn="l" defTabSz="5016124" rtl="0" eaLnBrk="1" latinLnBrk="0" hangingPunct="1">
      <a:defRPr sz="9900" kern="1200">
        <a:solidFill>
          <a:schemeClr val="tx1"/>
        </a:solidFill>
        <a:latin typeface="+mn-lt"/>
        <a:ea typeface="+mn-ea"/>
        <a:cs typeface="+mn-cs"/>
      </a:defRPr>
    </a:lvl4pPr>
    <a:lvl5pPr marL="10032248" algn="l" defTabSz="5016124" rtl="0" eaLnBrk="1" latinLnBrk="0" hangingPunct="1">
      <a:defRPr sz="9900" kern="1200">
        <a:solidFill>
          <a:schemeClr val="tx1"/>
        </a:solidFill>
        <a:latin typeface="+mn-lt"/>
        <a:ea typeface="+mn-ea"/>
        <a:cs typeface="+mn-cs"/>
      </a:defRPr>
    </a:lvl5pPr>
    <a:lvl6pPr marL="12540310" algn="l" defTabSz="5016124" rtl="0" eaLnBrk="1" latinLnBrk="0" hangingPunct="1">
      <a:defRPr sz="9900" kern="1200">
        <a:solidFill>
          <a:schemeClr val="tx1"/>
        </a:solidFill>
        <a:latin typeface="+mn-lt"/>
        <a:ea typeface="+mn-ea"/>
        <a:cs typeface="+mn-cs"/>
      </a:defRPr>
    </a:lvl6pPr>
    <a:lvl7pPr marL="15048372" algn="l" defTabSz="5016124" rtl="0" eaLnBrk="1" latinLnBrk="0" hangingPunct="1">
      <a:defRPr sz="9900" kern="1200">
        <a:solidFill>
          <a:schemeClr val="tx1"/>
        </a:solidFill>
        <a:latin typeface="+mn-lt"/>
        <a:ea typeface="+mn-ea"/>
        <a:cs typeface="+mn-cs"/>
      </a:defRPr>
    </a:lvl7pPr>
    <a:lvl8pPr marL="17556434" algn="l" defTabSz="5016124" rtl="0" eaLnBrk="1" latinLnBrk="0" hangingPunct="1">
      <a:defRPr sz="9900" kern="1200">
        <a:solidFill>
          <a:schemeClr val="tx1"/>
        </a:solidFill>
        <a:latin typeface="+mn-lt"/>
        <a:ea typeface="+mn-ea"/>
        <a:cs typeface="+mn-cs"/>
      </a:defRPr>
    </a:lvl8pPr>
    <a:lvl9pPr marL="20064496" algn="l" defTabSz="5016124" rtl="0" eaLnBrk="1" latinLnBrk="0" hangingPunct="1">
      <a:defRPr sz="99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15620"/>
    <p:restoredTop sz="97691" autoAdjust="0"/>
  </p:normalViewPr>
  <p:slideViewPr>
    <p:cSldViewPr>
      <p:cViewPr>
        <p:scale>
          <a:sx n="29" d="100"/>
          <a:sy n="29" d="100"/>
        </p:scale>
        <p:origin x="2124" y="4932"/>
      </p:cViewPr>
      <p:guideLst>
        <p:guide orient="horz" pos="13824"/>
        <p:guide pos="1382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13634723"/>
            <a:ext cx="37307520" cy="9408160"/>
          </a:xfrm>
        </p:spPr>
        <p:txBody>
          <a:bodyPr/>
          <a:lstStyle/>
          <a:p>
            <a:r>
              <a:rPr lang="en-US" smtClean="0"/>
              <a:t>Click to edit Master title style</a:t>
            </a:r>
            <a:endParaRPr lang="en-US"/>
          </a:p>
        </p:txBody>
      </p:sp>
      <p:sp>
        <p:nvSpPr>
          <p:cNvPr id="3" name="Subtitle 2"/>
          <p:cNvSpPr>
            <a:spLocks noGrp="1"/>
          </p:cNvSpPr>
          <p:nvPr>
            <p:ph type="subTitle" idx="1"/>
          </p:nvPr>
        </p:nvSpPr>
        <p:spPr>
          <a:xfrm>
            <a:off x="6583680" y="24871680"/>
            <a:ext cx="30723840" cy="11216640"/>
          </a:xfrm>
        </p:spPr>
        <p:txBody>
          <a:bodyPr/>
          <a:lstStyle>
            <a:lvl1pPr marL="0" indent="0" algn="ctr">
              <a:buNone/>
              <a:defRPr>
                <a:solidFill>
                  <a:schemeClr val="tx1">
                    <a:tint val="75000"/>
                  </a:schemeClr>
                </a:solidFill>
              </a:defRPr>
            </a:lvl1pPr>
            <a:lvl2pPr marL="2508062" indent="0" algn="ctr">
              <a:buNone/>
              <a:defRPr>
                <a:solidFill>
                  <a:schemeClr val="tx1">
                    <a:tint val="75000"/>
                  </a:schemeClr>
                </a:solidFill>
              </a:defRPr>
            </a:lvl2pPr>
            <a:lvl3pPr marL="5016124" indent="0" algn="ctr">
              <a:buNone/>
              <a:defRPr>
                <a:solidFill>
                  <a:schemeClr val="tx1">
                    <a:tint val="75000"/>
                  </a:schemeClr>
                </a:solidFill>
              </a:defRPr>
            </a:lvl3pPr>
            <a:lvl4pPr marL="7524186" indent="0" algn="ctr">
              <a:buNone/>
              <a:defRPr>
                <a:solidFill>
                  <a:schemeClr val="tx1">
                    <a:tint val="75000"/>
                  </a:schemeClr>
                </a:solidFill>
              </a:defRPr>
            </a:lvl4pPr>
            <a:lvl5pPr marL="10032248" indent="0" algn="ctr">
              <a:buNone/>
              <a:defRPr>
                <a:solidFill>
                  <a:schemeClr val="tx1">
                    <a:tint val="75000"/>
                  </a:schemeClr>
                </a:solidFill>
              </a:defRPr>
            </a:lvl5pPr>
            <a:lvl6pPr marL="12540310" indent="0" algn="ctr">
              <a:buNone/>
              <a:defRPr>
                <a:solidFill>
                  <a:schemeClr val="tx1">
                    <a:tint val="75000"/>
                  </a:schemeClr>
                </a:solidFill>
              </a:defRPr>
            </a:lvl6pPr>
            <a:lvl7pPr marL="15048372" indent="0" algn="ctr">
              <a:buNone/>
              <a:defRPr>
                <a:solidFill>
                  <a:schemeClr val="tx1">
                    <a:tint val="75000"/>
                  </a:schemeClr>
                </a:solidFill>
              </a:defRPr>
            </a:lvl7pPr>
            <a:lvl8pPr marL="17556434" indent="0" algn="ctr">
              <a:buNone/>
              <a:defRPr>
                <a:solidFill>
                  <a:schemeClr val="tx1">
                    <a:tint val="75000"/>
                  </a:schemeClr>
                </a:solidFill>
              </a:defRPr>
            </a:lvl8pPr>
            <a:lvl9pPr marL="20064496"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821120" y="1757686"/>
            <a:ext cx="9875520" cy="3744976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2194560" y="1757686"/>
            <a:ext cx="28895040" cy="3744976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67102" y="28204163"/>
            <a:ext cx="37307520" cy="8717280"/>
          </a:xfrm>
        </p:spPr>
        <p:txBody>
          <a:bodyPr anchor="t"/>
          <a:lstStyle>
            <a:lvl1pPr algn="l">
              <a:defRPr sz="21900" b="1" cap="all"/>
            </a:lvl1pPr>
          </a:lstStyle>
          <a:p>
            <a:r>
              <a:rPr lang="en-US" smtClean="0"/>
              <a:t>Click to edit Master title style</a:t>
            </a:r>
            <a:endParaRPr lang="en-US"/>
          </a:p>
        </p:txBody>
      </p:sp>
      <p:sp>
        <p:nvSpPr>
          <p:cNvPr id="3" name="Text Placeholder 2"/>
          <p:cNvSpPr>
            <a:spLocks noGrp="1"/>
          </p:cNvSpPr>
          <p:nvPr>
            <p:ph type="body" idx="1"/>
          </p:nvPr>
        </p:nvSpPr>
        <p:spPr>
          <a:xfrm>
            <a:off x="3467102" y="18602966"/>
            <a:ext cx="37307520" cy="9601197"/>
          </a:xfrm>
        </p:spPr>
        <p:txBody>
          <a:bodyPr anchor="b"/>
          <a:lstStyle>
            <a:lvl1pPr marL="0" indent="0">
              <a:buNone/>
              <a:defRPr sz="11000">
                <a:solidFill>
                  <a:schemeClr val="tx1">
                    <a:tint val="75000"/>
                  </a:schemeClr>
                </a:solidFill>
              </a:defRPr>
            </a:lvl1pPr>
            <a:lvl2pPr marL="2508062" indent="0">
              <a:buNone/>
              <a:defRPr sz="9900">
                <a:solidFill>
                  <a:schemeClr val="tx1">
                    <a:tint val="75000"/>
                  </a:schemeClr>
                </a:solidFill>
              </a:defRPr>
            </a:lvl2pPr>
            <a:lvl3pPr marL="5016124" indent="0">
              <a:buNone/>
              <a:defRPr sz="8800">
                <a:solidFill>
                  <a:schemeClr val="tx1">
                    <a:tint val="75000"/>
                  </a:schemeClr>
                </a:solidFill>
              </a:defRPr>
            </a:lvl3pPr>
            <a:lvl4pPr marL="7524186" indent="0">
              <a:buNone/>
              <a:defRPr sz="7700">
                <a:solidFill>
                  <a:schemeClr val="tx1">
                    <a:tint val="75000"/>
                  </a:schemeClr>
                </a:solidFill>
              </a:defRPr>
            </a:lvl4pPr>
            <a:lvl5pPr marL="10032248" indent="0">
              <a:buNone/>
              <a:defRPr sz="7700">
                <a:solidFill>
                  <a:schemeClr val="tx1">
                    <a:tint val="75000"/>
                  </a:schemeClr>
                </a:solidFill>
              </a:defRPr>
            </a:lvl5pPr>
            <a:lvl6pPr marL="12540310" indent="0">
              <a:buNone/>
              <a:defRPr sz="7700">
                <a:solidFill>
                  <a:schemeClr val="tx1">
                    <a:tint val="75000"/>
                  </a:schemeClr>
                </a:solidFill>
              </a:defRPr>
            </a:lvl6pPr>
            <a:lvl7pPr marL="15048372" indent="0">
              <a:buNone/>
              <a:defRPr sz="7700">
                <a:solidFill>
                  <a:schemeClr val="tx1">
                    <a:tint val="75000"/>
                  </a:schemeClr>
                </a:solidFill>
              </a:defRPr>
            </a:lvl7pPr>
            <a:lvl8pPr marL="17556434" indent="0">
              <a:buNone/>
              <a:defRPr sz="7700">
                <a:solidFill>
                  <a:schemeClr val="tx1">
                    <a:tint val="75000"/>
                  </a:schemeClr>
                </a:solidFill>
              </a:defRPr>
            </a:lvl8pPr>
            <a:lvl9pPr marL="20064496" indent="0">
              <a:buNone/>
              <a:defRPr sz="7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9/13/2010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194560" y="10241283"/>
            <a:ext cx="19385280" cy="28966163"/>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22311360" y="10241283"/>
            <a:ext cx="19385280" cy="28966163"/>
          </a:xfrm>
        </p:spPr>
        <p:txBody>
          <a:bodyPr/>
          <a:lstStyle>
            <a:lvl1pPr>
              <a:defRPr sz="15400"/>
            </a:lvl1pPr>
            <a:lvl2pPr>
              <a:defRPr sz="13200"/>
            </a:lvl2pPr>
            <a:lvl3pPr>
              <a:defRPr sz="11000"/>
            </a:lvl3pPr>
            <a:lvl4pPr>
              <a:defRPr sz="9900"/>
            </a:lvl4pPr>
            <a:lvl5pPr>
              <a:defRPr sz="9900"/>
            </a:lvl5pPr>
            <a:lvl6pPr>
              <a:defRPr sz="9900"/>
            </a:lvl6pPr>
            <a:lvl7pPr>
              <a:defRPr sz="9900"/>
            </a:lvl7pPr>
            <a:lvl8pPr>
              <a:defRPr sz="9900"/>
            </a:lvl8pPr>
            <a:lvl9pPr>
              <a:defRPr sz="9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9/13/2010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2194560" y="9824723"/>
            <a:ext cx="19392902" cy="4094477"/>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smtClean="0"/>
              <a:t>Click to edit Master text styles</a:t>
            </a:r>
          </a:p>
        </p:txBody>
      </p:sp>
      <p:sp>
        <p:nvSpPr>
          <p:cNvPr id="4" name="Content Placeholder 3"/>
          <p:cNvSpPr>
            <a:spLocks noGrp="1"/>
          </p:cNvSpPr>
          <p:nvPr>
            <p:ph sz="half" idx="2"/>
          </p:nvPr>
        </p:nvSpPr>
        <p:spPr>
          <a:xfrm>
            <a:off x="2194560" y="13919200"/>
            <a:ext cx="19392902" cy="25288243"/>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22296122" y="9824723"/>
            <a:ext cx="19400520" cy="4094477"/>
          </a:xfrm>
        </p:spPr>
        <p:txBody>
          <a:bodyPr anchor="b"/>
          <a:lstStyle>
            <a:lvl1pPr marL="0" indent="0">
              <a:buNone/>
              <a:defRPr sz="13200" b="1"/>
            </a:lvl1pPr>
            <a:lvl2pPr marL="2508062" indent="0">
              <a:buNone/>
              <a:defRPr sz="11000" b="1"/>
            </a:lvl2pPr>
            <a:lvl3pPr marL="5016124" indent="0">
              <a:buNone/>
              <a:defRPr sz="9900" b="1"/>
            </a:lvl3pPr>
            <a:lvl4pPr marL="7524186" indent="0">
              <a:buNone/>
              <a:defRPr sz="8800" b="1"/>
            </a:lvl4pPr>
            <a:lvl5pPr marL="10032248" indent="0">
              <a:buNone/>
              <a:defRPr sz="8800" b="1"/>
            </a:lvl5pPr>
            <a:lvl6pPr marL="12540310" indent="0">
              <a:buNone/>
              <a:defRPr sz="8800" b="1"/>
            </a:lvl6pPr>
            <a:lvl7pPr marL="15048372" indent="0">
              <a:buNone/>
              <a:defRPr sz="8800" b="1"/>
            </a:lvl7pPr>
            <a:lvl8pPr marL="17556434" indent="0">
              <a:buNone/>
              <a:defRPr sz="8800" b="1"/>
            </a:lvl8pPr>
            <a:lvl9pPr marL="20064496" indent="0">
              <a:buNone/>
              <a:defRPr sz="8800" b="1"/>
            </a:lvl9pPr>
          </a:lstStyle>
          <a:p>
            <a:pPr lvl="0"/>
            <a:r>
              <a:rPr lang="en-US" smtClean="0"/>
              <a:t>Click to edit Master text styles</a:t>
            </a:r>
          </a:p>
        </p:txBody>
      </p:sp>
      <p:sp>
        <p:nvSpPr>
          <p:cNvPr id="6" name="Content Placeholder 5"/>
          <p:cNvSpPr>
            <a:spLocks noGrp="1"/>
          </p:cNvSpPr>
          <p:nvPr>
            <p:ph sz="quarter" idx="4"/>
          </p:nvPr>
        </p:nvSpPr>
        <p:spPr>
          <a:xfrm>
            <a:off x="22296122" y="13919200"/>
            <a:ext cx="19400520" cy="25288243"/>
          </a:xfrm>
        </p:spPr>
        <p:txBody>
          <a:bodyPr/>
          <a:lstStyle>
            <a:lvl1pPr>
              <a:defRPr sz="13200"/>
            </a:lvl1pPr>
            <a:lvl2pPr>
              <a:defRPr sz="11000"/>
            </a:lvl2pPr>
            <a:lvl3pPr>
              <a:defRPr sz="9900"/>
            </a:lvl3pPr>
            <a:lvl4pPr>
              <a:defRPr sz="8800"/>
            </a:lvl4pPr>
            <a:lvl5pPr>
              <a:defRPr sz="8800"/>
            </a:lvl5pPr>
            <a:lvl6pPr>
              <a:defRPr sz="8800"/>
            </a:lvl6pPr>
            <a:lvl7pPr>
              <a:defRPr sz="8800"/>
            </a:lvl7pPr>
            <a:lvl8pPr>
              <a:defRPr sz="8800"/>
            </a:lvl8pPr>
            <a:lvl9pPr>
              <a:defRPr sz="8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9/13/2010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9/13/2010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9/13/2010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3" y="1747520"/>
            <a:ext cx="14439902" cy="7437120"/>
          </a:xfrm>
        </p:spPr>
        <p:txBody>
          <a:bodyPr anchor="b"/>
          <a:lstStyle>
            <a:lvl1pPr algn="l">
              <a:defRPr sz="11000" b="1"/>
            </a:lvl1pPr>
          </a:lstStyle>
          <a:p>
            <a:r>
              <a:rPr lang="en-US" smtClean="0"/>
              <a:t>Click to edit Master title style</a:t>
            </a:r>
            <a:endParaRPr lang="en-US"/>
          </a:p>
        </p:txBody>
      </p:sp>
      <p:sp>
        <p:nvSpPr>
          <p:cNvPr id="3" name="Content Placeholder 2"/>
          <p:cNvSpPr>
            <a:spLocks noGrp="1"/>
          </p:cNvSpPr>
          <p:nvPr>
            <p:ph idx="1"/>
          </p:nvPr>
        </p:nvSpPr>
        <p:spPr>
          <a:xfrm>
            <a:off x="17160240" y="1747523"/>
            <a:ext cx="24536400" cy="37459923"/>
          </a:xfrm>
        </p:spPr>
        <p:txBody>
          <a:bodyPr/>
          <a:lstStyle>
            <a:lvl1pPr>
              <a:defRPr sz="17600"/>
            </a:lvl1pPr>
            <a:lvl2pPr>
              <a:defRPr sz="15400"/>
            </a:lvl2pPr>
            <a:lvl3pPr>
              <a:defRPr sz="13200"/>
            </a:lvl3pPr>
            <a:lvl4pPr>
              <a:defRPr sz="11000"/>
            </a:lvl4pPr>
            <a:lvl5pPr>
              <a:defRPr sz="11000"/>
            </a:lvl5pPr>
            <a:lvl6pPr>
              <a:defRPr sz="11000"/>
            </a:lvl6pPr>
            <a:lvl7pPr>
              <a:defRPr sz="11000"/>
            </a:lvl7pPr>
            <a:lvl8pPr>
              <a:defRPr sz="11000"/>
            </a:lvl8pPr>
            <a:lvl9pPr>
              <a:defRPr sz="11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2194563" y="9184643"/>
            <a:ext cx="14439902" cy="30022803"/>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2982" y="30723840"/>
            <a:ext cx="26334720" cy="3627123"/>
          </a:xfrm>
        </p:spPr>
        <p:txBody>
          <a:bodyPr anchor="b"/>
          <a:lstStyle>
            <a:lvl1pPr algn="l">
              <a:defRPr sz="11000" b="1"/>
            </a:lvl1pPr>
          </a:lstStyle>
          <a:p>
            <a:r>
              <a:rPr lang="en-US" smtClean="0"/>
              <a:t>Click to edit Master title style</a:t>
            </a:r>
            <a:endParaRPr lang="en-US"/>
          </a:p>
        </p:txBody>
      </p:sp>
      <p:sp>
        <p:nvSpPr>
          <p:cNvPr id="3" name="Picture Placeholder 2"/>
          <p:cNvSpPr>
            <a:spLocks noGrp="1"/>
          </p:cNvSpPr>
          <p:nvPr>
            <p:ph type="pic" idx="1"/>
          </p:nvPr>
        </p:nvSpPr>
        <p:spPr>
          <a:xfrm>
            <a:off x="8602982" y="3921760"/>
            <a:ext cx="26334720" cy="26334720"/>
          </a:xfrm>
        </p:spPr>
        <p:txBody>
          <a:bodyPr/>
          <a:lstStyle>
            <a:lvl1pPr marL="0" indent="0">
              <a:buNone/>
              <a:defRPr sz="17600"/>
            </a:lvl1pPr>
            <a:lvl2pPr marL="2508062" indent="0">
              <a:buNone/>
              <a:defRPr sz="15400"/>
            </a:lvl2pPr>
            <a:lvl3pPr marL="5016124" indent="0">
              <a:buNone/>
              <a:defRPr sz="13200"/>
            </a:lvl3pPr>
            <a:lvl4pPr marL="7524186" indent="0">
              <a:buNone/>
              <a:defRPr sz="11000"/>
            </a:lvl4pPr>
            <a:lvl5pPr marL="10032248" indent="0">
              <a:buNone/>
              <a:defRPr sz="11000"/>
            </a:lvl5pPr>
            <a:lvl6pPr marL="12540310" indent="0">
              <a:buNone/>
              <a:defRPr sz="11000"/>
            </a:lvl6pPr>
            <a:lvl7pPr marL="15048372" indent="0">
              <a:buNone/>
              <a:defRPr sz="11000"/>
            </a:lvl7pPr>
            <a:lvl8pPr marL="17556434" indent="0">
              <a:buNone/>
              <a:defRPr sz="11000"/>
            </a:lvl8pPr>
            <a:lvl9pPr marL="20064496" indent="0">
              <a:buNone/>
              <a:defRPr sz="11000"/>
            </a:lvl9pPr>
          </a:lstStyle>
          <a:p>
            <a:endParaRPr lang="en-US"/>
          </a:p>
        </p:txBody>
      </p:sp>
      <p:sp>
        <p:nvSpPr>
          <p:cNvPr id="4" name="Text Placeholder 3"/>
          <p:cNvSpPr>
            <a:spLocks noGrp="1"/>
          </p:cNvSpPr>
          <p:nvPr>
            <p:ph type="body" sz="half" idx="2"/>
          </p:nvPr>
        </p:nvSpPr>
        <p:spPr>
          <a:xfrm>
            <a:off x="8602982" y="34350963"/>
            <a:ext cx="26334720" cy="5151117"/>
          </a:xfrm>
        </p:spPr>
        <p:txBody>
          <a:bodyPr/>
          <a:lstStyle>
            <a:lvl1pPr marL="0" indent="0">
              <a:buNone/>
              <a:defRPr sz="7700"/>
            </a:lvl1pPr>
            <a:lvl2pPr marL="2508062" indent="0">
              <a:buNone/>
              <a:defRPr sz="6600"/>
            </a:lvl2pPr>
            <a:lvl3pPr marL="5016124" indent="0">
              <a:buNone/>
              <a:defRPr sz="5500"/>
            </a:lvl3pPr>
            <a:lvl4pPr marL="7524186" indent="0">
              <a:buNone/>
              <a:defRPr sz="4900"/>
            </a:lvl4pPr>
            <a:lvl5pPr marL="10032248" indent="0">
              <a:buNone/>
              <a:defRPr sz="4900"/>
            </a:lvl5pPr>
            <a:lvl6pPr marL="12540310" indent="0">
              <a:buNone/>
              <a:defRPr sz="4900"/>
            </a:lvl6pPr>
            <a:lvl7pPr marL="15048372" indent="0">
              <a:buNone/>
              <a:defRPr sz="4900"/>
            </a:lvl7pPr>
            <a:lvl8pPr marL="17556434" indent="0">
              <a:buNone/>
              <a:defRPr sz="4900"/>
            </a:lvl8pPr>
            <a:lvl9pPr marL="20064496" indent="0">
              <a:buNone/>
              <a:defRPr sz="4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9/13/2010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94560" y="1757683"/>
            <a:ext cx="39502080" cy="7315200"/>
          </a:xfrm>
          <a:prstGeom prst="rect">
            <a:avLst/>
          </a:prstGeom>
        </p:spPr>
        <p:txBody>
          <a:bodyPr vert="horz" lIns="501612" tIns="250806" rIns="501612" bIns="250806"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2194560" y="10241283"/>
            <a:ext cx="39502080" cy="28966163"/>
          </a:xfrm>
          <a:prstGeom prst="rect">
            <a:avLst/>
          </a:prstGeom>
        </p:spPr>
        <p:txBody>
          <a:bodyPr vert="horz" lIns="501612" tIns="250806" rIns="501612" bIns="250806"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194560" y="40680643"/>
            <a:ext cx="10241280" cy="2336800"/>
          </a:xfrm>
          <a:prstGeom prst="rect">
            <a:avLst/>
          </a:prstGeom>
        </p:spPr>
        <p:txBody>
          <a:bodyPr vert="horz" lIns="501612" tIns="250806" rIns="501612" bIns="250806" rtlCol="0" anchor="ctr"/>
          <a:lstStyle>
            <a:lvl1pPr algn="l">
              <a:defRPr sz="6600">
                <a:solidFill>
                  <a:schemeClr val="tx1">
                    <a:tint val="75000"/>
                  </a:schemeClr>
                </a:solidFill>
              </a:defRPr>
            </a:lvl1pPr>
          </a:lstStyle>
          <a:p>
            <a:fld id="{1D8BD707-D9CF-40AE-B4C6-C98DA3205C09}" type="datetimeFigureOut">
              <a:rPr lang="en-US" smtClean="0"/>
              <a:pPr/>
              <a:t>9/13/2010</a:t>
            </a:fld>
            <a:endParaRPr lang="en-US"/>
          </a:p>
        </p:txBody>
      </p:sp>
      <p:sp>
        <p:nvSpPr>
          <p:cNvPr id="5" name="Footer Placeholder 4"/>
          <p:cNvSpPr>
            <a:spLocks noGrp="1"/>
          </p:cNvSpPr>
          <p:nvPr>
            <p:ph type="ftr" sz="quarter" idx="3"/>
          </p:nvPr>
        </p:nvSpPr>
        <p:spPr>
          <a:xfrm>
            <a:off x="14996160" y="40680643"/>
            <a:ext cx="13898880" cy="2336800"/>
          </a:xfrm>
          <a:prstGeom prst="rect">
            <a:avLst/>
          </a:prstGeom>
        </p:spPr>
        <p:txBody>
          <a:bodyPr vert="horz" lIns="501612" tIns="250806" rIns="501612" bIns="250806" rtlCol="0" anchor="ctr"/>
          <a:lstStyle>
            <a:lvl1pPr algn="ctr">
              <a:defRPr sz="6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1455360" y="40680643"/>
            <a:ext cx="10241280" cy="2336800"/>
          </a:xfrm>
          <a:prstGeom prst="rect">
            <a:avLst/>
          </a:prstGeom>
        </p:spPr>
        <p:txBody>
          <a:bodyPr vert="horz" lIns="501612" tIns="250806" rIns="501612" bIns="250806" rtlCol="0" anchor="ctr"/>
          <a:lstStyle>
            <a:lvl1pPr algn="r">
              <a:defRPr sz="66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016124" rtl="0" eaLnBrk="1" latinLnBrk="0" hangingPunct="1">
        <a:spcBef>
          <a:spcPct val="0"/>
        </a:spcBef>
        <a:buNone/>
        <a:defRPr sz="24100" kern="1200">
          <a:solidFill>
            <a:schemeClr val="tx1"/>
          </a:solidFill>
          <a:latin typeface="+mj-lt"/>
          <a:ea typeface="+mj-ea"/>
          <a:cs typeface="+mj-cs"/>
        </a:defRPr>
      </a:lvl1pPr>
    </p:titleStyle>
    <p:bodyStyle>
      <a:lvl1pPr marL="1881047" indent="-1881047" algn="l" defTabSz="5016124" rtl="0" eaLnBrk="1" latinLnBrk="0" hangingPunct="1">
        <a:spcBef>
          <a:spcPct val="20000"/>
        </a:spcBef>
        <a:buFont typeface="Arial" pitchFamily="34" charset="0"/>
        <a:buChar char="•"/>
        <a:defRPr sz="17600" kern="1200">
          <a:solidFill>
            <a:schemeClr val="tx1"/>
          </a:solidFill>
          <a:latin typeface="+mn-lt"/>
          <a:ea typeface="+mn-ea"/>
          <a:cs typeface="+mn-cs"/>
        </a:defRPr>
      </a:lvl1pPr>
      <a:lvl2pPr marL="4075601" indent="-1567539" algn="l" defTabSz="5016124" rtl="0" eaLnBrk="1" latinLnBrk="0" hangingPunct="1">
        <a:spcBef>
          <a:spcPct val="20000"/>
        </a:spcBef>
        <a:buFont typeface="Arial" pitchFamily="34" charset="0"/>
        <a:buChar char="–"/>
        <a:defRPr sz="15400" kern="1200">
          <a:solidFill>
            <a:schemeClr val="tx1"/>
          </a:solidFill>
          <a:latin typeface="+mn-lt"/>
          <a:ea typeface="+mn-ea"/>
          <a:cs typeface="+mn-cs"/>
        </a:defRPr>
      </a:lvl2pPr>
      <a:lvl3pPr marL="6270155" indent="-1254031" algn="l" defTabSz="5016124" rtl="0" eaLnBrk="1" latinLnBrk="0" hangingPunct="1">
        <a:spcBef>
          <a:spcPct val="20000"/>
        </a:spcBef>
        <a:buFont typeface="Arial" pitchFamily="34" charset="0"/>
        <a:buChar char="•"/>
        <a:defRPr sz="13200" kern="1200">
          <a:solidFill>
            <a:schemeClr val="tx1"/>
          </a:solidFill>
          <a:latin typeface="+mn-lt"/>
          <a:ea typeface="+mn-ea"/>
          <a:cs typeface="+mn-cs"/>
        </a:defRPr>
      </a:lvl3pPr>
      <a:lvl4pPr marL="8778217" indent="-1254031" algn="l" defTabSz="5016124" rtl="0" eaLnBrk="1" latinLnBrk="0" hangingPunct="1">
        <a:spcBef>
          <a:spcPct val="20000"/>
        </a:spcBef>
        <a:buFont typeface="Arial" pitchFamily="34" charset="0"/>
        <a:buChar char="–"/>
        <a:defRPr sz="11000" kern="1200">
          <a:solidFill>
            <a:schemeClr val="tx1"/>
          </a:solidFill>
          <a:latin typeface="+mn-lt"/>
          <a:ea typeface="+mn-ea"/>
          <a:cs typeface="+mn-cs"/>
        </a:defRPr>
      </a:lvl4pPr>
      <a:lvl5pPr marL="11286279" indent="-1254031" algn="l" defTabSz="5016124" rtl="0" eaLnBrk="1" latinLnBrk="0" hangingPunct="1">
        <a:spcBef>
          <a:spcPct val="20000"/>
        </a:spcBef>
        <a:buFont typeface="Arial" pitchFamily="34" charset="0"/>
        <a:buChar char="»"/>
        <a:defRPr sz="11000" kern="1200">
          <a:solidFill>
            <a:schemeClr val="tx1"/>
          </a:solidFill>
          <a:latin typeface="+mn-lt"/>
          <a:ea typeface="+mn-ea"/>
          <a:cs typeface="+mn-cs"/>
        </a:defRPr>
      </a:lvl5pPr>
      <a:lvl6pPr marL="13794341" indent="-1254031" algn="l" defTabSz="5016124" rtl="0" eaLnBrk="1" latinLnBrk="0" hangingPunct="1">
        <a:spcBef>
          <a:spcPct val="20000"/>
        </a:spcBef>
        <a:buFont typeface="Arial" pitchFamily="34" charset="0"/>
        <a:buChar char="•"/>
        <a:defRPr sz="11000" kern="1200">
          <a:solidFill>
            <a:schemeClr val="tx1"/>
          </a:solidFill>
          <a:latin typeface="+mn-lt"/>
          <a:ea typeface="+mn-ea"/>
          <a:cs typeface="+mn-cs"/>
        </a:defRPr>
      </a:lvl6pPr>
      <a:lvl7pPr marL="16302403" indent="-1254031" algn="l" defTabSz="5016124" rtl="0" eaLnBrk="1" latinLnBrk="0" hangingPunct="1">
        <a:spcBef>
          <a:spcPct val="20000"/>
        </a:spcBef>
        <a:buFont typeface="Arial" pitchFamily="34" charset="0"/>
        <a:buChar char="•"/>
        <a:defRPr sz="11000" kern="1200">
          <a:solidFill>
            <a:schemeClr val="tx1"/>
          </a:solidFill>
          <a:latin typeface="+mn-lt"/>
          <a:ea typeface="+mn-ea"/>
          <a:cs typeface="+mn-cs"/>
        </a:defRPr>
      </a:lvl7pPr>
      <a:lvl8pPr marL="18810465" indent="-1254031" algn="l" defTabSz="5016124" rtl="0" eaLnBrk="1" latinLnBrk="0" hangingPunct="1">
        <a:spcBef>
          <a:spcPct val="20000"/>
        </a:spcBef>
        <a:buFont typeface="Arial" pitchFamily="34" charset="0"/>
        <a:buChar char="•"/>
        <a:defRPr sz="11000" kern="1200">
          <a:solidFill>
            <a:schemeClr val="tx1"/>
          </a:solidFill>
          <a:latin typeface="+mn-lt"/>
          <a:ea typeface="+mn-ea"/>
          <a:cs typeface="+mn-cs"/>
        </a:defRPr>
      </a:lvl8pPr>
      <a:lvl9pPr marL="21318527" indent="-1254031" algn="l" defTabSz="5016124" rtl="0" eaLnBrk="1" latinLnBrk="0" hangingPunct="1">
        <a:spcBef>
          <a:spcPct val="20000"/>
        </a:spcBef>
        <a:buFont typeface="Arial" pitchFamily="34" charset="0"/>
        <a:buChar char="•"/>
        <a:defRPr sz="11000" kern="1200">
          <a:solidFill>
            <a:schemeClr val="tx1"/>
          </a:solidFill>
          <a:latin typeface="+mn-lt"/>
          <a:ea typeface="+mn-ea"/>
          <a:cs typeface="+mn-cs"/>
        </a:defRPr>
      </a:lvl9pPr>
    </p:bodyStyle>
    <p:otherStyle>
      <a:defPPr>
        <a:defRPr lang="en-US"/>
      </a:defPPr>
      <a:lvl1pPr marL="0" algn="l" defTabSz="5016124" rtl="0" eaLnBrk="1" latinLnBrk="0" hangingPunct="1">
        <a:defRPr sz="9900" kern="1200">
          <a:solidFill>
            <a:schemeClr val="tx1"/>
          </a:solidFill>
          <a:latin typeface="+mn-lt"/>
          <a:ea typeface="+mn-ea"/>
          <a:cs typeface="+mn-cs"/>
        </a:defRPr>
      </a:lvl1pPr>
      <a:lvl2pPr marL="2508062" algn="l" defTabSz="5016124" rtl="0" eaLnBrk="1" latinLnBrk="0" hangingPunct="1">
        <a:defRPr sz="9900" kern="1200">
          <a:solidFill>
            <a:schemeClr val="tx1"/>
          </a:solidFill>
          <a:latin typeface="+mn-lt"/>
          <a:ea typeface="+mn-ea"/>
          <a:cs typeface="+mn-cs"/>
        </a:defRPr>
      </a:lvl2pPr>
      <a:lvl3pPr marL="5016124" algn="l" defTabSz="5016124" rtl="0" eaLnBrk="1" latinLnBrk="0" hangingPunct="1">
        <a:defRPr sz="9900" kern="1200">
          <a:solidFill>
            <a:schemeClr val="tx1"/>
          </a:solidFill>
          <a:latin typeface="+mn-lt"/>
          <a:ea typeface="+mn-ea"/>
          <a:cs typeface="+mn-cs"/>
        </a:defRPr>
      </a:lvl3pPr>
      <a:lvl4pPr marL="7524186" algn="l" defTabSz="5016124" rtl="0" eaLnBrk="1" latinLnBrk="0" hangingPunct="1">
        <a:defRPr sz="9900" kern="1200">
          <a:solidFill>
            <a:schemeClr val="tx1"/>
          </a:solidFill>
          <a:latin typeface="+mn-lt"/>
          <a:ea typeface="+mn-ea"/>
          <a:cs typeface="+mn-cs"/>
        </a:defRPr>
      </a:lvl4pPr>
      <a:lvl5pPr marL="10032248" algn="l" defTabSz="5016124" rtl="0" eaLnBrk="1" latinLnBrk="0" hangingPunct="1">
        <a:defRPr sz="9900" kern="1200">
          <a:solidFill>
            <a:schemeClr val="tx1"/>
          </a:solidFill>
          <a:latin typeface="+mn-lt"/>
          <a:ea typeface="+mn-ea"/>
          <a:cs typeface="+mn-cs"/>
        </a:defRPr>
      </a:lvl5pPr>
      <a:lvl6pPr marL="12540310" algn="l" defTabSz="5016124" rtl="0" eaLnBrk="1" latinLnBrk="0" hangingPunct="1">
        <a:defRPr sz="9900" kern="1200">
          <a:solidFill>
            <a:schemeClr val="tx1"/>
          </a:solidFill>
          <a:latin typeface="+mn-lt"/>
          <a:ea typeface="+mn-ea"/>
          <a:cs typeface="+mn-cs"/>
        </a:defRPr>
      </a:lvl6pPr>
      <a:lvl7pPr marL="15048372" algn="l" defTabSz="5016124" rtl="0" eaLnBrk="1" latinLnBrk="0" hangingPunct="1">
        <a:defRPr sz="9900" kern="1200">
          <a:solidFill>
            <a:schemeClr val="tx1"/>
          </a:solidFill>
          <a:latin typeface="+mn-lt"/>
          <a:ea typeface="+mn-ea"/>
          <a:cs typeface="+mn-cs"/>
        </a:defRPr>
      </a:lvl7pPr>
      <a:lvl8pPr marL="17556434" algn="l" defTabSz="5016124" rtl="0" eaLnBrk="1" latinLnBrk="0" hangingPunct="1">
        <a:defRPr sz="9900" kern="1200">
          <a:solidFill>
            <a:schemeClr val="tx1"/>
          </a:solidFill>
          <a:latin typeface="+mn-lt"/>
          <a:ea typeface="+mn-ea"/>
          <a:cs typeface="+mn-cs"/>
        </a:defRPr>
      </a:lvl8pPr>
      <a:lvl9pPr marL="20064496" algn="l" defTabSz="5016124" rtl="0" eaLnBrk="1" latinLnBrk="0" hangingPunct="1">
        <a:defRPr sz="99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pti.iu.edu/d2i" TargetMode="External"/><Relationship Id="rId3" Type="http://schemas.openxmlformats.org/officeDocument/2006/relationships/image" Target="../media/image2.jpeg"/><Relationship Id="rId7" Type="http://schemas.openxmlformats.org/officeDocument/2006/relationships/hyperlink" Target="http://www.rabbitmq.com/" TargetMode="External"/><Relationship Id="rId2" Type="http://schemas.openxmlformats.org/officeDocument/2006/relationships/image" Target="../media/image1.jpeg"/><Relationship Id="rId1" Type="http://schemas.openxmlformats.org/officeDocument/2006/relationships/slideLayout" Target="../slideLayouts/slideLayout4.xml"/><Relationship Id="rId6" Type="http://schemas.openxmlformats.org/officeDocument/2006/relationships/hyperlink" Target="http://pti.iu.edu/d2i/provenance_netkarma" TargetMode="External"/><Relationship Id="rId5" Type="http://schemas.openxmlformats.org/officeDocument/2006/relationships/hyperlink" Target="http://pti.iu.edu/d2i/provenance_karma" TargetMode="External"/><Relationship Id="rId4" Type="http://schemas.openxmlformats.org/officeDocument/2006/relationships/image" Target="../media/image3.png"/><Relationship Id="rId9" Type="http://schemas.openxmlformats.org/officeDocument/2006/relationships/hyperlink" Target="http://www.soic.indiana.edu/"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sz="half" idx="1"/>
          </p:nvPr>
        </p:nvSpPr>
        <p:spPr>
          <a:xfrm>
            <a:off x="2194558" y="7010400"/>
            <a:ext cx="12801600" cy="7705477"/>
          </a:xfrm>
          <a:ln w="38100" cap="flat">
            <a:solidFill>
              <a:schemeClr val="accent2">
                <a:lumMod val="75000"/>
              </a:schemeClr>
            </a:solidFill>
          </a:ln>
          <a:effectLst/>
        </p:spPr>
        <p:txBody>
          <a:bodyPr>
            <a:normAutofit/>
          </a:bodyPr>
          <a:lstStyle/>
          <a:p>
            <a:pPr marL="0" indent="0" algn="just">
              <a:buNone/>
            </a:pPr>
            <a:endParaRPr lang="en-US" sz="3200" dirty="0" smtClean="0"/>
          </a:p>
          <a:p>
            <a:pPr marL="0" indent="0" algn="just">
              <a:buNone/>
            </a:pPr>
            <a:r>
              <a:rPr lang="en-US" sz="3600" dirty="0" smtClean="0"/>
              <a:t>As </a:t>
            </a:r>
            <a:r>
              <a:rPr lang="en-US" sz="3600" dirty="0"/>
              <a:t>computer network experiments increase in complexity and size, it becomes increasingly difficult to fully understand the circumstances under which</a:t>
            </a:r>
            <a:r>
              <a:rPr lang="en-US" sz="3600" dirty="0" smtClean="0"/>
              <a:t> a </a:t>
            </a:r>
            <a:r>
              <a:rPr lang="en-US" sz="3600" dirty="0"/>
              <a:t>experiment was </a:t>
            </a:r>
            <a:r>
              <a:rPr lang="en-US" sz="3600" dirty="0" smtClean="0"/>
              <a:t>run. </a:t>
            </a:r>
          </a:p>
          <a:p>
            <a:pPr marL="0" indent="0" algn="just">
              <a:buNone/>
            </a:pPr>
            <a:endParaRPr lang="en-US" sz="1400" dirty="0" smtClean="0"/>
          </a:p>
          <a:p>
            <a:pPr marL="0" indent="0" algn="just">
              <a:buNone/>
            </a:pPr>
            <a:r>
              <a:rPr lang="en-US" sz="3600" dirty="0" smtClean="0"/>
              <a:t>The </a:t>
            </a:r>
            <a:r>
              <a:rPr lang="en-US" sz="3600" dirty="0"/>
              <a:t>provenance of an experiment is its lineage or historical trace </a:t>
            </a:r>
            <a:r>
              <a:rPr lang="en-US" sz="3600" dirty="0" smtClean="0"/>
              <a:t>[7] </a:t>
            </a:r>
            <a:r>
              <a:rPr lang="en-US" sz="3600" dirty="0"/>
              <a:t>that can capture experiment conditions, time ordering, and relationships within the experiment and across the experiment and infrastructure layer.</a:t>
            </a:r>
            <a:r>
              <a:rPr lang="en-US" sz="3600" dirty="0" smtClean="0"/>
              <a:t> </a:t>
            </a:r>
          </a:p>
          <a:p>
            <a:pPr marL="0" indent="0" algn="just">
              <a:buNone/>
            </a:pPr>
            <a:endParaRPr lang="en-US" sz="1400" dirty="0" smtClean="0"/>
          </a:p>
          <a:p>
            <a:pPr marL="0" indent="0" algn="just">
              <a:buNone/>
            </a:pPr>
            <a:r>
              <a:rPr lang="en-US" sz="3600" dirty="0" smtClean="0"/>
              <a:t>The Karma [5] </a:t>
            </a:r>
            <a:r>
              <a:rPr lang="en-US" sz="3600" dirty="0"/>
              <a:t>project at Indiana University is capturing the provenance of experimental activity</a:t>
            </a:r>
            <a:r>
              <a:rPr lang="en-US" sz="3600" dirty="0" smtClean="0"/>
              <a:t> on </a:t>
            </a:r>
            <a:r>
              <a:rPr lang="en-US" sz="3600" dirty="0"/>
              <a:t>the Global Environment for Network Innovations (GENI </a:t>
            </a:r>
            <a:r>
              <a:rPr lang="en-US" sz="3600" dirty="0" smtClean="0"/>
              <a:t>[3]).</a:t>
            </a:r>
            <a:endParaRPr lang="en-US" sz="3600" dirty="0"/>
          </a:p>
          <a:p>
            <a:pPr marL="0" indent="0">
              <a:buNone/>
            </a:pPr>
            <a:endParaRPr lang="en-US" sz="3600" dirty="0" smtClean="0"/>
          </a:p>
          <a:p>
            <a:pPr marL="0" indent="0">
              <a:buNone/>
            </a:pPr>
            <a:endParaRPr lang="en-US" sz="3600" dirty="0"/>
          </a:p>
          <a:p>
            <a:pPr marL="0" indent="0">
              <a:buNone/>
            </a:pPr>
            <a:endParaRPr lang="en-US" sz="3600" dirty="0" smtClean="0"/>
          </a:p>
          <a:p>
            <a:pPr marL="0" indent="0">
              <a:buNone/>
            </a:pPr>
            <a:endParaRPr lang="en-US" sz="3600" dirty="0"/>
          </a:p>
          <a:p>
            <a:pPr marL="0" indent="0">
              <a:buNone/>
            </a:pPr>
            <a:endParaRPr lang="en-US" sz="3600" dirty="0"/>
          </a:p>
        </p:txBody>
      </p:sp>
      <p:sp>
        <p:nvSpPr>
          <p:cNvPr id="18" name="Content Placeholder 14"/>
          <p:cNvSpPr>
            <a:spLocks noGrp="1"/>
          </p:cNvSpPr>
          <p:nvPr>
            <p:ph sz="half" idx="1"/>
          </p:nvPr>
        </p:nvSpPr>
        <p:spPr>
          <a:xfrm>
            <a:off x="15544800" y="7010400"/>
            <a:ext cx="12801600" cy="32004000"/>
          </a:xfrm>
          <a:ln w="38100">
            <a:solidFill>
              <a:schemeClr val="accent2">
                <a:lumMod val="75000"/>
              </a:schemeClr>
            </a:solidFill>
          </a:ln>
        </p:spPr>
        <p:txBody>
          <a:bodyPr>
            <a:normAutofit/>
          </a:bodyPr>
          <a:lstStyle/>
          <a:p>
            <a:pPr marL="0" indent="0">
              <a:buNone/>
            </a:pPr>
            <a:r>
              <a:rPr lang="en-US" dirty="0" smtClean="0"/>
              <a:t> </a:t>
            </a:r>
            <a:endParaRPr lang="en-US" sz="3600" dirty="0" smtClean="0"/>
          </a:p>
          <a:p>
            <a:pPr marL="0" indent="0">
              <a:buNone/>
            </a:pPr>
            <a:endParaRPr lang="en-US" sz="3600" dirty="0"/>
          </a:p>
          <a:p>
            <a:pPr marL="0" indent="0">
              <a:buNone/>
            </a:pPr>
            <a:endParaRPr lang="en-US" sz="3600" dirty="0" smtClean="0"/>
          </a:p>
          <a:p>
            <a:pPr marL="0" indent="0">
              <a:buNone/>
            </a:pPr>
            <a:endParaRPr lang="en-US" sz="3600" dirty="0"/>
          </a:p>
          <a:p>
            <a:pPr marL="0" indent="0">
              <a:buNone/>
            </a:pPr>
            <a:endParaRPr lang="en-US" sz="3600" dirty="0" smtClean="0"/>
          </a:p>
          <a:p>
            <a:pPr marL="0" indent="0">
              <a:buNone/>
            </a:pPr>
            <a:endParaRPr lang="en-US" sz="3600" dirty="0"/>
          </a:p>
          <a:p>
            <a:pPr marL="0" indent="0">
              <a:buNone/>
            </a:pPr>
            <a:endParaRPr lang="en-US" sz="3600" dirty="0" smtClean="0"/>
          </a:p>
          <a:p>
            <a:pPr marL="0" indent="0">
              <a:buNone/>
            </a:pPr>
            <a:endParaRPr lang="en-US" sz="3600" dirty="0"/>
          </a:p>
          <a:p>
            <a:pPr marL="0" indent="0">
              <a:buNone/>
            </a:pPr>
            <a:endParaRPr lang="en-US" sz="3600" dirty="0" smtClean="0"/>
          </a:p>
          <a:p>
            <a:pPr marL="0" indent="0">
              <a:buNone/>
            </a:pPr>
            <a:endParaRPr lang="en-US" sz="3600" dirty="0"/>
          </a:p>
          <a:p>
            <a:pPr marL="0" indent="0">
              <a:buNone/>
            </a:pPr>
            <a:endParaRPr lang="en-US" sz="3600" dirty="0" smtClean="0"/>
          </a:p>
          <a:p>
            <a:pPr marL="0" indent="0">
              <a:buNone/>
            </a:pPr>
            <a:endParaRPr lang="en-US" sz="3600" dirty="0"/>
          </a:p>
          <a:p>
            <a:pPr marL="0" indent="0">
              <a:buNone/>
            </a:pPr>
            <a:endParaRPr lang="en-US" sz="3600" dirty="0" smtClean="0"/>
          </a:p>
          <a:p>
            <a:pPr marL="0" indent="0">
              <a:buNone/>
            </a:pPr>
            <a:endParaRPr lang="en-US" sz="3600" dirty="0"/>
          </a:p>
          <a:p>
            <a:pPr marL="0" indent="0">
              <a:buNone/>
            </a:pPr>
            <a:endParaRPr lang="en-US" sz="3600" dirty="0" smtClean="0"/>
          </a:p>
          <a:p>
            <a:pPr marL="0" indent="0">
              <a:buNone/>
            </a:pPr>
            <a:endParaRPr lang="en-US" sz="3600" dirty="0"/>
          </a:p>
          <a:p>
            <a:pPr marL="457200" indent="-457200" algn="just">
              <a:buFont typeface="Wingdings" pitchFamily="2" charset="2"/>
              <a:buChar char="q"/>
            </a:pPr>
            <a:r>
              <a:rPr lang="en-US" sz="3600" dirty="0"/>
              <a:t>Karma</a:t>
            </a:r>
            <a:r>
              <a:rPr lang="en-US" sz="3600" dirty="0" smtClean="0"/>
              <a:t> [8] is </a:t>
            </a:r>
            <a:r>
              <a:rPr lang="en-US" sz="3600" dirty="0"/>
              <a:t>a standalone provenance collection tool first used in the Linked Environments for Atmospheric Discovery (LEAD) project </a:t>
            </a:r>
            <a:r>
              <a:rPr lang="en-US" sz="3600" dirty="0" smtClean="0"/>
              <a:t>[2] </a:t>
            </a:r>
            <a:r>
              <a:rPr lang="en-US" sz="3600" dirty="0"/>
              <a:t>and since rewritten and applied in pharmaceutical discovery and satellite imagery ingest pipelines as well as in GENI</a:t>
            </a:r>
            <a:r>
              <a:rPr lang="en-US" sz="3600" dirty="0" smtClean="0"/>
              <a:t>.</a:t>
            </a:r>
          </a:p>
          <a:p>
            <a:pPr marL="457200" indent="-457200" algn="just">
              <a:buNone/>
            </a:pPr>
            <a:r>
              <a:rPr lang="en-US" sz="3600" dirty="0" smtClean="0"/>
              <a:t> </a:t>
            </a:r>
          </a:p>
          <a:p>
            <a:pPr marL="457200" indent="-457200" algn="just">
              <a:buFont typeface="Wingdings" pitchFamily="2" charset="2"/>
              <a:buChar char="q"/>
            </a:pPr>
            <a:r>
              <a:rPr lang="en-US" sz="3600" dirty="0" smtClean="0"/>
              <a:t> Karma </a:t>
            </a:r>
            <a:r>
              <a:rPr lang="en-US" sz="3600" dirty="0"/>
              <a:t>is</a:t>
            </a:r>
            <a:r>
              <a:rPr lang="en-US" sz="3600" dirty="0" smtClean="0"/>
              <a:t> either a </a:t>
            </a:r>
            <a:r>
              <a:rPr lang="en-US" sz="3600" dirty="0"/>
              <a:t>standalone web service or</a:t>
            </a:r>
            <a:r>
              <a:rPr lang="en-US" sz="3600" dirty="0" smtClean="0"/>
              <a:t> a daemon </a:t>
            </a:r>
            <a:r>
              <a:rPr lang="en-US" sz="3600" dirty="0"/>
              <a:t>that can be added to existing </a:t>
            </a:r>
            <a:r>
              <a:rPr lang="en-US" sz="3600" dirty="0" err="1"/>
              <a:t>cyberinfrastructure</a:t>
            </a:r>
            <a:r>
              <a:rPr lang="en-US" sz="3600" dirty="0"/>
              <a:t> for purposes of collection and representation of provenance data.</a:t>
            </a:r>
            <a:r>
              <a:rPr lang="en-US" sz="3600" dirty="0" smtClean="0"/>
              <a:t> It </a:t>
            </a:r>
            <a:r>
              <a:rPr lang="en-US" sz="3600" dirty="0"/>
              <a:t>utilizes a modular architecture that permits support for multiple instrumentation plugins that make it usable in different architectural settings, including Axis2 handlers, Adapters which parse log files, and more recently </a:t>
            </a:r>
            <a:r>
              <a:rPr lang="en-US" sz="3600" dirty="0" smtClean="0"/>
              <a:t>RabbitMQ[6].</a:t>
            </a:r>
          </a:p>
          <a:p>
            <a:pPr marL="0" lvl="1" indent="0" algn="just">
              <a:buNone/>
            </a:pPr>
            <a:endParaRPr lang="en-US" sz="3600" dirty="0" smtClean="0">
              <a:cs typeface="Arial" pitchFamily="34" charset="0"/>
            </a:endParaRPr>
          </a:p>
          <a:p>
            <a:pPr marL="457200" indent="-457200" algn="just">
              <a:buFont typeface="Wingdings" pitchFamily="2" charset="2"/>
              <a:buChar char="q"/>
            </a:pPr>
            <a:r>
              <a:rPr lang="en-US" sz="3600" dirty="0" smtClean="0">
                <a:cs typeface="Arial" pitchFamily="34" charset="0"/>
              </a:rPr>
              <a:t>GENI Adaptor: an collection client that ingests GENI </a:t>
            </a:r>
            <a:r>
              <a:rPr lang="en-US" sz="3600" dirty="0">
                <a:cs typeface="Arial" pitchFamily="34" charset="0"/>
              </a:rPr>
              <a:t>experiment logs and</a:t>
            </a:r>
            <a:r>
              <a:rPr lang="en-US" sz="3600" dirty="0" smtClean="0">
                <a:cs typeface="Arial" pitchFamily="34" charset="0"/>
              </a:rPr>
              <a:t> uses a </a:t>
            </a:r>
            <a:r>
              <a:rPr lang="en-US" sz="3600" dirty="0">
                <a:cs typeface="Arial" pitchFamily="34" charset="0"/>
              </a:rPr>
              <a:t>set of rules to derive provenance</a:t>
            </a:r>
            <a:r>
              <a:rPr lang="en-US" sz="3600" dirty="0" smtClean="0">
                <a:cs typeface="Arial" pitchFamily="34" charset="0"/>
              </a:rPr>
              <a:t> notifications that are stored to </a:t>
            </a:r>
            <a:r>
              <a:rPr lang="en-US" sz="3600" dirty="0">
                <a:cs typeface="Arial" pitchFamily="34" charset="0"/>
              </a:rPr>
              <a:t>the Karma repository</a:t>
            </a:r>
            <a:r>
              <a:rPr lang="en-US" sz="3600" dirty="0" smtClean="0">
                <a:cs typeface="Arial" pitchFamily="34" charset="0"/>
              </a:rPr>
              <a:t>. The adaptor is comprised </a:t>
            </a:r>
            <a:r>
              <a:rPr lang="en-US" sz="3600" dirty="0">
                <a:cs typeface="Arial" pitchFamily="34" charset="0"/>
              </a:rPr>
              <a:t>of two sub-units</a:t>
            </a:r>
            <a:r>
              <a:rPr lang="en-US" sz="3600" dirty="0" smtClean="0">
                <a:cs typeface="Arial" pitchFamily="34" charset="0"/>
              </a:rPr>
              <a:t>: </a:t>
            </a:r>
          </a:p>
          <a:p>
            <a:pPr marL="914400" lvl="1" indent="-914400" algn="just">
              <a:buFont typeface="Wingdings" pitchFamily="2" charset="2"/>
              <a:buChar char="§"/>
            </a:pPr>
            <a:r>
              <a:rPr lang="en-US" sz="3600" dirty="0">
                <a:cs typeface="Arial" pitchFamily="34" charset="0"/>
              </a:rPr>
              <a:t>Log Parser</a:t>
            </a:r>
          </a:p>
          <a:p>
            <a:pPr marL="914400" lvl="1" indent="-914400" algn="just">
              <a:buFont typeface="Wingdings" pitchFamily="2" charset="2"/>
              <a:buChar char="§"/>
            </a:pPr>
            <a:r>
              <a:rPr lang="en-US" sz="3600" dirty="0">
                <a:cs typeface="Arial" pitchFamily="34" charset="0"/>
              </a:rPr>
              <a:t>Notification </a:t>
            </a:r>
            <a:r>
              <a:rPr lang="en-US" sz="3600" dirty="0" smtClean="0">
                <a:cs typeface="Arial" pitchFamily="34" charset="0"/>
              </a:rPr>
              <a:t>Generator</a:t>
            </a:r>
          </a:p>
          <a:p>
            <a:pPr marL="0" lvl="1" indent="0" algn="just">
              <a:buNone/>
            </a:pPr>
            <a:endParaRPr lang="en-US" sz="3600" dirty="0">
              <a:cs typeface="Arial" pitchFamily="34" charset="0"/>
            </a:endParaRPr>
          </a:p>
          <a:p>
            <a:pPr marL="457200" indent="-457200" algn="just">
              <a:buFont typeface="Wingdings" pitchFamily="2" charset="2"/>
              <a:buChar char="q"/>
            </a:pPr>
            <a:r>
              <a:rPr lang="en-US" sz="3600" dirty="0" err="1"/>
              <a:t>RabbitMQ</a:t>
            </a:r>
            <a:r>
              <a:rPr lang="en-US" sz="3600" dirty="0"/>
              <a:t> </a:t>
            </a:r>
            <a:r>
              <a:rPr lang="en-US" sz="3600" dirty="0" smtClean="0"/>
              <a:t>is an </a:t>
            </a:r>
            <a:r>
              <a:rPr lang="en-US" sz="3600" dirty="0"/>
              <a:t>Enterprise-class messaging systems that implements the Advanced Message </a:t>
            </a:r>
            <a:r>
              <a:rPr lang="en-US" sz="3600" dirty="0" smtClean="0"/>
              <a:t>Queuing </a:t>
            </a:r>
            <a:r>
              <a:rPr lang="en-US" sz="3600" dirty="0"/>
              <a:t>Protocol (</a:t>
            </a:r>
            <a:r>
              <a:rPr lang="en-US" sz="3600" dirty="0" smtClean="0"/>
              <a:t>AMQP) [9], an </a:t>
            </a:r>
            <a:r>
              <a:rPr lang="en-US" sz="3600" dirty="0"/>
              <a:t>open standard for messaging </a:t>
            </a:r>
            <a:r>
              <a:rPr lang="en-US" sz="3600" dirty="0" smtClean="0"/>
              <a:t>middleware.</a:t>
            </a:r>
          </a:p>
          <a:p>
            <a:pPr marL="0" indent="0" algn="just">
              <a:buNone/>
            </a:pPr>
            <a:endParaRPr lang="en-US" sz="3600" dirty="0" smtClean="0"/>
          </a:p>
          <a:p>
            <a:pPr marL="457200" indent="-457200" algn="just">
              <a:buFont typeface="Wingdings" pitchFamily="2" charset="2"/>
              <a:buChar char="q"/>
            </a:pPr>
            <a:r>
              <a:rPr lang="en-US" sz="3600" dirty="0" err="1" smtClean="0"/>
              <a:t>NetKarma</a:t>
            </a:r>
            <a:r>
              <a:rPr lang="en-US" sz="3600" dirty="0" smtClean="0"/>
              <a:t> Portal</a:t>
            </a:r>
            <a:r>
              <a:rPr lang="en-US" sz="3600" dirty="0"/>
              <a:t>: Control, </a:t>
            </a:r>
            <a:r>
              <a:rPr lang="en-US" sz="3600" dirty="0" smtClean="0"/>
              <a:t>query</a:t>
            </a:r>
            <a:r>
              <a:rPr lang="en-US" sz="3600" dirty="0"/>
              <a:t>, and </a:t>
            </a:r>
            <a:r>
              <a:rPr lang="en-US" sz="3600" dirty="0" smtClean="0"/>
              <a:t>visualize provenance.</a:t>
            </a:r>
            <a:endParaRPr lang="en-US" sz="3600" dirty="0"/>
          </a:p>
        </p:txBody>
      </p:sp>
      <p:sp>
        <p:nvSpPr>
          <p:cNvPr id="19" name="Content Placeholder 14"/>
          <p:cNvSpPr>
            <a:spLocks noGrp="1"/>
          </p:cNvSpPr>
          <p:nvPr>
            <p:ph sz="half" idx="1"/>
          </p:nvPr>
        </p:nvSpPr>
        <p:spPr>
          <a:xfrm>
            <a:off x="28895040" y="7023847"/>
            <a:ext cx="12801600" cy="21246353"/>
          </a:xfrm>
          <a:ln w="38100">
            <a:solidFill>
              <a:schemeClr val="accent2">
                <a:lumMod val="75000"/>
              </a:schemeClr>
            </a:solidFill>
          </a:ln>
        </p:spPr>
        <p:txBody>
          <a:bodyPr>
            <a:normAutofit/>
          </a:bodyPr>
          <a:lstStyle/>
          <a:p>
            <a:pPr marL="0" indent="0">
              <a:buNone/>
            </a:pPr>
            <a:endParaRPr lang="en-US" sz="3600" dirty="0" smtClean="0"/>
          </a:p>
          <a:p>
            <a:pPr marL="0" indent="0">
              <a:buNone/>
            </a:pPr>
            <a:r>
              <a:rPr lang="en-US" sz="3600" dirty="0" smtClean="0"/>
              <a:t>The </a:t>
            </a:r>
            <a:r>
              <a:rPr lang="en-US" sz="3600" dirty="0"/>
              <a:t>Karma framework </a:t>
            </a:r>
            <a:r>
              <a:rPr lang="en-US" sz="3600" dirty="0" smtClean="0"/>
              <a:t>[4] </a:t>
            </a:r>
            <a:r>
              <a:rPr lang="en-US" sz="3600" dirty="0"/>
              <a:t>consists of four layers: </a:t>
            </a:r>
          </a:p>
          <a:p>
            <a:pPr marL="914400" lvl="0" indent="-914400" algn="just">
              <a:buFont typeface="Wingdings" pitchFamily="2" charset="2"/>
              <a:buChar char="q"/>
            </a:pPr>
            <a:r>
              <a:rPr lang="en-US" sz="3600" dirty="0"/>
              <a:t>Notification Creation Layer that enables a set of client libraries to generate the provenance notification, </a:t>
            </a:r>
          </a:p>
          <a:p>
            <a:pPr marL="914400" lvl="0" indent="-914400" algn="just">
              <a:buFont typeface="Wingdings" pitchFamily="2" charset="2"/>
              <a:buChar char="q"/>
            </a:pPr>
            <a:r>
              <a:rPr lang="en-US" sz="3600" dirty="0"/>
              <a:t>Notification Collection Layer that uses either a web service model or a publish/subscribe model to collect provenance notification, </a:t>
            </a:r>
          </a:p>
          <a:p>
            <a:pPr marL="914400" lvl="0" indent="-914400" algn="just">
              <a:buFont typeface="Wingdings" pitchFamily="2" charset="2"/>
              <a:buChar char="q"/>
            </a:pPr>
            <a:r>
              <a:rPr lang="en-US" sz="3600" dirty="0"/>
              <a:t>Notification Process Layer that stores, processes, and correlates notifications against Karma repository, and </a:t>
            </a:r>
          </a:p>
          <a:p>
            <a:pPr marL="914400" lvl="0" indent="-914400" algn="just">
              <a:buFont typeface="Wingdings" pitchFamily="2" charset="2"/>
              <a:buChar char="q"/>
            </a:pPr>
            <a:r>
              <a:rPr lang="en-US" sz="3600" dirty="0"/>
              <a:t>Representation Layer that enriches the provenance data and provides a query interface over the provenance repository for access and visualization. </a:t>
            </a:r>
          </a:p>
        </p:txBody>
      </p:sp>
      <p:pic>
        <p:nvPicPr>
          <p:cNvPr id="6" name="Picture 46" descr="IU_logo.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0665440" y="39809753"/>
            <a:ext cx="2560320" cy="26276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descr="D2I_Horizontal.jpg"/>
          <p:cNvPicPr>
            <a:picLocks noChangeAspect="1"/>
          </p:cNvPicPr>
          <p:nvPr/>
        </p:nvPicPr>
        <p:blipFill>
          <a:blip r:embed="rId3"/>
          <a:stretch>
            <a:fillRect/>
          </a:stretch>
        </p:blipFill>
        <p:spPr>
          <a:xfrm>
            <a:off x="2194560" y="40050720"/>
            <a:ext cx="12801600" cy="2544250"/>
          </a:xfrm>
          <a:prstGeom prst="rect">
            <a:avLst/>
          </a:prstGeom>
        </p:spPr>
      </p:pic>
      <p:pic>
        <p:nvPicPr>
          <p:cNvPr id="8" name="Picture 55" descr="globalnoc-logo.psd"/>
          <p:cNvPicPr>
            <a:picLocks noChangeAspect="1"/>
          </p:cNvPicPr>
          <p:nvPr/>
        </p:nvPicPr>
        <p:blipFill>
          <a:blip r:embed="rId4">
            <a:extLst>
              <a:ext uri="{28A0092B-C50C-407E-A947-70E740481C1C}">
                <a14:useLocalDpi xmlns:a14="http://schemas.microsoft.com/office/drawing/2010/main" val="0"/>
              </a:ext>
            </a:extLst>
          </a:blip>
          <a:srcRect t="57083"/>
          <a:stretch>
            <a:fillRect/>
          </a:stretch>
        </p:blipFill>
        <p:spPr bwMode="auto">
          <a:xfrm>
            <a:off x="28895040" y="40048640"/>
            <a:ext cx="12801600" cy="2640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Title 13"/>
          <p:cNvSpPr>
            <a:spLocks noGrp="1"/>
          </p:cNvSpPr>
          <p:nvPr>
            <p:ph type="title"/>
          </p:nvPr>
        </p:nvSpPr>
        <p:spPr>
          <a:xfrm>
            <a:off x="2194560" y="1757683"/>
            <a:ext cx="39502080" cy="4262117"/>
          </a:xfrm>
          <a:ln>
            <a:noFill/>
          </a:ln>
        </p:spPr>
        <p:txBody>
          <a:bodyPr>
            <a:normAutofit fontScale="90000"/>
          </a:bodyPr>
          <a:lstStyle/>
          <a:p>
            <a:r>
              <a:rPr lang="en-US" sz="9800" b="1" dirty="0" smtClean="0"/>
              <a:t>Karma: Provenance </a:t>
            </a:r>
            <a:r>
              <a:rPr lang="en-US" sz="9800" b="1" dirty="0"/>
              <a:t>Aggregation </a:t>
            </a:r>
            <a:r>
              <a:rPr lang="en-US" sz="9800" b="1" dirty="0" smtClean="0"/>
              <a:t>Across </a:t>
            </a:r>
            <a:r>
              <a:rPr lang="en-US" sz="9800" b="1" dirty="0"/>
              <a:t>Layers of GENI Experimental </a:t>
            </a:r>
            <a:r>
              <a:rPr lang="en-US" sz="9800" b="1" dirty="0" smtClean="0"/>
              <a:t>Networks</a:t>
            </a:r>
            <a:r>
              <a:rPr lang="en-US" sz="8000" b="1" dirty="0" smtClean="0"/>
              <a:t/>
            </a:r>
            <a:br>
              <a:rPr lang="en-US" sz="8000" b="1" dirty="0" smtClean="0"/>
            </a:br>
            <a:r>
              <a:rPr lang="en-US" sz="4400" dirty="0"/>
              <a:t>Beth Plale</a:t>
            </a:r>
            <a:r>
              <a:rPr lang="en-US" sz="4400" baseline="30000" dirty="0"/>
              <a:t>1,2</a:t>
            </a:r>
            <a:r>
              <a:rPr lang="en-US" sz="4400" dirty="0"/>
              <a:t>, Yuan </a:t>
            </a:r>
            <a:r>
              <a:rPr lang="en-US" sz="4400" dirty="0" smtClean="0"/>
              <a:t>Luo</a:t>
            </a:r>
            <a:r>
              <a:rPr lang="en-US" sz="4400" baseline="30000" dirty="0" smtClean="0"/>
              <a:t>1,2</a:t>
            </a:r>
            <a:r>
              <a:rPr lang="en-US" sz="4400" dirty="0"/>
              <a:t/>
            </a:r>
            <a:br>
              <a:rPr lang="en-US" sz="4400" dirty="0"/>
            </a:br>
            <a:r>
              <a:rPr lang="en-US" sz="4400" baseline="30000" dirty="0"/>
              <a:t>1</a:t>
            </a:r>
            <a:r>
              <a:rPr lang="en-US" sz="4400" dirty="0"/>
              <a:t>School of Informatics and Computing, Indiana University, Bloomington, IN 47405 USA</a:t>
            </a:r>
            <a:br>
              <a:rPr lang="en-US" sz="4400" dirty="0"/>
            </a:br>
            <a:r>
              <a:rPr lang="en-US" sz="4400" baseline="30000" dirty="0"/>
              <a:t>2</a:t>
            </a:r>
            <a:r>
              <a:rPr lang="en-US" sz="4400" dirty="0"/>
              <a:t>Data to Insight Center, Pervasive Technology Institute, Indiana University, Bloomington, IN 47405 USA</a:t>
            </a:r>
            <a:br>
              <a:rPr lang="en-US" sz="4400" dirty="0"/>
            </a:br>
            <a:r>
              <a:rPr lang="en-US" sz="4400" dirty="0"/>
              <a:t>{</a:t>
            </a:r>
            <a:r>
              <a:rPr lang="en-US" sz="4400" dirty="0" err="1"/>
              <a:t>plale</a:t>
            </a:r>
            <a:r>
              <a:rPr lang="en-US" sz="4400" dirty="0"/>
              <a:t>, </a:t>
            </a:r>
            <a:r>
              <a:rPr lang="en-US" sz="4400" dirty="0" err="1"/>
              <a:t>yuanluo}@indiana.edu</a:t>
            </a:r>
            <a:endParaRPr lang="en-US" sz="4400" b="1" dirty="0"/>
          </a:p>
        </p:txBody>
      </p:sp>
      <p:sp>
        <p:nvSpPr>
          <p:cNvPr id="9" name="Rectangle 9"/>
          <p:cNvSpPr>
            <a:spLocks noChangeArrowheads="1"/>
          </p:cNvSpPr>
          <p:nvPr/>
        </p:nvSpPr>
        <p:spPr bwMode="auto">
          <a:xfrm>
            <a:off x="4747260" y="6629400"/>
            <a:ext cx="7696200" cy="762000"/>
          </a:xfrm>
          <a:prstGeom prst="rect">
            <a:avLst/>
          </a:prstGeom>
          <a:solidFill>
            <a:schemeClr val="accent2">
              <a:lumMod val="75000"/>
            </a:schemeClr>
          </a:solidFill>
          <a:ln>
            <a:noFill/>
          </a:ln>
          <a:extLst/>
        </p:spPr>
        <p:txBody>
          <a:bodyPr wrap="none" lIns="63496" tIns="31748" rIns="63496" bIns="31748" anchor="ctr"/>
          <a:lstStyle/>
          <a:p>
            <a:pPr algn="ctr"/>
            <a:r>
              <a:rPr lang="en-US" sz="4800" b="1" dirty="0" smtClean="0">
                <a:solidFill>
                  <a:srgbClr val="FFF6DC"/>
                </a:solidFill>
              </a:rPr>
              <a:t>Overview</a:t>
            </a:r>
            <a:endParaRPr lang="en-US" sz="4800" b="1" dirty="0">
              <a:solidFill>
                <a:srgbClr val="FFF6DC"/>
              </a:solidFill>
            </a:endParaRPr>
          </a:p>
        </p:txBody>
      </p:sp>
      <p:sp>
        <p:nvSpPr>
          <p:cNvPr id="10" name="Down Arrow 9"/>
          <p:cNvSpPr/>
          <p:nvPr/>
        </p:nvSpPr>
        <p:spPr>
          <a:xfrm>
            <a:off x="21390704" y="16636064"/>
            <a:ext cx="935567" cy="1585113"/>
          </a:xfrm>
          <a:prstGeom prst="downArrow">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17" name="Rectangle 16"/>
          <p:cNvSpPr/>
          <p:nvPr/>
        </p:nvSpPr>
        <p:spPr>
          <a:xfrm>
            <a:off x="20261850" y="15372079"/>
            <a:ext cx="3200399" cy="1255021"/>
          </a:xfrm>
          <a:prstGeom prst="rect">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r>
              <a:rPr lang="en-US" sz="3200" dirty="0" smtClean="0"/>
              <a:t>Karma Server</a:t>
            </a:r>
            <a:endParaRPr lang="en-US" sz="3200" dirty="0"/>
          </a:p>
        </p:txBody>
      </p:sp>
      <p:sp>
        <p:nvSpPr>
          <p:cNvPr id="20" name="Down Arrow 19"/>
          <p:cNvSpPr/>
          <p:nvPr/>
        </p:nvSpPr>
        <p:spPr>
          <a:xfrm>
            <a:off x="17135219" y="11885253"/>
            <a:ext cx="1121738" cy="1535325"/>
          </a:xfrm>
          <a:prstGeom prst="downArrow">
            <a:avLst/>
          </a:prstGeom>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endParaRPr lang="en-US"/>
          </a:p>
        </p:txBody>
      </p:sp>
      <p:sp>
        <p:nvSpPr>
          <p:cNvPr id="24" name="Can 23"/>
          <p:cNvSpPr/>
          <p:nvPr/>
        </p:nvSpPr>
        <p:spPr>
          <a:xfrm>
            <a:off x="23465792" y="14837898"/>
            <a:ext cx="2442208" cy="1097280"/>
          </a:xfrm>
          <a:prstGeom prst="can">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r>
              <a:rPr lang="en-US" sz="2800" dirty="0" smtClean="0"/>
              <a:t>Experiment Repository</a:t>
            </a:r>
            <a:endParaRPr lang="en-US" sz="2800" dirty="0"/>
          </a:p>
        </p:txBody>
      </p:sp>
      <p:sp>
        <p:nvSpPr>
          <p:cNvPr id="80" name="Rectangle 9"/>
          <p:cNvSpPr>
            <a:spLocks noChangeArrowheads="1"/>
          </p:cNvSpPr>
          <p:nvPr/>
        </p:nvSpPr>
        <p:spPr bwMode="auto">
          <a:xfrm>
            <a:off x="17145000" y="6642847"/>
            <a:ext cx="9829800" cy="748553"/>
          </a:xfrm>
          <a:prstGeom prst="rect">
            <a:avLst/>
          </a:prstGeom>
          <a:solidFill>
            <a:schemeClr val="accent2">
              <a:lumMod val="75000"/>
            </a:schemeClr>
          </a:solidFill>
          <a:ln>
            <a:noFill/>
          </a:ln>
          <a:extLst/>
        </p:spPr>
        <p:txBody>
          <a:bodyPr wrap="none" lIns="63496" tIns="31748" rIns="63496" bIns="31748" anchor="ctr"/>
          <a:lstStyle/>
          <a:p>
            <a:pPr algn="ctr"/>
            <a:r>
              <a:rPr lang="en-US" sz="4800" b="1" dirty="0" smtClean="0">
                <a:solidFill>
                  <a:srgbClr val="FFF6DC"/>
                </a:solidFill>
              </a:rPr>
              <a:t>Provenance Collection Architecture</a:t>
            </a:r>
            <a:endParaRPr lang="en-US" sz="4800" b="1" dirty="0">
              <a:solidFill>
                <a:srgbClr val="FFF6DC"/>
              </a:solidFill>
            </a:endParaRPr>
          </a:p>
        </p:txBody>
      </p:sp>
      <p:sp>
        <p:nvSpPr>
          <p:cNvPr id="81" name="Rectangle 9"/>
          <p:cNvSpPr>
            <a:spLocks noChangeArrowheads="1"/>
          </p:cNvSpPr>
          <p:nvPr/>
        </p:nvSpPr>
        <p:spPr bwMode="auto">
          <a:xfrm>
            <a:off x="31447740" y="6629400"/>
            <a:ext cx="7696200" cy="762000"/>
          </a:xfrm>
          <a:prstGeom prst="rect">
            <a:avLst/>
          </a:prstGeom>
          <a:solidFill>
            <a:schemeClr val="accent2">
              <a:lumMod val="75000"/>
            </a:schemeClr>
          </a:solidFill>
          <a:ln>
            <a:noFill/>
          </a:ln>
          <a:extLst/>
        </p:spPr>
        <p:txBody>
          <a:bodyPr wrap="none" lIns="63496" tIns="31748" rIns="63496" bIns="31748" anchor="ctr"/>
          <a:lstStyle/>
          <a:p>
            <a:pPr algn="ctr"/>
            <a:r>
              <a:rPr lang="en-US" sz="4800" b="1" dirty="0" smtClean="0">
                <a:solidFill>
                  <a:srgbClr val="FFF6DC"/>
                </a:solidFill>
              </a:rPr>
              <a:t>Karma Framework</a:t>
            </a:r>
            <a:endParaRPr lang="en-US" sz="4800" b="1" dirty="0">
              <a:solidFill>
                <a:srgbClr val="FFF6DC"/>
              </a:solidFill>
            </a:endParaRPr>
          </a:p>
        </p:txBody>
      </p:sp>
      <p:sp>
        <p:nvSpPr>
          <p:cNvPr id="83" name="Rectangle 82"/>
          <p:cNvSpPr/>
          <p:nvPr/>
        </p:nvSpPr>
        <p:spPr>
          <a:xfrm>
            <a:off x="16437162" y="10554362"/>
            <a:ext cx="2517855" cy="1494616"/>
          </a:xfrm>
          <a:prstGeom prst="rect">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r>
              <a:rPr lang="en-US" sz="2800" dirty="0"/>
              <a:t>GENI </a:t>
            </a:r>
            <a:r>
              <a:rPr lang="en-US" sz="2800" dirty="0" smtClean="0"/>
              <a:t>Provenance </a:t>
            </a:r>
            <a:r>
              <a:rPr lang="en-US" sz="2800" dirty="0"/>
              <a:t>Adaptor</a:t>
            </a:r>
          </a:p>
        </p:txBody>
      </p:sp>
      <p:sp>
        <p:nvSpPr>
          <p:cNvPr id="11" name="Rounded Rectangle 10"/>
          <p:cNvSpPr/>
          <p:nvPr/>
        </p:nvSpPr>
        <p:spPr>
          <a:xfrm>
            <a:off x="16154399" y="8229600"/>
            <a:ext cx="3048001" cy="2406824"/>
          </a:xfrm>
          <a:prstGeom prst="roundRect">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r>
              <a:rPr lang="en-US" sz="3100" dirty="0" smtClean="0"/>
              <a:t>GENI </a:t>
            </a:r>
            <a:r>
              <a:rPr lang="en-US" sz="3100" dirty="0"/>
              <a:t>Experimental Tool</a:t>
            </a:r>
          </a:p>
        </p:txBody>
      </p:sp>
      <p:sp>
        <p:nvSpPr>
          <p:cNvPr id="84" name="Can 83"/>
          <p:cNvSpPr/>
          <p:nvPr/>
        </p:nvSpPr>
        <p:spPr>
          <a:xfrm>
            <a:off x="23465792" y="16078460"/>
            <a:ext cx="2442208" cy="1097280"/>
          </a:xfrm>
          <a:prstGeom prst="can">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r>
              <a:rPr lang="en-US" sz="2800" dirty="0" smtClean="0"/>
              <a:t>Provenance Repository</a:t>
            </a:r>
            <a:endParaRPr lang="en-US" sz="2800" dirty="0"/>
          </a:p>
        </p:txBody>
      </p:sp>
      <p:sp>
        <p:nvSpPr>
          <p:cNvPr id="85" name="Down Arrow 84"/>
          <p:cNvSpPr/>
          <p:nvPr/>
        </p:nvSpPr>
        <p:spPr>
          <a:xfrm>
            <a:off x="20909842" y="11894631"/>
            <a:ext cx="1121738" cy="1525947"/>
          </a:xfrm>
          <a:prstGeom prst="downArrow">
            <a:avLst/>
          </a:prstGeom>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endParaRPr lang="en-US"/>
          </a:p>
        </p:txBody>
      </p:sp>
      <p:sp>
        <p:nvSpPr>
          <p:cNvPr id="86" name="Rectangle 85"/>
          <p:cNvSpPr/>
          <p:nvPr/>
        </p:nvSpPr>
        <p:spPr>
          <a:xfrm>
            <a:off x="20211785" y="10563740"/>
            <a:ext cx="2517855" cy="1494616"/>
          </a:xfrm>
          <a:prstGeom prst="rect">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r>
              <a:rPr lang="en-US" sz="2800" dirty="0"/>
              <a:t>GENI </a:t>
            </a:r>
            <a:r>
              <a:rPr lang="en-US" sz="2800" dirty="0" smtClean="0"/>
              <a:t>Provenance </a:t>
            </a:r>
            <a:r>
              <a:rPr lang="en-US" sz="2800" dirty="0"/>
              <a:t>Adaptor</a:t>
            </a:r>
          </a:p>
        </p:txBody>
      </p:sp>
      <p:sp>
        <p:nvSpPr>
          <p:cNvPr id="88" name="Down Arrow 87"/>
          <p:cNvSpPr/>
          <p:nvPr/>
        </p:nvSpPr>
        <p:spPr>
          <a:xfrm>
            <a:off x="25441019" y="11894631"/>
            <a:ext cx="1121738" cy="1525947"/>
          </a:xfrm>
          <a:prstGeom prst="downArrow">
            <a:avLst/>
          </a:prstGeom>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endParaRPr lang="en-US"/>
          </a:p>
        </p:txBody>
      </p:sp>
      <p:sp>
        <p:nvSpPr>
          <p:cNvPr id="89" name="Rectangle 88"/>
          <p:cNvSpPr/>
          <p:nvPr/>
        </p:nvSpPr>
        <p:spPr>
          <a:xfrm>
            <a:off x="24742962" y="10563740"/>
            <a:ext cx="2517855" cy="1494616"/>
          </a:xfrm>
          <a:prstGeom prst="rect">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r>
              <a:rPr lang="en-US" sz="2800" dirty="0"/>
              <a:t>GENI </a:t>
            </a:r>
            <a:r>
              <a:rPr lang="en-US" sz="2800" dirty="0" smtClean="0"/>
              <a:t>Provenance </a:t>
            </a:r>
            <a:r>
              <a:rPr lang="en-US" sz="2800" dirty="0"/>
              <a:t>Adaptor</a:t>
            </a:r>
          </a:p>
        </p:txBody>
      </p:sp>
      <p:sp>
        <p:nvSpPr>
          <p:cNvPr id="91" name="TextBox 90"/>
          <p:cNvSpPr txBox="1"/>
          <p:nvPr/>
        </p:nvSpPr>
        <p:spPr>
          <a:xfrm>
            <a:off x="18120121" y="12048978"/>
            <a:ext cx="2530079" cy="1371801"/>
          </a:xfrm>
          <a:prstGeom prst="rect">
            <a:avLst/>
          </a:prstGeom>
          <a:noFill/>
        </p:spPr>
        <p:txBody>
          <a:bodyPr wrap="square" lIns="261253" tIns="130627" rIns="261253" bIns="130627" rtlCol="0">
            <a:spAutoFit/>
          </a:bodyPr>
          <a:lstStyle/>
          <a:p>
            <a:r>
              <a:rPr lang="en-US" sz="2400" dirty="0" smtClean="0"/>
              <a:t>Publish Provenance </a:t>
            </a:r>
            <a:r>
              <a:rPr lang="en-US" sz="2400" dirty="0"/>
              <a:t>Notification</a:t>
            </a:r>
          </a:p>
        </p:txBody>
      </p:sp>
      <p:sp>
        <p:nvSpPr>
          <p:cNvPr id="92" name="TextBox 91"/>
          <p:cNvSpPr txBox="1"/>
          <p:nvPr/>
        </p:nvSpPr>
        <p:spPr>
          <a:xfrm>
            <a:off x="23545800" y="8931777"/>
            <a:ext cx="465323" cy="1002469"/>
          </a:xfrm>
          <a:prstGeom prst="rect">
            <a:avLst/>
          </a:prstGeom>
          <a:noFill/>
        </p:spPr>
        <p:txBody>
          <a:bodyPr wrap="square" lIns="261253" tIns="130627" rIns="261253" bIns="130627" rtlCol="0">
            <a:spAutoFit/>
          </a:bodyPr>
          <a:lstStyle/>
          <a:p>
            <a:pPr algn="ctr"/>
            <a:r>
              <a:rPr lang="en-US" sz="4800" dirty="0" smtClean="0"/>
              <a:t>…</a:t>
            </a:r>
            <a:endParaRPr lang="en-US" sz="4800" dirty="0"/>
          </a:p>
        </p:txBody>
      </p:sp>
      <p:sp>
        <p:nvSpPr>
          <p:cNvPr id="93" name="Down Arrow 92"/>
          <p:cNvSpPr/>
          <p:nvPr/>
        </p:nvSpPr>
        <p:spPr>
          <a:xfrm>
            <a:off x="21288119" y="14024975"/>
            <a:ext cx="1121738" cy="1347104"/>
          </a:xfrm>
          <a:prstGeom prst="downArrow">
            <a:avLst/>
          </a:prstGeom>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endParaRPr lang="en-US"/>
          </a:p>
        </p:txBody>
      </p:sp>
      <p:sp>
        <p:nvSpPr>
          <p:cNvPr id="82" name="Rectangle 81"/>
          <p:cNvSpPr/>
          <p:nvPr/>
        </p:nvSpPr>
        <p:spPr>
          <a:xfrm>
            <a:off x="15925800" y="13420578"/>
            <a:ext cx="11846377" cy="605480"/>
          </a:xfrm>
          <a:prstGeom prst="rect">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r>
              <a:rPr lang="en-US" sz="3200" dirty="0" err="1" smtClean="0"/>
              <a:t>RabbitMQ</a:t>
            </a:r>
            <a:r>
              <a:rPr lang="en-US" sz="3200" dirty="0" smtClean="0"/>
              <a:t> Message Bus</a:t>
            </a:r>
            <a:endParaRPr lang="en-US" sz="3200" dirty="0"/>
          </a:p>
        </p:txBody>
      </p:sp>
      <p:sp>
        <p:nvSpPr>
          <p:cNvPr id="94" name="TextBox 93"/>
          <p:cNvSpPr txBox="1"/>
          <p:nvPr/>
        </p:nvSpPr>
        <p:spPr>
          <a:xfrm>
            <a:off x="21869400" y="12048978"/>
            <a:ext cx="2530079" cy="1371801"/>
          </a:xfrm>
          <a:prstGeom prst="rect">
            <a:avLst/>
          </a:prstGeom>
          <a:noFill/>
        </p:spPr>
        <p:txBody>
          <a:bodyPr wrap="square" lIns="261253" tIns="130627" rIns="261253" bIns="130627" rtlCol="0">
            <a:spAutoFit/>
          </a:bodyPr>
          <a:lstStyle/>
          <a:p>
            <a:r>
              <a:rPr lang="en-US" sz="2400" dirty="0" smtClean="0"/>
              <a:t>Publish Provenance Notification</a:t>
            </a:r>
            <a:endParaRPr lang="en-US" sz="2400" dirty="0"/>
          </a:p>
        </p:txBody>
      </p:sp>
      <p:sp>
        <p:nvSpPr>
          <p:cNvPr id="95" name="TextBox 94"/>
          <p:cNvSpPr txBox="1"/>
          <p:nvPr/>
        </p:nvSpPr>
        <p:spPr>
          <a:xfrm>
            <a:off x="26365200" y="12048978"/>
            <a:ext cx="2057400" cy="1371801"/>
          </a:xfrm>
          <a:prstGeom prst="rect">
            <a:avLst/>
          </a:prstGeom>
          <a:noFill/>
        </p:spPr>
        <p:txBody>
          <a:bodyPr wrap="square" lIns="261253" tIns="130627" rIns="261253" bIns="130627" rtlCol="0">
            <a:spAutoFit/>
          </a:bodyPr>
          <a:lstStyle/>
          <a:p>
            <a:r>
              <a:rPr lang="en-US" sz="2400" dirty="0" smtClean="0"/>
              <a:t>Publish Provenance </a:t>
            </a:r>
            <a:r>
              <a:rPr lang="en-US" sz="2400" dirty="0"/>
              <a:t>Notification</a:t>
            </a:r>
          </a:p>
        </p:txBody>
      </p:sp>
      <p:sp>
        <p:nvSpPr>
          <p:cNvPr id="96" name="Rectangle 95"/>
          <p:cNvSpPr/>
          <p:nvPr/>
        </p:nvSpPr>
        <p:spPr>
          <a:xfrm>
            <a:off x="19480471" y="18221177"/>
            <a:ext cx="4846439" cy="927321"/>
          </a:xfrm>
          <a:prstGeom prst="rect">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r>
              <a:rPr lang="en-US" sz="3200" dirty="0" err="1" smtClean="0"/>
              <a:t>NetKarma</a:t>
            </a:r>
            <a:r>
              <a:rPr lang="en-US" sz="3200" dirty="0" smtClean="0"/>
              <a:t> Portal</a:t>
            </a:r>
            <a:endParaRPr lang="en-US" sz="3200" dirty="0"/>
          </a:p>
        </p:txBody>
      </p:sp>
      <p:sp>
        <p:nvSpPr>
          <p:cNvPr id="98" name="TextBox 97"/>
          <p:cNvSpPr txBox="1"/>
          <p:nvPr/>
        </p:nvSpPr>
        <p:spPr>
          <a:xfrm>
            <a:off x="18969992" y="16773177"/>
            <a:ext cx="3429000" cy="1371801"/>
          </a:xfrm>
          <a:prstGeom prst="rect">
            <a:avLst/>
          </a:prstGeom>
          <a:noFill/>
        </p:spPr>
        <p:txBody>
          <a:bodyPr wrap="square" lIns="261253" tIns="130627" rIns="261253" bIns="130627" rtlCol="0">
            <a:spAutoFit/>
          </a:bodyPr>
          <a:lstStyle/>
          <a:p>
            <a:r>
              <a:rPr lang="en-US" sz="2400" dirty="0" smtClean="0"/>
              <a:t>Provenance Query/Visualization</a:t>
            </a:r>
          </a:p>
          <a:p>
            <a:pPr algn="r"/>
            <a:endParaRPr lang="en-US" sz="2400" dirty="0"/>
          </a:p>
        </p:txBody>
      </p:sp>
      <p:sp>
        <p:nvSpPr>
          <p:cNvPr id="99" name="TextBox 98"/>
          <p:cNvSpPr txBox="1"/>
          <p:nvPr/>
        </p:nvSpPr>
        <p:spPr>
          <a:xfrm>
            <a:off x="19415521" y="14029977"/>
            <a:ext cx="2530079" cy="1371801"/>
          </a:xfrm>
          <a:prstGeom prst="rect">
            <a:avLst/>
          </a:prstGeom>
          <a:noFill/>
        </p:spPr>
        <p:txBody>
          <a:bodyPr wrap="square" lIns="261253" tIns="130627" rIns="261253" bIns="130627" rtlCol="0">
            <a:spAutoFit/>
          </a:bodyPr>
          <a:lstStyle/>
          <a:p>
            <a:r>
              <a:rPr lang="en-US" sz="2400" dirty="0" smtClean="0"/>
              <a:t>Publish Provenance </a:t>
            </a:r>
            <a:r>
              <a:rPr lang="en-US" sz="2400" dirty="0"/>
              <a:t>Notification</a:t>
            </a:r>
          </a:p>
        </p:txBody>
      </p:sp>
      <p:sp>
        <p:nvSpPr>
          <p:cNvPr id="100" name="Content Placeholder 14"/>
          <p:cNvSpPr>
            <a:spLocks noGrp="1"/>
          </p:cNvSpPr>
          <p:nvPr>
            <p:ph sz="half" idx="1"/>
          </p:nvPr>
        </p:nvSpPr>
        <p:spPr>
          <a:xfrm>
            <a:off x="2194560" y="15772954"/>
            <a:ext cx="12801600" cy="8721081"/>
          </a:xfrm>
          <a:ln w="38100" cap="flat">
            <a:solidFill>
              <a:schemeClr val="accent2">
                <a:lumMod val="75000"/>
              </a:schemeClr>
            </a:solidFill>
          </a:ln>
          <a:effectLst/>
        </p:spPr>
        <p:txBody>
          <a:bodyPr>
            <a:normAutofit/>
          </a:bodyPr>
          <a:lstStyle/>
          <a:p>
            <a:pPr marL="0" indent="0" algn="just">
              <a:buNone/>
            </a:pPr>
            <a:endParaRPr lang="en-US" sz="3600" dirty="0" smtClean="0"/>
          </a:p>
          <a:p>
            <a:pPr marL="0" indent="0" algn="just">
              <a:buNone/>
            </a:pPr>
            <a:r>
              <a:rPr lang="en-US" sz="3600" dirty="0" smtClean="0"/>
              <a:t>GENI is a </a:t>
            </a:r>
            <a:r>
              <a:rPr lang="en-US" sz="3600" dirty="0"/>
              <a:t>virtual laboratory for at-scale networking experimentation including slice creation, topology of the slice, operational status and other measurement statistics and correlate it with the experimental data.  </a:t>
            </a:r>
            <a:endParaRPr lang="en-US" sz="3600" dirty="0" smtClean="0"/>
          </a:p>
          <a:p>
            <a:pPr marL="0" indent="0" algn="just">
              <a:buNone/>
            </a:pPr>
            <a:r>
              <a:rPr lang="en-US" sz="3600" dirty="0"/>
              <a:t>The GENI</a:t>
            </a:r>
            <a:r>
              <a:rPr lang="en-US" sz="3600" dirty="0" smtClean="0"/>
              <a:t> framework </a:t>
            </a:r>
            <a:r>
              <a:rPr lang="en-US" sz="3600" dirty="0"/>
              <a:t>has several layers of the GENI stack: </a:t>
            </a:r>
            <a:endParaRPr lang="en-US" sz="3600" dirty="0" smtClean="0"/>
          </a:p>
          <a:p>
            <a:pPr marL="742950" indent="-742950" algn="just">
              <a:buFont typeface="+mj-lt"/>
              <a:buAutoNum type="arabicParenR"/>
            </a:pPr>
            <a:r>
              <a:rPr lang="en-US" sz="3600" dirty="0" smtClean="0"/>
              <a:t>An </a:t>
            </a:r>
            <a:r>
              <a:rPr lang="en-US" sz="3600" dirty="0"/>
              <a:t>experimental layer where application code is deployed across the slice and execution is </a:t>
            </a:r>
            <a:r>
              <a:rPr lang="en-US" sz="3600" dirty="0" smtClean="0"/>
              <a:t>triggered;</a:t>
            </a:r>
          </a:p>
          <a:p>
            <a:pPr marL="742950" indent="-742950" algn="just">
              <a:buFont typeface="+mj-lt"/>
              <a:buAutoNum type="arabicParenR"/>
            </a:pPr>
            <a:r>
              <a:rPr lang="en-US" sz="3600" dirty="0" smtClean="0"/>
              <a:t>a </a:t>
            </a:r>
            <a:r>
              <a:rPr lang="en-US" sz="3600" dirty="0"/>
              <a:t>control plane which exposes a network topology through assignment of a slice to a user or group of </a:t>
            </a:r>
            <a:r>
              <a:rPr lang="en-US" sz="3600" dirty="0" smtClean="0"/>
              <a:t>users; and</a:t>
            </a:r>
          </a:p>
          <a:p>
            <a:pPr marL="742950" indent="-742950" algn="just">
              <a:buFont typeface="+mj-lt"/>
              <a:buAutoNum type="arabicParenR"/>
            </a:pPr>
            <a:r>
              <a:rPr lang="en-US" sz="3600" dirty="0"/>
              <a:t>a</a:t>
            </a:r>
            <a:r>
              <a:rPr lang="en-US" sz="3600" dirty="0" smtClean="0"/>
              <a:t> </a:t>
            </a:r>
            <a:r>
              <a:rPr lang="en-US" sz="3600" dirty="0"/>
              <a:t>measurement plane which traces network traffic, for instance GENI Instrumentation and Measurement Systems (GIMS) </a:t>
            </a:r>
            <a:r>
              <a:rPr lang="en-US" sz="3600" dirty="0" smtClean="0"/>
              <a:t>[3].</a:t>
            </a:r>
            <a:endParaRPr lang="en-US" sz="3600" dirty="0"/>
          </a:p>
          <a:p>
            <a:pPr marL="0" indent="0" algn="just">
              <a:buNone/>
            </a:pPr>
            <a:endParaRPr lang="en-US" sz="3600" dirty="0" smtClean="0"/>
          </a:p>
        </p:txBody>
      </p:sp>
      <p:sp>
        <p:nvSpPr>
          <p:cNvPr id="101" name="Rectangle 9"/>
          <p:cNvSpPr>
            <a:spLocks noChangeArrowheads="1"/>
          </p:cNvSpPr>
          <p:nvPr/>
        </p:nvSpPr>
        <p:spPr bwMode="auto">
          <a:xfrm>
            <a:off x="4745736" y="15392400"/>
            <a:ext cx="7696200" cy="762000"/>
          </a:xfrm>
          <a:prstGeom prst="rect">
            <a:avLst/>
          </a:prstGeom>
          <a:solidFill>
            <a:schemeClr val="accent2">
              <a:lumMod val="75000"/>
            </a:schemeClr>
          </a:solidFill>
          <a:ln>
            <a:noFill/>
          </a:ln>
          <a:extLst/>
        </p:spPr>
        <p:txBody>
          <a:bodyPr wrap="none" lIns="63496" tIns="31748" rIns="63496" bIns="31748" anchor="ctr"/>
          <a:lstStyle/>
          <a:p>
            <a:pPr algn="ctr"/>
            <a:r>
              <a:rPr lang="en-US" sz="4800" b="1" dirty="0" smtClean="0">
                <a:solidFill>
                  <a:srgbClr val="FFF6DC"/>
                </a:solidFill>
              </a:rPr>
              <a:t>GENI</a:t>
            </a:r>
            <a:endParaRPr lang="en-US" sz="4800" b="1" dirty="0">
              <a:solidFill>
                <a:srgbClr val="FFF6DC"/>
              </a:solidFill>
            </a:endParaRPr>
          </a:p>
        </p:txBody>
      </p:sp>
      <p:sp>
        <p:nvSpPr>
          <p:cNvPr id="36" name="Rounded Rectangle 35"/>
          <p:cNvSpPr/>
          <p:nvPr/>
        </p:nvSpPr>
        <p:spPr>
          <a:xfrm>
            <a:off x="19964399" y="8229600"/>
            <a:ext cx="3048001" cy="2406824"/>
          </a:xfrm>
          <a:prstGeom prst="roundRect">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r>
              <a:rPr lang="en-US" sz="3100" dirty="0" smtClean="0"/>
              <a:t>GENI </a:t>
            </a:r>
            <a:r>
              <a:rPr lang="en-US" sz="3100" dirty="0"/>
              <a:t>Control </a:t>
            </a:r>
            <a:r>
              <a:rPr lang="en-US" sz="3100" dirty="0" smtClean="0"/>
              <a:t>Plane</a:t>
            </a:r>
            <a:endParaRPr lang="en-US" sz="3100" dirty="0"/>
          </a:p>
        </p:txBody>
      </p:sp>
      <p:sp>
        <p:nvSpPr>
          <p:cNvPr id="37" name="Rounded Rectangle 36"/>
          <p:cNvSpPr/>
          <p:nvPr/>
        </p:nvSpPr>
        <p:spPr>
          <a:xfrm>
            <a:off x="24460200" y="8229600"/>
            <a:ext cx="3048001" cy="2406824"/>
          </a:xfrm>
          <a:prstGeom prst="roundRect">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r>
              <a:rPr lang="en-US" sz="3100" dirty="0" smtClean="0"/>
              <a:t>GENI </a:t>
            </a:r>
            <a:r>
              <a:rPr lang="en-US" sz="3100" dirty="0"/>
              <a:t>Measurement Plane</a:t>
            </a:r>
          </a:p>
        </p:txBody>
      </p:sp>
      <p:sp>
        <p:nvSpPr>
          <p:cNvPr id="40" name="TextBox 39"/>
          <p:cNvSpPr txBox="1"/>
          <p:nvPr/>
        </p:nvSpPr>
        <p:spPr>
          <a:xfrm>
            <a:off x="38295416" y="15470381"/>
            <a:ext cx="3353666" cy="1925799"/>
          </a:xfrm>
          <a:prstGeom prst="rect">
            <a:avLst/>
          </a:prstGeom>
          <a:noFill/>
        </p:spPr>
        <p:txBody>
          <a:bodyPr wrap="square" lIns="261253" tIns="130627" rIns="261253" bIns="130627" rtlCol="0">
            <a:spAutoFit/>
          </a:bodyPr>
          <a:lstStyle/>
          <a:p>
            <a:pPr algn="ctr"/>
            <a:r>
              <a:rPr lang="en-US" sz="3600" dirty="0"/>
              <a:t>Notification </a:t>
            </a:r>
            <a:r>
              <a:rPr lang="en-US" sz="3600" dirty="0" smtClean="0"/>
              <a:t>Creation</a:t>
            </a:r>
          </a:p>
          <a:p>
            <a:pPr algn="ctr"/>
            <a:r>
              <a:rPr lang="en-US" sz="3600" dirty="0" smtClean="0"/>
              <a:t>Layer</a:t>
            </a:r>
            <a:endParaRPr lang="en-US" sz="3600" dirty="0"/>
          </a:p>
        </p:txBody>
      </p:sp>
      <p:sp>
        <p:nvSpPr>
          <p:cNvPr id="4" name="Right Bracket 3"/>
          <p:cNvSpPr/>
          <p:nvPr/>
        </p:nvSpPr>
        <p:spPr>
          <a:xfrm>
            <a:off x="37914416" y="15849600"/>
            <a:ext cx="478094" cy="1219200"/>
          </a:xfrm>
          <a:prstGeom prst="righ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3" name="Rectangle 42"/>
          <p:cNvSpPr/>
          <p:nvPr/>
        </p:nvSpPr>
        <p:spPr>
          <a:xfrm>
            <a:off x="29870400" y="16078460"/>
            <a:ext cx="7696200" cy="694717"/>
          </a:xfrm>
          <a:prstGeom prst="rect">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indent="-1201796" algn="ctr">
              <a:buClr>
                <a:srgbClr val="660033"/>
              </a:buClr>
            </a:pPr>
            <a:r>
              <a:rPr lang="en-US" sz="2800" dirty="0" smtClean="0">
                <a:cs typeface="Arial" pitchFamily="34" charset="0"/>
              </a:rPr>
              <a:t>  Notification Generator</a:t>
            </a:r>
            <a:endParaRPr lang="en-US" sz="2800" dirty="0">
              <a:cs typeface="Arial" pitchFamily="34" charset="0"/>
            </a:endParaRPr>
          </a:p>
        </p:txBody>
      </p:sp>
      <p:sp>
        <p:nvSpPr>
          <p:cNvPr id="44" name="Right Bracket 43"/>
          <p:cNvSpPr/>
          <p:nvPr/>
        </p:nvSpPr>
        <p:spPr>
          <a:xfrm>
            <a:off x="37894260" y="17345973"/>
            <a:ext cx="490384" cy="4218628"/>
          </a:xfrm>
          <a:prstGeom prst="righ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5" name="Down Arrow 44"/>
          <p:cNvSpPr/>
          <p:nvPr/>
        </p:nvSpPr>
        <p:spPr>
          <a:xfrm>
            <a:off x="34715214" y="16786368"/>
            <a:ext cx="1121738" cy="792557"/>
          </a:xfrm>
          <a:prstGeom prst="downArrow">
            <a:avLst/>
          </a:prstGeom>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endParaRPr lang="en-US"/>
          </a:p>
        </p:txBody>
      </p:sp>
      <p:sp>
        <p:nvSpPr>
          <p:cNvPr id="48" name="Rectangle 47"/>
          <p:cNvSpPr/>
          <p:nvPr/>
        </p:nvSpPr>
        <p:spPr>
          <a:xfrm>
            <a:off x="32994603" y="17602200"/>
            <a:ext cx="4594858" cy="694717"/>
          </a:xfrm>
          <a:prstGeom prst="rect">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indent="-1201796" algn="ctr">
              <a:buClr>
                <a:srgbClr val="660033"/>
              </a:buClr>
            </a:pPr>
            <a:r>
              <a:rPr lang="en-US" sz="2800" dirty="0" smtClean="0">
                <a:cs typeface="Arial" pitchFamily="34" charset="0"/>
              </a:rPr>
              <a:t>Karma Messaging Client</a:t>
            </a:r>
            <a:endParaRPr lang="en-US" sz="2800" dirty="0">
              <a:cs typeface="Arial" pitchFamily="34" charset="0"/>
            </a:endParaRPr>
          </a:p>
        </p:txBody>
      </p:sp>
      <p:sp>
        <p:nvSpPr>
          <p:cNvPr id="49" name="Down Arrow 48"/>
          <p:cNvSpPr/>
          <p:nvPr/>
        </p:nvSpPr>
        <p:spPr>
          <a:xfrm>
            <a:off x="34715214" y="18312228"/>
            <a:ext cx="1121738" cy="792557"/>
          </a:xfrm>
          <a:prstGeom prst="downArrow">
            <a:avLst/>
          </a:prstGeom>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endParaRPr lang="en-US"/>
          </a:p>
        </p:txBody>
      </p:sp>
      <p:sp>
        <p:nvSpPr>
          <p:cNvPr id="50" name="Rectangle 49"/>
          <p:cNvSpPr/>
          <p:nvPr/>
        </p:nvSpPr>
        <p:spPr>
          <a:xfrm>
            <a:off x="32994602" y="19117283"/>
            <a:ext cx="4594858" cy="694717"/>
          </a:xfrm>
          <a:prstGeom prst="rect">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indent="-1201796" algn="ctr">
              <a:buClr>
                <a:srgbClr val="660033"/>
              </a:buClr>
            </a:pPr>
            <a:r>
              <a:rPr lang="en-US" sz="2800" dirty="0" err="1" smtClean="0">
                <a:cs typeface="Arial" pitchFamily="34" charset="0"/>
              </a:rPr>
              <a:t>RabbitMQ</a:t>
            </a:r>
            <a:r>
              <a:rPr lang="en-US" sz="2800" dirty="0" smtClean="0">
                <a:cs typeface="Arial" pitchFamily="34" charset="0"/>
              </a:rPr>
              <a:t> Service </a:t>
            </a:r>
            <a:endParaRPr lang="en-US" sz="2800" dirty="0">
              <a:cs typeface="Arial" pitchFamily="34" charset="0"/>
            </a:endParaRPr>
          </a:p>
        </p:txBody>
      </p:sp>
      <p:sp>
        <p:nvSpPr>
          <p:cNvPr id="51" name="Down Arrow 50"/>
          <p:cNvSpPr/>
          <p:nvPr/>
        </p:nvSpPr>
        <p:spPr>
          <a:xfrm>
            <a:off x="34731162" y="19812000"/>
            <a:ext cx="1121738" cy="792557"/>
          </a:xfrm>
          <a:prstGeom prst="downArrow">
            <a:avLst/>
          </a:prstGeom>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endParaRPr lang="en-US"/>
          </a:p>
        </p:txBody>
      </p:sp>
      <p:sp>
        <p:nvSpPr>
          <p:cNvPr id="52" name="Rectangle 51"/>
          <p:cNvSpPr/>
          <p:nvPr/>
        </p:nvSpPr>
        <p:spPr>
          <a:xfrm>
            <a:off x="32994601" y="20604557"/>
            <a:ext cx="4594860" cy="694717"/>
          </a:xfrm>
          <a:prstGeom prst="rect">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indent="-1201796" algn="ctr">
              <a:buClr>
                <a:srgbClr val="660033"/>
              </a:buClr>
            </a:pPr>
            <a:r>
              <a:rPr lang="en-US" sz="2800" dirty="0" smtClean="0"/>
              <a:t>Message Receiver Daemon</a:t>
            </a:r>
            <a:endParaRPr lang="en-US" sz="2800" dirty="0">
              <a:cs typeface="Arial" pitchFamily="34" charset="0"/>
            </a:endParaRPr>
          </a:p>
        </p:txBody>
      </p:sp>
      <p:sp>
        <p:nvSpPr>
          <p:cNvPr id="53" name="Down Arrow 52"/>
          <p:cNvSpPr/>
          <p:nvPr/>
        </p:nvSpPr>
        <p:spPr>
          <a:xfrm>
            <a:off x="34734971" y="21299274"/>
            <a:ext cx="1121738" cy="792557"/>
          </a:xfrm>
          <a:prstGeom prst="downArrow">
            <a:avLst/>
          </a:prstGeom>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endParaRPr lang="en-US"/>
          </a:p>
        </p:txBody>
      </p:sp>
      <p:sp>
        <p:nvSpPr>
          <p:cNvPr id="54" name="Rectangle 53"/>
          <p:cNvSpPr/>
          <p:nvPr/>
        </p:nvSpPr>
        <p:spPr>
          <a:xfrm>
            <a:off x="29893260" y="22128557"/>
            <a:ext cx="7696200" cy="694717"/>
          </a:xfrm>
          <a:prstGeom prst="rect">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indent="-1201796" algn="ctr">
              <a:buClr>
                <a:srgbClr val="660033"/>
              </a:buClr>
            </a:pPr>
            <a:r>
              <a:rPr lang="en-US" sz="3600" dirty="0" smtClean="0"/>
              <a:t>    Karma DB </a:t>
            </a:r>
            <a:r>
              <a:rPr lang="en-US" sz="3600" dirty="0" err="1" smtClean="0"/>
              <a:t>Ingester</a:t>
            </a:r>
            <a:endParaRPr lang="en-US" sz="3600" dirty="0">
              <a:cs typeface="Arial" pitchFamily="34" charset="0"/>
            </a:endParaRPr>
          </a:p>
        </p:txBody>
      </p:sp>
      <p:sp>
        <p:nvSpPr>
          <p:cNvPr id="55" name="Right Bracket 54"/>
          <p:cNvSpPr/>
          <p:nvPr/>
        </p:nvSpPr>
        <p:spPr>
          <a:xfrm>
            <a:off x="37894260" y="21841772"/>
            <a:ext cx="490384" cy="3456628"/>
          </a:xfrm>
          <a:prstGeom prst="righ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Can 55"/>
          <p:cNvSpPr/>
          <p:nvPr/>
        </p:nvSpPr>
        <p:spPr>
          <a:xfrm>
            <a:off x="35303461" y="23615830"/>
            <a:ext cx="2293696" cy="1097280"/>
          </a:xfrm>
          <a:prstGeom prst="can">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r>
              <a:rPr lang="en-US" sz="2800" dirty="0" smtClean="0"/>
              <a:t>Provenance Repository</a:t>
            </a:r>
            <a:endParaRPr lang="en-US" sz="2800" dirty="0"/>
          </a:p>
        </p:txBody>
      </p:sp>
      <p:sp>
        <p:nvSpPr>
          <p:cNvPr id="57" name="Down Arrow 56"/>
          <p:cNvSpPr/>
          <p:nvPr/>
        </p:nvSpPr>
        <p:spPr>
          <a:xfrm>
            <a:off x="35889440" y="22823274"/>
            <a:ext cx="1121738" cy="792557"/>
          </a:xfrm>
          <a:prstGeom prst="downArrow">
            <a:avLst/>
          </a:prstGeom>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endParaRPr lang="en-US"/>
          </a:p>
        </p:txBody>
      </p:sp>
      <p:sp>
        <p:nvSpPr>
          <p:cNvPr id="58" name="Rectangle 57"/>
          <p:cNvSpPr/>
          <p:nvPr/>
        </p:nvSpPr>
        <p:spPr>
          <a:xfrm>
            <a:off x="30049242" y="23295752"/>
            <a:ext cx="4035018" cy="1850248"/>
          </a:xfrm>
          <a:prstGeom prst="rect">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91440" tIns="130627" rIns="91440" bIns="130627" spcCol="0" rtlCol="0" anchor="ctr" anchorCtr="1"/>
          <a:lstStyle/>
          <a:p>
            <a:pPr indent="-1201796" algn="ctr">
              <a:buClr>
                <a:srgbClr val="660033"/>
              </a:buClr>
            </a:pPr>
            <a:r>
              <a:rPr lang="en-US" sz="3200" dirty="0" err="1" smtClean="0"/>
              <a:t>Asynchronized</a:t>
            </a:r>
            <a:r>
              <a:rPr lang="en-US" sz="3200" dirty="0" smtClean="0"/>
              <a:t> </a:t>
            </a:r>
            <a:r>
              <a:rPr lang="en-US" sz="3200" dirty="0"/>
              <a:t>Notification Processor</a:t>
            </a:r>
            <a:endParaRPr lang="en-US" sz="3200" dirty="0">
              <a:cs typeface="Arial" pitchFamily="34" charset="0"/>
            </a:endParaRPr>
          </a:p>
        </p:txBody>
      </p:sp>
      <p:sp>
        <p:nvSpPr>
          <p:cNvPr id="60" name="Rectangle 59"/>
          <p:cNvSpPr/>
          <p:nvPr/>
        </p:nvSpPr>
        <p:spPr>
          <a:xfrm>
            <a:off x="29900957" y="25908000"/>
            <a:ext cx="7696200" cy="694717"/>
          </a:xfrm>
          <a:prstGeom prst="rect">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marL="1306266" lvl="1" algn="just">
              <a:buClr>
                <a:srgbClr val="660033"/>
              </a:buClr>
            </a:pPr>
            <a:r>
              <a:rPr lang="en-US" sz="3600" dirty="0" smtClean="0"/>
              <a:t>    Karma Query Interface</a:t>
            </a:r>
            <a:endParaRPr lang="en-US" sz="3600" dirty="0">
              <a:cs typeface="Arial" pitchFamily="34" charset="0"/>
            </a:endParaRPr>
          </a:p>
        </p:txBody>
      </p:sp>
      <p:sp>
        <p:nvSpPr>
          <p:cNvPr id="12" name="Left-Right Arrow 11"/>
          <p:cNvSpPr/>
          <p:nvPr/>
        </p:nvSpPr>
        <p:spPr>
          <a:xfrm rot="16200000">
            <a:off x="35860197" y="24875459"/>
            <a:ext cx="1180224" cy="90533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Left-Right Arrow 62"/>
          <p:cNvSpPr/>
          <p:nvPr/>
        </p:nvSpPr>
        <p:spPr>
          <a:xfrm>
            <a:off x="34126968" y="23783470"/>
            <a:ext cx="1176492" cy="90533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63"/>
          <p:cNvSpPr/>
          <p:nvPr/>
        </p:nvSpPr>
        <p:spPr>
          <a:xfrm>
            <a:off x="33188188" y="15285903"/>
            <a:ext cx="1121738" cy="792557"/>
          </a:xfrm>
          <a:prstGeom prst="downArrow">
            <a:avLst/>
          </a:prstGeom>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endParaRPr lang="en-US"/>
          </a:p>
        </p:txBody>
      </p:sp>
      <p:sp>
        <p:nvSpPr>
          <p:cNvPr id="65" name="TextBox 64"/>
          <p:cNvSpPr txBox="1"/>
          <p:nvPr/>
        </p:nvSpPr>
        <p:spPr>
          <a:xfrm>
            <a:off x="34124137" y="15184197"/>
            <a:ext cx="3970034" cy="817803"/>
          </a:xfrm>
          <a:prstGeom prst="rect">
            <a:avLst/>
          </a:prstGeom>
          <a:noFill/>
        </p:spPr>
        <p:txBody>
          <a:bodyPr wrap="square" lIns="261253" tIns="130627" rIns="261253" bIns="130627" rtlCol="0">
            <a:spAutoFit/>
          </a:bodyPr>
          <a:lstStyle/>
          <a:p>
            <a:r>
              <a:rPr lang="en-US" sz="3600" dirty="0" smtClean="0"/>
              <a:t>Provenance Client</a:t>
            </a:r>
            <a:endParaRPr lang="en-US" sz="3600" dirty="0"/>
          </a:p>
        </p:txBody>
      </p:sp>
      <p:sp>
        <p:nvSpPr>
          <p:cNvPr id="67" name="TextBox 66"/>
          <p:cNvSpPr txBox="1"/>
          <p:nvPr/>
        </p:nvSpPr>
        <p:spPr>
          <a:xfrm>
            <a:off x="34171165" y="26826416"/>
            <a:ext cx="2031244" cy="817803"/>
          </a:xfrm>
          <a:prstGeom prst="rect">
            <a:avLst/>
          </a:prstGeom>
          <a:noFill/>
        </p:spPr>
        <p:txBody>
          <a:bodyPr wrap="square" lIns="261253" tIns="130627" rIns="261253" bIns="130627" rtlCol="0">
            <a:spAutoFit/>
          </a:bodyPr>
          <a:lstStyle/>
          <a:p>
            <a:r>
              <a:rPr lang="en-US" sz="3600" dirty="0" smtClean="0"/>
              <a:t>Client</a:t>
            </a:r>
            <a:endParaRPr lang="en-US" sz="3600" dirty="0"/>
          </a:p>
        </p:txBody>
      </p:sp>
      <p:sp>
        <p:nvSpPr>
          <p:cNvPr id="68" name="Left-Right Arrow 67"/>
          <p:cNvSpPr/>
          <p:nvPr/>
        </p:nvSpPr>
        <p:spPr>
          <a:xfrm rot="16200000">
            <a:off x="33128388" y="26778636"/>
            <a:ext cx="1180224" cy="905330"/>
          </a:xfrm>
          <a:prstGeom prst="lef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ight Bracket 68"/>
          <p:cNvSpPr/>
          <p:nvPr/>
        </p:nvSpPr>
        <p:spPr>
          <a:xfrm>
            <a:off x="37894260" y="25679400"/>
            <a:ext cx="478094" cy="1219200"/>
          </a:xfrm>
          <a:prstGeom prst="rightBracket">
            <a:avLst/>
          </a:prstGeom>
          <a:ln w="254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TextBox 69"/>
          <p:cNvSpPr txBox="1"/>
          <p:nvPr/>
        </p:nvSpPr>
        <p:spPr>
          <a:xfrm>
            <a:off x="38295416" y="18572001"/>
            <a:ext cx="3378243" cy="1925799"/>
          </a:xfrm>
          <a:prstGeom prst="rect">
            <a:avLst/>
          </a:prstGeom>
          <a:noFill/>
        </p:spPr>
        <p:txBody>
          <a:bodyPr wrap="square" lIns="261253" tIns="130627" rIns="261253" bIns="130627" rtlCol="0">
            <a:spAutoFit/>
          </a:bodyPr>
          <a:lstStyle/>
          <a:p>
            <a:pPr algn="ctr"/>
            <a:r>
              <a:rPr lang="en-US" sz="3600" dirty="0"/>
              <a:t>Notification Collection </a:t>
            </a:r>
            <a:r>
              <a:rPr lang="en-US" sz="3600" dirty="0" smtClean="0"/>
              <a:t>Layer</a:t>
            </a:r>
            <a:endParaRPr lang="en-US" sz="3600" dirty="0"/>
          </a:p>
        </p:txBody>
      </p:sp>
      <p:sp>
        <p:nvSpPr>
          <p:cNvPr id="72" name="TextBox 71"/>
          <p:cNvSpPr txBox="1"/>
          <p:nvPr/>
        </p:nvSpPr>
        <p:spPr>
          <a:xfrm>
            <a:off x="38295416" y="22707600"/>
            <a:ext cx="3384268" cy="1925799"/>
          </a:xfrm>
          <a:prstGeom prst="rect">
            <a:avLst/>
          </a:prstGeom>
          <a:noFill/>
        </p:spPr>
        <p:txBody>
          <a:bodyPr wrap="square" lIns="261253" tIns="130627" rIns="261253" bIns="130627" rtlCol="0">
            <a:spAutoFit/>
          </a:bodyPr>
          <a:lstStyle/>
          <a:p>
            <a:pPr algn="ctr"/>
            <a:r>
              <a:rPr lang="en-US" sz="3600" dirty="0"/>
              <a:t>Notification Process </a:t>
            </a:r>
            <a:endParaRPr lang="en-US" sz="3600" dirty="0" smtClean="0"/>
          </a:p>
          <a:p>
            <a:pPr algn="ctr"/>
            <a:r>
              <a:rPr lang="en-US" sz="3600" dirty="0" smtClean="0"/>
              <a:t>Layer</a:t>
            </a:r>
            <a:endParaRPr lang="en-US" sz="3600" dirty="0"/>
          </a:p>
        </p:txBody>
      </p:sp>
      <p:sp>
        <p:nvSpPr>
          <p:cNvPr id="73" name="TextBox 72"/>
          <p:cNvSpPr txBox="1"/>
          <p:nvPr/>
        </p:nvSpPr>
        <p:spPr>
          <a:xfrm>
            <a:off x="38295416" y="25450800"/>
            <a:ext cx="3408845" cy="1925799"/>
          </a:xfrm>
          <a:prstGeom prst="rect">
            <a:avLst/>
          </a:prstGeom>
          <a:noFill/>
        </p:spPr>
        <p:txBody>
          <a:bodyPr wrap="square" lIns="261253" tIns="130627" rIns="261253" bIns="130627" rtlCol="0">
            <a:spAutoFit/>
          </a:bodyPr>
          <a:lstStyle/>
          <a:p>
            <a:pPr algn="ctr"/>
            <a:r>
              <a:rPr lang="en-US" sz="3600" dirty="0" smtClean="0"/>
              <a:t>Provenance</a:t>
            </a:r>
          </a:p>
          <a:p>
            <a:pPr algn="ctr"/>
            <a:r>
              <a:rPr lang="en-US" sz="3600" dirty="0" smtClean="0"/>
              <a:t>Representation Layer</a:t>
            </a:r>
            <a:endParaRPr lang="en-US" sz="3600" dirty="0"/>
          </a:p>
        </p:txBody>
      </p:sp>
      <p:sp>
        <p:nvSpPr>
          <p:cNvPr id="75" name="Rectangle 74"/>
          <p:cNvSpPr/>
          <p:nvPr/>
        </p:nvSpPr>
        <p:spPr>
          <a:xfrm>
            <a:off x="29870400" y="17609736"/>
            <a:ext cx="2788843" cy="1211664"/>
          </a:xfrm>
          <a:prstGeom prst="rect">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indent="-1201796" algn="ctr">
              <a:buClr>
                <a:srgbClr val="660033"/>
              </a:buClr>
            </a:pPr>
            <a:r>
              <a:rPr lang="en-US" sz="2800" dirty="0" smtClean="0"/>
              <a:t>Web Service (Client)</a:t>
            </a:r>
            <a:endParaRPr lang="en-US" sz="2800" dirty="0">
              <a:cs typeface="Arial" pitchFamily="34" charset="0"/>
            </a:endParaRPr>
          </a:p>
        </p:txBody>
      </p:sp>
      <p:sp>
        <p:nvSpPr>
          <p:cNvPr id="76" name="Rectangle 75"/>
          <p:cNvSpPr/>
          <p:nvPr/>
        </p:nvSpPr>
        <p:spPr>
          <a:xfrm>
            <a:off x="29893260" y="20087610"/>
            <a:ext cx="2788843" cy="1211664"/>
          </a:xfrm>
          <a:prstGeom prst="rect">
            <a:avLst/>
          </a:prstGeom>
          <a:effectLst>
            <a:outerShdw blurRad="50800" dist="38100" dir="2700000">
              <a:srgbClr val="000000">
                <a:alpha val="43000"/>
              </a:srgbClr>
            </a:outerShdw>
          </a:effectLst>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indent="-1201796" algn="ctr">
              <a:buClr>
                <a:srgbClr val="660033"/>
              </a:buClr>
            </a:pPr>
            <a:r>
              <a:rPr lang="en-US" sz="2800" dirty="0" smtClean="0"/>
              <a:t>Web Service (Server)</a:t>
            </a:r>
            <a:endParaRPr lang="en-US" sz="2800" dirty="0">
              <a:cs typeface="Arial" pitchFamily="34" charset="0"/>
            </a:endParaRPr>
          </a:p>
        </p:txBody>
      </p:sp>
      <p:sp>
        <p:nvSpPr>
          <p:cNvPr id="77" name="Down Arrow 76"/>
          <p:cNvSpPr/>
          <p:nvPr/>
        </p:nvSpPr>
        <p:spPr>
          <a:xfrm>
            <a:off x="30726812" y="16786368"/>
            <a:ext cx="1121738" cy="792557"/>
          </a:xfrm>
          <a:prstGeom prst="downArrow">
            <a:avLst/>
          </a:prstGeom>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endParaRPr lang="en-US"/>
          </a:p>
        </p:txBody>
      </p:sp>
      <p:sp>
        <p:nvSpPr>
          <p:cNvPr id="78" name="Down Arrow 77"/>
          <p:cNvSpPr/>
          <p:nvPr/>
        </p:nvSpPr>
        <p:spPr>
          <a:xfrm>
            <a:off x="30726812" y="18821400"/>
            <a:ext cx="1121738" cy="1266210"/>
          </a:xfrm>
          <a:prstGeom prst="downArrow">
            <a:avLst/>
          </a:prstGeom>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endParaRPr lang="en-US"/>
          </a:p>
        </p:txBody>
      </p:sp>
      <p:sp>
        <p:nvSpPr>
          <p:cNvPr id="79" name="Down Arrow 78"/>
          <p:cNvSpPr/>
          <p:nvPr/>
        </p:nvSpPr>
        <p:spPr>
          <a:xfrm>
            <a:off x="30726812" y="21299274"/>
            <a:ext cx="1121738" cy="792557"/>
          </a:xfrm>
          <a:prstGeom prst="downArrow">
            <a:avLst/>
          </a:prstGeom>
        </p:spPr>
        <p:style>
          <a:lnRef idx="2">
            <a:schemeClr val="accent1"/>
          </a:lnRef>
          <a:fillRef idx="1">
            <a:schemeClr val="lt1"/>
          </a:fillRef>
          <a:effectRef idx="0">
            <a:schemeClr val="accent1"/>
          </a:effectRef>
          <a:fontRef idx="minor">
            <a:schemeClr val="dk1"/>
          </a:fontRef>
        </p:style>
        <p:txBody>
          <a:bodyPr lIns="261253" tIns="130627" rIns="261253" bIns="130627" spcCol="0" rtlCol="0" anchor="ctr"/>
          <a:lstStyle/>
          <a:p>
            <a:pPr algn="ctr"/>
            <a:endParaRPr lang="en-US"/>
          </a:p>
        </p:txBody>
      </p:sp>
      <p:sp>
        <p:nvSpPr>
          <p:cNvPr id="97" name="Content Placeholder 14"/>
          <p:cNvSpPr>
            <a:spLocks noGrp="1"/>
          </p:cNvSpPr>
          <p:nvPr>
            <p:ph sz="half" idx="1"/>
          </p:nvPr>
        </p:nvSpPr>
        <p:spPr>
          <a:xfrm>
            <a:off x="2209800" y="32198319"/>
            <a:ext cx="12801600" cy="6816081"/>
          </a:xfrm>
          <a:ln w="38100" cap="flat">
            <a:solidFill>
              <a:schemeClr val="accent2">
                <a:lumMod val="75000"/>
              </a:schemeClr>
            </a:solidFill>
          </a:ln>
          <a:effectLst/>
        </p:spPr>
        <p:txBody>
          <a:bodyPr>
            <a:normAutofit lnSpcReduction="10000"/>
          </a:bodyPr>
          <a:lstStyle/>
          <a:p>
            <a:pPr marL="0" indent="0">
              <a:buClr>
                <a:srgbClr val="680000"/>
              </a:buClr>
              <a:buNone/>
            </a:pPr>
            <a:endParaRPr lang="en-US" sz="3600" dirty="0" smtClean="0"/>
          </a:p>
          <a:p>
            <a:pPr marL="0" indent="0">
              <a:buClr>
                <a:srgbClr val="680000"/>
              </a:buClr>
              <a:buNone/>
            </a:pPr>
            <a:r>
              <a:rPr lang="en-US" sz="3600" dirty="0" smtClean="0">
                <a:cs typeface="Arial" pitchFamily="34" charset="0"/>
              </a:rPr>
              <a:t>Provenance is collected </a:t>
            </a:r>
            <a:r>
              <a:rPr lang="en-US" sz="3600" dirty="0">
                <a:cs typeface="Arial" pitchFamily="34" charset="0"/>
              </a:rPr>
              <a:t>from multiple sources to obtain</a:t>
            </a:r>
            <a:r>
              <a:rPr lang="en-US" sz="3600" dirty="0" smtClean="0">
                <a:cs typeface="Arial" pitchFamily="34" charset="0"/>
              </a:rPr>
              <a:t> a picture of </a:t>
            </a:r>
            <a:r>
              <a:rPr lang="en-US" sz="3600" dirty="0">
                <a:cs typeface="Arial" pitchFamily="34" charset="0"/>
              </a:rPr>
              <a:t>GENI experiments and conditions of experiment </a:t>
            </a:r>
            <a:r>
              <a:rPr lang="en-US" sz="3600" dirty="0" smtClean="0">
                <a:cs typeface="Arial" pitchFamily="34" charset="0"/>
              </a:rPr>
              <a:t>including:</a:t>
            </a:r>
          </a:p>
          <a:p>
            <a:pPr marL="914400" indent="-914400">
              <a:buFont typeface="Wingdings" pitchFamily="2" charset="2"/>
              <a:buChar char="q"/>
            </a:pPr>
            <a:r>
              <a:rPr lang="en-US" sz="3600" dirty="0" smtClean="0">
                <a:cs typeface="Arial" pitchFamily="34" charset="0"/>
              </a:rPr>
              <a:t>Experimental </a:t>
            </a:r>
            <a:r>
              <a:rPr lang="en-US" sz="3600" dirty="0">
                <a:cs typeface="Arial" pitchFamily="34" charset="0"/>
              </a:rPr>
              <a:t>tool </a:t>
            </a:r>
            <a:r>
              <a:rPr lang="en-US" sz="3600" dirty="0" smtClean="0">
                <a:cs typeface="Arial" pitchFamily="34" charset="0"/>
              </a:rPr>
              <a:t>commands (RAVEN and GUSH)</a:t>
            </a:r>
          </a:p>
          <a:p>
            <a:pPr marL="914400" indent="-914400">
              <a:buFont typeface="Wingdings" pitchFamily="2" charset="2"/>
              <a:buChar char="q"/>
            </a:pPr>
            <a:r>
              <a:rPr lang="en-US" sz="3600" dirty="0" smtClean="0">
                <a:cs typeface="Arial" pitchFamily="34" charset="0"/>
              </a:rPr>
              <a:t>Topology </a:t>
            </a:r>
            <a:r>
              <a:rPr lang="en-US" sz="3600" dirty="0">
                <a:cs typeface="Arial" pitchFamily="34" charset="0"/>
              </a:rPr>
              <a:t>created using the control </a:t>
            </a:r>
            <a:r>
              <a:rPr lang="en-US" sz="3600" dirty="0" smtClean="0">
                <a:cs typeface="Arial" pitchFamily="34" charset="0"/>
              </a:rPr>
              <a:t>frameworks (</a:t>
            </a:r>
            <a:r>
              <a:rPr lang="en-US" sz="3600" dirty="0" err="1" smtClean="0">
                <a:cs typeface="Arial" pitchFamily="34" charset="0"/>
              </a:rPr>
              <a:t>PlanetLab</a:t>
            </a:r>
            <a:r>
              <a:rPr lang="en-US" sz="3600" dirty="0" smtClean="0">
                <a:cs typeface="Arial" pitchFamily="34" charset="0"/>
              </a:rPr>
              <a:t>)</a:t>
            </a:r>
          </a:p>
          <a:p>
            <a:pPr marL="914400" indent="-914400">
              <a:buFont typeface="Wingdings" pitchFamily="2" charset="2"/>
              <a:buChar char="q"/>
            </a:pPr>
            <a:r>
              <a:rPr lang="en-US" sz="3600" dirty="0" smtClean="0">
                <a:cs typeface="Arial" pitchFamily="34" charset="0"/>
              </a:rPr>
              <a:t>Operational </a:t>
            </a:r>
            <a:r>
              <a:rPr lang="en-US" sz="3600" dirty="0">
                <a:cs typeface="Arial" pitchFamily="34" charset="0"/>
              </a:rPr>
              <a:t>status on substrate /</a:t>
            </a:r>
            <a:r>
              <a:rPr lang="en-US" sz="3600" dirty="0" smtClean="0">
                <a:cs typeface="Arial" pitchFamily="34" charset="0"/>
              </a:rPr>
              <a:t>infrastructure</a:t>
            </a:r>
          </a:p>
          <a:p>
            <a:pPr marL="914400" indent="-914400">
              <a:buFont typeface="Wingdings" pitchFamily="2" charset="2"/>
              <a:buChar char="q"/>
            </a:pPr>
            <a:r>
              <a:rPr lang="en-US" sz="3600" dirty="0" smtClean="0">
                <a:cs typeface="Arial" pitchFamily="34" charset="0"/>
              </a:rPr>
              <a:t>Code </a:t>
            </a:r>
            <a:r>
              <a:rPr lang="en-US" sz="3600" dirty="0">
                <a:cs typeface="Arial" pitchFamily="34" charset="0"/>
              </a:rPr>
              <a:t>and data contained in the experimental </a:t>
            </a:r>
            <a:r>
              <a:rPr lang="en-US" sz="3600" dirty="0" smtClean="0">
                <a:cs typeface="Arial" pitchFamily="34" charset="0"/>
              </a:rPr>
              <a:t>slice</a:t>
            </a:r>
          </a:p>
          <a:p>
            <a:pPr marL="914400" indent="-914400">
              <a:buFont typeface="Wingdings" pitchFamily="2" charset="2"/>
              <a:buChar char="q"/>
            </a:pPr>
            <a:r>
              <a:rPr lang="en-US" sz="3600" dirty="0" smtClean="0">
                <a:cs typeface="Arial" pitchFamily="34" charset="0"/>
              </a:rPr>
              <a:t>Measurement </a:t>
            </a:r>
            <a:r>
              <a:rPr lang="en-US" sz="3600" dirty="0">
                <a:cs typeface="Arial" pitchFamily="34" charset="0"/>
              </a:rPr>
              <a:t>data </a:t>
            </a:r>
            <a:r>
              <a:rPr lang="en-US" sz="3600" dirty="0" smtClean="0">
                <a:cs typeface="Arial" pitchFamily="34" charset="0"/>
              </a:rPr>
              <a:t>obtained </a:t>
            </a:r>
          </a:p>
          <a:p>
            <a:pPr marL="914400" indent="-914400">
              <a:buFont typeface="Wingdings" pitchFamily="2" charset="2"/>
              <a:buChar char="q"/>
            </a:pPr>
            <a:r>
              <a:rPr lang="en-US" sz="3600" dirty="0" smtClean="0">
                <a:cs typeface="Arial" pitchFamily="34" charset="0"/>
              </a:rPr>
              <a:t>Annotations </a:t>
            </a:r>
            <a:r>
              <a:rPr lang="en-US" sz="3600" dirty="0">
                <a:cs typeface="Arial" pitchFamily="34" charset="0"/>
              </a:rPr>
              <a:t>by </a:t>
            </a:r>
            <a:r>
              <a:rPr lang="en-US" sz="3600" dirty="0" smtClean="0">
                <a:cs typeface="Arial" pitchFamily="34" charset="0"/>
              </a:rPr>
              <a:t>experimenters</a:t>
            </a:r>
            <a:endParaRPr lang="en-US" sz="3600" dirty="0">
              <a:cs typeface="Arial" pitchFamily="34" charset="0"/>
            </a:endParaRPr>
          </a:p>
        </p:txBody>
      </p:sp>
      <p:sp>
        <p:nvSpPr>
          <p:cNvPr id="102" name="Rectangle 9"/>
          <p:cNvSpPr>
            <a:spLocks noChangeArrowheads="1"/>
          </p:cNvSpPr>
          <p:nvPr/>
        </p:nvSpPr>
        <p:spPr bwMode="auto">
          <a:xfrm>
            <a:off x="4736441" y="31851600"/>
            <a:ext cx="7696200" cy="729871"/>
          </a:xfrm>
          <a:prstGeom prst="rect">
            <a:avLst/>
          </a:prstGeom>
          <a:solidFill>
            <a:schemeClr val="accent2">
              <a:lumMod val="75000"/>
            </a:schemeClr>
          </a:solidFill>
          <a:ln>
            <a:noFill/>
          </a:ln>
          <a:extLst/>
        </p:spPr>
        <p:txBody>
          <a:bodyPr wrap="none" lIns="63496" tIns="31748" rIns="63496" bIns="31748" anchor="ctr"/>
          <a:lstStyle/>
          <a:p>
            <a:pPr algn="ctr"/>
            <a:r>
              <a:rPr lang="en-US" sz="4800" b="1" dirty="0" smtClean="0">
                <a:solidFill>
                  <a:srgbClr val="FFF6DC"/>
                </a:solidFill>
              </a:rPr>
              <a:t>Collection Sources</a:t>
            </a:r>
            <a:endParaRPr lang="en-US" sz="4800" b="1" dirty="0">
              <a:solidFill>
                <a:srgbClr val="FFF6DC"/>
              </a:solidFill>
            </a:endParaRPr>
          </a:p>
        </p:txBody>
      </p:sp>
      <p:sp>
        <p:nvSpPr>
          <p:cNvPr id="103" name="Content Placeholder 14"/>
          <p:cNvSpPr>
            <a:spLocks noGrp="1"/>
          </p:cNvSpPr>
          <p:nvPr>
            <p:ph sz="half" idx="1"/>
          </p:nvPr>
        </p:nvSpPr>
        <p:spPr>
          <a:xfrm>
            <a:off x="28879800" y="29302719"/>
            <a:ext cx="12801600" cy="9711681"/>
          </a:xfrm>
          <a:ln w="38100" cap="flat">
            <a:solidFill>
              <a:schemeClr val="accent2">
                <a:lumMod val="75000"/>
              </a:schemeClr>
            </a:solidFill>
          </a:ln>
          <a:effectLst/>
        </p:spPr>
        <p:txBody>
          <a:bodyPr>
            <a:normAutofit fontScale="32500" lnSpcReduction="20000"/>
          </a:bodyPr>
          <a:lstStyle/>
          <a:p>
            <a:pPr marL="457200" lvl="0" indent="-457200">
              <a:buNone/>
            </a:pPr>
            <a:endParaRPr lang="en-US" sz="7200" dirty="0" smtClean="0"/>
          </a:p>
          <a:p>
            <a:pPr marL="457200" lvl="0" indent="-457200" algn="just">
              <a:buNone/>
            </a:pPr>
            <a:r>
              <a:rPr lang="en-US" sz="7200" dirty="0" smtClean="0"/>
              <a:t>[1]	B</a:t>
            </a:r>
            <a:r>
              <a:rPr lang="en-US" sz="7200" dirty="0"/>
              <a:t>. </a:t>
            </a:r>
            <a:r>
              <a:rPr lang="en-US" sz="7200" dirty="0" smtClean="0"/>
              <a:t>Chun et al., </a:t>
            </a:r>
            <a:r>
              <a:rPr lang="en-US" sz="7200" dirty="0"/>
              <a:t>“</a:t>
            </a:r>
            <a:r>
              <a:rPr lang="en-US" sz="7200" i="1" dirty="0" err="1"/>
              <a:t>Planetlab</a:t>
            </a:r>
            <a:r>
              <a:rPr lang="en-US" sz="7200" i="1" dirty="0"/>
              <a:t>: an </a:t>
            </a:r>
            <a:r>
              <a:rPr lang="en-US" sz="7200" i="1" dirty="0" err="1"/>
              <a:t>overlaytestbed</a:t>
            </a:r>
            <a:r>
              <a:rPr lang="en-US" sz="7200" i="1" dirty="0"/>
              <a:t> for </a:t>
            </a:r>
            <a:r>
              <a:rPr lang="en-US" sz="7200" i="1" dirty="0" err="1" smtClean="0"/>
              <a:t>br</a:t>
            </a:r>
            <a:r>
              <a:rPr lang="en-US" sz="7200" i="1" dirty="0" smtClean="0"/>
              <a:t> </a:t>
            </a:r>
            <a:r>
              <a:rPr lang="en-US" sz="7200" i="1" dirty="0" err="1" smtClean="0"/>
              <a:t>oad</a:t>
            </a:r>
            <a:r>
              <a:rPr lang="en-US" sz="7200" i="1" dirty="0"/>
              <a:t>-coverage services”.</a:t>
            </a:r>
            <a:r>
              <a:rPr lang="en-US" sz="7200" dirty="0"/>
              <a:t> SIGCOMM Computer Communication Review, 2003. </a:t>
            </a:r>
          </a:p>
          <a:p>
            <a:pPr marL="457200" lvl="0" indent="-457200" algn="just">
              <a:buNone/>
            </a:pPr>
            <a:r>
              <a:rPr lang="en-US" sz="7200" dirty="0" smtClean="0"/>
              <a:t>[2]	K</a:t>
            </a:r>
            <a:r>
              <a:rPr lang="en-US" sz="7200" dirty="0"/>
              <a:t>. </a:t>
            </a:r>
            <a:r>
              <a:rPr lang="en-US" sz="7200" dirty="0" err="1" smtClean="0"/>
              <a:t>Droegemeier</a:t>
            </a:r>
            <a:r>
              <a:rPr lang="en-US" sz="7200" dirty="0" smtClean="0"/>
              <a:t> et al., </a:t>
            </a:r>
            <a:r>
              <a:rPr lang="en-US" sz="7200" dirty="0"/>
              <a:t>"</a:t>
            </a:r>
            <a:r>
              <a:rPr lang="en-US" sz="7200" i="1" dirty="0"/>
              <a:t>Service-oriented environments for dynamically interacting with </a:t>
            </a:r>
            <a:r>
              <a:rPr lang="en-US" sz="7200" i="1" dirty="0" err="1"/>
              <a:t>mesoscale</a:t>
            </a:r>
            <a:r>
              <a:rPr lang="en-US" sz="7200" i="1" dirty="0"/>
              <a:t> weather</a:t>
            </a:r>
            <a:r>
              <a:rPr lang="en-US" sz="7200" dirty="0"/>
              <a:t>", </a:t>
            </a:r>
            <a:r>
              <a:rPr lang="en-US" sz="7200" i="1" dirty="0"/>
              <a:t>Computing in Science and Engineering</a:t>
            </a:r>
            <a:r>
              <a:rPr lang="en-US" sz="7200" dirty="0"/>
              <a:t>, IEEE Computer Society Press and American Institute of Physics, Vol. 7, No. 6, pp. 12-29, 2005.</a:t>
            </a:r>
          </a:p>
          <a:p>
            <a:pPr marL="457200" lvl="0" indent="-457200" algn="just">
              <a:buNone/>
            </a:pPr>
            <a:r>
              <a:rPr lang="en-US" sz="7200" dirty="0" smtClean="0"/>
              <a:t>[3]	Global </a:t>
            </a:r>
            <a:r>
              <a:rPr lang="en-US" sz="7200" dirty="0"/>
              <a:t>Environment for Network Innovations, “</a:t>
            </a:r>
            <a:r>
              <a:rPr lang="en-US" sz="7200" i="1" dirty="0"/>
              <a:t>GENI Spiral 2 Overview”</a:t>
            </a:r>
            <a:r>
              <a:rPr lang="en-US" sz="7200" dirty="0"/>
              <a:t>, GENI-INF-PRO-S2-OV-1.1, June 3, 2010.</a:t>
            </a:r>
          </a:p>
          <a:p>
            <a:pPr marL="457200" lvl="0" indent="-457200" algn="just">
              <a:buNone/>
            </a:pPr>
            <a:r>
              <a:rPr lang="en-US" sz="7200" dirty="0" smtClean="0"/>
              <a:t>[4]	Karma </a:t>
            </a:r>
            <a:r>
              <a:rPr lang="en-US" sz="7200" dirty="0"/>
              <a:t>Provenance Collection Tool, </a:t>
            </a:r>
            <a:r>
              <a:rPr lang="en-US" sz="7200" dirty="0">
                <a:hlinkClick r:id="rId5"/>
              </a:rPr>
              <a:t>http://</a:t>
            </a:r>
            <a:r>
              <a:rPr lang="en-US" sz="7200" dirty="0" smtClean="0">
                <a:hlinkClick r:id="rId5"/>
              </a:rPr>
              <a:t>pti.iu.edu/d2i/provenance_karma</a:t>
            </a:r>
            <a:endParaRPr lang="en-US" sz="7200" dirty="0" smtClean="0"/>
          </a:p>
          <a:p>
            <a:pPr marL="457200" lvl="0" indent="-457200" algn="just">
              <a:buNone/>
            </a:pPr>
            <a:r>
              <a:rPr lang="en-US" sz="7200" dirty="0" smtClean="0"/>
              <a:t>[5]	</a:t>
            </a:r>
            <a:r>
              <a:rPr lang="en-US" sz="7200" dirty="0" err="1" smtClean="0"/>
              <a:t>NetKarma</a:t>
            </a:r>
            <a:r>
              <a:rPr lang="en-US" sz="7200" dirty="0"/>
              <a:t>, </a:t>
            </a:r>
            <a:r>
              <a:rPr lang="en-US" sz="7200" dirty="0">
                <a:hlinkClick r:id="rId6"/>
              </a:rPr>
              <a:t>http://</a:t>
            </a:r>
            <a:r>
              <a:rPr lang="en-US" sz="7200" dirty="0" smtClean="0">
                <a:hlinkClick r:id="rId6"/>
              </a:rPr>
              <a:t>pti.iu.edu/d2i/provenance_netkarma</a:t>
            </a:r>
            <a:endParaRPr lang="en-US" sz="7200" dirty="0" smtClean="0"/>
          </a:p>
          <a:p>
            <a:pPr marL="457200" lvl="0" indent="-457200" algn="just">
              <a:buNone/>
            </a:pPr>
            <a:r>
              <a:rPr lang="en-US" sz="7200" dirty="0" smtClean="0"/>
              <a:t>[6]	</a:t>
            </a:r>
            <a:r>
              <a:rPr lang="en-US" sz="7200" dirty="0" err="1" smtClean="0"/>
              <a:t>RabbitMQ</a:t>
            </a:r>
            <a:r>
              <a:rPr lang="en-US" sz="7200" dirty="0"/>
              <a:t>, </a:t>
            </a:r>
            <a:r>
              <a:rPr lang="en-US" sz="7200" dirty="0">
                <a:hlinkClick r:id="rId7"/>
              </a:rPr>
              <a:t>http://</a:t>
            </a:r>
            <a:r>
              <a:rPr lang="en-US" sz="7200" dirty="0" smtClean="0">
                <a:hlinkClick r:id="rId7"/>
              </a:rPr>
              <a:t>www.rabbitmq.com</a:t>
            </a:r>
            <a:endParaRPr lang="en-US" sz="7200" dirty="0" smtClean="0"/>
          </a:p>
          <a:p>
            <a:pPr marL="457200" lvl="0" indent="-457200" algn="just">
              <a:buNone/>
            </a:pPr>
            <a:r>
              <a:rPr lang="en-US" sz="7200" dirty="0" smtClean="0"/>
              <a:t>[7]	</a:t>
            </a:r>
            <a:r>
              <a:rPr lang="en-US" sz="7200" dirty="0" err="1" smtClean="0"/>
              <a:t>Yogesh</a:t>
            </a:r>
            <a:r>
              <a:rPr lang="en-US" sz="7200" dirty="0" smtClean="0"/>
              <a:t> </a:t>
            </a:r>
            <a:r>
              <a:rPr lang="en-US" sz="7200" dirty="0"/>
              <a:t>L. </a:t>
            </a:r>
            <a:r>
              <a:rPr lang="en-US" sz="7200" dirty="0" err="1"/>
              <a:t>Simmhan</a:t>
            </a:r>
            <a:r>
              <a:rPr lang="en-US" sz="7200" dirty="0"/>
              <a:t>, Beth </a:t>
            </a:r>
            <a:r>
              <a:rPr lang="en-US" sz="7200" dirty="0" err="1"/>
              <a:t>Plale</a:t>
            </a:r>
            <a:r>
              <a:rPr lang="en-US" sz="7200" dirty="0"/>
              <a:t>, and Dennis Gannon,</a:t>
            </a:r>
            <a:r>
              <a:rPr lang="en-US" sz="7200" i="1" dirty="0"/>
              <a:t> “A survey of data provenance in e-Science</a:t>
            </a:r>
            <a:r>
              <a:rPr lang="en-US" sz="7200" dirty="0"/>
              <a:t>”, ACM SIGMOD Record, Vol. 34, No. 3, September 2005.</a:t>
            </a:r>
          </a:p>
          <a:p>
            <a:pPr marL="457200" lvl="0" indent="-457200" algn="just">
              <a:buNone/>
            </a:pPr>
            <a:r>
              <a:rPr lang="en-US" sz="7200" dirty="0" smtClean="0"/>
              <a:t>[8] </a:t>
            </a:r>
            <a:r>
              <a:rPr lang="en-US" sz="7200" dirty="0" err="1" smtClean="0"/>
              <a:t>Yogesh</a:t>
            </a:r>
            <a:r>
              <a:rPr lang="en-US" sz="7200" dirty="0" smtClean="0"/>
              <a:t> </a:t>
            </a:r>
            <a:r>
              <a:rPr lang="en-US" sz="7200" dirty="0" err="1"/>
              <a:t>Simmhan</a:t>
            </a:r>
            <a:r>
              <a:rPr lang="en-US" sz="7200" dirty="0"/>
              <a:t>, Beth Plale, and Dennis Gannon, 2008: </a:t>
            </a:r>
            <a:r>
              <a:rPr lang="en-US" sz="7200" i="1" dirty="0"/>
              <a:t>Karma2: Provenance Management for Data Driven Workflows</a:t>
            </a:r>
            <a:r>
              <a:rPr lang="en-US" sz="7200" dirty="0"/>
              <a:t>. International Journal of Web Services Research, IGI Publishing, </a:t>
            </a:r>
            <a:r>
              <a:rPr lang="en-US" sz="7200" dirty="0" err="1"/>
              <a:t>Vol</a:t>
            </a:r>
            <a:r>
              <a:rPr lang="en-US" sz="7200" dirty="0"/>
              <a:t> 5, No 2, 2008.</a:t>
            </a:r>
          </a:p>
          <a:p>
            <a:pPr marL="457200" lvl="0" indent="-457200" algn="just">
              <a:buNone/>
            </a:pPr>
            <a:r>
              <a:rPr lang="en-US" sz="7200" dirty="0" smtClean="0"/>
              <a:t>[9] </a:t>
            </a:r>
            <a:r>
              <a:rPr lang="en-US" sz="7200" dirty="0" err="1" smtClean="0"/>
              <a:t>Vinoski</a:t>
            </a:r>
            <a:r>
              <a:rPr lang="en-US" sz="7200" dirty="0" smtClean="0"/>
              <a:t>, S. </a:t>
            </a:r>
            <a:r>
              <a:rPr lang="en-US" sz="7200" i="1" dirty="0" smtClean="0"/>
              <a:t>Advanced message queuing protocol</a:t>
            </a:r>
            <a:r>
              <a:rPr lang="en-US" sz="7200" dirty="0" smtClean="0"/>
              <a:t>. </a:t>
            </a:r>
            <a:r>
              <a:rPr lang="en-US" sz="7200" i="1" dirty="0" smtClean="0"/>
              <a:t>IEEE Internet Computing</a:t>
            </a:r>
            <a:r>
              <a:rPr lang="en-US" sz="7200" dirty="0" smtClean="0"/>
              <a:t>, </a:t>
            </a:r>
            <a:r>
              <a:rPr lang="en-US" sz="7200" i="1" dirty="0" smtClean="0"/>
              <a:t>10</a:t>
            </a:r>
            <a:r>
              <a:rPr lang="en-US" sz="7200" dirty="0" smtClean="0"/>
              <a:t>(6), 87-89, 2006.</a:t>
            </a:r>
          </a:p>
          <a:p>
            <a:pPr marL="457200" lvl="0" indent="-457200" algn="just">
              <a:buNone/>
            </a:pPr>
            <a:endParaRPr lang="en-US" sz="11200" dirty="0" smtClean="0"/>
          </a:p>
          <a:p>
            <a:pPr marL="457200" lvl="0" indent="-457200" algn="just">
              <a:buNone/>
            </a:pPr>
            <a:r>
              <a:rPr lang="en-US" sz="11200" dirty="0" smtClean="0"/>
              <a:t>For more information:</a:t>
            </a:r>
          </a:p>
          <a:p>
            <a:pPr marL="457200" lvl="0" indent="-457200" algn="just">
              <a:buNone/>
            </a:pPr>
            <a:endParaRPr lang="en-US" sz="11200" dirty="0" smtClean="0"/>
          </a:p>
          <a:p>
            <a:pPr marL="914400" indent="-914400">
              <a:buFont typeface="Wingdings" pitchFamily="2" charset="2"/>
              <a:buChar char="v"/>
            </a:pPr>
            <a:r>
              <a:rPr lang="en-US" sz="11200" dirty="0" smtClean="0"/>
              <a:t>Data to Insight Center at Pervasive Technology </a:t>
            </a:r>
            <a:r>
              <a:rPr lang="en-US" sz="11200" dirty="0" smtClean="0"/>
              <a:t>Institute  </a:t>
            </a:r>
            <a:r>
              <a:rPr lang="en-US" sz="11200" dirty="0" smtClean="0">
                <a:hlinkClick r:id="rId8"/>
              </a:rPr>
              <a:t>http://pti.iu.edu/d2i</a:t>
            </a:r>
            <a:endParaRPr lang="en-US" sz="11200" dirty="0" smtClean="0"/>
          </a:p>
          <a:p>
            <a:pPr marL="914400" lvl="0" indent="-914400">
              <a:buFont typeface="Wingdings" pitchFamily="2" charset="2"/>
              <a:buChar char="v"/>
            </a:pPr>
            <a:r>
              <a:rPr lang="en-US" sz="11200" dirty="0" smtClean="0"/>
              <a:t>School of Informatics and Computing</a:t>
            </a:r>
            <a:r>
              <a:rPr lang="en-US" sz="11200" dirty="0" smtClean="0"/>
              <a:t>, </a:t>
            </a:r>
            <a:r>
              <a:rPr lang="en-US" sz="11200" smtClean="0"/>
              <a:t>Indiana University </a:t>
            </a:r>
            <a:r>
              <a:rPr lang="en-US" sz="11200" dirty="0" smtClean="0">
                <a:hlinkClick r:id="rId9"/>
              </a:rPr>
              <a:t>http</a:t>
            </a:r>
            <a:r>
              <a:rPr lang="en-US" sz="11200" dirty="0" smtClean="0">
                <a:hlinkClick r:id="rId9"/>
              </a:rPr>
              <a:t>://www.soic.indiana.edu</a:t>
            </a:r>
            <a:endParaRPr lang="en-US" sz="11200" dirty="0" smtClean="0"/>
          </a:p>
          <a:p>
            <a:pPr marL="457200" lvl="0" indent="-457200" algn="just">
              <a:buNone/>
            </a:pPr>
            <a:endParaRPr lang="en-US" sz="9600" dirty="0" smtClean="0"/>
          </a:p>
          <a:p>
            <a:pPr marL="457200" lvl="0" indent="-457200" algn="just">
              <a:buNone/>
            </a:pPr>
            <a:endParaRPr lang="en-US" sz="8800" dirty="0" smtClean="0"/>
          </a:p>
          <a:p>
            <a:pPr marL="457200" lvl="0" indent="-457200">
              <a:buNone/>
            </a:pPr>
            <a:endParaRPr lang="en-US" sz="9600" dirty="0"/>
          </a:p>
        </p:txBody>
      </p:sp>
      <p:sp>
        <p:nvSpPr>
          <p:cNvPr id="104" name="Rectangle 9"/>
          <p:cNvSpPr>
            <a:spLocks noChangeArrowheads="1"/>
          </p:cNvSpPr>
          <p:nvPr/>
        </p:nvSpPr>
        <p:spPr bwMode="auto">
          <a:xfrm>
            <a:off x="31430976" y="28984168"/>
            <a:ext cx="7696200" cy="657632"/>
          </a:xfrm>
          <a:prstGeom prst="rect">
            <a:avLst/>
          </a:prstGeom>
          <a:solidFill>
            <a:schemeClr val="accent2">
              <a:lumMod val="75000"/>
            </a:schemeClr>
          </a:solidFill>
          <a:ln>
            <a:noFill/>
          </a:ln>
          <a:extLst/>
        </p:spPr>
        <p:txBody>
          <a:bodyPr wrap="none" lIns="63496" tIns="31748" rIns="63496" bIns="31748" anchor="ctr"/>
          <a:lstStyle/>
          <a:p>
            <a:pPr algn="ctr"/>
            <a:r>
              <a:rPr lang="en-US" sz="4800" b="1" dirty="0" smtClean="0">
                <a:solidFill>
                  <a:srgbClr val="FFF6DC"/>
                </a:solidFill>
              </a:rPr>
              <a:t>References</a:t>
            </a:r>
            <a:endParaRPr lang="en-US" sz="4800" b="1" dirty="0">
              <a:solidFill>
                <a:srgbClr val="FFF6DC"/>
              </a:solidFill>
            </a:endParaRPr>
          </a:p>
        </p:txBody>
      </p:sp>
      <p:sp>
        <p:nvSpPr>
          <p:cNvPr id="105" name="Content Placeholder 14"/>
          <p:cNvSpPr>
            <a:spLocks noGrp="1"/>
          </p:cNvSpPr>
          <p:nvPr>
            <p:ph sz="half" idx="1"/>
          </p:nvPr>
        </p:nvSpPr>
        <p:spPr>
          <a:xfrm>
            <a:off x="2170477" y="25374154"/>
            <a:ext cx="12801600" cy="5715446"/>
          </a:xfrm>
          <a:ln w="38100" cap="flat">
            <a:solidFill>
              <a:schemeClr val="accent2">
                <a:lumMod val="75000"/>
              </a:schemeClr>
            </a:solidFill>
          </a:ln>
          <a:effectLst/>
        </p:spPr>
        <p:txBody>
          <a:bodyPr>
            <a:normAutofit/>
          </a:bodyPr>
          <a:lstStyle/>
          <a:p>
            <a:pPr marL="0" indent="0" algn="just">
              <a:buNone/>
            </a:pPr>
            <a:endParaRPr lang="en-US" sz="3600" dirty="0" smtClean="0"/>
          </a:p>
          <a:p>
            <a:pPr marL="0" indent="0">
              <a:buClr>
                <a:srgbClr val="680000"/>
              </a:buClr>
              <a:buNone/>
            </a:pPr>
            <a:r>
              <a:rPr lang="en-US" sz="3600" dirty="0" smtClean="0">
                <a:cs typeface="Arial" pitchFamily="34" charset="0"/>
              </a:rPr>
              <a:t>  </a:t>
            </a:r>
            <a:endParaRPr lang="en-US" sz="3600" dirty="0">
              <a:cs typeface="Arial" pitchFamily="34" charset="0"/>
            </a:endParaRPr>
          </a:p>
        </p:txBody>
      </p:sp>
      <p:sp>
        <p:nvSpPr>
          <p:cNvPr id="106" name="Rectangle 9"/>
          <p:cNvSpPr>
            <a:spLocks noChangeArrowheads="1"/>
          </p:cNvSpPr>
          <p:nvPr/>
        </p:nvSpPr>
        <p:spPr bwMode="auto">
          <a:xfrm>
            <a:off x="4721653" y="24993599"/>
            <a:ext cx="7696200" cy="729871"/>
          </a:xfrm>
          <a:prstGeom prst="rect">
            <a:avLst/>
          </a:prstGeom>
          <a:solidFill>
            <a:schemeClr val="accent2">
              <a:lumMod val="75000"/>
            </a:schemeClr>
          </a:solidFill>
          <a:ln>
            <a:noFill/>
          </a:ln>
          <a:extLst/>
        </p:spPr>
        <p:txBody>
          <a:bodyPr wrap="none" lIns="63496" tIns="31748" rIns="63496" bIns="31748" anchor="ctr"/>
          <a:lstStyle/>
          <a:p>
            <a:pPr algn="ctr"/>
            <a:r>
              <a:rPr lang="en-US" sz="4800" b="1" dirty="0">
                <a:solidFill>
                  <a:srgbClr val="FFF6DC"/>
                </a:solidFill>
              </a:rPr>
              <a:t>GENI Experiment Life Cycle</a:t>
            </a:r>
          </a:p>
        </p:txBody>
      </p:sp>
      <p:sp>
        <p:nvSpPr>
          <p:cNvPr id="3" name="Rectangle 2"/>
          <p:cNvSpPr/>
          <p:nvPr/>
        </p:nvSpPr>
        <p:spPr>
          <a:xfrm>
            <a:off x="2438400" y="26060400"/>
            <a:ext cx="6286499" cy="1905000"/>
          </a:xfrm>
          <a:prstGeom prst="rect">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endParaRPr lang="en-US" sz="2400" dirty="0"/>
          </a:p>
          <a:p>
            <a:pPr algn="ctr"/>
            <a:endParaRPr lang="en-US" sz="2400" dirty="0" smtClean="0"/>
          </a:p>
          <a:p>
            <a:pPr algn="ctr"/>
            <a:endParaRPr lang="en-US" sz="2400" dirty="0"/>
          </a:p>
          <a:p>
            <a:pPr algn="ctr"/>
            <a:r>
              <a:rPr lang="en-US" sz="2400" dirty="0" smtClean="0">
                <a:solidFill>
                  <a:schemeClr val="tx1"/>
                </a:solidFill>
              </a:rPr>
              <a:t>Outside the Scope of GENI</a:t>
            </a:r>
            <a:endParaRPr lang="en-US" sz="2400" dirty="0">
              <a:solidFill>
                <a:schemeClr val="tx1"/>
              </a:solidFill>
            </a:endParaRPr>
          </a:p>
        </p:txBody>
      </p:sp>
      <p:sp>
        <p:nvSpPr>
          <p:cNvPr id="109" name="Rectangle 108"/>
          <p:cNvSpPr/>
          <p:nvPr/>
        </p:nvSpPr>
        <p:spPr>
          <a:xfrm>
            <a:off x="3124200" y="28651200"/>
            <a:ext cx="11658600" cy="2133600"/>
          </a:xfrm>
          <a:prstGeom prst="rect">
            <a:avLst/>
          </a:prstGeom>
          <a:solidFill>
            <a:schemeClr val="accent3">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dirty="0" smtClean="0"/>
          </a:p>
          <a:p>
            <a:pPr algn="ctr"/>
            <a:endParaRPr lang="en-US" sz="2400" dirty="0"/>
          </a:p>
          <a:p>
            <a:pPr algn="ctr"/>
            <a:endParaRPr lang="en-US" sz="2400" dirty="0" smtClean="0"/>
          </a:p>
          <a:p>
            <a:pPr algn="ctr"/>
            <a:endParaRPr lang="en-US" sz="2400" dirty="0"/>
          </a:p>
          <a:p>
            <a:pPr algn="ctr"/>
            <a:r>
              <a:rPr lang="en-US" sz="2400" dirty="0" smtClean="0">
                <a:solidFill>
                  <a:schemeClr val="tx1"/>
                </a:solidFill>
              </a:rPr>
              <a:t>GENI Tools and Services support  these phases of the lifecycle</a:t>
            </a:r>
            <a:endParaRPr lang="en-US" sz="2400" dirty="0">
              <a:solidFill>
                <a:schemeClr val="tx1"/>
              </a:solidFill>
            </a:endParaRPr>
          </a:p>
        </p:txBody>
      </p:sp>
      <p:cxnSp>
        <p:nvCxnSpPr>
          <p:cNvPr id="13" name="Curved Connector 12"/>
          <p:cNvCxnSpPr>
            <a:stCxn id="110" idx="3"/>
            <a:endCxn id="109" idx="1"/>
          </p:cNvCxnSpPr>
          <p:nvPr/>
        </p:nvCxnSpPr>
        <p:spPr>
          <a:xfrm flipH="1">
            <a:off x="3124200" y="26742649"/>
            <a:ext cx="5333999" cy="2975351"/>
          </a:xfrm>
          <a:prstGeom prst="bentConnector5">
            <a:avLst>
              <a:gd name="adj1" fmla="val -14662"/>
              <a:gd name="adj2" fmla="val 53577"/>
              <a:gd name="adj3" fmla="val 11015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2743199" y="26182202"/>
            <a:ext cx="2514600" cy="1118197"/>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Experiment Design</a:t>
            </a:r>
            <a:endParaRPr lang="en-US" sz="2400" dirty="0">
              <a:solidFill>
                <a:schemeClr val="tx1"/>
              </a:solidFill>
            </a:endParaRPr>
          </a:p>
        </p:txBody>
      </p:sp>
      <p:sp>
        <p:nvSpPr>
          <p:cNvPr id="110" name="Rectangle 109"/>
          <p:cNvSpPr/>
          <p:nvPr/>
        </p:nvSpPr>
        <p:spPr>
          <a:xfrm>
            <a:off x="5943599" y="26184899"/>
            <a:ext cx="2514600" cy="11155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S/w and H/w Development (Lab)</a:t>
            </a:r>
            <a:endParaRPr lang="en-US" sz="2400" dirty="0">
              <a:solidFill>
                <a:schemeClr val="tx1"/>
              </a:solidFill>
            </a:endParaRPr>
          </a:p>
        </p:txBody>
      </p:sp>
      <p:cxnSp>
        <p:nvCxnSpPr>
          <p:cNvPr id="33" name="Straight Arrow Connector 32"/>
          <p:cNvCxnSpPr>
            <a:stCxn id="26" idx="3"/>
            <a:endCxn id="110" idx="1"/>
          </p:cNvCxnSpPr>
          <p:nvPr/>
        </p:nvCxnSpPr>
        <p:spPr>
          <a:xfrm>
            <a:off x="5257799" y="26741301"/>
            <a:ext cx="685800" cy="1348"/>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111" name="Rectangle 110"/>
          <p:cNvSpPr/>
          <p:nvPr/>
        </p:nvSpPr>
        <p:spPr>
          <a:xfrm>
            <a:off x="3276600" y="28907300"/>
            <a:ext cx="2209800" cy="11155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Experimenter Registration</a:t>
            </a:r>
            <a:endParaRPr lang="en-US" sz="2400" dirty="0">
              <a:solidFill>
                <a:schemeClr val="tx1"/>
              </a:solidFill>
            </a:endParaRPr>
          </a:p>
        </p:txBody>
      </p:sp>
      <p:sp>
        <p:nvSpPr>
          <p:cNvPr id="113" name="Rectangle 112"/>
          <p:cNvSpPr/>
          <p:nvPr/>
        </p:nvSpPr>
        <p:spPr>
          <a:xfrm>
            <a:off x="5562600" y="28907300"/>
            <a:ext cx="2209800" cy="11155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Experiment Planning</a:t>
            </a:r>
            <a:endParaRPr lang="en-US" sz="2400" dirty="0">
              <a:solidFill>
                <a:schemeClr val="tx1"/>
              </a:solidFill>
            </a:endParaRPr>
          </a:p>
        </p:txBody>
      </p:sp>
      <p:sp>
        <p:nvSpPr>
          <p:cNvPr id="114" name="Rectangle 113"/>
          <p:cNvSpPr/>
          <p:nvPr/>
        </p:nvSpPr>
        <p:spPr>
          <a:xfrm>
            <a:off x="7848600" y="28907300"/>
            <a:ext cx="2209800" cy="11155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Experiment Deployment</a:t>
            </a:r>
            <a:endParaRPr lang="en-US" sz="2400" dirty="0">
              <a:solidFill>
                <a:schemeClr val="tx1"/>
              </a:solidFill>
            </a:endParaRPr>
          </a:p>
        </p:txBody>
      </p:sp>
      <p:sp>
        <p:nvSpPr>
          <p:cNvPr id="115" name="Rectangle 114"/>
          <p:cNvSpPr/>
          <p:nvPr/>
        </p:nvSpPr>
        <p:spPr>
          <a:xfrm>
            <a:off x="10134600" y="28907300"/>
            <a:ext cx="2209800" cy="11155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Experiment Execution</a:t>
            </a:r>
            <a:endParaRPr lang="en-US" sz="2400" dirty="0">
              <a:solidFill>
                <a:schemeClr val="tx1"/>
              </a:solidFill>
            </a:endParaRPr>
          </a:p>
        </p:txBody>
      </p:sp>
      <p:sp>
        <p:nvSpPr>
          <p:cNvPr id="116" name="Rectangle 115"/>
          <p:cNvSpPr/>
          <p:nvPr/>
        </p:nvSpPr>
        <p:spPr>
          <a:xfrm>
            <a:off x="12420600" y="28907300"/>
            <a:ext cx="2209800" cy="1115500"/>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smtClean="0">
                <a:solidFill>
                  <a:schemeClr val="tx1"/>
                </a:solidFill>
              </a:rPr>
              <a:t>Experiment </a:t>
            </a:r>
            <a:r>
              <a:rPr lang="en-US" sz="2400" dirty="0" err="1" smtClean="0">
                <a:solidFill>
                  <a:schemeClr val="tx1"/>
                </a:solidFill>
              </a:rPr>
              <a:t>Sunsetting</a:t>
            </a:r>
            <a:endParaRPr lang="en-US" sz="2400" dirty="0">
              <a:solidFill>
                <a:schemeClr val="tx1"/>
              </a:solidFill>
            </a:endParaRPr>
          </a:p>
        </p:txBody>
      </p:sp>
    </p:spTree>
    <p:extLst>
      <p:ext uri="{BB962C8B-B14F-4D97-AF65-F5344CB8AC3E}">
        <p14:creationId xmlns:p14="http://schemas.microsoft.com/office/powerpoint/2010/main" val="27836819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457</TotalTime>
  <Words>675</Words>
  <Application>Microsoft Office PowerPoint</Application>
  <PresentationFormat>Custom</PresentationFormat>
  <Paragraphs>135</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Karma: Provenance Aggregation Across Layers of GENI Experimental Networks Beth Plale1,2, Yuan Luo1,2 1School of Informatics and Computing, Indiana University, Bloomington, IN 47405 USA 2Data to Insight Center, Pervasive Technology Institute, Indiana University, Bloomington, IN 47405 USA {plale, yuanluo}@indiana.edu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yuanluo</dc:creator>
  <cp:lastModifiedBy>yuanluo</cp:lastModifiedBy>
  <cp:revision>114</cp:revision>
  <dcterms:created xsi:type="dcterms:W3CDTF">2010-09-12T01:36:22Z</dcterms:created>
  <dcterms:modified xsi:type="dcterms:W3CDTF">2010-09-13T05:12:01Z</dcterms:modified>
</cp:coreProperties>
</file>