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f5ab6564c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f5ab6564c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f5ab6564c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f5ab6564c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f5ab6564c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f5ab6564c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20"/>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2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2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2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2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5806440"/>
            <a:ext cx="10079640" cy="1754280"/>
          </a:xfrm>
          <a:prstGeom prst="rect">
            <a:avLst/>
          </a:prstGeom>
          <a:noFill/>
          <a:ln>
            <a:noFill/>
          </a:ln>
        </p:spPr>
      </p:pic>
      <p:sp>
        <p:nvSpPr>
          <p:cNvPr id="7" name="Google Shape;7;p1"/>
          <p:cNvSpPr txBox="1"/>
          <p:nvPr>
            <p:ph type="title"/>
          </p:nvPr>
        </p:nvSpPr>
        <p:spPr>
          <a:xfrm>
            <a:off x="0" y="234108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4056120"/>
            <a:ext cx="9071640" cy="20973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662040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nvSpPr>
        <p:spPr>
          <a:xfrm>
            <a:off x="288360" y="147384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IN" sz="4400" u="none" cap="none" strike="noStrike">
                <a:solidFill>
                  <a:srgbClr val="006699"/>
                </a:solidFill>
                <a:latin typeface="Arial"/>
                <a:ea typeface="Arial"/>
                <a:cs typeface="Arial"/>
                <a:sym typeface="Arial"/>
              </a:rPr>
              <a:t>USA Emissions</a:t>
            </a:r>
            <a:endParaRPr b="0" i="0" sz="4400" u="none" cap="none" strike="noStrike">
              <a:solidFill>
                <a:srgbClr val="0066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1661125" y="29167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Second degree polynomial curve</a:t>
            </a:r>
            <a:endParaRPr/>
          </a:p>
        </p:txBody>
      </p:sp>
      <p:sp>
        <p:nvSpPr>
          <p:cNvPr id="178" name="Google Shape;178;p36"/>
          <p:cNvSpPr txBox="1"/>
          <p:nvPr>
            <p:ph idx="1" type="body"/>
          </p:nvPr>
        </p:nvSpPr>
        <p:spPr>
          <a:xfrm>
            <a:off x="504000" y="1137825"/>
            <a:ext cx="7847100" cy="501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9" name="Google Shape;179;p36"/>
          <p:cNvPicPr preferRelativeResize="0"/>
          <p:nvPr/>
        </p:nvPicPr>
        <p:blipFill>
          <a:blip r:embed="rId3">
            <a:alphaModFix/>
          </a:blip>
          <a:stretch>
            <a:fillRect/>
          </a:stretch>
        </p:blipFill>
        <p:spPr>
          <a:xfrm>
            <a:off x="503990" y="1137825"/>
            <a:ext cx="7847210" cy="4924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61950" lvl="0" marL="457200" rtl="0" algn="l">
              <a:lnSpc>
                <a:spcPct val="150000"/>
              </a:lnSpc>
              <a:spcBef>
                <a:spcPts val="0"/>
              </a:spcBef>
              <a:spcAft>
                <a:spcPts val="0"/>
              </a:spcAft>
              <a:buClr>
                <a:srgbClr val="0066CC"/>
              </a:buClr>
              <a:buSzPts val="2100"/>
              <a:buChar char="●"/>
            </a:pPr>
            <a:r>
              <a:rPr lang="en-IN" sz="2100">
                <a:solidFill>
                  <a:srgbClr val="0066CC"/>
                </a:solidFill>
              </a:rPr>
              <a:t>With the R</a:t>
            </a:r>
            <a:r>
              <a:rPr baseline="30000" lang="en-IN" sz="2100">
                <a:solidFill>
                  <a:srgbClr val="0066CC"/>
                </a:solidFill>
              </a:rPr>
              <a:t>2 </a:t>
            </a:r>
            <a:r>
              <a:rPr lang="en-IN" sz="2100">
                <a:solidFill>
                  <a:srgbClr val="0066CC"/>
                </a:solidFill>
              </a:rPr>
              <a:t>= 0.944, we can say that it’s a good fit.</a:t>
            </a:r>
            <a:endParaRPr sz="2100">
              <a:solidFill>
                <a:srgbClr val="0066CC"/>
              </a:solidFill>
            </a:endParaRPr>
          </a:p>
          <a:p>
            <a:pPr indent="-361950" lvl="0" marL="457200" rtl="0" algn="l">
              <a:lnSpc>
                <a:spcPct val="150000"/>
              </a:lnSpc>
              <a:spcBef>
                <a:spcPts val="0"/>
              </a:spcBef>
              <a:spcAft>
                <a:spcPts val="0"/>
              </a:spcAft>
              <a:buClr>
                <a:srgbClr val="0066CC"/>
              </a:buClr>
              <a:buSzPts val="2100"/>
              <a:buChar char="●"/>
            </a:pPr>
            <a:r>
              <a:rPr lang="en-IN" sz="2100">
                <a:solidFill>
                  <a:srgbClr val="0066CC"/>
                </a:solidFill>
              </a:rPr>
              <a:t>Hence we will make use of this equation to forecast the CO2 values for next 10 years.</a:t>
            </a:r>
            <a:endParaRPr sz="2100">
              <a:solidFill>
                <a:srgbClr val="0066CC"/>
              </a:solidFill>
            </a:endParaRPr>
          </a:p>
          <a:p>
            <a:pPr indent="0" lvl="0" marL="457200" rtl="0" algn="l">
              <a:lnSpc>
                <a:spcPct val="150000"/>
              </a:lnSpc>
              <a:spcBef>
                <a:spcPts val="0"/>
              </a:spcBef>
              <a:spcAft>
                <a:spcPts val="0"/>
              </a:spcAft>
              <a:buNone/>
            </a:pPr>
            <a:r>
              <a:t/>
            </a:r>
            <a:endParaRPr sz="2100">
              <a:solidFill>
                <a:srgbClr val="0066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IN" sz="4400" u="none" cap="none" strike="noStrike">
                <a:solidFill>
                  <a:srgbClr val="FFFFFF"/>
                </a:solidFill>
                <a:latin typeface="Arial"/>
                <a:ea typeface="Arial"/>
                <a:cs typeface="Arial"/>
                <a:sym typeface="Arial"/>
              </a:rPr>
              <a:t>Creating a subset</a:t>
            </a:r>
            <a:endParaRPr b="0" i="0" sz="4400" u="none" cap="none" strike="noStrike">
              <a:solidFill>
                <a:srgbClr val="FFFFFF"/>
              </a:solidFill>
              <a:latin typeface="Arial"/>
              <a:ea typeface="Arial"/>
              <a:cs typeface="Arial"/>
              <a:sym typeface="Arial"/>
            </a:endParaRPr>
          </a:p>
        </p:txBody>
      </p:sp>
      <p:sp>
        <p:nvSpPr>
          <p:cNvPr id="126" name="Google Shape;126;p28"/>
          <p:cNvSpPr txBox="1"/>
          <p:nvPr/>
        </p:nvSpPr>
        <p:spPr>
          <a:xfrm>
            <a:off x="504000" y="158400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IN" sz="3200" u="none" cap="none" strike="noStrike">
                <a:solidFill>
                  <a:srgbClr val="0066CC"/>
                </a:solidFill>
                <a:latin typeface="Arial"/>
                <a:ea typeface="Arial"/>
                <a:cs typeface="Arial"/>
                <a:sym typeface="Arial"/>
              </a:rPr>
              <a:t>There are 37 variables in the given dataset, with values for years from 1800 to 2018.</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IN" sz="3200" u="none" cap="none" strike="noStrike">
                <a:solidFill>
                  <a:srgbClr val="0066CC"/>
                </a:solidFill>
                <a:latin typeface="Arial"/>
                <a:ea typeface="Arial"/>
                <a:cs typeface="Arial"/>
                <a:sym typeface="Arial"/>
              </a:rPr>
              <a:t>The dataset is clean and doesn’t have any invalid values.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IN" sz="3200" u="none" cap="none" strike="noStrike">
                <a:solidFill>
                  <a:srgbClr val="0066CC"/>
                </a:solidFill>
                <a:latin typeface="Arial"/>
                <a:ea typeface="Arial"/>
                <a:cs typeface="Arial"/>
                <a:sym typeface="Arial"/>
              </a:rPr>
              <a:t>But only 7 variables have values across all the years.</a:t>
            </a:r>
            <a:endParaRPr b="0" i="0" sz="3200" u="none" cap="none" strike="noStrike">
              <a:solidFill>
                <a:srgbClr val="0066CC"/>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IN" sz="3200" u="none" cap="none" strike="noStrike">
                <a:solidFill>
                  <a:srgbClr val="0066CC"/>
                </a:solidFill>
                <a:latin typeface="Arial"/>
                <a:ea typeface="Arial"/>
                <a:cs typeface="Arial"/>
                <a:sym typeface="Arial"/>
              </a:rPr>
              <a:t>Hence making a subset of those 7 values.</a:t>
            </a:r>
            <a:endParaRPr b="0" i="0" sz="3200" u="none" cap="none" strike="noStrike">
              <a:solidFill>
                <a:srgbClr val="0066C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504000" y="129600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IN" sz="3200" u="none" cap="none" strike="noStrike">
                <a:solidFill>
                  <a:srgbClr val="0066CC"/>
                </a:solidFill>
                <a:latin typeface="Arial"/>
                <a:ea typeface="Arial"/>
                <a:cs typeface="Arial"/>
                <a:sym typeface="Arial"/>
              </a:rPr>
              <a:t>The selected 7 variables are</a:t>
            </a:r>
            <a:endParaRPr b="0" i="0" sz="3200" u="none" cap="none" strike="noStrike">
              <a:solidFill>
                <a:srgbClr val="0066CC"/>
              </a:solidFill>
              <a:latin typeface="Arial"/>
              <a:ea typeface="Arial"/>
              <a:cs typeface="Arial"/>
              <a:sym typeface="Arial"/>
            </a:endParaRPr>
          </a:p>
          <a:p>
            <a:pPr indent="-324000" lvl="1" marL="864000" marR="0" rtl="0" algn="l">
              <a:spcBef>
                <a:spcPts val="1134"/>
              </a:spcBef>
              <a:spcAft>
                <a:spcPts val="0"/>
              </a:spcAft>
              <a:buClr>
                <a:srgbClr val="000000"/>
              </a:buClr>
              <a:buSzPts val="1800"/>
              <a:buFont typeface="Noto Sans Symbols"/>
              <a:buChar char="−"/>
            </a:pPr>
            <a:r>
              <a:rPr b="0" i="0" lang="en-IN" sz="2400" u="none" cap="none" strike="noStrike">
                <a:solidFill>
                  <a:srgbClr val="0066CC"/>
                </a:solidFill>
                <a:latin typeface="Arial"/>
                <a:ea typeface="Arial"/>
                <a:cs typeface="Arial"/>
                <a:sym typeface="Arial"/>
              </a:rPr>
              <a:t>co2, co2_growth_prct, co2_growth_abs,</a:t>
            </a:r>
            <a:endParaRPr b="0" i="0" sz="2400" u="none" cap="none" strike="noStrike">
              <a:solidFill>
                <a:srgbClr val="0066CC"/>
              </a:solidFill>
              <a:latin typeface="Arial"/>
              <a:ea typeface="Arial"/>
              <a:cs typeface="Arial"/>
              <a:sym typeface="Arial"/>
            </a:endParaRPr>
          </a:p>
          <a:p>
            <a:pPr indent="-324000" lvl="1" marL="864000" marR="0" rtl="0" algn="l">
              <a:spcBef>
                <a:spcPts val="1134"/>
              </a:spcBef>
              <a:spcAft>
                <a:spcPts val="0"/>
              </a:spcAft>
              <a:buClr>
                <a:srgbClr val="000000"/>
              </a:buClr>
              <a:buSzPts val="1800"/>
              <a:buFont typeface="Noto Sans Symbols"/>
              <a:buChar char="−"/>
            </a:pPr>
            <a:r>
              <a:rPr b="0" i="0" lang="en-IN" sz="2400" u="none" cap="none" strike="noStrike">
                <a:solidFill>
                  <a:srgbClr val="0066CC"/>
                </a:solidFill>
                <a:latin typeface="Arial"/>
                <a:ea typeface="Arial"/>
                <a:cs typeface="Arial"/>
                <a:sym typeface="Arial"/>
              </a:rPr>
              <a:t>co2_per_capita, population,</a:t>
            </a:r>
            <a:endParaRPr b="0" i="0" sz="2400" u="none" cap="none" strike="noStrike">
              <a:solidFill>
                <a:srgbClr val="0066CC"/>
              </a:solidFill>
              <a:latin typeface="Arial"/>
              <a:ea typeface="Arial"/>
              <a:cs typeface="Arial"/>
              <a:sym typeface="Arial"/>
            </a:endParaRPr>
          </a:p>
          <a:p>
            <a:pPr indent="-324000" lvl="1" marL="864000" marR="0" rtl="0" algn="l">
              <a:spcBef>
                <a:spcPts val="1134"/>
              </a:spcBef>
              <a:spcAft>
                <a:spcPts val="0"/>
              </a:spcAft>
              <a:buClr>
                <a:srgbClr val="000000"/>
              </a:buClr>
              <a:buSzPts val="1800"/>
              <a:buFont typeface="Noto Sans Symbols"/>
              <a:buChar char="−"/>
            </a:pPr>
            <a:r>
              <a:rPr b="0" i="0" lang="en-IN" sz="2400" u="none" cap="none" strike="noStrike">
                <a:solidFill>
                  <a:srgbClr val="0066CC"/>
                </a:solidFill>
                <a:latin typeface="Arial"/>
                <a:ea typeface="Arial"/>
                <a:cs typeface="Arial"/>
                <a:sym typeface="Arial"/>
              </a:rPr>
              <a:t>share_global_co2, cumulative_co2</a:t>
            </a:r>
            <a:endParaRPr b="0" i="0" sz="2400" u="none" cap="none" strike="noStrike">
              <a:solidFill>
                <a:srgbClr val="0066C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nvSpPr>
        <p:spPr>
          <a:xfrm>
            <a:off x="-431640" y="29844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IN" sz="4400" u="none" cap="none" strike="noStrike">
                <a:solidFill>
                  <a:srgbClr val="FFFFFF"/>
                </a:solidFill>
                <a:latin typeface="Arial"/>
                <a:ea typeface="Arial"/>
                <a:cs typeface="Arial"/>
                <a:sym typeface="Arial"/>
              </a:rPr>
              <a:t>Count of co2 values</a:t>
            </a:r>
            <a:endParaRPr b="0" i="0" sz="4400" u="none" cap="none" strike="noStrike">
              <a:solidFill>
                <a:srgbClr val="FFFFFF"/>
              </a:solidFill>
              <a:latin typeface="Arial"/>
              <a:ea typeface="Arial"/>
              <a:cs typeface="Arial"/>
              <a:sym typeface="Arial"/>
            </a:endParaRPr>
          </a:p>
        </p:txBody>
      </p:sp>
      <p:pic>
        <p:nvPicPr>
          <p:cNvPr id="137" name="Google Shape;137;p30"/>
          <p:cNvPicPr preferRelativeResize="0"/>
          <p:nvPr/>
        </p:nvPicPr>
        <p:blipFill rotWithShape="1">
          <a:blip r:embed="rId3">
            <a:alphaModFix/>
          </a:blip>
          <a:srcRect b="0" l="0" r="0" t="0"/>
          <a:stretch/>
        </p:blipFill>
        <p:spPr>
          <a:xfrm>
            <a:off x="0" y="1512000"/>
            <a:ext cx="6059520" cy="3744000"/>
          </a:xfrm>
          <a:prstGeom prst="rect">
            <a:avLst/>
          </a:prstGeom>
          <a:noFill/>
          <a:ln>
            <a:noFill/>
          </a:ln>
        </p:spPr>
      </p:pic>
      <p:pic>
        <p:nvPicPr>
          <p:cNvPr id="138" name="Google Shape;138;p30"/>
          <p:cNvPicPr preferRelativeResize="0"/>
          <p:nvPr/>
        </p:nvPicPr>
        <p:blipFill rotWithShape="1">
          <a:blip r:embed="rId4">
            <a:alphaModFix/>
          </a:blip>
          <a:srcRect b="0" l="0" r="0" t="0"/>
          <a:stretch/>
        </p:blipFill>
        <p:spPr>
          <a:xfrm>
            <a:off x="5608080" y="1728000"/>
            <a:ext cx="4471920" cy="3240000"/>
          </a:xfrm>
          <a:prstGeom prst="rect">
            <a:avLst/>
          </a:prstGeom>
          <a:noFill/>
          <a:ln>
            <a:noFill/>
          </a:ln>
        </p:spPr>
      </p:pic>
      <p:sp>
        <p:nvSpPr>
          <p:cNvPr id="139" name="Google Shape;139;p30"/>
          <p:cNvSpPr txBox="1"/>
          <p:nvPr/>
        </p:nvSpPr>
        <p:spPr>
          <a:xfrm>
            <a:off x="6696000" y="5413680"/>
            <a:ext cx="2304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IN" sz="1800" u="none" cap="none" strike="noStrike">
                <a:latin typeface="Arial"/>
                <a:ea typeface="Arial"/>
                <a:cs typeface="Arial"/>
                <a:sym typeface="Arial"/>
              </a:rPr>
              <a:t>No Outliers</a:t>
            </a:r>
            <a:endParaRPr b="0" sz="1800" strike="noStrike">
              <a:latin typeface="Arial"/>
              <a:ea typeface="Arial"/>
              <a:cs typeface="Arial"/>
              <a:sym typeface="Arial"/>
            </a:endParaRPr>
          </a:p>
        </p:txBody>
      </p:sp>
      <p:sp>
        <p:nvSpPr>
          <p:cNvPr id="140" name="Google Shape;140;p30"/>
          <p:cNvSpPr txBox="1"/>
          <p:nvPr/>
        </p:nvSpPr>
        <p:spPr>
          <a:xfrm>
            <a:off x="587160" y="5356800"/>
            <a:ext cx="4032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strike="noStrike">
                <a:latin typeface="Arial"/>
                <a:ea typeface="Arial"/>
                <a:cs typeface="Arial"/>
                <a:sym typeface="Arial"/>
              </a:rPr>
              <a:t>83 values in the first bar with range of -250 to 250.</a:t>
            </a:r>
            <a:endParaRPr b="0" sz="18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nvSpPr>
        <p:spPr>
          <a:xfrm>
            <a:off x="432000" y="22644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IN" sz="4400" strike="noStrike">
                <a:solidFill>
                  <a:srgbClr val="FFFFFF"/>
                </a:solidFill>
                <a:latin typeface="Arial"/>
                <a:ea typeface="Arial"/>
                <a:cs typeface="Arial"/>
                <a:sym typeface="Arial"/>
              </a:rPr>
              <a:t>Line chart</a:t>
            </a:r>
            <a:endParaRPr b="0" sz="4400" strike="noStrike">
              <a:solidFill>
                <a:srgbClr val="FFFFFF"/>
              </a:solidFill>
              <a:latin typeface="Arial"/>
              <a:ea typeface="Arial"/>
              <a:cs typeface="Arial"/>
              <a:sym typeface="Arial"/>
            </a:endParaRPr>
          </a:p>
        </p:txBody>
      </p:sp>
      <p:pic>
        <p:nvPicPr>
          <p:cNvPr id="146" name="Google Shape;146;p31"/>
          <p:cNvPicPr preferRelativeResize="0"/>
          <p:nvPr/>
        </p:nvPicPr>
        <p:blipFill rotWithShape="1">
          <a:blip r:embed="rId3">
            <a:alphaModFix/>
          </a:blip>
          <a:srcRect b="0" l="0" r="0" t="0"/>
          <a:stretch/>
        </p:blipFill>
        <p:spPr>
          <a:xfrm rot="-6600">
            <a:off x="2880" y="868680"/>
            <a:ext cx="5250240" cy="3053880"/>
          </a:xfrm>
          <a:prstGeom prst="rect">
            <a:avLst/>
          </a:prstGeom>
          <a:noFill/>
          <a:ln>
            <a:noFill/>
          </a:ln>
        </p:spPr>
      </p:pic>
      <p:pic>
        <p:nvPicPr>
          <p:cNvPr id="147" name="Google Shape;147;p31"/>
          <p:cNvPicPr preferRelativeResize="0"/>
          <p:nvPr/>
        </p:nvPicPr>
        <p:blipFill rotWithShape="1">
          <a:blip r:embed="rId4">
            <a:alphaModFix/>
          </a:blip>
          <a:srcRect b="0" l="0" r="0" t="0"/>
          <a:stretch/>
        </p:blipFill>
        <p:spPr>
          <a:xfrm>
            <a:off x="-1080" y="3655800"/>
            <a:ext cx="5329080" cy="3040200"/>
          </a:xfrm>
          <a:prstGeom prst="rect">
            <a:avLst/>
          </a:prstGeom>
          <a:noFill/>
          <a:ln>
            <a:noFill/>
          </a:ln>
        </p:spPr>
      </p:pic>
      <p:sp>
        <p:nvSpPr>
          <p:cNvPr id="148" name="Google Shape;148;p31"/>
          <p:cNvSpPr txBox="1"/>
          <p:nvPr/>
        </p:nvSpPr>
        <p:spPr>
          <a:xfrm>
            <a:off x="5976000" y="1944000"/>
            <a:ext cx="3312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strike="noStrike">
                <a:latin typeface="Arial"/>
                <a:ea typeface="Arial"/>
                <a:cs typeface="Arial"/>
                <a:sym typeface="Arial"/>
              </a:rPr>
              <a:t>CO2 vs Year line chart</a:t>
            </a:r>
            <a:endParaRPr b="0" sz="1800" strike="noStrike">
              <a:latin typeface="Arial"/>
              <a:ea typeface="Arial"/>
              <a:cs typeface="Arial"/>
              <a:sym typeface="Arial"/>
            </a:endParaRPr>
          </a:p>
          <a:p>
            <a:pPr indent="0" lvl="0" marL="0" marR="0" rtl="0" algn="l">
              <a:spcBef>
                <a:spcPts val="0"/>
              </a:spcBef>
              <a:spcAft>
                <a:spcPts val="0"/>
              </a:spcAft>
              <a:buNone/>
            </a:pPr>
            <a:r>
              <a:rPr b="0" lang="en-IN" sz="1800" strike="noStrike">
                <a:latin typeface="Arial"/>
                <a:ea typeface="Arial"/>
                <a:cs typeface="Arial"/>
                <a:sym typeface="Arial"/>
              </a:rPr>
              <a:t>with R</a:t>
            </a:r>
            <a:r>
              <a:rPr b="0" baseline="30000" lang="en-IN" sz="1800" strike="noStrike">
                <a:latin typeface="Arial"/>
                <a:ea typeface="Arial"/>
                <a:cs typeface="Arial"/>
                <a:sym typeface="Arial"/>
              </a:rPr>
              <a:t>2 </a:t>
            </a:r>
            <a:r>
              <a:rPr b="0" lang="en-IN" sz="1800" strike="noStrike">
                <a:latin typeface="Arial"/>
                <a:ea typeface="Arial"/>
                <a:cs typeface="Arial"/>
                <a:sym typeface="Arial"/>
              </a:rPr>
              <a:t>= 0.86</a:t>
            </a:r>
            <a:endParaRPr b="0" sz="1800" strike="noStrike">
              <a:latin typeface="Arial"/>
              <a:ea typeface="Arial"/>
              <a:cs typeface="Arial"/>
              <a:sym typeface="Arial"/>
            </a:endParaRPr>
          </a:p>
        </p:txBody>
      </p:sp>
      <p:sp>
        <p:nvSpPr>
          <p:cNvPr id="149" name="Google Shape;149;p31"/>
          <p:cNvSpPr txBox="1"/>
          <p:nvPr/>
        </p:nvSpPr>
        <p:spPr>
          <a:xfrm>
            <a:off x="5832000" y="4797720"/>
            <a:ext cx="280800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strike="noStrike">
                <a:latin typeface="Arial"/>
                <a:ea typeface="Arial"/>
                <a:cs typeface="Arial"/>
                <a:sym typeface="Arial"/>
              </a:rPr>
              <a:t>CO2 vs Population line chart with R</a:t>
            </a:r>
            <a:r>
              <a:rPr b="0" baseline="30000" lang="en-IN" sz="1800" strike="noStrike">
                <a:latin typeface="Arial"/>
                <a:ea typeface="Arial"/>
                <a:cs typeface="Arial"/>
                <a:sym typeface="Arial"/>
              </a:rPr>
              <a:t>2</a:t>
            </a:r>
            <a:r>
              <a:rPr b="0" lang="en-IN" sz="1800" strike="noStrike">
                <a:latin typeface="Arial"/>
                <a:ea typeface="Arial"/>
                <a:cs typeface="Arial"/>
                <a:sym typeface="Arial"/>
              </a:rPr>
              <a:t> = 0.967</a:t>
            </a:r>
            <a:endParaRPr b="0" sz="18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2"/>
          <p:cNvPicPr preferRelativeResize="0"/>
          <p:nvPr/>
        </p:nvPicPr>
        <p:blipFill rotWithShape="1">
          <a:blip r:embed="rId3">
            <a:alphaModFix/>
          </a:blip>
          <a:srcRect b="0" l="0" r="0" t="0"/>
          <a:stretch/>
        </p:blipFill>
        <p:spPr>
          <a:xfrm>
            <a:off x="317880" y="1440000"/>
            <a:ext cx="6618240" cy="3888000"/>
          </a:xfrm>
          <a:prstGeom prst="rect">
            <a:avLst/>
          </a:prstGeom>
          <a:noFill/>
          <a:ln>
            <a:noFill/>
          </a:ln>
        </p:spPr>
      </p:pic>
      <p:sp>
        <p:nvSpPr>
          <p:cNvPr id="155" name="Google Shape;155;p32"/>
          <p:cNvSpPr txBox="1"/>
          <p:nvPr/>
        </p:nvSpPr>
        <p:spPr>
          <a:xfrm>
            <a:off x="7272000" y="2808000"/>
            <a:ext cx="2304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1800" strike="noStrike">
                <a:latin typeface="Arial"/>
                <a:ea typeface="Arial"/>
                <a:cs typeface="Arial"/>
                <a:sym typeface="Arial"/>
              </a:rPr>
              <a:t>Population vs Year</a:t>
            </a:r>
            <a:endParaRPr b="0" sz="1800" strike="noStrike">
              <a:latin typeface="Arial"/>
              <a:ea typeface="Arial"/>
              <a:cs typeface="Arial"/>
              <a:sym typeface="Arial"/>
            </a:endParaRPr>
          </a:p>
          <a:p>
            <a:pPr indent="0" lvl="0" marL="0" marR="0" rtl="0" algn="l">
              <a:spcBef>
                <a:spcPts val="0"/>
              </a:spcBef>
              <a:spcAft>
                <a:spcPts val="0"/>
              </a:spcAft>
              <a:buNone/>
            </a:pPr>
            <a:r>
              <a:rPr b="0" lang="en-IN" sz="1800" strike="noStrike">
                <a:latin typeface="Arial"/>
                <a:ea typeface="Arial"/>
                <a:cs typeface="Arial"/>
                <a:sym typeface="Arial"/>
              </a:rPr>
              <a:t>With R</a:t>
            </a:r>
            <a:r>
              <a:rPr b="0" baseline="30000" lang="en-IN" sz="1800" strike="noStrike">
                <a:latin typeface="Arial"/>
                <a:ea typeface="Arial"/>
                <a:cs typeface="Arial"/>
                <a:sym typeface="Arial"/>
              </a:rPr>
              <a:t>2 </a:t>
            </a:r>
            <a:r>
              <a:rPr b="0" lang="en-IN" sz="1800" strike="noStrike">
                <a:latin typeface="Arial"/>
                <a:ea typeface="Arial"/>
                <a:cs typeface="Arial"/>
                <a:sym typeface="Arial"/>
              </a:rPr>
              <a:t>= 0.99</a:t>
            </a:r>
            <a:endParaRPr b="0" sz="18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nvSpPr>
        <p:spPr>
          <a:xfrm>
            <a:off x="432000" y="216000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IN" sz="3200" strike="noStrike">
                <a:solidFill>
                  <a:srgbClr val="0066CC"/>
                </a:solidFill>
                <a:latin typeface="Arial"/>
                <a:ea typeface="Arial"/>
                <a:cs typeface="Arial"/>
                <a:sym typeface="Arial"/>
              </a:rPr>
              <a:t>Hence to predict CO2 values for next 10 years, we will first predict population for next 10 years. Then using those values we can predict the CO2 values with more certainty.</a:t>
            </a:r>
            <a:endParaRPr b="0" sz="3200" strike="noStrike">
              <a:solidFill>
                <a:srgbClr val="0066C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IN" sz="4400" strike="noStrike">
                <a:solidFill>
                  <a:srgbClr val="FFFFFF"/>
                </a:solidFill>
                <a:latin typeface="Arial"/>
                <a:ea typeface="Arial"/>
                <a:cs typeface="Arial"/>
                <a:sym typeface="Arial"/>
              </a:rPr>
              <a:t>Here come the predictions!</a:t>
            </a:r>
            <a:endParaRPr b="0" sz="4400" strike="noStrike">
              <a:solidFill>
                <a:srgbClr val="FFFFFF"/>
              </a:solidFill>
              <a:latin typeface="Arial"/>
              <a:ea typeface="Arial"/>
              <a:cs typeface="Arial"/>
              <a:sym typeface="Arial"/>
            </a:endParaRPr>
          </a:p>
        </p:txBody>
      </p:sp>
      <p:pic>
        <p:nvPicPr>
          <p:cNvPr id="166" name="Google Shape;166;p34"/>
          <p:cNvPicPr preferRelativeResize="0"/>
          <p:nvPr/>
        </p:nvPicPr>
        <p:blipFill rotWithShape="1">
          <a:blip r:embed="rId3">
            <a:alphaModFix/>
          </a:blip>
          <a:srcRect b="0" l="0" r="0" t="0"/>
          <a:stretch/>
        </p:blipFill>
        <p:spPr>
          <a:xfrm>
            <a:off x="10" y="1373875"/>
            <a:ext cx="4292640" cy="4384440"/>
          </a:xfrm>
          <a:prstGeom prst="rect">
            <a:avLst/>
          </a:prstGeom>
          <a:noFill/>
          <a:ln>
            <a:noFill/>
          </a:ln>
        </p:spPr>
      </p:pic>
      <p:pic>
        <p:nvPicPr>
          <p:cNvPr id="167" name="Google Shape;167;p34"/>
          <p:cNvPicPr preferRelativeResize="0"/>
          <p:nvPr/>
        </p:nvPicPr>
        <p:blipFill>
          <a:blip r:embed="rId4">
            <a:alphaModFix/>
          </a:blip>
          <a:stretch>
            <a:fillRect/>
          </a:stretch>
        </p:blipFill>
        <p:spPr>
          <a:xfrm>
            <a:off x="4292650" y="1568293"/>
            <a:ext cx="5787974" cy="37983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idx="1" type="body"/>
          </p:nvPr>
        </p:nvSpPr>
        <p:spPr>
          <a:xfrm>
            <a:off x="329850" y="1453101"/>
            <a:ext cx="9246000" cy="4700400"/>
          </a:xfrm>
          <a:prstGeom prst="rect">
            <a:avLst/>
          </a:prstGeom>
        </p:spPr>
        <p:txBody>
          <a:bodyPr anchorCtr="0" anchor="t" bIns="0" lIns="0" spcFirstLastPara="1" rIns="0" wrap="square" tIns="0">
            <a:noAutofit/>
          </a:bodyPr>
          <a:lstStyle/>
          <a:p>
            <a:pPr indent="-336550" lvl="0" marL="457200" rtl="0" algn="l">
              <a:lnSpc>
                <a:spcPct val="150000"/>
              </a:lnSpc>
              <a:spcBef>
                <a:spcPts val="0"/>
              </a:spcBef>
              <a:spcAft>
                <a:spcPts val="0"/>
              </a:spcAft>
              <a:buClr>
                <a:srgbClr val="1155CC"/>
              </a:buClr>
              <a:buSzPts val="1700"/>
              <a:buChar char="●"/>
            </a:pPr>
            <a:r>
              <a:rPr lang="en-IN" sz="2100">
                <a:solidFill>
                  <a:srgbClr val="1155CC"/>
                </a:solidFill>
              </a:rPr>
              <a:t>The annual CO2 emissions value peaked in 2005 at 6130.552 </a:t>
            </a:r>
            <a:endParaRPr sz="2100">
              <a:solidFill>
                <a:srgbClr val="1155CC"/>
              </a:solidFill>
            </a:endParaRPr>
          </a:p>
          <a:p>
            <a:pPr indent="-336550" lvl="0" marL="457200" rtl="0" algn="l">
              <a:lnSpc>
                <a:spcPct val="150000"/>
              </a:lnSpc>
              <a:spcBef>
                <a:spcPts val="0"/>
              </a:spcBef>
              <a:spcAft>
                <a:spcPts val="0"/>
              </a:spcAft>
              <a:buClr>
                <a:srgbClr val="1155CC"/>
              </a:buClr>
              <a:buSzPts val="1700"/>
              <a:buChar char="●"/>
            </a:pPr>
            <a:r>
              <a:rPr lang="en-IN" sz="2100">
                <a:solidFill>
                  <a:srgbClr val="1155CC"/>
                </a:solidFill>
              </a:rPr>
              <a:t>They have been decreasing thereafter.</a:t>
            </a:r>
            <a:endParaRPr sz="2100">
              <a:solidFill>
                <a:srgbClr val="1155CC"/>
              </a:solidFill>
            </a:endParaRPr>
          </a:p>
          <a:p>
            <a:pPr indent="-336550" lvl="0" marL="457200" rtl="0" algn="l">
              <a:lnSpc>
                <a:spcPct val="150000"/>
              </a:lnSpc>
              <a:spcBef>
                <a:spcPts val="0"/>
              </a:spcBef>
              <a:spcAft>
                <a:spcPts val="0"/>
              </a:spcAft>
              <a:buClr>
                <a:srgbClr val="1155CC"/>
              </a:buClr>
              <a:buSzPts val="1700"/>
              <a:buChar char="●"/>
            </a:pPr>
            <a:r>
              <a:rPr lang="en-IN" sz="2100">
                <a:solidFill>
                  <a:srgbClr val="1155CC"/>
                </a:solidFill>
              </a:rPr>
              <a:t>As we noticed in the last graph, the predicted values do not account for this drop after 2005.</a:t>
            </a:r>
            <a:endParaRPr sz="2100">
              <a:solidFill>
                <a:srgbClr val="1155CC"/>
              </a:solidFill>
            </a:endParaRPr>
          </a:p>
          <a:p>
            <a:pPr indent="-336550" lvl="0" marL="457200" rtl="0" algn="l">
              <a:lnSpc>
                <a:spcPct val="150000"/>
              </a:lnSpc>
              <a:spcBef>
                <a:spcPts val="0"/>
              </a:spcBef>
              <a:spcAft>
                <a:spcPts val="0"/>
              </a:spcAft>
              <a:buClr>
                <a:srgbClr val="1155CC"/>
              </a:buClr>
              <a:buSzPts val="1700"/>
              <a:buChar char="●"/>
            </a:pPr>
            <a:r>
              <a:rPr lang="en-IN" sz="2100">
                <a:solidFill>
                  <a:srgbClr val="1155CC"/>
                </a:solidFill>
              </a:rPr>
              <a:t>Hence to forecast the values with more certainty, we should consider the values only from 1982, and not before.</a:t>
            </a:r>
            <a:endParaRPr sz="2100">
              <a:solidFill>
                <a:srgbClr val="1155CC"/>
              </a:solidFill>
            </a:endParaRPr>
          </a:p>
          <a:p>
            <a:pPr indent="-336550" lvl="0" marL="457200" rtl="0" algn="l">
              <a:lnSpc>
                <a:spcPct val="150000"/>
              </a:lnSpc>
              <a:spcBef>
                <a:spcPts val="0"/>
              </a:spcBef>
              <a:spcAft>
                <a:spcPts val="0"/>
              </a:spcAft>
              <a:buClr>
                <a:srgbClr val="1155CC"/>
              </a:buClr>
              <a:buSzPts val="1700"/>
              <a:buChar char="●"/>
            </a:pPr>
            <a:r>
              <a:rPr lang="en-IN" sz="2100">
                <a:solidFill>
                  <a:srgbClr val="1155CC"/>
                </a:solidFill>
              </a:rPr>
              <a:t>Because from 1982 to 2005, it is more or less a steady growth. And after after 2005, it is steadily decreasing, as mentioned before.</a:t>
            </a:r>
            <a:endParaRPr sz="2100">
              <a:solidFill>
                <a:srgbClr val="1155CC"/>
              </a:solidFill>
            </a:endParaRPr>
          </a:p>
          <a:p>
            <a:pPr indent="0" lvl="0" marL="0" rtl="0" algn="l">
              <a:lnSpc>
                <a:spcPct val="150000"/>
              </a:lnSpc>
              <a:spcBef>
                <a:spcPts val="0"/>
              </a:spcBef>
              <a:spcAft>
                <a:spcPts val="0"/>
              </a:spcAft>
              <a:buNone/>
            </a:pPr>
            <a:r>
              <a:t/>
            </a:r>
            <a:endParaRPr sz="2100">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