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9" r:id="rId5"/>
    <p:sldId id="294" r:id="rId6"/>
    <p:sldId id="296" r:id="rId7"/>
    <p:sldId id="270" r:id="rId8"/>
    <p:sldId id="297" r:id="rId9"/>
    <p:sldId id="298" r:id="rId10"/>
    <p:sldId id="299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BDBEE-1FDA-4F57-947F-5759FA6ABC55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C659-3DDB-48CB-A056-6A658A161B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5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17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587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44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noProof="0" smtClean="0"/>
              <a:t>9/19/2019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202246-9B90-4CE1-AAF1-3328E51AE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43DF42B-5E6A-409A-A205-0B59AE5FBD9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30301" y="1690689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C7A202D-9C81-48E9-AC0B-E4DDE20AE14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88689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076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9/19/2019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0506441-775A-4D93-ADE3-695C86D669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30301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A00A08C-FA2D-44B5-9451-63F193A3E7B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88689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A8F9540-8D26-4ADA-88E6-B9A742232C2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337076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D7801BA-80A8-4F2C-90C8-155E6210A85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7634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99C7ED62-8CE2-417B-9E03-DB47D41911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99246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96383197-4013-4D5E-BF47-64BD2386A4D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26282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id="{B2568099-B430-4F70-A248-1840860FFE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7634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3" name="Picture Placeholder 28">
            <a:extLst>
              <a:ext uri="{FF2B5EF4-FFF2-40B4-BE49-F238E27FC236}">
                <a16:creationId xmlns:a16="http://schemas.microsoft.com/office/drawing/2014/main" id="{82A0F640-3653-4074-BEAA-B09FF6E0B39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99246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4" name="Picture Placeholder 28">
            <a:extLst>
              <a:ext uri="{FF2B5EF4-FFF2-40B4-BE49-F238E27FC236}">
                <a16:creationId xmlns:a16="http://schemas.microsoft.com/office/drawing/2014/main" id="{1723BD4F-261F-418F-B763-09039D2CA7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26282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10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noProof="0" smtClean="0"/>
              <a:t>9/19/2019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noProof="0" smtClean="0"/>
              <a:t>9/19/2019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9/19/2019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9/19/2019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noProof="0" smtClean="0"/>
              <a:t>9/19/2019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noProof="0" smtClean="0"/>
              <a:t>9/19/2019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noProof="0" smtClean="0"/>
              <a:t>9/19/2019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9/19/2019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9/19/2019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ofessionals collaborating at a table over a laptop">
            <a:extLst>
              <a:ext uri="{FF2B5EF4-FFF2-40B4-BE49-F238E27FC236}">
                <a16:creationId xmlns:a16="http://schemas.microsoft.com/office/drawing/2014/main" id="{1E745F20-F130-4708-BD5A-1A4FF4BE4D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9460" cy="6858000"/>
          </a:xfrm>
          <a:prstGeom prst="rect">
            <a:avLst/>
          </a:prstGeom>
        </p:spPr>
      </p:pic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 bwMode="ltGray"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759200" y="2039514"/>
            <a:ext cx="4682835" cy="1190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HACKATHON</a:t>
            </a:r>
            <a:endParaRPr lang="en-US" dirty="0"/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 bwMode="white">
          <a:xfrm>
            <a:off x="4044000" y="3229869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971636" y="3703782"/>
            <a:ext cx="4673600" cy="1399381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smtClean="0"/>
              <a:t>Credit-Score-Prediction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smtClean="0"/>
              <a:t>Credit-Fraud-Detection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Score Prediction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055"/>
            <a:ext cx="10515600" cy="4689908"/>
          </a:xfrm>
        </p:spPr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Data Preprocessing</a:t>
            </a:r>
          </a:p>
          <a:p>
            <a:pPr lvl="1"/>
            <a:r>
              <a:rPr lang="en-US" dirty="0" smtClean="0"/>
              <a:t>Combine both train and test data as a single file</a:t>
            </a:r>
          </a:p>
          <a:p>
            <a:pPr lvl="1"/>
            <a:r>
              <a:rPr lang="en-US" dirty="0" smtClean="0"/>
              <a:t>Remove the columns if it contains null values more than 40%</a:t>
            </a:r>
          </a:p>
          <a:p>
            <a:pPr lvl="2"/>
            <a:r>
              <a:rPr lang="en-US" dirty="0" smtClean="0"/>
              <a:t>[No. of columns removed = 24]</a:t>
            </a:r>
          </a:p>
          <a:p>
            <a:pPr lvl="1"/>
            <a:r>
              <a:rPr lang="en-US" dirty="0" smtClean="0"/>
              <a:t>Remove the duplicates</a:t>
            </a:r>
          </a:p>
          <a:p>
            <a:pPr lvl="2"/>
            <a:r>
              <a:rPr lang="en-US" dirty="0"/>
              <a:t>[No. of columns removed = 0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Remove the key columns</a:t>
            </a:r>
          </a:p>
          <a:p>
            <a:pPr lvl="2"/>
            <a:r>
              <a:rPr lang="en-US" dirty="0"/>
              <a:t>[No. of columns removed = </a:t>
            </a:r>
            <a:r>
              <a:rPr lang="en-US" dirty="0" smtClean="0"/>
              <a:t>1]</a:t>
            </a:r>
          </a:p>
          <a:p>
            <a:pPr lvl="1"/>
            <a:r>
              <a:rPr lang="en-US" dirty="0" smtClean="0"/>
              <a:t>Remove the columns which holds 1 unique value</a:t>
            </a:r>
          </a:p>
          <a:p>
            <a:pPr lvl="2"/>
            <a:r>
              <a:rPr lang="en-US" dirty="0"/>
              <a:t>[No. of columns removed = </a:t>
            </a:r>
            <a:r>
              <a:rPr lang="en-US" dirty="0" smtClean="0"/>
              <a:t>4]</a:t>
            </a:r>
          </a:p>
          <a:p>
            <a:pPr lvl="1"/>
            <a:r>
              <a:rPr lang="en-US" dirty="0" smtClean="0"/>
              <a:t>Remove the columns which has correlation less than 0.15</a:t>
            </a:r>
          </a:p>
          <a:p>
            <a:pPr lvl="2"/>
            <a:r>
              <a:rPr lang="en-US" dirty="0"/>
              <a:t>[No. of columns removed = </a:t>
            </a:r>
            <a:r>
              <a:rPr lang="en-US" dirty="0" smtClean="0"/>
              <a:t>82]</a:t>
            </a:r>
          </a:p>
          <a:p>
            <a:pPr lvl="1"/>
            <a:r>
              <a:rPr lang="en-US" dirty="0" smtClean="0"/>
              <a:t>Fill the null values with the corresponding mean</a:t>
            </a:r>
          </a:p>
          <a:p>
            <a:pPr lvl="2"/>
            <a:r>
              <a:rPr lang="en-US" dirty="0"/>
              <a:t>[No. of columns </a:t>
            </a:r>
            <a:r>
              <a:rPr lang="en-US" dirty="0" smtClean="0"/>
              <a:t>modified </a:t>
            </a:r>
            <a:r>
              <a:rPr lang="en-US" dirty="0"/>
              <a:t>= </a:t>
            </a:r>
            <a:r>
              <a:rPr lang="en-US" dirty="0" smtClean="0"/>
              <a:t>12]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3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Score Prediction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055"/>
            <a:ext cx="10515600" cy="4689908"/>
          </a:xfrm>
        </p:spPr>
        <p:txBody>
          <a:bodyPr/>
          <a:lstStyle/>
          <a:p>
            <a:r>
              <a:rPr lang="en-US" b="1" dirty="0" smtClean="0"/>
              <a:t>Algorithms used</a:t>
            </a:r>
          </a:p>
          <a:p>
            <a:pPr lvl="1"/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Decision tree with parameters tuning</a:t>
            </a:r>
          </a:p>
          <a:p>
            <a:pPr lvl="1"/>
            <a:r>
              <a:rPr lang="en-US" dirty="0" smtClean="0"/>
              <a:t>Random forest with 100 and 1000 estimators</a:t>
            </a:r>
          </a:p>
          <a:p>
            <a:pPr lvl="1"/>
            <a:r>
              <a:rPr lang="en-US" dirty="0" smtClean="0"/>
              <a:t>FNN</a:t>
            </a:r>
          </a:p>
          <a:p>
            <a:pPr lvl="1"/>
            <a:endParaRPr lang="en-US" b="1" dirty="0" smtClean="0"/>
          </a:p>
          <a:p>
            <a:r>
              <a:rPr lang="en-US" b="1" dirty="0" smtClean="0"/>
              <a:t>Algorithms used after PCA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Decision tree with parameters tuning</a:t>
            </a:r>
          </a:p>
          <a:p>
            <a:pPr lvl="1"/>
            <a:r>
              <a:rPr lang="en-US" dirty="0"/>
              <a:t>Random forest with 100 </a:t>
            </a:r>
            <a:r>
              <a:rPr lang="en-US" dirty="0" smtClean="0"/>
              <a:t>and </a:t>
            </a:r>
            <a:r>
              <a:rPr lang="en-US" dirty="0"/>
              <a:t>1000 </a:t>
            </a:r>
            <a:r>
              <a:rPr lang="en-US" dirty="0" smtClean="0"/>
              <a:t>estimators</a:t>
            </a:r>
          </a:p>
          <a:p>
            <a:pPr lvl="1"/>
            <a:endParaRPr lang="en-US" b="1" dirty="0"/>
          </a:p>
          <a:p>
            <a:r>
              <a:rPr lang="en-US" b="1" dirty="0" smtClean="0"/>
              <a:t>Results</a:t>
            </a:r>
          </a:p>
          <a:p>
            <a:pPr lvl="1"/>
            <a:r>
              <a:rPr lang="en-US" dirty="0" smtClean="0"/>
              <a:t>Random forest provided MAPE as 3.50 without PCA</a:t>
            </a:r>
          </a:p>
          <a:p>
            <a:pPr lvl="1"/>
            <a:r>
              <a:rPr lang="en-US" dirty="0" smtClean="0"/>
              <a:t>PCA doesn’t give much impact on the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4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Two person handshake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ct 3" descr="Blue rectangle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3" name="Oval 22" descr="Beige oval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F9D9A5-149E-4118-AAE3-8EF91B9C5B7D}"/>
              </a:ext>
            </a:extLst>
          </p:cNvPr>
          <p:cNvSpPr>
            <a:spLocks noGrp="1"/>
          </p:cNvSpPr>
          <p:nvPr>
            <p:ph sz="half" idx="14"/>
          </p:nvPr>
        </p:nvSpPr>
        <p:spPr bwMode="white">
          <a:xfrm>
            <a:off x="7918113" y="1702826"/>
            <a:ext cx="3285595" cy="4236156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 smtClean="0">
                <a:solidFill>
                  <a:schemeClr val="bg1"/>
                </a:solidFill>
              </a:rPr>
              <a:t>Random Forest</a:t>
            </a:r>
          </a:p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 smtClean="0">
                <a:solidFill>
                  <a:schemeClr val="bg1"/>
                </a:solidFill>
              </a:rPr>
              <a:t>- Low error</a:t>
            </a:r>
          </a:p>
          <a:p>
            <a:pPr marR="5080">
              <a:lnSpc>
                <a:spcPct val="120000"/>
              </a:lnSpc>
              <a:spcBef>
                <a:spcPts val="600"/>
              </a:spcBef>
            </a:pPr>
            <a:r>
              <a:rPr lang="en-US" sz="18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Train</a:t>
            </a:r>
            <a:r>
              <a:rPr lang="en-US" sz="18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:</a:t>
            </a:r>
          </a:p>
          <a:p>
            <a:pPr marR="5080">
              <a:lnSpc>
                <a:spcPct val="120000"/>
              </a:lnSpc>
              <a:spcBef>
                <a:spcPts val="600"/>
              </a:spcBef>
            </a:pPr>
            <a:r>
              <a:rPr lang="en-US" sz="18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MAE:7.59</a:t>
            </a:r>
            <a:endParaRPr lang="en-US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  <a:p>
            <a:pPr marR="5080">
              <a:lnSpc>
                <a:spcPct val="120000"/>
              </a:lnSpc>
              <a:spcBef>
                <a:spcPts val="600"/>
              </a:spcBef>
            </a:pPr>
            <a:r>
              <a:rPr lang="en-US" sz="18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MAPE:1.30</a:t>
            </a:r>
            <a:endParaRPr lang="en-US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  <a:p>
            <a:pPr marR="5080">
              <a:lnSpc>
                <a:spcPct val="120000"/>
              </a:lnSpc>
              <a:spcBef>
                <a:spcPts val="600"/>
              </a:spcBef>
            </a:pPr>
            <a:endParaRPr lang="en-US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  <a:p>
            <a:pPr marR="5080">
              <a:lnSpc>
                <a:spcPct val="120000"/>
              </a:lnSpc>
              <a:spcBef>
                <a:spcPts val="600"/>
              </a:spcBef>
            </a:pPr>
            <a:r>
              <a:rPr lang="en-US" sz="18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Test:</a:t>
            </a:r>
          </a:p>
          <a:p>
            <a:pPr marR="5080">
              <a:lnSpc>
                <a:spcPct val="120000"/>
              </a:lnSpc>
              <a:spcBef>
                <a:spcPts val="600"/>
              </a:spcBef>
            </a:pPr>
            <a:r>
              <a:rPr lang="en-US" sz="18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MAE:20.41</a:t>
            </a:r>
            <a:endParaRPr lang="en-US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  <a:p>
            <a:pPr marR="5080">
              <a:lnSpc>
                <a:spcPct val="120000"/>
              </a:lnSpc>
              <a:spcBef>
                <a:spcPts val="600"/>
              </a:spcBef>
            </a:pPr>
            <a:r>
              <a:rPr lang="en-US" sz="18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MAPE:3.50</a:t>
            </a:r>
            <a:endParaRPr lang="en-US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  <a:p>
            <a:pPr marL="12700">
              <a:lnSpc>
                <a:spcPct val="120000"/>
              </a:lnSpc>
              <a:spcBef>
                <a:spcPts val="100"/>
              </a:spcBef>
            </a:pPr>
            <a:endParaRPr lang="en-US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Credit Score Prediction - Metrics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337077" y="1702825"/>
            <a:ext cx="3137996" cy="3940593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 smtClean="0">
                <a:solidFill>
                  <a:schemeClr val="bg1"/>
                </a:solidFill>
              </a:rPr>
              <a:t>Linear Regression</a:t>
            </a:r>
          </a:p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 smtClean="0">
                <a:solidFill>
                  <a:schemeClr val="bg1"/>
                </a:solidFill>
              </a:rPr>
              <a:t>- High error</a:t>
            </a:r>
            <a:endParaRPr lang="en-US" sz="1900" b="1" dirty="0" smtClean="0">
              <a:solidFill>
                <a:schemeClr val="bg1"/>
              </a:solidFill>
            </a:endParaRPr>
          </a:p>
          <a:p>
            <a:pPr marR="5080">
              <a:lnSpc>
                <a:spcPct val="120000"/>
              </a:lnSpc>
              <a:spcBef>
                <a:spcPts val="600"/>
              </a:spcBef>
            </a:pPr>
            <a:r>
              <a:rPr lang="en-US" sz="18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Train:</a:t>
            </a:r>
          </a:p>
          <a:p>
            <a:pPr marR="5080">
              <a:lnSpc>
                <a:spcPct val="120000"/>
              </a:lnSpc>
              <a:spcBef>
                <a:spcPts val="600"/>
              </a:spcBef>
            </a:pPr>
            <a:r>
              <a:rPr lang="en-US" sz="18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MAE:37.26</a:t>
            </a:r>
          </a:p>
          <a:p>
            <a:pPr marR="5080">
              <a:lnSpc>
                <a:spcPct val="120000"/>
              </a:lnSpc>
              <a:spcBef>
                <a:spcPts val="600"/>
              </a:spcBef>
            </a:pPr>
            <a:r>
              <a:rPr lang="en-US" sz="18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MAPE:6.41</a:t>
            </a:r>
          </a:p>
          <a:p>
            <a:pPr marR="5080">
              <a:lnSpc>
                <a:spcPct val="120000"/>
              </a:lnSpc>
              <a:spcBef>
                <a:spcPts val="600"/>
              </a:spcBef>
            </a:pPr>
            <a:endParaRPr lang="en-US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  <a:p>
            <a:pPr marR="5080">
              <a:lnSpc>
                <a:spcPct val="120000"/>
              </a:lnSpc>
              <a:spcBef>
                <a:spcPts val="600"/>
              </a:spcBef>
            </a:pPr>
            <a:r>
              <a:rPr lang="en-US" sz="18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Test:</a:t>
            </a:r>
          </a:p>
          <a:p>
            <a:pPr marR="5080">
              <a:lnSpc>
                <a:spcPct val="120000"/>
              </a:lnSpc>
              <a:spcBef>
                <a:spcPts val="600"/>
              </a:spcBef>
            </a:pPr>
            <a:r>
              <a:rPr lang="en-US" sz="18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MAE:37.32</a:t>
            </a:r>
          </a:p>
          <a:p>
            <a:pPr marR="5080">
              <a:lnSpc>
                <a:spcPct val="120000"/>
              </a:lnSpc>
              <a:spcBef>
                <a:spcPts val="600"/>
              </a:spcBef>
            </a:pPr>
            <a:r>
              <a:rPr lang="en-US" sz="18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MAPE:6.44</a:t>
            </a:r>
            <a:endParaRPr lang="en-US" sz="1800" i="1" spc="-15" dirty="0" smtClean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pic>
        <p:nvPicPr>
          <p:cNvPr id="36" name="Picture Placeholder 35" descr="Check icon">
            <a:extLst>
              <a:ext uri="{FF2B5EF4-FFF2-40B4-BE49-F238E27FC236}">
                <a16:creationId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1679575"/>
            <a:ext cx="576000" cy="576000"/>
          </a:xfrm>
        </p:spPr>
      </p:pic>
      <p:pic>
        <p:nvPicPr>
          <p:cNvPr id="38" name="Picture Placeholder 37" descr="Check icon">
            <a:extLst>
              <a:ext uri="{FF2B5EF4-FFF2-40B4-BE49-F238E27FC236}">
                <a16:creationId xmlns:a16="http://schemas.microsoft.com/office/drawing/2014/main" id="{D15B4FC9-0788-4E4C-9F5A-FCFAF69E7E7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7339713" y="1679575"/>
            <a:ext cx="576000" cy="576000"/>
          </a:xfrm>
        </p:spPr>
      </p:pic>
      <p:sp>
        <p:nvSpPr>
          <p:cNvPr id="24" name="object 5" descr="Beige rectangl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929705" y="1274154"/>
            <a:ext cx="6487095" cy="4571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3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Fraud Detection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055"/>
            <a:ext cx="10515600" cy="4689908"/>
          </a:xfrm>
        </p:spPr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Data Preprocessing</a:t>
            </a:r>
          </a:p>
          <a:p>
            <a:pPr lvl="1"/>
            <a:r>
              <a:rPr lang="en-US" dirty="0" smtClean="0"/>
              <a:t>Combine both train and test data as a single file</a:t>
            </a:r>
          </a:p>
          <a:p>
            <a:pPr lvl="1"/>
            <a:r>
              <a:rPr lang="en-US" dirty="0" smtClean="0"/>
              <a:t>Remove the duplicates</a:t>
            </a:r>
          </a:p>
          <a:p>
            <a:pPr lvl="2"/>
            <a:r>
              <a:rPr lang="en-US" dirty="0" smtClean="0"/>
              <a:t>[No. of columns removed = 7101]</a:t>
            </a:r>
          </a:p>
          <a:p>
            <a:pPr lvl="1"/>
            <a:r>
              <a:rPr lang="en-US" dirty="0" smtClean="0"/>
              <a:t>Modify the string column to numeric</a:t>
            </a:r>
          </a:p>
          <a:p>
            <a:pPr lvl="2"/>
            <a:r>
              <a:rPr lang="en-US" dirty="0" smtClean="0"/>
              <a:t>[</a:t>
            </a:r>
            <a:r>
              <a:rPr lang="en-US" dirty="0"/>
              <a:t>No. of columns </a:t>
            </a:r>
            <a:r>
              <a:rPr lang="en-US" dirty="0" smtClean="0"/>
              <a:t>impacted </a:t>
            </a:r>
            <a:r>
              <a:rPr lang="en-US" dirty="0"/>
              <a:t>= </a:t>
            </a:r>
            <a:r>
              <a:rPr lang="en-US" dirty="0" smtClean="0"/>
              <a:t>1]</a:t>
            </a:r>
          </a:p>
          <a:p>
            <a:pPr lvl="1"/>
            <a:r>
              <a:rPr lang="en-US" dirty="0" smtClean="0"/>
              <a:t>Remove the null columns</a:t>
            </a:r>
          </a:p>
          <a:p>
            <a:pPr lvl="2"/>
            <a:r>
              <a:rPr lang="en-US" dirty="0"/>
              <a:t>[No. of columns removed = 0</a:t>
            </a:r>
            <a:r>
              <a:rPr lang="en-US" dirty="0" smtClean="0"/>
              <a:t>]</a:t>
            </a:r>
            <a:endParaRPr lang="en-US" dirty="0"/>
          </a:p>
          <a:p>
            <a:pPr lvl="1"/>
            <a:r>
              <a:rPr lang="en-US" dirty="0" smtClean="0"/>
              <a:t>Since number of columns are 30, dint remove any column based upon correlation</a:t>
            </a:r>
          </a:p>
          <a:p>
            <a:pPr lvl="1"/>
            <a:r>
              <a:rPr lang="en-US" dirty="0" smtClean="0"/>
              <a:t>Apply scaling in input columns since most of the columns handles precision values</a:t>
            </a:r>
          </a:p>
        </p:txBody>
      </p:sp>
    </p:spTree>
    <p:extLst>
      <p:ext uri="{BB962C8B-B14F-4D97-AF65-F5344CB8AC3E}">
        <p14:creationId xmlns:p14="http://schemas.microsoft.com/office/powerpoint/2010/main" val="128617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Fraud Detection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055"/>
            <a:ext cx="10515600" cy="4689908"/>
          </a:xfrm>
        </p:spPr>
        <p:txBody>
          <a:bodyPr/>
          <a:lstStyle/>
          <a:p>
            <a:r>
              <a:rPr lang="en-US" b="1" dirty="0" smtClean="0"/>
              <a:t>Algorithms used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Decision tree with parameters tuning</a:t>
            </a:r>
          </a:p>
          <a:p>
            <a:pPr lvl="1"/>
            <a:r>
              <a:rPr lang="en-US" dirty="0" smtClean="0"/>
              <a:t>Random forest with 100 estimators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 smtClean="0"/>
              <a:t>Results</a:t>
            </a:r>
          </a:p>
          <a:p>
            <a:pPr lvl="1"/>
            <a:r>
              <a:rPr lang="en-US" dirty="0" smtClean="0"/>
              <a:t>Checked accuracy-score, f1-score and confusion matrix</a:t>
            </a:r>
          </a:p>
          <a:p>
            <a:pPr lvl="1"/>
            <a:r>
              <a:rPr lang="en-US" dirty="0" smtClean="0"/>
              <a:t>Random forest provided f1-score as 1 for class “0” and 0.85 for class “1”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38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Two person handshake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ct 3" descr="Blue rectangle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3" name="Oval 22" descr="Beige oval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F9D9A5-149E-4118-AAE3-8EF91B9C5B7D}"/>
              </a:ext>
            </a:extLst>
          </p:cNvPr>
          <p:cNvSpPr>
            <a:spLocks noGrp="1"/>
          </p:cNvSpPr>
          <p:nvPr>
            <p:ph sz="half" idx="14"/>
          </p:nvPr>
        </p:nvSpPr>
        <p:spPr bwMode="white">
          <a:xfrm>
            <a:off x="7918113" y="1702826"/>
            <a:ext cx="3285595" cy="4236156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 smtClean="0">
                <a:solidFill>
                  <a:schemeClr val="bg1"/>
                </a:solidFill>
              </a:rPr>
              <a:t>Random Forest</a:t>
            </a:r>
          </a:p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 smtClean="0">
                <a:solidFill>
                  <a:schemeClr val="bg1"/>
                </a:solidFill>
              </a:rPr>
              <a:t>- High Accuracy</a:t>
            </a:r>
          </a:p>
          <a:p>
            <a:pPr marR="5080">
              <a:lnSpc>
                <a:spcPct val="120000"/>
              </a:lnSpc>
              <a:spcBef>
                <a:spcPts val="600"/>
              </a:spcBef>
            </a:pPr>
            <a:r>
              <a:rPr lang="en-US" sz="18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Train</a:t>
            </a:r>
            <a:r>
              <a:rPr lang="en-US" sz="18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:</a:t>
            </a:r>
          </a:p>
          <a:p>
            <a:pPr marR="5080">
              <a:lnSpc>
                <a:spcPct val="120000"/>
              </a:lnSpc>
              <a:spcBef>
                <a:spcPts val="600"/>
              </a:spcBef>
            </a:pPr>
            <a:r>
              <a:rPr lang="en-US" sz="18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AccuracyScore</a:t>
            </a:r>
            <a:r>
              <a:rPr lang="en-US" sz="18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: </a:t>
            </a:r>
            <a:r>
              <a:rPr lang="en-US" sz="18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0.99</a:t>
            </a:r>
            <a:endParaRPr lang="en-US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  <a:p>
            <a:pPr marR="5080">
              <a:lnSpc>
                <a:spcPct val="120000"/>
              </a:lnSpc>
              <a:spcBef>
                <a:spcPts val="600"/>
              </a:spcBef>
            </a:pPr>
            <a:r>
              <a:rPr lang="en-US" sz="18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F1-Score for class “0”: </a:t>
            </a:r>
            <a:r>
              <a:rPr lang="en-US" sz="18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1.00</a:t>
            </a:r>
            <a:endParaRPr lang="en-US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  <a:p>
            <a:pPr marR="5080">
              <a:lnSpc>
                <a:spcPct val="120000"/>
              </a:lnSpc>
              <a:spcBef>
                <a:spcPts val="600"/>
              </a:spcBef>
            </a:pPr>
            <a:r>
              <a:rPr lang="en-US" sz="18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F1-Score for class </a:t>
            </a:r>
            <a:r>
              <a:rPr lang="en-US" sz="18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“1”: 1.00</a:t>
            </a:r>
            <a:endParaRPr lang="en-US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  <a:p>
            <a:pPr marR="5080">
              <a:lnSpc>
                <a:spcPct val="120000"/>
              </a:lnSpc>
              <a:spcBef>
                <a:spcPts val="600"/>
              </a:spcBef>
            </a:pPr>
            <a:endParaRPr lang="en-US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  <a:p>
            <a:pPr marR="5080">
              <a:lnSpc>
                <a:spcPct val="120000"/>
              </a:lnSpc>
              <a:spcBef>
                <a:spcPts val="600"/>
              </a:spcBef>
            </a:pPr>
            <a:r>
              <a:rPr lang="en-US" sz="18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Test:</a:t>
            </a:r>
          </a:p>
          <a:p>
            <a:pPr marR="5080">
              <a:lnSpc>
                <a:spcPct val="120000"/>
              </a:lnSpc>
              <a:spcBef>
                <a:spcPts val="600"/>
              </a:spcBef>
            </a:pPr>
            <a:r>
              <a:rPr lang="en-US" sz="18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AccuracyScore</a:t>
            </a:r>
            <a:r>
              <a:rPr lang="en-US" sz="18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: </a:t>
            </a:r>
            <a:r>
              <a:rPr lang="en-US" sz="18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0.99</a:t>
            </a:r>
            <a:endParaRPr lang="en-US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  <a:p>
            <a:pPr marR="5080">
              <a:lnSpc>
                <a:spcPct val="120000"/>
              </a:lnSpc>
              <a:spcBef>
                <a:spcPts val="600"/>
              </a:spcBef>
            </a:pPr>
            <a:r>
              <a:rPr lang="en-US" sz="18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F1-Score for class “0”: </a:t>
            </a:r>
            <a:r>
              <a:rPr lang="en-US" sz="18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1.00</a:t>
            </a:r>
            <a:endParaRPr lang="en-US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  <a:p>
            <a:pPr marR="5080">
              <a:lnSpc>
                <a:spcPct val="120000"/>
              </a:lnSpc>
              <a:spcBef>
                <a:spcPts val="600"/>
              </a:spcBef>
            </a:pPr>
            <a:r>
              <a:rPr lang="en-US" sz="18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F1-Score for class </a:t>
            </a:r>
            <a:r>
              <a:rPr lang="en-US" sz="18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“</a:t>
            </a:r>
            <a:r>
              <a:rPr lang="en-US" sz="18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1</a:t>
            </a:r>
            <a:r>
              <a:rPr lang="en-US" sz="18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”: 0.85</a:t>
            </a:r>
            <a:endParaRPr lang="en-US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  <a:p>
            <a:pPr marL="12700">
              <a:lnSpc>
                <a:spcPct val="120000"/>
              </a:lnSpc>
              <a:spcBef>
                <a:spcPts val="100"/>
              </a:spcBef>
            </a:pPr>
            <a:endParaRPr lang="en-US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Credit Fraud Detection - </a:t>
            </a:r>
            <a:r>
              <a:rPr lang="en-US" dirty="0" err="1" smtClean="0">
                <a:solidFill>
                  <a:schemeClr val="bg1"/>
                </a:solidFill>
              </a:rPr>
              <a:t>AccuracyScore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337077" y="1702825"/>
            <a:ext cx="3137996" cy="4162266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 smtClean="0">
                <a:solidFill>
                  <a:schemeClr val="bg1"/>
                </a:solidFill>
              </a:rPr>
              <a:t>Logistic Regression</a:t>
            </a:r>
          </a:p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 smtClean="0">
                <a:solidFill>
                  <a:schemeClr val="bg1"/>
                </a:solidFill>
              </a:rPr>
              <a:t>- Low Accuracy</a:t>
            </a:r>
            <a:endParaRPr lang="en-US" sz="1900" b="1" dirty="0" smtClean="0">
              <a:solidFill>
                <a:schemeClr val="bg1"/>
              </a:solidFill>
            </a:endParaRPr>
          </a:p>
          <a:p>
            <a:pPr marR="5080">
              <a:lnSpc>
                <a:spcPct val="120000"/>
              </a:lnSpc>
              <a:spcBef>
                <a:spcPts val="600"/>
              </a:spcBef>
            </a:pPr>
            <a:r>
              <a:rPr lang="en-US" sz="18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Train:</a:t>
            </a:r>
          </a:p>
          <a:p>
            <a:pPr marR="5080">
              <a:lnSpc>
                <a:spcPct val="120000"/>
              </a:lnSpc>
              <a:spcBef>
                <a:spcPts val="600"/>
              </a:spcBef>
            </a:pPr>
            <a:r>
              <a:rPr lang="en-US" sz="1800" i="1" spc="-15" dirty="0" err="1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AccuracyScore</a:t>
            </a:r>
            <a:r>
              <a:rPr lang="en-US" sz="18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: 0.99</a:t>
            </a:r>
          </a:p>
          <a:p>
            <a:pPr marR="5080">
              <a:lnSpc>
                <a:spcPct val="120000"/>
              </a:lnSpc>
              <a:spcBef>
                <a:spcPts val="600"/>
              </a:spcBef>
            </a:pPr>
            <a:r>
              <a:rPr lang="en-US" sz="18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F1-Score for class “0”: 1.00</a:t>
            </a:r>
          </a:p>
          <a:p>
            <a:pPr marR="5080">
              <a:lnSpc>
                <a:spcPct val="120000"/>
              </a:lnSpc>
              <a:spcBef>
                <a:spcPts val="600"/>
              </a:spcBef>
            </a:pPr>
            <a:r>
              <a:rPr lang="en-US" sz="18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F1-Score for class </a:t>
            </a:r>
            <a:r>
              <a:rPr lang="en-US" sz="18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“1”: 0.74</a:t>
            </a:r>
          </a:p>
          <a:p>
            <a:pPr marR="5080">
              <a:lnSpc>
                <a:spcPct val="120000"/>
              </a:lnSpc>
              <a:spcBef>
                <a:spcPts val="600"/>
              </a:spcBef>
            </a:pPr>
            <a:endParaRPr lang="en-US" sz="1800" i="1" spc="-15" dirty="0" smtClean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  <a:p>
            <a:pPr marR="5080">
              <a:lnSpc>
                <a:spcPct val="120000"/>
              </a:lnSpc>
              <a:spcBef>
                <a:spcPts val="600"/>
              </a:spcBef>
            </a:pPr>
            <a:r>
              <a:rPr lang="en-US" sz="18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Test:</a:t>
            </a:r>
          </a:p>
          <a:p>
            <a:pPr marR="5080">
              <a:lnSpc>
                <a:spcPct val="120000"/>
              </a:lnSpc>
              <a:spcBef>
                <a:spcPts val="600"/>
              </a:spcBef>
            </a:pPr>
            <a:r>
              <a:rPr lang="en-US" sz="18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AccuracyScore</a:t>
            </a:r>
            <a:r>
              <a:rPr lang="en-US" sz="18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: </a:t>
            </a:r>
            <a:r>
              <a:rPr lang="en-US" sz="18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0.99</a:t>
            </a:r>
            <a:endParaRPr lang="en-US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  <a:p>
            <a:pPr marR="5080">
              <a:lnSpc>
                <a:spcPct val="120000"/>
              </a:lnSpc>
              <a:spcBef>
                <a:spcPts val="600"/>
              </a:spcBef>
            </a:pPr>
            <a:r>
              <a:rPr lang="en-US" sz="18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F1-Score for class “0”: </a:t>
            </a:r>
            <a:r>
              <a:rPr lang="en-US" sz="18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1.00</a:t>
            </a:r>
            <a:endParaRPr lang="en-US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  <a:p>
            <a:pPr marR="5080">
              <a:lnSpc>
                <a:spcPct val="120000"/>
              </a:lnSpc>
              <a:spcBef>
                <a:spcPts val="600"/>
              </a:spcBef>
            </a:pPr>
            <a:r>
              <a:rPr lang="en-US" sz="18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F1-Score for class </a:t>
            </a:r>
            <a:r>
              <a:rPr lang="en-US" sz="18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“1”: 0.68</a:t>
            </a:r>
            <a:endParaRPr lang="en-US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pic>
        <p:nvPicPr>
          <p:cNvPr id="36" name="Picture Placeholder 35" descr="Check icon">
            <a:extLst>
              <a:ext uri="{FF2B5EF4-FFF2-40B4-BE49-F238E27FC236}">
                <a16:creationId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1679575"/>
            <a:ext cx="576000" cy="576000"/>
          </a:xfrm>
        </p:spPr>
      </p:pic>
      <p:pic>
        <p:nvPicPr>
          <p:cNvPr id="38" name="Picture Placeholder 37" descr="Check icon">
            <a:extLst>
              <a:ext uri="{FF2B5EF4-FFF2-40B4-BE49-F238E27FC236}">
                <a16:creationId xmlns:a16="http://schemas.microsoft.com/office/drawing/2014/main" id="{D15B4FC9-0788-4E4C-9F5A-FCFAF69E7E7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7339713" y="1679575"/>
            <a:ext cx="576000" cy="576000"/>
          </a:xfrm>
        </p:spPr>
      </p:pic>
      <p:sp>
        <p:nvSpPr>
          <p:cNvPr id="24" name="object 5" descr="Beige rectangl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929705" y="1274154"/>
            <a:ext cx="7992622" cy="4571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7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Girl with documents">
            <a:extLst>
              <a:ext uri="{FF2B5EF4-FFF2-40B4-BE49-F238E27FC236}">
                <a16:creationId xmlns:a16="http://schemas.microsoft.com/office/drawing/2014/main" id="{BD5BAEF8-04EE-4148-AB9D-25427A926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" y="675"/>
            <a:ext cx="12189600" cy="68566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 bwMode="ltGray"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23188392_Professional services pitch deck_SL_V1.potx" id="{A16A60D7-542B-43C6-BB27-7BA8168B4019}" vid="{8C6CFC53-4DED-4518-8264-5814B6A371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1946EF-A3EA-4ECB-8D9A-56C36FFF4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DD087A-3273-4D74-8700-4C8E2BE50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pitch deck</Template>
  <TotalTime>0</TotalTime>
  <Words>431</Words>
  <Application>Microsoft Office PowerPoint</Application>
  <PresentationFormat>Widescreen</PresentationFormat>
  <Paragraphs>108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</vt:lpstr>
      <vt:lpstr>Calibri</vt:lpstr>
      <vt:lpstr>Gill Sans MT</vt:lpstr>
      <vt:lpstr>Wingdings</vt:lpstr>
      <vt:lpstr>Office Theme</vt:lpstr>
      <vt:lpstr>HACKATHON</vt:lpstr>
      <vt:lpstr>Credit Score Prediction</vt:lpstr>
      <vt:lpstr>Credit Score Prediction</vt:lpstr>
      <vt:lpstr>Credit Score Prediction - Metrics</vt:lpstr>
      <vt:lpstr>Credit Fraud Detection</vt:lpstr>
      <vt:lpstr>Credit Fraud Detection</vt:lpstr>
      <vt:lpstr>Credit Fraud Detection - AccuracyScore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2019-07-14T11:46:36Z</dcterms:created>
  <dcterms:modified xsi:type="dcterms:W3CDTF">2019-09-19T09:18:48Z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