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9" r:id="rId11"/>
    <p:sldId id="268" r:id="rId12"/>
    <p:sldId id="267" r:id="rId13"/>
    <p:sldId id="270" r:id="rId14"/>
    <p:sldId id="271" r:id="rId15"/>
    <p:sldId id="256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10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A66C2-1DA4-4815-95B5-937834200748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B8476-7A32-42B8-B40C-761B3781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1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https://www3.nd.edu/~zxu2/acms60212-40212-S12/Lec-11-01.pdf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B8476-7A32-42B8-B40C-761B3781B0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8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https://www3.nd.edu/~zxu2/acms60212-40212-S12/Lec-11-01.pdf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http://en.wikipedia.org/wiki/Process_(computing)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B8476-7A32-42B8-B40C-761B3781B0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8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https://www.dartmouth.edu/~rc/classes/intro_mpi/parallel_prog_compare.html</a:t>
            </a:r>
          </a:p>
          <a:p>
            <a:r>
              <a:rPr lang="en-US" dirty="0" smtClean="0"/>
              <a:t>https://en.wikipedia.org/wiki/OpenMP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B8476-7A32-42B8-B40C-761B3781B0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62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https://www.dartmouth.edu/~rc/classes/intro_mpi/parallel_prog_compare.html</a:t>
            </a:r>
          </a:p>
          <a:p>
            <a:r>
              <a:rPr lang="en-US" dirty="0" smtClean="0"/>
              <a:t>https://en.wikipedia.org/wiki/OpenMP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B8476-7A32-42B8-B40C-761B3781B0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8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C66-E2D2-427A-9588-446F8DE3D9E9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1EA2-B073-4B1C-BFFB-E7F1C8F09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1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C66-E2D2-427A-9588-446F8DE3D9E9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1EA2-B073-4B1C-BFFB-E7F1C8F09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7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C66-E2D2-427A-9588-446F8DE3D9E9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1EA2-B073-4B1C-BFFB-E7F1C8F09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1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C66-E2D2-427A-9588-446F8DE3D9E9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1EA2-B073-4B1C-BFFB-E7F1C8F09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C66-E2D2-427A-9588-446F8DE3D9E9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1EA2-B073-4B1C-BFFB-E7F1C8F09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C66-E2D2-427A-9588-446F8DE3D9E9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1EA2-B073-4B1C-BFFB-E7F1C8F09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5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C66-E2D2-427A-9588-446F8DE3D9E9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1EA2-B073-4B1C-BFFB-E7F1C8F09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4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C66-E2D2-427A-9588-446F8DE3D9E9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1EA2-B073-4B1C-BFFB-E7F1C8F09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2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C66-E2D2-427A-9588-446F8DE3D9E9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1EA2-B073-4B1C-BFFB-E7F1C8F09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C66-E2D2-427A-9588-446F8DE3D9E9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1EA2-B073-4B1C-BFFB-E7F1C8F09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2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C66-E2D2-427A-9588-446F8DE3D9E9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1EA2-B073-4B1C-BFFB-E7F1C8F09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3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1C66-E2D2-427A-9588-446F8DE3D9E9}" type="datetimeFigureOut">
              <a:rPr lang="en-US" smtClean="0"/>
              <a:t>10-Jul-18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01EA2-B073-4B1C-BFFB-E7F1C8F09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7848600" cy="4267200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What is </a:t>
            </a:r>
            <a:r>
              <a:rPr lang="en-US" sz="1800" b="1" dirty="0" err="1" smtClean="0">
                <a:solidFill>
                  <a:schemeClr val="tx1"/>
                </a:solidFill>
              </a:rPr>
              <a:t>OpenMP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Open specifications for Multi Processing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</a:rPr>
              <a:t>Long version</a:t>
            </a:r>
            <a:r>
              <a:rPr lang="en-US" sz="1400" dirty="0" smtClean="0">
                <a:solidFill>
                  <a:schemeClr val="tx1"/>
                </a:solidFill>
              </a:rPr>
              <a:t>: Open specifications for </a:t>
            </a:r>
            <a:r>
              <a:rPr lang="en-US" sz="1400" dirty="0" err="1" smtClean="0">
                <a:solidFill>
                  <a:schemeClr val="tx1"/>
                </a:solidFill>
              </a:rPr>
              <a:t>MultiProcessing</a:t>
            </a:r>
            <a:r>
              <a:rPr lang="en-US" sz="1400" dirty="0" smtClean="0">
                <a:solidFill>
                  <a:schemeClr val="tx1"/>
                </a:solidFill>
              </a:rPr>
              <a:t> via collaborative work between interested parties from the hardware and software industry, government and academia.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OpenMP</a:t>
            </a:r>
            <a:r>
              <a:rPr lang="en-US" sz="1400" dirty="0" smtClean="0">
                <a:solidFill>
                  <a:schemeClr val="tx1"/>
                </a:solidFill>
              </a:rPr>
              <a:t> (Open Multi-Processing) is an application programming interface (API) that supports </a:t>
            </a:r>
            <a:r>
              <a:rPr lang="en-US" sz="1400" b="1" dirty="0" smtClean="0">
                <a:solidFill>
                  <a:schemeClr val="tx1"/>
                </a:solidFill>
              </a:rPr>
              <a:t>multi-platform shared memory multiprocessing programming in C, C++, and Fortran.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API components:</a:t>
            </a:r>
          </a:p>
          <a:p>
            <a:pPr lvl="2" algn="l"/>
            <a:r>
              <a:rPr lang="en-US" sz="1400" dirty="0" smtClean="0">
                <a:solidFill>
                  <a:schemeClr val="tx1"/>
                </a:solidFill>
              </a:rPr>
              <a:t>– Compiler directives</a:t>
            </a:r>
          </a:p>
          <a:p>
            <a:pPr lvl="2" algn="l"/>
            <a:r>
              <a:rPr lang="en-US" sz="1400" dirty="0" smtClean="0">
                <a:solidFill>
                  <a:schemeClr val="tx1"/>
                </a:solidFill>
              </a:rPr>
              <a:t>– Runtime library routines</a:t>
            </a:r>
          </a:p>
          <a:p>
            <a:pPr lvl="2" algn="l"/>
            <a:r>
              <a:rPr lang="en-US" sz="1400" dirty="0" smtClean="0">
                <a:solidFill>
                  <a:schemeClr val="tx1"/>
                </a:solidFill>
              </a:rPr>
              <a:t>– Environment variables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Portability</a:t>
            </a:r>
          </a:p>
          <a:p>
            <a:pPr lvl="2" algn="l"/>
            <a:r>
              <a:rPr lang="en-US" sz="1400" dirty="0" smtClean="0">
                <a:solidFill>
                  <a:schemeClr val="tx1"/>
                </a:solidFill>
              </a:rPr>
              <a:t>– API is specified for C/C++ and Fortran</a:t>
            </a:r>
          </a:p>
          <a:p>
            <a:pPr lvl="2" algn="l"/>
            <a:r>
              <a:rPr lang="en-US" sz="1400" dirty="0" smtClean="0">
                <a:solidFill>
                  <a:schemeClr val="tx1"/>
                </a:solidFill>
              </a:rPr>
              <a:t>– Implementations on almost all platforms including Unix/Linux and Windows.</a:t>
            </a:r>
          </a:p>
          <a:p>
            <a:pPr lvl="2" algn="l"/>
            <a:r>
              <a:rPr lang="en-US" sz="1400" dirty="0" smtClean="0">
                <a:solidFill>
                  <a:schemeClr val="tx1"/>
                </a:solidFill>
              </a:rPr>
              <a:t>– </a:t>
            </a:r>
            <a:r>
              <a:rPr lang="en-US" sz="1400" dirty="0" err="1" smtClean="0">
                <a:solidFill>
                  <a:schemeClr val="tx1"/>
                </a:solidFill>
              </a:rPr>
              <a:t>OpenMP</a:t>
            </a:r>
            <a:r>
              <a:rPr lang="en-US" sz="1400" dirty="0" smtClean="0">
                <a:solidFill>
                  <a:schemeClr val="tx1"/>
                </a:solidFill>
              </a:rPr>
              <a:t> is used for </a:t>
            </a:r>
            <a:r>
              <a:rPr lang="en-US" sz="1400" b="1" dirty="0" smtClean="0">
                <a:solidFill>
                  <a:schemeClr val="tx1"/>
                </a:solidFill>
              </a:rPr>
              <a:t>parallelism within a (multi-core) node</a:t>
            </a:r>
            <a:r>
              <a:rPr lang="en-US" sz="1400" dirty="0" smtClean="0">
                <a:solidFill>
                  <a:schemeClr val="tx1"/>
                </a:solidFill>
              </a:rPr>
              <a:t> while MPI is used for parallelism between nodes.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Standardization</a:t>
            </a:r>
          </a:p>
          <a:p>
            <a:pPr lvl="2" algn="l"/>
            <a:r>
              <a:rPr lang="en-US" sz="1400" dirty="0" smtClean="0">
                <a:solidFill>
                  <a:schemeClr val="tx1"/>
                </a:solidFill>
              </a:rPr>
              <a:t>– Jointly defined and endorsed by major computer hardware and software vendors.</a:t>
            </a:r>
          </a:p>
        </p:txBody>
      </p:sp>
    </p:spTree>
    <p:extLst>
      <p:ext uri="{BB962C8B-B14F-4D97-AF65-F5344CB8AC3E}">
        <p14:creationId xmlns:p14="http://schemas.microsoft.com/office/powerpoint/2010/main" val="29612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542925"/>
            <a:ext cx="8105775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2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752475"/>
            <a:ext cx="7896225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7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571500"/>
            <a:ext cx="80295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4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714375"/>
            <a:ext cx="809625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1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566738"/>
            <a:ext cx="811530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Pros &amp; Cons - </a:t>
            </a:r>
            <a:r>
              <a:rPr lang="en-US" sz="2800" dirty="0" err="1" smtClean="0"/>
              <a:t>OpenMP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762000"/>
            <a:ext cx="7848600" cy="4267200"/>
          </a:xfrm>
        </p:spPr>
        <p:txBody>
          <a:bodyPr>
            <a:no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Pros of </a:t>
            </a:r>
            <a:r>
              <a:rPr lang="en-US" sz="1800" b="1" dirty="0" err="1" smtClean="0">
                <a:solidFill>
                  <a:schemeClr val="tx1"/>
                </a:solidFill>
              </a:rPr>
              <a:t>OpenMP</a:t>
            </a:r>
            <a:r>
              <a:rPr lang="en-US" sz="1800" b="1" dirty="0" smtClean="0">
                <a:solidFill>
                  <a:schemeClr val="tx1"/>
                </a:solidFill>
              </a:rPr>
              <a:t>-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easier to program and debug than MPI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directives can be added incrementally - gradual parallelization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can still run the program as a serial code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serial code statements usually don't need modification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code is easier to understand and maybe more easily maintained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Incremental parallelism: can work on one part of the program at one time, no dramatic change to code is needed.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Unified code for both serial and parallel applications: </a:t>
            </a:r>
            <a:r>
              <a:rPr lang="en-US" sz="1800" dirty="0" err="1" smtClean="0">
                <a:solidFill>
                  <a:schemeClr val="tx1"/>
                </a:solidFill>
              </a:rPr>
              <a:t>OpenMP</a:t>
            </a:r>
            <a:r>
              <a:rPr lang="en-US" sz="1800" dirty="0" smtClean="0">
                <a:solidFill>
                  <a:schemeClr val="tx1"/>
                </a:solidFill>
              </a:rPr>
              <a:t> constructs are treated as comments when sequential compilers are used.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Original (serial) code statements need not, in general, be modified when parallelized with </a:t>
            </a:r>
            <a:r>
              <a:rPr lang="en-US" sz="1800" dirty="0" err="1" smtClean="0">
                <a:solidFill>
                  <a:schemeClr val="tx1"/>
                </a:solidFill>
              </a:rPr>
              <a:t>OpenMP</a:t>
            </a:r>
            <a:r>
              <a:rPr lang="en-US" sz="1800" dirty="0" smtClean="0">
                <a:solidFill>
                  <a:schemeClr val="tx1"/>
                </a:solidFill>
              </a:rPr>
              <a:t>. This reduces the chance of inadvertently introducing bugs.</a:t>
            </a:r>
          </a:p>
          <a:p>
            <a:pPr lvl="1"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Cons of </a:t>
            </a:r>
            <a:r>
              <a:rPr lang="en-US" sz="1800" b="1" dirty="0" err="1" smtClean="0">
                <a:solidFill>
                  <a:schemeClr val="tx1"/>
                </a:solidFill>
              </a:rPr>
              <a:t>OpenMP</a:t>
            </a:r>
            <a:r>
              <a:rPr lang="en-US" sz="1800" b="1" dirty="0" smtClean="0">
                <a:solidFill>
                  <a:schemeClr val="tx1"/>
                </a:solidFill>
              </a:rPr>
              <a:t>-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can only be run in shared memory computers 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requires a compiler that supports </a:t>
            </a:r>
            <a:r>
              <a:rPr lang="en-US" sz="1800" dirty="0" err="1" smtClean="0">
                <a:solidFill>
                  <a:schemeClr val="tx1"/>
                </a:solidFill>
              </a:rPr>
              <a:t>OpenMP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mostly used for loop parallelization 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High chance of accidentally writing false sharing code.</a:t>
            </a:r>
          </a:p>
        </p:txBody>
      </p:sp>
    </p:spTree>
    <p:extLst>
      <p:ext uri="{BB962C8B-B14F-4D97-AF65-F5344CB8AC3E}">
        <p14:creationId xmlns:p14="http://schemas.microsoft.com/office/powerpoint/2010/main" val="28367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Performance Expectations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7848600" cy="4267200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To expect to get a N times speedup when running a program parallelized using an OPENMP on a N processor platform.  But its not….rarely it happens as,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When a dependency exists</a:t>
            </a:r>
            <a:r>
              <a:rPr lang="en-US" sz="1600" dirty="0" smtClean="0">
                <a:solidFill>
                  <a:schemeClr val="tx1"/>
                </a:solidFill>
              </a:rPr>
              <a:t>, a process must wait until </a:t>
            </a:r>
            <a:r>
              <a:rPr lang="en-US" sz="1600" dirty="0" err="1" smtClean="0">
                <a:solidFill>
                  <a:schemeClr val="tx1"/>
                </a:solidFill>
              </a:rPr>
              <a:t>th</a:t>
            </a:r>
            <a:r>
              <a:rPr lang="en-US" sz="1600" dirty="0" smtClean="0">
                <a:solidFill>
                  <a:schemeClr val="tx1"/>
                </a:solidFill>
              </a:rPr>
              <a:t> data it depends on is computed.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When multiple processes share a non-parallel proof resource (like a file to write in), </a:t>
            </a:r>
            <a:r>
              <a:rPr lang="en-US" sz="1600" dirty="0" smtClean="0">
                <a:solidFill>
                  <a:schemeClr val="tx1"/>
                </a:solidFill>
              </a:rPr>
              <a:t>their requests are executed sequentially. Therefore, each thread must wait until the other thread releases the resource.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large part of the program may not be parallelized </a:t>
            </a:r>
            <a:r>
              <a:rPr lang="en-US" sz="1600" dirty="0" smtClean="0">
                <a:solidFill>
                  <a:schemeClr val="tx1"/>
                </a:solidFill>
              </a:rPr>
              <a:t>by </a:t>
            </a:r>
            <a:r>
              <a:rPr lang="en-US" sz="1600" dirty="0" err="1" smtClean="0">
                <a:solidFill>
                  <a:schemeClr val="tx1"/>
                </a:solidFill>
              </a:rPr>
              <a:t>OpenMP</a:t>
            </a:r>
            <a:r>
              <a:rPr lang="en-US" sz="1600" dirty="0" smtClean="0">
                <a:solidFill>
                  <a:schemeClr val="tx1"/>
                </a:solidFill>
              </a:rPr>
              <a:t>, which means that the theoretical upper limit of speedup is limited.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N processors in a symmetric multiprocessing (SMP) may have N times the computation power, but the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memory bandwidth usually does not scale up N times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Quite often, the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original memory path is shared by multiple processors </a:t>
            </a:r>
            <a:r>
              <a:rPr lang="en-US" sz="1600" dirty="0" smtClean="0">
                <a:solidFill>
                  <a:schemeClr val="tx1"/>
                </a:solidFill>
              </a:rPr>
              <a:t>and performance degradation may be observed when they compete for the shared memory bandwidth.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Many other common problems affecting the final speedup in parallel computing also apply to </a:t>
            </a:r>
            <a:r>
              <a:rPr lang="en-US" sz="1600" dirty="0" err="1" smtClean="0">
                <a:solidFill>
                  <a:schemeClr val="tx1"/>
                </a:solidFill>
              </a:rPr>
              <a:t>OpenMP</a:t>
            </a:r>
            <a:r>
              <a:rPr lang="en-US" sz="1600" dirty="0" smtClean="0">
                <a:solidFill>
                  <a:schemeClr val="tx1"/>
                </a:solidFill>
              </a:rPr>
              <a:t>, like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load balancing and synchronization </a:t>
            </a:r>
            <a:r>
              <a:rPr lang="en-US" sz="1600" dirty="0" smtClean="0">
                <a:solidFill>
                  <a:schemeClr val="tx1"/>
                </a:solidFill>
              </a:rPr>
              <a:t>overhead.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547688"/>
            <a:ext cx="7877175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9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Thread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7848600" cy="4267200"/>
          </a:xfrm>
        </p:spPr>
        <p:txBody>
          <a:bodyPr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What is Thread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b="1" dirty="0" smtClean="0">
                <a:solidFill>
                  <a:schemeClr val="tx1"/>
                </a:solidFill>
              </a:rPr>
              <a:t>process</a:t>
            </a:r>
            <a:r>
              <a:rPr lang="en-US" sz="1800" dirty="0" smtClean="0">
                <a:solidFill>
                  <a:schemeClr val="tx1"/>
                </a:solidFill>
              </a:rPr>
              <a:t> is an instance of a computer program that is being executed. It contains the program code and its current activity.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b="1" dirty="0" smtClean="0">
                <a:solidFill>
                  <a:schemeClr val="tx1"/>
                </a:solidFill>
              </a:rPr>
              <a:t>thread</a:t>
            </a:r>
            <a:r>
              <a:rPr lang="en-US" sz="1800" dirty="0" smtClean="0">
                <a:solidFill>
                  <a:schemeClr val="tx1"/>
                </a:solidFill>
              </a:rPr>
              <a:t> of execution is the smallest unit of processing that can be scheduled by an operating system.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Differences between threads and processes: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 thread is contained inside a process. 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Multiple threads can exist within the same process and share resources such as memory. 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threads of a process share the latter’s instructions (code) and its context (values that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its variables reference at any given moment).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Different processes do not share these resources.</a:t>
            </a:r>
          </a:p>
        </p:txBody>
      </p:sp>
    </p:spTree>
    <p:extLst>
      <p:ext uri="{BB962C8B-B14F-4D97-AF65-F5344CB8AC3E}">
        <p14:creationId xmlns:p14="http://schemas.microsoft.com/office/powerpoint/2010/main" val="23637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666750"/>
            <a:ext cx="799147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45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614363"/>
            <a:ext cx="8067675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9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147763"/>
            <a:ext cx="79343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4350"/>
            <a:ext cx="8077200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4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228600"/>
            <a:ext cx="8086725" cy="562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8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762000"/>
            <a:ext cx="841057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4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620</Words>
  <Application>Microsoft Office PowerPoint</Application>
  <PresentationFormat>On-screen Show (4:3)</PresentationFormat>
  <Paragraphs>60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</vt:lpstr>
      <vt:lpstr>PowerPoint Presentation</vt:lpstr>
      <vt:lpstr>Thread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Pros &amp; Cons - OpenMP</vt:lpstr>
      <vt:lpstr>Performance Expectations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Expectations</dc:title>
  <dc:creator>Sanket</dc:creator>
  <cp:lastModifiedBy>Sanket</cp:lastModifiedBy>
  <cp:revision>26</cp:revision>
  <dcterms:created xsi:type="dcterms:W3CDTF">2018-07-10T02:27:01Z</dcterms:created>
  <dcterms:modified xsi:type="dcterms:W3CDTF">2018-07-10T03:26:58Z</dcterms:modified>
</cp:coreProperties>
</file>