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00" r:id="rId36"/>
    <p:sldId id="302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721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climb uphill whenever you can, without looking around.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Climbing a mountain in the dark - test one direction and if it is uphill take a step in that direction. If you find that there is no uphill move in any direction you are done (at the top of the mountain).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ridge is clear in the water jug problem.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define a heuristic for the water jug problem that takes this in to account.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requirements are a problem...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version called “beam search” keeps on the N most promising states around.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notes about g and h’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g is 0, this is just a greedy algorithm - it always picks what looks like the most promising path to the goal.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h’ is 0 and g is always 1, the search will be a breadth first search, since the cost of each path will be the length of the path.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hill climbing assumes we are talking about finding a maximum, but the concepts apply to minimization problems as well.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that the heuristic is a rule of thumb or guess based on less than complete information. We assume that construction of a perfect heuristic is impossible (otherwise it would be the search).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over Text" type="twoObjOverTx">
  <p:cSld name="Title and 2 Content over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38481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10100" y="1143000"/>
            <a:ext cx="38481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609600" y="3733800"/>
            <a:ext cx="78486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286000" y="2597727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FDP on </a:t>
            </a:r>
            <a:r>
              <a:rPr lang="en-US" sz="3959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LP-I</a:t>
            </a:r>
            <a:br>
              <a:rPr lang="en-US" sz="3959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959" b="1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Artificial intelligence and </a:t>
            </a:r>
            <a:r>
              <a:rPr lang="en-US" sz="3959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Robotics</a:t>
            </a:r>
            <a:endParaRPr sz="3959" b="1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Simple Hill Climbing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Use heuristic to move only to states that are </a:t>
            </a:r>
            <a:r>
              <a:rPr lang="en-US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better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than the current state.</a:t>
            </a:r>
            <a:endParaRPr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Always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move to better state when possible.</a:t>
            </a:r>
            <a:endParaRPr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process ends when all operators have been applied and none of the resulting states are better than the current state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</a:t>
            </a:r>
          </a:p>
          <a:p>
            <a:pPr marL="342900" lvl="0" indent="-342900" algn="just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Hill climbing does not look ahead of the immediate neighbors of the current state.</a:t>
            </a:r>
          </a:p>
          <a:p>
            <a:pPr marL="342900" lvl="0" indent="-342900" algn="just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Can randomly choose among the set of best successors, if multiple have the best value</a:t>
            </a:r>
            <a:endParaRPr lang="en-US" i="1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Characterized as “trying to find the top of Mount Everest while in a thick fog”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Hill-climbing search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sz="quarter" idx="1"/>
          </p:nvPr>
        </p:nvSpPr>
        <p:spPr>
          <a:xfrm>
            <a:off x="346363" y="166956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function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HILL-CLIMBING(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problem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return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a state that is a local maximum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input: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problem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a problem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local variables: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current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a node.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		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neighbor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a node.</a:t>
            </a:r>
            <a:endParaRPr sz="2400" b="0" i="1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current ←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MAKE-NODE(INITIAL-STATE[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problem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])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loop do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	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neighbor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← a highest valued successor of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current</a:t>
            </a:r>
            <a:endParaRPr sz="2400" b="1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	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VALUE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[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neighbor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]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≤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VALUE[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current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]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then return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STATE[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current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]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	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current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←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neighbor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</a:rPr>
              <a:t>Hill-climbing example</a:t>
            </a:r>
            <a:endParaRPr sz="4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8-queens problem, complete-state formulation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All 8 queens on the board in some configuration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Successor function: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move a single queen to another square in the same column.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Example of a heuristic function </a:t>
            </a:r>
            <a:r>
              <a:rPr lang="en-US" sz="296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h(n)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number of pairs of queens that are attacking each other (directly or indirectly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)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+mj-lt"/>
              </a:rPr>
              <a:t>Hill-climbing example </a:t>
            </a:r>
            <a:endParaRPr sz="4400" b="1" i="0" u="none" strike="noStrike" cap="none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243" name="Shape 2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2824596" y="1295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533400" y="5105400"/>
            <a:ext cx="7848600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Current state:  h=17 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143000" y="4287838"/>
            <a:ext cx="52800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(5 6 7 4 5 6 7 6)</a:t>
            </a:r>
            <a:endParaRPr sz="20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561109" y="637309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+mj-lt"/>
              </a:rPr>
              <a:t>A local minimum for 8-queens </a:t>
            </a:r>
            <a:endParaRPr sz="4400" b="1" i="0" u="none" strike="noStrike" cap="none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252" name="Shape 2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2672196" y="1863436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1447800" y="4267200"/>
            <a:ext cx="7848600" cy="241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A local minimum in the 8-queens state space (h=1)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+mj-lt"/>
              </a:rPr>
              <a:t>Other drawbacks</a:t>
            </a:r>
            <a:endParaRPr sz="4400" b="1" i="0" u="none" strike="noStrike" cap="none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260" name="Shape 2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609600" y="1282621"/>
            <a:ext cx="3848100" cy="215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187950" y="1143000"/>
            <a:ext cx="2254250" cy="24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>
            <a:spLocks noGrp="1"/>
          </p:cNvSpPr>
          <p:nvPr>
            <p:ph type="body" idx="3"/>
          </p:nvPr>
        </p:nvSpPr>
        <p:spPr>
          <a:xfrm>
            <a:off x="609600" y="4038600"/>
            <a:ext cx="7848600" cy="241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Ridge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= sequence of local maxima difficult for greedy algorithms to navigate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342900" marR="0" lvl="0" indent="-2413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Plateau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= an area of the state space where the evaluation function is flat.</a:t>
            </a:r>
            <a:endParaRPr sz="24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342900" marR="0" lvl="0" indent="-2413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Hill climbing and local maxima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sz="quarter" idx="1"/>
          </p:nvPr>
        </p:nvSpPr>
        <p:spPr>
          <a:xfrm>
            <a:off x="471054" y="157299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When local maxima exist, hill climbing is suboptimal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(often effective) solution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Multiple random restarts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269" name="Shape 26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91228" y="3746645"/>
            <a:ext cx="50927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</a:rPr>
              <a:t>Hill Climbing Termination</a:t>
            </a:r>
            <a:endParaRPr sz="4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sz="quarter" idx="1"/>
          </p:nvPr>
        </p:nvSpPr>
        <p:spPr>
          <a:xfrm>
            <a:off x="415637" y="2247484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Local Optimum: all neighboring states are worse or the same.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Plateau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- all neighboring states are the same as the current state.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Ridge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- local optimum that is caused by inability to apply 2 operators at once.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Goal Stack Planning</a:t>
            </a:r>
            <a:endParaRPr sz="4400" b="1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Problem-solving is searching and moving through a state space.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Planning is searching for successful paths through a state space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68300" lvl="0" indent="-342900" rtl="0">
              <a:spcBef>
                <a:spcPts val="640"/>
              </a:spcBef>
              <a:spcAft>
                <a:spcPts val="0"/>
              </a:spcAft>
              <a:buSzPts val="3200"/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Planning = problem solving in advance.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68300" lvl="0" indent="-342900" rtl="0">
              <a:spcBef>
                <a:spcPts val="640"/>
              </a:spcBef>
              <a:spcAft>
                <a:spcPts val="0"/>
              </a:spcAft>
              <a:buSzPts val="3200"/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Planning is important if solutions cannot be undone.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68300" lvl="0" indent="-342900" rtl="0">
              <a:spcBef>
                <a:spcPts val="640"/>
              </a:spcBef>
              <a:spcAft>
                <a:spcPts val="0"/>
              </a:spcAft>
              <a:buSzPts val="3200"/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If the universe is not predictable, then a plan can fail dynamic plan revision.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Continued...</a:t>
            </a:r>
            <a:endParaRPr lang="en-US" sz="4400" b="1" i="0" u="none" strike="noStrike" cap="none" dirty="0">
              <a:solidFill>
                <a:schemeClr val="tx1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= generating a sequence of actions to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the goal from the start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150" y="1892800"/>
            <a:ext cx="57721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chemeClr val="dk1"/>
                </a:solidFill>
              </a:rPr>
              <a:t>Contents</a:t>
            </a:r>
            <a:endParaRPr sz="4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Heuristic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search techniques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1. BFS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2. A*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3. Hill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Climbing Algorithm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Goal Stack Planning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Chat Bot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Medical Expert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System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</a:rPr>
              <a:t>Continued...</a:t>
            </a:r>
            <a:endParaRPr sz="4400" b="1" i="0" u="none" strike="noStrike" cap="none" dirty="0">
              <a:solidFill>
                <a:schemeClr val="tx1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Actions: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1.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UNSTACK(A, B)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2.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STACK(A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B)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3.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PICKUP(A)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4. 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PUTDOWN(A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)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</a:rPr>
              <a:t>Continued...</a:t>
            </a:r>
            <a:endParaRPr sz="4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Conditions and results: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1.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ON(A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B)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2.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ONTABLE(A)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3.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CLEAR(A)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4.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HOLDING(A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)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5.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ARMEMPTY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</a:rPr>
              <a:t>Chat Bot</a:t>
            </a:r>
            <a:endParaRPr sz="4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sz="quarter" idx="1"/>
          </p:nvPr>
        </p:nvSpPr>
        <p:spPr>
          <a:xfrm>
            <a:off x="378725" y="1584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Known as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talkbot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chatterbot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or interactive agent.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Conducts conversation via textual methods.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e.g. Google Assistant,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Interactive Agent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Focuses on NLP, NLU and NLG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</a:rPr>
              <a:t>AIML(Artificial intelligence Markup Language)</a:t>
            </a:r>
            <a:endParaRPr sz="36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0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AIML Tags used in AIML documents</a:t>
            </a:r>
            <a:endParaRPr sz="3000" b="1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aiml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&gt;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&lt;category&gt;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&lt;pattern&gt;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&lt;template&gt;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sz="quarter" idx="1"/>
          </p:nvPr>
        </p:nvSpPr>
        <p:spPr>
          <a:xfrm>
            <a:off x="207818" y="53758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600" b="1" dirty="0"/>
              <a:t>Other Used Tags are</a:t>
            </a:r>
            <a:r>
              <a:rPr lang="en-US" sz="3600" b="1" dirty="0" smtClean="0"/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2800" b="1" i="0" u="none" strike="noStrike" cap="none" dirty="0">
              <a:solidFill>
                <a:schemeClr val="dk1"/>
              </a:solidFill>
            </a:endParaRPr>
          </a:p>
          <a:p>
            <a:pPr marL="4826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star&gt;: match wild card*characters in &lt;pattern&gt;tag.</a:t>
            </a:r>
            <a:endParaRPr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82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srai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&gt; : Different targets with same template.</a:t>
            </a:r>
            <a:endParaRPr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82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&lt;set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&gt; and &lt;get&gt;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Used to work with variables in </a:t>
            </a:r>
            <a:r>
              <a:rPr lang="en-US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aiml</a:t>
            </a: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</a:t>
            </a:r>
            <a:endParaRPr lang="en-US" b="0" i="0" u="none" strike="noStrike" cap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82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&lt;random&gt; : To get random response.</a:t>
            </a:r>
          </a:p>
          <a:p>
            <a:pPr marL="482600" lvl="0" indent="-457200">
              <a:spcBef>
                <a:spcPts val="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&lt;topic&gt; : </a:t>
            </a:r>
            <a:r>
              <a:rPr lang="en-US" dirty="0"/>
              <a:t>Tag is used in AIML to store a context so that later </a:t>
            </a:r>
            <a:r>
              <a:rPr lang="en-US" dirty="0" smtClean="0"/>
              <a:t>conversation can be done based on that context.</a:t>
            </a:r>
            <a:endParaRPr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</a:rPr>
              <a:t>Sample Program</a:t>
            </a:r>
            <a:endParaRPr sz="4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aiml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version = "1.0.1" encoding = "UTF-8"?&gt;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&lt;category&gt;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&lt;pattern&gt; HELLO ALICE &lt;/pattern&gt;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   &lt;template&gt;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Hello User!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&lt;/template&gt;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&lt;/category&gt;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&lt;/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aiml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&gt;</a:t>
            </a:r>
            <a:endParaRPr sz="20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aiml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tag signifies start of the AIML document.</a:t>
            </a:r>
            <a:endParaRPr sz="2000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&lt;category&gt;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tag defines the knowledge unit.</a:t>
            </a:r>
            <a:endParaRPr sz="2000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&lt;pattern&gt;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tag defines the pattern user is going to type.</a:t>
            </a:r>
            <a:endParaRPr sz="2000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&lt;template&gt;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tag defines the response to the user if user types Hello Alice.</a:t>
            </a:r>
            <a:endParaRPr sz="2000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Medical Expert System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 system that uses human expertise to make complicated decisions.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Simulates reasoning by applying knowledge and interfaces.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Uses expert’s knowledge as rules and data within the system.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Models the problem solving ability of a human expert.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Components of an ES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Knowledge Base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Reasoning or Inference Engine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User Interface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Explanation Facility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User Interface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Allows the expert system and the user to communicate.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Finds out what it is that the system needs to answer.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Sends the user questions or answers and receives their response.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Explanation Facility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sz="quarter" idx="1"/>
          </p:nvPr>
        </p:nvSpPr>
        <p:spPr>
          <a:xfrm>
            <a:off x="387928" y="1984248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Explains the systems reasoning and justifies its conclusions.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</a:rPr>
              <a:t>Heuristic search techniques</a:t>
            </a:r>
            <a:endParaRPr sz="4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sz="quarter" idx="1"/>
          </p:nvPr>
        </p:nvSpPr>
        <p:spPr>
          <a:xfrm>
            <a:off x="457200" y="2254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BFS- Best First Search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A* Algorithm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Hill Climbing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Knowledge Base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Represents all the data and information imputed by experts in the field.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Stores the data as a set of rules that the system must follow to make decisions.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Inference Engine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Asks the user questions about what they are looking for.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Applies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knowledge and the rules held in the knowledge base.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Appropriately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uses this information to arrive at a decision.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Prolog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Short form for Programming Logic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Prolog was one of the early languages used for artificial intelligence applications, particularly expert systems.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reason why Prolog is considered powerful in AI is because the language allows for easy management of recursive methods, and pattern matching.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Programming in Prolog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sz="quarter" idx="1"/>
          </p:nvPr>
        </p:nvSpPr>
        <p:spPr>
          <a:xfrm>
            <a:off x="457200" y="15592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Programming in prolog involves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eclare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facts describing explicit relationships between objects and properties objects might have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540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e.g. Mary likes pizza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efine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rules defining implicit relationships between objects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540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e.g. X is a parent if there is a Y such that Y is a child of X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Prolog Variables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Suppose we want to ask, "What course does Turing teach"?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could be written as: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	Is there a course, X, that Turing teaches?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variable X stands for an object that the questioner does not know about yet.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Prolog applications</a:t>
            </a:r>
            <a:endParaRPr sz="4400" b="1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Some applications of Prolog are: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ntelligent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retrieval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atural language understanding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xpert systems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pecification language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achine learning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obot planning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utomated reasoning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roblem solving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sz="quarter" idx="1"/>
          </p:nvPr>
        </p:nvSpPr>
        <p:spPr>
          <a:xfrm>
            <a:off x="498763" y="1059873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800" b="1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800" b="1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Best-First Search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Combines the advantages of Breadth-First and Depth-First searches.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DFS: follows a single path, don’t need to generate all competing paths.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BFS: doesn’t get caught in loops or dead-end-paths.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Best First Search: explore the most promising path seen so far.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Best-First Search (cont.)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sz="quarter" idx="1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While goal not reached: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1. Generate all potential successor states and add to a list of states.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Pick the best state in the list and go to it.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Similar to steepest-ascent, but don’t throw away states that are not chosen. 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A* Algorithm 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A* algorithm uses a modified evaluation function and a Best-First search.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* minimizes the total path cost.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Under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right conditions A* provides the cheapest cost solution in the </a:t>
            </a:r>
            <a:r>
              <a:rPr lang="en-US" sz="3200" b="0" i="0" u="sng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optimal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time!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A* evaluation function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evaluation function </a:t>
            </a: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</a:t>
            </a: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is an estimate of the value of a node </a:t>
            </a: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given by: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f(x) = g(x) + h’(x)</a:t>
            </a:r>
            <a:endParaRPr sz="3200" b="1" i="1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g(x)</a:t>
            </a: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is the cost to get from the start state to state </a:t>
            </a: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h’(x)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is the estimated cost to get from state </a:t>
            </a:r>
            <a:r>
              <a:rPr lang="en-US" sz="32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to the goal state (the heuristic).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A* Optimality and Completeness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sz="quarter" idx="1"/>
          </p:nvPr>
        </p:nvSpPr>
        <p:spPr>
          <a:xfrm>
            <a:off x="415637" y="2154382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If the heuristic function </a:t>
            </a:r>
            <a:r>
              <a:rPr lang="en-US" sz="2800" b="1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h’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is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admissible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the algorithm will find the optimal (shortest path) to the solution in the minimum number of steps possible (no optimal algorithm can do better given the same heuristic).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admissible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heuristic is one that never overestimates the cost of getting from a state to the goal state (is pessimistic).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Hill Climbing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Variation on generate-and-test: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generation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of next state depends on feedback from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procedure.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now includes a heuristic function that provides a guess as to how good each possible state is.</a:t>
            </a:r>
            <a:endParaRPr sz="28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There are a number of ways to use the information returned by the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test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procedure.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275</TotalTime>
  <Words>1536</Words>
  <Application>Microsoft Office PowerPoint</Application>
  <PresentationFormat>On-screen Show (4:3)</PresentationFormat>
  <Paragraphs>248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FDP on LP-I Artificial intelligence and Robotics</vt:lpstr>
      <vt:lpstr>Contents</vt:lpstr>
      <vt:lpstr>Heuristic search techniques</vt:lpstr>
      <vt:lpstr>Best-First Search</vt:lpstr>
      <vt:lpstr>Best-First Search (cont.)</vt:lpstr>
      <vt:lpstr>A* Algorithm </vt:lpstr>
      <vt:lpstr>A* evaluation function</vt:lpstr>
      <vt:lpstr>A* Optimality and Completeness </vt:lpstr>
      <vt:lpstr>Hill Climbing</vt:lpstr>
      <vt:lpstr>Simple Hill Climbing</vt:lpstr>
      <vt:lpstr>Hill-climbing search</vt:lpstr>
      <vt:lpstr>Hill-climbing example</vt:lpstr>
      <vt:lpstr>Hill-climbing example </vt:lpstr>
      <vt:lpstr>A local minimum for 8-queens </vt:lpstr>
      <vt:lpstr>Other drawbacks</vt:lpstr>
      <vt:lpstr>Hill climbing and local maxima</vt:lpstr>
      <vt:lpstr>Hill Climbing Termination</vt:lpstr>
      <vt:lpstr>Goal Stack Planning</vt:lpstr>
      <vt:lpstr>Continued...</vt:lpstr>
      <vt:lpstr>Continued...</vt:lpstr>
      <vt:lpstr>Continued...</vt:lpstr>
      <vt:lpstr>Chat Bot</vt:lpstr>
      <vt:lpstr> AIML(Artificial intelligence Markup Language)</vt:lpstr>
      <vt:lpstr>PowerPoint Presentation</vt:lpstr>
      <vt:lpstr>Sample Program</vt:lpstr>
      <vt:lpstr>Medical Expert System</vt:lpstr>
      <vt:lpstr>Components of an ES</vt:lpstr>
      <vt:lpstr>User Interface</vt:lpstr>
      <vt:lpstr>Explanation Facility</vt:lpstr>
      <vt:lpstr>Knowledge Base</vt:lpstr>
      <vt:lpstr>Inference Engine</vt:lpstr>
      <vt:lpstr>Prolog</vt:lpstr>
      <vt:lpstr>Programming in Prolog</vt:lpstr>
      <vt:lpstr>Prolog Variables</vt:lpstr>
      <vt:lpstr>Prolog applications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 on LP-I Artificial intelligence and Robotics</dc:title>
  <cp:lastModifiedBy>NAGESHJ</cp:lastModifiedBy>
  <cp:revision>14</cp:revision>
  <dcterms:modified xsi:type="dcterms:W3CDTF">2018-07-11T07:03:28Z</dcterms:modified>
</cp:coreProperties>
</file>