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3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27C9-889C-4CA5-BA6C-E77338FD4840}" type="datetimeFigureOut">
              <a:rPr lang="en-US" smtClean="0"/>
              <a:t>09/07/2018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A540-C9B3-4038-996A-75DAA53E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 Stack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08223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(hold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88601" y="592738"/>
            <a:ext cx="652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(hold b) not true so push action.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55205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a)^(clear b)^(AE)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652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Action :   </a:t>
            </a:r>
            <a:r>
              <a:rPr lang="en-US" sz="2400" dirty="0" smtClean="0"/>
              <a:t>(un</a:t>
            </a:r>
            <a:r>
              <a:rPr lang="en-US" sz="2400" dirty="0" smtClean="0"/>
              <a:t>s</a:t>
            </a:r>
            <a:r>
              <a:rPr lang="en-US" sz="2400" dirty="0" smtClean="0"/>
              <a:t>tack  B A)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Precondition : </a:t>
            </a:r>
            <a:r>
              <a:rPr lang="en-US" sz="2400" dirty="0" smtClean="0"/>
              <a:t>(on B A)^(clear B)^(AE) 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a)^(clear b)^(AE)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652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(on b a) true so pop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7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15423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a)^(clear b)^(AE)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652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(clear b) true so pop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8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64442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a)^(clear b)^(AE)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652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(AE) true so pop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2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42545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a)^(clear b)^(AE)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54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(on b a)^(clear b)^(</a:t>
            </a:r>
            <a:r>
              <a:rPr lang="en-US" sz="2400" dirty="0" smtClean="0"/>
              <a:t>AE)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  </a:t>
            </a:r>
            <a:r>
              <a:rPr lang="en-US" sz="2400" dirty="0" smtClean="0"/>
              <a:t>true so pop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2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11268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(unstack b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54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preconditions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true so pop action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4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2706" y="449121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55894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54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preconditions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true so pop action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3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2706" y="449121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3" y="346518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(clear d)^(hold </a:t>
            </a:r>
            <a:r>
              <a:rPr lang="en-US" sz="2400" dirty="0" smtClean="0"/>
              <a:t>b) true so pop action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7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2706" y="449121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87387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3" y="346518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preconditions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true so pop action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world, in the blocks world domain, is described by a set of following predicates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(on A B)        –  block A is on block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(</a:t>
            </a:r>
            <a:r>
              <a:rPr lang="en-US" sz="3200" dirty="0" err="1" smtClean="0"/>
              <a:t>ontable</a:t>
            </a:r>
            <a:r>
              <a:rPr lang="en-US" sz="3200" dirty="0" smtClean="0"/>
              <a:t> A)  –  block A is on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(clear A)       –  Top of block A is clear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(hold A)        –  Arm is holding block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(AE)               –  Arm is empty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19912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3" y="346518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preconditions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true so pop action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3" y="346518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(on c a )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not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true so push action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6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30336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(hold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3" y="346518"/>
            <a:ext cx="580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Action :   </a:t>
            </a:r>
            <a:r>
              <a:rPr lang="en-US" sz="2400" dirty="0" smtClean="0"/>
              <a:t>(stack C </a:t>
            </a:r>
            <a:r>
              <a:rPr lang="en-US" sz="2400" dirty="0"/>
              <a:t>A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Precondition : </a:t>
            </a:r>
            <a:r>
              <a:rPr lang="en-US" sz="2400" dirty="0" smtClean="0"/>
              <a:t>(hold C)^(clear A)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1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0917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(hold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2370" y="384717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(clear a) true so pop.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1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59516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(hold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2370" y="384717"/>
            <a:ext cx="58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(hold c) is not true so push action.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7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93156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c)^(clear c)^(AE)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Action :   </a:t>
            </a:r>
            <a:r>
              <a:rPr lang="en-US" sz="2400" dirty="0" smtClean="0"/>
              <a:t>(</a:t>
            </a:r>
            <a:r>
              <a:rPr lang="en-US" sz="2400" dirty="0" smtClean="0"/>
              <a:t>pick </a:t>
            </a:r>
            <a:r>
              <a:rPr lang="en-US" sz="2400" dirty="0" smtClean="0"/>
              <a:t>C 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Precondition : </a:t>
            </a:r>
            <a:r>
              <a:rPr lang="en-US" sz="2800" dirty="0" smtClean="0"/>
              <a:t>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C)^(clear C)^(AE)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684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c)^(clear c)^(AE)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(clear C)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089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61694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c)^(clear c)^(AE)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C)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961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8135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c)^(clear c)^(AE)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(AE)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15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0291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c)^(clear c)^(AE)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ontable</a:t>
            </a:r>
            <a:r>
              <a:rPr lang="en-US" sz="2800" dirty="0"/>
              <a:t> c)^(clear c)^(AE) </a:t>
            </a:r>
            <a:r>
              <a:rPr lang="en-US" sz="2800" dirty="0" smtClean="0"/>
              <a:t>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53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Actions 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376" y="1070068"/>
            <a:ext cx="11542059" cy="5666909"/>
          </a:xfrm>
        </p:spPr>
        <p:txBody>
          <a:bodyPr>
            <a:normAutofit/>
          </a:bodyPr>
          <a:lstStyle/>
          <a:p>
            <a:r>
              <a:rPr lang="en-US" dirty="0" smtClean="0"/>
              <a:t>Pick A</a:t>
            </a:r>
          </a:p>
          <a:p>
            <a:pPr lvl="1"/>
            <a:r>
              <a:rPr lang="en-US" sz="2800" dirty="0" smtClean="0"/>
              <a:t>Precondition : 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A)^(clear A)^(AE) </a:t>
            </a:r>
          </a:p>
          <a:p>
            <a:pPr lvl="1"/>
            <a:r>
              <a:rPr lang="en-US" sz="2800" dirty="0" smtClean="0"/>
              <a:t>result : (hold A)</a:t>
            </a:r>
          </a:p>
          <a:p>
            <a:r>
              <a:rPr lang="en-US" dirty="0" smtClean="0"/>
              <a:t>Release</a:t>
            </a:r>
            <a:r>
              <a:rPr lang="en-US" dirty="0" smtClean="0"/>
              <a:t> A</a:t>
            </a:r>
          </a:p>
          <a:p>
            <a:pPr lvl="1"/>
            <a:r>
              <a:rPr lang="en-US" sz="2800" dirty="0" smtClean="0"/>
              <a:t>Precondition : (hold A) </a:t>
            </a:r>
          </a:p>
          <a:p>
            <a:pPr lvl="1"/>
            <a:r>
              <a:rPr lang="en-US" sz="2800" dirty="0" smtClean="0"/>
              <a:t>result : 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A)^(AE)</a:t>
            </a:r>
          </a:p>
          <a:p>
            <a:r>
              <a:rPr lang="en-US" dirty="0" smtClean="0"/>
              <a:t>Unstack A </a:t>
            </a:r>
            <a:r>
              <a:rPr lang="en-US" dirty="0"/>
              <a:t>B</a:t>
            </a:r>
            <a:endParaRPr lang="en-US" dirty="0" smtClean="0"/>
          </a:p>
          <a:p>
            <a:pPr lvl="1"/>
            <a:r>
              <a:rPr lang="en-US" sz="2800" dirty="0" smtClean="0"/>
              <a:t>Precondition : (on A B)^(clear A)^(AE) </a:t>
            </a:r>
          </a:p>
          <a:p>
            <a:pPr lvl="1"/>
            <a:r>
              <a:rPr lang="en-US" sz="2800" dirty="0" smtClean="0"/>
              <a:t>result : (hold A)^(clear B)</a:t>
            </a:r>
          </a:p>
          <a:p>
            <a:r>
              <a:rPr lang="en-US" dirty="0"/>
              <a:t>S</a:t>
            </a:r>
            <a:r>
              <a:rPr lang="en-US" dirty="0" smtClean="0"/>
              <a:t>tack A B</a:t>
            </a:r>
          </a:p>
          <a:p>
            <a:pPr lvl="1"/>
            <a:r>
              <a:rPr lang="en-US" sz="2800" dirty="0" smtClean="0"/>
              <a:t>Precondition : (hold A)^(clear B) </a:t>
            </a:r>
          </a:p>
          <a:p>
            <a:pPr lvl="1"/>
            <a:r>
              <a:rPr lang="en-US" sz="2800" dirty="0" smtClean="0"/>
              <a:t>result : (on A B)^(clear A)^(AE)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4851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(pick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preconditions </a:t>
            </a:r>
            <a:r>
              <a:rPr lang="en-US" sz="2800" dirty="0" smtClean="0"/>
              <a:t>true so pop action.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7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32706" y="50160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2099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preconditions </a:t>
            </a:r>
            <a:r>
              <a:rPr lang="en-US" sz="2800" dirty="0" smtClean="0"/>
              <a:t>true so pop action.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34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32706" y="50160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59354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a)^(hold c)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580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(clear a)^(hold c)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16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32706" y="50160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76399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c a)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preconditions are true so pop action.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77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08577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43816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preconditions are true so pop action.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3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832888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08577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a)</a:t>
            </a:r>
            <a:r>
              <a:rPr lang="en-US" sz="2800" dirty="0" smtClean="0"/>
              <a:t>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6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99482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d)^(on c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d)^(clear c)^(clear b)^(AE)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ontable</a:t>
            </a:r>
            <a:r>
              <a:rPr lang="en-US" sz="2800" dirty="0" smtClean="0"/>
              <a:t> d)</a:t>
            </a:r>
            <a:r>
              <a:rPr lang="en-US" sz="2800" dirty="0" smtClean="0"/>
              <a:t>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48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1911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d)^(on c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d)^(clear c)^(clear b)^(AE)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(clear c)</a:t>
            </a:r>
            <a:r>
              <a:rPr lang="en-US" sz="2800" dirty="0" smtClean="0"/>
              <a:t>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568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46339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d)^(on c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d)^(clear c)^(clear b)^(AE)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(clear b)</a:t>
            </a:r>
            <a:r>
              <a:rPr lang="en-US" sz="2800" dirty="0" smtClean="0"/>
              <a:t>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5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06095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 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d)^(on c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d)^(clear c)^(clear b)^(AE)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(AE)</a:t>
            </a:r>
            <a:r>
              <a:rPr lang="en-US" sz="2800" dirty="0" smtClean="0"/>
              <a:t>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79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Algorithm 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191091"/>
            <a:ext cx="11542059" cy="56669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Push the Goal state in to the Stack</a:t>
            </a:r>
          </a:p>
          <a:p>
            <a:pPr marL="0" indent="0">
              <a:buNone/>
            </a:pPr>
            <a:r>
              <a:rPr lang="en-US" dirty="0"/>
              <a:t>Push the individual Predicates of the Goal State into the Stack</a:t>
            </a:r>
          </a:p>
          <a:p>
            <a:pPr marL="0" indent="0">
              <a:buNone/>
            </a:pPr>
            <a:r>
              <a:rPr lang="en-US" dirty="0"/>
              <a:t>Loop till the Stack is empty</a:t>
            </a:r>
          </a:p>
          <a:p>
            <a:pPr marL="0" indent="457200">
              <a:buNone/>
            </a:pPr>
            <a:r>
              <a:rPr lang="en-US" dirty="0"/>
              <a:t>Pop an element E from the stack</a:t>
            </a:r>
          </a:p>
          <a:p>
            <a:pPr marL="0" indent="457200">
              <a:buNone/>
            </a:pPr>
            <a:r>
              <a:rPr lang="en-US" dirty="0"/>
              <a:t>IF </a:t>
            </a:r>
            <a:r>
              <a:rPr lang="en-US" dirty="0" smtClean="0"/>
              <a:t>(E </a:t>
            </a:r>
            <a:r>
              <a:rPr lang="en-US" dirty="0"/>
              <a:t>is a </a:t>
            </a:r>
            <a:r>
              <a:rPr lang="en-US" dirty="0" smtClean="0"/>
              <a:t>Predicate)</a:t>
            </a:r>
            <a:endParaRPr lang="en-US" dirty="0"/>
          </a:p>
          <a:p>
            <a:pPr marL="1035050" indent="0">
              <a:buNone/>
            </a:pPr>
            <a:r>
              <a:rPr lang="en-US" dirty="0"/>
              <a:t>IF </a:t>
            </a:r>
            <a:r>
              <a:rPr lang="en-US" dirty="0" smtClean="0"/>
              <a:t>(E </a:t>
            </a:r>
            <a:r>
              <a:rPr lang="en-US" dirty="0"/>
              <a:t>is </a:t>
            </a:r>
            <a:r>
              <a:rPr lang="en-US" dirty="0" smtClean="0"/>
              <a:t>True) </a:t>
            </a:r>
            <a:r>
              <a:rPr lang="en-US" dirty="0"/>
              <a:t>then</a:t>
            </a:r>
          </a:p>
          <a:p>
            <a:pPr marL="1035050" indent="565150">
              <a:buNone/>
            </a:pPr>
            <a:r>
              <a:rPr lang="en-US" dirty="0"/>
              <a:t>Do Nothing</a:t>
            </a:r>
          </a:p>
          <a:p>
            <a:pPr marL="1035050" indent="0">
              <a:buNone/>
            </a:pPr>
            <a:r>
              <a:rPr lang="en-US" dirty="0"/>
              <a:t>ELSE</a:t>
            </a:r>
          </a:p>
          <a:p>
            <a:pPr marL="1600200" indent="0">
              <a:buNone/>
            </a:pPr>
            <a:r>
              <a:rPr lang="en-US" dirty="0"/>
              <a:t>Push the relevant action into the Stack</a:t>
            </a:r>
          </a:p>
          <a:p>
            <a:pPr marL="1600200" indent="0">
              <a:buNone/>
            </a:pPr>
            <a:r>
              <a:rPr lang="en-US" dirty="0"/>
              <a:t>Push the individual predicates of the Precondition of the action into the Stack</a:t>
            </a:r>
          </a:p>
          <a:p>
            <a:pPr marL="0" indent="457200">
              <a:buNone/>
            </a:pPr>
            <a:r>
              <a:rPr lang="en-US" dirty="0"/>
              <a:t>Else IF </a:t>
            </a:r>
            <a:r>
              <a:rPr lang="en-US" dirty="0" smtClean="0"/>
              <a:t>(E </a:t>
            </a:r>
            <a:r>
              <a:rPr lang="en-US" dirty="0"/>
              <a:t>is an </a:t>
            </a:r>
            <a:r>
              <a:rPr lang="en-US" dirty="0" smtClean="0"/>
              <a:t>Action)</a:t>
            </a:r>
            <a:endParaRPr lang="en-US" dirty="0"/>
          </a:p>
          <a:p>
            <a:pPr marL="1035050" indent="0">
              <a:buNone/>
            </a:pPr>
            <a:r>
              <a:rPr lang="en-US" dirty="0"/>
              <a:t>Apply the action to the current State.</a:t>
            </a:r>
          </a:p>
          <a:p>
            <a:pPr marL="1035050" indent="0">
              <a:buNone/>
            </a:pPr>
            <a:r>
              <a:rPr lang="en-US" dirty="0"/>
              <a:t>Add the action ‘a’ to the plan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24958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d)^(on c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a)^(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d)^(clear c)^(clear b)^(AE)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1600" y="2698722"/>
            <a:ext cx="32004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383" y="346518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Original goal true so pop.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89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06117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45386" y="553995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5386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06116" y="55643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053" y="2221648"/>
            <a:ext cx="571948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Actions Taken : </a:t>
            </a:r>
          </a:p>
          <a:p>
            <a:pPr marL="685800" indent="-4508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(unstack b a)</a:t>
            </a:r>
          </a:p>
          <a:p>
            <a:pPr marL="685800" indent="-4508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b d)</a:t>
            </a:r>
          </a:p>
          <a:p>
            <a:pPr marL="685800" indent="-4508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(pick c)</a:t>
            </a:r>
          </a:p>
          <a:p>
            <a:pPr marL="685800" indent="-45085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(stack c a)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053" y="526843"/>
            <a:ext cx="604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empty loop terminated.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1053" y="1177151"/>
            <a:ext cx="49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state matches Goal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3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67235"/>
            <a:ext cx="10515600" cy="750981"/>
          </a:xfrm>
        </p:spPr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1112930"/>
            <a:ext cx="11891918" cy="5489575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where wish to proceed from the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initial stage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(on b a)^(</a:t>
            </a:r>
            <a:r>
              <a:rPr lang="en-US" dirty="0" err="1" smtClean="0">
                <a:solidFill>
                  <a:srgbClr val="00B0F0"/>
                </a:solidFill>
              </a:rPr>
              <a:t>ontable</a:t>
            </a:r>
            <a:r>
              <a:rPr lang="en-US" dirty="0" smtClean="0">
                <a:solidFill>
                  <a:srgbClr val="00B0F0"/>
                </a:solidFill>
              </a:rPr>
              <a:t> c)^(</a:t>
            </a:r>
            <a:r>
              <a:rPr lang="en-US" dirty="0" err="1" smtClean="0">
                <a:solidFill>
                  <a:srgbClr val="00B0F0"/>
                </a:solidFill>
              </a:rPr>
              <a:t>ontable</a:t>
            </a:r>
            <a:r>
              <a:rPr lang="en-US" dirty="0" smtClean="0">
                <a:solidFill>
                  <a:srgbClr val="00B0F0"/>
                </a:solidFill>
              </a:rPr>
              <a:t> a)^(</a:t>
            </a:r>
            <a:r>
              <a:rPr lang="en-US" dirty="0" err="1" smtClean="0">
                <a:solidFill>
                  <a:srgbClr val="00B0F0"/>
                </a:solidFill>
              </a:rPr>
              <a:t>ontable</a:t>
            </a:r>
            <a:r>
              <a:rPr lang="en-US" dirty="0" smtClean="0">
                <a:solidFill>
                  <a:srgbClr val="00B0F0"/>
                </a:solidFill>
              </a:rPr>
              <a:t> d)^(clear b)^(clear c)^(clear d)^(AE)</a:t>
            </a:r>
          </a:p>
          <a:p>
            <a:pPr marL="0" indent="0">
              <a:buNone/>
            </a:pPr>
            <a:r>
              <a:rPr lang="en-US" dirty="0" smtClean="0"/>
              <a:t>final stage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(on b d)^(on c a)^(</a:t>
            </a:r>
            <a:r>
              <a:rPr lang="en-US" dirty="0" err="1" smtClean="0">
                <a:solidFill>
                  <a:srgbClr val="00B0F0"/>
                </a:solidFill>
              </a:rPr>
              <a:t>ontable</a:t>
            </a:r>
            <a:r>
              <a:rPr lang="en-US" dirty="0" smtClean="0">
                <a:solidFill>
                  <a:srgbClr val="00B0F0"/>
                </a:solidFill>
              </a:rPr>
              <a:t> a)^(</a:t>
            </a:r>
            <a:r>
              <a:rPr lang="en-US" dirty="0" err="1" smtClean="0">
                <a:solidFill>
                  <a:srgbClr val="00B0F0"/>
                </a:solidFill>
              </a:rPr>
              <a:t>ontable</a:t>
            </a:r>
            <a:r>
              <a:rPr lang="en-US" dirty="0" smtClean="0">
                <a:solidFill>
                  <a:srgbClr val="00B0F0"/>
                </a:solidFill>
              </a:rPr>
              <a:t> d)^(clear c)^(clear b)^(AE)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4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users.cs.cf.ac.uk/Dave.Marshall/AI2/GS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03" y="1909436"/>
            <a:ext cx="7403277" cy="16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34" name="Rectangle 33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2" y="114637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1943" y="791212"/>
            <a:ext cx="101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: </a:t>
            </a:r>
          </a:p>
          <a:p>
            <a:r>
              <a:rPr lang="en-US" sz="2200" dirty="0" smtClean="0"/>
              <a:t>(on b d)^(on c a)^(</a:t>
            </a:r>
            <a:r>
              <a:rPr lang="en-US" sz="2200" dirty="0" err="1" smtClean="0"/>
              <a:t>ontable</a:t>
            </a:r>
            <a:r>
              <a:rPr lang="en-US" sz="2200" dirty="0" smtClean="0"/>
              <a:t> a)^(</a:t>
            </a:r>
            <a:r>
              <a:rPr lang="en-US" sz="2200" dirty="0" err="1" smtClean="0"/>
              <a:t>ontable</a:t>
            </a:r>
            <a:r>
              <a:rPr lang="en-US" sz="2200" dirty="0" smtClean="0"/>
              <a:t> d)^(clear c)^(clear b)^(AE)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87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53979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(on b d)^(on c a)^(</a:t>
                      </a:r>
                      <a:r>
                        <a:rPr lang="en-US" sz="2000" dirty="0" err="1" smtClean="0"/>
                        <a:t>ontable</a:t>
                      </a:r>
                      <a:r>
                        <a:rPr lang="en-US" sz="2000" dirty="0" smtClean="0"/>
                        <a:t> a)^(</a:t>
                      </a:r>
                      <a:r>
                        <a:rPr lang="en-US" sz="2000" dirty="0" err="1" smtClean="0"/>
                        <a:t>ontable</a:t>
                      </a:r>
                      <a:r>
                        <a:rPr lang="en-US" sz="2000" dirty="0" smtClean="0"/>
                        <a:t> d)^(clear c)^(clear b)^(AE)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71206"/>
            <a:ext cx="694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: </a:t>
            </a:r>
          </a:p>
          <a:p>
            <a:r>
              <a:rPr lang="en-US" sz="2400" dirty="0" smtClean="0"/>
              <a:t>(on b d)^(on c a)^(</a:t>
            </a:r>
            <a:r>
              <a:rPr lang="en-US" sz="2400" dirty="0" err="1" smtClean="0"/>
              <a:t>ontable</a:t>
            </a:r>
            <a:r>
              <a:rPr lang="en-US" sz="2400" dirty="0" smtClean="0"/>
              <a:t> a)^(</a:t>
            </a:r>
            <a:r>
              <a:rPr lang="en-US" sz="2400" dirty="0" err="1" smtClean="0"/>
              <a:t>ontable</a:t>
            </a:r>
            <a:r>
              <a:rPr lang="en-US" sz="2400" dirty="0" smtClean="0"/>
              <a:t> d)^(clear c) ^(clear b)^(AE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9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b d)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(on b d)^(on c a)^(</a:t>
                      </a:r>
                      <a:r>
                        <a:rPr lang="en-US" sz="2000" dirty="0" err="1" smtClean="0"/>
                        <a:t>ontable</a:t>
                      </a:r>
                      <a:r>
                        <a:rPr lang="en-US" sz="2000" dirty="0" smtClean="0"/>
                        <a:t> a)^(</a:t>
                      </a:r>
                      <a:r>
                        <a:rPr lang="en-US" sz="2000" dirty="0" err="1" smtClean="0"/>
                        <a:t>ontable</a:t>
                      </a:r>
                      <a:r>
                        <a:rPr lang="en-US" sz="2000" dirty="0" smtClean="0"/>
                        <a:t> d)^(clear c)^(clear b)^(AE)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6384" y="346518"/>
            <a:ext cx="652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Action :   </a:t>
            </a:r>
            <a:r>
              <a:rPr lang="en-US" sz="2400" dirty="0" smtClean="0"/>
              <a:t>(</a:t>
            </a:r>
            <a:r>
              <a:rPr lang="en-US" sz="2400" dirty="0" smtClean="0"/>
              <a:t>s</a:t>
            </a:r>
            <a:r>
              <a:rPr lang="en-US" sz="2400" dirty="0" smtClean="0"/>
              <a:t>tack B </a:t>
            </a:r>
            <a:r>
              <a:rPr lang="en-US" sz="2400" dirty="0"/>
              <a:t>D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Precondition : </a:t>
            </a:r>
            <a:r>
              <a:rPr lang="en-US" sz="2400" dirty="0" smtClean="0"/>
              <a:t>(hold B)^(clear D)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2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8578" y="114637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8578" y="531184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888" y="1138770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70733" y="1119333"/>
            <a:ext cx="760078" cy="58477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51376" y="1731149"/>
            <a:ext cx="4182037" cy="3041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09589" y="1852316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state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94511"/>
              </p:ext>
            </p:extLst>
          </p:nvPr>
        </p:nvGraphicFramePr>
        <p:xfrm>
          <a:off x="426384" y="2581834"/>
          <a:ext cx="7682193" cy="407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2193"/>
              </a:tblGrid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(hold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(clear d)^(hold 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(stack b d) </a:t>
                      </a:r>
                      <a:endParaRPr lang="en-US" sz="2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(on c a)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ontable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d)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r>
                        <a:rPr lang="en-US" sz="2000" baseline="0" dirty="0" smtClean="0"/>
                        <a:t> . . . 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91855" y="571918"/>
            <a:ext cx="652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(clear d) true so pop.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710082" y="-370331"/>
            <a:ext cx="1008529" cy="1314144"/>
            <a:chOff x="9249976" y="2796988"/>
            <a:chExt cx="1008529" cy="1314144"/>
          </a:xfrm>
        </p:grpSpPr>
        <p:sp>
          <p:nvSpPr>
            <p:cNvPr id="11" name="Rectangle 10"/>
            <p:cNvSpPr/>
            <p:nvPr/>
          </p:nvSpPr>
          <p:spPr>
            <a:xfrm>
              <a:off x="9249976" y="3361145"/>
              <a:ext cx="1008529" cy="600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2600" y="3522983"/>
              <a:ext cx="779929" cy="58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73238" y="2796988"/>
              <a:ext cx="184256" cy="577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0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2386</Words>
  <Application>Microsoft Office PowerPoint</Application>
  <PresentationFormat>Widescreen</PresentationFormat>
  <Paragraphs>579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Goal Stack Planning</vt:lpstr>
      <vt:lpstr>Predicates :</vt:lpstr>
      <vt:lpstr>Actions :</vt:lpstr>
      <vt:lpstr>Algorithm :</vt:lpstr>
      <vt:lpstr>Example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Stack Planning</dc:title>
  <dc:creator>Admin</dc:creator>
  <cp:lastModifiedBy>Admin</cp:lastModifiedBy>
  <cp:revision>67</cp:revision>
  <dcterms:created xsi:type="dcterms:W3CDTF">2018-07-09T15:53:08Z</dcterms:created>
  <dcterms:modified xsi:type="dcterms:W3CDTF">2018-07-09T19:20:56Z</dcterms:modified>
</cp:coreProperties>
</file>