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6" r:id="rId2"/>
    <p:sldId id="269" r:id="rId3"/>
    <p:sldId id="271" r:id="rId4"/>
    <p:sldId id="272" r:id="rId5"/>
    <p:sldId id="273" r:id="rId6"/>
    <p:sldId id="274" r:id="rId7"/>
    <p:sldId id="275" r:id="rId8"/>
    <p:sldId id="276" r:id="rId9"/>
    <p:sldId id="277" r:id="rId10"/>
    <p:sldId id="278" r:id="rId11"/>
    <p:sldId id="279" r:id="rId12"/>
    <p:sldId id="280" r:id="rId13"/>
    <p:sldId id="281" r:id="rId14"/>
    <p:sldId id="282" r:id="rId15"/>
    <p:sldId id="283" r:id="rId16"/>
    <p:sldId id="284" r:id="rId17"/>
    <p:sldId id="285" r:id="rId18"/>
    <p:sldId id="286" r:id="rId19"/>
    <p:sldId id="287" r:id="rId20"/>
    <p:sldId id="288" r:id="rId21"/>
    <p:sldId id="289" r:id="rId22"/>
    <p:sldId id="290" r:id="rId23"/>
    <p:sldId id="291" r:id="rId24"/>
    <p:sldId id="292" r:id="rId25"/>
    <p:sldId id="293" r:id="rId26"/>
    <p:sldId id="294" r:id="rId27"/>
    <p:sldId id="295" r:id="rId28"/>
    <p:sldId id="296" r:id="rId29"/>
    <p:sldId id="297" r:id="rId30"/>
    <p:sldId id="298" r:id="rId31"/>
    <p:sldId id="299" r:id="rId32"/>
    <p:sldId id="300" r:id="rId33"/>
    <p:sldId id="301" r:id="rId34"/>
    <p:sldId id="302" r:id="rId35"/>
    <p:sldId id="303" r:id="rId36"/>
    <p:sldId id="304" r:id="rId37"/>
    <p:sldId id="305" r:id="rId38"/>
    <p:sldId id="306" r:id="rId39"/>
    <p:sldId id="307" r:id="rId40"/>
    <p:sldId id="308" r:id="rId41"/>
    <p:sldId id="309" r:id="rId42"/>
    <p:sldId id="310" r:id="rId43"/>
    <p:sldId id="311" r:id="rId44"/>
    <p:sldId id="312" r:id="rId45"/>
    <p:sldId id="313" r:id="rId46"/>
    <p:sldId id="314" r:id="rId47"/>
    <p:sldId id="315" r:id="rId48"/>
    <p:sldId id="316" r:id="rId49"/>
    <p:sldId id="270"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8D00E"/>
    <a:srgbClr val="0000FF"/>
    <a:srgbClr val="000066"/>
    <a:srgbClr val="D60093"/>
    <a:srgbClr val="99CC00"/>
    <a:srgbClr val="009900"/>
    <a:srgbClr val="3BFB4D"/>
    <a:srgbClr val="3CFA3C"/>
    <a:srgbClr val="90F01C"/>
    <a:srgbClr val="92F0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52" autoAdjust="0"/>
    <p:restoredTop sz="84946" autoAdjust="0"/>
  </p:normalViewPr>
  <p:slideViewPr>
    <p:cSldViewPr>
      <p:cViewPr>
        <p:scale>
          <a:sx n="68" d="100"/>
          <a:sy n="68" d="100"/>
        </p:scale>
        <p:origin x="-636" y="-78"/>
      </p:cViewPr>
      <p:guideLst>
        <p:guide orient="horz" pos="2160"/>
        <p:guide pos="2880"/>
      </p:guideLst>
    </p:cSldViewPr>
  </p:slideViewPr>
  <p:notesTextViewPr>
    <p:cViewPr>
      <p:scale>
        <a:sx n="100" d="100"/>
        <a:sy n="100" d="100"/>
      </p:scale>
      <p:origin x="0" y="0"/>
    </p:cViewPr>
  </p:notesTextViewPr>
  <p:sorterViewPr>
    <p:cViewPr>
      <p:scale>
        <a:sx n="76" d="100"/>
        <a:sy n="76" d="100"/>
      </p:scale>
      <p:origin x="0" y="0"/>
    </p:cViewPr>
  </p:sorterViewPr>
  <p:notesViewPr>
    <p:cSldViewPr>
      <p:cViewPr varScale="1">
        <p:scale>
          <a:sx n="39" d="100"/>
          <a:sy n="39" d="100"/>
        </p:scale>
        <p:origin x="-2309" y="-8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3AB7E5-0410-4015-9361-693A93161582}" type="datetimeFigureOut">
              <a:rPr lang="en-US" smtClean="0"/>
              <a:pPr/>
              <a:t>8/14/2015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6865651-6286-4C5B-9C14-6C1369A5D4DB}" type="slidenum">
              <a:rPr lang="en-US" smtClean="0"/>
              <a:pPr/>
              <a:t>‹#›</a:t>
            </a:fld>
            <a:endParaRPr lang="en-US"/>
          </a:p>
        </p:txBody>
      </p:sp>
    </p:spTree>
    <p:extLst>
      <p:ext uri="{BB962C8B-B14F-4D97-AF65-F5344CB8AC3E}">
        <p14:creationId xmlns:p14="http://schemas.microsoft.com/office/powerpoint/2010/main" val="13937223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www.w3.org/1999/XSL/Transform"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r>
              <a:rPr lang="en-US" sz="1200" dirty="0" smtClean="0"/>
              <a:t>The &lt;schema&gt; element may have attributes (namespaces)</a:t>
            </a:r>
          </a:p>
          <a:p>
            <a:pPr algn="just" eaLnBrk="1" hangingPunct="1">
              <a:spcBef>
                <a:spcPct val="0"/>
              </a:spcBef>
            </a:pPr>
            <a:r>
              <a:rPr lang="en-US" sz="1200" dirty="0" smtClean="0"/>
              <a:t>XML Schema elements are referred with the </a:t>
            </a:r>
            <a:r>
              <a:rPr lang="en-US" sz="1200" i="1" dirty="0" err="1" smtClean="0"/>
              <a:t>xsd</a:t>
            </a:r>
            <a:r>
              <a:rPr lang="en-US" sz="1200" dirty="0" smtClean="0"/>
              <a:t> prefix</a:t>
            </a:r>
          </a:p>
          <a:p>
            <a:pPr algn="just" eaLnBrk="1" hangingPunct="1">
              <a:spcBef>
                <a:spcPct val="20000"/>
              </a:spcBef>
              <a:buClr>
                <a:srgbClr val="CC3300"/>
              </a:buClr>
              <a:buFont typeface="Wingdings" pitchFamily="2" charset="2"/>
              <a:buNone/>
            </a:pPr>
            <a:r>
              <a:rPr lang="en-US" sz="1200" dirty="0" err="1" smtClean="0">
                <a:solidFill>
                  <a:srgbClr val="9900CC"/>
                </a:solidFill>
              </a:rPr>
              <a:t>xmlns:xsd</a:t>
            </a:r>
            <a:r>
              <a:rPr lang="en-US" sz="1200" dirty="0" smtClean="0"/>
              <a:t>="http://www.w3.org/2001/XMLSchema“  -  This is necessary to specify since our XSD tags are defined here</a:t>
            </a:r>
          </a:p>
          <a:p>
            <a:r>
              <a:rPr lang="en-US" sz="1200" dirty="0" smtClean="0"/>
              <a:t>The elements and data types such as </a:t>
            </a:r>
            <a:r>
              <a:rPr lang="en-US" sz="1200" b="1" dirty="0" smtClean="0"/>
              <a:t>schema</a:t>
            </a:r>
            <a:r>
              <a:rPr lang="en-US" sz="1200" dirty="0" smtClean="0"/>
              <a:t>, </a:t>
            </a:r>
            <a:r>
              <a:rPr lang="en-US" sz="1200" b="1" dirty="0" smtClean="0"/>
              <a:t>element</a:t>
            </a:r>
            <a:r>
              <a:rPr lang="en-US" sz="1200" dirty="0" smtClean="0"/>
              <a:t>, </a:t>
            </a:r>
            <a:r>
              <a:rPr lang="en-US" sz="1200" b="1" dirty="0" err="1" smtClean="0"/>
              <a:t>complexType</a:t>
            </a:r>
            <a:r>
              <a:rPr lang="en-US" sz="1200" dirty="0" smtClean="0"/>
              <a:t>, </a:t>
            </a:r>
            <a:r>
              <a:rPr lang="en-US" sz="1200" b="1" dirty="0" smtClean="0"/>
              <a:t>sequence</a:t>
            </a:r>
            <a:r>
              <a:rPr lang="en-US" sz="1200" dirty="0" smtClean="0"/>
              <a:t>, </a:t>
            </a:r>
            <a:r>
              <a:rPr lang="en-US" sz="1200" b="1" dirty="0" smtClean="0"/>
              <a:t>string</a:t>
            </a:r>
            <a:r>
              <a:rPr lang="en-US" sz="1200" dirty="0" smtClean="0"/>
              <a:t>, etc that are used to construct schemas come from the </a:t>
            </a:r>
            <a:r>
              <a:rPr lang="en-US" sz="1200" b="1" dirty="0" smtClean="0">
                <a:solidFill>
                  <a:schemeClr val="hlink"/>
                </a:solidFill>
              </a:rPr>
              <a:t>http://www.w3.org/2001/XMLSchema</a:t>
            </a:r>
            <a:r>
              <a:rPr lang="en-US" sz="1200" b="1" dirty="0" smtClean="0"/>
              <a:t> </a:t>
            </a:r>
            <a:r>
              <a:rPr lang="en-US" sz="1200" dirty="0" smtClean="0"/>
              <a:t>namespace</a:t>
            </a:r>
          </a:p>
          <a:p>
            <a:pPr algn="just"/>
            <a:r>
              <a:rPr lang="en-US" sz="1200" b="1" dirty="0" err="1" smtClean="0"/>
              <a:t>targetNamespace</a:t>
            </a:r>
            <a:r>
              <a:rPr lang="en-US" sz="1200" b="1" dirty="0" smtClean="0"/>
              <a:t>=http://www.music.org/album </a:t>
            </a:r>
            <a:r>
              <a:rPr lang="en-US" sz="1200" dirty="0" smtClean="0"/>
              <a:t>indicates that the elements defined by this schema such as: </a:t>
            </a:r>
            <a:r>
              <a:rPr lang="en-US" sz="1200" b="1" dirty="0" smtClean="0"/>
              <a:t>song</a:t>
            </a:r>
            <a:r>
              <a:rPr lang="en-US" sz="1200" dirty="0" smtClean="0"/>
              <a:t>,</a:t>
            </a:r>
            <a:r>
              <a:rPr lang="en-US" sz="1200" b="1" dirty="0" smtClean="0"/>
              <a:t> title</a:t>
            </a:r>
            <a:r>
              <a:rPr lang="en-US" sz="1200" dirty="0" smtClean="0"/>
              <a:t>, </a:t>
            </a:r>
            <a:r>
              <a:rPr lang="en-US" sz="1200" b="1" dirty="0" smtClean="0"/>
              <a:t>category</a:t>
            </a:r>
            <a:r>
              <a:rPr lang="en-US" sz="1200" dirty="0" smtClean="0"/>
              <a:t>, and </a:t>
            </a:r>
            <a:r>
              <a:rPr lang="en-US" sz="1200" b="1" dirty="0" smtClean="0"/>
              <a:t>artist</a:t>
            </a:r>
            <a:r>
              <a:rPr lang="en-US" sz="1200" dirty="0" smtClean="0"/>
              <a:t> are to go in the namespace specified by </a:t>
            </a:r>
            <a:r>
              <a:rPr lang="en-US" sz="1200" dirty="0" err="1" smtClean="0"/>
              <a:t>targetNamespace</a:t>
            </a: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r>
              <a:rPr lang="en-US" sz="1200" dirty="0" smtClean="0"/>
              <a:t>The vocabulary that DTDs provide: </a:t>
            </a:r>
            <a:r>
              <a:rPr lang="en-US" sz="1200" b="1" dirty="0" smtClean="0"/>
              <a:t>ELEMENT, ATTLIST, #PCDATA, CDATA, NMTOKEN, ENTITY </a:t>
            </a:r>
          </a:p>
          <a:p>
            <a:pPr algn="just"/>
            <a:r>
              <a:rPr lang="en-US" sz="1200" dirty="0" smtClean="0"/>
              <a:t>to define our new vocabulary are: </a:t>
            </a:r>
            <a:r>
              <a:rPr lang="en-US" sz="1200" b="1" dirty="0" smtClean="0"/>
              <a:t>song, title, category, artist</a:t>
            </a:r>
          </a:p>
          <a:p>
            <a:pPr algn="just"/>
            <a:r>
              <a:rPr lang="en-US" sz="1200" dirty="0" smtClean="0"/>
              <a:t>Similarly XML Schema has a vocabulary that is already available to define our new vocabulary in schema documents.</a:t>
            </a:r>
          </a:p>
          <a:p>
            <a:pPr algn="just"/>
            <a:endParaRPr lang="en-US" sz="1200" dirty="0" smtClean="0"/>
          </a:p>
          <a:p>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r>
              <a:rPr lang="en-US" sz="1200" dirty="0" smtClean="0"/>
              <a:t>The </a:t>
            </a:r>
            <a:r>
              <a:rPr lang="en-US" sz="1200" dirty="0" err="1" smtClean="0"/>
              <a:t>schemaLocation</a:t>
            </a:r>
            <a:r>
              <a:rPr lang="en-US" sz="1200" dirty="0" smtClean="0"/>
              <a:t> attribute has two values. The first value is the namespace to use. The second value is the location of the XML schema to use for that namespace</a:t>
            </a:r>
          </a:p>
          <a:p>
            <a:pPr algn="just"/>
            <a:r>
              <a:rPr lang="en-US" sz="1200" dirty="0" smtClean="0"/>
              <a:t>The </a:t>
            </a:r>
            <a:r>
              <a:rPr lang="en-US" sz="1200" dirty="0" err="1" smtClean="0"/>
              <a:t>targetNamespace</a:t>
            </a:r>
            <a:r>
              <a:rPr lang="en-US" sz="1200" dirty="0" smtClean="0"/>
              <a:t> declaration in the XSD targets all the elements defined in the schema to the URI pointed out in the </a:t>
            </a:r>
            <a:r>
              <a:rPr lang="en-US" sz="1200" dirty="0" err="1" smtClean="0"/>
              <a:t>targetNamespace</a:t>
            </a:r>
            <a:r>
              <a:rPr lang="en-US" sz="1200" dirty="0" smtClean="0"/>
              <a:t>. </a:t>
            </a:r>
          </a:p>
          <a:p>
            <a:pPr algn="just"/>
            <a:r>
              <a:rPr lang="en-US" sz="1200" dirty="0" smtClean="0"/>
              <a:t>And if any XML instance document want to use the elements present in the namespace, it must specify the URI of where the namespace is located and then it also needs to specify where exactly (which file) the definitions of the elements being used are present. </a:t>
            </a:r>
          </a:p>
          <a:p>
            <a:pPr algn="just"/>
            <a:r>
              <a:rPr lang="en-US" sz="1200" dirty="0" smtClean="0"/>
              <a:t>Clearly, the </a:t>
            </a:r>
            <a:r>
              <a:rPr lang="en-US" sz="1200" dirty="0" err="1" smtClean="0"/>
              <a:t>schemaLocation</a:t>
            </a:r>
            <a:r>
              <a:rPr lang="en-US" sz="1200" dirty="0" smtClean="0"/>
              <a:t> syntax in the XML Instance document indicates the URI and the file location.</a:t>
            </a:r>
          </a:p>
          <a:p>
            <a:pPr algn="just"/>
            <a:endParaRPr lang="en-US" sz="1200" dirty="0" smtClean="0"/>
          </a:p>
          <a:p>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6865651-6286-4C5B-9C14-6C1369A5D4DB}" type="slidenum">
              <a:rPr lang="en-US" smtClean="0"/>
              <a:pPr/>
              <a:t>13</a:t>
            </a:fld>
            <a:endParaRPr lang="en-US"/>
          </a:p>
        </p:txBody>
      </p:sp>
    </p:spTree>
    <p:extLst>
      <p:ext uri="{BB962C8B-B14F-4D97-AF65-F5344CB8AC3E}">
        <p14:creationId xmlns:p14="http://schemas.microsoft.com/office/powerpoint/2010/main" val="28678910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XML Schema: Specifies the Properties for a Class of Resources</a:t>
            </a:r>
          </a:p>
          <a:p>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r>
              <a:rPr lang="en-US" sz="1200" dirty="0" smtClean="0"/>
              <a:t>Complex types can have internal structure, such as child elements and attributes, but simple types cannot. For example, attributes are always simple types because attribute values cannot have any internal structure (such as child elements).</a:t>
            </a:r>
          </a:p>
          <a:p>
            <a:pPr algn="just"/>
            <a:r>
              <a:rPr lang="en-US" sz="1200" dirty="0" smtClean="0"/>
              <a:t>The distinction between simple and complex types is an important one because simple and complex types are declared differently. Complex types are declared by the author, and the XML schema specification comes with many simple types already declared. Simple types can also be declared by the author.</a:t>
            </a:r>
          </a:p>
          <a:p>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r>
              <a:rPr lang="en-US" sz="1200" dirty="0" smtClean="0"/>
              <a:t>To declare elements, you use the &lt;</a:t>
            </a:r>
            <a:r>
              <a:rPr lang="en-US" sz="1200" dirty="0" err="1" smtClean="0"/>
              <a:t>xsd:element</a:t>
            </a:r>
            <a:r>
              <a:rPr lang="en-US" sz="1200" dirty="0" smtClean="0"/>
              <a:t>&gt; element in </a:t>
            </a:r>
            <a:r>
              <a:rPr lang="en-US" sz="1200" i="1" dirty="0" smtClean="0"/>
              <a:t>XML</a:t>
            </a:r>
            <a:r>
              <a:rPr lang="en-US" sz="1200" dirty="0" smtClean="0"/>
              <a:t> schemas. When you declare an element, you can specify its </a:t>
            </a:r>
            <a:r>
              <a:rPr lang="en-US" sz="1200" i="1" dirty="0" smtClean="0"/>
              <a:t>type</a:t>
            </a:r>
            <a:r>
              <a:rPr lang="en-US" sz="1200" dirty="0" smtClean="0"/>
              <a:t>. </a:t>
            </a:r>
          </a:p>
          <a:p>
            <a:pPr algn="just"/>
            <a:r>
              <a:rPr lang="en-US" sz="1200" dirty="0" smtClean="0"/>
              <a:t>The &lt;</a:t>
            </a:r>
            <a:r>
              <a:rPr lang="en-US" sz="1200" dirty="0" err="1" smtClean="0"/>
              <a:t>xsd:element</a:t>
            </a:r>
            <a:r>
              <a:rPr lang="en-US" sz="1200" dirty="0" smtClean="0"/>
              <a:t>&gt; element has two attributes, fixed and default, that let you specify an element's default values.</a:t>
            </a:r>
          </a:p>
          <a:p>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6865651-6286-4C5B-9C14-6C1369A5D4DB}" type="slidenum">
              <a:rPr lang="en-US" smtClean="0"/>
              <a:pPr/>
              <a:t>17</a:t>
            </a:fld>
            <a:endParaRPr lang="en-US"/>
          </a:p>
        </p:txBody>
      </p:sp>
    </p:spTree>
    <p:extLst>
      <p:ext uri="{BB962C8B-B14F-4D97-AF65-F5344CB8AC3E}">
        <p14:creationId xmlns:p14="http://schemas.microsoft.com/office/powerpoint/2010/main" val="1319283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6865651-6286-4C5B-9C14-6C1369A5D4DB}" type="slidenum">
              <a:rPr lang="en-US" smtClean="0"/>
              <a:pPr/>
              <a:t>18</a:t>
            </a:fld>
            <a:endParaRPr lang="en-US"/>
          </a:p>
        </p:txBody>
      </p:sp>
    </p:spTree>
    <p:extLst>
      <p:ext uri="{BB962C8B-B14F-4D97-AF65-F5344CB8AC3E}">
        <p14:creationId xmlns:p14="http://schemas.microsoft.com/office/powerpoint/2010/main" val="26964821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r>
              <a:rPr lang="en-US" sz="1200" dirty="0" smtClean="0"/>
              <a:t>Occurrence indicators are used to define how often an element can occur.</a:t>
            </a:r>
          </a:p>
          <a:p>
            <a:pPr algn="just"/>
            <a:r>
              <a:rPr lang="en-US" sz="1200" dirty="0" smtClean="0"/>
              <a:t>The &lt;</a:t>
            </a:r>
            <a:r>
              <a:rPr lang="en-US" sz="1200" dirty="0" err="1" smtClean="0"/>
              <a:t>maxOccurs</a:t>
            </a:r>
            <a:r>
              <a:rPr lang="en-US" sz="1200" dirty="0" smtClean="0"/>
              <a:t>&gt; indicator specifies the maximum number of times an element can occur.</a:t>
            </a:r>
          </a:p>
          <a:p>
            <a:pPr algn="just"/>
            <a:r>
              <a:rPr lang="en-US" sz="1200" dirty="0" smtClean="0"/>
              <a:t>The &lt;</a:t>
            </a:r>
            <a:r>
              <a:rPr lang="en-US" sz="1200" dirty="0" err="1" smtClean="0"/>
              <a:t>minOccurs</a:t>
            </a:r>
            <a:r>
              <a:rPr lang="en-US" sz="1200" dirty="0" smtClean="0"/>
              <a:t>&gt; indicator specifies the minimum number of times an element can occur.</a:t>
            </a:r>
          </a:p>
          <a:p>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r>
              <a:rPr lang="en-US" sz="1200" dirty="0" smtClean="0"/>
              <a:t>The &lt;</a:t>
            </a:r>
            <a:r>
              <a:rPr lang="en-US" sz="1200" dirty="0" err="1" smtClean="0"/>
              <a:t>xsd:attribute</a:t>
            </a:r>
            <a:r>
              <a:rPr lang="en-US" sz="1200" dirty="0" smtClean="0"/>
              <a:t>&gt; also has a type attribute, and its attributes must always be of a simple type. </a:t>
            </a:r>
          </a:p>
          <a:p>
            <a:pPr algn="just"/>
            <a:r>
              <a:rPr lang="en-US" sz="1200" dirty="0" smtClean="0"/>
              <a:t>Attributes may also have a default value or a fixed value specified.</a:t>
            </a:r>
          </a:p>
          <a:p>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6865651-6286-4C5B-9C14-6C1369A5D4DB}" type="slidenum">
              <a:rPr lang="en-US" smtClean="0"/>
              <a:pPr/>
              <a:t>21</a:t>
            </a:fld>
            <a:endParaRPr lang="en-US"/>
          </a:p>
        </p:txBody>
      </p:sp>
    </p:spTree>
    <p:extLst>
      <p:ext uri="{BB962C8B-B14F-4D97-AF65-F5344CB8AC3E}">
        <p14:creationId xmlns:p14="http://schemas.microsoft.com/office/powerpoint/2010/main" val="24733622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6865651-6286-4C5B-9C14-6C1369A5D4DB}" type="slidenum">
              <a:rPr lang="en-US" smtClean="0"/>
              <a:pPr/>
              <a:t>22</a:t>
            </a:fld>
            <a:endParaRPr lang="en-US"/>
          </a:p>
        </p:txBody>
      </p:sp>
    </p:spTree>
    <p:extLst>
      <p:ext uri="{BB962C8B-B14F-4D97-AF65-F5344CB8AC3E}">
        <p14:creationId xmlns:p14="http://schemas.microsoft.com/office/powerpoint/2010/main" val="10227211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6865651-6286-4C5B-9C14-6C1369A5D4DB}" type="slidenum">
              <a:rPr lang="en-US" smtClean="0"/>
              <a:pPr/>
              <a:t>23</a:t>
            </a:fld>
            <a:endParaRPr lang="en-US"/>
          </a:p>
        </p:txBody>
      </p:sp>
    </p:spTree>
    <p:extLst>
      <p:ext uri="{BB962C8B-B14F-4D97-AF65-F5344CB8AC3E}">
        <p14:creationId xmlns:p14="http://schemas.microsoft.com/office/powerpoint/2010/main" val="24550148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6865651-6286-4C5B-9C14-6C1369A5D4DB}" type="slidenum">
              <a:rPr lang="en-US" smtClean="0"/>
              <a:pPr/>
              <a:t>24</a:t>
            </a:fld>
            <a:endParaRPr lang="en-US"/>
          </a:p>
        </p:txBody>
      </p:sp>
    </p:spTree>
    <p:extLst>
      <p:ext uri="{BB962C8B-B14F-4D97-AF65-F5344CB8AC3E}">
        <p14:creationId xmlns:p14="http://schemas.microsoft.com/office/powerpoint/2010/main" val="29844192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t>The general form for putting a restriction on a text value is:</a:t>
            </a:r>
          </a:p>
          <a:p>
            <a:pPr lvl="1"/>
            <a:r>
              <a:rPr lang="en-US" sz="1200" dirty="0" smtClean="0">
                <a:solidFill>
                  <a:schemeClr val="accent2"/>
                </a:solidFill>
              </a:rPr>
              <a:t>    </a:t>
            </a:r>
            <a:r>
              <a:rPr lang="en-US" sz="1200" dirty="0" smtClean="0">
                <a:solidFill>
                  <a:schemeClr val="hlink"/>
                </a:solidFill>
              </a:rPr>
              <a:t>&lt;</a:t>
            </a:r>
            <a:r>
              <a:rPr lang="en-US" sz="1200" dirty="0" err="1" smtClean="0">
                <a:solidFill>
                  <a:schemeClr val="hlink"/>
                </a:solidFill>
              </a:rPr>
              <a:t>xsd:element</a:t>
            </a:r>
            <a:r>
              <a:rPr lang="en-US" sz="1200" dirty="0" smtClean="0">
                <a:solidFill>
                  <a:schemeClr val="hlink"/>
                </a:solidFill>
              </a:rPr>
              <a:t>  name="</a:t>
            </a:r>
            <a:r>
              <a:rPr lang="en-US" sz="1200" i="1" dirty="0" smtClean="0">
                <a:solidFill>
                  <a:schemeClr val="hlink"/>
                </a:solidFill>
              </a:rPr>
              <a:t>name</a:t>
            </a:r>
            <a:r>
              <a:rPr lang="en-US" sz="1200" dirty="0" smtClean="0">
                <a:solidFill>
                  <a:schemeClr val="hlink"/>
                </a:solidFill>
              </a:rPr>
              <a:t>"&gt;               </a:t>
            </a:r>
            <a:r>
              <a:rPr lang="en-US" sz="1200" i="1" dirty="0" smtClean="0">
                <a:solidFill>
                  <a:schemeClr val="hlink"/>
                </a:solidFill>
              </a:rPr>
              <a:t>(or </a:t>
            </a:r>
            <a:r>
              <a:rPr lang="en-US" sz="1200" dirty="0" err="1" smtClean="0">
                <a:solidFill>
                  <a:schemeClr val="hlink"/>
                </a:solidFill>
              </a:rPr>
              <a:t>xsd:attribute</a:t>
            </a:r>
            <a:r>
              <a:rPr lang="en-US" sz="1200" i="1" dirty="0" smtClean="0">
                <a:solidFill>
                  <a:schemeClr val="hlink"/>
                </a:solidFill>
              </a:rPr>
              <a:t>)</a:t>
            </a:r>
            <a:r>
              <a:rPr lang="en-US" sz="1200" dirty="0" smtClean="0">
                <a:solidFill>
                  <a:schemeClr val="hlink"/>
                </a:solidFill>
              </a:rPr>
              <a:t/>
            </a:r>
            <a:br>
              <a:rPr lang="en-US" sz="1200" dirty="0" smtClean="0">
                <a:solidFill>
                  <a:schemeClr val="hlink"/>
                </a:solidFill>
              </a:rPr>
            </a:br>
            <a:r>
              <a:rPr lang="en-US" sz="1200" dirty="0" smtClean="0">
                <a:solidFill>
                  <a:schemeClr val="hlink"/>
                </a:solidFill>
              </a:rPr>
              <a:t>    &lt;</a:t>
            </a:r>
            <a:r>
              <a:rPr lang="en-US" sz="1200" dirty="0" err="1" smtClean="0">
                <a:solidFill>
                  <a:schemeClr val="hlink"/>
                </a:solidFill>
              </a:rPr>
              <a:t>xsd:restriction</a:t>
            </a:r>
            <a:r>
              <a:rPr lang="en-US" sz="1200" dirty="0" smtClean="0">
                <a:solidFill>
                  <a:schemeClr val="hlink"/>
                </a:solidFill>
              </a:rPr>
              <a:t> base="</a:t>
            </a:r>
            <a:r>
              <a:rPr lang="en-US" sz="1200" i="1" dirty="0" smtClean="0">
                <a:solidFill>
                  <a:schemeClr val="hlink"/>
                </a:solidFill>
              </a:rPr>
              <a:t>type</a:t>
            </a:r>
            <a:r>
              <a:rPr lang="en-US" sz="1200" dirty="0" smtClean="0">
                <a:solidFill>
                  <a:schemeClr val="hlink"/>
                </a:solidFill>
              </a:rPr>
              <a:t>"&gt;</a:t>
            </a:r>
            <a:br>
              <a:rPr lang="en-US" sz="1200" dirty="0" smtClean="0">
                <a:solidFill>
                  <a:schemeClr val="hlink"/>
                </a:solidFill>
              </a:rPr>
            </a:br>
            <a:r>
              <a:rPr lang="en-US" sz="1200" dirty="0" smtClean="0">
                <a:solidFill>
                  <a:schemeClr val="hlink"/>
                </a:solidFill>
              </a:rPr>
              <a:t>          </a:t>
            </a:r>
            <a:r>
              <a:rPr lang="en-US" sz="1200" dirty="0" smtClean="0">
                <a:solidFill>
                  <a:srgbClr val="FF0000"/>
                </a:solidFill>
              </a:rPr>
              <a:t>... the restrictions ...</a:t>
            </a:r>
            <a:br>
              <a:rPr lang="en-US" sz="1200" dirty="0" smtClean="0">
                <a:solidFill>
                  <a:srgbClr val="FF0000"/>
                </a:solidFill>
              </a:rPr>
            </a:br>
            <a:r>
              <a:rPr lang="en-US" sz="1200" dirty="0" smtClean="0">
                <a:solidFill>
                  <a:schemeClr val="hlink"/>
                </a:solidFill>
              </a:rPr>
              <a:t>     &lt;/</a:t>
            </a:r>
            <a:r>
              <a:rPr lang="en-US" sz="1200" dirty="0" err="1" smtClean="0">
                <a:solidFill>
                  <a:schemeClr val="hlink"/>
                </a:solidFill>
              </a:rPr>
              <a:t>xsd:restriction</a:t>
            </a:r>
            <a:r>
              <a:rPr lang="en-US" sz="1200" dirty="0" smtClean="0">
                <a:solidFill>
                  <a:schemeClr val="hlink"/>
                </a:solidFill>
              </a:rPr>
              <a:t>&gt;</a:t>
            </a:r>
            <a:br>
              <a:rPr lang="en-US" sz="1200" dirty="0" smtClean="0">
                <a:solidFill>
                  <a:schemeClr val="hlink"/>
                </a:solidFill>
              </a:rPr>
            </a:br>
            <a:r>
              <a:rPr lang="en-US" sz="1200" dirty="0" smtClean="0">
                <a:solidFill>
                  <a:schemeClr val="hlink"/>
                </a:solidFill>
              </a:rPr>
              <a:t>&lt;/</a:t>
            </a:r>
            <a:r>
              <a:rPr lang="en-US" sz="1200" dirty="0" err="1" smtClean="0">
                <a:solidFill>
                  <a:schemeClr val="hlink"/>
                </a:solidFill>
              </a:rPr>
              <a:t>xsd:element</a:t>
            </a:r>
            <a:r>
              <a:rPr lang="en-US" sz="1200" dirty="0" smtClean="0">
                <a:solidFill>
                  <a:schemeClr val="hlink"/>
                </a:solidFill>
              </a:rPr>
              <a:t>&gt;</a:t>
            </a:r>
          </a:p>
          <a:p>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6865651-6286-4C5B-9C14-6C1369A5D4DB}" type="slidenum">
              <a:rPr lang="en-US" smtClean="0"/>
              <a:pPr/>
              <a:t>26</a:t>
            </a:fld>
            <a:endParaRPr lang="en-US"/>
          </a:p>
        </p:txBody>
      </p:sp>
    </p:spTree>
    <p:extLst>
      <p:ext uri="{BB962C8B-B14F-4D97-AF65-F5344CB8AC3E}">
        <p14:creationId xmlns:p14="http://schemas.microsoft.com/office/powerpoint/2010/main" val="29972185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6865651-6286-4C5B-9C14-6C1369A5D4DB}" type="slidenum">
              <a:rPr lang="en-US" smtClean="0"/>
              <a:pPr/>
              <a:t>27</a:t>
            </a:fld>
            <a:endParaRPr lang="en-US"/>
          </a:p>
        </p:txBody>
      </p:sp>
    </p:spTree>
    <p:extLst>
      <p:ext uri="{BB962C8B-B14F-4D97-AF65-F5344CB8AC3E}">
        <p14:creationId xmlns:p14="http://schemas.microsoft.com/office/powerpoint/2010/main" val="32785112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6865651-6286-4C5B-9C14-6C1369A5D4DB}" type="slidenum">
              <a:rPr lang="en-US" smtClean="0"/>
              <a:pPr/>
              <a:t>28</a:t>
            </a:fld>
            <a:endParaRPr lang="en-US"/>
          </a:p>
        </p:txBody>
      </p:sp>
    </p:spTree>
    <p:extLst>
      <p:ext uri="{BB962C8B-B14F-4D97-AF65-F5344CB8AC3E}">
        <p14:creationId xmlns:p14="http://schemas.microsoft.com/office/powerpoint/2010/main" val="19214152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6865651-6286-4C5B-9C14-6C1369A5D4DB}" type="slidenum">
              <a:rPr lang="en-US" smtClean="0"/>
              <a:pPr/>
              <a:t>29</a:t>
            </a:fld>
            <a:endParaRPr lang="en-US"/>
          </a:p>
        </p:txBody>
      </p:sp>
    </p:spTree>
    <p:extLst>
      <p:ext uri="{BB962C8B-B14F-4D97-AF65-F5344CB8AC3E}">
        <p14:creationId xmlns:p14="http://schemas.microsoft.com/office/powerpoint/2010/main" val="22997296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6865651-6286-4C5B-9C14-6C1369A5D4DB}" type="slidenum">
              <a:rPr lang="en-US" smtClean="0"/>
              <a:pPr/>
              <a:t>3</a:t>
            </a:fld>
            <a:endParaRPr lang="en-US"/>
          </a:p>
        </p:txBody>
      </p:sp>
    </p:spTree>
    <p:extLst>
      <p:ext uri="{BB962C8B-B14F-4D97-AF65-F5344CB8AC3E}">
        <p14:creationId xmlns:p14="http://schemas.microsoft.com/office/powerpoint/2010/main" val="29808545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6865651-6286-4C5B-9C14-6C1369A5D4DB}" type="slidenum">
              <a:rPr lang="en-US" smtClean="0"/>
              <a:pPr/>
              <a:t>30</a:t>
            </a:fld>
            <a:endParaRPr lang="en-US"/>
          </a:p>
        </p:txBody>
      </p:sp>
    </p:spTree>
    <p:extLst>
      <p:ext uri="{BB962C8B-B14F-4D97-AF65-F5344CB8AC3E}">
        <p14:creationId xmlns:p14="http://schemas.microsoft.com/office/powerpoint/2010/main" val="19763318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6865651-6286-4C5B-9C14-6C1369A5D4DB}" type="slidenum">
              <a:rPr lang="en-US" smtClean="0"/>
              <a:pPr/>
              <a:t>31</a:t>
            </a:fld>
            <a:endParaRPr lang="en-US"/>
          </a:p>
        </p:txBody>
      </p:sp>
    </p:spTree>
    <p:extLst>
      <p:ext uri="{BB962C8B-B14F-4D97-AF65-F5344CB8AC3E}">
        <p14:creationId xmlns:p14="http://schemas.microsoft.com/office/powerpoint/2010/main" val="38772565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6865651-6286-4C5B-9C14-6C1369A5D4DB}" type="slidenum">
              <a:rPr lang="en-US" smtClean="0"/>
              <a:pPr/>
              <a:t>32</a:t>
            </a:fld>
            <a:endParaRPr lang="en-US"/>
          </a:p>
        </p:txBody>
      </p:sp>
    </p:spTree>
    <p:extLst>
      <p:ext uri="{BB962C8B-B14F-4D97-AF65-F5344CB8AC3E}">
        <p14:creationId xmlns:p14="http://schemas.microsoft.com/office/powerpoint/2010/main" val="32484953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lgn="just" rtl="0" eaLnBrk="0" fontAlgn="base" hangingPunct="0">
              <a:spcBef>
                <a:spcPct val="30000"/>
              </a:spcBef>
              <a:spcAft>
                <a:spcPct val="0"/>
              </a:spcAft>
            </a:pPr>
            <a:r>
              <a:rPr lang="en-US" sz="1200" kern="1200" dirty="0" smtClean="0">
                <a:solidFill>
                  <a:schemeClr val="tx1"/>
                </a:solidFill>
                <a:latin typeface="+mn-lt"/>
                <a:ea typeface="+mn-ea"/>
                <a:cs typeface="+mn-cs"/>
              </a:rPr>
              <a:t>CSS – HTML </a:t>
            </a:r>
            <a:r>
              <a:rPr lang="en-US" sz="1200" kern="1200" dirty="0" err="1" smtClean="0">
                <a:solidFill>
                  <a:schemeClr val="tx1"/>
                </a:solidFill>
                <a:latin typeface="+mn-lt"/>
                <a:ea typeface="+mn-ea"/>
                <a:cs typeface="+mn-cs"/>
              </a:rPr>
              <a:t>Stylesheets</a:t>
            </a:r>
            <a:r>
              <a:rPr lang="en-US" sz="1200" kern="1200" dirty="0" smtClean="0">
                <a:solidFill>
                  <a:schemeClr val="tx1"/>
                </a:solidFill>
                <a:latin typeface="+mn-lt"/>
                <a:ea typeface="+mn-ea"/>
                <a:cs typeface="+mn-cs"/>
              </a:rPr>
              <a:t>	</a:t>
            </a:r>
          </a:p>
          <a:p>
            <a:pPr lvl="0" algn="just" rtl="0" eaLnBrk="0" fontAlgn="base" hangingPunct="0">
              <a:spcBef>
                <a:spcPct val="30000"/>
              </a:spcBef>
              <a:spcAft>
                <a:spcPct val="0"/>
              </a:spcAft>
            </a:pPr>
            <a:r>
              <a:rPr lang="en-US" sz="1200" kern="1200" dirty="0" smtClean="0">
                <a:solidFill>
                  <a:schemeClr val="tx1"/>
                </a:solidFill>
                <a:latin typeface="+mn-lt"/>
                <a:ea typeface="+mn-ea"/>
                <a:cs typeface="+mn-cs"/>
              </a:rPr>
              <a:t>XSL-XML </a:t>
            </a:r>
            <a:r>
              <a:rPr lang="en-US" sz="1200" kern="1200" dirty="0" err="1" smtClean="0">
                <a:solidFill>
                  <a:schemeClr val="tx1"/>
                </a:solidFill>
                <a:latin typeface="+mn-lt"/>
                <a:ea typeface="+mn-ea"/>
                <a:cs typeface="+mn-cs"/>
              </a:rPr>
              <a:t>Stylesheets</a:t>
            </a:r>
            <a:endParaRPr lang="en-US" sz="1200" kern="1200" dirty="0" smtClean="0">
              <a:solidFill>
                <a:schemeClr val="tx1"/>
              </a:solidFill>
              <a:latin typeface="+mn-lt"/>
              <a:ea typeface="+mn-ea"/>
              <a:cs typeface="+mn-cs"/>
            </a:endParaRPr>
          </a:p>
          <a:p>
            <a:pPr lvl="0" algn="just" rtl="0" eaLnBrk="0" fontAlgn="base" hangingPunct="0">
              <a:spcBef>
                <a:spcPct val="30000"/>
              </a:spcBef>
              <a:spcAft>
                <a:spcPct val="0"/>
              </a:spcAft>
            </a:pPr>
            <a:r>
              <a:rPr lang="en-US" sz="1200" kern="1200" dirty="0" smtClean="0">
                <a:solidFill>
                  <a:schemeClr val="tx1"/>
                </a:solidFill>
                <a:latin typeface="+mn-lt"/>
                <a:ea typeface="+mn-ea"/>
                <a:cs typeface="+mn-cs"/>
              </a:rPr>
              <a:t>XSLT - a language for transforming XML documents </a:t>
            </a:r>
          </a:p>
          <a:p>
            <a:pPr lvl="0" algn="just" rtl="0" eaLnBrk="0" fontAlgn="base" hangingPunct="0">
              <a:spcBef>
                <a:spcPct val="30000"/>
              </a:spcBef>
              <a:spcAft>
                <a:spcPct val="0"/>
              </a:spcAft>
            </a:pPr>
            <a:r>
              <a:rPr lang="en-US" sz="1200" kern="1200" dirty="0" err="1" smtClean="0">
                <a:solidFill>
                  <a:schemeClr val="tx1"/>
                </a:solidFill>
                <a:latin typeface="+mn-lt"/>
                <a:ea typeface="+mn-ea"/>
                <a:cs typeface="+mn-cs"/>
              </a:rPr>
              <a:t>XPath</a:t>
            </a:r>
            <a:r>
              <a:rPr lang="en-US" sz="1200" kern="1200" dirty="0" smtClean="0">
                <a:solidFill>
                  <a:schemeClr val="tx1"/>
                </a:solidFill>
                <a:latin typeface="+mn-lt"/>
                <a:ea typeface="+mn-ea"/>
                <a:cs typeface="+mn-cs"/>
              </a:rPr>
              <a:t> - a language for navigating in XML documents </a:t>
            </a:r>
          </a:p>
          <a:p>
            <a:pPr lvl="0" algn="just" rtl="0" eaLnBrk="0" fontAlgn="base" hangingPunct="0">
              <a:spcBef>
                <a:spcPct val="30000"/>
              </a:spcBef>
              <a:spcAft>
                <a:spcPct val="0"/>
              </a:spcAft>
            </a:pPr>
            <a:r>
              <a:rPr lang="en-US" sz="1200" kern="1200" dirty="0" smtClean="0">
                <a:solidFill>
                  <a:schemeClr val="tx1"/>
                </a:solidFill>
                <a:latin typeface="+mn-lt"/>
                <a:ea typeface="+mn-ea"/>
                <a:cs typeface="+mn-cs"/>
              </a:rPr>
              <a:t>XSL-FO - a language for formatting XML documents </a:t>
            </a:r>
          </a:p>
          <a:p>
            <a:pPr lvl="0" algn="just" rtl="0" eaLnBrk="0" fontAlgn="base" hangingPunct="0">
              <a:spcBef>
                <a:spcPct val="30000"/>
              </a:spcBef>
              <a:spcAft>
                <a:spcPct val="0"/>
              </a:spcAft>
            </a:pPr>
            <a:r>
              <a:rPr lang="en-US" sz="1200" kern="1200" dirty="0" smtClean="0">
                <a:solidFill>
                  <a:schemeClr val="tx1"/>
                </a:solidFill>
                <a:latin typeface="+mn-lt"/>
                <a:ea typeface="+mn-ea"/>
                <a:cs typeface="+mn-cs"/>
              </a:rPr>
              <a:t>HTML pages use predefined tags, and these tags are understood by the browsers. For example, &lt;p&gt; means a paragraph and &lt;b&gt; means bold and so on.</a:t>
            </a:r>
          </a:p>
          <a:p>
            <a:pPr lvl="0" algn="just" rtl="0" eaLnBrk="0" fontAlgn="base" hangingPunct="0">
              <a:spcBef>
                <a:spcPct val="30000"/>
              </a:spcBef>
              <a:spcAft>
                <a:spcPct val="0"/>
              </a:spcAft>
            </a:pPr>
            <a:r>
              <a:rPr lang="en-US" sz="1200" kern="1200" dirty="0" smtClean="0">
                <a:solidFill>
                  <a:schemeClr val="tx1"/>
                </a:solidFill>
                <a:latin typeface="+mn-lt"/>
                <a:ea typeface="+mn-ea"/>
                <a:cs typeface="+mn-cs"/>
              </a:rPr>
              <a:t>With XML, the tags are user-defined and the browsers may not understand the meaning of these tags. For example, a &lt;table&gt; tag could mean an HTML table or maybe a piece of furniture. Because of the nature of XML, there is no standard way to display an XML document.</a:t>
            </a:r>
          </a:p>
          <a:p>
            <a:pPr lvl="0" algn="just" rtl="0" eaLnBrk="0" fontAlgn="base" hangingPunct="0">
              <a:spcBef>
                <a:spcPct val="30000"/>
              </a:spcBef>
              <a:spcAft>
                <a:spcPct val="0"/>
              </a:spcAft>
            </a:pPr>
            <a:r>
              <a:rPr lang="en-US" sz="1200" kern="1200" dirty="0" smtClean="0">
                <a:solidFill>
                  <a:schemeClr val="tx1"/>
                </a:solidFill>
                <a:latin typeface="+mn-lt"/>
                <a:ea typeface="+mn-ea"/>
                <a:cs typeface="+mn-cs"/>
              </a:rPr>
              <a:t>In order to display XML documents, it is necessary to have a mechanism to describe how the document should be displayed. One of these mechanisms is Cascading Style Sheets (CSS) and the other one is XSL (eXtensible Stylesheet Language), which is the preferred style sheet language of XML.</a:t>
            </a:r>
          </a:p>
          <a:p>
            <a:pPr algn="just"/>
            <a:r>
              <a:rPr lang="en-US" sz="1200" dirty="0" smtClean="0"/>
              <a:t>CSS was primarily designed for styling HTML pages. It can also be used to style XML pages where as XSL was designed specifically to style XML pages and is much more sophisticated than CSS</a:t>
            </a: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r>
              <a:rPr lang="en-US" sz="1200" dirty="0" smtClean="0"/>
              <a:t>XSLT has become the most popular part of XSL because it's relatively easy to use and it lets you transform XML documents into other formats, such as HTML or plain text. </a:t>
            </a:r>
          </a:p>
          <a:p>
            <a:pPr algn="just"/>
            <a:r>
              <a:rPr lang="en-US" sz="1200" dirty="0" smtClean="0"/>
              <a:t>XSLT is popular partly because by using it, you can manipulate the data in XML documents without having to write any software.</a:t>
            </a:r>
          </a:p>
          <a:p>
            <a:pPr algn="just"/>
            <a:r>
              <a:rPr lang="en-US" sz="1200" dirty="0" smtClean="0"/>
              <a:t>Note that XSLT style sheets are also XML documents.</a:t>
            </a:r>
          </a:p>
          <a:p>
            <a:pPr algn="just"/>
            <a:r>
              <a:rPr lang="en-US" sz="1200" dirty="0" smtClean="0"/>
              <a:t>XSL is a more general language that lets you format XML in great detail. </a:t>
            </a:r>
          </a:p>
          <a:p>
            <a:pPr algn="just"/>
            <a:endParaRPr lang="en-GB" sz="1200" dirty="0" smtClean="0"/>
          </a:p>
          <a:p>
            <a:pPr algn="just"/>
            <a:endParaRPr lang="en-US" sz="1200" dirty="0" smtClean="0"/>
          </a:p>
          <a:p>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r>
              <a:rPr lang="en-GB" sz="1200" dirty="0" smtClean="0"/>
              <a:t>Modern web browsers include an XSLT processor. So if a browser is passed an XML document with an appropriate XSL style sheet then it can transform the document to HTML and display it appropriately.</a:t>
            </a:r>
            <a:endParaRPr lang="en-US" sz="1200" dirty="0" smtClean="0"/>
          </a:p>
          <a:p>
            <a:pPr algn="just"/>
            <a:r>
              <a:rPr lang="en-US" sz="1200" dirty="0" smtClean="0"/>
              <a:t>Internet Explorer fully supports XSLT 1.0 support</a:t>
            </a:r>
          </a:p>
          <a:p>
            <a:pPr algn="just"/>
            <a:r>
              <a:rPr lang="en-US" sz="1200" dirty="0" smtClean="0"/>
              <a:t>Internet Explorer lets you perform client-side XSLT transformations. This is done by connecting the XSLT style sheet to the XML document by using an &lt;?xml-</a:t>
            </a:r>
            <a:r>
              <a:rPr lang="en-US" sz="1200" dirty="0" err="1" smtClean="0"/>
              <a:t>stylesheet</a:t>
            </a:r>
            <a:r>
              <a:rPr lang="en-US" sz="1200" dirty="0" smtClean="0"/>
              <a:t>?&gt; processing instruction, like this:</a:t>
            </a:r>
          </a:p>
          <a:p>
            <a:pPr algn="just"/>
            <a:r>
              <a:rPr lang="en-US" sz="1200" dirty="0" smtClean="0"/>
              <a:t>&lt;?xml-</a:t>
            </a:r>
            <a:r>
              <a:rPr lang="en-US" sz="1200" dirty="0" err="1" smtClean="0"/>
              <a:t>stylesheet</a:t>
            </a:r>
            <a:r>
              <a:rPr lang="en-US" sz="1200" dirty="0" smtClean="0"/>
              <a:t> type="text/</a:t>
            </a:r>
            <a:r>
              <a:rPr lang="en-US" sz="1200" dirty="0" err="1" smtClean="0"/>
              <a:t>xsl</a:t>
            </a:r>
            <a:r>
              <a:rPr lang="en-US" sz="1200" dirty="0" smtClean="0"/>
              <a:t>" </a:t>
            </a:r>
            <a:r>
              <a:rPr lang="en-US" sz="1200" dirty="0" err="1" smtClean="0"/>
              <a:t>href</a:t>
            </a:r>
            <a:r>
              <a:rPr lang="en-US" sz="1200" dirty="0" smtClean="0"/>
              <a:t>=“movies.xsl"?&gt; </a:t>
            </a:r>
          </a:p>
          <a:p>
            <a:pPr algn="just"/>
            <a:r>
              <a:rPr lang="en-US" sz="1200" dirty="0" smtClean="0"/>
              <a:t>Using IE is probably the most accessible way to perform XSLT transformations for most people </a:t>
            </a:r>
          </a:p>
          <a:p>
            <a:pPr algn="just"/>
            <a:endParaRPr lang="en-US" sz="1200" dirty="0" smtClean="0"/>
          </a:p>
          <a:p>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90000"/>
              </a:lnSpc>
            </a:pPr>
            <a:r>
              <a:rPr lang="en-US" sz="1200" dirty="0" smtClean="0"/>
              <a:t>The XML text document is read in and stored as a tree of nodes.</a:t>
            </a:r>
          </a:p>
          <a:p>
            <a:pPr algn="just">
              <a:lnSpc>
                <a:spcPct val="90000"/>
              </a:lnSpc>
            </a:pPr>
            <a:r>
              <a:rPr lang="en-US" sz="1200" dirty="0" smtClean="0"/>
              <a:t>The &lt;</a:t>
            </a:r>
            <a:r>
              <a:rPr lang="en-US" sz="1200" dirty="0" err="1" smtClean="0"/>
              <a:t>xsl:template</a:t>
            </a:r>
            <a:r>
              <a:rPr lang="en-US" sz="1200" dirty="0" smtClean="0"/>
              <a:t> match="/"&gt; template is used to select the entire tree.</a:t>
            </a:r>
          </a:p>
          <a:p>
            <a:pPr algn="just">
              <a:lnSpc>
                <a:spcPct val="90000"/>
              </a:lnSpc>
            </a:pPr>
            <a:r>
              <a:rPr lang="en-US" sz="1200" dirty="0" smtClean="0"/>
              <a:t>The rules within the template are applied to the matching nodes, thereby changing the structure of the XML tree. If there are other templates, they must be called explicitly from the main template.</a:t>
            </a:r>
          </a:p>
          <a:p>
            <a:pPr algn="just">
              <a:lnSpc>
                <a:spcPct val="90000"/>
              </a:lnSpc>
            </a:pPr>
            <a:r>
              <a:rPr lang="en-US" sz="1200" dirty="0" smtClean="0"/>
              <a:t>Unmatched parts of the XML tree are not changed.</a:t>
            </a:r>
          </a:p>
          <a:p>
            <a:pPr algn="just">
              <a:lnSpc>
                <a:spcPct val="90000"/>
              </a:lnSpc>
            </a:pPr>
            <a:r>
              <a:rPr lang="en-US" sz="1200" dirty="0" smtClean="0"/>
              <a:t>After the template is applied, the tree is written out again as a text document.</a:t>
            </a:r>
          </a:p>
          <a:p>
            <a:pPr algn="just">
              <a:lnSpc>
                <a:spcPct val="90000"/>
              </a:lnSpc>
            </a:pPr>
            <a:endParaRPr lang="en-US" sz="1200" dirty="0" smtClean="0"/>
          </a:p>
          <a:p>
            <a:pPr algn="just">
              <a:lnSpc>
                <a:spcPct val="90000"/>
              </a:lnSpc>
            </a:pPr>
            <a:r>
              <a:rPr lang="en-US" sz="1200" b="1" u="sng" dirty="0" smtClean="0"/>
              <a:t>How XSLT views XML Documents</a:t>
            </a:r>
          </a:p>
          <a:p>
            <a:pPr algn="just">
              <a:lnSpc>
                <a:spcPct val="90000"/>
              </a:lnSpc>
            </a:pPr>
            <a:r>
              <a:rPr lang="en-US" sz="1200" dirty="0" smtClean="0"/>
              <a:t>XSLT views an XML document as a tree of nodes. The tree starts with the root node, and it branches out from that point. The root node corresponds to the very beginning of the document; it is not the same as the document element. </a:t>
            </a:r>
          </a:p>
          <a:p>
            <a:pPr algn="just">
              <a:lnSpc>
                <a:spcPct val="90000"/>
              </a:lnSpc>
            </a:pPr>
            <a:r>
              <a:rPr lang="en-US" sz="1200" dirty="0" smtClean="0"/>
              <a:t>Each distinct item in an </a:t>
            </a:r>
            <a:r>
              <a:rPr lang="en-US" sz="1200" i="1" dirty="0" smtClean="0"/>
              <a:t>XML</a:t>
            </a:r>
            <a:r>
              <a:rPr lang="en-US" sz="1200" dirty="0" smtClean="0"/>
              <a:t> document is considered a node—comments, processing instructions, elements, even the text inside elements. From XSLT's point of view, there are seven types of nodes, Attribute, Comment, Element, Namespace, Processing instruction (The text of the processing instruction (excluding &lt;? and ?&gt;)), Root node (The very start of the document, before even the document element), Text.</a:t>
            </a:r>
          </a:p>
          <a:p>
            <a:pPr algn="just">
              <a:lnSpc>
                <a:spcPct val="90000"/>
              </a:lnSpc>
            </a:pPr>
            <a:r>
              <a:rPr lang="en-US" sz="1200" dirty="0" smtClean="0"/>
              <a:t>To handle and search the various nodes in XML documents, the XSLT specification defines a number of elements. It also uses </a:t>
            </a:r>
            <a:r>
              <a:rPr lang="en-US" sz="1200" dirty="0" err="1" smtClean="0"/>
              <a:t>XPath</a:t>
            </a:r>
            <a:r>
              <a:rPr lang="en-US" sz="1200" dirty="0" smtClean="0"/>
              <a:t> to let you specify exactly what nodes you are looking for</a:t>
            </a: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r>
              <a:rPr lang="en-US" sz="1200" dirty="0" smtClean="0"/>
              <a:t>XSLT uses </a:t>
            </a:r>
            <a:r>
              <a:rPr lang="en-US" sz="1200" dirty="0" err="1" smtClean="0"/>
              <a:t>XPath</a:t>
            </a:r>
            <a:r>
              <a:rPr lang="en-US" sz="1200" dirty="0" smtClean="0"/>
              <a:t> to find information in an XML document. </a:t>
            </a:r>
            <a:r>
              <a:rPr lang="en-US" sz="1200" dirty="0" err="1" smtClean="0"/>
              <a:t>XPath</a:t>
            </a:r>
            <a:r>
              <a:rPr lang="en-US" sz="1200" dirty="0" smtClean="0"/>
              <a:t> is used to navigate through elements and attributes in XML documents.</a:t>
            </a:r>
          </a:p>
          <a:p>
            <a:pPr algn="just"/>
            <a:r>
              <a:rPr lang="en-US" sz="1200" dirty="0" smtClean="0"/>
              <a:t>/ is the root node of the XML tree that represents the start of the document . That is it does not refer to any specific element.</a:t>
            </a:r>
          </a:p>
          <a:p>
            <a:pPr algn="just"/>
            <a:endParaRPr lang="en-US" sz="1200" dirty="0" smtClean="0"/>
          </a:p>
          <a:p>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r>
              <a:rPr lang="en-US" sz="1200" dirty="0" smtClean="0">
                <a:latin typeface="Trebuchet MS" pitchFamily="34" charset="0"/>
              </a:rPr>
              <a:t>The XSLT &lt;</a:t>
            </a:r>
            <a:r>
              <a:rPr lang="en-US" sz="1200" dirty="0" err="1" smtClean="0">
                <a:latin typeface="Trebuchet MS" pitchFamily="34" charset="0"/>
              </a:rPr>
              <a:t>xsl:value</a:t>
            </a:r>
            <a:r>
              <a:rPr lang="en-US" sz="1200" dirty="0" smtClean="0">
                <a:latin typeface="Trebuchet MS" pitchFamily="34" charset="0"/>
              </a:rPr>
              <a:t>-of   select="</a:t>
            </a:r>
            <a:r>
              <a:rPr lang="en-US" sz="1200" i="1" dirty="0" err="1" smtClean="0"/>
              <a:t>XPath</a:t>
            </a:r>
            <a:r>
              <a:rPr lang="en-US" sz="1200" i="1" dirty="0" smtClean="0"/>
              <a:t> expression</a:t>
            </a:r>
            <a:r>
              <a:rPr lang="en-US" sz="1200" dirty="0" smtClean="0">
                <a:latin typeface="Trebuchet MS" pitchFamily="34" charset="0"/>
              </a:rPr>
              <a:t>"/&gt; </a:t>
            </a:r>
            <a:r>
              <a:rPr lang="en-US" sz="1200" dirty="0" smtClean="0"/>
              <a:t>selects the contents of an element and adds it to the output stream</a:t>
            </a:r>
          </a:p>
          <a:p>
            <a:pPr algn="just"/>
            <a:r>
              <a:rPr lang="en-US" sz="1200" dirty="0" smtClean="0">
                <a:latin typeface="Trebuchet MS" pitchFamily="34" charset="0"/>
              </a:rPr>
              <a:t>&lt;</a:t>
            </a:r>
            <a:r>
              <a:rPr lang="en-US" sz="1200" dirty="0" err="1" smtClean="0">
                <a:latin typeface="Trebuchet MS" pitchFamily="34" charset="0"/>
              </a:rPr>
              <a:t>xsl:value</a:t>
            </a:r>
            <a:r>
              <a:rPr lang="en-US" sz="1200" dirty="0" smtClean="0">
                <a:latin typeface="Trebuchet MS" pitchFamily="34" charset="0"/>
              </a:rPr>
              <a:t>-of  select=</a:t>
            </a:r>
            <a:r>
              <a:rPr lang="en-US" sz="1200" dirty="0" smtClean="0"/>
              <a:t>“</a:t>
            </a:r>
            <a:r>
              <a:rPr lang="en-US" sz="1200" dirty="0" smtClean="0">
                <a:latin typeface="Trebuchet MS" pitchFamily="34" charset="0"/>
              </a:rPr>
              <a:t>title"/&gt;</a:t>
            </a:r>
            <a:r>
              <a:rPr lang="en-US" sz="1200" dirty="0" smtClean="0"/>
              <a:t> selects the title child. Alternative </a:t>
            </a:r>
            <a:r>
              <a:rPr lang="en-US" sz="1200" dirty="0" err="1" smtClean="0"/>
              <a:t>Xpath</a:t>
            </a:r>
            <a:r>
              <a:rPr lang="en-US" sz="1200" dirty="0" smtClean="0"/>
              <a:t> expression that would </a:t>
            </a:r>
            <a:r>
              <a:rPr lang="en-US" sz="1200" i="1" dirty="0" smtClean="0"/>
              <a:t>also</a:t>
            </a:r>
            <a:r>
              <a:rPr lang="en-US" sz="1200" dirty="0" smtClean="0"/>
              <a:t> work:   </a:t>
            </a:r>
            <a:r>
              <a:rPr lang="en-US" sz="1200" dirty="0" smtClean="0">
                <a:latin typeface="Trebuchet MS" pitchFamily="34" charset="0"/>
              </a:rPr>
              <a:t>./title</a:t>
            </a:r>
            <a:endParaRPr lang="en-US" sz="1200" dirty="0" smtClean="0"/>
          </a:p>
          <a:p>
            <a:pPr algn="just"/>
            <a:r>
              <a:rPr lang="en-US" sz="1200" dirty="0" smtClean="0"/>
              <a:t>The XSLT &lt;</a:t>
            </a:r>
            <a:r>
              <a:rPr lang="en-US" sz="1200" dirty="0" err="1" smtClean="0"/>
              <a:t>xsl:for</a:t>
            </a:r>
            <a:r>
              <a:rPr lang="en-US" sz="1200" dirty="0" smtClean="0"/>
              <a:t>-each select=“</a:t>
            </a:r>
            <a:r>
              <a:rPr lang="en-US" sz="1200" i="1" dirty="0" err="1" smtClean="0"/>
              <a:t>XPath</a:t>
            </a:r>
            <a:r>
              <a:rPr lang="en-US" sz="1200" i="1" dirty="0" smtClean="0"/>
              <a:t> expression</a:t>
            </a:r>
            <a:r>
              <a:rPr lang="en-US" sz="1200" dirty="0" smtClean="0"/>
              <a:t>”&gt; element allows you to do looping in XSLT. It can be used to select every XML element of a specified node-set:</a:t>
            </a:r>
          </a:p>
          <a:p>
            <a:pPr algn="just"/>
            <a:r>
              <a:rPr lang="en-US" sz="1200" b="1" dirty="0" smtClean="0"/>
              <a:t>Note: </a:t>
            </a:r>
            <a:r>
              <a:rPr lang="en-US" sz="1200" dirty="0" smtClean="0"/>
              <a:t>The value of the </a:t>
            </a:r>
            <a:r>
              <a:rPr lang="en-US" sz="1200" b="1" dirty="0" smtClean="0"/>
              <a:t>select </a:t>
            </a:r>
            <a:r>
              <a:rPr lang="en-US" sz="1200" dirty="0" smtClean="0"/>
              <a:t>attribute is an </a:t>
            </a:r>
            <a:r>
              <a:rPr lang="en-US" sz="1200" dirty="0" err="1" smtClean="0"/>
              <a:t>XPath</a:t>
            </a:r>
            <a:r>
              <a:rPr lang="en-US" sz="1200" dirty="0" smtClean="0"/>
              <a:t> expression. An </a:t>
            </a:r>
            <a:r>
              <a:rPr lang="en-US" sz="1200" dirty="0" err="1" smtClean="0"/>
              <a:t>XPath</a:t>
            </a:r>
            <a:r>
              <a:rPr lang="en-US" sz="1200" dirty="0" smtClean="0"/>
              <a:t> expression works like navigating a file system; where a forward slash (/) selects subdirectories.</a:t>
            </a:r>
          </a:p>
          <a:p>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t>If we create an HTML fie, it should like:</a:t>
            </a:r>
          </a:p>
          <a:p>
            <a:endParaRPr lang="en-US" sz="1200" dirty="0" smtClean="0"/>
          </a:p>
          <a:p>
            <a:r>
              <a:rPr lang="en-US" sz="1200" dirty="0" smtClean="0"/>
              <a:t>&lt;html&gt;</a:t>
            </a:r>
            <a:br>
              <a:rPr lang="en-US" sz="1200" dirty="0" smtClean="0"/>
            </a:br>
            <a:r>
              <a:rPr lang="en-US" sz="1200" dirty="0" smtClean="0"/>
              <a:t>  &lt;head&gt;</a:t>
            </a:r>
            <a:br>
              <a:rPr lang="en-US" sz="1200" dirty="0" smtClean="0"/>
            </a:br>
            <a:r>
              <a:rPr lang="en-US" sz="1200" dirty="0" smtClean="0"/>
              <a:t>    &lt;title&gt;Movie Titles and Directors&lt;/title&gt;</a:t>
            </a:r>
            <a:br>
              <a:rPr lang="en-US" sz="1200" dirty="0" smtClean="0"/>
            </a:br>
            <a:r>
              <a:rPr lang="en-US" sz="1200" dirty="0" smtClean="0"/>
              <a:t>  &lt;/head&gt;</a:t>
            </a:r>
            <a:br>
              <a:rPr lang="en-US" sz="1200" dirty="0" smtClean="0"/>
            </a:br>
            <a:r>
              <a:rPr lang="en-US" sz="1200" dirty="0" smtClean="0"/>
              <a:t>  &lt;body&gt;</a:t>
            </a:r>
            <a:br>
              <a:rPr lang="en-US" sz="1200" dirty="0" smtClean="0"/>
            </a:br>
            <a:r>
              <a:rPr lang="en-US" sz="1200" dirty="0" smtClean="0"/>
              <a:t>    &lt;h2&gt;Movie titles:&lt;/h2&gt;</a:t>
            </a:r>
            <a:br>
              <a:rPr lang="en-US" sz="1200" dirty="0" smtClean="0"/>
            </a:br>
            <a:r>
              <a:rPr lang="en-US" sz="1200" dirty="0" smtClean="0"/>
              <a:t>    &lt;</a:t>
            </a:r>
            <a:r>
              <a:rPr lang="en-US" sz="1200" dirty="0" err="1" smtClean="0"/>
              <a:t>ul</a:t>
            </a:r>
            <a:r>
              <a:rPr lang="en-US" sz="1200" dirty="0" smtClean="0"/>
              <a:t>&gt;</a:t>
            </a:r>
            <a:br>
              <a:rPr lang="en-US" sz="1200" dirty="0" smtClean="0"/>
            </a:br>
            <a:r>
              <a:rPr lang="en-US" sz="1200" dirty="0" smtClean="0"/>
              <a:t>        &lt;</a:t>
            </a:r>
            <a:r>
              <a:rPr lang="en-US" sz="1200" dirty="0" err="1" smtClean="0"/>
              <a:t>li</a:t>
            </a:r>
            <a:r>
              <a:rPr lang="en-US" sz="1200" dirty="0" smtClean="0"/>
              <a:t>&gt;MAD MAX&lt;/</a:t>
            </a:r>
            <a:r>
              <a:rPr lang="en-US" sz="1200" dirty="0" err="1" smtClean="0"/>
              <a:t>li</a:t>
            </a:r>
            <a:r>
              <a:rPr lang="en-US" sz="1200" dirty="0" smtClean="0"/>
              <a:t>&gt;</a:t>
            </a:r>
            <a:br>
              <a:rPr lang="en-US" sz="1200" dirty="0" smtClean="0"/>
            </a:br>
            <a:r>
              <a:rPr lang="en-US" sz="1200" dirty="0" smtClean="0"/>
              <a:t>        &lt;</a:t>
            </a:r>
            <a:r>
              <a:rPr lang="en-US" sz="1200" dirty="0" err="1" smtClean="0"/>
              <a:t>li</a:t>
            </a:r>
            <a:r>
              <a:rPr lang="en-US" sz="1200" dirty="0" smtClean="0"/>
              <a:t>&gt;</a:t>
            </a:r>
            <a:r>
              <a:rPr lang="en-US" sz="1200" dirty="0" err="1" smtClean="0"/>
              <a:t>Padosan</a:t>
            </a:r>
            <a:r>
              <a:rPr lang="en-US" sz="1200" dirty="0" smtClean="0"/>
              <a:t>&lt;/</a:t>
            </a:r>
            <a:r>
              <a:rPr lang="en-US" sz="1200" dirty="0" err="1" smtClean="0"/>
              <a:t>li</a:t>
            </a:r>
            <a:r>
              <a:rPr lang="en-US" sz="1200" dirty="0" smtClean="0"/>
              <a:t>&gt;</a:t>
            </a:r>
            <a:br>
              <a:rPr lang="en-US" sz="1200" dirty="0" smtClean="0"/>
            </a:br>
            <a:r>
              <a:rPr lang="en-US" sz="1200" dirty="0" smtClean="0"/>
              <a:t>    &lt;/</a:t>
            </a:r>
            <a:r>
              <a:rPr lang="en-US" sz="1200" dirty="0" err="1" smtClean="0"/>
              <a:t>ul</a:t>
            </a:r>
            <a:r>
              <a:rPr lang="en-US" sz="1200" dirty="0" smtClean="0"/>
              <a:t>&gt;</a:t>
            </a:r>
            <a:br>
              <a:rPr lang="en-US" sz="1200" dirty="0" smtClean="0"/>
            </a:br>
            <a:r>
              <a:rPr lang="en-US" sz="1200" dirty="0" smtClean="0"/>
              <a:t>    &lt;h2&gt;Movie directors:&lt;/h2&gt;</a:t>
            </a:r>
            <a:br>
              <a:rPr lang="en-US" sz="1200" dirty="0" smtClean="0"/>
            </a:br>
            <a:r>
              <a:rPr lang="en-US" sz="1200" dirty="0" smtClean="0"/>
              <a:t>    &lt;</a:t>
            </a:r>
            <a:r>
              <a:rPr lang="en-US" sz="1200" dirty="0" err="1" smtClean="0"/>
              <a:t>ul</a:t>
            </a:r>
            <a:r>
              <a:rPr lang="en-US" sz="1200" dirty="0" smtClean="0"/>
              <a:t>&gt;</a:t>
            </a:r>
            <a:br>
              <a:rPr lang="en-US" sz="1200" dirty="0" smtClean="0"/>
            </a:br>
            <a:r>
              <a:rPr lang="en-US" sz="1200" dirty="0" smtClean="0"/>
              <a:t>        &lt;</a:t>
            </a:r>
            <a:r>
              <a:rPr lang="en-US" sz="1200" dirty="0" err="1" smtClean="0"/>
              <a:t>li</a:t>
            </a:r>
            <a:r>
              <a:rPr lang="en-US" sz="1200" dirty="0" smtClean="0"/>
              <a:t>&gt;George Miller&lt;/</a:t>
            </a:r>
            <a:r>
              <a:rPr lang="en-US" sz="1200" dirty="0" err="1" smtClean="0"/>
              <a:t>li</a:t>
            </a:r>
            <a:r>
              <a:rPr lang="en-US" sz="1200" dirty="0" smtClean="0"/>
              <a:t>&gt;</a:t>
            </a:r>
            <a:br>
              <a:rPr lang="en-US" sz="1200" dirty="0" smtClean="0"/>
            </a:br>
            <a:r>
              <a:rPr lang="en-US" sz="1200" dirty="0" smtClean="0"/>
              <a:t>        &lt;</a:t>
            </a:r>
            <a:r>
              <a:rPr lang="en-US" sz="1200" dirty="0" err="1" smtClean="0"/>
              <a:t>li</a:t>
            </a:r>
            <a:r>
              <a:rPr lang="en-US" sz="1200" dirty="0" smtClean="0"/>
              <a:t>&gt;</a:t>
            </a:r>
            <a:r>
              <a:rPr lang="en-US" sz="1200" dirty="0" err="1" smtClean="0"/>
              <a:t>Jyoti</a:t>
            </a:r>
            <a:r>
              <a:rPr lang="en-US" sz="1200" dirty="0" smtClean="0"/>
              <a:t> </a:t>
            </a:r>
            <a:r>
              <a:rPr lang="en-US" sz="1200" dirty="0" err="1" smtClean="0"/>
              <a:t>Swaroop</a:t>
            </a:r>
            <a:r>
              <a:rPr lang="en-US" sz="1200" dirty="0" smtClean="0"/>
              <a:t>&lt;/</a:t>
            </a:r>
            <a:r>
              <a:rPr lang="en-US" sz="1200" dirty="0" err="1" smtClean="0"/>
              <a:t>li</a:t>
            </a:r>
            <a:r>
              <a:rPr lang="en-US" sz="1200" dirty="0" smtClean="0"/>
              <a:t>&gt;</a:t>
            </a:r>
            <a:br>
              <a:rPr lang="en-US" sz="1200" dirty="0" smtClean="0"/>
            </a:br>
            <a:r>
              <a:rPr lang="en-US" sz="1200" dirty="0" smtClean="0"/>
              <a:t>    &lt;/</a:t>
            </a:r>
            <a:r>
              <a:rPr lang="en-US" sz="1200" dirty="0" err="1" smtClean="0"/>
              <a:t>ul</a:t>
            </a:r>
            <a:r>
              <a:rPr lang="en-US" sz="1200" dirty="0" smtClean="0"/>
              <a:t>&gt;</a:t>
            </a:r>
            <a:br>
              <a:rPr lang="en-US" sz="1200" dirty="0" smtClean="0"/>
            </a:br>
            <a:r>
              <a:rPr lang="en-US" sz="1200" dirty="0" smtClean="0"/>
              <a:t>  &lt;/body&gt;</a:t>
            </a:r>
            <a:br>
              <a:rPr lang="en-US" sz="1200" dirty="0" smtClean="0"/>
            </a:br>
            <a:r>
              <a:rPr lang="en-US" sz="1200" dirty="0" smtClean="0"/>
              <a:t>&lt;/html&gt;</a:t>
            </a:r>
          </a:p>
          <a:p>
            <a:endParaRPr lang="en-US" sz="1200" dirty="0" smtClean="0"/>
          </a:p>
          <a:p>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6865651-6286-4C5B-9C14-6C1369A5D4DB}" type="slidenum">
              <a:rPr lang="en-US" smtClean="0"/>
              <a:pPr/>
              <a:t>4</a:t>
            </a:fld>
            <a:endParaRPr lang="en-US"/>
          </a:p>
        </p:txBody>
      </p:sp>
    </p:spTree>
    <p:extLst>
      <p:ext uri="{BB962C8B-B14F-4D97-AF65-F5344CB8AC3E}">
        <p14:creationId xmlns:p14="http://schemas.microsoft.com/office/powerpoint/2010/main" val="305154245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t>Since an XSL style sheet is an XML document itself, it always begins with the XML declaration: </a:t>
            </a:r>
            <a:r>
              <a:rPr lang="en-US" sz="1200" b="1" dirty="0" smtClean="0"/>
              <a:t>&lt;?xml version="1.0" encoding=“UTF-8"?&gt;</a:t>
            </a:r>
            <a:r>
              <a:rPr lang="en-US" sz="1200" dirty="0" smtClean="0"/>
              <a:t>.</a:t>
            </a:r>
          </a:p>
          <a:p>
            <a:r>
              <a:rPr lang="en-US" sz="1200" dirty="0" smtClean="0"/>
              <a:t>The root element that declares the document to be an XSL style sheet is &lt;</a:t>
            </a:r>
            <a:r>
              <a:rPr lang="en-US" sz="1200" dirty="0" err="1" smtClean="0"/>
              <a:t>xsl:stylesheet</a:t>
            </a:r>
            <a:r>
              <a:rPr lang="en-US" sz="1200" dirty="0" smtClean="0"/>
              <a:t>&gt; </a:t>
            </a:r>
          </a:p>
          <a:p>
            <a:r>
              <a:rPr lang="en-US" sz="1200" dirty="0" smtClean="0"/>
              <a:t>In the &lt;</a:t>
            </a:r>
            <a:r>
              <a:rPr lang="en-US" sz="1200" dirty="0" err="1" smtClean="0"/>
              <a:t>xsl:stylesheet</a:t>
            </a:r>
            <a:r>
              <a:rPr lang="en-US" sz="1200" dirty="0" smtClean="0"/>
              <a:t>&gt; element, you associate the </a:t>
            </a:r>
            <a:r>
              <a:rPr lang="en-US" sz="1200" dirty="0" err="1" smtClean="0"/>
              <a:t>xsl</a:t>
            </a:r>
            <a:r>
              <a:rPr lang="en-US" sz="1200" dirty="0" smtClean="0"/>
              <a:t> namespace with the URI " </a:t>
            </a:r>
            <a:r>
              <a:rPr lang="en-US" sz="1200" dirty="0" smtClean="0">
                <a:hlinkClick r:id="rId3"/>
              </a:rPr>
              <a:t>http://www.w3.org/1999/XSL/Transform</a:t>
            </a:r>
            <a:r>
              <a:rPr lang="en-US" sz="1200" dirty="0" smtClean="0"/>
              <a:t> ", which is the official namespace for XSLT.</a:t>
            </a:r>
          </a:p>
          <a:p>
            <a:endParaRPr lang="en-US" sz="1200" dirty="0" smtClean="0"/>
          </a:p>
          <a:p>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r>
              <a:rPr lang="en-US" sz="1200" dirty="0" smtClean="0"/>
              <a:t>The XML document can be displayed by using an option available in </a:t>
            </a:r>
            <a:r>
              <a:rPr lang="en-US" sz="1200" dirty="0" err="1" smtClean="0"/>
              <a:t>Netbeans</a:t>
            </a:r>
            <a:r>
              <a:rPr lang="en-US" sz="1200" dirty="0" smtClean="0"/>
              <a:t> </a:t>
            </a:r>
          </a:p>
          <a:p>
            <a:pPr lvl="1" algn="just"/>
            <a:r>
              <a:rPr lang="en-US" sz="1200" dirty="0" smtClean="0"/>
              <a:t>Right click on the xml document. </a:t>
            </a:r>
          </a:p>
          <a:p>
            <a:pPr lvl="1" algn="just"/>
            <a:r>
              <a:rPr lang="en-US" sz="1200" dirty="0" smtClean="0"/>
              <a:t>One of the options displayed is : </a:t>
            </a:r>
            <a:r>
              <a:rPr lang="en-US" sz="1200" b="1" dirty="0" smtClean="0"/>
              <a:t>XSL Transformation</a:t>
            </a:r>
            <a:r>
              <a:rPr lang="en-US" sz="1200" dirty="0" smtClean="0"/>
              <a:t>. </a:t>
            </a:r>
          </a:p>
          <a:p>
            <a:pPr lvl="1" algn="just"/>
            <a:r>
              <a:rPr lang="en-US" sz="1200" dirty="0" smtClean="0"/>
              <a:t>Select the option.</a:t>
            </a:r>
          </a:p>
          <a:p>
            <a:pPr lvl="1" algn="just"/>
            <a:r>
              <a:rPr lang="en-US" sz="1200" dirty="0" smtClean="0"/>
              <a:t>Specify XSL file name.</a:t>
            </a:r>
          </a:p>
          <a:p>
            <a:pPr lvl="1" algn="just"/>
            <a:r>
              <a:rPr lang="en-US" sz="1200" dirty="0" smtClean="0"/>
              <a:t>Specify a name for the html file that will be generated. </a:t>
            </a:r>
          </a:p>
          <a:p>
            <a:pPr lvl="1" algn="just"/>
            <a:r>
              <a:rPr lang="en-US" sz="1200" dirty="0" smtClean="0"/>
              <a:t>The result is displayed on the browser. The generated HTML file will be stored at the destination you have specified.</a:t>
            </a:r>
          </a:p>
          <a:p>
            <a:pPr lvl="1" algn="just"/>
            <a:r>
              <a:rPr lang="en-US" sz="1200" dirty="0" smtClean="0"/>
              <a:t>You can also right click the XML document and open it with the Internet Explorer. You can see the XML document displayed as per your requirement.</a:t>
            </a:r>
          </a:p>
          <a:p>
            <a:pPr algn="just"/>
            <a:endParaRPr lang="en-US" sz="1200" dirty="0" smtClean="0"/>
          </a:p>
          <a:p>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41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6865651-6286-4C5B-9C14-6C1369A5D4DB}" type="slidenum">
              <a:rPr lang="en-US" smtClean="0"/>
              <a:pPr/>
              <a:t>42</a:t>
            </a:fld>
            <a:endParaRPr lang="en-US"/>
          </a:p>
        </p:txBody>
      </p:sp>
    </p:spTree>
    <p:extLst>
      <p:ext uri="{BB962C8B-B14F-4D97-AF65-F5344CB8AC3E}">
        <p14:creationId xmlns:p14="http://schemas.microsoft.com/office/powerpoint/2010/main" val="157566528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6865651-6286-4C5B-9C14-6C1369A5D4DB}" type="slidenum">
              <a:rPr lang="en-US" smtClean="0"/>
              <a:pPr/>
              <a:t>43</a:t>
            </a:fld>
            <a:endParaRPr lang="en-US"/>
          </a:p>
        </p:txBody>
      </p:sp>
    </p:spTree>
    <p:extLst>
      <p:ext uri="{BB962C8B-B14F-4D97-AF65-F5344CB8AC3E}">
        <p14:creationId xmlns:p14="http://schemas.microsoft.com/office/powerpoint/2010/main" val="216280785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90000"/>
              </a:lnSpc>
            </a:pPr>
            <a:r>
              <a:rPr lang="en-US" sz="1200" dirty="0" smtClean="0"/>
              <a:t>&lt;?xml version='1.0'?&gt;</a:t>
            </a:r>
          </a:p>
          <a:p>
            <a:pPr>
              <a:lnSpc>
                <a:spcPct val="90000"/>
              </a:lnSpc>
            </a:pPr>
            <a:r>
              <a:rPr lang="en-US" sz="1200" dirty="0" smtClean="0"/>
              <a:t>&lt;</a:t>
            </a:r>
            <a:r>
              <a:rPr lang="en-US" sz="1200" dirty="0" err="1" smtClean="0"/>
              <a:t>xsl:stylesheet</a:t>
            </a:r>
            <a:r>
              <a:rPr lang="en-US" sz="1200" dirty="0" smtClean="0"/>
              <a:t> </a:t>
            </a:r>
            <a:r>
              <a:rPr lang="en-US" sz="1200" dirty="0" err="1" smtClean="0"/>
              <a:t>xmlns:xsl</a:t>
            </a:r>
            <a:r>
              <a:rPr lang="en-US" sz="1200" dirty="0" smtClean="0"/>
              <a:t>="http://www.w3.org/TR/WD-xsl"&gt;</a:t>
            </a:r>
          </a:p>
          <a:p>
            <a:pPr>
              <a:lnSpc>
                <a:spcPct val="90000"/>
              </a:lnSpc>
            </a:pPr>
            <a:r>
              <a:rPr lang="en-US" sz="1200" dirty="0" smtClean="0"/>
              <a:t>&lt;</a:t>
            </a:r>
            <a:r>
              <a:rPr lang="en-US" sz="1200" dirty="0" err="1" smtClean="0"/>
              <a:t>xsl:template</a:t>
            </a:r>
            <a:r>
              <a:rPr lang="en-US" sz="1200" dirty="0" smtClean="0"/>
              <a:t> match="/"&gt;</a:t>
            </a:r>
          </a:p>
          <a:p>
            <a:pPr>
              <a:lnSpc>
                <a:spcPct val="90000"/>
              </a:lnSpc>
            </a:pPr>
            <a:r>
              <a:rPr lang="en-US" sz="1200" dirty="0" smtClean="0"/>
              <a:t>  &lt;html&gt;</a:t>
            </a:r>
          </a:p>
          <a:p>
            <a:pPr>
              <a:lnSpc>
                <a:spcPct val="90000"/>
              </a:lnSpc>
            </a:pPr>
            <a:r>
              <a:rPr lang="en-US" sz="1200" dirty="0" smtClean="0"/>
              <a:t>  &lt;body&gt;</a:t>
            </a:r>
          </a:p>
          <a:p>
            <a:pPr>
              <a:lnSpc>
                <a:spcPct val="90000"/>
              </a:lnSpc>
            </a:pPr>
            <a:r>
              <a:rPr lang="en-US" sz="1200" dirty="0" smtClean="0"/>
              <a:t>    &lt;table border="2" </a:t>
            </a:r>
            <a:r>
              <a:rPr lang="en-US" sz="1200" dirty="0" err="1" smtClean="0"/>
              <a:t>bgcolor</a:t>
            </a:r>
            <a:r>
              <a:rPr lang="en-US" sz="1200" dirty="0" smtClean="0"/>
              <a:t>="yellow"&gt;</a:t>
            </a:r>
          </a:p>
          <a:p>
            <a:pPr>
              <a:lnSpc>
                <a:spcPct val="90000"/>
              </a:lnSpc>
            </a:pPr>
            <a:r>
              <a:rPr lang="en-US" sz="1200" dirty="0" smtClean="0"/>
              <a:t>      &lt;</a:t>
            </a:r>
            <a:r>
              <a:rPr lang="en-US" sz="1200" dirty="0" err="1" smtClean="0"/>
              <a:t>tr</a:t>
            </a:r>
            <a:r>
              <a:rPr lang="en-US" sz="1200" dirty="0" smtClean="0"/>
              <a:t>&gt;</a:t>
            </a:r>
          </a:p>
          <a:p>
            <a:pPr>
              <a:lnSpc>
                <a:spcPct val="90000"/>
              </a:lnSpc>
            </a:pPr>
            <a:r>
              <a:rPr lang="en-US" sz="1200" dirty="0" smtClean="0"/>
              <a:t>        &lt;</a:t>
            </a:r>
            <a:r>
              <a:rPr lang="en-US" sz="1200" dirty="0" err="1" smtClean="0"/>
              <a:t>th</a:t>
            </a:r>
            <a:r>
              <a:rPr lang="en-US" sz="1200" dirty="0" smtClean="0"/>
              <a:t>&gt;Title&lt;/</a:t>
            </a:r>
            <a:r>
              <a:rPr lang="en-US" sz="1200" dirty="0" err="1" smtClean="0"/>
              <a:t>th</a:t>
            </a:r>
            <a:r>
              <a:rPr lang="en-US" sz="1200" dirty="0" smtClean="0"/>
              <a:t>&gt;</a:t>
            </a:r>
          </a:p>
          <a:p>
            <a:pPr>
              <a:lnSpc>
                <a:spcPct val="90000"/>
              </a:lnSpc>
            </a:pPr>
            <a:r>
              <a:rPr lang="en-US" sz="1200" dirty="0" smtClean="0"/>
              <a:t>        &lt;</a:t>
            </a:r>
            <a:r>
              <a:rPr lang="en-US" sz="1200" dirty="0" err="1" smtClean="0"/>
              <a:t>th</a:t>
            </a:r>
            <a:r>
              <a:rPr lang="en-US" sz="1200" dirty="0" smtClean="0"/>
              <a:t>&gt;Artist&lt;/</a:t>
            </a:r>
            <a:r>
              <a:rPr lang="en-US" sz="1200" dirty="0" err="1" smtClean="0"/>
              <a:t>th</a:t>
            </a:r>
            <a:r>
              <a:rPr lang="en-US" sz="1200" dirty="0" smtClean="0"/>
              <a:t>&gt;</a:t>
            </a:r>
          </a:p>
          <a:p>
            <a:pPr>
              <a:lnSpc>
                <a:spcPct val="90000"/>
              </a:lnSpc>
            </a:pPr>
            <a:r>
              <a:rPr lang="en-US" sz="1200" dirty="0" smtClean="0"/>
              <a:t>      &lt;/</a:t>
            </a:r>
            <a:r>
              <a:rPr lang="en-US" sz="1200" dirty="0" err="1" smtClean="0"/>
              <a:t>tr</a:t>
            </a:r>
            <a:r>
              <a:rPr lang="en-US" sz="1200" dirty="0" smtClean="0"/>
              <a:t>&gt;</a:t>
            </a:r>
          </a:p>
          <a:p>
            <a:pPr>
              <a:lnSpc>
                <a:spcPct val="90000"/>
              </a:lnSpc>
            </a:pPr>
            <a:r>
              <a:rPr lang="en-US" sz="1200" dirty="0" smtClean="0"/>
              <a:t>      &lt;</a:t>
            </a:r>
            <a:r>
              <a:rPr lang="en-US" sz="1200" dirty="0" err="1" smtClean="0"/>
              <a:t>xsl:for</a:t>
            </a:r>
            <a:r>
              <a:rPr lang="en-US" sz="1200" dirty="0" smtClean="0"/>
              <a:t>-each select="CATALOG/CD" &gt;</a:t>
            </a:r>
          </a:p>
          <a:p>
            <a:pPr>
              <a:lnSpc>
                <a:spcPct val="90000"/>
              </a:lnSpc>
            </a:pPr>
            <a:r>
              <a:rPr lang="en-US" sz="1200" dirty="0" smtClean="0">
                <a:solidFill>
                  <a:schemeClr val="tx1"/>
                </a:solidFill>
              </a:rPr>
              <a:t>	&lt;</a:t>
            </a:r>
            <a:r>
              <a:rPr lang="en-US" sz="1200" dirty="0" err="1" smtClean="0">
                <a:solidFill>
                  <a:schemeClr val="tx1"/>
                </a:solidFill>
              </a:rPr>
              <a:t>xsl:sort</a:t>
            </a:r>
            <a:r>
              <a:rPr lang="en-US" sz="1200" dirty="0" smtClean="0">
                <a:solidFill>
                  <a:schemeClr val="tx1"/>
                </a:solidFill>
              </a:rPr>
              <a:t> select="ARTIST" order="descending"/&gt; </a:t>
            </a:r>
            <a:endParaRPr lang="en-US" sz="1200" dirty="0" smtClean="0"/>
          </a:p>
          <a:p>
            <a:pPr>
              <a:lnSpc>
                <a:spcPct val="90000"/>
              </a:lnSpc>
            </a:pPr>
            <a:r>
              <a:rPr lang="en-US" sz="1200" dirty="0" smtClean="0"/>
              <a:t>      &lt;</a:t>
            </a:r>
            <a:r>
              <a:rPr lang="en-US" sz="1200" dirty="0" err="1" smtClean="0"/>
              <a:t>tr</a:t>
            </a:r>
            <a:r>
              <a:rPr lang="en-US" sz="1200" dirty="0" smtClean="0"/>
              <a:t>&gt;</a:t>
            </a:r>
          </a:p>
          <a:p>
            <a:pPr>
              <a:lnSpc>
                <a:spcPct val="90000"/>
              </a:lnSpc>
            </a:pPr>
            <a:r>
              <a:rPr lang="en-US" sz="1200" dirty="0" smtClean="0"/>
              <a:t>        &lt;td&gt;&lt;</a:t>
            </a:r>
            <a:r>
              <a:rPr lang="en-US" sz="1200" dirty="0" err="1" smtClean="0"/>
              <a:t>xsl:value</a:t>
            </a:r>
            <a:r>
              <a:rPr lang="en-US" sz="1200" dirty="0" smtClean="0"/>
              <a:t>-of select="TITLE"/&gt;&lt;/td&gt;</a:t>
            </a:r>
          </a:p>
          <a:p>
            <a:pPr>
              <a:lnSpc>
                <a:spcPct val="90000"/>
              </a:lnSpc>
            </a:pPr>
            <a:r>
              <a:rPr lang="en-US" sz="1200" dirty="0" smtClean="0"/>
              <a:t>        &lt;td&gt;&lt;</a:t>
            </a:r>
            <a:r>
              <a:rPr lang="en-US" sz="1200" dirty="0" err="1" smtClean="0"/>
              <a:t>xsl:value</a:t>
            </a:r>
            <a:r>
              <a:rPr lang="en-US" sz="1200" dirty="0" smtClean="0"/>
              <a:t>-of select="ARTIST"/&gt;&lt;/td&gt;</a:t>
            </a:r>
          </a:p>
          <a:p>
            <a:pPr>
              <a:lnSpc>
                <a:spcPct val="90000"/>
              </a:lnSpc>
            </a:pPr>
            <a:r>
              <a:rPr lang="en-US" sz="1200" dirty="0" smtClean="0"/>
              <a:t>      &lt;/</a:t>
            </a:r>
            <a:r>
              <a:rPr lang="en-US" sz="1200" dirty="0" err="1" smtClean="0"/>
              <a:t>tr</a:t>
            </a:r>
            <a:r>
              <a:rPr lang="en-US" sz="1200" dirty="0" smtClean="0"/>
              <a:t>&gt;</a:t>
            </a:r>
          </a:p>
          <a:p>
            <a:pPr>
              <a:lnSpc>
                <a:spcPct val="90000"/>
              </a:lnSpc>
            </a:pPr>
            <a:r>
              <a:rPr lang="en-US" sz="1200" dirty="0" smtClean="0"/>
              <a:t>      &lt;/</a:t>
            </a:r>
            <a:r>
              <a:rPr lang="en-US" sz="1200" dirty="0" err="1" smtClean="0"/>
              <a:t>xsl:for</a:t>
            </a:r>
            <a:r>
              <a:rPr lang="en-US" sz="1200" dirty="0" smtClean="0"/>
              <a:t>-each&gt;</a:t>
            </a:r>
          </a:p>
          <a:p>
            <a:pPr>
              <a:lnSpc>
                <a:spcPct val="90000"/>
              </a:lnSpc>
            </a:pPr>
            <a:r>
              <a:rPr lang="en-US" sz="1200" dirty="0" smtClean="0"/>
              <a:t>    &lt;/table&gt;</a:t>
            </a:r>
          </a:p>
          <a:p>
            <a:pPr>
              <a:lnSpc>
                <a:spcPct val="90000"/>
              </a:lnSpc>
            </a:pPr>
            <a:r>
              <a:rPr lang="en-US" sz="1200" dirty="0" smtClean="0"/>
              <a:t>  &lt;/body&gt;</a:t>
            </a:r>
          </a:p>
          <a:p>
            <a:pPr>
              <a:lnSpc>
                <a:spcPct val="90000"/>
              </a:lnSpc>
            </a:pPr>
            <a:r>
              <a:rPr lang="en-US" sz="1200" dirty="0" smtClean="0"/>
              <a:t>  &lt;/html&gt;</a:t>
            </a:r>
          </a:p>
          <a:p>
            <a:pPr>
              <a:lnSpc>
                <a:spcPct val="90000"/>
              </a:lnSpc>
            </a:pPr>
            <a:r>
              <a:rPr lang="en-US" sz="1200" dirty="0" smtClean="0"/>
              <a:t>&lt;/</a:t>
            </a:r>
            <a:r>
              <a:rPr lang="en-US" sz="1200" dirty="0" err="1" smtClean="0"/>
              <a:t>xsl:template</a:t>
            </a:r>
            <a:r>
              <a:rPr lang="en-US" sz="1200" dirty="0" smtClean="0"/>
              <a:t>&gt;</a:t>
            </a:r>
          </a:p>
          <a:p>
            <a:pPr>
              <a:lnSpc>
                <a:spcPct val="90000"/>
              </a:lnSpc>
            </a:pPr>
            <a:r>
              <a:rPr lang="en-US" sz="1200" dirty="0" smtClean="0"/>
              <a:t>&lt;/</a:t>
            </a:r>
            <a:r>
              <a:rPr lang="en-US" sz="1200" dirty="0" err="1" smtClean="0"/>
              <a:t>xsl:stylesheet</a:t>
            </a:r>
            <a:r>
              <a:rPr lang="en-US" sz="1200" dirty="0" smtClean="0"/>
              <a:t>&gt;</a:t>
            </a:r>
          </a:p>
          <a:p>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44</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90000"/>
              </a:lnSpc>
            </a:pPr>
            <a:r>
              <a:rPr lang="en-US" sz="1200" dirty="0" smtClean="0"/>
              <a:t>&lt;?xml version='1.0'?&gt;</a:t>
            </a:r>
          </a:p>
          <a:p>
            <a:pPr>
              <a:lnSpc>
                <a:spcPct val="90000"/>
              </a:lnSpc>
            </a:pPr>
            <a:r>
              <a:rPr lang="en-US" sz="1200" dirty="0" smtClean="0"/>
              <a:t>&lt;</a:t>
            </a:r>
            <a:r>
              <a:rPr lang="en-US" sz="1200" dirty="0" err="1" smtClean="0"/>
              <a:t>xsl:stylesheet</a:t>
            </a:r>
            <a:r>
              <a:rPr lang="en-US" sz="1200" dirty="0" smtClean="0"/>
              <a:t> </a:t>
            </a:r>
            <a:r>
              <a:rPr lang="en-US" sz="1200" dirty="0" err="1" smtClean="0"/>
              <a:t>xmlns:xsl</a:t>
            </a:r>
            <a:r>
              <a:rPr lang="en-US" sz="1200" dirty="0" smtClean="0"/>
              <a:t>="http://www.w3.org/TR/WD-xsl"&gt;</a:t>
            </a:r>
          </a:p>
          <a:p>
            <a:pPr>
              <a:lnSpc>
                <a:spcPct val="90000"/>
              </a:lnSpc>
            </a:pPr>
            <a:r>
              <a:rPr lang="en-US" sz="1200" dirty="0" smtClean="0"/>
              <a:t>&lt;</a:t>
            </a:r>
            <a:r>
              <a:rPr lang="en-US" sz="1200" dirty="0" err="1" smtClean="0"/>
              <a:t>xsl:template</a:t>
            </a:r>
            <a:r>
              <a:rPr lang="en-US" sz="1200" dirty="0" smtClean="0"/>
              <a:t> match="/"&gt;</a:t>
            </a:r>
          </a:p>
          <a:p>
            <a:pPr>
              <a:lnSpc>
                <a:spcPct val="90000"/>
              </a:lnSpc>
            </a:pPr>
            <a:r>
              <a:rPr lang="en-US" sz="1200" dirty="0" smtClean="0"/>
              <a:t>  &lt;html&gt;</a:t>
            </a:r>
          </a:p>
          <a:p>
            <a:pPr>
              <a:lnSpc>
                <a:spcPct val="90000"/>
              </a:lnSpc>
            </a:pPr>
            <a:r>
              <a:rPr lang="en-US" sz="1200" dirty="0" smtClean="0"/>
              <a:t>  &lt;body&gt;</a:t>
            </a:r>
          </a:p>
          <a:p>
            <a:pPr>
              <a:lnSpc>
                <a:spcPct val="90000"/>
              </a:lnSpc>
            </a:pPr>
            <a:r>
              <a:rPr lang="en-US" sz="1200" dirty="0" smtClean="0"/>
              <a:t>    &lt;table border="2" </a:t>
            </a:r>
            <a:r>
              <a:rPr lang="en-US" sz="1200" dirty="0" err="1" smtClean="0"/>
              <a:t>bgcolor</a:t>
            </a:r>
            <a:r>
              <a:rPr lang="en-US" sz="1200" dirty="0" smtClean="0"/>
              <a:t>="yellow"&gt;</a:t>
            </a:r>
          </a:p>
          <a:p>
            <a:pPr>
              <a:lnSpc>
                <a:spcPct val="90000"/>
              </a:lnSpc>
            </a:pPr>
            <a:r>
              <a:rPr lang="en-US" sz="1200" dirty="0" smtClean="0"/>
              <a:t>      &lt;</a:t>
            </a:r>
            <a:r>
              <a:rPr lang="en-US" sz="1200" dirty="0" err="1" smtClean="0"/>
              <a:t>tr</a:t>
            </a:r>
            <a:r>
              <a:rPr lang="en-US" sz="1200" dirty="0" smtClean="0"/>
              <a:t>&gt;</a:t>
            </a:r>
          </a:p>
          <a:p>
            <a:pPr>
              <a:lnSpc>
                <a:spcPct val="90000"/>
              </a:lnSpc>
            </a:pPr>
            <a:r>
              <a:rPr lang="en-US" sz="1200" dirty="0" smtClean="0"/>
              <a:t>        &lt;</a:t>
            </a:r>
            <a:r>
              <a:rPr lang="en-US" sz="1200" dirty="0" err="1" smtClean="0"/>
              <a:t>th</a:t>
            </a:r>
            <a:r>
              <a:rPr lang="en-US" sz="1200" dirty="0" smtClean="0"/>
              <a:t>&gt;Title&lt;/</a:t>
            </a:r>
            <a:r>
              <a:rPr lang="en-US" sz="1200" dirty="0" err="1" smtClean="0"/>
              <a:t>th</a:t>
            </a:r>
            <a:r>
              <a:rPr lang="en-US" sz="1200" dirty="0" smtClean="0"/>
              <a:t>&gt;</a:t>
            </a:r>
          </a:p>
          <a:p>
            <a:pPr>
              <a:lnSpc>
                <a:spcPct val="90000"/>
              </a:lnSpc>
            </a:pPr>
            <a:r>
              <a:rPr lang="en-US" sz="1200" dirty="0" smtClean="0"/>
              <a:t>        &lt;</a:t>
            </a:r>
            <a:r>
              <a:rPr lang="en-US" sz="1200" dirty="0" err="1" smtClean="0"/>
              <a:t>th</a:t>
            </a:r>
            <a:r>
              <a:rPr lang="en-US" sz="1200" dirty="0" smtClean="0"/>
              <a:t>&gt;Artist&lt;/</a:t>
            </a:r>
            <a:r>
              <a:rPr lang="en-US" sz="1200" dirty="0" err="1" smtClean="0"/>
              <a:t>th</a:t>
            </a:r>
            <a:r>
              <a:rPr lang="en-US" sz="1200" dirty="0" smtClean="0"/>
              <a:t>&gt;</a:t>
            </a:r>
          </a:p>
          <a:p>
            <a:pPr>
              <a:lnSpc>
                <a:spcPct val="90000"/>
              </a:lnSpc>
            </a:pPr>
            <a:r>
              <a:rPr lang="en-US" sz="1200" dirty="0" smtClean="0"/>
              <a:t>      &lt;/</a:t>
            </a:r>
            <a:r>
              <a:rPr lang="en-US" sz="1200" dirty="0" err="1" smtClean="0"/>
              <a:t>tr</a:t>
            </a:r>
            <a:r>
              <a:rPr lang="en-US" sz="1200" dirty="0" smtClean="0"/>
              <a:t>&gt;</a:t>
            </a:r>
          </a:p>
          <a:p>
            <a:pPr>
              <a:lnSpc>
                <a:spcPct val="90000"/>
              </a:lnSpc>
            </a:pPr>
            <a:r>
              <a:rPr lang="en-US" sz="1200" dirty="0" smtClean="0"/>
              <a:t>      &lt;</a:t>
            </a:r>
            <a:r>
              <a:rPr lang="en-US" sz="1200" dirty="0" err="1" smtClean="0"/>
              <a:t>xsl:for</a:t>
            </a:r>
            <a:r>
              <a:rPr lang="en-US" sz="1200" dirty="0" smtClean="0"/>
              <a:t>-each select="CATALOG/CD[YEAR&gt;2005 and PRICE&gt;150]"&gt;</a:t>
            </a:r>
          </a:p>
          <a:p>
            <a:pPr>
              <a:lnSpc>
                <a:spcPct val="90000"/>
              </a:lnSpc>
            </a:pPr>
            <a:r>
              <a:rPr lang="en-US" sz="1200" dirty="0" smtClean="0"/>
              <a:t>      &lt;</a:t>
            </a:r>
            <a:r>
              <a:rPr lang="en-US" sz="1200" dirty="0" err="1" smtClean="0"/>
              <a:t>tr</a:t>
            </a:r>
            <a:r>
              <a:rPr lang="en-US" sz="1200" dirty="0" smtClean="0"/>
              <a:t>&gt;</a:t>
            </a:r>
          </a:p>
          <a:p>
            <a:pPr>
              <a:lnSpc>
                <a:spcPct val="90000"/>
              </a:lnSpc>
            </a:pPr>
            <a:r>
              <a:rPr lang="en-US" sz="1200" dirty="0" smtClean="0"/>
              <a:t>        &lt;td&gt;&lt;</a:t>
            </a:r>
            <a:r>
              <a:rPr lang="en-US" sz="1200" dirty="0" err="1" smtClean="0"/>
              <a:t>xsl:value</a:t>
            </a:r>
            <a:r>
              <a:rPr lang="en-US" sz="1200" dirty="0" smtClean="0"/>
              <a:t>-of select="TITLE"/&gt;&lt;/td&gt;</a:t>
            </a:r>
          </a:p>
          <a:p>
            <a:pPr>
              <a:lnSpc>
                <a:spcPct val="90000"/>
              </a:lnSpc>
            </a:pPr>
            <a:r>
              <a:rPr lang="en-US" sz="1200" dirty="0" smtClean="0"/>
              <a:t>        &lt;td&gt;&lt;</a:t>
            </a:r>
            <a:r>
              <a:rPr lang="en-US" sz="1200" dirty="0" err="1" smtClean="0"/>
              <a:t>xsl:value</a:t>
            </a:r>
            <a:r>
              <a:rPr lang="en-US" sz="1200" dirty="0" smtClean="0"/>
              <a:t>-of select="ARTIST"/&gt;&lt;/td&gt;</a:t>
            </a:r>
          </a:p>
          <a:p>
            <a:pPr>
              <a:lnSpc>
                <a:spcPct val="90000"/>
              </a:lnSpc>
            </a:pPr>
            <a:r>
              <a:rPr lang="en-US" sz="1200" dirty="0" smtClean="0"/>
              <a:t>      &lt;/</a:t>
            </a:r>
            <a:r>
              <a:rPr lang="en-US" sz="1200" dirty="0" err="1" smtClean="0"/>
              <a:t>tr</a:t>
            </a:r>
            <a:r>
              <a:rPr lang="en-US" sz="1200" dirty="0" smtClean="0"/>
              <a:t>&gt;</a:t>
            </a:r>
          </a:p>
          <a:p>
            <a:pPr>
              <a:lnSpc>
                <a:spcPct val="90000"/>
              </a:lnSpc>
            </a:pPr>
            <a:r>
              <a:rPr lang="en-US" sz="1200" dirty="0" smtClean="0"/>
              <a:t>      &lt;/</a:t>
            </a:r>
            <a:r>
              <a:rPr lang="en-US" sz="1200" dirty="0" err="1" smtClean="0"/>
              <a:t>xsl:for</a:t>
            </a:r>
            <a:r>
              <a:rPr lang="en-US" sz="1200" dirty="0" smtClean="0"/>
              <a:t>-each&gt;</a:t>
            </a:r>
          </a:p>
          <a:p>
            <a:pPr>
              <a:lnSpc>
                <a:spcPct val="90000"/>
              </a:lnSpc>
            </a:pPr>
            <a:r>
              <a:rPr lang="en-US" sz="1200" dirty="0" smtClean="0"/>
              <a:t>    &lt;/table&gt;</a:t>
            </a:r>
          </a:p>
          <a:p>
            <a:pPr>
              <a:lnSpc>
                <a:spcPct val="90000"/>
              </a:lnSpc>
            </a:pPr>
            <a:r>
              <a:rPr lang="en-US" sz="1200" dirty="0" smtClean="0"/>
              <a:t>  &lt;/body&gt;</a:t>
            </a:r>
          </a:p>
          <a:p>
            <a:pPr>
              <a:lnSpc>
                <a:spcPct val="90000"/>
              </a:lnSpc>
            </a:pPr>
            <a:r>
              <a:rPr lang="en-US" sz="1200" dirty="0" smtClean="0"/>
              <a:t>  &lt;/html&gt;</a:t>
            </a:r>
          </a:p>
          <a:p>
            <a:pPr>
              <a:lnSpc>
                <a:spcPct val="90000"/>
              </a:lnSpc>
            </a:pPr>
            <a:r>
              <a:rPr lang="en-US" sz="1200" dirty="0" smtClean="0"/>
              <a:t>&lt;/</a:t>
            </a:r>
            <a:r>
              <a:rPr lang="en-US" sz="1200" dirty="0" err="1" smtClean="0"/>
              <a:t>xsl:template</a:t>
            </a:r>
            <a:r>
              <a:rPr lang="en-US" sz="1200" dirty="0" smtClean="0"/>
              <a:t>&gt;</a:t>
            </a:r>
          </a:p>
          <a:p>
            <a:pPr>
              <a:lnSpc>
                <a:spcPct val="90000"/>
              </a:lnSpc>
            </a:pPr>
            <a:r>
              <a:rPr lang="en-US" sz="1200" dirty="0" smtClean="0"/>
              <a:t>&lt;/</a:t>
            </a:r>
            <a:r>
              <a:rPr lang="en-US" sz="1200" dirty="0" err="1" smtClean="0"/>
              <a:t>xsl:stylesheet</a:t>
            </a:r>
            <a:r>
              <a:rPr lang="en-US" sz="1200" dirty="0" smtClean="0"/>
              <a:t>&gt;</a:t>
            </a:r>
          </a:p>
          <a:p>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45</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en-US" sz="1200" dirty="0" smtClean="0"/>
              <a:t>&lt;?xml version='1.0'?&gt;</a:t>
            </a:r>
          </a:p>
          <a:p>
            <a:pPr>
              <a:lnSpc>
                <a:spcPct val="80000"/>
              </a:lnSpc>
            </a:pPr>
            <a:r>
              <a:rPr lang="en-US" sz="1200" dirty="0" smtClean="0"/>
              <a:t>&lt;</a:t>
            </a:r>
            <a:r>
              <a:rPr lang="en-US" sz="1200" dirty="0" err="1" smtClean="0"/>
              <a:t>xsl:stylesheet</a:t>
            </a:r>
            <a:r>
              <a:rPr lang="en-US" sz="1200" dirty="0" smtClean="0"/>
              <a:t> </a:t>
            </a:r>
            <a:r>
              <a:rPr lang="en-US" sz="1200" dirty="0" err="1" smtClean="0"/>
              <a:t>xmlns:xsl</a:t>
            </a:r>
            <a:r>
              <a:rPr lang="en-US" sz="1200" dirty="0" smtClean="0"/>
              <a:t>="http://www.w3.org/TR/WD-xsl"&gt;</a:t>
            </a:r>
          </a:p>
          <a:p>
            <a:pPr>
              <a:lnSpc>
                <a:spcPct val="80000"/>
              </a:lnSpc>
            </a:pPr>
            <a:r>
              <a:rPr lang="en-US" sz="1200" dirty="0" smtClean="0"/>
              <a:t>&lt;</a:t>
            </a:r>
            <a:r>
              <a:rPr lang="en-US" sz="1200" dirty="0" err="1" smtClean="0"/>
              <a:t>xsl:template</a:t>
            </a:r>
            <a:r>
              <a:rPr lang="en-US" sz="1200" dirty="0" smtClean="0"/>
              <a:t> match="/"&gt;</a:t>
            </a:r>
          </a:p>
          <a:p>
            <a:pPr>
              <a:lnSpc>
                <a:spcPct val="80000"/>
              </a:lnSpc>
            </a:pPr>
            <a:r>
              <a:rPr lang="en-US" sz="1200" dirty="0" smtClean="0"/>
              <a:t>  &lt;html&gt;</a:t>
            </a:r>
          </a:p>
          <a:p>
            <a:pPr>
              <a:lnSpc>
                <a:spcPct val="80000"/>
              </a:lnSpc>
            </a:pPr>
            <a:r>
              <a:rPr lang="en-US" sz="1200" dirty="0" smtClean="0"/>
              <a:t>  &lt;body&gt;</a:t>
            </a:r>
          </a:p>
          <a:p>
            <a:pPr>
              <a:lnSpc>
                <a:spcPct val="80000"/>
              </a:lnSpc>
            </a:pPr>
            <a:r>
              <a:rPr lang="en-US" sz="1200" dirty="0" smtClean="0"/>
              <a:t>    &lt;table border="2" </a:t>
            </a:r>
            <a:r>
              <a:rPr lang="en-US" sz="1200" dirty="0" err="1" smtClean="0"/>
              <a:t>bgcolor</a:t>
            </a:r>
            <a:r>
              <a:rPr lang="en-US" sz="1200" dirty="0" smtClean="0"/>
              <a:t>="yellow"&gt;</a:t>
            </a:r>
          </a:p>
          <a:p>
            <a:pPr>
              <a:lnSpc>
                <a:spcPct val="80000"/>
              </a:lnSpc>
            </a:pPr>
            <a:r>
              <a:rPr lang="en-US" sz="1200" dirty="0" smtClean="0"/>
              <a:t>      &lt;</a:t>
            </a:r>
            <a:r>
              <a:rPr lang="en-US" sz="1200" dirty="0" err="1" smtClean="0"/>
              <a:t>tr</a:t>
            </a:r>
            <a:r>
              <a:rPr lang="en-US" sz="1200" dirty="0" smtClean="0"/>
              <a:t>&gt;</a:t>
            </a:r>
          </a:p>
          <a:p>
            <a:pPr>
              <a:lnSpc>
                <a:spcPct val="80000"/>
              </a:lnSpc>
            </a:pPr>
            <a:r>
              <a:rPr lang="en-US" sz="1200" dirty="0" smtClean="0"/>
              <a:t>        &lt;</a:t>
            </a:r>
            <a:r>
              <a:rPr lang="en-US" sz="1200" dirty="0" err="1" smtClean="0"/>
              <a:t>th</a:t>
            </a:r>
            <a:r>
              <a:rPr lang="en-US" sz="1200" dirty="0" smtClean="0"/>
              <a:t>&gt;Title&lt;/</a:t>
            </a:r>
            <a:r>
              <a:rPr lang="en-US" sz="1200" dirty="0" err="1" smtClean="0"/>
              <a:t>th</a:t>
            </a:r>
            <a:r>
              <a:rPr lang="en-US" sz="1200" dirty="0" smtClean="0"/>
              <a:t>&gt;</a:t>
            </a:r>
          </a:p>
          <a:p>
            <a:pPr>
              <a:lnSpc>
                <a:spcPct val="80000"/>
              </a:lnSpc>
            </a:pPr>
            <a:r>
              <a:rPr lang="en-US" sz="1200" dirty="0" smtClean="0"/>
              <a:t>        &lt;</a:t>
            </a:r>
            <a:r>
              <a:rPr lang="en-US" sz="1200" dirty="0" err="1" smtClean="0"/>
              <a:t>th</a:t>
            </a:r>
            <a:r>
              <a:rPr lang="en-US" sz="1200" dirty="0" smtClean="0"/>
              <a:t>&gt;Artist&lt;/</a:t>
            </a:r>
            <a:r>
              <a:rPr lang="en-US" sz="1200" dirty="0" err="1" smtClean="0"/>
              <a:t>th</a:t>
            </a:r>
            <a:r>
              <a:rPr lang="en-US" sz="1200" dirty="0" smtClean="0"/>
              <a:t>&gt;</a:t>
            </a:r>
          </a:p>
          <a:p>
            <a:pPr>
              <a:lnSpc>
                <a:spcPct val="80000"/>
              </a:lnSpc>
            </a:pPr>
            <a:r>
              <a:rPr lang="en-US" sz="1200" dirty="0" smtClean="0"/>
              <a:t>      &lt;/</a:t>
            </a:r>
            <a:r>
              <a:rPr lang="en-US" sz="1200" dirty="0" err="1" smtClean="0"/>
              <a:t>tr</a:t>
            </a:r>
            <a:r>
              <a:rPr lang="en-US" sz="1200" dirty="0" smtClean="0"/>
              <a:t>&gt;</a:t>
            </a:r>
          </a:p>
          <a:p>
            <a:pPr>
              <a:lnSpc>
                <a:spcPct val="80000"/>
              </a:lnSpc>
            </a:pPr>
            <a:r>
              <a:rPr lang="en-US" sz="1200" dirty="0" smtClean="0"/>
              <a:t>      &lt;</a:t>
            </a:r>
            <a:r>
              <a:rPr lang="en-US" sz="1200" dirty="0" err="1" smtClean="0"/>
              <a:t>xsl:for</a:t>
            </a:r>
            <a:r>
              <a:rPr lang="en-US" sz="1200" dirty="0" smtClean="0"/>
              <a:t>-each select="CATALOG/CD"&gt;</a:t>
            </a:r>
          </a:p>
          <a:p>
            <a:pPr>
              <a:lnSpc>
                <a:spcPct val="80000"/>
              </a:lnSpc>
            </a:pPr>
            <a:r>
              <a:rPr lang="en-US" sz="1200" dirty="0" smtClean="0"/>
              <a:t>      	&lt;</a:t>
            </a:r>
            <a:r>
              <a:rPr lang="en-US" sz="1200" dirty="0" err="1" smtClean="0"/>
              <a:t>xsl:if</a:t>
            </a:r>
            <a:r>
              <a:rPr lang="en-US" sz="1200" dirty="0" smtClean="0"/>
              <a:t> match=“PRICE &gt; 160"&gt;</a:t>
            </a:r>
          </a:p>
          <a:p>
            <a:pPr>
              <a:lnSpc>
                <a:spcPct val="80000"/>
              </a:lnSpc>
            </a:pPr>
            <a:r>
              <a:rPr lang="en-US" sz="1200" dirty="0" smtClean="0"/>
              <a:t>      	  &lt;</a:t>
            </a:r>
            <a:r>
              <a:rPr lang="en-US" sz="1200" dirty="0" err="1" smtClean="0"/>
              <a:t>tr</a:t>
            </a:r>
            <a:r>
              <a:rPr lang="en-US" sz="1200" dirty="0" smtClean="0"/>
              <a:t>&gt;</a:t>
            </a:r>
          </a:p>
          <a:p>
            <a:pPr>
              <a:lnSpc>
                <a:spcPct val="80000"/>
              </a:lnSpc>
            </a:pPr>
            <a:r>
              <a:rPr lang="en-US" sz="1200" dirty="0" smtClean="0"/>
              <a:t>          &lt;td&gt;&lt;</a:t>
            </a:r>
            <a:r>
              <a:rPr lang="en-US" sz="1200" dirty="0" err="1" smtClean="0"/>
              <a:t>xsl:value</a:t>
            </a:r>
            <a:r>
              <a:rPr lang="en-US" sz="1200" dirty="0" smtClean="0"/>
              <a:t>-of select="TITLE"/&gt;&lt;/td&gt;</a:t>
            </a:r>
          </a:p>
          <a:p>
            <a:pPr>
              <a:lnSpc>
                <a:spcPct val="80000"/>
              </a:lnSpc>
            </a:pPr>
            <a:r>
              <a:rPr lang="en-US" sz="1200" dirty="0" smtClean="0"/>
              <a:t>          &lt;td&gt;&lt;</a:t>
            </a:r>
            <a:r>
              <a:rPr lang="en-US" sz="1200" dirty="0" err="1" smtClean="0"/>
              <a:t>xsl:value</a:t>
            </a:r>
            <a:r>
              <a:rPr lang="en-US" sz="1200" dirty="0" smtClean="0"/>
              <a:t>-of select="ARTIST"/&gt;&lt;/td&gt;</a:t>
            </a:r>
          </a:p>
          <a:p>
            <a:pPr>
              <a:lnSpc>
                <a:spcPct val="80000"/>
              </a:lnSpc>
            </a:pPr>
            <a:r>
              <a:rPr lang="en-US" sz="1200" dirty="0" smtClean="0"/>
              <a:t>	  &lt;/</a:t>
            </a:r>
            <a:r>
              <a:rPr lang="en-US" sz="1200" dirty="0" err="1" smtClean="0"/>
              <a:t>tr</a:t>
            </a:r>
            <a:r>
              <a:rPr lang="en-US" sz="1200" dirty="0" smtClean="0"/>
              <a:t>&gt;</a:t>
            </a:r>
          </a:p>
          <a:p>
            <a:pPr>
              <a:lnSpc>
                <a:spcPct val="80000"/>
              </a:lnSpc>
            </a:pPr>
            <a:r>
              <a:rPr lang="en-US" sz="1200" dirty="0" smtClean="0"/>
              <a:t>        &lt;/</a:t>
            </a:r>
            <a:r>
              <a:rPr lang="en-US" sz="1200" dirty="0" err="1" smtClean="0"/>
              <a:t>xsl:if</a:t>
            </a:r>
            <a:r>
              <a:rPr lang="en-US" sz="1200" dirty="0" smtClean="0"/>
              <a:t>&gt;</a:t>
            </a:r>
          </a:p>
          <a:p>
            <a:pPr>
              <a:lnSpc>
                <a:spcPct val="80000"/>
              </a:lnSpc>
            </a:pPr>
            <a:r>
              <a:rPr lang="en-US" sz="1200" dirty="0" smtClean="0"/>
              <a:t>      &lt;/</a:t>
            </a:r>
            <a:r>
              <a:rPr lang="en-US" sz="1200" dirty="0" err="1" smtClean="0"/>
              <a:t>xsl:for</a:t>
            </a:r>
            <a:r>
              <a:rPr lang="en-US" sz="1200" dirty="0" smtClean="0"/>
              <a:t>-each&gt;</a:t>
            </a:r>
          </a:p>
          <a:p>
            <a:pPr>
              <a:lnSpc>
                <a:spcPct val="80000"/>
              </a:lnSpc>
            </a:pPr>
            <a:r>
              <a:rPr lang="en-US" sz="1200" dirty="0" smtClean="0"/>
              <a:t>    &lt;/table&gt;</a:t>
            </a:r>
          </a:p>
          <a:p>
            <a:pPr>
              <a:lnSpc>
                <a:spcPct val="80000"/>
              </a:lnSpc>
            </a:pPr>
            <a:r>
              <a:rPr lang="en-US" sz="1200" dirty="0" smtClean="0"/>
              <a:t>  &lt;/body&gt;</a:t>
            </a:r>
          </a:p>
          <a:p>
            <a:pPr>
              <a:lnSpc>
                <a:spcPct val="80000"/>
              </a:lnSpc>
            </a:pPr>
            <a:r>
              <a:rPr lang="en-US" sz="1200" dirty="0" smtClean="0"/>
              <a:t>  &lt;/html&gt;</a:t>
            </a:r>
          </a:p>
          <a:p>
            <a:pPr>
              <a:lnSpc>
                <a:spcPct val="80000"/>
              </a:lnSpc>
            </a:pPr>
            <a:r>
              <a:rPr lang="en-US" sz="1200" dirty="0" smtClean="0"/>
              <a:t>&lt;/</a:t>
            </a:r>
            <a:r>
              <a:rPr lang="en-US" sz="1200" dirty="0" err="1" smtClean="0"/>
              <a:t>xsl:template</a:t>
            </a:r>
            <a:r>
              <a:rPr lang="en-US" sz="1200" dirty="0" smtClean="0"/>
              <a:t>&gt;</a:t>
            </a:r>
          </a:p>
          <a:p>
            <a:pPr>
              <a:lnSpc>
                <a:spcPct val="80000"/>
              </a:lnSpc>
            </a:pPr>
            <a:r>
              <a:rPr lang="en-US" sz="1200" dirty="0" smtClean="0"/>
              <a:t>&lt;/</a:t>
            </a:r>
            <a:r>
              <a:rPr lang="en-US" sz="1200" dirty="0" err="1" smtClean="0"/>
              <a:t>xsl:stylesheet</a:t>
            </a:r>
            <a:r>
              <a:rPr lang="en-US" sz="1200" dirty="0" smtClean="0"/>
              <a:t>&gt;</a:t>
            </a: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46</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dirty="0" smtClean="0"/>
              <a:t>&lt;?xml version='1.0'?&gt;</a:t>
            </a:r>
          </a:p>
          <a:p>
            <a:r>
              <a:rPr lang="en-US" sz="1200" dirty="0" smtClean="0"/>
              <a:t>&lt;</a:t>
            </a:r>
            <a:r>
              <a:rPr lang="en-US" sz="1200" dirty="0" err="1" smtClean="0"/>
              <a:t>xsl:stylesheet</a:t>
            </a:r>
            <a:r>
              <a:rPr lang="en-US" sz="1200" dirty="0" smtClean="0"/>
              <a:t> </a:t>
            </a:r>
            <a:r>
              <a:rPr lang="en-US" sz="1200" dirty="0" err="1" smtClean="0"/>
              <a:t>xmlns:xsl</a:t>
            </a:r>
            <a:r>
              <a:rPr lang="en-US" sz="1200" dirty="0" smtClean="0"/>
              <a:t>="http://www.w3.org/TR/WD-xsl"&gt;</a:t>
            </a:r>
          </a:p>
          <a:p>
            <a:r>
              <a:rPr lang="en-US" sz="1200" dirty="0" smtClean="0"/>
              <a:t>&lt;</a:t>
            </a:r>
            <a:r>
              <a:rPr lang="en-US" sz="1200" dirty="0" err="1" smtClean="0"/>
              <a:t>xsl:template</a:t>
            </a:r>
            <a:r>
              <a:rPr lang="en-US" sz="1200" dirty="0" smtClean="0"/>
              <a:t> match="/"&gt;</a:t>
            </a:r>
          </a:p>
          <a:p>
            <a:r>
              <a:rPr lang="en-US" sz="1200" dirty="0" smtClean="0"/>
              <a:t>  &lt;html&gt;</a:t>
            </a:r>
          </a:p>
          <a:p>
            <a:r>
              <a:rPr lang="en-US" sz="1200" dirty="0" smtClean="0"/>
              <a:t>  &lt;body&gt;</a:t>
            </a:r>
          </a:p>
          <a:p>
            <a:r>
              <a:rPr lang="en-US" sz="1200" dirty="0" smtClean="0"/>
              <a:t>    &lt;table border="2" </a:t>
            </a:r>
            <a:r>
              <a:rPr lang="en-US" sz="1200" dirty="0" err="1" smtClean="0"/>
              <a:t>bgcolor</a:t>
            </a:r>
            <a:r>
              <a:rPr lang="en-US" sz="1200" dirty="0" smtClean="0"/>
              <a:t>="yellow"&gt;</a:t>
            </a:r>
          </a:p>
          <a:p>
            <a:r>
              <a:rPr lang="en-US" sz="1200" dirty="0" smtClean="0"/>
              <a:t>      &lt;</a:t>
            </a:r>
            <a:r>
              <a:rPr lang="en-US" sz="1200" dirty="0" err="1" smtClean="0"/>
              <a:t>tr</a:t>
            </a:r>
            <a:r>
              <a:rPr lang="en-US" sz="1200" dirty="0" smtClean="0"/>
              <a:t>&gt;</a:t>
            </a:r>
          </a:p>
          <a:p>
            <a:r>
              <a:rPr lang="en-US" sz="1200" dirty="0" smtClean="0"/>
              <a:t>        &lt;</a:t>
            </a:r>
            <a:r>
              <a:rPr lang="en-US" sz="1200" dirty="0" err="1" smtClean="0"/>
              <a:t>th</a:t>
            </a:r>
            <a:r>
              <a:rPr lang="en-US" sz="1200" dirty="0" smtClean="0"/>
              <a:t>&gt;Title&lt;/</a:t>
            </a:r>
            <a:r>
              <a:rPr lang="en-US" sz="1200" dirty="0" err="1" smtClean="0"/>
              <a:t>th</a:t>
            </a:r>
            <a:r>
              <a:rPr lang="en-US" sz="1200" dirty="0" smtClean="0"/>
              <a:t>&gt;</a:t>
            </a:r>
          </a:p>
          <a:p>
            <a:r>
              <a:rPr lang="en-US" sz="1200" dirty="0" smtClean="0"/>
              <a:t>        &lt;</a:t>
            </a:r>
            <a:r>
              <a:rPr lang="en-US" sz="1200" dirty="0" err="1" smtClean="0"/>
              <a:t>th</a:t>
            </a:r>
            <a:r>
              <a:rPr lang="en-US" sz="1200" dirty="0" smtClean="0"/>
              <a:t>&gt;Artist&lt;/</a:t>
            </a:r>
            <a:r>
              <a:rPr lang="en-US" sz="1200" dirty="0" err="1" smtClean="0"/>
              <a:t>th</a:t>
            </a:r>
            <a:r>
              <a:rPr lang="en-US" sz="1200" dirty="0" smtClean="0"/>
              <a:t>&gt;</a:t>
            </a:r>
          </a:p>
          <a:p>
            <a:r>
              <a:rPr lang="en-US" sz="1200" dirty="0" smtClean="0"/>
              <a:t>      &lt;/</a:t>
            </a:r>
            <a:r>
              <a:rPr lang="en-US" sz="1200" dirty="0" err="1" smtClean="0"/>
              <a:t>tr</a:t>
            </a:r>
            <a:r>
              <a:rPr lang="en-US" sz="1200" dirty="0" smtClean="0"/>
              <a:t>&gt;</a:t>
            </a:r>
          </a:p>
          <a:p>
            <a:r>
              <a:rPr lang="en-US" sz="1200" dirty="0" smtClean="0"/>
              <a:t>      &lt;</a:t>
            </a:r>
            <a:r>
              <a:rPr lang="en-US" sz="1200" dirty="0" err="1" smtClean="0"/>
              <a:t>xsl:for</a:t>
            </a:r>
            <a:r>
              <a:rPr lang="en-US" sz="1200" dirty="0" smtClean="0"/>
              <a:t>-each select="CATALOG/CD"&gt;</a:t>
            </a:r>
          </a:p>
          <a:p>
            <a:r>
              <a:rPr lang="en-US" sz="1200" dirty="0" smtClean="0"/>
              <a:t>      	&lt;</a:t>
            </a:r>
            <a:r>
              <a:rPr lang="en-US" sz="1200" dirty="0" err="1" smtClean="0"/>
              <a:t>tr</a:t>
            </a:r>
            <a:r>
              <a:rPr lang="en-US" sz="1200" dirty="0" smtClean="0"/>
              <a:t>&gt;</a:t>
            </a:r>
          </a:p>
          <a:p>
            <a:r>
              <a:rPr lang="en-US" sz="1200" dirty="0" smtClean="0"/>
              <a:t>        &lt;td&gt;&lt;</a:t>
            </a:r>
            <a:r>
              <a:rPr lang="en-US" sz="1200" dirty="0" err="1" smtClean="0"/>
              <a:t>xsl:value</a:t>
            </a:r>
            <a:r>
              <a:rPr lang="en-US" sz="1200" dirty="0" smtClean="0"/>
              <a:t>-of select="TITLE"/&gt;&lt;/td&gt;</a:t>
            </a:r>
          </a:p>
          <a:p>
            <a:r>
              <a:rPr lang="en-US" sz="1200" dirty="0" smtClean="0"/>
              <a:t>      	&lt;</a:t>
            </a:r>
            <a:r>
              <a:rPr lang="en-US" sz="1200" dirty="0" err="1" smtClean="0"/>
              <a:t>xsl:choose</a:t>
            </a:r>
            <a:r>
              <a:rPr lang="en-US" sz="1200" dirty="0" smtClean="0"/>
              <a:t>&gt;</a:t>
            </a:r>
          </a:p>
          <a:p>
            <a:r>
              <a:rPr lang="en-US" sz="1200" dirty="0" smtClean="0"/>
              <a:t>          &lt;</a:t>
            </a:r>
            <a:r>
              <a:rPr lang="en-US" sz="1200" dirty="0" err="1" smtClean="0"/>
              <a:t>xsl:when</a:t>
            </a:r>
            <a:r>
              <a:rPr lang="en-US" sz="1200" dirty="0" smtClean="0"/>
              <a:t> match=".[PRICE &gt; 150]"&gt;</a:t>
            </a:r>
          </a:p>
          <a:p>
            <a:r>
              <a:rPr lang="en-US" sz="1200" dirty="0" smtClean="0"/>
              <a:t>            &lt;td </a:t>
            </a:r>
            <a:r>
              <a:rPr lang="en-US" sz="1200" dirty="0" err="1" smtClean="0"/>
              <a:t>bgcolor</a:t>
            </a:r>
            <a:r>
              <a:rPr lang="en-US" sz="1200" dirty="0" smtClean="0"/>
              <a:t>="#ff0000"&gt;&lt;</a:t>
            </a:r>
            <a:r>
              <a:rPr lang="en-US" sz="1200" dirty="0" err="1" smtClean="0"/>
              <a:t>xsl:value</a:t>
            </a:r>
            <a:r>
              <a:rPr lang="en-US" sz="1200" dirty="0" smtClean="0"/>
              <a:t>-of select="ARTIST"/&gt;&lt;/td&gt;</a:t>
            </a:r>
          </a:p>
          <a:p>
            <a:r>
              <a:rPr lang="en-US" sz="1200" dirty="0" smtClean="0"/>
              <a:t>          &lt;/</a:t>
            </a:r>
            <a:r>
              <a:rPr lang="en-US" sz="1200" dirty="0" err="1" smtClean="0"/>
              <a:t>xsl:when</a:t>
            </a:r>
            <a:r>
              <a:rPr lang="en-US" sz="1200" dirty="0" smtClean="0"/>
              <a:t>&gt;</a:t>
            </a:r>
          </a:p>
          <a:p>
            <a:r>
              <a:rPr lang="en-US" sz="1200" dirty="0" smtClean="0"/>
              <a:t>          &lt;</a:t>
            </a:r>
            <a:r>
              <a:rPr lang="en-US" sz="1200" dirty="0" err="1" smtClean="0"/>
              <a:t>xsl:otherwise</a:t>
            </a:r>
            <a:r>
              <a:rPr lang="en-US" sz="1200" dirty="0" smtClean="0"/>
              <a:t>&gt;</a:t>
            </a:r>
          </a:p>
          <a:p>
            <a:r>
              <a:rPr lang="en-US" sz="1200" dirty="0" smtClean="0"/>
              <a:t>            &lt;td&gt;&lt;</a:t>
            </a:r>
            <a:r>
              <a:rPr lang="en-US" sz="1200" dirty="0" err="1" smtClean="0"/>
              <a:t>xsl:value</a:t>
            </a:r>
            <a:r>
              <a:rPr lang="en-US" sz="1200" dirty="0" smtClean="0"/>
              <a:t>-of select="ARTIST"/&gt;&lt;/td&gt;</a:t>
            </a:r>
          </a:p>
          <a:p>
            <a:r>
              <a:rPr lang="en-US" sz="1200" dirty="0" smtClean="0"/>
              <a:t>          &lt;/</a:t>
            </a:r>
            <a:r>
              <a:rPr lang="en-US" sz="1200" dirty="0" err="1" smtClean="0"/>
              <a:t>xsl:otherwise</a:t>
            </a:r>
            <a:r>
              <a:rPr lang="en-US" sz="1200" dirty="0" smtClean="0"/>
              <a:t>&gt;</a:t>
            </a:r>
          </a:p>
          <a:p>
            <a:r>
              <a:rPr lang="en-US" sz="1200" dirty="0" smtClean="0"/>
              <a:t>        &lt;/</a:t>
            </a:r>
            <a:r>
              <a:rPr lang="en-US" sz="1200" dirty="0" err="1" smtClean="0"/>
              <a:t>xsl:choose</a:t>
            </a:r>
            <a:r>
              <a:rPr lang="en-US" sz="1200" dirty="0" smtClean="0"/>
              <a:t>&gt;</a:t>
            </a:r>
          </a:p>
          <a:p>
            <a:r>
              <a:rPr lang="en-US" sz="1200" dirty="0" smtClean="0"/>
              <a:t>	&lt;/</a:t>
            </a:r>
            <a:r>
              <a:rPr lang="en-US" sz="1200" dirty="0" err="1" smtClean="0"/>
              <a:t>tr</a:t>
            </a:r>
            <a:r>
              <a:rPr lang="en-US" sz="1200" dirty="0" smtClean="0"/>
              <a:t>&gt;</a:t>
            </a:r>
          </a:p>
          <a:p>
            <a:r>
              <a:rPr lang="en-US" sz="1200" dirty="0" smtClean="0"/>
              <a:t>      &lt;/</a:t>
            </a:r>
            <a:r>
              <a:rPr lang="en-US" sz="1200" dirty="0" err="1" smtClean="0"/>
              <a:t>xsl:for</a:t>
            </a:r>
            <a:r>
              <a:rPr lang="en-US" sz="1200" dirty="0" smtClean="0"/>
              <a:t>-each&gt;</a:t>
            </a:r>
          </a:p>
          <a:p>
            <a:r>
              <a:rPr lang="en-US" sz="1200" dirty="0" smtClean="0"/>
              <a:t>    &lt;/table&gt;</a:t>
            </a:r>
          </a:p>
          <a:p>
            <a:r>
              <a:rPr lang="en-US" sz="1200" dirty="0" smtClean="0"/>
              <a:t>  &lt;/body&gt;</a:t>
            </a:r>
          </a:p>
          <a:p>
            <a:r>
              <a:rPr lang="en-US" sz="1200" dirty="0" smtClean="0"/>
              <a:t>  &lt;/html&gt;</a:t>
            </a:r>
          </a:p>
          <a:p>
            <a:r>
              <a:rPr lang="en-US" sz="1200" dirty="0" smtClean="0"/>
              <a:t>&lt;/</a:t>
            </a:r>
            <a:r>
              <a:rPr lang="en-US" sz="1200" dirty="0" err="1" smtClean="0"/>
              <a:t>xsl:template</a:t>
            </a:r>
            <a:r>
              <a:rPr lang="en-US" sz="1200" dirty="0" smtClean="0"/>
              <a:t>&gt;</a:t>
            </a:r>
          </a:p>
          <a:p>
            <a:r>
              <a:rPr lang="en-US" sz="1200" dirty="0" smtClean="0"/>
              <a:t>&lt;/</a:t>
            </a:r>
            <a:r>
              <a:rPr lang="en-US" sz="1200" dirty="0" err="1" smtClean="0"/>
              <a:t>xsl:stylesheet</a:t>
            </a:r>
            <a:r>
              <a:rPr lang="en-US" sz="1200" dirty="0" smtClean="0"/>
              <a:t>&gt;</a:t>
            </a: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47</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6865651-6286-4C5B-9C14-6C1369A5D4DB}" type="slidenum">
              <a:rPr lang="en-US" smtClean="0"/>
              <a:pPr/>
              <a:t>48</a:t>
            </a:fld>
            <a:endParaRPr lang="en-US"/>
          </a:p>
        </p:txBody>
      </p:sp>
    </p:spTree>
    <p:extLst>
      <p:ext uri="{BB962C8B-B14F-4D97-AF65-F5344CB8AC3E}">
        <p14:creationId xmlns:p14="http://schemas.microsoft.com/office/powerpoint/2010/main" val="250632995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6865651-6286-4C5B-9C14-6C1369A5D4DB}" type="slidenum">
              <a:rPr lang="en-US" smtClean="0"/>
              <a:pPr/>
              <a:t>49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r>
              <a:rPr lang="en-US" sz="1200" dirty="0" smtClean="0"/>
              <a:t>A well-formed XML document follows all the syntax rules of XML, but it may not necessarily adhere to any particular schema. So, an XML document can be well formed without being valid, but it cannot be valid unless it is well formed.</a:t>
            </a:r>
          </a:p>
          <a:p>
            <a:endParaRPr lang="en-US" sz="1200" dirty="0" smtClean="0"/>
          </a:p>
          <a:p>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dirty="0" smtClean="0"/>
              <a:t>Though XML Schemas are more powerful than DTDs, DTDs have been around longer than XSD. Therefore DTDs are more widely used and also, more tools support them</a:t>
            </a:r>
          </a:p>
          <a:p>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6865651-6286-4C5B-9C14-6C1369A5D4DB}" type="slidenum">
              <a:rPr lang="en-US" smtClean="0"/>
              <a:pPr/>
              <a:t>7</a:t>
            </a:fld>
            <a:endParaRPr lang="en-US"/>
          </a:p>
        </p:txBody>
      </p:sp>
    </p:spTree>
    <p:extLst>
      <p:ext uri="{BB962C8B-B14F-4D97-AF65-F5344CB8AC3E}">
        <p14:creationId xmlns:p14="http://schemas.microsoft.com/office/powerpoint/2010/main" val="17157810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6865651-6286-4C5B-9C14-6C1369A5D4DB}" type="slidenum">
              <a:rPr lang="en-US" smtClean="0"/>
              <a:pPr/>
              <a:t>8</a:t>
            </a:fld>
            <a:endParaRPr lang="en-US"/>
          </a:p>
        </p:txBody>
      </p:sp>
    </p:spTree>
    <p:extLst>
      <p:ext uri="{BB962C8B-B14F-4D97-AF65-F5344CB8AC3E}">
        <p14:creationId xmlns:p14="http://schemas.microsoft.com/office/powerpoint/2010/main" val="27496817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r>
              <a:rPr lang="en-US" sz="1200" dirty="0" smtClean="0"/>
              <a:t>(song.xsd)   XML Schema: Specifies the Properties for a Class of Resources. For the class of song resource, there are 3 properties – title, category, artist.</a:t>
            </a:r>
          </a:p>
          <a:p>
            <a:pPr algn="just"/>
            <a:r>
              <a:rPr lang="en-US" sz="1200" dirty="0" smtClean="0"/>
              <a:t>(song.xml)   XML Instance Document: Specifies Values for the Properties. For a specific instance of a song resource, the values for the properties – New Divide, Pop, </a:t>
            </a:r>
            <a:r>
              <a:rPr lang="en-US" sz="1200" dirty="0" err="1" smtClean="0"/>
              <a:t>Linkin</a:t>
            </a:r>
            <a:r>
              <a:rPr lang="en-US" sz="1200" dirty="0" smtClean="0"/>
              <a:t> Park. Use </a:t>
            </a:r>
            <a:r>
              <a:rPr lang="en-US" sz="1200" dirty="0" err="1" smtClean="0"/>
              <a:t>schemaLocation</a:t>
            </a:r>
            <a:r>
              <a:rPr lang="en-US" sz="1200" dirty="0" smtClean="0"/>
              <a:t> to identify the companion document (i.e., the schema) which defines the song class of resources.</a:t>
            </a:r>
          </a:p>
          <a:p>
            <a:pPr algn="just">
              <a:spcBef>
                <a:spcPct val="0"/>
              </a:spcBef>
            </a:pPr>
            <a:endParaRPr lang="en-US" sz="1200" dirty="0" smtClean="0"/>
          </a:p>
          <a:p>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355080" cy="617216"/>
          </a:xfrm>
          <a:solidFill>
            <a:schemeClr val="tx2">
              <a:lumMod val="75000"/>
            </a:schemeClr>
          </a:solidFill>
        </p:spPr>
        <p:txBody>
          <a:bodyPr>
            <a:normAutofit/>
          </a:bodyPr>
          <a:lstStyle>
            <a:lvl1pPr algn="l">
              <a:defRPr sz="2800" b="1">
                <a:solidFill>
                  <a:srgbClr val="99CC00"/>
                </a:solidFill>
                <a:latin typeface="Verdana" pitchFamily="34" charset="0"/>
                <a:ea typeface="Verdana" pitchFamily="34" charset="0"/>
                <a:cs typeface="Verdana"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2864" y="609600"/>
            <a:ext cx="9029696" cy="5791200"/>
          </a:xfrm>
        </p:spPr>
        <p:txBody>
          <a:bodyPr>
            <a:normAutofit/>
          </a:bodyPr>
          <a:lstStyle>
            <a:lvl1pPr marL="228600" indent="-228600">
              <a:defRPr sz="2400"/>
            </a:lvl1pPr>
            <a:lvl2pPr>
              <a:defRPr sz="2000"/>
            </a:lvl2pPr>
            <a:lvl3pPr>
              <a:defRPr sz="18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 y="88894"/>
            <a:ext cx="6400800" cy="673106"/>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52400" y="762000"/>
            <a:ext cx="8839200" cy="58674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hdr="0" dt="0"/>
  <p:txStyles>
    <p:titleStyle>
      <a:lvl1pPr algn="ctr" defTabSz="914400" rtl="0" eaLnBrk="1" latinLnBrk="0" hangingPunct="1">
        <a:spcBef>
          <a:spcPct val="0"/>
        </a:spcBef>
        <a:buNone/>
        <a:defRPr sz="2800" kern="1200">
          <a:solidFill>
            <a:schemeClr val="tx1"/>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2590800"/>
            <a:ext cx="9144000" cy="1219200"/>
          </a:xfrm>
          <a:solidFill>
            <a:srgbClr val="002060"/>
          </a:solidFill>
        </p:spPr>
        <p:txBody>
          <a:bodyPr anchor="ctr">
            <a:noAutofit/>
          </a:bodyPr>
          <a:lstStyle/>
          <a:p>
            <a:r>
              <a:rPr lang="en-US" sz="4000" b="1" dirty="0" smtClean="0">
                <a:solidFill>
                  <a:srgbClr val="78D00E"/>
                </a:solidFill>
                <a:latin typeface="Book Antiqua" pitchFamily="18" charset="0"/>
                <a:cs typeface="Simplified Arabic Fixed" pitchFamily="49" charset="-78"/>
              </a:rPr>
              <a:t>XML</a:t>
            </a:r>
            <a:endParaRPr lang="en-US" sz="4000" b="1" i="1" dirty="0" smtClean="0">
              <a:solidFill>
                <a:srgbClr val="78D00E"/>
              </a:solidFill>
              <a:latin typeface="Book Antiqua" pitchFamily="18" charset="0"/>
              <a:cs typeface="Simplified Arabic Fixed" pitchFamily="49" charset="-7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XML Schema</a:t>
            </a:r>
            <a:endParaRPr lang="en-IN" dirty="0"/>
          </a:p>
        </p:txBody>
      </p:sp>
      <p:sp>
        <p:nvSpPr>
          <p:cNvPr id="3" name="Content Placeholder 2"/>
          <p:cNvSpPr>
            <a:spLocks noGrp="1"/>
          </p:cNvSpPr>
          <p:nvPr>
            <p:ph idx="1"/>
          </p:nvPr>
        </p:nvSpPr>
        <p:spPr>
          <a:xfrm>
            <a:off x="42864" y="609600"/>
            <a:ext cx="9029696" cy="6248400"/>
          </a:xfrm>
        </p:spPr>
        <p:txBody>
          <a:bodyPr>
            <a:normAutofit/>
          </a:bodyPr>
          <a:lstStyle/>
          <a:p>
            <a:pPr>
              <a:buBlip>
                <a:blip r:embed="rId3"/>
              </a:buBlip>
            </a:pPr>
            <a:r>
              <a:rPr lang="en-IN" dirty="0" smtClean="0">
                <a:solidFill>
                  <a:srgbClr val="002060"/>
                </a:solidFill>
                <a:latin typeface="Book Antiqua" pitchFamily="18" charset="0"/>
              </a:rPr>
              <a:t>Understanding XSD Example</a:t>
            </a:r>
          </a:p>
          <a:p>
            <a:pPr>
              <a:buBlip>
                <a:blip r:embed="rId3"/>
              </a:buBlip>
            </a:pPr>
            <a:r>
              <a:rPr lang="en-IN" dirty="0" smtClean="0">
                <a:solidFill>
                  <a:srgbClr val="002060"/>
                </a:solidFill>
                <a:latin typeface="Book Antiqua" pitchFamily="18" charset="0"/>
                <a:cs typeface="Arial" charset="0"/>
              </a:rPr>
              <a:t>Every XSD document has a root element called &lt;schema&gt;</a:t>
            </a:r>
          </a:p>
          <a:p>
            <a:pPr>
              <a:buBlip>
                <a:blip r:embed="rId3"/>
              </a:buBlip>
            </a:pPr>
            <a:r>
              <a:rPr lang="en-IN" dirty="0" smtClean="0">
                <a:solidFill>
                  <a:srgbClr val="002060"/>
                </a:solidFill>
                <a:latin typeface="Book Antiqua" pitchFamily="18" charset="0"/>
                <a:cs typeface="Arial" charset="0"/>
              </a:rPr>
              <a:t>Schema heavily uses namespaces, hence namespace declaration is done at root level itself</a:t>
            </a:r>
          </a:p>
        </p:txBody>
      </p:sp>
      <p:sp>
        <p:nvSpPr>
          <p:cNvPr id="6" name="Rectangle 4"/>
          <p:cNvSpPr>
            <a:spLocks noChangeArrowheads="1"/>
          </p:cNvSpPr>
          <p:nvPr/>
        </p:nvSpPr>
        <p:spPr bwMode="auto">
          <a:xfrm>
            <a:off x="762000" y="2722106"/>
            <a:ext cx="7924800" cy="2031325"/>
          </a:xfrm>
          <a:prstGeom prst="rect">
            <a:avLst/>
          </a:prstGeom>
          <a:noFill/>
          <a:ln w="9525">
            <a:solidFill>
              <a:schemeClr val="tx1"/>
            </a:solidFill>
            <a:miter lim="800000"/>
            <a:headEnd/>
            <a:tailEnd/>
          </a:ln>
        </p:spPr>
        <p:txBody>
          <a:bodyPr anchor="ctr">
            <a:spAutoFit/>
          </a:bodyPr>
          <a:lstStyle/>
          <a:p>
            <a:pPr>
              <a:spcBef>
                <a:spcPct val="20000"/>
              </a:spcBef>
              <a:buClr>
                <a:srgbClr val="CC3300"/>
              </a:buClr>
              <a:buFont typeface="Wingdings" pitchFamily="2" charset="2"/>
              <a:buNone/>
            </a:pPr>
            <a:r>
              <a:rPr lang="en-US" dirty="0">
                <a:solidFill>
                  <a:srgbClr val="002060"/>
                </a:solidFill>
                <a:latin typeface="Book Antiqua" pitchFamily="18" charset="0"/>
                <a:cs typeface="Arial" charset="0"/>
              </a:rPr>
              <a:t>&lt;</a:t>
            </a:r>
            <a:r>
              <a:rPr lang="en-US" dirty="0" err="1">
                <a:solidFill>
                  <a:srgbClr val="002060"/>
                </a:solidFill>
                <a:latin typeface="Book Antiqua" pitchFamily="18" charset="0"/>
                <a:cs typeface="Arial" charset="0"/>
              </a:rPr>
              <a:t>xsd:schema</a:t>
            </a:r>
            <a:r>
              <a:rPr lang="en-US" dirty="0">
                <a:solidFill>
                  <a:srgbClr val="002060"/>
                </a:solidFill>
                <a:latin typeface="Book Antiqua" pitchFamily="18" charset="0"/>
                <a:cs typeface="Arial" charset="0"/>
              </a:rPr>
              <a:t>      </a:t>
            </a:r>
          </a:p>
          <a:p>
            <a:pPr>
              <a:spcBef>
                <a:spcPct val="20000"/>
              </a:spcBef>
              <a:buClr>
                <a:srgbClr val="CC3300"/>
              </a:buClr>
              <a:buFont typeface="Wingdings" pitchFamily="2" charset="2"/>
              <a:buNone/>
            </a:pPr>
            <a:r>
              <a:rPr lang="en-US" dirty="0">
                <a:solidFill>
                  <a:srgbClr val="002060"/>
                </a:solidFill>
                <a:latin typeface="Book Antiqua" pitchFamily="18" charset="0"/>
                <a:cs typeface="Arial" charset="0"/>
              </a:rPr>
              <a:t>    </a:t>
            </a:r>
            <a:r>
              <a:rPr lang="en-US" dirty="0" err="1">
                <a:solidFill>
                  <a:srgbClr val="002060"/>
                </a:solidFill>
                <a:latin typeface="Book Antiqua" pitchFamily="18" charset="0"/>
                <a:cs typeface="Arial" charset="0"/>
              </a:rPr>
              <a:t>xmlns:xsd</a:t>
            </a:r>
            <a:r>
              <a:rPr lang="en-US" dirty="0">
                <a:solidFill>
                  <a:srgbClr val="002060"/>
                </a:solidFill>
                <a:latin typeface="Book Antiqua" pitchFamily="18" charset="0"/>
                <a:cs typeface="Arial" charset="0"/>
              </a:rPr>
              <a:t>="http://www.w3.org/2001/XMLSchema"</a:t>
            </a:r>
          </a:p>
          <a:p>
            <a:pPr>
              <a:spcBef>
                <a:spcPct val="20000"/>
              </a:spcBef>
              <a:buClr>
                <a:srgbClr val="CC3300"/>
              </a:buClr>
              <a:buFont typeface="Wingdings" pitchFamily="2" charset="2"/>
              <a:buNone/>
            </a:pPr>
            <a:r>
              <a:rPr lang="en-US" dirty="0">
                <a:solidFill>
                  <a:srgbClr val="002060"/>
                </a:solidFill>
                <a:latin typeface="Book Antiqua" pitchFamily="18" charset="0"/>
                <a:cs typeface="Arial" charset="0"/>
              </a:rPr>
              <a:t>    </a:t>
            </a:r>
            <a:r>
              <a:rPr lang="en-US" dirty="0" err="1">
                <a:solidFill>
                  <a:srgbClr val="002060"/>
                </a:solidFill>
                <a:latin typeface="Book Antiqua" pitchFamily="18" charset="0"/>
                <a:cs typeface="Arial" charset="0"/>
              </a:rPr>
              <a:t>targetNamespace</a:t>
            </a:r>
            <a:r>
              <a:rPr lang="en-US" dirty="0">
                <a:solidFill>
                  <a:srgbClr val="002060"/>
                </a:solidFill>
                <a:latin typeface="Book Antiqua" pitchFamily="18" charset="0"/>
                <a:cs typeface="Arial" charset="0"/>
              </a:rPr>
              <a:t>="http://www.music.org/album"</a:t>
            </a:r>
          </a:p>
          <a:p>
            <a:pPr>
              <a:spcBef>
                <a:spcPct val="20000"/>
              </a:spcBef>
              <a:buClr>
                <a:srgbClr val="CC3300"/>
              </a:buClr>
              <a:buFont typeface="Wingdings" pitchFamily="2" charset="2"/>
              <a:buNone/>
            </a:pPr>
            <a:r>
              <a:rPr lang="en-US" dirty="0">
                <a:solidFill>
                  <a:srgbClr val="002060"/>
                </a:solidFill>
                <a:latin typeface="Book Antiqua" pitchFamily="18" charset="0"/>
                <a:cs typeface="Arial" charset="0"/>
              </a:rPr>
              <a:t>    </a:t>
            </a:r>
            <a:r>
              <a:rPr lang="en-US" dirty="0" err="1">
                <a:solidFill>
                  <a:srgbClr val="002060"/>
                </a:solidFill>
                <a:latin typeface="Book Antiqua" pitchFamily="18" charset="0"/>
                <a:cs typeface="Arial" charset="0"/>
              </a:rPr>
              <a:t>elementFormDefault</a:t>
            </a:r>
            <a:r>
              <a:rPr lang="en-US" dirty="0">
                <a:solidFill>
                  <a:srgbClr val="002060"/>
                </a:solidFill>
                <a:latin typeface="Book Antiqua" pitchFamily="18" charset="0"/>
                <a:cs typeface="Arial" charset="0"/>
              </a:rPr>
              <a:t>="qualified"&gt;</a:t>
            </a:r>
          </a:p>
          <a:p>
            <a:pPr>
              <a:spcBef>
                <a:spcPct val="20000"/>
              </a:spcBef>
              <a:buClr>
                <a:srgbClr val="CC3300"/>
              </a:buClr>
              <a:buFont typeface="Wingdings" pitchFamily="2" charset="2"/>
              <a:buNone/>
            </a:pPr>
            <a:r>
              <a:rPr lang="en-US" dirty="0">
                <a:solidFill>
                  <a:srgbClr val="002060"/>
                </a:solidFill>
                <a:latin typeface="Book Antiqua" pitchFamily="18" charset="0"/>
                <a:cs typeface="Arial" charset="0"/>
              </a:rPr>
              <a:t>    ……   </a:t>
            </a:r>
          </a:p>
          <a:p>
            <a:pPr>
              <a:spcBef>
                <a:spcPct val="20000"/>
              </a:spcBef>
              <a:buClr>
                <a:srgbClr val="CC3300"/>
              </a:buClr>
              <a:buFont typeface="Wingdings" pitchFamily="2" charset="2"/>
              <a:buNone/>
            </a:pPr>
            <a:r>
              <a:rPr lang="en-US" dirty="0">
                <a:solidFill>
                  <a:srgbClr val="002060"/>
                </a:solidFill>
                <a:latin typeface="Book Antiqua" pitchFamily="18" charset="0"/>
                <a:cs typeface="Arial" charset="0"/>
              </a:rPr>
              <a:t>&lt;/</a:t>
            </a:r>
            <a:r>
              <a:rPr lang="en-US" dirty="0" err="1">
                <a:solidFill>
                  <a:srgbClr val="002060"/>
                </a:solidFill>
                <a:latin typeface="Book Antiqua" pitchFamily="18" charset="0"/>
                <a:cs typeface="Arial" charset="0"/>
              </a:rPr>
              <a:t>xsd:schema</a:t>
            </a:r>
            <a:r>
              <a:rPr lang="en-US" dirty="0">
                <a:solidFill>
                  <a:srgbClr val="002060"/>
                </a:solidFill>
                <a:latin typeface="Book Antiqua" pitchFamily="18" charset="0"/>
                <a:cs typeface="Arial" charset="0"/>
              </a:rPr>
              <a:t>&gt;</a:t>
            </a:r>
          </a:p>
        </p:txBody>
      </p:sp>
      <p:sp>
        <p:nvSpPr>
          <p:cNvPr id="15" name="Down Arrow 14"/>
          <p:cNvSpPr/>
          <p:nvPr/>
        </p:nvSpPr>
        <p:spPr>
          <a:xfrm>
            <a:off x="1524000" y="3276600"/>
            <a:ext cx="152400" cy="1828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p:cNvSpPr/>
          <p:nvPr/>
        </p:nvSpPr>
        <p:spPr>
          <a:xfrm>
            <a:off x="4191000" y="5257800"/>
            <a:ext cx="1828800"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defRPr/>
            </a:pPr>
            <a:r>
              <a:rPr lang="en-US" dirty="0" smtClean="0">
                <a:solidFill>
                  <a:srgbClr val="002060"/>
                </a:solidFill>
              </a:rPr>
              <a:t>All XML elements must be qualified (use a namespace)</a:t>
            </a:r>
            <a:endParaRPr lang="en-US" dirty="0">
              <a:solidFill>
                <a:srgbClr val="002060"/>
              </a:solidFill>
            </a:endParaRPr>
          </a:p>
        </p:txBody>
      </p:sp>
      <p:sp>
        <p:nvSpPr>
          <p:cNvPr id="17" name="TextBox 16"/>
          <p:cNvSpPr txBox="1"/>
          <p:nvPr/>
        </p:nvSpPr>
        <p:spPr>
          <a:xfrm>
            <a:off x="762000" y="5257800"/>
            <a:ext cx="1524000"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solidFill>
                  <a:srgbClr val="002060"/>
                </a:solidFill>
              </a:rPr>
              <a:t>Namespace of XML Schema Language</a:t>
            </a:r>
            <a:endParaRPr lang="en-IN" dirty="0" smtClean="0"/>
          </a:p>
          <a:p>
            <a:endParaRPr lang="en-IN" dirty="0"/>
          </a:p>
        </p:txBody>
      </p:sp>
      <p:sp>
        <p:nvSpPr>
          <p:cNvPr id="18" name="Rectangle 17"/>
          <p:cNvSpPr/>
          <p:nvPr/>
        </p:nvSpPr>
        <p:spPr>
          <a:xfrm>
            <a:off x="2438400" y="5257801"/>
            <a:ext cx="1600200"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defRPr/>
            </a:pPr>
            <a:r>
              <a:rPr lang="en-US" dirty="0" smtClean="0">
                <a:solidFill>
                  <a:srgbClr val="002060"/>
                </a:solidFill>
              </a:rPr>
              <a:t>Namespace of the vocabulary defined in this schema</a:t>
            </a:r>
          </a:p>
        </p:txBody>
      </p:sp>
      <p:sp>
        <p:nvSpPr>
          <p:cNvPr id="19" name="Down Arrow 18"/>
          <p:cNvSpPr/>
          <p:nvPr/>
        </p:nvSpPr>
        <p:spPr>
          <a:xfrm>
            <a:off x="3048000" y="3505200"/>
            <a:ext cx="152400" cy="1600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Down Arrow 19"/>
          <p:cNvSpPr/>
          <p:nvPr/>
        </p:nvSpPr>
        <p:spPr>
          <a:xfrm>
            <a:off x="4343400" y="3962400"/>
            <a:ext cx="228600" cy="1143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XML Schema</a:t>
            </a:r>
            <a:endParaRPr lang="en-IN" dirty="0"/>
          </a:p>
        </p:txBody>
      </p:sp>
      <p:sp>
        <p:nvSpPr>
          <p:cNvPr id="3" name="Content Placeholder 2"/>
          <p:cNvSpPr>
            <a:spLocks noGrp="1"/>
          </p:cNvSpPr>
          <p:nvPr>
            <p:ph idx="1"/>
          </p:nvPr>
        </p:nvSpPr>
        <p:spPr/>
        <p:txBody>
          <a:bodyPr>
            <a:normAutofit/>
          </a:bodyPr>
          <a:lstStyle/>
          <a:p>
            <a:pPr>
              <a:buBlip>
                <a:blip r:embed="rId3"/>
              </a:buBlip>
            </a:pPr>
            <a:r>
              <a:rPr lang="en-IN" dirty="0" smtClean="0">
                <a:solidFill>
                  <a:srgbClr val="002060"/>
                </a:solidFill>
                <a:latin typeface="Book Antiqua" pitchFamily="18" charset="0"/>
              </a:rPr>
              <a:t>Mapping of vocabulary and schema</a:t>
            </a:r>
          </a:p>
          <a:p>
            <a:pPr>
              <a:buBlip>
                <a:blip r:embed="rId3"/>
              </a:buBlip>
            </a:pPr>
            <a:endParaRPr lang="en-IN" sz="2000" dirty="0">
              <a:solidFill>
                <a:srgbClr val="002060"/>
              </a:solidFill>
            </a:endParaRPr>
          </a:p>
        </p:txBody>
      </p:sp>
      <p:sp>
        <p:nvSpPr>
          <p:cNvPr id="6" name="AutoShape 11"/>
          <p:cNvSpPr>
            <a:spLocks noChangeArrowheads="1"/>
          </p:cNvSpPr>
          <p:nvPr/>
        </p:nvSpPr>
        <p:spPr bwMode="auto">
          <a:xfrm>
            <a:off x="914400" y="2819400"/>
            <a:ext cx="2895600" cy="1143000"/>
          </a:xfrm>
          <a:prstGeom prst="roundRect">
            <a:avLst>
              <a:gd name="adj" fmla="val 16667"/>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pPr>
              <a:defRPr/>
            </a:pPr>
            <a:r>
              <a:rPr lang="en-US" sz="2000" dirty="0">
                <a:solidFill>
                  <a:srgbClr val="002060"/>
                </a:solidFill>
                <a:latin typeface="+mj-lt"/>
              </a:rPr>
              <a:t>element	  </a:t>
            </a:r>
            <a:r>
              <a:rPr lang="en-US" sz="2000" dirty="0" err="1">
                <a:solidFill>
                  <a:srgbClr val="002060"/>
                </a:solidFill>
                <a:latin typeface="+mj-lt"/>
              </a:rPr>
              <a:t>complexType</a:t>
            </a:r>
            <a:endParaRPr lang="en-US" sz="2000" dirty="0">
              <a:solidFill>
                <a:srgbClr val="002060"/>
              </a:solidFill>
              <a:latin typeface="+mj-lt"/>
            </a:endParaRPr>
          </a:p>
          <a:p>
            <a:pPr>
              <a:defRPr/>
            </a:pPr>
            <a:r>
              <a:rPr lang="en-US" sz="2000" dirty="0">
                <a:solidFill>
                  <a:srgbClr val="002060"/>
                </a:solidFill>
                <a:latin typeface="+mj-lt"/>
              </a:rPr>
              <a:t>string	 schema	</a:t>
            </a:r>
          </a:p>
          <a:p>
            <a:pPr>
              <a:defRPr/>
            </a:pPr>
            <a:r>
              <a:rPr lang="en-US" sz="2000" dirty="0">
                <a:solidFill>
                  <a:srgbClr val="002060"/>
                </a:solidFill>
                <a:latin typeface="+mj-lt"/>
              </a:rPr>
              <a:t>sequence</a:t>
            </a:r>
          </a:p>
          <a:p>
            <a:pPr>
              <a:defRPr/>
            </a:pPr>
            <a:endParaRPr lang="en-US" sz="2000" dirty="0">
              <a:latin typeface="+mj-lt"/>
            </a:endParaRPr>
          </a:p>
        </p:txBody>
      </p:sp>
      <p:sp>
        <p:nvSpPr>
          <p:cNvPr id="7" name="AutoShape 12"/>
          <p:cNvSpPr>
            <a:spLocks noChangeArrowheads="1"/>
          </p:cNvSpPr>
          <p:nvPr/>
        </p:nvSpPr>
        <p:spPr bwMode="auto">
          <a:xfrm>
            <a:off x="5029200" y="2819400"/>
            <a:ext cx="2895600" cy="1143000"/>
          </a:xfrm>
          <a:prstGeom prst="roundRect">
            <a:avLst>
              <a:gd name="adj" fmla="val 16667"/>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defRPr/>
            </a:pPr>
            <a:r>
              <a:rPr lang="en-US" sz="2000" dirty="0">
                <a:solidFill>
                  <a:srgbClr val="002060"/>
                </a:solidFill>
                <a:latin typeface="Book Antiqua" pitchFamily="18" charset="0"/>
              </a:rPr>
              <a:t>song       title</a:t>
            </a:r>
          </a:p>
          <a:p>
            <a:pPr algn="ctr">
              <a:defRPr/>
            </a:pPr>
            <a:r>
              <a:rPr lang="en-US" sz="2000" dirty="0">
                <a:solidFill>
                  <a:srgbClr val="002060"/>
                </a:solidFill>
                <a:latin typeface="Book Antiqua" pitchFamily="18" charset="0"/>
              </a:rPr>
              <a:t>category    artist</a:t>
            </a:r>
          </a:p>
          <a:p>
            <a:pPr algn="ctr">
              <a:defRPr/>
            </a:pPr>
            <a:endParaRPr lang="en-US" sz="2000" dirty="0">
              <a:latin typeface="+mj-lt"/>
            </a:endParaRPr>
          </a:p>
          <a:p>
            <a:pPr algn="ctr">
              <a:defRPr/>
            </a:pPr>
            <a:endParaRPr lang="en-US" sz="2000" b="1" dirty="0">
              <a:latin typeface="+mj-lt"/>
            </a:endParaRPr>
          </a:p>
        </p:txBody>
      </p:sp>
      <p:sp>
        <p:nvSpPr>
          <p:cNvPr id="8" name="Text Box 13"/>
          <p:cNvSpPr txBox="1">
            <a:spLocks noChangeArrowheads="1"/>
          </p:cNvSpPr>
          <p:nvPr/>
        </p:nvSpPr>
        <p:spPr bwMode="auto">
          <a:xfrm>
            <a:off x="2590800" y="4724401"/>
            <a:ext cx="3733800" cy="99060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lstStyle/>
          <a:p>
            <a:pPr>
              <a:defRPr/>
            </a:pPr>
            <a:r>
              <a:rPr lang="en-US" dirty="0">
                <a:solidFill>
                  <a:srgbClr val="002060"/>
                </a:solidFill>
                <a:latin typeface="Book Antiqua" pitchFamily="18" charset="0"/>
              </a:rPr>
              <a:t>This is the vocabulary (XSD tags) that the XML Schema provides to define our own schema</a:t>
            </a:r>
          </a:p>
        </p:txBody>
      </p:sp>
      <p:sp>
        <p:nvSpPr>
          <p:cNvPr id="12" name="Text Box 18"/>
          <p:cNvSpPr txBox="1">
            <a:spLocks noChangeArrowheads="1"/>
          </p:cNvSpPr>
          <p:nvPr/>
        </p:nvSpPr>
        <p:spPr bwMode="auto">
          <a:xfrm>
            <a:off x="762000" y="1392238"/>
            <a:ext cx="4334841" cy="646331"/>
          </a:xfrm>
          <a:prstGeom prst="rect">
            <a:avLst/>
          </a:prstGeom>
          <a:noFill/>
          <a:ln w="9525">
            <a:noFill/>
            <a:miter lim="800000"/>
            <a:headEnd/>
            <a:tailEnd/>
          </a:ln>
        </p:spPr>
        <p:txBody>
          <a:bodyPr wrap="none">
            <a:spAutoFit/>
          </a:bodyPr>
          <a:lstStyle/>
          <a:p>
            <a:pPr>
              <a:defRPr/>
            </a:pPr>
            <a:r>
              <a:rPr lang="en-US" dirty="0">
                <a:solidFill>
                  <a:srgbClr val="002060"/>
                </a:solidFill>
                <a:latin typeface="Book Antiqua" pitchFamily="18" charset="0"/>
              </a:rPr>
              <a:t>http://www.w3.org/2001/XMLSchema</a:t>
            </a:r>
          </a:p>
          <a:p>
            <a:pPr>
              <a:defRPr/>
            </a:pPr>
            <a:r>
              <a:rPr lang="en-US" dirty="0">
                <a:solidFill>
                  <a:srgbClr val="002060"/>
                </a:solidFill>
                <a:latin typeface="Book Antiqua" pitchFamily="18" charset="0"/>
              </a:rPr>
              <a:t>(</a:t>
            </a:r>
            <a:r>
              <a:rPr lang="en-US" dirty="0" err="1">
                <a:solidFill>
                  <a:srgbClr val="002060"/>
                </a:solidFill>
                <a:latin typeface="Book Antiqua" pitchFamily="18" charset="0"/>
              </a:rPr>
              <a:t>XMLSchema</a:t>
            </a:r>
            <a:r>
              <a:rPr lang="en-US" dirty="0">
                <a:solidFill>
                  <a:srgbClr val="002060"/>
                </a:solidFill>
                <a:latin typeface="Book Antiqua" pitchFamily="18" charset="0"/>
              </a:rPr>
              <a:t> Namespace)</a:t>
            </a:r>
          </a:p>
        </p:txBody>
      </p:sp>
      <p:sp>
        <p:nvSpPr>
          <p:cNvPr id="13" name="Text Box 19"/>
          <p:cNvSpPr txBox="1">
            <a:spLocks noChangeArrowheads="1"/>
          </p:cNvSpPr>
          <p:nvPr/>
        </p:nvSpPr>
        <p:spPr bwMode="auto">
          <a:xfrm>
            <a:off x="5181600" y="1346200"/>
            <a:ext cx="3389069" cy="954107"/>
          </a:xfrm>
          <a:prstGeom prst="rect">
            <a:avLst/>
          </a:prstGeom>
          <a:noFill/>
          <a:ln w="9525">
            <a:noFill/>
            <a:miter lim="800000"/>
            <a:headEnd/>
            <a:tailEnd/>
          </a:ln>
        </p:spPr>
        <p:txBody>
          <a:bodyPr wrap="none">
            <a:spAutoFit/>
          </a:bodyPr>
          <a:lstStyle/>
          <a:p>
            <a:pPr>
              <a:defRPr/>
            </a:pPr>
            <a:r>
              <a:rPr lang="en-US" dirty="0">
                <a:solidFill>
                  <a:srgbClr val="002060"/>
                </a:solidFill>
                <a:latin typeface="Book Antiqua" pitchFamily="18" charset="0"/>
              </a:rPr>
              <a:t>http://www.music.org/album</a:t>
            </a:r>
          </a:p>
          <a:p>
            <a:pPr>
              <a:defRPr/>
            </a:pPr>
            <a:r>
              <a:rPr lang="en-US" dirty="0">
                <a:solidFill>
                  <a:srgbClr val="002060"/>
                </a:solidFill>
                <a:latin typeface="Book Antiqua" pitchFamily="18" charset="0"/>
              </a:rPr>
              <a:t> (</a:t>
            </a:r>
            <a:r>
              <a:rPr lang="en-US" dirty="0" err="1">
                <a:solidFill>
                  <a:srgbClr val="002060"/>
                </a:solidFill>
                <a:latin typeface="Book Antiqua" pitchFamily="18" charset="0"/>
              </a:rPr>
              <a:t>targetNamespace</a:t>
            </a:r>
            <a:r>
              <a:rPr lang="en-US" dirty="0">
                <a:solidFill>
                  <a:srgbClr val="002060"/>
                </a:solidFill>
                <a:latin typeface="Book Antiqua" pitchFamily="18" charset="0"/>
              </a:rPr>
              <a:t>)</a:t>
            </a:r>
            <a:r>
              <a:rPr lang="en-US" b="1" dirty="0">
                <a:solidFill>
                  <a:srgbClr val="002060"/>
                </a:solidFill>
                <a:latin typeface="Book Antiqua" pitchFamily="18" charset="0"/>
              </a:rPr>
              <a:t> </a:t>
            </a:r>
          </a:p>
          <a:p>
            <a:pPr>
              <a:defRPr/>
            </a:pPr>
            <a:endParaRPr lang="en-US" sz="2000" dirty="0">
              <a:latin typeface="+mj-lt"/>
            </a:endParaRPr>
          </a:p>
        </p:txBody>
      </p:sp>
      <p:sp>
        <p:nvSpPr>
          <p:cNvPr id="14" name="Up Arrow 13"/>
          <p:cNvSpPr/>
          <p:nvPr/>
        </p:nvSpPr>
        <p:spPr>
          <a:xfrm>
            <a:off x="3124200" y="4038600"/>
            <a:ext cx="152400" cy="6096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Up Arrow 14"/>
          <p:cNvSpPr/>
          <p:nvPr/>
        </p:nvSpPr>
        <p:spPr>
          <a:xfrm>
            <a:off x="5486400" y="4038600"/>
            <a:ext cx="152400" cy="6096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Up Arrow 15"/>
          <p:cNvSpPr/>
          <p:nvPr/>
        </p:nvSpPr>
        <p:spPr>
          <a:xfrm>
            <a:off x="2057400" y="2057400"/>
            <a:ext cx="152400" cy="6096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Up Arrow 16"/>
          <p:cNvSpPr/>
          <p:nvPr/>
        </p:nvSpPr>
        <p:spPr>
          <a:xfrm>
            <a:off x="6400800" y="2057400"/>
            <a:ext cx="152400" cy="6096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XML Schema</a:t>
            </a:r>
            <a:endParaRPr lang="en-IN" dirty="0"/>
          </a:p>
        </p:txBody>
      </p:sp>
      <p:sp>
        <p:nvSpPr>
          <p:cNvPr id="3" name="Content Placeholder 2"/>
          <p:cNvSpPr>
            <a:spLocks noGrp="1"/>
          </p:cNvSpPr>
          <p:nvPr>
            <p:ph idx="1"/>
          </p:nvPr>
        </p:nvSpPr>
        <p:spPr/>
        <p:txBody>
          <a:bodyPr/>
          <a:lstStyle/>
          <a:p>
            <a:pPr>
              <a:buBlip>
                <a:blip r:embed="rId3"/>
              </a:buBlip>
            </a:pPr>
            <a:r>
              <a:rPr lang="en-IN" sz="2200" b="1" dirty="0" smtClean="0">
                <a:solidFill>
                  <a:srgbClr val="002060"/>
                </a:solidFill>
                <a:latin typeface="Book Antiqua" pitchFamily="18" charset="0"/>
              </a:rPr>
              <a:t>XML Document mapped to Schema</a:t>
            </a:r>
          </a:p>
          <a:p>
            <a:endParaRPr lang="en-IN" sz="1800" dirty="0">
              <a:solidFill>
                <a:srgbClr val="002060"/>
              </a:solidFill>
              <a:latin typeface="Book Antiqua" pitchFamily="18" charset="0"/>
            </a:endParaRPr>
          </a:p>
        </p:txBody>
      </p:sp>
      <p:sp>
        <p:nvSpPr>
          <p:cNvPr id="4" name="Rectangle 4"/>
          <p:cNvSpPr>
            <a:spLocks noChangeArrowheads="1"/>
          </p:cNvSpPr>
          <p:nvPr/>
        </p:nvSpPr>
        <p:spPr bwMode="auto">
          <a:xfrm>
            <a:off x="358515" y="1667232"/>
            <a:ext cx="8610600" cy="2585323"/>
          </a:xfrm>
          <a:prstGeom prst="rect">
            <a:avLst/>
          </a:prstGeom>
          <a:noFill/>
          <a:ln w="9525">
            <a:solidFill>
              <a:schemeClr val="tx1"/>
            </a:solidFill>
            <a:miter lim="800000"/>
            <a:headEnd/>
            <a:tailEnd/>
          </a:ln>
        </p:spPr>
        <p:txBody>
          <a:bodyPr anchor="ctr">
            <a:spAutoFit/>
          </a:bodyPr>
          <a:lstStyle/>
          <a:p>
            <a:r>
              <a:rPr lang="en-US" dirty="0">
                <a:solidFill>
                  <a:srgbClr val="002060"/>
                </a:solidFill>
                <a:latin typeface="Book Antiqua" pitchFamily="18" charset="0"/>
              </a:rPr>
              <a:t>&lt;?xml version="1.0" encoding="UTF-8"?&gt;</a:t>
            </a:r>
          </a:p>
          <a:p>
            <a:r>
              <a:rPr lang="en-US" dirty="0">
                <a:solidFill>
                  <a:srgbClr val="002060"/>
                </a:solidFill>
                <a:latin typeface="Book Antiqua" pitchFamily="18" charset="0"/>
              </a:rPr>
              <a:t>&lt;song </a:t>
            </a:r>
          </a:p>
          <a:p>
            <a:r>
              <a:rPr lang="en-US" dirty="0">
                <a:solidFill>
                  <a:srgbClr val="002060"/>
                </a:solidFill>
                <a:latin typeface="Book Antiqua" pitchFamily="18" charset="0"/>
              </a:rPr>
              <a:t>    </a:t>
            </a:r>
            <a:r>
              <a:rPr lang="en-US" dirty="0" err="1">
                <a:solidFill>
                  <a:srgbClr val="002060"/>
                </a:solidFill>
                <a:latin typeface="Book Antiqua" pitchFamily="18" charset="0"/>
              </a:rPr>
              <a:t>xmlns</a:t>
            </a:r>
            <a:r>
              <a:rPr lang="en-US" dirty="0">
                <a:solidFill>
                  <a:srgbClr val="002060"/>
                </a:solidFill>
                <a:latin typeface="Book Antiqua" pitchFamily="18" charset="0"/>
              </a:rPr>
              <a:t>="http://www.music.org/album"</a:t>
            </a:r>
          </a:p>
          <a:p>
            <a:r>
              <a:rPr lang="en-US" dirty="0">
                <a:solidFill>
                  <a:srgbClr val="002060"/>
                </a:solidFill>
                <a:latin typeface="Book Antiqua" pitchFamily="18" charset="0"/>
              </a:rPr>
              <a:t>    </a:t>
            </a:r>
            <a:r>
              <a:rPr lang="en-US" dirty="0" err="1">
                <a:solidFill>
                  <a:srgbClr val="002060"/>
                </a:solidFill>
                <a:latin typeface="Book Antiqua" pitchFamily="18" charset="0"/>
              </a:rPr>
              <a:t>xmlns:xsi</a:t>
            </a:r>
            <a:r>
              <a:rPr lang="en-US" dirty="0">
                <a:solidFill>
                  <a:srgbClr val="002060"/>
                </a:solidFill>
                <a:latin typeface="Book Antiqua" pitchFamily="18" charset="0"/>
              </a:rPr>
              <a:t>="http://www.w3.org/2001/XMLSchema-instance"</a:t>
            </a:r>
          </a:p>
          <a:p>
            <a:r>
              <a:rPr lang="en-US" dirty="0">
                <a:solidFill>
                  <a:srgbClr val="002060"/>
                </a:solidFill>
                <a:latin typeface="Book Antiqua" pitchFamily="18" charset="0"/>
              </a:rPr>
              <a:t>    </a:t>
            </a:r>
            <a:r>
              <a:rPr lang="en-US" dirty="0" err="1">
                <a:solidFill>
                  <a:srgbClr val="002060"/>
                </a:solidFill>
                <a:latin typeface="Book Antiqua" pitchFamily="18" charset="0"/>
              </a:rPr>
              <a:t>xsi:schemaLocation</a:t>
            </a:r>
            <a:r>
              <a:rPr lang="en-US" dirty="0">
                <a:solidFill>
                  <a:srgbClr val="002060"/>
                </a:solidFill>
                <a:latin typeface="Book Antiqua" pitchFamily="18" charset="0"/>
              </a:rPr>
              <a:t>="http://www.music.org/album song.xsd"&gt;</a:t>
            </a:r>
          </a:p>
          <a:p>
            <a:r>
              <a:rPr lang="en-US" dirty="0">
                <a:solidFill>
                  <a:srgbClr val="002060"/>
                </a:solidFill>
                <a:latin typeface="Book Antiqua" pitchFamily="18" charset="0"/>
              </a:rPr>
              <a:t>    &lt;title&gt;New Divide&lt;/title&gt;</a:t>
            </a:r>
          </a:p>
          <a:p>
            <a:r>
              <a:rPr lang="en-US" dirty="0">
                <a:solidFill>
                  <a:srgbClr val="002060"/>
                </a:solidFill>
                <a:latin typeface="Book Antiqua" pitchFamily="18" charset="0"/>
              </a:rPr>
              <a:t>    &lt;category&gt;Pop&lt;/category&gt;</a:t>
            </a:r>
          </a:p>
          <a:p>
            <a:r>
              <a:rPr lang="en-US" dirty="0">
                <a:solidFill>
                  <a:srgbClr val="002060"/>
                </a:solidFill>
                <a:latin typeface="Book Antiqua" pitchFamily="18" charset="0"/>
              </a:rPr>
              <a:t>    &lt;artist&gt;</a:t>
            </a:r>
            <a:r>
              <a:rPr lang="en-US" dirty="0" err="1">
                <a:solidFill>
                  <a:srgbClr val="002060"/>
                </a:solidFill>
                <a:latin typeface="Book Antiqua" pitchFamily="18" charset="0"/>
              </a:rPr>
              <a:t>Linkin</a:t>
            </a:r>
            <a:r>
              <a:rPr lang="en-US" dirty="0">
                <a:solidFill>
                  <a:srgbClr val="002060"/>
                </a:solidFill>
                <a:latin typeface="Book Antiqua" pitchFamily="18" charset="0"/>
              </a:rPr>
              <a:t> Park&lt;/artist&gt;</a:t>
            </a:r>
          </a:p>
          <a:p>
            <a:r>
              <a:rPr lang="en-US" dirty="0">
                <a:solidFill>
                  <a:srgbClr val="002060"/>
                </a:solidFill>
                <a:latin typeface="Book Antiqua" pitchFamily="18" charset="0"/>
              </a:rPr>
              <a:t>&lt;/song&gt;</a:t>
            </a:r>
          </a:p>
        </p:txBody>
      </p:sp>
      <p:sp>
        <p:nvSpPr>
          <p:cNvPr id="5" name="Text Box 6"/>
          <p:cNvSpPr txBox="1">
            <a:spLocks noChangeArrowheads="1"/>
          </p:cNvSpPr>
          <p:nvPr/>
        </p:nvSpPr>
        <p:spPr bwMode="auto">
          <a:xfrm>
            <a:off x="914400" y="4876800"/>
            <a:ext cx="1775085" cy="147732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solidFill>
                  <a:srgbClr val="002060"/>
                </a:solidFill>
                <a:latin typeface="Book Antiqua" pitchFamily="18" charset="0"/>
              </a:rPr>
              <a:t>Informs parser about location of the schema when it defines a namespace</a:t>
            </a:r>
          </a:p>
        </p:txBody>
      </p:sp>
      <p:sp>
        <p:nvSpPr>
          <p:cNvPr id="6" name="Text Box 8"/>
          <p:cNvSpPr txBox="1">
            <a:spLocks noChangeArrowheads="1"/>
          </p:cNvSpPr>
          <p:nvPr/>
        </p:nvSpPr>
        <p:spPr bwMode="auto">
          <a:xfrm>
            <a:off x="3657600" y="4876800"/>
            <a:ext cx="1470285" cy="92333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solidFill>
                  <a:srgbClr val="002060"/>
                </a:solidFill>
                <a:latin typeface="Book Antiqua" pitchFamily="18" charset="0"/>
              </a:rPr>
              <a:t>The namespace to use</a:t>
            </a:r>
          </a:p>
        </p:txBody>
      </p:sp>
      <p:sp>
        <p:nvSpPr>
          <p:cNvPr id="7" name="Text Box 11"/>
          <p:cNvSpPr txBox="1">
            <a:spLocks noChangeArrowheads="1"/>
          </p:cNvSpPr>
          <p:nvPr/>
        </p:nvSpPr>
        <p:spPr bwMode="auto">
          <a:xfrm>
            <a:off x="6019800" y="4800600"/>
            <a:ext cx="1851285" cy="1200329"/>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latin typeface="Book Antiqua" pitchFamily="18" charset="0"/>
              </a:rPr>
              <a:t>The location of XML schema to use for that namespace </a:t>
            </a:r>
          </a:p>
        </p:txBody>
      </p:sp>
      <p:sp>
        <p:nvSpPr>
          <p:cNvPr id="11" name="Up Arrow 10"/>
          <p:cNvSpPr/>
          <p:nvPr/>
        </p:nvSpPr>
        <p:spPr>
          <a:xfrm>
            <a:off x="1752600" y="3124200"/>
            <a:ext cx="152400" cy="17526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Up Arrow 11"/>
          <p:cNvSpPr/>
          <p:nvPr/>
        </p:nvSpPr>
        <p:spPr>
          <a:xfrm>
            <a:off x="4267200" y="3048000"/>
            <a:ext cx="152400" cy="17526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Up Arrow 12"/>
          <p:cNvSpPr/>
          <p:nvPr/>
        </p:nvSpPr>
        <p:spPr>
          <a:xfrm>
            <a:off x="6858000" y="3124200"/>
            <a:ext cx="152400" cy="15240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XML Schema</a:t>
            </a:r>
            <a:endParaRPr lang="en-IN" dirty="0"/>
          </a:p>
        </p:txBody>
      </p:sp>
      <p:sp>
        <p:nvSpPr>
          <p:cNvPr id="3" name="Content Placeholder 2"/>
          <p:cNvSpPr>
            <a:spLocks noGrp="1"/>
          </p:cNvSpPr>
          <p:nvPr>
            <p:ph idx="1"/>
          </p:nvPr>
        </p:nvSpPr>
        <p:spPr>
          <a:xfrm>
            <a:off x="42864" y="609600"/>
            <a:ext cx="9029696" cy="6248400"/>
          </a:xfrm>
        </p:spPr>
        <p:txBody>
          <a:bodyPr>
            <a:normAutofit/>
          </a:bodyPr>
          <a:lstStyle/>
          <a:p>
            <a:pPr>
              <a:buBlip>
                <a:blip r:embed="rId3"/>
              </a:buBlip>
            </a:pPr>
            <a:r>
              <a:rPr lang="en-IN" sz="2000" b="1" dirty="0" smtClean="0">
                <a:solidFill>
                  <a:srgbClr val="002060"/>
                </a:solidFill>
                <a:latin typeface="Book Antiqua" pitchFamily="18" charset="0"/>
              </a:rPr>
              <a:t>Referencing a schema in an XML instance document</a:t>
            </a:r>
          </a:p>
          <a:p>
            <a:endParaRPr lang="en-IN" sz="2200" b="1" dirty="0">
              <a:latin typeface="Book Antiqua" pitchFamily="18" charset="0"/>
            </a:endParaRPr>
          </a:p>
        </p:txBody>
      </p:sp>
      <p:sp>
        <p:nvSpPr>
          <p:cNvPr id="4" name="Text Placeholder 5"/>
          <p:cNvSpPr txBox="1">
            <a:spLocks/>
          </p:cNvSpPr>
          <p:nvPr/>
        </p:nvSpPr>
        <p:spPr>
          <a:xfrm>
            <a:off x="457200" y="1360488"/>
            <a:ext cx="8240713" cy="5268912"/>
          </a:xfrm>
          <a:prstGeom prst="rect">
            <a:avLst/>
          </a:prstGeom>
        </p:spPr>
        <p:txBody>
          <a:bodyPr/>
          <a:lstStyle/>
          <a:p>
            <a:pPr marL="342900" marR="0" lvl="0" indent="-342900" algn="l" defTabSz="914400" rtl="0" eaLnBrk="1" fontAlgn="auto" latinLnBrk="0" hangingPunct="1">
              <a:lnSpc>
                <a:spcPct val="90000"/>
              </a:lnSpc>
              <a:spcBef>
                <a:spcPct val="20000"/>
              </a:spcBef>
              <a:spcAft>
                <a:spcPts val="0"/>
              </a:spcAft>
              <a:buClrTx/>
              <a:buSzTx/>
              <a:buFont typeface="Wingdings" pitchFamily="2" charset="2"/>
              <a:buChar char="§"/>
              <a:tabLst/>
              <a:defRPr/>
            </a:pP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To refer to a DTD in an XML document, the reference goes </a:t>
            </a:r>
            <a:r>
              <a:rPr kumimoji="0" lang="en-IN" b="0" i="1"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before</a:t>
            </a: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 the root element:</a:t>
            </a:r>
          </a:p>
          <a:p>
            <a:pPr marL="742950" marR="0" lvl="1" indent="-285750" algn="l" defTabSz="914400" rtl="0" eaLnBrk="1" fontAlgn="auto" latinLnBrk="0" hangingPunct="1">
              <a:lnSpc>
                <a:spcPct val="90000"/>
              </a:lnSpc>
              <a:spcBef>
                <a:spcPct val="20000"/>
              </a:spcBef>
              <a:spcAft>
                <a:spcPts val="0"/>
              </a:spcAft>
              <a:buClrTx/>
              <a:buSzTx/>
              <a:buFont typeface="Arial" charset="0"/>
              <a:buNone/>
              <a:tabLst/>
              <a:defRPr/>
            </a:pP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    &lt;?xml version="1.0"?&gt;</a:t>
            </a:r>
            <a:b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b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&lt;!DOCTYPE </a:t>
            </a:r>
            <a:r>
              <a:rPr kumimoji="0" lang="en-IN"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Verdana" pitchFamily="34" charset="0"/>
              </a:rPr>
              <a:t>rootElement</a:t>
            </a: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 SYSTEM "</a:t>
            </a:r>
            <a:r>
              <a:rPr kumimoji="0" lang="en-IN" b="0" i="1"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Verdana" pitchFamily="34" charset="0"/>
              </a:rPr>
              <a:t>url</a:t>
            </a: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"&gt;</a:t>
            </a:r>
            <a:b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b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&lt;</a:t>
            </a:r>
            <a:r>
              <a:rPr kumimoji="0" lang="en-IN"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Verdana" pitchFamily="34" charset="0"/>
              </a:rPr>
              <a:t>rootElement</a:t>
            </a: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&gt; ... &lt;/</a:t>
            </a:r>
            <a:r>
              <a:rPr kumimoji="0" lang="en-IN"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Verdana" pitchFamily="34" charset="0"/>
              </a:rPr>
              <a:t>rootElement</a:t>
            </a: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&gt;</a:t>
            </a:r>
          </a:p>
          <a:p>
            <a:pPr marL="742950" marR="0" lvl="1" indent="-285750" algn="l" defTabSz="914400" rtl="0" eaLnBrk="1" fontAlgn="auto" latinLnBrk="0" hangingPunct="1">
              <a:lnSpc>
                <a:spcPct val="90000"/>
              </a:lnSpc>
              <a:spcBef>
                <a:spcPct val="20000"/>
              </a:spcBef>
              <a:spcAft>
                <a:spcPts val="0"/>
              </a:spcAft>
              <a:buClrTx/>
              <a:buSzTx/>
              <a:buFont typeface="Arial" charset="0"/>
              <a:buNone/>
              <a:tabLst/>
              <a:defRPr/>
            </a:pPr>
            <a:endPar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endParaRPr>
          </a:p>
          <a:p>
            <a:pPr marL="342900" marR="0" lvl="0" indent="-342900" algn="l" defTabSz="914400" rtl="0" eaLnBrk="1" fontAlgn="auto" latinLnBrk="0" hangingPunct="1">
              <a:lnSpc>
                <a:spcPct val="90000"/>
              </a:lnSpc>
              <a:spcBef>
                <a:spcPct val="20000"/>
              </a:spcBef>
              <a:spcAft>
                <a:spcPts val="0"/>
              </a:spcAft>
              <a:buClrTx/>
              <a:buSzTx/>
              <a:buFont typeface="Wingdings" pitchFamily="2" charset="2"/>
              <a:buChar char="§"/>
              <a:tabLst/>
              <a:defRPr/>
            </a:pP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To refer to an XSD in an XML document, the reference goes </a:t>
            </a:r>
            <a:r>
              <a:rPr kumimoji="0" lang="en-IN" b="0" i="1"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in</a:t>
            </a: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 the root element:    </a:t>
            </a:r>
          </a:p>
          <a:p>
            <a:pPr marL="742950" marR="0" lvl="1" indent="-285750" algn="l" defTabSz="914400" rtl="0" eaLnBrk="1" fontAlgn="auto" latinLnBrk="0" hangingPunct="1">
              <a:lnSpc>
                <a:spcPct val="90000"/>
              </a:lnSpc>
              <a:spcBef>
                <a:spcPct val="20000"/>
              </a:spcBef>
              <a:spcAft>
                <a:spcPts val="0"/>
              </a:spcAft>
              <a:buClrTx/>
              <a:buSzTx/>
              <a:buFont typeface="Arial" charset="0"/>
              <a:buNone/>
              <a:tabLst/>
              <a:defRPr/>
            </a:pPr>
            <a:r>
              <a:rPr kumimoji="0" lang="en-IN" b="0" i="0" u="none" strike="noStrike" kern="1200" cap="none" spc="0" normalizeH="0" baseline="0" noProof="0" dirty="0" smtClean="0">
                <a:ln>
                  <a:noFill/>
                </a:ln>
                <a:solidFill>
                  <a:srgbClr val="002060"/>
                </a:solidFill>
                <a:effectLst/>
                <a:uLnTx/>
                <a:uFillTx/>
                <a:latin typeface="Verdana" pitchFamily="34" charset="0"/>
                <a:ea typeface="Verdana" pitchFamily="34" charset="0"/>
                <a:cs typeface="Verdana" pitchFamily="34" charset="0"/>
              </a:rPr>
              <a:t>    </a:t>
            </a: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&lt;?xml version="1.0"?&gt;</a:t>
            </a:r>
            <a:b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b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&lt;</a:t>
            </a:r>
            <a:r>
              <a:rPr kumimoji="0" lang="en-IN"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Verdana" pitchFamily="34" charset="0"/>
              </a:rPr>
              <a:t>rootElement</a:t>
            </a: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
            </a:r>
            <a:b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b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    </a:t>
            </a:r>
            <a:r>
              <a:rPr kumimoji="0" lang="en-IN"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Verdana" pitchFamily="34" charset="0"/>
              </a:rPr>
              <a:t>xmlns:xsi</a:t>
            </a: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="http://www.w3.org/2001/XMLSchema-instance“</a:t>
            </a:r>
            <a:b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b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		(The </a:t>
            </a:r>
            <a:r>
              <a:rPr kumimoji="0" lang="en-IN" b="0" i="0" u="sng"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X</a:t>
            </a: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ML </a:t>
            </a:r>
            <a:r>
              <a:rPr kumimoji="0" lang="en-IN" b="0" i="0" u="sng"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S</a:t>
            </a: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chema </a:t>
            </a:r>
            <a:r>
              <a:rPr kumimoji="0" lang="en-IN" b="0" i="0" u="sng"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I</a:t>
            </a: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nstance reference is required)</a:t>
            </a:r>
            <a:b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b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    </a:t>
            </a:r>
            <a:r>
              <a:rPr kumimoji="0" lang="en-IN"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Verdana" pitchFamily="34" charset="0"/>
              </a:rPr>
              <a:t>xsi:SchemaLocation</a:t>
            </a: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a:t>
            </a:r>
            <a:r>
              <a:rPr kumimoji="0" lang="en-IN" b="0" i="1"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Verdana" pitchFamily="34" charset="0"/>
              </a:rPr>
              <a:t>url</a:t>
            </a:r>
            <a:r>
              <a:rPr kumimoji="0" lang="en-IN" b="0" i="1"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   file</a:t>
            </a: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"&gt;</a:t>
            </a:r>
            <a:b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b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              (This is where </a:t>
            </a:r>
            <a:r>
              <a:rPr kumimoji="0" lang="en-IN" b="0" i="1"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your</a:t>
            </a: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 XML Schema definition can be found)</a:t>
            </a:r>
          </a:p>
          <a:p>
            <a:pPr marL="742950" marR="0" lvl="1" indent="-285750" algn="l" defTabSz="914400" rtl="0" eaLnBrk="1" fontAlgn="auto" latinLnBrk="0" hangingPunct="1">
              <a:lnSpc>
                <a:spcPct val="90000"/>
              </a:lnSpc>
              <a:spcBef>
                <a:spcPct val="20000"/>
              </a:spcBef>
              <a:spcAft>
                <a:spcPts val="0"/>
              </a:spcAft>
              <a:buClrTx/>
              <a:buSzTx/>
              <a:buFont typeface="Arial" charset="0"/>
              <a:buNone/>
              <a:tabLst/>
              <a:defRPr/>
            </a:pP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 			...</a:t>
            </a:r>
            <a:b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b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&lt;/</a:t>
            </a:r>
            <a:r>
              <a:rPr kumimoji="0" lang="en-IN"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Verdana" pitchFamily="34" charset="0"/>
              </a:rPr>
              <a:t>rootElement</a:t>
            </a: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&gt;</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endParaRPr kumimoji="0" lang="en-IN" sz="2000" b="0" i="0" u="none" strike="noStrike" kern="1200" cap="none" spc="0" normalizeH="0" baseline="0" noProof="0" dirty="0" smtClean="0">
              <a:ln>
                <a:noFill/>
              </a:ln>
              <a:solidFill>
                <a:schemeClr val="tx1"/>
              </a:solidFill>
              <a:effectLst/>
              <a:uLnTx/>
              <a:uFillTx/>
              <a:latin typeface="Book Antiqua" pitchFamily="18" charset="0"/>
              <a:ea typeface="Verdana" pitchFamily="34" charset="0"/>
              <a:cs typeface="Arial"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2000" b="0" i="0" u="none" strike="noStrike" kern="1200" cap="none" spc="0" normalizeH="0" baseline="0" noProof="0" dirty="0" smtClean="0">
              <a:ln>
                <a:noFill/>
              </a:ln>
              <a:solidFill>
                <a:schemeClr val="tx1"/>
              </a:solidFill>
              <a:effectLst/>
              <a:uLnTx/>
              <a:uFillTx/>
              <a:latin typeface="Book Antiqua" pitchFamily="18" charset="0"/>
              <a:ea typeface="Verdana" pitchFamily="34" charset="0"/>
              <a:cs typeface="Arial"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XML Schema</a:t>
            </a:r>
            <a:endParaRPr lang="en-IN" dirty="0"/>
          </a:p>
        </p:txBody>
      </p:sp>
      <p:sp>
        <p:nvSpPr>
          <p:cNvPr id="3" name="Content Placeholder 2"/>
          <p:cNvSpPr>
            <a:spLocks noGrp="1"/>
          </p:cNvSpPr>
          <p:nvPr>
            <p:ph idx="1"/>
          </p:nvPr>
        </p:nvSpPr>
        <p:spPr/>
        <p:txBody>
          <a:bodyPr/>
          <a:lstStyle/>
          <a:p>
            <a:pPr>
              <a:buBlip>
                <a:blip r:embed="rId3"/>
              </a:buBlip>
            </a:pPr>
            <a:r>
              <a:rPr lang="en-IN" sz="2000" b="1" dirty="0" smtClean="0">
                <a:solidFill>
                  <a:srgbClr val="002060"/>
                </a:solidFill>
                <a:latin typeface="Book Antiqua" pitchFamily="18" charset="0"/>
              </a:rPr>
              <a:t>Multiple Levels of Checking</a:t>
            </a:r>
          </a:p>
          <a:p>
            <a:pPr>
              <a:buNone/>
            </a:pPr>
            <a:endParaRPr lang="en-IN" dirty="0"/>
          </a:p>
        </p:txBody>
      </p:sp>
      <p:sp>
        <p:nvSpPr>
          <p:cNvPr id="4" name="Text Box 4"/>
          <p:cNvSpPr txBox="1">
            <a:spLocks noChangeArrowheads="1"/>
          </p:cNvSpPr>
          <p:nvPr/>
        </p:nvSpPr>
        <p:spPr bwMode="auto">
          <a:xfrm>
            <a:off x="914400" y="3008313"/>
            <a:ext cx="1119217" cy="369332"/>
          </a:xfrm>
          <a:prstGeom prst="rect">
            <a:avLst/>
          </a:prstGeom>
          <a:noFill/>
          <a:ln w="9525">
            <a:noFill/>
            <a:miter lim="800000"/>
            <a:headEnd/>
            <a:tailEnd/>
          </a:ln>
        </p:spPr>
        <p:txBody>
          <a:bodyPr wrap="none">
            <a:spAutoFit/>
          </a:bodyPr>
          <a:lstStyle/>
          <a:p>
            <a:pPr eaLnBrk="0" hangingPunct="0">
              <a:defRPr/>
            </a:pPr>
            <a:r>
              <a:rPr lang="en-US" dirty="0">
                <a:solidFill>
                  <a:srgbClr val="002060"/>
                </a:solidFill>
                <a:latin typeface="Book Antiqua" pitchFamily="18" charset="0"/>
              </a:rPr>
              <a:t>song.xml</a:t>
            </a:r>
          </a:p>
        </p:txBody>
      </p:sp>
      <p:sp>
        <p:nvSpPr>
          <p:cNvPr id="5" name="Text Box 13"/>
          <p:cNvSpPr txBox="1">
            <a:spLocks noChangeArrowheads="1"/>
          </p:cNvSpPr>
          <p:nvPr/>
        </p:nvSpPr>
        <p:spPr bwMode="auto">
          <a:xfrm>
            <a:off x="1090829" y="4600575"/>
            <a:ext cx="3041217" cy="1034129"/>
          </a:xfrm>
          <a:prstGeom prst="rect">
            <a:avLst/>
          </a:prstGeom>
          <a:noFill/>
          <a:ln w="9525">
            <a:noFill/>
            <a:miter lim="800000"/>
            <a:headEnd/>
            <a:tailEnd/>
          </a:ln>
        </p:spPr>
        <p:txBody>
          <a:bodyPr wrap="none">
            <a:spAutoFit/>
          </a:bodyPr>
          <a:lstStyle/>
          <a:p>
            <a:pPr algn="just">
              <a:spcBef>
                <a:spcPct val="20000"/>
              </a:spcBef>
              <a:buClr>
                <a:srgbClr val="CC3300"/>
              </a:buClr>
              <a:buFont typeface="Wingdings" pitchFamily="2" charset="2"/>
              <a:buNone/>
              <a:defRPr/>
            </a:pPr>
            <a:r>
              <a:rPr lang="en-US" dirty="0">
                <a:solidFill>
                  <a:srgbClr val="002060"/>
                </a:solidFill>
                <a:latin typeface="Book Antiqua" pitchFamily="18" charset="0"/>
                <a:cs typeface="Arial" charset="0"/>
              </a:rPr>
              <a:t>Validate that xml document</a:t>
            </a:r>
          </a:p>
          <a:p>
            <a:pPr algn="just">
              <a:spcBef>
                <a:spcPct val="20000"/>
              </a:spcBef>
              <a:buClr>
                <a:srgbClr val="CC3300"/>
              </a:buClr>
              <a:buFont typeface="Wingdings" pitchFamily="2" charset="2"/>
              <a:buNone/>
              <a:defRPr/>
            </a:pPr>
            <a:r>
              <a:rPr lang="en-US" dirty="0">
                <a:solidFill>
                  <a:srgbClr val="002060"/>
                </a:solidFill>
                <a:latin typeface="Book Antiqua" pitchFamily="18" charset="0"/>
                <a:cs typeface="Arial" charset="0"/>
              </a:rPr>
              <a:t>conforms to rules described</a:t>
            </a:r>
          </a:p>
          <a:p>
            <a:pPr algn="just">
              <a:spcBef>
                <a:spcPct val="20000"/>
              </a:spcBef>
              <a:buClr>
                <a:srgbClr val="CC3300"/>
              </a:buClr>
              <a:buFont typeface="Wingdings" pitchFamily="2" charset="2"/>
              <a:buNone/>
              <a:defRPr/>
            </a:pPr>
            <a:r>
              <a:rPr lang="en-US" dirty="0">
                <a:solidFill>
                  <a:srgbClr val="002060"/>
                </a:solidFill>
                <a:latin typeface="Book Antiqua" pitchFamily="18" charset="0"/>
                <a:cs typeface="Arial" charset="0"/>
              </a:rPr>
              <a:t>in song.xsd</a:t>
            </a:r>
          </a:p>
        </p:txBody>
      </p:sp>
      <p:sp>
        <p:nvSpPr>
          <p:cNvPr id="6" name="Text Box 14"/>
          <p:cNvSpPr txBox="1">
            <a:spLocks noChangeArrowheads="1"/>
          </p:cNvSpPr>
          <p:nvPr/>
        </p:nvSpPr>
        <p:spPr bwMode="auto">
          <a:xfrm>
            <a:off x="4724400" y="4624388"/>
            <a:ext cx="4038600" cy="1311128"/>
          </a:xfrm>
          <a:prstGeom prst="rect">
            <a:avLst/>
          </a:prstGeom>
          <a:noFill/>
          <a:ln w="9525">
            <a:noFill/>
            <a:miter lim="800000"/>
            <a:headEnd/>
            <a:tailEnd/>
          </a:ln>
        </p:spPr>
        <p:txBody>
          <a:bodyPr>
            <a:spAutoFit/>
          </a:bodyPr>
          <a:lstStyle/>
          <a:p>
            <a:pPr algn="just">
              <a:spcBef>
                <a:spcPct val="20000"/>
              </a:spcBef>
              <a:buClr>
                <a:srgbClr val="CC3300"/>
              </a:buClr>
              <a:buFont typeface="Wingdings" pitchFamily="2" charset="2"/>
              <a:buNone/>
              <a:defRPr/>
            </a:pPr>
            <a:r>
              <a:rPr lang="en-US" dirty="0">
                <a:solidFill>
                  <a:srgbClr val="002060"/>
                </a:solidFill>
                <a:latin typeface="Book Antiqua" pitchFamily="18" charset="0"/>
                <a:cs typeface="Arial" charset="0"/>
              </a:rPr>
              <a:t>Validate that  song.xsd is a valid</a:t>
            </a:r>
          </a:p>
          <a:p>
            <a:pPr algn="just">
              <a:spcBef>
                <a:spcPct val="20000"/>
              </a:spcBef>
              <a:buClr>
                <a:srgbClr val="CC3300"/>
              </a:buClr>
              <a:buFont typeface="Wingdings" pitchFamily="2" charset="2"/>
              <a:buNone/>
              <a:defRPr/>
            </a:pPr>
            <a:r>
              <a:rPr lang="en-US" dirty="0">
                <a:solidFill>
                  <a:srgbClr val="002060"/>
                </a:solidFill>
                <a:latin typeface="Book Antiqua" pitchFamily="18" charset="0"/>
                <a:cs typeface="Arial" charset="0"/>
              </a:rPr>
              <a:t>schema document, i.e., it conforms</a:t>
            </a:r>
          </a:p>
          <a:p>
            <a:pPr algn="just">
              <a:spcBef>
                <a:spcPct val="20000"/>
              </a:spcBef>
              <a:buClr>
                <a:srgbClr val="CC3300"/>
              </a:buClr>
              <a:buFont typeface="Wingdings" pitchFamily="2" charset="2"/>
              <a:buNone/>
              <a:defRPr/>
            </a:pPr>
            <a:r>
              <a:rPr lang="en-US" dirty="0">
                <a:solidFill>
                  <a:srgbClr val="002060"/>
                </a:solidFill>
                <a:latin typeface="Book Antiqua" pitchFamily="18" charset="0"/>
                <a:cs typeface="Arial" charset="0"/>
              </a:rPr>
              <a:t>to rules described in schema-for-schemas</a:t>
            </a:r>
          </a:p>
        </p:txBody>
      </p:sp>
      <p:sp>
        <p:nvSpPr>
          <p:cNvPr id="7" name="AutoShape 15"/>
          <p:cNvSpPr>
            <a:spLocks noChangeArrowheads="1"/>
          </p:cNvSpPr>
          <p:nvPr/>
        </p:nvSpPr>
        <p:spPr bwMode="auto">
          <a:xfrm>
            <a:off x="1066800" y="1905000"/>
            <a:ext cx="1066800" cy="1066800"/>
          </a:xfrm>
          <a:prstGeom prst="flowChartDocument">
            <a:avLst/>
          </a:prstGeom>
          <a:solidFill>
            <a:schemeClr val="accent1"/>
          </a:solidFill>
          <a:ln w="9525">
            <a:solidFill>
              <a:schemeClr val="tx1"/>
            </a:solidFill>
            <a:miter lim="800000"/>
            <a:headEnd/>
            <a:tailEnd/>
          </a:ln>
        </p:spPr>
        <p:txBody>
          <a:bodyPr wrap="none" anchor="ctr"/>
          <a:lstStyle/>
          <a:p>
            <a:endParaRPr lang="en-US"/>
          </a:p>
        </p:txBody>
      </p:sp>
      <p:sp>
        <p:nvSpPr>
          <p:cNvPr id="8" name="AutoShape 16"/>
          <p:cNvSpPr>
            <a:spLocks noChangeArrowheads="1"/>
          </p:cNvSpPr>
          <p:nvPr/>
        </p:nvSpPr>
        <p:spPr bwMode="auto">
          <a:xfrm>
            <a:off x="3657600" y="1905000"/>
            <a:ext cx="1066800" cy="1066800"/>
          </a:xfrm>
          <a:prstGeom prst="flowChartDocument">
            <a:avLst/>
          </a:prstGeom>
          <a:solidFill>
            <a:schemeClr val="accent1"/>
          </a:solidFill>
          <a:ln w="9525">
            <a:solidFill>
              <a:schemeClr val="tx1"/>
            </a:solidFill>
            <a:miter lim="800000"/>
            <a:headEnd/>
            <a:tailEnd/>
          </a:ln>
        </p:spPr>
        <p:txBody>
          <a:bodyPr wrap="none" anchor="ctr"/>
          <a:lstStyle/>
          <a:p>
            <a:endParaRPr lang="en-US"/>
          </a:p>
        </p:txBody>
      </p:sp>
      <p:sp>
        <p:nvSpPr>
          <p:cNvPr id="9" name="AutoShape 17"/>
          <p:cNvSpPr>
            <a:spLocks noChangeArrowheads="1"/>
          </p:cNvSpPr>
          <p:nvPr/>
        </p:nvSpPr>
        <p:spPr bwMode="auto">
          <a:xfrm>
            <a:off x="6400800" y="1905000"/>
            <a:ext cx="1066800" cy="1066800"/>
          </a:xfrm>
          <a:prstGeom prst="flowChartDocument">
            <a:avLst/>
          </a:prstGeom>
          <a:solidFill>
            <a:schemeClr val="accent1"/>
          </a:solidFill>
          <a:ln w="9525">
            <a:solidFill>
              <a:schemeClr val="tx1"/>
            </a:solidFill>
            <a:miter lim="800000"/>
            <a:headEnd/>
            <a:tailEnd/>
          </a:ln>
        </p:spPr>
        <p:txBody>
          <a:bodyPr wrap="none" anchor="ctr"/>
          <a:lstStyle/>
          <a:p>
            <a:endParaRPr lang="en-US"/>
          </a:p>
        </p:txBody>
      </p:sp>
      <p:sp>
        <p:nvSpPr>
          <p:cNvPr id="10" name="Text Box 18"/>
          <p:cNvSpPr txBox="1">
            <a:spLocks noChangeArrowheads="1"/>
          </p:cNvSpPr>
          <p:nvPr/>
        </p:nvSpPr>
        <p:spPr bwMode="auto">
          <a:xfrm>
            <a:off x="3581400" y="2971800"/>
            <a:ext cx="1087157" cy="369332"/>
          </a:xfrm>
          <a:prstGeom prst="rect">
            <a:avLst/>
          </a:prstGeom>
          <a:noFill/>
          <a:ln w="9525">
            <a:noFill/>
            <a:miter lim="800000"/>
            <a:headEnd/>
            <a:tailEnd/>
          </a:ln>
        </p:spPr>
        <p:txBody>
          <a:bodyPr wrap="none">
            <a:spAutoFit/>
          </a:bodyPr>
          <a:lstStyle/>
          <a:p>
            <a:pPr eaLnBrk="0" hangingPunct="0">
              <a:defRPr/>
            </a:pPr>
            <a:r>
              <a:rPr lang="en-US" dirty="0">
                <a:solidFill>
                  <a:srgbClr val="002060"/>
                </a:solidFill>
                <a:latin typeface="Book Antiqua" pitchFamily="18" charset="0"/>
              </a:rPr>
              <a:t>song.xsd</a:t>
            </a:r>
          </a:p>
        </p:txBody>
      </p:sp>
      <p:sp>
        <p:nvSpPr>
          <p:cNvPr id="11" name="Text Box 19"/>
          <p:cNvSpPr txBox="1">
            <a:spLocks noChangeArrowheads="1"/>
          </p:cNvSpPr>
          <p:nvPr/>
        </p:nvSpPr>
        <p:spPr bwMode="auto">
          <a:xfrm>
            <a:off x="5867400" y="2971800"/>
            <a:ext cx="2416046" cy="677108"/>
          </a:xfrm>
          <a:prstGeom prst="rect">
            <a:avLst/>
          </a:prstGeom>
          <a:noFill/>
          <a:ln w="9525">
            <a:noFill/>
            <a:miter lim="800000"/>
            <a:headEnd/>
            <a:tailEnd/>
          </a:ln>
        </p:spPr>
        <p:txBody>
          <a:bodyPr wrap="none">
            <a:spAutoFit/>
          </a:bodyPr>
          <a:lstStyle/>
          <a:p>
            <a:pPr eaLnBrk="0" hangingPunct="0">
              <a:defRPr/>
            </a:pPr>
            <a:r>
              <a:rPr lang="en-US" dirty="0">
                <a:solidFill>
                  <a:srgbClr val="002060"/>
                </a:solidFill>
                <a:latin typeface="Book Antiqua" pitchFamily="18" charset="0"/>
              </a:rPr>
              <a:t>XMLSchema.xsd</a:t>
            </a:r>
          </a:p>
          <a:p>
            <a:pPr eaLnBrk="0" hangingPunct="0">
              <a:defRPr/>
            </a:pPr>
            <a:r>
              <a:rPr lang="en-US" dirty="0">
                <a:solidFill>
                  <a:srgbClr val="002060"/>
                </a:solidFill>
                <a:latin typeface="Book Antiqua" pitchFamily="18" charset="0"/>
              </a:rPr>
              <a:t>(schema-for-schemas</a:t>
            </a:r>
            <a:r>
              <a:rPr lang="en-US" sz="2000" dirty="0">
                <a:solidFill>
                  <a:srgbClr val="002060"/>
                </a:solidFill>
                <a:latin typeface="+mj-lt"/>
              </a:rPr>
              <a:t>)</a:t>
            </a:r>
          </a:p>
        </p:txBody>
      </p:sp>
      <p:sp>
        <p:nvSpPr>
          <p:cNvPr id="12" name="AutoShape 21"/>
          <p:cNvSpPr>
            <a:spLocks noChangeArrowheads="1"/>
          </p:cNvSpPr>
          <p:nvPr/>
        </p:nvSpPr>
        <p:spPr bwMode="auto">
          <a:xfrm>
            <a:off x="4419600" y="3886200"/>
            <a:ext cx="3352800" cy="609600"/>
          </a:xfrm>
          <a:prstGeom prst="curvedUpArrow">
            <a:avLst>
              <a:gd name="adj1" fmla="val 110000"/>
              <a:gd name="adj2" fmla="val 220000"/>
              <a:gd name="adj3" fmla="val 33333"/>
            </a:avLst>
          </a:prstGeom>
          <a:solidFill>
            <a:srgbClr val="FF99CC">
              <a:alpha val="47058"/>
            </a:srgbClr>
          </a:solidFill>
          <a:ln w="9525">
            <a:solidFill>
              <a:schemeClr val="tx1"/>
            </a:solidFill>
            <a:miter lim="800000"/>
            <a:headEnd/>
            <a:tailEnd/>
          </a:ln>
        </p:spPr>
        <p:txBody>
          <a:bodyPr wrap="none" anchor="ctr"/>
          <a:lstStyle/>
          <a:p>
            <a:endParaRPr lang="en-US"/>
          </a:p>
        </p:txBody>
      </p:sp>
      <p:sp>
        <p:nvSpPr>
          <p:cNvPr id="13" name="AutoShape 22"/>
          <p:cNvSpPr>
            <a:spLocks noChangeArrowheads="1"/>
          </p:cNvSpPr>
          <p:nvPr/>
        </p:nvSpPr>
        <p:spPr bwMode="auto">
          <a:xfrm>
            <a:off x="990600" y="3886200"/>
            <a:ext cx="3352800" cy="609600"/>
          </a:xfrm>
          <a:prstGeom prst="curvedUpArrow">
            <a:avLst>
              <a:gd name="adj1" fmla="val 110000"/>
              <a:gd name="adj2" fmla="val 220000"/>
              <a:gd name="adj3" fmla="val 33333"/>
            </a:avLst>
          </a:prstGeom>
          <a:solidFill>
            <a:srgbClr val="FF99CC">
              <a:alpha val="47058"/>
            </a:srgbClr>
          </a:solidFill>
          <a:ln w="9525">
            <a:solidFill>
              <a:schemeClr val="tx1"/>
            </a:solidFill>
            <a:miter lim="800000"/>
            <a:headEnd/>
            <a:tailEnd/>
          </a:ln>
        </p:spPr>
        <p:txBody>
          <a:bodyPr wrap="none" anchor="ct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XML Schema</a:t>
            </a:r>
            <a:endParaRPr lang="en-IN" dirty="0"/>
          </a:p>
        </p:txBody>
      </p:sp>
      <p:sp>
        <p:nvSpPr>
          <p:cNvPr id="3" name="Content Placeholder 2"/>
          <p:cNvSpPr>
            <a:spLocks noGrp="1"/>
          </p:cNvSpPr>
          <p:nvPr>
            <p:ph idx="1"/>
          </p:nvPr>
        </p:nvSpPr>
        <p:spPr>
          <a:xfrm>
            <a:off x="42864" y="609600"/>
            <a:ext cx="9029696" cy="6248400"/>
          </a:xfrm>
        </p:spPr>
        <p:txBody>
          <a:bodyPr/>
          <a:lstStyle/>
          <a:p>
            <a:pPr>
              <a:buBlip>
                <a:blip r:embed="rId3"/>
              </a:buBlip>
            </a:pPr>
            <a:r>
              <a:rPr lang="en-IN" sz="2000" b="1" dirty="0" smtClean="0">
                <a:latin typeface="Book Antiqua" pitchFamily="18" charset="0"/>
              </a:rPr>
              <a:t>Components of a Schema </a:t>
            </a:r>
          </a:p>
          <a:p>
            <a:pPr>
              <a:buNone/>
            </a:pPr>
            <a:endParaRPr lang="en-IN" sz="2000" b="1" i="1" dirty="0" smtClean="0">
              <a:latin typeface="Book Antiqua" pitchFamily="18" charset="0"/>
            </a:endParaRPr>
          </a:p>
          <a:p>
            <a:pPr lvl="1">
              <a:buFont typeface="Wingdings" pitchFamily="2" charset="2"/>
              <a:buChar char="§"/>
            </a:pPr>
            <a:r>
              <a:rPr lang="en-IN" sz="1800" dirty="0" smtClean="0">
                <a:solidFill>
                  <a:srgbClr val="002060"/>
                </a:solidFill>
                <a:latin typeface="Book Antiqua" pitchFamily="18" charset="0"/>
                <a:cs typeface="Arial" charset="0"/>
              </a:rPr>
              <a:t>All schema definitions contain two types of elements: simple and complex</a:t>
            </a:r>
          </a:p>
          <a:p>
            <a:pPr lvl="2">
              <a:buFont typeface="Wingdings" pitchFamily="2" charset="2"/>
              <a:buChar char="§"/>
            </a:pPr>
            <a:endParaRPr lang="en-IN" dirty="0" smtClean="0">
              <a:solidFill>
                <a:srgbClr val="002060"/>
              </a:solidFill>
              <a:latin typeface="Book Antiqua" pitchFamily="18" charset="0"/>
            </a:endParaRPr>
          </a:p>
          <a:p>
            <a:pPr lvl="1">
              <a:buFont typeface="Wingdings" pitchFamily="2" charset="2"/>
              <a:buChar char="§"/>
            </a:pPr>
            <a:r>
              <a:rPr lang="en-IN" sz="1800" dirty="0" smtClean="0">
                <a:solidFill>
                  <a:srgbClr val="002060"/>
                </a:solidFill>
                <a:latin typeface="Book Antiqua" pitchFamily="18" charset="0"/>
                <a:cs typeface="Arial" charset="0"/>
              </a:rPr>
              <a:t>A “simple” element is one that contains only text </a:t>
            </a:r>
          </a:p>
          <a:p>
            <a:pPr lvl="2">
              <a:buFont typeface="Arial" charset="0"/>
              <a:buChar char="•"/>
            </a:pPr>
            <a:r>
              <a:rPr lang="en-IN" dirty="0" smtClean="0">
                <a:solidFill>
                  <a:srgbClr val="002060"/>
                </a:solidFill>
                <a:latin typeface="Book Antiqua" pitchFamily="18" charset="0"/>
              </a:rPr>
              <a:t>Text can be simple data such as numbers, strings, or dates</a:t>
            </a:r>
          </a:p>
          <a:p>
            <a:pPr lvl="2">
              <a:buFont typeface="Arial" charset="0"/>
              <a:buChar char="•"/>
            </a:pPr>
            <a:r>
              <a:rPr lang="en-IN" dirty="0" smtClean="0">
                <a:solidFill>
                  <a:srgbClr val="002060"/>
                </a:solidFill>
                <a:latin typeface="Book Antiqua" pitchFamily="18" charset="0"/>
              </a:rPr>
              <a:t>Various restrictions may be applied to simple data</a:t>
            </a:r>
          </a:p>
          <a:p>
            <a:pPr lvl="2">
              <a:buFont typeface="Arial" charset="0"/>
              <a:buChar char="•"/>
            </a:pPr>
            <a:r>
              <a:rPr lang="en-IN" dirty="0" smtClean="0">
                <a:solidFill>
                  <a:srgbClr val="002060"/>
                </a:solidFill>
                <a:latin typeface="Book Antiqua" pitchFamily="18" charset="0"/>
              </a:rPr>
              <a:t>Cannot contain any child elements</a:t>
            </a:r>
          </a:p>
          <a:p>
            <a:pPr lvl="2">
              <a:buFont typeface="Arial" charset="0"/>
              <a:buChar char="•"/>
            </a:pPr>
            <a:r>
              <a:rPr lang="en-IN" dirty="0" smtClean="0">
                <a:solidFill>
                  <a:srgbClr val="002060"/>
                </a:solidFill>
                <a:latin typeface="Book Antiqua" pitchFamily="18" charset="0"/>
              </a:rPr>
              <a:t>Cannot have attributes</a:t>
            </a:r>
          </a:p>
          <a:p>
            <a:pPr lvl="2">
              <a:buNone/>
            </a:pPr>
            <a:endParaRPr lang="en-IN" dirty="0" smtClean="0">
              <a:solidFill>
                <a:srgbClr val="002060"/>
              </a:solidFill>
              <a:latin typeface="Book Antiqua" pitchFamily="18" charset="0"/>
            </a:endParaRPr>
          </a:p>
          <a:p>
            <a:pPr lvl="1">
              <a:buFont typeface="Wingdings" pitchFamily="2" charset="2"/>
              <a:buChar char="§"/>
            </a:pPr>
            <a:r>
              <a:rPr lang="en-IN" sz="1800" dirty="0" smtClean="0">
                <a:solidFill>
                  <a:srgbClr val="002060"/>
                </a:solidFill>
                <a:latin typeface="Book Antiqua" pitchFamily="18" charset="0"/>
                <a:cs typeface="Arial" charset="0"/>
              </a:rPr>
              <a:t>A “complex” element is one that contains child elements</a:t>
            </a:r>
          </a:p>
          <a:p>
            <a:pPr lvl="2">
              <a:buFont typeface="Arial" charset="0"/>
              <a:buChar char="•"/>
            </a:pPr>
            <a:r>
              <a:rPr lang="en-IN" dirty="0" smtClean="0">
                <a:solidFill>
                  <a:srgbClr val="002060"/>
                </a:solidFill>
                <a:latin typeface="Book Antiqua" pitchFamily="18" charset="0"/>
              </a:rPr>
              <a:t>May contain attributes</a:t>
            </a:r>
          </a:p>
          <a:p>
            <a:pPr lvl="2">
              <a:buFont typeface="Arial" charset="0"/>
              <a:buChar char="•"/>
            </a:pPr>
            <a:r>
              <a:rPr lang="en-IN" dirty="0" smtClean="0">
                <a:solidFill>
                  <a:srgbClr val="002060"/>
                </a:solidFill>
                <a:latin typeface="Book Antiqua" pitchFamily="18" charset="0"/>
              </a:rPr>
              <a:t>May be empty, or it may contain text</a:t>
            </a:r>
            <a:endParaRPr lang="en-IN" i="1" dirty="0" smtClean="0">
              <a:solidFill>
                <a:srgbClr val="002060"/>
              </a:solidFill>
              <a:latin typeface="Book Antiqua" pitchFamily="18" charset="0"/>
            </a:endParaRPr>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XML Schema</a:t>
            </a:r>
            <a:endParaRPr lang="en-IN" dirty="0"/>
          </a:p>
        </p:txBody>
      </p:sp>
      <p:sp>
        <p:nvSpPr>
          <p:cNvPr id="3" name="Content Placeholder 2"/>
          <p:cNvSpPr>
            <a:spLocks noGrp="1"/>
          </p:cNvSpPr>
          <p:nvPr>
            <p:ph idx="1"/>
          </p:nvPr>
        </p:nvSpPr>
        <p:spPr/>
        <p:txBody>
          <a:bodyPr/>
          <a:lstStyle/>
          <a:p>
            <a:pPr>
              <a:buBlip>
                <a:blip r:embed="rId3"/>
              </a:buBlip>
            </a:pPr>
            <a:r>
              <a:rPr lang="en-IN" sz="2000" dirty="0" smtClean="0">
                <a:solidFill>
                  <a:srgbClr val="002060"/>
                </a:solidFill>
                <a:latin typeface="Book Antiqua" pitchFamily="18" charset="0"/>
              </a:rPr>
              <a:t>Defining a simple element</a:t>
            </a:r>
          </a:p>
          <a:p>
            <a:pPr>
              <a:buNone/>
            </a:pPr>
            <a:endParaRPr lang="en-IN" sz="2000" dirty="0" smtClean="0">
              <a:solidFill>
                <a:srgbClr val="002060"/>
              </a:solidFill>
              <a:latin typeface="Book Antiqua" pitchFamily="18" charset="0"/>
            </a:endParaRPr>
          </a:p>
          <a:p>
            <a:endParaRPr lang="en-IN" dirty="0"/>
          </a:p>
        </p:txBody>
      </p:sp>
      <p:sp>
        <p:nvSpPr>
          <p:cNvPr id="4" name="Text Placeholder 6"/>
          <p:cNvSpPr txBox="1">
            <a:spLocks/>
          </p:cNvSpPr>
          <p:nvPr/>
        </p:nvSpPr>
        <p:spPr>
          <a:xfrm>
            <a:off x="457200" y="990600"/>
            <a:ext cx="8240713" cy="5638800"/>
          </a:xfrm>
          <a:prstGeom prst="rect">
            <a:avLst/>
          </a:prstGeom>
        </p:spPr>
        <p:txBody>
          <a:bodyPr/>
          <a:lstStyle/>
          <a:p>
            <a:pPr marL="342900" marR="0" lvl="0" indent="-342900" algn="l" defTabSz="914400" rtl="0" eaLnBrk="1" fontAlgn="auto" latinLnBrk="0" hangingPunct="1">
              <a:lnSpc>
                <a:spcPct val="90000"/>
              </a:lnSpc>
              <a:spcBef>
                <a:spcPct val="20000"/>
              </a:spcBef>
              <a:spcAft>
                <a:spcPts val="0"/>
              </a:spcAft>
              <a:buClrTx/>
              <a:buSzTx/>
              <a:buFont typeface="Wingdings" pitchFamily="2" charset="2"/>
              <a:buChar char="§"/>
              <a:tabLst/>
              <a:defRPr/>
            </a:pPr>
            <a:endPar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endParaRPr>
          </a:p>
          <a:p>
            <a:pPr marL="342900" marR="0" lvl="0" indent="-342900" algn="l" defTabSz="914400" rtl="0" eaLnBrk="1" fontAlgn="auto" latinLnBrk="0" hangingPunct="1">
              <a:lnSpc>
                <a:spcPct val="90000"/>
              </a:lnSpc>
              <a:spcBef>
                <a:spcPct val="20000"/>
              </a:spcBef>
              <a:spcAft>
                <a:spcPts val="0"/>
              </a:spcAft>
              <a:buClrTx/>
              <a:buSzTx/>
              <a:buFont typeface="Wingdings" pitchFamily="2" charset="2"/>
              <a:buChar char="§"/>
              <a:tabLst/>
              <a:defRPr/>
            </a:pPr>
            <a:r>
              <a:rPr kumimoji="0" lang="en-IN" sz="20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A simple element is defined as</a:t>
            </a:r>
            <a:br>
              <a:rPr kumimoji="0" lang="en-IN" sz="20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br>
            <a:r>
              <a:rPr kumimoji="0" lang="en-IN" sz="20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    &lt;</a:t>
            </a:r>
            <a:r>
              <a:rPr kumimoji="0" lang="en-IN" sz="2000"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Arial" charset="0"/>
              </a:rPr>
              <a:t>xsd:element</a:t>
            </a:r>
            <a:r>
              <a:rPr kumimoji="0" lang="en-IN" sz="20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   name=“</a:t>
            </a:r>
            <a:r>
              <a:rPr kumimoji="0" lang="en-IN" sz="2000"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Arial" charset="0"/>
              </a:rPr>
              <a:t>aaa</a:t>
            </a:r>
            <a:r>
              <a:rPr kumimoji="0" lang="en-IN" sz="20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   type=“</a:t>
            </a:r>
            <a:r>
              <a:rPr kumimoji="0" lang="en-IN" sz="2000"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Arial" charset="0"/>
              </a:rPr>
              <a:t>bbb</a:t>
            </a:r>
            <a:r>
              <a:rPr kumimoji="0" lang="en-IN" sz="20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 /&gt;</a:t>
            </a:r>
            <a:br>
              <a:rPr kumimoji="0" lang="en-IN" sz="20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br>
            <a:r>
              <a:rPr kumimoji="0" lang="en-IN" sz="20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where:</a:t>
            </a:r>
          </a:p>
          <a:p>
            <a:pPr marL="742950" marR="0" lvl="1" indent="-285750" algn="l" defTabSz="914400" rtl="0" eaLnBrk="1" fontAlgn="auto" latinLnBrk="0" hangingPunct="1">
              <a:lnSpc>
                <a:spcPct val="90000"/>
              </a:lnSpc>
              <a:spcBef>
                <a:spcPct val="20000"/>
              </a:spcBef>
              <a:spcAft>
                <a:spcPts val="0"/>
              </a:spcAft>
              <a:buClrTx/>
              <a:buSzTx/>
              <a:buFont typeface="Arial" charset="0"/>
              <a:buChar char="•"/>
              <a:tabLst/>
              <a:defRPr/>
            </a:pPr>
            <a:r>
              <a:rPr kumimoji="0" lang="en-IN" sz="2000"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Verdana" pitchFamily="34" charset="0"/>
              </a:rPr>
              <a:t>aaa</a:t>
            </a:r>
            <a:r>
              <a:rPr kumimoji="0" lang="en-IN" sz="20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 is the name of the element</a:t>
            </a:r>
          </a:p>
          <a:p>
            <a:pPr marL="742950" marR="0" lvl="1" indent="-285750" algn="l" defTabSz="914400" rtl="0" eaLnBrk="1" fontAlgn="auto" latinLnBrk="0" hangingPunct="1">
              <a:lnSpc>
                <a:spcPct val="90000"/>
              </a:lnSpc>
              <a:spcBef>
                <a:spcPct val="20000"/>
              </a:spcBef>
              <a:spcAft>
                <a:spcPts val="0"/>
              </a:spcAft>
              <a:buClrTx/>
              <a:buSzTx/>
              <a:buFont typeface="Arial" charset="0"/>
              <a:buChar char="•"/>
              <a:tabLst/>
              <a:defRPr/>
            </a:pPr>
            <a:r>
              <a:rPr kumimoji="0" lang="en-IN" sz="2000"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Verdana" pitchFamily="34" charset="0"/>
              </a:rPr>
              <a:t>bbb</a:t>
            </a:r>
            <a:r>
              <a:rPr kumimoji="0" lang="en-IN" sz="20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 is the data type of the element </a:t>
            </a:r>
          </a:p>
          <a:p>
            <a:pPr marL="742950" marR="0" lvl="1" indent="-285750" algn="l" defTabSz="914400" rtl="0" eaLnBrk="1" fontAlgn="auto" latinLnBrk="0" hangingPunct="1">
              <a:lnSpc>
                <a:spcPct val="90000"/>
              </a:lnSpc>
              <a:spcBef>
                <a:spcPct val="20000"/>
              </a:spcBef>
              <a:spcAft>
                <a:spcPts val="0"/>
              </a:spcAft>
              <a:buClrTx/>
              <a:buSzTx/>
              <a:buFont typeface="Arial" charset="0"/>
              <a:buNone/>
              <a:tabLst/>
              <a:defRPr/>
            </a:pPr>
            <a:r>
              <a:rPr kumimoji="0" lang="en-IN" sz="2000" b="0" i="0" u="none" strike="noStrike" kern="1200" cap="none" spc="0" normalizeH="0" baseline="0" noProof="0" dirty="0" smtClean="0">
                <a:ln>
                  <a:noFill/>
                </a:ln>
                <a:solidFill>
                  <a:schemeClr val="tx1"/>
                </a:solidFill>
                <a:effectLst/>
                <a:uLnTx/>
                <a:uFillTx/>
                <a:latin typeface="Book Antiqua" pitchFamily="18" charset="0"/>
                <a:ea typeface="Verdana" pitchFamily="34" charset="0"/>
                <a:cs typeface="Verdana" pitchFamily="34" charset="0"/>
              </a:rPr>
              <a:t>       </a:t>
            </a:r>
          </a:p>
          <a:p>
            <a:pPr marL="742950" marR="0" lvl="1" indent="-285750" algn="l" defTabSz="914400" rtl="0" eaLnBrk="1" fontAlgn="auto" latinLnBrk="0" hangingPunct="1">
              <a:lnSpc>
                <a:spcPct val="90000"/>
              </a:lnSpc>
              <a:spcBef>
                <a:spcPct val="20000"/>
              </a:spcBef>
              <a:spcAft>
                <a:spcPts val="0"/>
              </a:spcAft>
              <a:buClrTx/>
              <a:buSzTx/>
              <a:buFont typeface="Arial" charset="0"/>
              <a:buNone/>
              <a:tabLst/>
              <a:defRPr/>
            </a:pPr>
            <a:r>
              <a:rPr lang="en-IN" sz="2000" dirty="0" smtClean="0">
                <a:latin typeface="Book Antiqua" pitchFamily="18" charset="0"/>
                <a:ea typeface="Verdana" pitchFamily="34" charset="0"/>
                <a:cs typeface="Verdana" pitchFamily="34" charset="0"/>
              </a:rPr>
              <a:t>        </a:t>
            </a:r>
            <a:r>
              <a:rPr kumimoji="0" lang="en-IN" sz="2000"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Verdana" pitchFamily="34" charset="0"/>
              </a:rPr>
              <a:t>xsd:boolean</a:t>
            </a:r>
            <a:r>
              <a:rPr kumimoji="0" lang="en-IN" sz="20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		</a:t>
            </a:r>
            <a:r>
              <a:rPr kumimoji="0" lang="en-IN" sz="2000"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Verdana" pitchFamily="34" charset="0"/>
              </a:rPr>
              <a:t>xsd:integer</a:t>
            </a:r>
            <a:r>
              <a:rPr kumimoji="0" lang="en-IN" sz="20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
            </a:r>
            <a:br>
              <a:rPr kumimoji="0" lang="en-IN" sz="20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br>
            <a:r>
              <a:rPr kumimoji="0" lang="en-IN" sz="20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    </a:t>
            </a:r>
            <a:r>
              <a:rPr kumimoji="0" lang="en-IN" sz="2000"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Verdana" pitchFamily="34" charset="0"/>
              </a:rPr>
              <a:t>xsd:date</a:t>
            </a:r>
            <a:r>
              <a:rPr kumimoji="0" lang="en-IN" sz="20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		                </a:t>
            </a:r>
            <a:r>
              <a:rPr kumimoji="0" lang="en-IN" sz="2000"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Verdana" pitchFamily="34" charset="0"/>
              </a:rPr>
              <a:t>xsd:string</a:t>
            </a:r>
            <a:r>
              <a:rPr kumimoji="0" lang="en-IN" sz="20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
            </a:r>
            <a:br>
              <a:rPr kumimoji="0" lang="en-IN" sz="20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br>
            <a:r>
              <a:rPr kumimoji="0" lang="en-IN" sz="20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    </a:t>
            </a:r>
            <a:r>
              <a:rPr kumimoji="0" lang="en-IN" sz="2000"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Verdana" pitchFamily="34" charset="0"/>
              </a:rPr>
              <a:t>xsd:decimal</a:t>
            </a:r>
            <a:r>
              <a:rPr kumimoji="0" lang="en-IN" sz="20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		</a:t>
            </a:r>
            <a:r>
              <a:rPr kumimoji="0" lang="en-IN" sz="2000"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Verdana" pitchFamily="34" charset="0"/>
              </a:rPr>
              <a:t>xsd:time</a:t>
            </a:r>
            <a:endParaRPr kumimoji="0" lang="en-IN" sz="20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endParaRPr>
          </a:p>
          <a:p>
            <a:pPr marL="742950" marR="0" lvl="1" indent="-285750" algn="l" defTabSz="914400" rtl="0" eaLnBrk="1" fontAlgn="auto" latinLnBrk="0" hangingPunct="1">
              <a:lnSpc>
                <a:spcPct val="90000"/>
              </a:lnSpc>
              <a:spcBef>
                <a:spcPct val="20000"/>
              </a:spcBef>
              <a:spcAft>
                <a:spcPts val="0"/>
              </a:spcAft>
              <a:buClrTx/>
              <a:buSzTx/>
              <a:buFont typeface="Arial" charset="0"/>
              <a:buNone/>
              <a:tabLst/>
              <a:defRPr/>
            </a:pPr>
            <a:endParaRPr kumimoji="0" lang="en-IN" sz="2000" b="0" i="0" u="none" strike="noStrike" kern="1200" cap="none" spc="0" normalizeH="0" baseline="0" noProof="0" dirty="0" smtClean="0">
              <a:ln>
                <a:noFill/>
              </a:ln>
              <a:solidFill>
                <a:schemeClr val="tx1"/>
              </a:solidFill>
              <a:effectLst/>
              <a:uLnTx/>
              <a:uFillTx/>
              <a:latin typeface="Book Antiqua" pitchFamily="18" charset="0"/>
              <a:ea typeface="Verdana" pitchFamily="34" charset="0"/>
              <a:cs typeface="Verdana" pitchFamily="34" charset="0"/>
            </a:endParaRPr>
          </a:p>
          <a:p>
            <a:pPr marL="342900" marR="0" lvl="0" indent="-342900" algn="l" defTabSz="914400" rtl="0" eaLnBrk="1" fontAlgn="auto" latinLnBrk="0" hangingPunct="1">
              <a:lnSpc>
                <a:spcPct val="90000"/>
              </a:lnSpc>
              <a:spcBef>
                <a:spcPct val="20000"/>
              </a:spcBef>
              <a:spcAft>
                <a:spcPts val="0"/>
              </a:spcAft>
              <a:buClrTx/>
              <a:buSzTx/>
              <a:buFont typeface="Wingdings" pitchFamily="2" charset="2"/>
              <a:buChar char="§"/>
              <a:tabLst/>
              <a:defRPr/>
            </a:pPr>
            <a:r>
              <a:rPr kumimoji="0" lang="en-IN" sz="20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Elements may have a default value or a fixed value specified whose values are assigned automatically</a:t>
            </a:r>
          </a:p>
          <a:p>
            <a:pPr marL="742950" marR="0" lvl="1" indent="-285750" algn="l" defTabSz="914400" rtl="0" eaLnBrk="1" fontAlgn="auto" latinLnBrk="0" hangingPunct="1">
              <a:lnSpc>
                <a:spcPct val="90000"/>
              </a:lnSpc>
              <a:spcBef>
                <a:spcPct val="20000"/>
              </a:spcBef>
              <a:spcAft>
                <a:spcPts val="0"/>
              </a:spcAft>
              <a:buClrTx/>
              <a:buSzTx/>
              <a:buFont typeface="Arial" charset="0"/>
              <a:buChar char="•"/>
              <a:tabLst/>
              <a:defRPr/>
            </a:pPr>
            <a:r>
              <a:rPr kumimoji="0" lang="en-IN" sz="20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default="</a:t>
            </a:r>
            <a:r>
              <a:rPr kumimoji="0" lang="en-IN" sz="2000" b="0" i="1"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default value</a:t>
            </a:r>
            <a:r>
              <a:rPr kumimoji="0" lang="en-IN" sz="20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     if no other value is specified</a:t>
            </a:r>
          </a:p>
          <a:p>
            <a:pPr marL="742950" marR="0" lvl="1" indent="-285750" algn="l" defTabSz="914400" rtl="0" eaLnBrk="1" fontAlgn="auto" latinLnBrk="0" hangingPunct="1">
              <a:lnSpc>
                <a:spcPct val="90000"/>
              </a:lnSpc>
              <a:spcBef>
                <a:spcPct val="20000"/>
              </a:spcBef>
              <a:spcAft>
                <a:spcPts val="0"/>
              </a:spcAft>
              <a:buClrTx/>
              <a:buSzTx/>
              <a:buFont typeface="Arial" charset="0"/>
              <a:buChar char="•"/>
              <a:tabLst/>
              <a:defRPr/>
            </a:pPr>
            <a:r>
              <a:rPr kumimoji="0" lang="en-IN" sz="20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fixed="</a:t>
            </a:r>
            <a:r>
              <a:rPr kumimoji="0" lang="en-IN" sz="2000" b="0" i="1"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value</a:t>
            </a:r>
            <a:r>
              <a:rPr kumimoji="0" lang="en-IN" sz="20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	        i.e., no other value may be specified</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20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endParaRPr>
          </a:p>
        </p:txBody>
      </p:sp>
      <p:sp>
        <p:nvSpPr>
          <p:cNvPr id="6" name="Text Box 5"/>
          <p:cNvSpPr txBox="1">
            <a:spLocks noChangeArrowheads="1"/>
          </p:cNvSpPr>
          <p:nvPr/>
        </p:nvSpPr>
        <p:spPr bwMode="auto">
          <a:xfrm>
            <a:off x="6477000" y="2667000"/>
            <a:ext cx="2286000" cy="92333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spAutoFit/>
          </a:bodyPr>
          <a:lstStyle/>
          <a:p>
            <a:pPr>
              <a:defRPr/>
            </a:pPr>
            <a:r>
              <a:rPr lang="en-US" dirty="0">
                <a:solidFill>
                  <a:srgbClr val="002060"/>
                </a:solidFill>
                <a:latin typeface="Book Antiqua" pitchFamily="18" charset="0"/>
              </a:rPr>
              <a:t>Common built-in types in XML schema</a:t>
            </a:r>
          </a:p>
        </p:txBody>
      </p:sp>
      <p:sp>
        <p:nvSpPr>
          <p:cNvPr id="7" name="Line 7"/>
          <p:cNvSpPr>
            <a:spLocks noChangeShapeType="1"/>
          </p:cNvSpPr>
          <p:nvPr/>
        </p:nvSpPr>
        <p:spPr bwMode="auto">
          <a:xfrm flipH="1">
            <a:off x="5715000" y="3124200"/>
            <a:ext cx="533400" cy="0"/>
          </a:xfrm>
          <a:prstGeom prst="line">
            <a:avLst/>
          </a:prstGeom>
          <a:ln>
            <a:headEnd/>
            <a:tailEnd type="triangle" w="med" len="med"/>
          </a:ln>
        </p:spPr>
        <p:style>
          <a:lnRef idx="3">
            <a:schemeClr val="accent1"/>
          </a:lnRef>
          <a:fillRef idx="0">
            <a:schemeClr val="accent1"/>
          </a:fillRef>
          <a:effectRef idx="2">
            <a:schemeClr val="accent1"/>
          </a:effectRef>
          <a:fontRef idx="minor">
            <a:schemeClr val="tx1"/>
          </a:fontRef>
        </p:style>
        <p:txBody>
          <a:bodyP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XML Schema</a:t>
            </a:r>
            <a:endParaRPr lang="en-IN" dirty="0"/>
          </a:p>
        </p:txBody>
      </p:sp>
      <p:sp>
        <p:nvSpPr>
          <p:cNvPr id="3" name="Content Placeholder 2"/>
          <p:cNvSpPr>
            <a:spLocks noGrp="1"/>
          </p:cNvSpPr>
          <p:nvPr>
            <p:ph idx="1"/>
          </p:nvPr>
        </p:nvSpPr>
        <p:spPr/>
        <p:txBody>
          <a:bodyPr/>
          <a:lstStyle/>
          <a:p>
            <a:pPr>
              <a:buBlip>
                <a:blip r:embed="rId3"/>
              </a:buBlip>
            </a:pPr>
            <a:r>
              <a:rPr lang="en-IN" sz="2000" b="1" dirty="0" smtClean="0">
                <a:solidFill>
                  <a:srgbClr val="002060"/>
                </a:solidFill>
                <a:latin typeface="Book Antiqua" pitchFamily="18" charset="0"/>
              </a:rPr>
              <a:t>Defining simple element - Examples</a:t>
            </a:r>
          </a:p>
          <a:p>
            <a:endParaRPr lang="en-IN" dirty="0"/>
          </a:p>
        </p:txBody>
      </p:sp>
      <p:sp>
        <p:nvSpPr>
          <p:cNvPr id="4" name="Text Placeholder 6"/>
          <p:cNvSpPr txBox="1">
            <a:spLocks/>
          </p:cNvSpPr>
          <p:nvPr/>
        </p:nvSpPr>
        <p:spPr>
          <a:xfrm>
            <a:off x="457200" y="1360488"/>
            <a:ext cx="8240713" cy="4811712"/>
          </a:xfrm>
          <a:prstGeom prst="rect">
            <a:avLst/>
          </a:prstGeom>
        </p:spPr>
        <p:style>
          <a:lnRef idx="2">
            <a:schemeClr val="accent1"/>
          </a:lnRef>
          <a:fillRef idx="1">
            <a:schemeClr val="lt1"/>
          </a:fillRef>
          <a:effectRef idx="0">
            <a:schemeClr val="accent1"/>
          </a:effectRef>
          <a:fontRef idx="minor">
            <a:schemeClr val="dk1"/>
          </a:fontRef>
        </p:style>
        <p:txBody>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XML code for simple elements</a:t>
            </a:r>
          </a:p>
          <a:p>
            <a:pPr marL="742950" marR="0" lvl="1" indent="-285750" algn="l" defTabSz="914400" rtl="0" eaLnBrk="1" fontAlgn="auto" latinLnBrk="0" hangingPunct="1">
              <a:lnSpc>
                <a:spcPct val="100000"/>
              </a:lnSpc>
              <a:spcBef>
                <a:spcPct val="20000"/>
              </a:spcBef>
              <a:spcAft>
                <a:spcPts val="0"/>
              </a:spcAft>
              <a:buClrTx/>
              <a:buSzTx/>
              <a:buFont typeface="Arial" charset="0"/>
              <a:buNone/>
              <a:tabLst/>
              <a:defRPr/>
            </a:pPr>
            <a:r>
              <a:rPr kumimoji="0" lang="en-IN" sz="2000" b="0" i="0" u="none" strike="noStrike" kern="1200" cap="none" spc="0" normalizeH="0" baseline="0" noProof="0" dirty="0" smtClean="0">
                <a:ln>
                  <a:noFill/>
                </a:ln>
                <a:solidFill>
                  <a:schemeClr val="tx1"/>
                </a:solidFill>
                <a:effectLst/>
                <a:uLnTx/>
                <a:uFillTx/>
                <a:latin typeface="Book Antiqua" pitchFamily="18" charset="0"/>
                <a:ea typeface="Verdana" pitchFamily="34" charset="0"/>
                <a:cs typeface="Verdana" pitchFamily="34" charset="0"/>
              </a:rPr>
              <a:t>   </a:t>
            </a: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&lt;</a:t>
            </a:r>
            <a:r>
              <a:rPr kumimoji="0" lang="en-IN"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Verdana" pitchFamily="34" charset="0"/>
              </a:rPr>
              <a:t>firstname</a:t>
            </a: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&gt;Anny&lt;/</a:t>
            </a:r>
            <a:r>
              <a:rPr kumimoji="0" lang="en-IN"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Verdana" pitchFamily="34" charset="0"/>
              </a:rPr>
              <a:t>firstname</a:t>
            </a: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&gt;</a:t>
            </a:r>
            <a:b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b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&lt;age&gt;19&lt;/age&gt;</a:t>
            </a:r>
            <a:b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b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&lt;</a:t>
            </a:r>
            <a:r>
              <a:rPr kumimoji="0" lang="en-IN"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Verdana" pitchFamily="34" charset="0"/>
              </a:rPr>
              <a:t>birthdate</a:t>
            </a: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&gt;1990-05-15&lt;/</a:t>
            </a:r>
            <a:r>
              <a:rPr kumimoji="0" lang="en-IN"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Verdana" pitchFamily="34" charset="0"/>
              </a:rPr>
              <a:t>birthdate</a:t>
            </a: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&gt;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2000" b="0" i="0" u="none" strike="noStrike" kern="1200" cap="none" spc="0" normalizeH="0" baseline="0" noProof="0" dirty="0" smtClean="0">
              <a:ln>
                <a:noFill/>
              </a:ln>
              <a:solidFill>
                <a:schemeClr val="tx1"/>
              </a:solidFill>
              <a:effectLst/>
              <a:uLnTx/>
              <a:uFillTx/>
              <a:latin typeface="Book Antiqua" pitchFamily="18" charset="0"/>
              <a:ea typeface="Verdana" pitchFamily="34" charset="0"/>
              <a:cs typeface="Arial" charset="0"/>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XSD code for simple element definitions</a:t>
            </a:r>
          </a:p>
          <a:p>
            <a:pPr marL="742950" marR="0" lvl="1" indent="-285750" algn="l" defTabSz="914400" rtl="0" eaLnBrk="1" fontAlgn="auto" latinLnBrk="0" hangingPunct="1">
              <a:lnSpc>
                <a:spcPct val="100000"/>
              </a:lnSpc>
              <a:spcBef>
                <a:spcPct val="20000"/>
              </a:spcBef>
              <a:spcAft>
                <a:spcPts val="0"/>
              </a:spcAft>
              <a:buClrTx/>
              <a:buSzTx/>
              <a:buFont typeface="Arial" charset="0"/>
              <a:buNone/>
              <a:tabLst/>
              <a:defRPr/>
            </a:pPr>
            <a:r>
              <a:rPr kumimoji="0" lang="en-IN" sz="2000" b="0" i="0" u="none" strike="noStrike" kern="1200" cap="none" spc="0" normalizeH="0" baseline="0" noProof="0" dirty="0" smtClean="0">
                <a:ln>
                  <a:noFill/>
                </a:ln>
                <a:solidFill>
                  <a:schemeClr val="tx1"/>
                </a:solidFill>
                <a:effectLst/>
                <a:uLnTx/>
                <a:uFillTx/>
                <a:latin typeface="Book Antiqua" pitchFamily="18" charset="0"/>
                <a:ea typeface="Verdana" pitchFamily="34" charset="0"/>
                <a:cs typeface="Verdana" pitchFamily="34" charset="0"/>
              </a:rPr>
              <a:t>   </a:t>
            </a: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&lt;</a:t>
            </a:r>
            <a:r>
              <a:rPr kumimoji="0" lang="en-IN"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Verdana" pitchFamily="34" charset="0"/>
              </a:rPr>
              <a:t>xsd:element</a:t>
            </a: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 name=“</a:t>
            </a:r>
            <a:r>
              <a:rPr kumimoji="0" lang="en-IN"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Verdana" pitchFamily="34" charset="0"/>
              </a:rPr>
              <a:t>firstname</a:t>
            </a: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 type="</a:t>
            </a:r>
            <a:r>
              <a:rPr kumimoji="0" lang="en-IN"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Verdana" pitchFamily="34" charset="0"/>
              </a:rPr>
              <a:t>xsd:string</a:t>
            </a: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"/&gt;</a:t>
            </a:r>
            <a:b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b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&lt;</a:t>
            </a:r>
            <a:r>
              <a:rPr kumimoji="0" lang="en-IN"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Verdana" pitchFamily="34" charset="0"/>
              </a:rPr>
              <a:t>xsd:element</a:t>
            </a: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 name="age" type="</a:t>
            </a:r>
            <a:r>
              <a:rPr kumimoji="0" lang="en-IN"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Verdana" pitchFamily="34" charset="0"/>
              </a:rPr>
              <a:t>xsd:integer</a:t>
            </a: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"/&gt;</a:t>
            </a:r>
            <a:b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b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&lt;</a:t>
            </a:r>
            <a:r>
              <a:rPr kumimoji="0" lang="en-IN"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Verdana" pitchFamily="34" charset="0"/>
              </a:rPr>
              <a:t>xsd:element</a:t>
            </a: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 name=“</a:t>
            </a:r>
            <a:r>
              <a:rPr kumimoji="0" lang="en-IN"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Verdana" pitchFamily="34" charset="0"/>
              </a:rPr>
              <a:t>birthdate</a:t>
            </a: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 type="</a:t>
            </a:r>
            <a:r>
              <a:rPr kumimoji="0" lang="en-IN"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Verdana" pitchFamily="34" charset="0"/>
              </a:rPr>
              <a:t>xsd:date</a:t>
            </a: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"/&gt;</a:t>
            </a:r>
            <a:r>
              <a:rPr kumimoji="0" lang="en-IN" sz="2000" b="0" i="0" u="none" strike="noStrike" kern="1200" cap="none" spc="0" normalizeH="0" baseline="0" noProof="0" dirty="0" smtClean="0">
                <a:ln>
                  <a:noFill/>
                </a:ln>
                <a:solidFill>
                  <a:schemeClr val="tx1"/>
                </a:solidFill>
                <a:effectLst/>
                <a:uLnTx/>
                <a:uFillTx/>
                <a:latin typeface="Book Antiqua" pitchFamily="18" charset="0"/>
                <a:ea typeface="Verdana" pitchFamily="34" charset="0"/>
                <a:cs typeface="Verdana" pitchFamily="34" charset="0"/>
              </a:rPr>
              <a:t/>
            </a:r>
            <a:br>
              <a:rPr kumimoji="0" lang="en-IN" sz="2000" b="0" i="0" u="none" strike="noStrike" kern="1200" cap="none" spc="0" normalizeH="0" baseline="0" noProof="0" dirty="0" smtClean="0">
                <a:ln>
                  <a:noFill/>
                </a:ln>
                <a:solidFill>
                  <a:schemeClr val="tx1"/>
                </a:solidFill>
                <a:effectLst/>
                <a:uLnTx/>
                <a:uFillTx/>
                <a:latin typeface="Book Antiqua" pitchFamily="18" charset="0"/>
                <a:ea typeface="Verdana" pitchFamily="34" charset="0"/>
                <a:cs typeface="Verdana" pitchFamily="34" charset="0"/>
              </a:rPr>
            </a:br>
            <a:endParaRPr kumimoji="0" lang="en-IN" sz="2000" b="0" i="0" u="none" strike="noStrike" kern="1200" cap="none" spc="0" normalizeH="0" baseline="0" noProof="0" dirty="0" smtClean="0">
              <a:ln>
                <a:noFill/>
              </a:ln>
              <a:solidFill>
                <a:schemeClr val="tx1"/>
              </a:solidFill>
              <a:effectLst/>
              <a:uLnTx/>
              <a:uFillTx/>
              <a:latin typeface="Book Antiqua" pitchFamily="18" charset="0"/>
              <a:ea typeface="Verdana" pitchFamily="34" charset="0"/>
              <a:cs typeface="Verdana"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Example: the default value is “ABC Inc":</a:t>
            </a:r>
          </a:p>
          <a:p>
            <a:pPr marL="742950" marR="0" lvl="1" indent="-285750" algn="l" defTabSz="914400" rtl="0" eaLnBrk="1" fontAlgn="auto" latinLnBrk="0" hangingPunct="1">
              <a:lnSpc>
                <a:spcPct val="100000"/>
              </a:lnSpc>
              <a:spcBef>
                <a:spcPct val="20000"/>
              </a:spcBef>
              <a:spcAft>
                <a:spcPts val="0"/>
              </a:spcAft>
              <a:buClrTx/>
              <a:buSzTx/>
              <a:buFont typeface="Arial" charset="0"/>
              <a:buNone/>
              <a:tabLst/>
              <a:defRPr/>
            </a:pPr>
            <a:r>
              <a:rPr kumimoji="0" lang="en-IN" sz="2000" b="0" i="0" u="none" strike="noStrike" kern="1200" cap="none" spc="0" normalizeH="0" baseline="0" noProof="0" dirty="0" smtClean="0">
                <a:ln>
                  <a:noFill/>
                </a:ln>
                <a:solidFill>
                  <a:schemeClr val="tx1"/>
                </a:solidFill>
                <a:effectLst/>
                <a:uLnTx/>
                <a:uFillTx/>
                <a:latin typeface="Book Antiqua" pitchFamily="18" charset="0"/>
                <a:ea typeface="Verdana" pitchFamily="34" charset="0"/>
                <a:cs typeface="Verdana" pitchFamily="34" charset="0"/>
              </a:rPr>
              <a:t>	</a:t>
            </a:r>
          </a:p>
          <a:p>
            <a:pPr marL="742950" marR="0" lvl="1" indent="-285750" algn="l" defTabSz="914400" rtl="0" eaLnBrk="1" fontAlgn="auto" latinLnBrk="0" hangingPunct="1">
              <a:lnSpc>
                <a:spcPct val="100000"/>
              </a:lnSpc>
              <a:spcBef>
                <a:spcPct val="20000"/>
              </a:spcBef>
              <a:spcAft>
                <a:spcPts val="0"/>
              </a:spcAft>
              <a:buClrTx/>
              <a:buSzTx/>
              <a:buFont typeface="Arial" charset="0"/>
              <a:buNone/>
              <a:tabLst/>
              <a:defRPr/>
            </a:pP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&lt;</a:t>
            </a:r>
            <a:r>
              <a:rPr kumimoji="0" lang="en-IN"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Verdana" pitchFamily="34" charset="0"/>
              </a:rPr>
              <a:t>xsd:element</a:t>
            </a: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 name="company" type="</a:t>
            </a:r>
            <a:r>
              <a:rPr kumimoji="0" lang="en-IN"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Verdana" pitchFamily="34" charset="0"/>
              </a:rPr>
              <a:t>xsd:string</a:t>
            </a: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 default=“ABC Inc"/&gt;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2000" b="0" i="0" u="none" strike="noStrike" kern="1200" cap="none" spc="0" normalizeH="0" baseline="0" noProof="0" dirty="0" smtClean="0">
              <a:ln>
                <a:noFill/>
              </a:ln>
              <a:solidFill>
                <a:schemeClr val="tx1"/>
              </a:solidFill>
              <a:effectLst/>
              <a:uLnTx/>
              <a:uFillTx/>
              <a:latin typeface="Book Antiqua" pitchFamily="18" charset="0"/>
              <a:ea typeface="Verdana" pitchFamily="34" charset="0"/>
              <a:cs typeface="Arial"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XML Schema</a:t>
            </a:r>
            <a:endParaRPr lang="en-IN" dirty="0"/>
          </a:p>
        </p:txBody>
      </p:sp>
      <p:sp>
        <p:nvSpPr>
          <p:cNvPr id="3" name="Content Placeholder 2"/>
          <p:cNvSpPr>
            <a:spLocks noGrp="1"/>
          </p:cNvSpPr>
          <p:nvPr>
            <p:ph idx="1"/>
          </p:nvPr>
        </p:nvSpPr>
        <p:spPr/>
        <p:txBody>
          <a:bodyPr>
            <a:normAutofit/>
          </a:bodyPr>
          <a:lstStyle/>
          <a:p>
            <a:pPr>
              <a:buBlip>
                <a:blip r:embed="rId3"/>
              </a:buBlip>
            </a:pPr>
            <a:r>
              <a:rPr lang="en-IN" sz="2000" b="1" dirty="0" smtClean="0">
                <a:solidFill>
                  <a:srgbClr val="002060"/>
                </a:solidFill>
                <a:latin typeface="Book Antiqua" pitchFamily="18" charset="0"/>
              </a:rPr>
              <a:t>Defining a complex element</a:t>
            </a:r>
          </a:p>
          <a:p>
            <a:pPr>
              <a:buFont typeface="Wingdings" pitchFamily="2" charset="2"/>
              <a:buChar char="ü"/>
            </a:pPr>
            <a:endParaRPr lang="en-IN" sz="2200" b="1" dirty="0">
              <a:latin typeface="Book Antiqua" pitchFamily="18" charset="0"/>
            </a:endParaRPr>
          </a:p>
        </p:txBody>
      </p:sp>
      <p:sp>
        <p:nvSpPr>
          <p:cNvPr id="4" name="Text Placeholder 4"/>
          <p:cNvSpPr txBox="1">
            <a:spLocks/>
          </p:cNvSpPr>
          <p:nvPr/>
        </p:nvSpPr>
        <p:spPr>
          <a:xfrm>
            <a:off x="457200" y="1360488"/>
            <a:ext cx="8240713" cy="4473575"/>
          </a:xfrm>
          <a:prstGeom prst="rect">
            <a:avLst/>
          </a:prstGeom>
        </p:spPr>
        <p:txBody>
          <a:bodyPr/>
          <a:lstStyle/>
          <a:p>
            <a:pPr marL="800100" lvl="1" indent="-342900">
              <a:lnSpc>
                <a:spcPct val="90000"/>
              </a:lnSpc>
              <a:spcBef>
                <a:spcPct val="20000"/>
              </a:spcBef>
              <a:buFont typeface="Wingdings" pitchFamily="2" charset="2"/>
              <a:buChar char="§"/>
              <a:defRPr/>
            </a:pP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Use the element </a:t>
            </a:r>
            <a:r>
              <a:rPr kumimoji="0" lang="en-IN"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Arial" charset="0"/>
              </a:rPr>
              <a:t>complexType</a:t>
            </a: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 when declaring elements with child elements</a:t>
            </a:r>
          </a:p>
          <a:p>
            <a:pPr marL="800100" lvl="1" indent="-342900">
              <a:lnSpc>
                <a:spcPct val="90000"/>
              </a:lnSpc>
              <a:spcBef>
                <a:spcPct val="20000"/>
              </a:spcBef>
              <a:buFont typeface="Arial" pitchFamily="34" charset="0"/>
              <a:buChar char="•"/>
              <a:defRPr/>
            </a:pPr>
            <a:endPar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endParaRPr>
          </a:p>
          <a:p>
            <a:pPr marL="1257300" lvl="2" indent="-342900">
              <a:lnSpc>
                <a:spcPct val="90000"/>
              </a:lnSpc>
              <a:spcBef>
                <a:spcPct val="20000"/>
              </a:spcBef>
              <a:buFont typeface="Arial" charset="0"/>
              <a:buNone/>
              <a:defRPr/>
            </a:pP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    A complex element is defined as:</a:t>
            </a:r>
          </a:p>
          <a:p>
            <a:pPr marL="1257300" lvl="2" indent="-342900">
              <a:lnSpc>
                <a:spcPct val="90000"/>
              </a:lnSpc>
              <a:spcBef>
                <a:spcPct val="20000"/>
              </a:spcBef>
              <a:buFont typeface="Arial" charset="0"/>
              <a:buNone/>
              <a:defRPr/>
            </a:pPr>
            <a:endPar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endParaRPr>
          </a:p>
          <a:p>
            <a:pPr marL="1257300" lvl="2" indent="-342900">
              <a:lnSpc>
                <a:spcPct val="90000"/>
              </a:lnSpc>
              <a:spcBef>
                <a:spcPct val="20000"/>
              </a:spcBef>
              <a:buFont typeface="Arial" charset="0"/>
              <a:buNone/>
              <a:defRPr/>
            </a:pP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      &lt;</a:t>
            </a:r>
            <a:r>
              <a:rPr kumimoji="0" lang="en-IN"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Arial" charset="0"/>
              </a:rPr>
              <a:t>xs:element</a:t>
            </a: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   name="</a:t>
            </a:r>
            <a:r>
              <a:rPr kumimoji="0" lang="en-IN" b="0" i="1"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name</a:t>
            </a: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"&gt;</a:t>
            </a:r>
            <a:b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b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        &lt;</a:t>
            </a:r>
            <a:r>
              <a:rPr kumimoji="0" lang="en-IN"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Arial" charset="0"/>
              </a:rPr>
              <a:t>xs:complexType</a:t>
            </a: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&gt;</a:t>
            </a:r>
            <a:b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b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	   ….</a:t>
            </a:r>
          </a:p>
          <a:p>
            <a:pPr marL="1257300" lvl="2" indent="-342900">
              <a:lnSpc>
                <a:spcPct val="90000"/>
              </a:lnSpc>
              <a:spcBef>
                <a:spcPct val="20000"/>
              </a:spcBef>
              <a:buFont typeface="Arial" charset="0"/>
              <a:buNone/>
              <a:defRPr/>
            </a:pP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             </a:t>
            </a:r>
            <a:r>
              <a:rPr kumimoji="0" lang="en-IN" b="0" i="1"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 </a:t>
            </a: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information of complex type element</a:t>
            </a:r>
            <a:b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b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        &lt;/</a:t>
            </a:r>
            <a:r>
              <a:rPr kumimoji="0" lang="en-IN"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Arial" charset="0"/>
              </a:rPr>
              <a:t>xs:complexType</a:t>
            </a: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&gt;</a:t>
            </a:r>
            <a:b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b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   &lt;/</a:t>
            </a:r>
            <a:r>
              <a:rPr kumimoji="0" lang="en-IN"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Arial" charset="0"/>
              </a:rPr>
              <a:t>xs:element</a:t>
            </a: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&gt;</a:t>
            </a:r>
          </a:p>
          <a:p>
            <a:pPr marL="800100" lvl="1" indent="-342900">
              <a:spcBef>
                <a:spcPct val="20000"/>
              </a:spcBef>
              <a:buFont typeface="Arial" pitchFamily="34" charset="0"/>
              <a:buChar char="•"/>
              <a:defRPr/>
            </a:pPr>
            <a:endPar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XML Schema</a:t>
            </a:r>
            <a:endParaRPr lang="en-IN" dirty="0"/>
          </a:p>
        </p:txBody>
      </p:sp>
      <p:sp>
        <p:nvSpPr>
          <p:cNvPr id="3" name="Content Placeholder 2"/>
          <p:cNvSpPr>
            <a:spLocks noGrp="1"/>
          </p:cNvSpPr>
          <p:nvPr>
            <p:ph idx="1"/>
          </p:nvPr>
        </p:nvSpPr>
        <p:spPr/>
        <p:txBody>
          <a:bodyPr>
            <a:normAutofit/>
          </a:bodyPr>
          <a:lstStyle/>
          <a:p>
            <a:pPr>
              <a:buBlip>
                <a:blip r:embed="rId3"/>
              </a:buBlip>
            </a:pPr>
            <a:r>
              <a:rPr lang="en-IN" sz="2200" b="1" dirty="0" smtClean="0">
                <a:latin typeface="Book Antiqua" pitchFamily="18" charset="0"/>
              </a:rPr>
              <a:t>Defining a complex element - Example</a:t>
            </a:r>
          </a:p>
          <a:p>
            <a:pPr>
              <a:buFont typeface="Wingdings" pitchFamily="2" charset="2"/>
              <a:buChar char="ü"/>
            </a:pPr>
            <a:endParaRPr lang="en-IN" sz="2200" b="1" dirty="0">
              <a:latin typeface="Book Antiqua" pitchFamily="18" charset="0"/>
            </a:endParaRPr>
          </a:p>
        </p:txBody>
      </p:sp>
      <p:sp>
        <p:nvSpPr>
          <p:cNvPr id="4" name="Text Placeholder 4"/>
          <p:cNvSpPr txBox="1">
            <a:spLocks/>
          </p:cNvSpPr>
          <p:nvPr/>
        </p:nvSpPr>
        <p:spPr>
          <a:xfrm>
            <a:off x="457200" y="1360488"/>
            <a:ext cx="8240713" cy="4473575"/>
          </a:xfrm>
          <a:prstGeom prst="rect">
            <a:avLst/>
          </a:prstGeom>
        </p:spPr>
        <p:txBody>
          <a:bodyPr>
            <a:normAutofit fontScale="92500" lnSpcReduction="10000"/>
          </a:bodyPr>
          <a:lstStyle/>
          <a:p>
            <a:pPr marL="800100" lvl="1" indent="-342900">
              <a:spcBef>
                <a:spcPct val="20000"/>
              </a:spcBef>
              <a:buFont typeface="Arial"/>
              <a:buChar char="•"/>
              <a:defRPr/>
            </a:pPr>
            <a:r>
              <a:rPr kumimoji="0" lang="en-IN" sz="26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Example:</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IN" sz="3200" b="0" i="0" u="none" strike="noStrike" kern="1200" cap="none" spc="0" normalizeH="0" baseline="0" noProof="0" dirty="0" smtClean="0">
                <a:ln>
                  <a:noFill/>
                </a:ln>
                <a:solidFill>
                  <a:schemeClr val="tx1"/>
                </a:solidFill>
                <a:effectLst/>
                <a:uLnTx/>
                <a:uFillTx/>
                <a:latin typeface="Calibri" pitchFamily="34" charset="0"/>
                <a:ea typeface="Verdana" pitchFamily="34" charset="0"/>
                <a:cs typeface="Verdana" pitchFamily="34" charset="0"/>
              </a:rPr>
              <a:t/>
            </a:r>
            <a:br>
              <a:rPr kumimoji="0" lang="en-IN" sz="3200" b="0" i="0" u="none" strike="noStrike" kern="1200" cap="none" spc="0" normalizeH="0" baseline="0" noProof="0" dirty="0" smtClean="0">
                <a:ln>
                  <a:noFill/>
                </a:ln>
                <a:solidFill>
                  <a:schemeClr val="tx1"/>
                </a:solidFill>
                <a:effectLst/>
                <a:uLnTx/>
                <a:uFillTx/>
                <a:latin typeface="Calibri" pitchFamily="34" charset="0"/>
                <a:ea typeface="Verdana" pitchFamily="34" charset="0"/>
                <a:cs typeface="Verdana" pitchFamily="34" charset="0"/>
              </a:rPr>
            </a:br>
            <a:r>
              <a:rPr kumimoji="0" lang="en-IN" sz="2300" b="0" i="0" u="none" strike="noStrike" kern="1200" cap="none" spc="0" normalizeH="0" baseline="0" noProof="0" dirty="0" smtClean="0">
                <a:ln>
                  <a:noFill/>
                </a:ln>
                <a:solidFill>
                  <a:srgbClr val="002060"/>
                </a:solidFill>
                <a:effectLst/>
                <a:uLnTx/>
                <a:uFillTx/>
                <a:latin typeface="Calibri" pitchFamily="34" charset="0"/>
                <a:ea typeface="Verdana" pitchFamily="34" charset="0"/>
                <a:cs typeface="Verdana" pitchFamily="34" charset="0"/>
              </a:rPr>
              <a:t>&lt;</a:t>
            </a:r>
            <a:r>
              <a:rPr kumimoji="0" lang="en-IN" sz="2300" b="0" i="0" u="none" strike="noStrike" kern="1200" cap="none" spc="0" normalizeH="0" baseline="0" noProof="0" dirty="0" err="1" smtClean="0">
                <a:ln>
                  <a:noFill/>
                </a:ln>
                <a:solidFill>
                  <a:srgbClr val="002060"/>
                </a:solidFill>
                <a:effectLst/>
                <a:uLnTx/>
                <a:uFillTx/>
                <a:latin typeface="Calibri" pitchFamily="34" charset="0"/>
                <a:ea typeface="Verdana" pitchFamily="34" charset="0"/>
                <a:cs typeface="Verdana" pitchFamily="34" charset="0"/>
              </a:rPr>
              <a:t>xsd:element</a:t>
            </a:r>
            <a:r>
              <a:rPr kumimoji="0" lang="en-IN" sz="2300" b="0" i="0" u="none" strike="noStrike" kern="1200" cap="none" spc="0" normalizeH="0" baseline="0" noProof="0" dirty="0" smtClean="0">
                <a:ln>
                  <a:noFill/>
                </a:ln>
                <a:solidFill>
                  <a:srgbClr val="002060"/>
                </a:solidFill>
                <a:effectLst/>
                <a:uLnTx/>
                <a:uFillTx/>
                <a:latin typeface="Calibri" pitchFamily="34" charset="0"/>
                <a:ea typeface="Verdana" pitchFamily="34" charset="0"/>
                <a:cs typeface="Verdana" pitchFamily="34" charset="0"/>
              </a:rPr>
              <a:t> name="song"&gt;</a:t>
            </a:r>
          </a:p>
          <a:p>
            <a:pPr marL="342900" marR="0" lvl="0" indent="-342900" algn="l" defTabSz="914400" rtl="0" eaLnBrk="1" fontAlgn="auto" latinLnBrk="0" hangingPunct="1">
              <a:lnSpc>
                <a:spcPct val="100000"/>
              </a:lnSpc>
              <a:spcBef>
                <a:spcPct val="20000"/>
              </a:spcBef>
              <a:spcAft>
                <a:spcPts val="0"/>
              </a:spcAft>
              <a:buClrTx/>
              <a:buSzTx/>
              <a:buFont typeface="Arial"/>
              <a:buNone/>
              <a:tabLst/>
              <a:defRPr/>
            </a:pPr>
            <a:r>
              <a:rPr kumimoji="0" lang="en-IN" sz="2300" b="0" i="0" u="none" strike="noStrike" kern="1200" cap="none" spc="0" normalizeH="0" baseline="0" noProof="0" dirty="0" smtClean="0">
                <a:ln>
                  <a:noFill/>
                </a:ln>
                <a:solidFill>
                  <a:srgbClr val="002060"/>
                </a:solidFill>
                <a:effectLst/>
                <a:uLnTx/>
                <a:uFillTx/>
                <a:latin typeface="Calibri" pitchFamily="34" charset="0"/>
                <a:ea typeface="Verdana" pitchFamily="34" charset="0"/>
                <a:cs typeface="Verdana" pitchFamily="34" charset="0"/>
              </a:rPr>
              <a:t>        &lt;</a:t>
            </a:r>
            <a:r>
              <a:rPr kumimoji="0" lang="en-IN" sz="2300" b="0" i="0" u="none" strike="noStrike" kern="1200" cap="none" spc="0" normalizeH="0" baseline="0" noProof="0" dirty="0" err="1" smtClean="0">
                <a:ln>
                  <a:noFill/>
                </a:ln>
                <a:solidFill>
                  <a:srgbClr val="002060"/>
                </a:solidFill>
                <a:effectLst/>
                <a:uLnTx/>
                <a:uFillTx/>
                <a:latin typeface="Calibri" pitchFamily="34" charset="0"/>
                <a:ea typeface="Verdana" pitchFamily="34" charset="0"/>
                <a:cs typeface="Verdana" pitchFamily="34" charset="0"/>
              </a:rPr>
              <a:t>xsd:complexType</a:t>
            </a:r>
            <a:r>
              <a:rPr kumimoji="0" lang="en-IN" sz="2300" b="0" i="0" u="none" strike="noStrike" kern="1200" cap="none" spc="0" normalizeH="0" baseline="0" noProof="0" dirty="0" smtClean="0">
                <a:ln>
                  <a:noFill/>
                </a:ln>
                <a:solidFill>
                  <a:srgbClr val="002060"/>
                </a:solidFill>
                <a:effectLst/>
                <a:uLnTx/>
                <a:uFillTx/>
                <a:latin typeface="Calibri" pitchFamily="34" charset="0"/>
                <a:ea typeface="Verdana" pitchFamily="34" charset="0"/>
                <a:cs typeface="Verdana" pitchFamily="34" charset="0"/>
              </a:rPr>
              <a:t>&gt;</a:t>
            </a:r>
          </a:p>
          <a:p>
            <a:pPr marL="342900" marR="0" lvl="0" indent="-342900" algn="l" defTabSz="914400" rtl="0" eaLnBrk="1" fontAlgn="auto" latinLnBrk="0" hangingPunct="1">
              <a:lnSpc>
                <a:spcPct val="100000"/>
              </a:lnSpc>
              <a:spcBef>
                <a:spcPct val="20000"/>
              </a:spcBef>
              <a:spcAft>
                <a:spcPts val="0"/>
              </a:spcAft>
              <a:buClrTx/>
              <a:buSzTx/>
              <a:buFont typeface="Arial"/>
              <a:buNone/>
              <a:tabLst/>
              <a:defRPr/>
            </a:pPr>
            <a:r>
              <a:rPr kumimoji="0" lang="en-IN" sz="2300" b="0" i="0" u="none" strike="noStrike" kern="1200" cap="none" spc="0" normalizeH="0" baseline="0" noProof="0" dirty="0" smtClean="0">
                <a:ln>
                  <a:noFill/>
                </a:ln>
                <a:solidFill>
                  <a:srgbClr val="002060"/>
                </a:solidFill>
                <a:effectLst/>
                <a:uLnTx/>
                <a:uFillTx/>
                <a:latin typeface="Calibri" pitchFamily="34" charset="0"/>
                <a:ea typeface="Verdana" pitchFamily="34" charset="0"/>
                <a:cs typeface="Verdana" pitchFamily="34" charset="0"/>
              </a:rPr>
              <a:t>            &lt;</a:t>
            </a:r>
            <a:r>
              <a:rPr kumimoji="0" lang="en-IN" sz="2300" b="0" i="0" u="none" strike="noStrike" kern="1200" cap="none" spc="0" normalizeH="0" baseline="0" noProof="0" dirty="0" err="1" smtClean="0">
                <a:ln>
                  <a:noFill/>
                </a:ln>
                <a:solidFill>
                  <a:srgbClr val="002060"/>
                </a:solidFill>
                <a:effectLst/>
                <a:uLnTx/>
                <a:uFillTx/>
                <a:latin typeface="Calibri" pitchFamily="34" charset="0"/>
                <a:ea typeface="Verdana" pitchFamily="34" charset="0"/>
                <a:cs typeface="Verdana" pitchFamily="34" charset="0"/>
              </a:rPr>
              <a:t>xsd:sequence</a:t>
            </a:r>
            <a:r>
              <a:rPr kumimoji="0" lang="en-IN" sz="2300" b="0" i="0" u="none" strike="noStrike" kern="1200" cap="none" spc="0" normalizeH="0" baseline="0" noProof="0" dirty="0" smtClean="0">
                <a:ln>
                  <a:noFill/>
                </a:ln>
                <a:solidFill>
                  <a:srgbClr val="002060"/>
                </a:solidFill>
                <a:effectLst/>
                <a:uLnTx/>
                <a:uFillTx/>
                <a:latin typeface="Calibri" pitchFamily="34" charset="0"/>
                <a:ea typeface="Verdana" pitchFamily="34" charset="0"/>
                <a:cs typeface="Verdana" pitchFamily="34" charset="0"/>
              </a:rPr>
              <a:t>&gt;</a:t>
            </a:r>
          </a:p>
          <a:p>
            <a:pPr marL="342900" marR="0" lvl="0" indent="-342900" algn="l" defTabSz="914400" rtl="0" eaLnBrk="1" fontAlgn="auto" latinLnBrk="0" hangingPunct="1">
              <a:lnSpc>
                <a:spcPct val="100000"/>
              </a:lnSpc>
              <a:spcBef>
                <a:spcPct val="20000"/>
              </a:spcBef>
              <a:spcAft>
                <a:spcPts val="0"/>
              </a:spcAft>
              <a:buClrTx/>
              <a:buSzTx/>
              <a:buFont typeface="Arial"/>
              <a:buNone/>
              <a:tabLst/>
              <a:defRPr/>
            </a:pPr>
            <a:r>
              <a:rPr kumimoji="0" lang="en-IN" sz="2300" b="0" i="0" u="none" strike="noStrike" kern="1200" cap="none" spc="0" normalizeH="0" baseline="0" noProof="0" dirty="0" smtClean="0">
                <a:ln>
                  <a:noFill/>
                </a:ln>
                <a:solidFill>
                  <a:srgbClr val="002060"/>
                </a:solidFill>
                <a:effectLst/>
                <a:uLnTx/>
                <a:uFillTx/>
                <a:latin typeface="Calibri" pitchFamily="34" charset="0"/>
                <a:ea typeface="Verdana" pitchFamily="34" charset="0"/>
                <a:cs typeface="Verdana" pitchFamily="34" charset="0"/>
              </a:rPr>
              <a:t>                &lt;</a:t>
            </a:r>
            <a:r>
              <a:rPr kumimoji="0" lang="en-IN" sz="2300" b="0" i="0" u="none" strike="noStrike" kern="1200" cap="none" spc="0" normalizeH="0" baseline="0" noProof="0" dirty="0" err="1" smtClean="0">
                <a:ln>
                  <a:noFill/>
                </a:ln>
                <a:solidFill>
                  <a:srgbClr val="002060"/>
                </a:solidFill>
                <a:effectLst/>
                <a:uLnTx/>
                <a:uFillTx/>
                <a:latin typeface="Calibri" pitchFamily="34" charset="0"/>
                <a:ea typeface="Verdana" pitchFamily="34" charset="0"/>
                <a:cs typeface="Verdana" pitchFamily="34" charset="0"/>
              </a:rPr>
              <a:t>xsd:element</a:t>
            </a:r>
            <a:r>
              <a:rPr kumimoji="0" lang="en-IN" sz="2300" b="0" i="0" u="none" strike="noStrike" kern="1200" cap="none" spc="0" normalizeH="0" baseline="0" noProof="0" dirty="0" smtClean="0">
                <a:ln>
                  <a:noFill/>
                </a:ln>
                <a:solidFill>
                  <a:srgbClr val="002060"/>
                </a:solidFill>
                <a:effectLst/>
                <a:uLnTx/>
                <a:uFillTx/>
                <a:latin typeface="Calibri" pitchFamily="34" charset="0"/>
                <a:ea typeface="Verdana" pitchFamily="34" charset="0"/>
                <a:cs typeface="Verdana" pitchFamily="34" charset="0"/>
              </a:rPr>
              <a:t> name="title" type="</a:t>
            </a:r>
            <a:r>
              <a:rPr kumimoji="0" lang="en-IN" sz="2300" b="0" i="0" u="none" strike="noStrike" kern="1200" cap="none" spc="0" normalizeH="0" baseline="0" noProof="0" dirty="0" err="1" smtClean="0">
                <a:ln>
                  <a:noFill/>
                </a:ln>
                <a:solidFill>
                  <a:srgbClr val="002060"/>
                </a:solidFill>
                <a:effectLst/>
                <a:uLnTx/>
                <a:uFillTx/>
                <a:latin typeface="Calibri" pitchFamily="34" charset="0"/>
                <a:ea typeface="Verdana" pitchFamily="34" charset="0"/>
                <a:cs typeface="Verdana" pitchFamily="34" charset="0"/>
              </a:rPr>
              <a:t>xsd:string</a:t>
            </a:r>
            <a:r>
              <a:rPr kumimoji="0" lang="en-IN" sz="2300" b="0" i="0" u="none" strike="noStrike" kern="1200" cap="none" spc="0" normalizeH="0" baseline="0" noProof="0" dirty="0" smtClean="0">
                <a:ln>
                  <a:noFill/>
                </a:ln>
                <a:solidFill>
                  <a:srgbClr val="002060"/>
                </a:solidFill>
                <a:effectLst/>
                <a:uLnTx/>
                <a:uFillTx/>
                <a:latin typeface="Calibri" pitchFamily="34" charset="0"/>
                <a:ea typeface="Verdana" pitchFamily="34" charset="0"/>
                <a:cs typeface="Verdana" pitchFamily="34" charset="0"/>
              </a:rPr>
              <a:t>"/&gt;</a:t>
            </a:r>
          </a:p>
          <a:p>
            <a:pPr marL="342900" marR="0" lvl="0" indent="-342900" algn="l" defTabSz="914400" rtl="0" eaLnBrk="1" fontAlgn="auto" latinLnBrk="0" hangingPunct="1">
              <a:lnSpc>
                <a:spcPct val="100000"/>
              </a:lnSpc>
              <a:spcBef>
                <a:spcPct val="20000"/>
              </a:spcBef>
              <a:spcAft>
                <a:spcPts val="0"/>
              </a:spcAft>
              <a:buClrTx/>
              <a:buSzTx/>
              <a:buFont typeface="Arial"/>
              <a:buNone/>
              <a:tabLst/>
              <a:defRPr/>
            </a:pPr>
            <a:r>
              <a:rPr kumimoji="0" lang="en-IN" sz="2300" b="0" i="0" u="none" strike="noStrike" kern="1200" cap="none" spc="0" normalizeH="0" baseline="0" noProof="0" dirty="0" smtClean="0">
                <a:ln>
                  <a:noFill/>
                </a:ln>
                <a:solidFill>
                  <a:srgbClr val="002060"/>
                </a:solidFill>
                <a:effectLst/>
                <a:uLnTx/>
                <a:uFillTx/>
                <a:latin typeface="Calibri" pitchFamily="34" charset="0"/>
                <a:ea typeface="Verdana" pitchFamily="34" charset="0"/>
                <a:cs typeface="Verdana" pitchFamily="34" charset="0"/>
              </a:rPr>
              <a:t>                &lt;</a:t>
            </a:r>
            <a:r>
              <a:rPr kumimoji="0" lang="en-IN" sz="2300" b="0" i="0" u="none" strike="noStrike" kern="1200" cap="none" spc="0" normalizeH="0" baseline="0" noProof="0" dirty="0" err="1" smtClean="0">
                <a:ln>
                  <a:noFill/>
                </a:ln>
                <a:solidFill>
                  <a:srgbClr val="002060"/>
                </a:solidFill>
                <a:effectLst/>
                <a:uLnTx/>
                <a:uFillTx/>
                <a:latin typeface="Calibri" pitchFamily="34" charset="0"/>
                <a:ea typeface="Verdana" pitchFamily="34" charset="0"/>
                <a:cs typeface="Verdana" pitchFamily="34" charset="0"/>
              </a:rPr>
              <a:t>xsd:element</a:t>
            </a:r>
            <a:r>
              <a:rPr kumimoji="0" lang="en-IN" sz="2300" b="0" i="0" u="none" strike="noStrike" kern="1200" cap="none" spc="0" normalizeH="0" baseline="0" noProof="0" dirty="0" smtClean="0">
                <a:ln>
                  <a:noFill/>
                </a:ln>
                <a:solidFill>
                  <a:srgbClr val="002060"/>
                </a:solidFill>
                <a:effectLst/>
                <a:uLnTx/>
                <a:uFillTx/>
                <a:latin typeface="Calibri" pitchFamily="34" charset="0"/>
                <a:ea typeface="Verdana" pitchFamily="34" charset="0"/>
                <a:cs typeface="Verdana" pitchFamily="34" charset="0"/>
              </a:rPr>
              <a:t> name="category" type="</a:t>
            </a:r>
            <a:r>
              <a:rPr kumimoji="0" lang="en-IN" sz="2300" b="0" i="0" u="none" strike="noStrike" kern="1200" cap="none" spc="0" normalizeH="0" baseline="0" noProof="0" dirty="0" err="1" smtClean="0">
                <a:ln>
                  <a:noFill/>
                </a:ln>
                <a:solidFill>
                  <a:srgbClr val="002060"/>
                </a:solidFill>
                <a:effectLst/>
                <a:uLnTx/>
                <a:uFillTx/>
                <a:latin typeface="Calibri" pitchFamily="34" charset="0"/>
                <a:ea typeface="Verdana" pitchFamily="34" charset="0"/>
                <a:cs typeface="Verdana" pitchFamily="34" charset="0"/>
              </a:rPr>
              <a:t>xsd:string</a:t>
            </a:r>
            <a:r>
              <a:rPr kumimoji="0" lang="en-IN" sz="2300" b="0" i="0" u="none" strike="noStrike" kern="1200" cap="none" spc="0" normalizeH="0" baseline="0" noProof="0" dirty="0" smtClean="0">
                <a:ln>
                  <a:noFill/>
                </a:ln>
                <a:solidFill>
                  <a:srgbClr val="002060"/>
                </a:solidFill>
                <a:effectLst/>
                <a:uLnTx/>
                <a:uFillTx/>
                <a:latin typeface="Calibri" pitchFamily="34" charset="0"/>
                <a:ea typeface="Verdana" pitchFamily="34" charset="0"/>
                <a:cs typeface="Verdana" pitchFamily="34" charset="0"/>
              </a:rPr>
              <a:t>"/&gt;</a:t>
            </a:r>
          </a:p>
          <a:p>
            <a:pPr marL="342900" marR="0" lvl="0" indent="-342900" algn="l" defTabSz="914400" rtl="0" eaLnBrk="1" fontAlgn="auto" latinLnBrk="0" hangingPunct="1">
              <a:lnSpc>
                <a:spcPct val="100000"/>
              </a:lnSpc>
              <a:spcBef>
                <a:spcPct val="20000"/>
              </a:spcBef>
              <a:spcAft>
                <a:spcPts val="0"/>
              </a:spcAft>
              <a:buClrTx/>
              <a:buSzTx/>
              <a:buFont typeface="Arial"/>
              <a:buNone/>
              <a:tabLst/>
              <a:defRPr/>
            </a:pPr>
            <a:r>
              <a:rPr kumimoji="0" lang="en-IN" sz="2300" b="0" i="0" u="none" strike="noStrike" kern="1200" cap="none" spc="0" normalizeH="0" baseline="0" noProof="0" dirty="0" smtClean="0">
                <a:ln>
                  <a:noFill/>
                </a:ln>
                <a:solidFill>
                  <a:srgbClr val="002060"/>
                </a:solidFill>
                <a:effectLst/>
                <a:uLnTx/>
                <a:uFillTx/>
                <a:latin typeface="Calibri" pitchFamily="34" charset="0"/>
                <a:ea typeface="Verdana" pitchFamily="34" charset="0"/>
                <a:cs typeface="Verdana" pitchFamily="34" charset="0"/>
              </a:rPr>
              <a:t>                &lt;</a:t>
            </a:r>
            <a:r>
              <a:rPr kumimoji="0" lang="en-IN" sz="2300" b="0" i="0" u="none" strike="noStrike" kern="1200" cap="none" spc="0" normalizeH="0" baseline="0" noProof="0" dirty="0" err="1" smtClean="0">
                <a:ln>
                  <a:noFill/>
                </a:ln>
                <a:solidFill>
                  <a:srgbClr val="002060"/>
                </a:solidFill>
                <a:effectLst/>
                <a:uLnTx/>
                <a:uFillTx/>
                <a:latin typeface="Calibri" pitchFamily="34" charset="0"/>
                <a:ea typeface="Verdana" pitchFamily="34" charset="0"/>
                <a:cs typeface="Verdana" pitchFamily="34" charset="0"/>
              </a:rPr>
              <a:t>xsd:element</a:t>
            </a:r>
            <a:r>
              <a:rPr kumimoji="0" lang="en-IN" sz="2300" b="0" i="0" u="none" strike="noStrike" kern="1200" cap="none" spc="0" normalizeH="0" baseline="0" noProof="0" dirty="0" smtClean="0">
                <a:ln>
                  <a:noFill/>
                </a:ln>
                <a:solidFill>
                  <a:srgbClr val="002060"/>
                </a:solidFill>
                <a:effectLst/>
                <a:uLnTx/>
                <a:uFillTx/>
                <a:latin typeface="Calibri" pitchFamily="34" charset="0"/>
                <a:ea typeface="Verdana" pitchFamily="34" charset="0"/>
                <a:cs typeface="Verdana" pitchFamily="34" charset="0"/>
              </a:rPr>
              <a:t> name="artist" type="</a:t>
            </a:r>
            <a:r>
              <a:rPr kumimoji="0" lang="en-IN" sz="2300" b="0" i="0" u="none" strike="noStrike" kern="1200" cap="none" spc="0" normalizeH="0" baseline="0" noProof="0" dirty="0" err="1" smtClean="0">
                <a:ln>
                  <a:noFill/>
                </a:ln>
                <a:solidFill>
                  <a:srgbClr val="002060"/>
                </a:solidFill>
                <a:effectLst/>
                <a:uLnTx/>
                <a:uFillTx/>
                <a:latin typeface="Calibri" pitchFamily="34" charset="0"/>
                <a:ea typeface="Verdana" pitchFamily="34" charset="0"/>
                <a:cs typeface="Verdana" pitchFamily="34" charset="0"/>
              </a:rPr>
              <a:t>xsd:string</a:t>
            </a:r>
            <a:r>
              <a:rPr kumimoji="0" lang="en-IN" sz="2300" b="0" i="0" u="none" strike="noStrike" kern="1200" cap="none" spc="0" normalizeH="0" baseline="0" noProof="0" dirty="0" smtClean="0">
                <a:ln>
                  <a:noFill/>
                </a:ln>
                <a:solidFill>
                  <a:srgbClr val="002060"/>
                </a:solidFill>
                <a:effectLst/>
                <a:uLnTx/>
                <a:uFillTx/>
                <a:latin typeface="Calibri" pitchFamily="34" charset="0"/>
                <a:ea typeface="Verdana" pitchFamily="34" charset="0"/>
                <a:cs typeface="Verdana" pitchFamily="34" charset="0"/>
              </a:rPr>
              <a:t>"/&gt;</a:t>
            </a:r>
          </a:p>
          <a:p>
            <a:pPr marL="342900" marR="0" lvl="0" indent="-342900" algn="l" defTabSz="914400" rtl="0" eaLnBrk="1" fontAlgn="auto" latinLnBrk="0" hangingPunct="1">
              <a:lnSpc>
                <a:spcPct val="100000"/>
              </a:lnSpc>
              <a:spcBef>
                <a:spcPct val="20000"/>
              </a:spcBef>
              <a:spcAft>
                <a:spcPts val="0"/>
              </a:spcAft>
              <a:buClrTx/>
              <a:buSzTx/>
              <a:buFont typeface="Arial"/>
              <a:buNone/>
              <a:tabLst/>
              <a:defRPr/>
            </a:pPr>
            <a:r>
              <a:rPr kumimoji="0" lang="en-IN" sz="2300" b="0" i="0" u="none" strike="noStrike" kern="1200" cap="none" spc="0" normalizeH="0" baseline="0" noProof="0" dirty="0" smtClean="0">
                <a:ln>
                  <a:noFill/>
                </a:ln>
                <a:solidFill>
                  <a:srgbClr val="002060"/>
                </a:solidFill>
                <a:effectLst/>
                <a:uLnTx/>
                <a:uFillTx/>
                <a:latin typeface="Calibri" pitchFamily="34" charset="0"/>
                <a:ea typeface="Verdana" pitchFamily="34" charset="0"/>
                <a:cs typeface="Verdana" pitchFamily="34" charset="0"/>
              </a:rPr>
              <a:t>            &lt;/</a:t>
            </a:r>
            <a:r>
              <a:rPr kumimoji="0" lang="en-IN" sz="2300" b="0" i="0" u="none" strike="noStrike" kern="1200" cap="none" spc="0" normalizeH="0" baseline="0" noProof="0" dirty="0" err="1" smtClean="0">
                <a:ln>
                  <a:noFill/>
                </a:ln>
                <a:solidFill>
                  <a:srgbClr val="002060"/>
                </a:solidFill>
                <a:effectLst/>
                <a:uLnTx/>
                <a:uFillTx/>
                <a:latin typeface="Calibri" pitchFamily="34" charset="0"/>
                <a:ea typeface="Verdana" pitchFamily="34" charset="0"/>
                <a:cs typeface="Verdana" pitchFamily="34" charset="0"/>
              </a:rPr>
              <a:t>xsd:sequence</a:t>
            </a:r>
            <a:r>
              <a:rPr kumimoji="0" lang="en-IN" sz="2300" b="0" i="0" u="none" strike="noStrike" kern="1200" cap="none" spc="0" normalizeH="0" baseline="0" noProof="0" dirty="0" smtClean="0">
                <a:ln>
                  <a:noFill/>
                </a:ln>
                <a:solidFill>
                  <a:srgbClr val="002060"/>
                </a:solidFill>
                <a:effectLst/>
                <a:uLnTx/>
                <a:uFillTx/>
                <a:latin typeface="Calibri" pitchFamily="34" charset="0"/>
                <a:ea typeface="Verdana" pitchFamily="34" charset="0"/>
                <a:cs typeface="Verdana" pitchFamily="34" charset="0"/>
              </a:rPr>
              <a:t>&gt;</a:t>
            </a:r>
          </a:p>
          <a:p>
            <a:pPr marL="342900" marR="0" lvl="0" indent="-342900" algn="l" defTabSz="914400" rtl="0" eaLnBrk="1" fontAlgn="auto" latinLnBrk="0" hangingPunct="1">
              <a:lnSpc>
                <a:spcPct val="100000"/>
              </a:lnSpc>
              <a:spcBef>
                <a:spcPct val="20000"/>
              </a:spcBef>
              <a:spcAft>
                <a:spcPts val="0"/>
              </a:spcAft>
              <a:buClrTx/>
              <a:buSzTx/>
              <a:buFont typeface="Arial"/>
              <a:buNone/>
              <a:tabLst/>
              <a:defRPr/>
            </a:pPr>
            <a:r>
              <a:rPr kumimoji="0" lang="en-IN" sz="2300" b="0" i="0" u="none" strike="noStrike" kern="1200" cap="none" spc="0" normalizeH="0" baseline="0" noProof="0" dirty="0" smtClean="0">
                <a:ln>
                  <a:noFill/>
                </a:ln>
                <a:solidFill>
                  <a:srgbClr val="002060"/>
                </a:solidFill>
                <a:effectLst/>
                <a:uLnTx/>
                <a:uFillTx/>
                <a:latin typeface="Calibri" pitchFamily="34" charset="0"/>
                <a:ea typeface="Verdana" pitchFamily="34" charset="0"/>
                <a:cs typeface="Verdana" pitchFamily="34" charset="0"/>
              </a:rPr>
              <a:t>        &lt;/</a:t>
            </a:r>
            <a:r>
              <a:rPr kumimoji="0" lang="en-IN" sz="2300" b="0" i="0" u="none" strike="noStrike" kern="1200" cap="none" spc="0" normalizeH="0" baseline="0" noProof="0" dirty="0" err="1" smtClean="0">
                <a:ln>
                  <a:noFill/>
                </a:ln>
                <a:solidFill>
                  <a:srgbClr val="002060"/>
                </a:solidFill>
                <a:effectLst/>
                <a:uLnTx/>
                <a:uFillTx/>
                <a:latin typeface="Calibri" pitchFamily="34" charset="0"/>
                <a:ea typeface="Verdana" pitchFamily="34" charset="0"/>
                <a:cs typeface="Verdana" pitchFamily="34" charset="0"/>
              </a:rPr>
              <a:t>xsd:complexType</a:t>
            </a:r>
            <a:r>
              <a:rPr kumimoji="0" lang="en-IN" sz="2300" b="0" i="0" u="none" strike="noStrike" kern="1200" cap="none" spc="0" normalizeH="0" baseline="0" noProof="0" dirty="0" smtClean="0">
                <a:ln>
                  <a:noFill/>
                </a:ln>
                <a:solidFill>
                  <a:srgbClr val="002060"/>
                </a:solidFill>
                <a:effectLst/>
                <a:uLnTx/>
                <a:uFillTx/>
                <a:latin typeface="Calibri" pitchFamily="34" charset="0"/>
                <a:ea typeface="Verdana" pitchFamily="34" charset="0"/>
                <a:cs typeface="Verdana" pitchFamily="34" charset="0"/>
              </a:rPr>
              <a:t>&gt;</a:t>
            </a:r>
          </a:p>
          <a:p>
            <a:pPr marL="342900" marR="0" lvl="0" indent="-342900" algn="l" defTabSz="914400" rtl="0" eaLnBrk="1" fontAlgn="auto" latinLnBrk="0" hangingPunct="1">
              <a:lnSpc>
                <a:spcPct val="100000"/>
              </a:lnSpc>
              <a:spcBef>
                <a:spcPct val="20000"/>
              </a:spcBef>
              <a:spcAft>
                <a:spcPts val="0"/>
              </a:spcAft>
              <a:buClrTx/>
              <a:buSzTx/>
              <a:buFont typeface="Arial"/>
              <a:buNone/>
              <a:tabLst/>
              <a:defRPr/>
            </a:pPr>
            <a:r>
              <a:rPr kumimoji="0" lang="en-IN" sz="2300" b="0" i="0" u="none" strike="noStrike" kern="1200" cap="none" spc="0" normalizeH="0" baseline="0" noProof="0" dirty="0" smtClean="0">
                <a:ln>
                  <a:noFill/>
                </a:ln>
                <a:solidFill>
                  <a:srgbClr val="002060"/>
                </a:solidFill>
                <a:effectLst/>
                <a:uLnTx/>
                <a:uFillTx/>
                <a:latin typeface="Calibri" pitchFamily="34" charset="0"/>
                <a:ea typeface="Verdana" pitchFamily="34" charset="0"/>
                <a:cs typeface="Verdana" pitchFamily="34" charset="0"/>
              </a:rPr>
              <a:t>    &lt;/</a:t>
            </a:r>
            <a:r>
              <a:rPr kumimoji="0" lang="en-IN" sz="2300" b="0" i="0" u="none" strike="noStrike" kern="1200" cap="none" spc="0" normalizeH="0" baseline="0" noProof="0" dirty="0" err="1" smtClean="0">
                <a:ln>
                  <a:noFill/>
                </a:ln>
                <a:solidFill>
                  <a:srgbClr val="002060"/>
                </a:solidFill>
                <a:effectLst/>
                <a:uLnTx/>
                <a:uFillTx/>
                <a:latin typeface="Calibri" pitchFamily="34" charset="0"/>
                <a:ea typeface="Verdana" pitchFamily="34" charset="0"/>
                <a:cs typeface="Verdana" pitchFamily="34" charset="0"/>
              </a:rPr>
              <a:t>xsd:element</a:t>
            </a:r>
            <a:r>
              <a:rPr kumimoji="0" lang="en-IN" sz="2300" b="0" i="0" u="none" strike="noStrike" kern="1200" cap="none" spc="0" normalizeH="0" baseline="0" noProof="0" dirty="0" smtClean="0">
                <a:ln>
                  <a:noFill/>
                </a:ln>
                <a:solidFill>
                  <a:srgbClr val="002060"/>
                </a:solidFill>
                <a:effectLst/>
                <a:uLnTx/>
                <a:uFillTx/>
                <a:latin typeface="Calibri" pitchFamily="34" charset="0"/>
                <a:ea typeface="Verdana" pitchFamily="34" charset="0"/>
                <a:cs typeface="Verdana" pitchFamily="34" charset="0"/>
              </a:rPr>
              <a:t>&gt;</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IN" sz="2300" b="0" i="0" u="none" strike="noStrike" kern="1200" cap="none" spc="0" normalizeH="0" baseline="0" noProof="0" dirty="0" smtClean="0">
                <a:ln>
                  <a:noFill/>
                </a:ln>
                <a:solidFill>
                  <a:srgbClr val="002060"/>
                </a:solidFill>
                <a:effectLst/>
                <a:uLnTx/>
                <a:uFillTx/>
                <a:latin typeface="Calibri" pitchFamily="34" charset="0"/>
                <a:ea typeface="Verdana" pitchFamily="34" charset="0"/>
                <a:cs typeface="Verdana" pitchFamily="34" charset="0"/>
              </a:rPr>
              <a:t>  &lt;</a:t>
            </a:r>
            <a:r>
              <a:rPr kumimoji="0" lang="en-IN" sz="2300" b="0" i="0" u="none" strike="noStrike" kern="1200" cap="none" spc="0" normalizeH="0" baseline="0" noProof="0" dirty="0" err="1" smtClean="0">
                <a:ln>
                  <a:noFill/>
                </a:ln>
                <a:solidFill>
                  <a:srgbClr val="002060"/>
                </a:solidFill>
                <a:effectLst/>
                <a:uLnTx/>
                <a:uFillTx/>
                <a:latin typeface="Calibri" pitchFamily="34" charset="0"/>
                <a:ea typeface="Verdana" pitchFamily="34" charset="0"/>
                <a:cs typeface="Verdana" pitchFamily="34" charset="0"/>
              </a:rPr>
              <a:t>xsd:sequence</a:t>
            </a:r>
            <a:r>
              <a:rPr kumimoji="0" lang="en-IN" sz="2300" b="0" i="0" u="none" strike="noStrike" kern="1200" cap="none" spc="0" normalizeH="0" baseline="0" noProof="0" dirty="0" smtClean="0">
                <a:ln>
                  <a:noFill/>
                </a:ln>
                <a:solidFill>
                  <a:srgbClr val="002060"/>
                </a:solidFill>
                <a:effectLst/>
                <a:uLnTx/>
                <a:uFillTx/>
                <a:latin typeface="Calibri" pitchFamily="34" charset="0"/>
                <a:ea typeface="Verdana" pitchFamily="34" charset="0"/>
                <a:cs typeface="Verdana" pitchFamily="34" charset="0"/>
              </a:rPr>
              <a:t>&gt; </a:t>
            </a:r>
            <a:r>
              <a:rPr kumimoji="0" lang="en-IN" sz="2300" b="0" i="0" u="none" strike="noStrike" kern="1200" cap="none" spc="0" normalizeH="0" baseline="0" noProof="0" dirty="0" smtClean="0">
                <a:ln>
                  <a:noFill/>
                </a:ln>
                <a:solidFill>
                  <a:srgbClr val="002060"/>
                </a:solidFill>
                <a:effectLst/>
                <a:uLnTx/>
                <a:uFillTx/>
                <a:latin typeface="+mj-lt"/>
                <a:ea typeface="Verdana" pitchFamily="34" charset="0"/>
                <a:cs typeface="Verdana" pitchFamily="34" charset="0"/>
              </a:rPr>
              <a:t>means elements must occur in this order</a:t>
            </a:r>
          </a:p>
          <a:p>
            <a:pPr marL="342900" marR="0" lvl="0" indent="-342900" algn="l" defTabSz="914400" rtl="0" eaLnBrk="1" fontAlgn="auto" latinLnBrk="0" hangingPunct="1">
              <a:lnSpc>
                <a:spcPct val="100000"/>
              </a:lnSpc>
              <a:spcBef>
                <a:spcPct val="20000"/>
              </a:spcBef>
              <a:spcAft>
                <a:spcPts val="0"/>
              </a:spcAft>
              <a:buClrTx/>
              <a:buSzTx/>
              <a:buFont typeface="Arial"/>
              <a:buChar char="•"/>
              <a:tabLst/>
              <a:defRPr/>
            </a:pPr>
            <a:endParaRPr kumimoji="0" lang="en-IN" sz="2300" b="0" i="0" u="none" strike="noStrike" kern="1200" cap="none" spc="0" normalizeH="0" baseline="0" noProof="0" dirty="0" smtClean="0">
              <a:ln>
                <a:noFill/>
              </a:ln>
              <a:solidFill>
                <a:srgbClr val="002060"/>
              </a:solidFill>
              <a:effectLst/>
              <a:uLnTx/>
              <a:uFillTx/>
              <a:latin typeface="+mj-lt"/>
              <a:ea typeface="Verdana" pitchFamily="34" charset="0"/>
              <a:cs typeface="Verdana"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a:buChar char="•"/>
              <a:tabLst/>
              <a:defRPr/>
            </a:pPr>
            <a:endParaRPr kumimoji="0" lang="en-IN" sz="2300" b="0" i="0" u="none" strike="noStrike" kern="1200" cap="none" spc="0" normalizeH="0" baseline="0" noProof="0" dirty="0">
              <a:ln>
                <a:noFill/>
              </a:ln>
              <a:solidFill>
                <a:srgbClr val="002060"/>
              </a:solidFill>
              <a:effectLst/>
              <a:uLnTx/>
              <a:uFillTx/>
              <a:latin typeface="+mj-lt"/>
              <a:ea typeface="Verdana" pitchFamily="34" charset="0"/>
              <a:cs typeface="Verdana"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Autofit/>
          </a:bodyPr>
          <a:lstStyle/>
          <a:p>
            <a:pPr marL="228600">
              <a:lnSpc>
                <a:spcPct val="150000"/>
              </a:lnSpc>
              <a:buFont typeface="Wingdings" pitchFamily="2" charset="2"/>
              <a:buChar char="ü"/>
              <a:tabLst>
                <a:tab pos="521528" algn="l"/>
              </a:tabLst>
            </a:pPr>
            <a:endParaRPr lang="en-US" sz="1600" spc="-35" dirty="0" smtClean="0">
              <a:solidFill>
                <a:srgbClr val="0000FF"/>
              </a:solidFill>
              <a:latin typeface="Book Antiqua" pitchFamily="18" charset="0"/>
            </a:endParaRPr>
          </a:p>
          <a:p>
            <a:pPr>
              <a:lnSpc>
                <a:spcPct val="140000"/>
              </a:lnSpc>
              <a:buBlip>
                <a:blip r:embed="rId3"/>
              </a:buBlip>
            </a:pPr>
            <a:r>
              <a:rPr lang="en-US" sz="2800" dirty="0" smtClean="0">
                <a:latin typeface="Book Antiqua" pitchFamily="18" charset="0"/>
                <a:cs typeface="Arial" charset="0"/>
              </a:rPr>
              <a:t> </a:t>
            </a:r>
            <a:r>
              <a:rPr lang="en-US" sz="2800" dirty="0" smtClean="0">
                <a:solidFill>
                  <a:srgbClr val="002060"/>
                </a:solidFill>
                <a:latin typeface="Book Antiqua" pitchFamily="18" charset="0"/>
                <a:cs typeface="Arial" charset="0"/>
              </a:rPr>
              <a:t>XML Schema I</a:t>
            </a:r>
          </a:p>
          <a:p>
            <a:pPr>
              <a:lnSpc>
                <a:spcPct val="140000"/>
              </a:lnSpc>
              <a:buBlip>
                <a:blip r:embed="rId3"/>
              </a:buBlip>
            </a:pPr>
            <a:r>
              <a:rPr lang="en-IN" sz="2800" b="1" dirty="0" smtClean="0">
                <a:solidFill>
                  <a:srgbClr val="002060"/>
                </a:solidFill>
                <a:latin typeface="Book Antiqua" pitchFamily="18" charset="0"/>
                <a:cs typeface="Arial" charset="0"/>
              </a:rPr>
              <a:t>XML Schema - II</a:t>
            </a:r>
          </a:p>
          <a:p>
            <a:pPr>
              <a:lnSpc>
                <a:spcPct val="140000"/>
              </a:lnSpc>
              <a:buBlip>
                <a:blip r:embed="rId3"/>
              </a:buBlip>
            </a:pPr>
            <a:r>
              <a:rPr lang="en-US" sz="2800" dirty="0" smtClean="0">
                <a:solidFill>
                  <a:srgbClr val="002060"/>
                </a:solidFill>
                <a:latin typeface="Book Antiqua" pitchFamily="18" charset="0"/>
              </a:rPr>
              <a:t>eXtensible Stylesheet Language (XSL)</a:t>
            </a:r>
            <a:endParaRPr lang="en-US" sz="2800" dirty="0" smtClean="0">
              <a:solidFill>
                <a:srgbClr val="002060"/>
              </a:solidFill>
              <a:latin typeface="Book Antiqua" pitchFamily="18" charset="0"/>
              <a:cs typeface="Arial" charset="0"/>
            </a:endParaRPr>
          </a:p>
          <a:p>
            <a:pPr>
              <a:lnSpc>
                <a:spcPct val="140000"/>
              </a:lnSpc>
              <a:buFont typeface="Wingdings" pitchFamily="2" charset="2"/>
              <a:buChar char="ü"/>
            </a:pPr>
            <a:endParaRPr lang="en-US" sz="2200" dirty="0" smtClean="0">
              <a:latin typeface="Book Antiqua" pitchFamily="18" charset="0"/>
              <a:cs typeface="Arial" charset="0"/>
            </a:endParaRPr>
          </a:p>
          <a:p>
            <a:endParaRPr lang="en-US" dirty="0" smtClean="0">
              <a:cs typeface="Arial" charset="0"/>
            </a:endParaRPr>
          </a:p>
          <a:p>
            <a:pPr marL="228600">
              <a:lnSpc>
                <a:spcPct val="140000"/>
              </a:lnSpc>
              <a:buNone/>
              <a:tabLst>
                <a:tab pos="521528" algn="l"/>
              </a:tabLst>
            </a:pPr>
            <a:endParaRPr lang="en-US" sz="1600" b="1" spc="-35" dirty="0" smtClean="0">
              <a:solidFill>
                <a:srgbClr val="0000FF"/>
              </a:solidFill>
              <a:latin typeface="Book Antiqua"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XML Schema - II</a:t>
            </a:r>
            <a:endParaRPr lang="en-IN" dirty="0"/>
          </a:p>
        </p:txBody>
      </p:sp>
      <p:sp>
        <p:nvSpPr>
          <p:cNvPr id="3" name="Content Placeholder 2"/>
          <p:cNvSpPr>
            <a:spLocks noGrp="1"/>
          </p:cNvSpPr>
          <p:nvPr>
            <p:ph idx="1"/>
          </p:nvPr>
        </p:nvSpPr>
        <p:spPr>
          <a:xfrm>
            <a:off x="42864" y="609600"/>
            <a:ext cx="9029696" cy="6248400"/>
          </a:xfrm>
        </p:spPr>
        <p:txBody>
          <a:bodyPr>
            <a:normAutofit/>
          </a:bodyPr>
          <a:lstStyle/>
          <a:p>
            <a:pPr fontAlgn="auto">
              <a:lnSpc>
                <a:spcPct val="90000"/>
              </a:lnSpc>
              <a:spcAft>
                <a:spcPts val="0"/>
              </a:spcAft>
              <a:buBlip>
                <a:blip r:embed="rId3"/>
              </a:buBlip>
              <a:defRPr/>
            </a:pPr>
            <a:r>
              <a:rPr lang="en-IN" sz="2000" b="1" dirty="0" smtClean="0">
                <a:solidFill>
                  <a:srgbClr val="002060"/>
                </a:solidFill>
                <a:latin typeface="Book Antiqua" pitchFamily="18" charset="0"/>
              </a:rPr>
              <a:t>Defining Attributes</a:t>
            </a:r>
          </a:p>
          <a:p>
            <a:pPr>
              <a:lnSpc>
                <a:spcPct val="90000"/>
              </a:lnSpc>
            </a:pPr>
            <a:endParaRPr lang="en-IN" sz="2000" dirty="0" smtClean="0">
              <a:latin typeface="Book Antiqua" pitchFamily="18" charset="0"/>
              <a:cs typeface="Arial" charset="0"/>
            </a:endParaRPr>
          </a:p>
          <a:p>
            <a:pPr lvl="1">
              <a:lnSpc>
                <a:spcPct val="90000"/>
              </a:lnSpc>
              <a:buFont typeface="Wingdings" pitchFamily="2" charset="2"/>
              <a:buChar char="§"/>
            </a:pPr>
            <a:r>
              <a:rPr lang="en-IN" sz="1800" dirty="0" smtClean="0">
                <a:solidFill>
                  <a:srgbClr val="002060"/>
                </a:solidFill>
                <a:latin typeface="Book Antiqua" pitchFamily="18" charset="0"/>
                <a:cs typeface="Arial" charset="0"/>
              </a:rPr>
              <a:t>An attribute is defined as</a:t>
            </a:r>
            <a:br>
              <a:rPr lang="en-IN" sz="1800" dirty="0" smtClean="0">
                <a:solidFill>
                  <a:srgbClr val="002060"/>
                </a:solidFill>
                <a:latin typeface="Book Antiqua" pitchFamily="18" charset="0"/>
                <a:cs typeface="Arial" charset="0"/>
              </a:rPr>
            </a:br>
            <a:r>
              <a:rPr lang="en-IN" sz="1800" dirty="0" smtClean="0">
                <a:solidFill>
                  <a:srgbClr val="002060"/>
                </a:solidFill>
                <a:latin typeface="Book Antiqua" pitchFamily="18" charset="0"/>
                <a:cs typeface="Arial" charset="0"/>
              </a:rPr>
              <a:t>    &lt;</a:t>
            </a:r>
            <a:r>
              <a:rPr lang="en-IN" sz="1800" dirty="0" err="1" smtClean="0">
                <a:solidFill>
                  <a:srgbClr val="002060"/>
                </a:solidFill>
                <a:latin typeface="Book Antiqua" pitchFamily="18" charset="0"/>
                <a:cs typeface="Arial" charset="0"/>
              </a:rPr>
              <a:t>xsd:attribute</a:t>
            </a:r>
            <a:r>
              <a:rPr lang="en-IN" sz="1800" dirty="0" smtClean="0">
                <a:solidFill>
                  <a:srgbClr val="002060"/>
                </a:solidFill>
                <a:latin typeface="Book Antiqua" pitchFamily="18" charset="0"/>
                <a:cs typeface="Arial" charset="0"/>
              </a:rPr>
              <a:t>   name=“</a:t>
            </a:r>
            <a:r>
              <a:rPr lang="en-IN" sz="1800" dirty="0" err="1" smtClean="0">
                <a:solidFill>
                  <a:srgbClr val="002060"/>
                </a:solidFill>
                <a:latin typeface="Book Antiqua" pitchFamily="18" charset="0"/>
                <a:cs typeface="Arial" charset="0"/>
              </a:rPr>
              <a:t>aaa</a:t>
            </a:r>
            <a:r>
              <a:rPr lang="en-IN" sz="1800" dirty="0" smtClean="0">
                <a:solidFill>
                  <a:srgbClr val="002060"/>
                </a:solidFill>
                <a:latin typeface="Book Antiqua" pitchFamily="18" charset="0"/>
                <a:cs typeface="Arial" charset="0"/>
              </a:rPr>
              <a:t>"   type=“</a:t>
            </a:r>
            <a:r>
              <a:rPr lang="en-IN" sz="1800" dirty="0" err="1" smtClean="0">
                <a:solidFill>
                  <a:srgbClr val="002060"/>
                </a:solidFill>
                <a:latin typeface="Book Antiqua" pitchFamily="18" charset="0"/>
                <a:cs typeface="Arial" charset="0"/>
              </a:rPr>
              <a:t>bbb</a:t>
            </a:r>
            <a:r>
              <a:rPr lang="en-IN" sz="1800" dirty="0" smtClean="0">
                <a:solidFill>
                  <a:srgbClr val="002060"/>
                </a:solidFill>
                <a:latin typeface="Book Antiqua" pitchFamily="18" charset="0"/>
                <a:cs typeface="Arial" charset="0"/>
              </a:rPr>
              <a:t>" /&gt;</a:t>
            </a:r>
            <a:br>
              <a:rPr lang="en-IN" sz="1800" dirty="0" smtClean="0">
                <a:solidFill>
                  <a:srgbClr val="002060"/>
                </a:solidFill>
                <a:latin typeface="Book Antiqua" pitchFamily="18" charset="0"/>
                <a:cs typeface="Arial" charset="0"/>
              </a:rPr>
            </a:br>
            <a:r>
              <a:rPr lang="en-IN" sz="1800" dirty="0" smtClean="0">
                <a:solidFill>
                  <a:srgbClr val="002060"/>
                </a:solidFill>
                <a:latin typeface="Book Antiqua" pitchFamily="18" charset="0"/>
                <a:cs typeface="Arial" charset="0"/>
              </a:rPr>
              <a:t>    where:</a:t>
            </a:r>
          </a:p>
          <a:p>
            <a:pPr lvl="2">
              <a:lnSpc>
                <a:spcPct val="90000"/>
              </a:lnSpc>
              <a:buFont typeface="Arial" charset="0"/>
              <a:buChar char="•"/>
            </a:pPr>
            <a:r>
              <a:rPr lang="en-IN" dirty="0" err="1" smtClean="0">
                <a:solidFill>
                  <a:srgbClr val="002060"/>
                </a:solidFill>
                <a:latin typeface="Book Antiqua" pitchFamily="18" charset="0"/>
              </a:rPr>
              <a:t>aaa</a:t>
            </a:r>
            <a:r>
              <a:rPr lang="en-IN" dirty="0" smtClean="0">
                <a:solidFill>
                  <a:srgbClr val="002060"/>
                </a:solidFill>
                <a:latin typeface="Book Antiqua" pitchFamily="18" charset="0"/>
              </a:rPr>
              <a:t> is the name of the attribute</a:t>
            </a:r>
          </a:p>
          <a:p>
            <a:pPr lvl="2">
              <a:lnSpc>
                <a:spcPct val="90000"/>
              </a:lnSpc>
              <a:buFont typeface="Arial" charset="0"/>
              <a:buChar char="•"/>
            </a:pPr>
            <a:r>
              <a:rPr lang="en-IN" dirty="0" err="1" smtClean="0">
                <a:solidFill>
                  <a:srgbClr val="002060"/>
                </a:solidFill>
                <a:latin typeface="Book Antiqua" pitchFamily="18" charset="0"/>
              </a:rPr>
              <a:t>bbb</a:t>
            </a:r>
            <a:r>
              <a:rPr lang="en-IN" dirty="0" smtClean="0">
                <a:solidFill>
                  <a:srgbClr val="002060"/>
                </a:solidFill>
                <a:latin typeface="Book Antiqua" pitchFamily="18" charset="0"/>
              </a:rPr>
              <a:t> is the data type of the attribute</a:t>
            </a:r>
          </a:p>
          <a:p>
            <a:pPr lvl="2">
              <a:lnSpc>
                <a:spcPct val="90000"/>
              </a:lnSpc>
              <a:buNone/>
            </a:pPr>
            <a:r>
              <a:rPr lang="en-IN" dirty="0" smtClean="0">
                <a:solidFill>
                  <a:srgbClr val="002060"/>
                </a:solidFill>
                <a:latin typeface="Book Antiqua" pitchFamily="18" charset="0"/>
              </a:rPr>
              <a:t>        </a:t>
            </a:r>
            <a:r>
              <a:rPr lang="en-IN" dirty="0" err="1" smtClean="0">
                <a:solidFill>
                  <a:srgbClr val="002060"/>
                </a:solidFill>
                <a:latin typeface="Book Antiqua" pitchFamily="18" charset="0"/>
              </a:rPr>
              <a:t>xsd:boolean</a:t>
            </a:r>
            <a:r>
              <a:rPr lang="en-IN" dirty="0" smtClean="0">
                <a:solidFill>
                  <a:srgbClr val="002060"/>
                </a:solidFill>
                <a:latin typeface="Book Antiqua" pitchFamily="18" charset="0"/>
              </a:rPr>
              <a:t>	</a:t>
            </a:r>
            <a:r>
              <a:rPr lang="en-IN" dirty="0" err="1" smtClean="0">
                <a:solidFill>
                  <a:srgbClr val="002060"/>
                </a:solidFill>
                <a:latin typeface="Book Antiqua" pitchFamily="18" charset="0"/>
              </a:rPr>
              <a:t>xsd:integer</a:t>
            </a:r>
            <a:r>
              <a:rPr lang="en-IN" dirty="0" smtClean="0">
                <a:solidFill>
                  <a:srgbClr val="002060"/>
                </a:solidFill>
                <a:latin typeface="Book Antiqua" pitchFamily="18" charset="0"/>
              </a:rPr>
              <a:t/>
            </a:r>
            <a:br>
              <a:rPr lang="en-IN" dirty="0" smtClean="0">
                <a:solidFill>
                  <a:srgbClr val="002060"/>
                </a:solidFill>
                <a:latin typeface="Book Antiqua" pitchFamily="18" charset="0"/>
              </a:rPr>
            </a:br>
            <a:r>
              <a:rPr lang="en-IN" dirty="0" smtClean="0">
                <a:solidFill>
                  <a:srgbClr val="002060"/>
                </a:solidFill>
                <a:latin typeface="Book Antiqua" pitchFamily="18" charset="0"/>
              </a:rPr>
              <a:t>    </a:t>
            </a:r>
            <a:r>
              <a:rPr lang="en-IN" dirty="0" err="1" smtClean="0">
                <a:solidFill>
                  <a:srgbClr val="002060"/>
                </a:solidFill>
                <a:latin typeface="Book Antiqua" pitchFamily="18" charset="0"/>
              </a:rPr>
              <a:t>xsd:date</a:t>
            </a:r>
            <a:r>
              <a:rPr lang="en-IN" dirty="0" smtClean="0">
                <a:solidFill>
                  <a:srgbClr val="002060"/>
                </a:solidFill>
                <a:latin typeface="Book Antiqua" pitchFamily="18" charset="0"/>
              </a:rPr>
              <a:t>		</a:t>
            </a:r>
            <a:r>
              <a:rPr lang="en-IN" dirty="0" err="1" smtClean="0">
                <a:solidFill>
                  <a:srgbClr val="002060"/>
                </a:solidFill>
                <a:latin typeface="Book Antiqua" pitchFamily="18" charset="0"/>
              </a:rPr>
              <a:t>xsd:string</a:t>
            </a:r>
            <a:r>
              <a:rPr lang="en-IN" dirty="0" smtClean="0">
                <a:solidFill>
                  <a:srgbClr val="002060"/>
                </a:solidFill>
                <a:latin typeface="Book Antiqua" pitchFamily="18" charset="0"/>
              </a:rPr>
              <a:t/>
            </a:r>
            <a:br>
              <a:rPr lang="en-IN" dirty="0" smtClean="0">
                <a:solidFill>
                  <a:srgbClr val="002060"/>
                </a:solidFill>
                <a:latin typeface="Book Antiqua" pitchFamily="18" charset="0"/>
              </a:rPr>
            </a:br>
            <a:r>
              <a:rPr lang="en-IN" dirty="0" smtClean="0">
                <a:solidFill>
                  <a:srgbClr val="002060"/>
                </a:solidFill>
                <a:latin typeface="Book Antiqua" pitchFamily="18" charset="0"/>
              </a:rPr>
              <a:t>    </a:t>
            </a:r>
            <a:r>
              <a:rPr lang="en-IN" dirty="0" err="1" smtClean="0">
                <a:solidFill>
                  <a:srgbClr val="002060"/>
                </a:solidFill>
                <a:latin typeface="Book Antiqua" pitchFamily="18" charset="0"/>
              </a:rPr>
              <a:t>xsd:decimal</a:t>
            </a:r>
            <a:r>
              <a:rPr lang="en-IN" dirty="0" smtClean="0">
                <a:solidFill>
                  <a:srgbClr val="002060"/>
                </a:solidFill>
                <a:latin typeface="Book Antiqua" pitchFamily="18" charset="0"/>
              </a:rPr>
              <a:t>	</a:t>
            </a:r>
            <a:r>
              <a:rPr lang="en-IN" dirty="0" err="1" smtClean="0">
                <a:solidFill>
                  <a:srgbClr val="002060"/>
                </a:solidFill>
                <a:latin typeface="Book Antiqua" pitchFamily="18" charset="0"/>
              </a:rPr>
              <a:t>xsd:time</a:t>
            </a:r>
            <a:endParaRPr lang="en-IN" dirty="0" smtClean="0">
              <a:solidFill>
                <a:srgbClr val="002060"/>
              </a:solidFill>
              <a:latin typeface="Book Antiqua" pitchFamily="18" charset="0"/>
            </a:endParaRPr>
          </a:p>
          <a:p>
            <a:pPr lvl="2">
              <a:lnSpc>
                <a:spcPct val="90000"/>
              </a:lnSpc>
              <a:buNone/>
            </a:pPr>
            <a:endParaRPr lang="en-IN" dirty="0" smtClean="0">
              <a:solidFill>
                <a:srgbClr val="002060"/>
              </a:solidFill>
              <a:latin typeface="Book Antiqua" pitchFamily="18" charset="0"/>
            </a:endParaRPr>
          </a:p>
          <a:p>
            <a:pPr lvl="1">
              <a:lnSpc>
                <a:spcPct val="90000"/>
              </a:lnSpc>
              <a:buFont typeface="Wingdings" pitchFamily="2" charset="2"/>
              <a:buChar char="§"/>
            </a:pPr>
            <a:r>
              <a:rPr lang="en-IN" sz="1800" dirty="0" smtClean="0">
                <a:solidFill>
                  <a:srgbClr val="002060"/>
                </a:solidFill>
                <a:latin typeface="Book Antiqua" pitchFamily="18" charset="0"/>
                <a:cs typeface="Arial" charset="0"/>
              </a:rPr>
              <a:t>Example: </a:t>
            </a:r>
          </a:p>
          <a:p>
            <a:pPr lvl="2">
              <a:lnSpc>
                <a:spcPct val="90000"/>
              </a:lnSpc>
              <a:buFont typeface="Arial" charset="0"/>
              <a:buChar char="•"/>
            </a:pPr>
            <a:r>
              <a:rPr lang="en-IN" dirty="0" smtClean="0">
                <a:solidFill>
                  <a:srgbClr val="002060"/>
                </a:solidFill>
                <a:latin typeface="Book Antiqua" pitchFamily="18" charset="0"/>
              </a:rPr>
              <a:t>An XML element with an attribute:</a:t>
            </a:r>
          </a:p>
          <a:p>
            <a:pPr lvl="3">
              <a:lnSpc>
                <a:spcPct val="90000"/>
              </a:lnSpc>
              <a:buNone/>
            </a:pPr>
            <a:r>
              <a:rPr lang="en-IN" sz="1800" dirty="0" smtClean="0">
                <a:solidFill>
                  <a:srgbClr val="002060"/>
                </a:solidFill>
                <a:latin typeface="Book Antiqua" pitchFamily="18" charset="0"/>
              </a:rPr>
              <a:t>&lt;book price=“500"&gt;Mastering XML&lt;/book&gt;</a:t>
            </a:r>
          </a:p>
          <a:p>
            <a:pPr lvl="2">
              <a:lnSpc>
                <a:spcPct val="90000"/>
              </a:lnSpc>
              <a:buFont typeface="Arial" charset="0"/>
              <a:buChar char="•"/>
            </a:pPr>
            <a:r>
              <a:rPr lang="en-IN" dirty="0" smtClean="0">
                <a:solidFill>
                  <a:srgbClr val="002060"/>
                </a:solidFill>
                <a:latin typeface="Book Antiqua" pitchFamily="18" charset="0"/>
              </a:rPr>
              <a:t>The corresponding attribute definition:</a:t>
            </a:r>
          </a:p>
          <a:p>
            <a:pPr lvl="3">
              <a:lnSpc>
                <a:spcPct val="90000"/>
              </a:lnSpc>
              <a:buNone/>
            </a:pPr>
            <a:r>
              <a:rPr lang="en-IN" sz="1800" dirty="0" smtClean="0">
                <a:solidFill>
                  <a:srgbClr val="002060"/>
                </a:solidFill>
                <a:latin typeface="Book Antiqua" pitchFamily="18" charset="0"/>
              </a:rPr>
              <a:t>&lt;</a:t>
            </a:r>
            <a:r>
              <a:rPr lang="en-IN" sz="1800" dirty="0" err="1" smtClean="0">
                <a:solidFill>
                  <a:srgbClr val="002060"/>
                </a:solidFill>
                <a:latin typeface="Book Antiqua" pitchFamily="18" charset="0"/>
              </a:rPr>
              <a:t>xsd:attribute</a:t>
            </a:r>
            <a:r>
              <a:rPr lang="en-IN" sz="1800" dirty="0" smtClean="0">
                <a:solidFill>
                  <a:srgbClr val="002060"/>
                </a:solidFill>
                <a:latin typeface="Book Antiqua" pitchFamily="18" charset="0"/>
              </a:rPr>
              <a:t> name=“price" type="</a:t>
            </a:r>
            <a:r>
              <a:rPr lang="en-IN" sz="1800" dirty="0" err="1" smtClean="0">
                <a:solidFill>
                  <a:srgbClr val="002060"/>
                </a:solidFill>
                <a:latin typeface="Book Antiqua" pitchFamily="18" charset="0"/>
              </a:rPr>
              <a:t>xsd:integer</a:t>
            </a:r>
            <a:r>
              <a:rPr lang="en-IN" sz="1800" dirty="0" smtClean="0">
                <a:solidFill>
                  <a:srgbClr val="002060"/>
                </a:solidFill>
                <a:latin typeface="Book Antiqua" pitchFamily="18" charset="0"/>
              </a:rPr>
              <a:t>"/&gt;</a:t>
            </a:r>
          </a:p>
          <a:p>
            <a:endParaRPr lang="en-IN" sz="2000" dirty="0">
              <a:latin typeface="Book Antiqua"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XML Schema - II</a:t>
            </a:r>
            <a:endParaRPr lang="en-IN" dirty="0"/>
          </a:p>
        </p:txBody>
      </p:sp>
      <p:sp>
        <p:nvSpPr>
          <p:cNvPr id="3" name="Content Placeholder 2"/>
          <p:cNvSpPr>
            <a:spLocks noGrp="1"/>
          </p:cNvSpPr>
          <p:nvPr>
            <p:ph idx="1"/>
          </p:nvPr>
        </p:nvSpPr>
        <p:spPr>
          <a:xfrm>
            <a:off x="42864" y="609600"/>
            <a:ext cx="9029696" cy="6248400"/>
          </a:xfrm>
        </p:spPr>
        <p:txBody>
          <a:bodyPr/>
          <a:lstStyle/>
          <a:p>
            <a:pPr>
              <a:buBlip>
                <a:blip r:embed="rId3"/>
              </a:buBlip>
            </a:pPr>
            <a:r>
              <a:rPr lang="en-IN" sz="2000" b="1" dirty="0" smtClean="0">
                <a:solidFill>
                  <a:srgbClr val="002060"/>
                </a:solidFill>
                <a:latin typeface="Book Antiqua" pitchFamily="18" charset="0"/>
              </a:rPr>
              <a:t>Default and Fixed values for Attributes</a:t>
            </a:r>
          </a:p>
          <a:p>
            <a:pPr lvl="1">
              <a:buNone/>
            </a:pPr>
            <a:endParaRPr lang="en-IN" sz="1800" dirty="0" smtClean="0">
              <a:latin typeface="Book Antiqua" pitchFamily="18" charset="0"/>
              <a:cs typeface="Arial" charset="0"/>
            </a:endParaRPr>
          </a:p>
          <a:p>
            <a:pPr lvl="1">
              <a:buNone/>
            </a:pPr>
            <a:r>
              <a:rPr lang="en-IN" sz="1800" dirty="0" smtClean="0">
                <a:solidFill>
                  <a:srgbClr val="002060"/>
                </a:solidFill>
                <a:latin typeface="Book Antiqua" pitchFamily="18" charset="0"/>
                <a:cs typeface="Arial" charset="0"/>
              </a:rPr>
              <a:t>Attributes may have a default value or a fixed value specified</a:t>
            </a:r>
          </a:p>
          <a:p>
            <a:pPr lvl="1">
              <a:buNone/>
            </a:pPr>
            <a:endParaRPr lang="en-IN" sz="1800" dirty="0" smtClean="0">
              <a:solidFill>
                <a:srgbClr val="002060"/>
              </a:solidFill>
              <a:latin typeface="Book Antiqua" pitchFamily="18" charset="0"/>
              <a:cs typeface="Arial" charset="0"/>
            </a:endParaRPr>
          </a:p>
          <a:p>
            <a:pPr lvl="1">
              <a:buFont typeface="Wingdings" pitchFamily="2" charset="2"/>
              <a:buChar char="§"/>
            </a:pPr>
            <a:r>
              <a:rPr lang="en-IN" sz="1800" dirty="0" smtClean="0">
                <a:solidFill>
                  <a:srgbClr val="002060"/>
                </a:solidFill>
                <a:latin typeface="Book Antiqua" pitchFamily="18" charset="0"/>
                <a:cs typeface="Arial" charset="0"/>
              </a:rPr>
              <a:t>default=“default value” means no other value is specified</a:t>
            </a:r>
          </a:p>
          <a:p>
            <a:pPr lvl="2"/>
            <a:r>
              <a:rPr lang="en-IN" sz="1600" dirty="0" smtClean="0">
                <a:solidFill>
                  <a:srgbClr val="002060"/>
                </a:solidFill>
                <a:latin typeface="Book Antiqua" pitchFamily="18" charset="0"/>
                <a:cs typeface="Arial" charset="0"/>
              </a:rPr>
              <a:t>Example: </a:t>
            </a:r>
          </a:p>
          <a:p>
            <a:pPr lvl="3">
              <a:buNone/>
            </a:pPr>
            <a:r>
              <a:rPr lang="en-IN" dirty="0" smtClean="0">
                <a:solidFill>
                  <a:srgbClr val="002060"/>
                </a:solidFill>
                <a:latin typeface="Book Antiqua" pitchFamily="18" charset="0"/>
              </a:rPr>
              <a:t>&lt;</a:t>
            </a:r>
            <a:r>
              <a:rPr lang="en-IN" dirty="0" err="1" smtClean="0">
                <a:solidFill>
                  <a:srgbClr val="002060"/>
                </a:solidFill>
                <a:latin typeface="Book Antiqua" pitchFamily="18" charset="0"/>
              </a:rPr>
              <a:t>xs:attribute</a:t>
            </a:r>
            <a:r>
              <a:rPr lang="en-IN" dirty="0" smtClean="0">
                <a:solidFill>
                  <a:srgbClr val="002060"/>
                </a:solidFill>
                <a:latin typeface="Book Antiqua" pitchFamily="18" charset="0"/>
              </a:rPr>
              <a:t> name=“publisher" type="</a:t>
            </a:r>
            <a:r>
              <a:rPr lang="en-IN" dirty="0" err="1" smtClean="0">
                <a:solidFill>
                  <a:srgbClr val="002060"/>
                </a:solidFill>
                <a:latin typeface="Book Antiqua" pitchFamily="18" charset="0"/>
              </a:rPr>
              <a:t>xs:string</a:t>
            </a:r>
            <a:r>
              <a:rPr lang="en-IN" dirty="0" smtClean="0">
                <a:solidFill>
                  <a:srgbClr val="002060"/>
                </a:solidFill>
                <a:latin typeface="Book Antiqua" pitchFamily="18" charset="0"/>
              </a:rPr>
              <a:t>" default=“ABC“/&gt;</a:t>
            </a:r>
          </a:p>
          <a:p>
            <a:pPr lvl="1">
              <a:buFont typeface="Wingdings" pitchFamily="2" charset="2"/>
              <a:buChar char="§"/>
            </a:pPr>
            <a:endParaRPr lang="en-IN" sz="1800" dirty="0" smtClean="0">
              <a:solidFill>
                <a:srgbClr val="002060"/>
              </a:solidFill>
              <a:latin typeface="Book Antiqua" pitchFamily="18" charset="0"/>
              <a:cs typeface="Arial" charset="0"/>
            </a:endParaRPr>
          </a:p>
          <a:p>
            <a:pPr lvl="1">
              <a:buFont typeface="Wingdings" pitchFamily="2" charset="2"/>
              <a:buChar char="§"/>
            </a:pPr>
            <a:r>
              <a:rPr lang="en-IN" sz="1800" dirty="0" smtClean="0">
                <a:solidFill>
                  <a:srgbClr val="002060"/>
                </a:solidFill>
                <a:latin typeface="Book Antiqua" pitchFamily="18" charset="0"/>
                <a:cs typeface="Arial" charset="0"/>
              </a:rPr>
              <a:t>fixed=“value” means no other value may be specified</a:t>
            </a:r>
          </a:p>
          <a:p>
            <a:pPr lvl="2"/>
            <a:r>
              <a:rPr lang="en-IN" sz="1600" dirty="0" smtClean="0">
                <a:solidFill>
                  <a:srgbClr val="002060"/>
                </a:solidFill>
                <a:latin typeface="Book Antiqua" pitchFamily="18" charset="0"/>
                <a:cs typeface="Arial" charset="0"/>
              </a:rPr>
              <a:t>Example:</a:t>
            </a:r>
          </a:p>
          <a:p>
            <a:pPr lvl="3">
              <a:buNone/>
            </a:pPr>
            <a:r>
              <a:rPr lang="en-IN" dirty="0" smtClean="0">
                <a:solidFill>
                  <a:srgbClr val="002060"/>
                </a:solidFill>
                <a:latin typeface="Book Antiqua" pitchFamily="18" charset="0"/>
              </a:rPr>
              <a:t>&lt;</a:t>
            </a:r>
            <a:r>
              <a:rPr lang="en-IN" dirty="0" err="1" smtClean="0">
                <a:solidFill>
                  <a:srgbClr val="002060"/>
                </a:solidFill>
                <a:latin typeface="Book Antiqua" pitchFamily="18" charset="0"/>
              </a:rPr>
              <a:t>xs:attribute</a:t>
            </a:r>
            <a:r>
              <a:rPr lang="en-IN" dirty="0" smtClean="0">
                <a:solidFill>
                  <a:srgbClr val="002060"/>
                </a:solidFill>
                <a:latin typeface="Book Antiqua" pitchFamily="18" charset="0"/>
              </a:rPr>
              <a:t> name=“publisher" type="</a:t>
            </a:r>
            <a:r>
              <a:rPr lang="en-IN" dirty="0" err="1" smtClean="0">
                <a:solidFill>
                  <a:srgbClr val="002060"/>
                </a:solidFill>
                <a:latin typeface="Book Antiqua" pitchFamily="18" charset="0"/>
              </a:rPr>
              <a:t>xs:string</a:t>
            </a:r>
            <a:r>
              <a:rPr lang="en-IN" dirty="0" smtClean="0">
                <a:solidFill>
                  <a:srgbClr val="002060"/>
                </a:solidFill>
                <a:latin typeface="Book Antiqua" pitchFamily="18" charset="0"/>
              </a:rPr>
              <a:t>" fixed=“ABC“/&gt;</a:t>
            </a:r>
          </a:p>
          <a:p>
            <a:pPr lvl="2"/>
            <a:endParaRPr lang="en-IN" sz="1600" dirty="0">
              <a:solidFill>
                <a:srgbClr val="00206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XML Schema - II</a:t>
            </a:r>
            <a:endParaRPr lang="en-IN" dirty="0"/>
          </a:p>
        </p:txBody>
      </p:sp>
      <p:sp>
        <p:nvSpPr>
          <p:cNvPr id="3" name="Content Placeholder 2"/>
          <p:cNvSpPr>
            <a:spLocks noGrp="1"/>
          </p:cNvSpPr>
          <p:nvPr>
            <p:ph idx="1"/>
          </p:nvPr>
        </p:nvSpPr>
        <p:spPr>
          <a:xfrm>
            <a:off x="42864" y="609600"/>
            <a:ext cx="9029696" cy="6705600"/>
          </a:xfrm>
        </p:spPr>
        <p:txBody>
          <a:bodyPr/>
          <a:lstStyle/>
          <a:p>
            <a:pPr>
              <a:buBlip>
                <a:blip r:embed="rId3"/>
              </a:buBlip>
            </a:pPr>
            <a:r>
              <a:rPr lang="en-IN" sz="2000" b="1" dirty="0" smtClean="0">
                <a:solidFill>
                  <a:srgbClr val="002060"/>
                </a:solidFill>
                <a:latin typeface="Book Antiqua" pitchFamily="18" charset="0"/>
              </a:rPr>
              <a:t>Optional and Required Attributes</a:t>
            </a:r>
          </a:p>
          <a:p>
            <a:pPr lvl="1">
              <a:buFont typeface="Wingdings" pitchFamily="2" charset="2"/>
              <a:buChar char="§"/>
            </a:pPr>
            <a:endParaRPr lang="en-IN" sz="1800" dirty="0" smtClean="0">
              <a:solidFill>
                <a:srgbClr val="002060"/>
              </a:solidFill>
              <a:latin typeface="Book Antiqua" pitchFamily="18" charset="0"/>
              <a:cs typeface="Arial" charset="0"/>
            </a:endParaRPr>
          </a:p>
          <a:p>
            <a:pPr lvl="1">
              <a:buFont typeface="Wingdings" pitchFamily="2" charset="2"/>
              <a:buChar char="§"/>
            </a:pPr>
            <a:r>
              <a:rPr lang="en-IN" sz="1800" dirty="0" smtClean="0">
                <a:solidFill>
                  <a:srgbClr val="002060"/>
                </a:solidFill>
                <a:latin typeface="Book Antiqua" pitchFamily="18" charset="0"/>
                <a:cs typeface="Arial" charset="0"/>
              </a:rPr>
              <a:t>Attributes are optional by default</a:t>
            </a:r>
          </a:p>
          <a:p>
            <a:pPr lvl="1">
              <a:buFont typeface="Wingdings" pitchFamily="2" charset="2"/>
              <a:buChar char="§"/>
            </a:pPr>
            <a:endParaRPr lang="en-IN" sz="1800" dirty="0" smtClean="0">
              <a:solidFill>
                <a:srgbClr val="002060"/>
              </a:solidFill>
              <a:latin typeface="Book Antiqua" pitchFamily="18" charset="0"/>
              <a:cs typeface="Arial" charset="0"/>
            </a:endParaRPr>
          </a:p>
          <a:p>
            <a:pPr lvl="1">
              <a:buFont typeface="Wingdings" pitchFamily="2" charset="2"/>
              <a:buChar char="§"/>
            </a:pPr>
            <a:r>
              <a:rPr lang="en-IN" sz="1800" dirty="0" smtClean="0">
                <a:solidFill>
                  <a:srgbClr val="002060"/>
                </a:solidFill>
                <a:latin typeface="Book Antiqua" pitchFamily="18" charset="0"/>
                <a:cs typeface="Arial" charset="0"/>
              </a:rPr>
              <a:t>To specify that the attribute is required, use the "use" attribute</a:t>
            </a:r>
          </a:p>
          <a:p>
            <a:pPr lvl="1">
              <a:buFont typeface="Wingdings" pitchFamily="2" charset="2"/>
              <a:buChar char="§"/>
            </a:pPr>
            <a:endParaRPr lang="en-IN" sz="1800" dirty="0" smtClean="0">
              <a:solidFill>
                <a:srgbClr val="002060"/>
              </a:solidFill>
              <a:latin typeface="Book Antiqua" pitchFamily="18" charset="0"/>
              <a:cs typeface="Arial" charset="0"/>
            </a:endParaRPr>
          </a:p>
          <a:p>
            <a:pPr lvl="1">
              <a:buFont typeface="Wingdings" pitchFamily="2" charset="2"/>
              <a:buChar char="§"/>
            </a:pPr>
            <a:r>
              <a:rPr lang="en-IN" sz="1800" dirty="0" smtClean="0">
                <a:solidFill>
                  <a:srgbClr val="002060"/>
                </a:solidFill>
                <a:latin typeface="Book Antiqua" pitchFamily="18" charset="0"/>
                <a:cs typeface="Arial" charset="0"/>
              </a:rPr>
              <a:t>Example:</a:t>
            </a:r>
          </a:p>
          <a:p>
            <a:pPr lvl="1">
              <a:buNone/>
            </a:pPr>
            <a:r>
              <a:rPr lang="en-IN" sz="1800" dirty="0" smtClean="0">
                <a:solidFill>
                  <a:srgbClr val="002060"/>
                </a:solidFill>
                <a:latin typeface="Book Antiqua" pitchFamily="18" charset="0"/>
                <a:cs typeface="Arial" charset="0"/>
              </a:rPr>
              <a:t>     &lt;</a:t>
            </a:r>
            <a:r>
              <a:rPr lang="en-IN" sz="1800" dirty="0" err="1" smtClean="0">
                <a:solidFill>
                  <a:srgbClr val="002060"/>
                </a:solidFill>
                <a:latin typeface="Book Antiqua" pitchFamily="18" charset="0"/>
                <a:cs typeface="Arial" charset="0"/>
              </a:rPr>
              <a:t>xs:attribute</a:t>
            </a:r>
            <a:r>
              <a:rPr lang="en-IN" sz="1800" dirty="0" smtClean="0">
                <a:solidFill>
                  <a:srgbClr val="002060"/>
                </a:solidFill>
                <a:latin typeface="Book Antiqua" pitchFamily="18" charset="0"/>
                <a:cs typeface="Arial" charset="0"/>
              </a:rPr>
              <a:t> name=“title" type="</a:t>
            </a:r>
            <a:r>
              <a:rPr lang="en-IN" sz="1800" dirty="0" err="1" smtClean="0">
                <a:solidFill>
                  <a:srgbClr val="002060"/>
                </a:solidFill>
                <a:latin typeface="Book Antiqua" pitchFamily="18" charset="0"/>
                <a:cs typeface="Arial" charset="0"/>
              </a:rPr>
              <a:t>xs:string</a:t>
            </a:r>
            <a:r>
              <a:rPr lang="en-IN" sz="1800" dirty="0" smtClean="0">
                <a:solidFill>
                  <a:srgbClr val="002060"/>
                </a:solidFill>
                <a:latin typeface="Book Antiqua" pitchFamily="18" charset="0"/>
                <a:cs typeface="Arial" charset="0"/>
              </a:rPr>
              <a:t>" use="required“ /&gt;</a:t>
            </a:r>
            <a:br>
              <a:rPr lang="en-IN" sz="1800" dirty="0" smtClean="0">
                <a:solidFill>
                  <a:srgbClr val="002060"/>
                </a:solidFill>
                <a:latin typeface="Book Antiqua" pitchFamily="18" charset="0"/>
                <a:cs typeface="Arial" charset="0"/>
              </a:rPr>
            </a:br>
            <a:endParaRPr lang="en-IN" sz="1800" dirty="0" smtClean="0">
              <a:solidFill>
                <a:srgbClr val="002060"/>
              </a:solidFill>
              <a:latin typeface="Book Antiqua" pitchFamily="18" charset="0"/>
              <a:cs typeface="Arial" charset="0"/>
            </a:endParaRPr>
          </a:p>
          <a:p>
            <a:endParaRPr lang="en-IN" dirty="0" smtClean="0">
              <a:cs typeface="Arial" charset="0"/>
            </a:endParaRPr>
          </a:p>
          <a:p>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XML Schema - II</a:t>
            </a:r>
            <a:endParaRPr lang="en-IN" dirty="0"/>
          </a:p>
        </p:txBody>
      </p:sp>
      <p:sp>
        <p:nvSpPr>
          <p:cNvPr id="3" name="Content Placeholder 2"/>
          <p:cNvSpPr>
            <a:spLocks noGrp="1"/>
          </p:cNvSpPr>
          <p:nvPr>
            <p:ph idx="1"/>
          </p:nvPr>
        </p:nvSpPr>
        <p:spPr>
          <a:xfrm>
            <a:off x="42864" y="609600"/>
            <a:ext cx="9029696" cy="6248400"/>
          </a:xfrm>
        </p:spPr>
        <p:txBody>
          <a:bodyPr/>
          <a:lstStyle/>
          <a:p>
            <a:pPr marL="228600" lvl="1" indent="-228600">
              <a:buBlip>
                <a:blip r:embed="rId3"/>
              </a:buBlip>
            </a:pPr>
            <a:r>
              <a:rPr lang="en-IN" b="1" dirty="0" smtClean="0">
                <a:solidFill>
                  <a:srgbClr val="002060"/>
                </a:solidFill>
                <a:latin typeface="Book Antiqua" pitchFamily="18" charset="0"/>
              </a:rPr>
              <a:t>The “use” attribute</a:t>
            </a:r>
          </a:p>
          <a:p>
            <a:pPr marL="228600" lvl="1" indent="-228600">
              <a:buNone/>
            </a:pPr>
            <a:endParaRPr lang="en-IN" b="1" dirty="0" smtClean="0">
              <a:latin typeface="Book Antiqua" pitchFamily="18" charset="0"/>
            </a:endParaRPr>
          </a:p>
          <a:p>
            <a:pPr lvl="1">
              <a:buFont typeface="Wingdings" pitchFamily="2" charset="2"/>
              <a:buChar char="§"/>
            </a:pPr>
            <a:r>
              <a:rPr lang="en-IN" sz="1800" dirty="0" smtClean="0">
                <a:solidFill>
                  <a:srgbClr val="002060"/>
                </a:solidFill>
                <a:latin typeface="Book Antiqua" pitchFamily="18" charset="0"/>
                <a:cs typeface="Arial" charset="0"/>
              </a:rPr>
              <a:t>The use attribute specifies whether the attribute is required or optional</a:t>
            </a:r>
          </a:p>
          <a:p>
            <a:pPr lvl="1">
              <a:buFont typeface="Wingdings" pitchFamily="2" charset="2"/>
              <a:buChar char="§"/>
            </a:pPr>
            <a:endParaRPr lang="en-IN" sz="1800" dirty="0" smtClean="0">
              <a:solidFill>
                <a:srgbClr val="002060"/>
              </a:solidFill>
              <a:latin typeface="Book Antiqua" pitchFamily="18" charset="0"/>
              <a:cs typeface="Arial" charset="0"/>
            </a:endParaRPr>
          </a:p>
          <a:p>
            <a:pPr lvl="1">
              <a:buFont typeface="Wingdings" pitchFamily="2" charset="2"/>
              <a:buChar char="§"/>
            </a:pPr>
            <a:r>
              <a:rPr lang="en-IN" sz="1800" dirty="0" smtClean="0">
                <a:solidFill>
                  <a:srgbClr val="002060"/>
                </a:solidFill>
                <a:latin typeface="Book Antiqua" pitchFamily="18" charset="0"/>
                <a:cs typeface="Arial" charset="0"/>
              </a:rPr>
              <a:t>If an attribute is optional, it specifies whether its value is fixed or has a default</a:t>
            </a:r>
          </a:p>
          <a:p>
            <a:pPr lvl="1">
              <a:buFont typeface="Wingdings" pitchFamily="2" charset="2"/>
              <a:buChar char="§"/>
            </a:pPr>
            <a:endParaRPr lang="en-IN" sz="1800" dirty="0" smtClean="0">
              <a:solidFill>
                <a:srgbClr val="002060"/>
              </a:solidFill>
              <a:latin typeface="Book Antiqua" pitchFamily="18" charset="0"/>
              <a:cs typeface="Arial" charset="0"/>
            </a:endParaRPr>
          </a:p>
          <a:p>
            <a:pPr lvl="1">
              <a:buFont typeface="Wingdings" pitchFamily="2" charset="2"/>
              <a:buChar char="§"/>
            </a:pPr>
            <a:r>
              <a:rPr lang="en-IN" sz="1800" dirty="0" smtClean="0">
                <a:solidFill>
                  <a:srgbClr val="002060"/>
                </a:solidFill>
                <a:latin typeface="Book Antiqua" pitchFamily="18" charset="0"/>
                <a:cs typeface="Arial" charset="0"/>
              </a:rPr>
              <a:t>Examples:</a:t>
            </a:r>
          </a:p>
          <a:p>
            <a:pPr lvl="2">
              <a:buNone/>
            </a:pPr>
            <a:r>
              <a:rPr lang="en-IN" dirty="0" smtClean="0">
                <a:solidFill>
                  <a:srgbClr val="002060"/>
                </a:solidFill>
                <a:latin typeface="Book Antiqua" pitchFamily="18" charset="0"/>
              </a:rPr>
              <a:t>&lt;</a:t>
            </a:r>
            <a:r>
              <a:rPr lang="en-IN" dirty="0" err="1" smtClean="0">
                <a:solidFill>
                  <a:srgbClr val="002060"/>
                </a:solidFill>
                <a:latin typeface="Book Antiqua" pitchFamily="18" charset="0"/>
              </a:rPr>
              <a:t>xs:attribute</a:t>
            </a:r>
            <a:r>
              <a:rPr lang="en-IN" dirty="0" smtClean="0">
                <a:solidFill>
                  <a:srgbClr val="002060"/>
                </a:solidFill>
                <a:latin typeface="Book Antiqua" pitchFamily="18" charset="0"/>
              </a:rPr>
              <a:t> name=“title" type="</a:t>
            </a:r>
            <a:r>
              <a:rPr lang="en-IN" dirty="0" err="1" smtClean="0">
                <a:solidFill>
                  <a:srgbClr val="002060"/>
                </a:solidFill>
                <a:latin typeface="Book Antiqua" pitchFamily="18" charset="0"/>
              </a:rPr>
              <a:t>xs:string</a:t>
            </a:r>
            <a:r>
              <a:rPr lang="en-IN" dirty="0" smtClean="0">
                <a:solidFill>
                  <a:srgbClr val="002060"/>
                </a:solidFill>
                <a:latin typeface="Book Antiqua" pitchFamily="18" charset="0"/>
              </a:rPr>
              <a:t>" use="required“/&gt;</a:t>
            </a:r>
          </a:p>
          <a:p>
            <a:pPr lvl="2">
              <a:buNone/>
            </a:pPr>
            <a:r>
              <a:rPr lang="en-IN" dirty="0" smtClean="0">
                <a:solidFill>
                  <a:srgbClr val="002060"/>
                </a:solidFill>
                <a:latin typeface="Book Antiqua" pitchFamily="18" charset="0"/>
              </a:rPr>
              <a:t>&lt;</a:t>
            </a:r>
            <a:r>
              <a:rPr lang="en-IN" dirty="0" err="1" smtClean="0">
                <a:solidFill>
                  <a:srgbClr val="002060"/>
                </a:solidFill>
                <a:latin typeface="Book Antiqua" pitchFamily="18" charset="0"/>
              </a:rPr>
              <a:t>xsd:attribute</a:t>
            </a:r>
            <a:r>
              <a:rPr lang="en-IN" dirty="0" smtClean="0">
                <a:solidFill>
                  <a:srgbClr val="002060"/>
                </a:solidFill>
                <a:latin typeface="Book Antiqua" pitchFamily="18" charset="0"/>
              </a:rPr>
              <a:t> name=“</a:t>
            </a:r>
            <a:r>
              <a:rPr lang="en-IN" dirty="0" err="1" smtClean="0">
                <a:solidFill>
                  <a:srgbClr val="002060"/>
                </a:solidFill>
                <a:latin typeface="Book Antiqua" pitchFamily="18" charset="0"/>
              </a:rPr>
              <a:t>emailid</a:t>
            </a:r>
            <a:r>
              <a:rPr lang="en-IN" dirty="0" smtClean="0">
                <a:solidFill>
                  <a:srgbClr val="002060"/>
                </a:solidFill>
                <a:latin typeface="Book Antiqua" pitchFamily="18" charset="0"/>
              </a:rPr>
              <a:t>" type="</a:t>
            </a:r>
            <a:r>
              <a:rPr lang="en-IN" dirty="0" err="1" smtClean="0">
                <a:solidFill>
                  <a:srgbClr val="002060"/>
                </a:solidFill>
                <a:latin typeface="Book Antiqua" pitchFamily="18" charset="0"/>
              </a:rPr>
              <a:t>xsd:string</a:t>
            </a:r>
            <a:r>
              <a:rPr lang="en-IN" dirty="0" smtClean="0">
                <a:solidFill>
                  <a:srgbClr val="002060"/>
                </a:solidFill>
                <a:latin typeface="Book Antiqua" pitchFamily="18" charset="0"/>
              </a:rPr>
              <a:t>" use="optional“ /&gt; </a:t>
            </a:r>
          </a:p>
          <a:p>
            <a:pPr lvl="1">
              <a:buFont typeface="Arial" charset="0"/>
              <a:buChar char="•"/>
            </a:pPr>
            <a:endParaRPr lang="en-IN" dirty="0" smtClean="0">
              <a:latin typeface="Book Antiqua" pitchFamily="18" charset="0"/>
            </a:endParaRPr>
          </a:p>
          <a:p>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XML Schema - II</a:t>
            </a:r>
            <a:endParaRPr lang="en-IN" dirty="0"/>
          </a:p>
        </p:txBody>
      </p:sp>
      <p:sp>
        <p:nvSpPr>
          <p:cNvPr id="3" name="Content Placeholder 2"/>
          <p:cNvSpPr>
            <a:spLocks noGrp="1"/>
          </p:cNvSpPr>
          <p:nvPr>
            <p:ph idx="1"/>
          </p:nvPr>
        </p:nvSpPr>
        <p:spPr>
          <a:xfrm>
            <a:off x="42864" y="609600"/>
            <a:ext cx="9029696" cy="6248400"/>
          </a:xfrm>
        </p:spPr>
        <p:txBody>
          <a:bodyPr/>
          <a:lstStyle/>
          <a:p>
            <a:pPr>
              <a:buFont typeface="Wingdings" pitchFamily="2" charset="2"/>
              <a:buChar char="ü"/>
            </a:pPr>
            <a:r>
              <a:rPr lang="en-IN" sz="2000" b="1" dirty="0" smtClean="0">
                <a:solidFill>
                  <a:srgbClr val="002060"/>
                </a:solidFill>
                <a:latin typeface="Book Antiqua" pitchFamily="18" charset="0"/>
              </a:rPr>
              <a:t>The “value” attribute</a:t>
            </a:r>
          </a:p>
          <a:p>
            <a:pPr>
              <a:buNone/>
            </a:pPr>
            <a:endParaRPr lang="en-IN" sz="2000" b="1" dirty="0" smtClean="0">
              <a:solidFill>
                <a:srgbClr val="002060"/>
              </a:solidFill>
              <a:latin typeface="Book Antiqua" pitchFamily="18" charset="0"/>
            </a:endParaRPr>
          </a:p>
          <a:p>
            <a:pPr lvl="1">
              <a:buFont typeface="Wingdings" pitchFamily="2" charset="2"/>
              <a:buChar char="§"/>
            </a:pPr>
            <a:r>
              <a:rPr lang="en-IN" sz="1800" dirty="0" smtClean="0">
                <a:solidFill>
                  <a:srgbClr val="002060"/>
                </a:solidFill>
                <a:latin typeface="Book Antiqua" pitchFamily="18" charset="0"/>
                <a:cs typeface="Arial" charset="0"/>
              </a:rPr>
              <a:t>The value attribute contains a value if you need to specify one</a:t>
            </a:r>
          </a:p>
          <a:p>
            <a:pPr lvl="1">
              <a:buFont typeface="Wingdings" pitchFamily="2" charset="2"/>
              <a:buChar char="§"/>
            </a:pPr>
            <a:endParaRPr lang="en-IN" sz="1800" dirty="0" smtClean="0">
              <a:solidFill>
                <a:srgbClr val="002060"/>
              </a:solidFill>
              <a:latin typeface="Book Antiqua" pitchFamily="18" charset="0"/>
              <a:cs typeface="Arial" charset="0"/>
            </a:endParaRPr>
          </a:p>
          <a:p>
            <a:pPr lvl="1">
              <a:buFont typeface="Wingdings" pitchFamily="2" charset="2"/>
              <a:buChar char="§"/>
            </a:pPr>
            <a:r>
              <a:rPr lang="en-IN" sz="1800" dirty="0" smtClean="0">
                <a:solidFill>
                  <a:srgbClr val="002060"/>
                </a:solidFill>
                <a:latin typeface="Book Antiqua" pitchFamily="18" charset="0"/>
                <a:cs typeface="Arial" charset="0"/>
              </a:rPr>
              <a:t>Examples:</a:t>
            </a:r>
          </a:p>
          <a:p>
            <a:pPr lvl="2">
              <a:buNone/>
            </a:pPr>
            <a:r>
              <a:rPr lang="en-IN" dirty="0" smtClean="0">
                <a:solidFill>
                  <a:srgbClr val="002060"/>
                </a:solidFill>
                <a:latin typeface="Book Antiqua" pitchFamily="18" charset="0"/>
              </a:rPr>
              <a:t>&lt;</a:t>
            </a:r>
            <a:r>
              <a:rPr lang="en-IN" dirty="0" err="1" smtClean="0">
                <a:solidFill>
                  <a:srgbClr val="002060"/>
                </a:solidFill>
                <a:latin typeface="Book Antiqua" pitchFamily="18" charset="0"/>
              </a:rPr>
              <a:t>xsd:attribute</a:t>
            </a:r>
            <a:r>
              <a:rPr lang="en-IN" dirty="0" smtClean="0">
                <a:solidFill>
                  <a:srgbClr val="002060"/>
                </a:solidFill>
                <a:latin typeface="Book Antiqua" pitchFamily="18" charset="0"/>
              </a:rPr>
              <a:t> name="year" type="</a:t>
            </a:r>
            <a:r>
              <a:rPr lang="en-IN" dirty="0" err="1" smtClean="0">
                <a:solidFill>
                  <a:srgbClr val="002060"/>
                </a:solidFill>
                <a:latin typeface="Book Antiqua" pitchFamily="18" charset="0"/>
              </a:rPr>
              <a:t>xsd:int</a:t>
            </a:r>
            <a:r>
              <a:rPr lang="en-IN" dirty="0" smtClean="0">
                <a:solidFill>
                  <a:srgbClr val="002060"/>
                </a:solidFill>
                <a:latin typeface="Book Antiqua" pitchFamily="18" charset="0"/>
              </a:rPr>
              <a:t>" use="fixed" value="2007“ /&gt; </a:t>
            </a:r>
          </a:p>
          <a:p>
            <a:pPr lvl="2">
              <a:buNone/>
            </a:pPr>
            <a:endParaRPr lang="en-IN" dirty="0" smtClean="0">
              <a:solidFill>
                <a:srgbClr val="002060"/>
              </a:solidFill>
              <a:latin typeface="Book Antiqua" pitchFamily="18" charset="0"/>
            </a:endParaRPr>
          </a:p>
          <a:p>
            <a:pPr lvl="2">
              <a:buNone/>
            </a:pPr>
            <a:r>
              <a:rPr lang="en-IN" dirty="0" smtClean="0">
                <a:solidFill>
                  <a:srgbClr val="002060"/>
                </a:solidFill>
                <a:latin typeface="Book Antiqua" pitchFamily="18" charset="0"/>
              </a:rPr>
              <a:t>&lt;</a:t>
            </a:r>
            <a:r>
              <a:rPr lang="en-IN" dirty="0" err="1" smtClean="0">
                <a:solidFill>
                  <a:srgbClr val="002060"/>
                </a:solidFill>
                <a:latin typeface="Book Antiqua" pitchFamily="18" charset="0"/>
              </a:rPr>
              <a:t>xsd:attribute</a:t>
            </a:r>
            <a:r>
              <a:rPr lang="en-IN" dirty="0" smtClean="0">
                <a:solidFill>
                  <a:srgbClr val="002060"/>
                </a:solidFill>
                <a:latin typeface="Book Antiqua" pitchFamily="18" charset="0"/>
              </a:rPr>
              <a:t> name="year" type="</a:t>
            </a:r>
            <a:r>
              <a:rPr lang="en-IN" dirty="0" err="1" smtClean="0">
                <a:solidFill>
                  <a:srgbClr val="002060"/>
                </a:solidFill>
                <a:latin typeface="Book Antiqua" pitchFamily="18" charset="0"/>
              </a:rPr>
              <a:t>xsd:int</a:t>
            </a:r>
            <a:r>
              <a:rPr lang="en-IN" dirty="0" smtClean="0">
                <a:solidFill>
                  <a:srgbClr val="002060"/>
                </a:solidFill>
                <a:latin typeface="Book Antiqua" pitchFamily="18" charset="0"/>
              </a:rPr>
              <a:t>" use="default" value="2007“ /&gt; </a:t>
            </a:r>
          </a:p>
          <a:p>
            <a:pPr lvl="1"/>
            <a:endParaRPr lang="en-IN" sz="1800" dirty="0" smtClean="0">
              <a:latin typeface="Book Antiqua" pitchFamily="18" charset="0"/>
              <a:cs typeface="Arial" charset="0"/>
            </a:endParaRPr>
          </a:p>
          <a:p>
            <a:endParaRPr lang="en-IN" dirty="0" smtClean="0">
              <a:cs typeface="Arial" charset="0"/>
            </a:endParaRPr>
          </a:p>
          <a:p>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XML Schema - II</a:t>
            </a:r>
            <a:endParaRPr lang="en-IN" dirty="0"/>
          </a:p>
        </p:txBody>
      </p:sp>
      <p:sp>
        <p:nvSpPr>
          <p:cNvPr id="3" name="Content Placeholder 2"/>
          <p:cNvSpPr>
            <a:spLocks noGrp="1"/>
          </p:cNvSpPr>
          <p:nvPr>
            <p:ph idx="1"/>
          </p:nvPr>
        </p:nvSpPr>
        <p:spPr/>
        <p:txBody>
          <a:bodyPr>
            <a:normAutofit/>
          </a:bodyPr>
          <a:lstStyle/>
          <a:p>
            <a:pPr>
              <a:buBlip>
                <a:blip r:embed="rId3"/>
              </a:buBlip>
            </a:pPr>
            <a:r>
              <a:rPr lang="en-IN" sz="2000" b="1" dirty="0" smtClean="0">
                <a:solidFill>
                  <a:srgbClr val="002060"/>
                </a:solidFill>
                <a:latin typeface="Book Antiqua" pitchFamily="18" charset="0"/>
              </a:rPr>
              <a:t>Restrictions or Facets</a:t>
            </a:r>
          </a:p>
          <a:p>
            <a:pPr>
              <a:buFont typeface="Wingdings" pitchFamily="2" charset="2"/>
              <a:buChar char="ü"/>
            </a:pPr>
            <a:endParaRPr lang="en-IN" sz="2200" b="1" dirty="0">
              <a:latin typeface="Book Antiqua" pitchFamily="18" charset="0"/>
            </a:endParaRPr>
          </a:p>
        </p:txBody>
      </p:sp>
      <p:sp>
        <p:nvSpPr>
          <p:cNvPr id="4" name="Text Placeholder 4"/>
          <p:cNvSpPr txBox="1">
            <a:spLocks/>
          </p:cNvSpPr>
          <p:nvPr/>
        </p:nvSpPr>
        <p:spPr>
          <a:xfrm>
            <a:off x="457200" y="1360488"/>
            <a:ext cx="8240713" cy="4473575"/>
          </a:xfrm>
          <a:prstGeom prst="rect">
            <a:avLst/>
          </a:prstGeom>
        </p:spPr>
        <p:txBody>
          <a:bodyPr>
            <a:normAutofit/>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You can put restrictions to define acceptable values for XML elements or attributes</a:t>
            </a:r>
          </a:p>
          <a:p>
            <a:pPr marL="342900" marR="0" lvl="0" indent="-342900" algn="l" defTabSz="914400" rtl="0" eaLnBrk="1" fontAlgn="auto" latinLnBrk="0" hangingPunct="1">
              <a:lnSpc>
                <a:spcPct val="100000"/>
              </a:lnSpc>
              <a:spcBef>
                <a:spcPct val="20000"/>
              </a:spcBef>
              <a:spcAft>
                <a:spcPts val="0"/>
              </a:spcAft>
              <a:buClrTx/>
              <a:buSzTx/>
              <a:buFont typeface="Arial"/>
              <a:buChar char="•"/>
              <a:tabLst/>
              <a:defRPr/>
            </a:pPr>
            <a:endPar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Restrictions on Values - Example</a:t>
            </a:r>
          </a:p>
          <a:p>
            <a:pPr marL="342900" marR="0" lvl="0" indent="-342900" algn="l" defTabSz="914400" rtl="0" eaLnBrk="1" fontAlgn="auto" latinLnBrk="0" hangingPunct="1">
              <a:lnSpc>
                <a:spcPct val="100000"/>
              </a:lnSpc>
              <a:spcBef>
                <a:spcPct val="20000"/>
              </a:spcBef>
              <a:spcAft>
                <a:spcPts val="0"/>
              </a:spcAft>
              <a:buClrTx/>
              <a:buSzTx/>
              <a:buFont typeface="Arial"/>
              <a:buNone/>
              <a:tabLst/>
              <a:defRPr/>
            </a:pP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    &lt;</a:t>
            </a:r>
            <a:r>
              <a:rPr kumimoji="0" lang="en-IN"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Verdana" pitchFamily="34" charset="0"/>
              </a:rPr>
              <a:t>xsd:element</a:t>
            </a: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  name=“marks"&gt;</a:t>
            </a:r>
            <a:b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b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     &lt;</a:t>
            </a:r>
            <a:r>
              <a:rPr kumimoji="0" lang="en-IN"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Verdana" pitchFamily="34" charset="0"/>
              </a:rPr>
              <a:t>xsd:restriction</a:t>
            </a: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 base="</a:t>
            </a:r>
            <a:r>
              <a:rPr kumimoji="0" lang="en-IN"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Verdana" pitchFamily="34" charset="0"/>
              </a:rPr>
              <a:t>xsd:integer</a:t>
            </a: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"&gt;</a:t>
            </a:r>
            <a:b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b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          &lt;</a:t>
            </a:r>
            <a:r>
              <a:rPr kumimoji="0" lang="en-IN"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Verdana" pitchFamily="34" charset="0"/>
              </a:rPr>
              <a:t>xsd:minInclusive</a:t>
            </a: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 value="0"&gt;</a:t>
            </a:r>
            <a:b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b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          &lt;</a:t>
            </a:r>
            <a:r>
              <a:rPr kumimoji="0" lang="en-IN"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Verdana" pitchFamily="34" charset="0"/>
              </a:rPr>
              <a:t>xsd:maxInclusive</a:t>
            </a: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 value="100"&gt;</a:t>
            </a:r>
            <a:b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b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     &lt;/</a:t>
            </a:r>
            <a:r>
              <a:rPr kumimoji="0" lang="en-IN"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Verdana" pitchFamily="34" charset="0"/>
              </a:rPr>
              <a:t>xsd:restriction</a:t>
            </a: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&gt;</a:t>
            </a:r>
            <a:b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b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&lt;/</a:t>
            </a:r>
            <a:r>
              <a:rPr kumimoji="0" lang="en-IN"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Verdana" pitchFamily="34" charset="0"/>
              </a:rPr>
              <a:t>xsd:element</a:t>
            </a: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&gt;</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Here, an element called “marks" is defined with a restriction</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rPr>
              <a:t>The value of marks cannot be &lt; 0 or &gt; 100</a:t>
            </a:r>
          </a:p>
          <a:p>
            <a:pPr marL="342900" marR="0" lvl="0" indent="-342900" algn="l" defTabSz="914400" rtl="0" eaLnBrk="1" fontAlgn="auto" latinLnBrk="0" hangingPunct="1">
              <a:lnSpc>
                <a:spcPct val="100000"/>
              </a:lnSpc>
              <a:spcBef>
                <a:spcPct val="20000"/>
              </a:spcBef>
              <a:spcAft>
                <a:spcPts val="0"/>
              </a:spcAft>
              <a:buClrTx/>
              <a:buSzTx/>
              <a:buFont typeface="Arial"/>
              <a:buChar char="•"/>
              <a:tabLst/>
              <a:defRPr/>
            </a:pPr>
            <a:endParaRPr kumimoji="0" lang="en-IN" sz="3200" b="0" i="0" u="none" strike="noStrike" kern="1200" cap="none" spc="0" normalizeH="0" baseline="0" noProof="0" dirty="0">
              <a:ln>
                <a:noFill/>
              </a:ln>
              <a:solidFill>
                <a:schemeClr val="tx1"/>
              </a:solidFill>
              <a:effectLst/>
              <a:uLnTx/>
              <a:uFillTx/>
              <a:latin typeface="Verdana" pitchFamily="34" charset="0"/>
              <a:ea typeface="Verdana" pitchFamily="34" charset="0"/>
              <a:cs typeface="Verdana"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XML Schema - II</a:t>
            </a:r>
            <a:endParaRPr lang="en-IN" dirty="0"/>
          </a:p>
        </p:txBody>
      </p:sp>
      <p:sp>
        <p:nvSpPr>
          <p:cNvPr id="3" name="Content Placeholder 2"/>
          <p:cNvSpPr>
            <a:spLocks noGrp="1"/>
          </p:cNvSpPr>
          <p:nvPr>
            <p:ph idx="1"/>
          </p:nvPr>
        </p:nvSpPr>
        <p:spPr/>
        <p:txBody>
          <a:bodyPr>
            <a:normAutofit/>
          </a:bodyPr>
          <a:lstStyle/>
          <a:p>
            <a:pPr>
              <a:buBlip>
                <a:blip r:embed="rId3"/>
              </a:buBlip>
            </a:pPr>
            <a:r>
              <a:rPr lang="en-IN" sz="2000" b="1" dirty="0" smtClean="0">
                <a:solidFill>
                  <a:srgbClr val="002060"/>
                </a:solidFill>
                <a:latin typeface="Book Antiqua" pitchFamily="18" charset="0"/>
              </a:rPr>
              <a:t>Restrictions on a set of values</a:t>
            </a:r>
          </a:p>
          <a:p>
            <a:pPr>
              <a:buFont typeface="Wingdings" pitchFamily="2" charset="2"/>
              <a:buChar char="ü"/>
            </a:pPr>
            <a:endParaRPr lang="en-IN" sz="2200" b="1" dirty="0">
              <a:latin typeface="Book Antiqua" pitchFamily="18" charset="0"/>
            </a:endParaRPr>
          </a:p>
        </p:txBody>
      </p:sp>
      <p:sp>
        <p:nvSpPr>
          <p:cNvPr id="4" name="Text Placeholder 4"/>
          <p:cNvSpPr txBox="1">
            <a:spLocks/>
          </p:cNvSpPr>
          <p:nvPr/>
        </p:nvSpPr>
        <p:spPr>
          <a:xfrm>
            <a:off x="457200" y="1360488"/>
            <a:ext cx="8240713" cy="44735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You can use enumeration to restrict the value to be one of a fixed set of acceptable values</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endPar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For example: An element “sport” is defined with a restriction. The only acceptable values are: Tennis, Golf, Badminton</a:t>
            </a:r>
          </a:p>
          <a:p>
            <a:pPr marL="342900" marR="0" lvl="0" indent="-342900" algn="l" defTabSz="914400" rtl="0" eaLnBrk="1" fontAlgn="auto" latinLnBrk="0" hangingPunct="1">
              <a:lnSpc>
                <a:spcPct val="100000"/>
              </a:lnSpc>
              <a:spcBef>
                <a:spcPct val="20000"/>
              </a:spcBef>
              <a:spcAft>
                <a:spcPts val="0"/>
              </a:spcAft>
              <a:buClrTx/>
              <a:buSzTx/>
              <a:buFont typeface="Arial" charset="0"/>
              <a:buNone/>
              <a:tabLst/>
              <a:defRPr/>
            </a:pPr>
            <a:r>
              <a:rPr kumimoji="0" lang="en-IN" sz="2000" b="0" i="0" u="none" strike="noStrike" kern="1200" cap="none" spc="0" normalizeH="0" baseline="0" noProof="0" dirty="0" smtClean="0">
                <a:ln>
                  <a:noFill/>
                </a:ln>
                <a:solidFill>
                  <a:schemeClr val="tx1"/>
                </a:solidFill>
                <a:effectLst/>
                <a:uLnTx/>
                <a:uFillTx/>
                <a:latin typeface="Book Antiqua" pitchFamily="18" charset="0"/>
                <a:ea typeface="Verdana" pitchFamily="34" charset="0"/>
                <a:cs typeface="Arial" charset="0"/>
              </a:rPr>
              <a:t>     </a:t>
            </a: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&lt;</a:t>
            </a:r>
            <a:r>
              <a:rPr kumimoji="0" lang="en-IN"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Arial" charset="0"/>
              </a:rPr>
              <a:t>xs:element</a:t>
            </a: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 name=“sport"&gt;</a:t>
            </a:r>
            <a:b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b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  &lt;</a:t>
            </a:r>
            <a:r>
              <a:rPr kumimoji="0" lang="en-IN"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Arial" charset="0"/>
              </a:rPr>
              <a:t>xs:simpleType</a:t>
            </a: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&gt;</a:t>
            </a:r>
            <a:b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b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    &lt;</a:t>
            </a:r>
            <a:r>
              <a:rPr kumimoji="0" lang="en-IN"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Arial" charset="0"/>
              </a:rPr>
              <a:t>xs:restriction</a:t>
            </a: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 base="</a:t>
            </a:r>
            <a:r>
              <a:rPr kumimoji="0" lang="en-IN"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Arial" charset="0"/>
              </a:rPr>
              <a:t>xs:string</a:t>
            </a: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"&gt;</a:t>
            </a:r>
            <a:b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b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      &lt;</a:t>
            </a:r>
            <a:r>
              <a:rPr kumimoji="0" lang="en-IN"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Arial" charset="0"/>
              </a:rPr>
              <a:t>xs:enumeration</a:t>
            </a: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 value=“Tennis"/&gt;</a:t>
            </a:r>
            <a:b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b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      &lt;</a:t>
            </a:r>
            <a:r>
              <a:rPr kumimoji="0" lang="en-IN"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Arial" charset="0"/>
              </a:rPr>
              <a:t>xs:enumeration</a:t>
            </a: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 value="Golf"/&gt;</a:t>
            </a:r>
            <a:b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b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      &lt;</a:t>
            </a:r>
            <a:r>
              <a:rPr kumimoji="0" lang="en-IN"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Arial" charset="0"/>
              </a:rPr>
              <a:t>xs:enumeration</a:t>
            </a: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 value=“Badminton"/&gt;</a:t>
            </a:r>
            <a:b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b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    &lt;/</a:t>
            </a:r>
            <a:r>
              <a:rPr kumimoji="0" lang="en-IN"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Arial" charset="0"/>
              </a:rPr>
              <a:t>xs:restriction</a:t>
            </a: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&gt;</a:t>
            </a:r>
            <a:b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b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  &lt;/</a:t>
            </a:r>
            <a:r>
              <a:rPr kumimoji="0" lang="en-IN"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Arial" charset="0"/>
              </a:rPr>
              <a:t>xs:simpleType</a:t>
            </a: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&gt;</a:t>
            </a:r>
            <a:b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b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&lt;/</a:t>
            </a:r>
            <a:r>
              <a:rPr kumimoji="0" lang="en-IN"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Arial" charset="0"/>
              </a:rPr>
              <a:t>xs:element</a:t>
            </a: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&gt;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2000" b="0" i="0" u="none" strike="noStrike" kern="1200" cap="none" spc="0" normalizeH="0" baseline="0" noProof="0" dirty="0" smtClean="0">
              <a:ln>
                <a:noFill/>
              </a:ln>
              <a:solidFill>
                <a:schemeClr val="tx1"/>
              </a:solidFill>
              <a:effectLst/>
              <a:uLnTx/>
              <a:uFillTx/>
              <a:latin typeface="Book Antiqua" pitchFamily="18" charset="0"/>
              <a:ea typeface="Verdana" pitchFamily="34" charset="0"/>
              <a:cs typeface="Arial"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XML Schema - II</a:t>
            </a:r>
            <a:endParaRPr lang="en-IN" dirty="0"/>
          </a:p>
        </p:txBody>
      </p:sp>
      <p:sp>
        <p:nvSpPr>
          <p:cNvPr id="3" name="Content Placeholder 2"/>
          <p:cNvSpPr>
            <a:spLocks noGrp="1"/>
          </p:cNvSpPr>
          <p:nvPr>
            <p:ph idx="1"/>
          </p:nvPr>
        </p:nvSpPr>
        <p:spPr/>
        <p:txBody>
          <a:bodyPr>
            <a:normAutofit/>
          </a:bodyPr>
          <a:lstStyle/>
          <a:p>
            <a:pPr>
              <a:buBlip>
                <a:blip r:embed="rId3"/>
              </a:buBlip>
            </a:pPr>
            <a:r>
              <a:rPr lang="en-IN" sz="2000" b="1" dirty="0" smtClean="0">
                <a:solidFill>
                  <a:srgbClr val="002060"/>
                </a:solidFill>
                <a:latin typeface="Book Antiqua" pitchFamily="18" charset="0"/>
              </a:rPr>
              <a:t>Elements containing only other elements</a:t>
            </a:r>
          </a:p>
          <a:p>
            <a:pPr>
              <a:buFont typeface="Wingdings" pitchFamily="2" charset="2"/>
              <a:buChar char="ü"/>
            </a:pPr>
            <a:endParaRPr lang="en-IN" sz="2200" b="1" dirty="0">
              <a:latin typeface="Book Antiqua" pitchFamily="18" charset="0"/>
            </a:endParaRPr>
          </a:p>
        </p:txBody>
      </p:sp>
      <p:sp>
        <p:nvSpPr>
          <p:cNvPr id="4" name="Text Placeholder 5"/>
          <p:cNvSpPr txBox="1">
            <a:spLocks/>
          </p:cNvSpPr>
          <p:nvPr/>
        </p:nvSpPr>
        <p:spPr>
          <a:xfrm>
            <a:off x="457200" y="1360488"/>
            <a:ext cx="8240713" cy="5040312"/>
          </a:xfrm>
          <a:prstGeom prst="rect">
            <a:avLst/>
          </a:prstGeom>
        </p:spPr>
        <p:txBody>
          <a:bodyPr>
            <a:noAutofit/>
          </a:bodyPr>
          <a:lstStyle/>
          <a:p>
            <a:pPr marL="800100" lvl="1" indent="-342900">
              <a:spcBef>
                <a:spcPct val="20000"/>
              </a:spcBef>
              <a:buFont typeface="Wingdings" pitchFamily="2" charset="2"/>
              <a:buChar char="§"/>
              <a:defRPr/>
            </a:pPr>
            <a:r>
              <a:rPr kumimoji="0" lang="en-IN" sz="20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Example of XML element "employee“ which contains only other elements</a:t>
            </a:r>
          </a:p>
          <a:p>
            <a:pPr marL="1200150" lvl="2" indent="-285750">
              <a:spcBef>
                <a:spcPct val="20000"/>
              </a:spcBef>
              <a:buFont typeface="Arial" pitchFamily="34" charset="0"/>
              <a:buNone/>
              <a:defRPr/>
            </a:pPr>
            <a:r>
              <a:rPr kumimoji="0" lang="en-IN" sz="2000" b="0" i="0" u="none" strike="noStrike" kern="1200" cap="none" spc="0" normalizeH="0" baseline="0" noProof="0" dirty="0" smtClean="0">
                <a:ln>
                  <a:noFill/>
                </a:ln>
                <a:solidFill>
                  <a:srgbClr val="002060"/>
                </a:solidFill>
                <a:effectLst/>
                <a:uLnTx/>
                <a:uFillTx/>
                <a:latin typeface="Book Antiqua" pitchFamily="18" charset="0"/>
                <a:ea typeface="Verdana" pitchFamily="34" charset="0"/>
              </a:rPr>
              <a:t>&lt;employee&gt;</a:t>
            </a:r>
            <a:br>
              <a:rPr kumimoji="0" lang="en-IN" sz="2000" b="0" i="0" u="none" strike="noStrike" kern="1200" cap="none" spc="0" normalizeH="0" baseline="0" noProof="0" dirty="0" smtClean="0">
                <a:ln>
                  <a:noFill/>
                </a:ln>
                <a:solidFill>
                  <a:srgbClr val="002060"/>
                </a:solidFill>
                <a:effectLst/>
                <a:uLnTx/>
                <a:uFillTx/>
                <a:latin typeface="Book Antiqua" pitchFamily="18" charset="0"/>
                <a:ea typeface="Verdana" pitchFamily="34" charset="0"/>
              </a:rPr>
            </a:br>
            <a:r>
              <a:rPr kumimoji="0" lang="en-IN" sz="2000" b="0" i="0" u="none" strike="noStrike" kern="1200" cap="none" spc="0" normalizeH="0" baseline="0" noProof="0" dirty="0" smtClean="0">
                <a:ln>
                  <a:noFill/>
                </a:ln>
                <a:solidFill>
                  <a:srgbClr val="002060"/>
                </a:solidFill>
                <a:effectLst/>
                <a:uLnTx/>
                <a:uFillTx/>
                <a:latin typeface="Book Antiqua" pitchFamily="18" charset="0"/>
                <a:ea typeface="Verdana" pitchFamily="34" charset="0"/>
              </a:rPr>
              <a:t>&lt;name&gt;Anny&lt;/name&gt;</a:t>
            </a:r>
          </a:p>
          <a:p>
            <a:pPr marL="1200150" lvl="2" indent="-285750">
              <a:spcBef>
                <a:spcPct val="20000"/>
              </a:spcBef>
              <a:buFont typeface="Arial" pitchFamily="34" charset="0"/>
              <a:buNone/>
              <a:defRPr/>
            </a:pPr>
            <a:r>
              <a:rPr kumimoji="0" lang="en-IN" sz="2000" b="0" i="0" u="none" strike="noStrike" kern="1200" cap="none" spc="0" normalizeH="0" baseline="0" noProof="0" dirty="0" smtClean="0">
                <a:ln>
                  <a:noFill/>
                </a:ln>
                <a:solidFill>
                  <a:srgbClr val="002060"/>
                </a:solidFill>
                <a:effectLst/>
                <a:uLnTx/>
                <a:uFillTx/>
                <a:latin typeface="Book Antiqua" pitchFamily="18" charset="0"/>
                <a:ea typeface="Verdana" pitchFamily="34" charset="0"/>
              </a:rPr>
              <a:t>	&lt;address&gt;Park Street, Bangalore&lt;/address&gt;</a:t>
            </a:r>
          </a:p>
          <a:p>
            <a:pPr marL="1200150" lvl="2" indent="-285750">
              <a:spcBef>
                <a:spcPct val="20000"/>
              </a:spcBef>
              <a:buFont typeface="Arial" pitchFamily="34" charset="0"/>
              <a:buNone/>
              <a:defRPr/>
            </a:pPr>
            <a:r>
              <a:rPr kumimoji="0" lang="en-IN" sz="2000" b="0" i="0" u="none" strike="noStrike" kern="1200" cap="none" spc="0" normalizeH="0" baseline="0" noProof="0" dirty="0" smtClean="0">
                <a:ln>
                  <a:noFill/>
                </a:ln>
                <a:solidFill>
                  <a:srgbClr val="002060"/>
                </a:solidFill>
                <a:effectLst/>
                <a:uLnTx/>
                <a:uFillTx/>
                <a:latin typeface="Book Antiqua" pitchFamily="18" charset="0"/>
                <a:ea typeface="Verdana" pitchFamily="34" charset="0"/>
              </a:rPr>
              <a:t>&lt;/employee&gt; </a:t>
            </a:r>
          </a:p>
          <a:p>
            <a:pPr marL="800100" lvl="1" indent="-342900">
              <a:spcBef>
                <a:spcPct val="20000"/>
              </a:spcBef>
              <a:buFont typeface="Wingdings" pitchFamily="2" charset="2"/>
              <a:buChar char="§"/>
              <a:defRPr/>
            </a:pPr>
            <a:r>
              <a:rPr kumimoji="0" lang="en-IN" sz="20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Create a named </a:t>
            </a:r>
            <a:r>
              <a:rPr kumimoji="0" lang="en-IN" sz="2000"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Verdana" pitchFamily="34" charset="0"/>
              </a:rPr>
              <a:t>complexType</a:t>
            </a:r>
            <a:r>
              <a:rPr kumimoji="0" lang="en-IN" sz="20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 “person” and use that type</a:t>
            </a:r>
            <a:br>
              <a:rPr kumimoji="0" lang="en-IN" sz="20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br>
            <a:r>
              <a:rPr kumimoji="0" lang="en-IN" sz="20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 </a:t>
            </a:r>
          </a:p>
          <a:p>
            <a:pPr marL="800100" lvl="1" indent="-342900">
              <a:spcBef>
                <a:spcPct val="20000"/>
              </a:spcBef>
              <a:buFont typeface="Wingdings" pitchFamily="2" charset="2"/>
              <a:buChar char="§"/>
              <a:defRPr/>
            </a:pPr>
            <a:r>
              <a:rPr kumimoji="0" lang="en-IN" sz="20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&lt;</a:t>
            </a:r>
            <a:r>
              <a:rPr kumimoji="0" lang="en-IN" sz="2000"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Verdana" pitchFamily="34" charset="0"/>
              </a:rPr>
              <a:t>xs:complexType</a:t>
            </a:r>
            <a:r>
              <a:rPr kumimoji="0" lang="en-IN" sz="20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 name="</a:t>
            </a:r>
            <a:r>
              <a:rPr kumimoji="0" lang="en-IN" sz="2000"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Verdana" pitchFamily="34" charset="0"/>
              </a:rPr>
              <a:t>persontype</a:t>
            </a:r>
            <a:r>
              <a:rPr kumimoji="0" lang="en-IN" sz="20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"&gt;</a:t>
            </a:r>
            <a:br>
              <a:rPr kumimoji="0" lang="en-IN" sz="20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br>
            <a:r>
              <a:rPr kumimoji="0" lang="en-IN" sz="20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  &lt;</a:t>
            </a:r>
            <a:r>
              <a:rPr kumimoji="0" lang="en-IN" sz="2000"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Verdana" pitchFamily="34" charset="0"/>
              </a:rPr>
              <a:t>xs:sequence</a:t>
            </a:r>
            <a:r>
              <a:rPr kumimoji="0" lang="en-IN" sz="20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&gt;</a:t>
            </a:r>
            <a:br>
              <a:rPr kumimoji="0" lang="en-IN" sz="20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br>
            <a:r>
              <a:rPr kumimoji="0" lang="en-IN" sz="20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    &lt;</a:t>
            </a:r>
            <a:r>
              <a:rPr kumimoji="0" lang="en-IN" sz="2000"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Verdana" pitchFamily="34" charset="0"/>
              </a:rPr>
              <a:t>xs:element</a:t>
            </a:r>
            <a:r>
              <a:rPr kumimoji="0" lang="en-IN" sz="20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 name="name" type="</a:t>
            </a:r>
            <a:r>
              <a:rPr kumimoji="0" lang="en-IN" sz="2000"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Verdana" pitchFamily="34" charset="0"/>
              </a:rPr>
              <a:t>xs:string</a:t>
            </a:r>
            <a:r>
              <a:rPr kumimoji="0" lang="en-IN" sz="20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"/&gt;</a:t>
            </a:r>
            <a:br>
              <a:rPr kumimoji="0" lang="en-IN" sz="20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br>
            <a:r>
              <a:rPr kumimoji="0" lang="en-IN" sz="20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    &lt;</a:t>
            </a:r>
            <a:r>
              <a:rPr kumimoji="0" lang="en-IN" sz="2000"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Verdana" pitchFamily="34" charset="0"/>
              </a:rPr>
              <a:t>xs:element</a:t>
            </a:r>
            <a:r>
              <a:rPr kumimoji="0" lang="en-IN" sz="20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 name=“address" type="</a:t>
            </a:r>
            <a:r>
              <a:rPr kumimoji="0" lang="en-IN" sz="2000"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Verdana" pitchFamily="34" charset="0"/>
              </a:rPr>
              <a:t>xs:string</a:t>
            </a:r>
            <a:r>
              <a:rPr kumimoji="0" lang="en-IN" sz="20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"/&gt;</a:t>
            </a:r>
            <a:br>
              <a:rPr kumimoji="0" lang="en-IN" sz="20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br>
            <a:r>
              <a:rPr kumimoji="0" lang="en-IN" sz="20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  &lt;/</a:t>
            </a:r>
            <a:r>
              <a:rPr kumimoji="0" lang="en-IN" sz="2000"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Verdana" pitchFamily="34" charset="0"/>
              </a:rPr>
              <a:t>xs:sequence</a:t>
            </a:r>
            <a:r>
              <a:rPr kumimoji="0" lang="en-IN" sz="20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&gt;</a:t>
            </a:r>
            <a:br>
              <a:rPr kumimoji="0" lang="en-IN" sz="20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br>
            <a:r>
              <a:rPr kumimoji="0" lang="en-IN" sz="20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&lt;/</a:t>
            </a:r>
            <a:r>
              <a:rPr kumimoji="0" lang="en-IN" sz="2000"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Verdana" pitchFamily="34" charset="0"/>
              </a:rPr>
              <a:t>xs:complexType</a:t>
            </a:r>
            <a:r>
              <a:rPr kumimoji="0" lang="en-IN" sz="20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&gt; </a:t>
            </a:r>
          </a:p>
          <a:p>
            <a:pPr marL="800100" lvl="1" indent="-342900">
              <a:spcBef>
                <a:spcPct val="20000"/>
              </a:spcBef>
              <a:buFont typeface="Arial"/>
              <a:buNone/>
              <a:defRPr/>
            </a:pPr>
            <a:r>
              <a:rPr kumimoji="0" lang="en-IN" sz="20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          &lt;</a:t>
            </a:r>
            <a:r>
              <a:rPr kumimoji="0" lang="en-IN" sz="2000"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Verdana" pitchFamily="34" charset="0"/>
              </a:rPr>
              <a:t>xs:element</a:t>
            </a:r>
            <a:r>
              <a:rPr kumimoji="0" lang="en-IN" sz="20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 name="employee"  type="</a:t>
            </a:r>
            <a:r>
              <a:rPr kumimoji="0" lang="en-IN" sz="2000"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Verdana" pitchFamily="34" charset="0"/>
              </a:rPr>
              <a:t>persontype</a:t>
            </a:r>
            <a:r>
              <a:rPr kumimoji="0" lang="en-IN" sz="20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 /&gt;</a:t>
            </a:r>
            <a:br>
              <a:rPr kumimoji="0" lang="en-IN" sz="20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br>
            <a:endParaRPr kumimoji="0" lang="en-IN" sz="20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a:buChar char="•"/>
              <a:tabLst/>
              <a:defRPr/>
            </a:pPr>
            <a:endParaRPr kumimoji="0" lang="en-IN" sz="2000" b="0" i="0" u="none" strike="noStrike" kern="1200" cap="none" spc="0" normalizeH="0" baseline="0" noProof="0" dirty="0">
              <a:ln>
                <a:noFill/>
              </a:ln>
              <a:solidFill>
                <a:schemeClr val="tx1"/>
              </a:solidFill>
              <a:effectLst/>
              <a:uLnTx/>
              <a:uFillTx/>
              <a:latin typeface="Book Antiqua" pitchFamily="18" charset="0"/>
              <a:ea typeface="Verdana" pitchFamily="34" charset="0"/>
              <a:cs typeface="Verdana"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XML Schema - II</a:t>
            </a:r>
            <a:endParaRPr lang="en-IN" dirty="0"/>
          </a:p>
        </p:txBody>
      </p:sp>
      <p:sp>
        <p:nvSpPr>
          <p:cNvPr id="3" name="Content Placeholder 2"/>
          <p:cNvSpPr>
            <a:spLocks noGrp="1"/>
          </p:cNvSpPr>
          <p:nvPr>
            <p:ph idx="1"/>
          </p:nvPr>
        </p:nvSpPr>
        <p:spPr/>
        <p:txBody>
          <a:bodyPr/>
          <a:lstStyle/>
          <a:p>
            <a:pPr>
              <a:buBlip>
                <a:blip r:embed="rId3"/>
              </a:buBlip>
            </a:pPr>
            <a:r>
              <a:rPr lang="en-IN" sz="2200" dirty="0" smtClean="0">
                <a:solidFill>
                  <a:srgbClr val="002060"/>
                </a:solidFill>
                <a:latin typeface="Book Antiqua" pitchFamily="18" charset="0"/>
              </a:rPr>
              <a:t>Elements containing only other elements (Contd.).</a:t>
            </a:r>
          </a:p>
          <a:p>
            <a:pPr>
              <a:buBlip>
                <a:blip r:embed="rId3"/>
              </a:buBlip>
            </a:pPr>
            <a:endParaRPr lang="en-IN" dirty="0">
              <a:latin typeface="Book Antiqua" pitchFamily="18" charset="0"/>
            </a:endParaRPr>
          </a:p>
        </p:txBody>
      </p:sp>
      <p:sp>
        <p:nvSpPr>
          <p:cNvPr id="4" name="Text Placeholder 4"/>
          <p:cNvSpPr txBox="1">
            <a:spLocks/>
          </p:cNvSpPr>
          <p:nvPr/>
        </p:nvSpPr>
        <p:spPr>
          <a:xfrm>
            <a:off x="457200" y="1360488"/>
            <a:ext cx="8240713" cy="4473575"/>
          </a:xfrm>
          <a:prstGeom prst="rect">
            <a:avLst/>
          </a:prstGeom>
        </p:spPr>
        <p:txBody>
          <a:bodyPr>
            <a:normAutofit lnSpcReduction="10000"/>
          </a:bodyPr>
          <a:lstStyle/>
          <a:p>
            <a:pPr marL="342900" marR="0" lvl="0" indent="-342900" algn="l" defTabSz="914400" rtl="0" eaLnBrk="1" fontAlgn="auto" latinLnBrk="0" hangingPunct="1">
              <a:lnSpc>
                <a:spcPct val="90000"/>
              </a:lnSpc>
              <a:spcBef>
                <a:spcPct val="20000"/>
              </a:spcBef>
              <a:spcAft>
                <a:spcPts val="0"/>
              </a:spcAft>
              <a:buClrTx/>
              <a:buSzTx/>
              <a:buBlip>
                <a:blip r:embed="rId3"/>
              </a:buBlip>
              <a:tabLst/>
              <a:defRPr/>
            </a:pPr>
            <a:r>
              <a:rPr kumimoji="0" lang="en-IN" sz="22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In this method, several elements can refer to the same complex type</a:t>
            </a:r>
          </a:p>
          <a:p>
            <a:pPr marL="342900" marR="0" lvl="0" indent="-342900" algn="l" defTabSz="914400" rtl="0" eaLnBrk="1" fontAlgn="auto" latinLnBrk="0" hangingPunct="1">
              <a:lnSpc>
                <a:spcPct val="90000"/>
              </a:lnSpc>
              <a:spcBef>
                <a:spcPct val="20000"/>
              </a:spcBef>
              <a:spcAft>
                <a:spcPts val="0"/>
              </a:spcAft>
              <a:buClrTx/>
              <a:buSzTx/>
              <a:buBlip>
                <a:blip r:embed="rId3"/>
              </a:buBlip>
              <a:tabLst/>
              <a:defRPr/>
            </a:pPr>
            <a:endParaRPr kumimoji="0" lang="en-IN" sz="22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endParaRPr>
          </a:p>
          <a:p>
            <a:pPr marL="342900" marR="0" lvl="0" indent="-342900" algn="l" defTabSz="914400" rtl="0" eaLnBrk="1" fontAlgn="auto" latinLnBrk="0" hangingPunct="1">
              <a:lnSpc>
                <a:spcPct val="90000"/>
              </a:lnSpc>
              <a:spcBef>
                <a:spcPct val="20000"/>
              </a:spcBef>
              <a:spcAft>
                <a:spcPts val="0"/>
              </a:spcAft>
              <a:buClrTx/>
              <a:buSzTx/>
              <a:buBlip>
                <a:blip r:embed="rId3"/>
              </a:buBlip>
              <a:tabLst/>
              <a:defRPr/>
            </a:pPr>
            <a:r>
              <a:rPr kumimoji="0" lang="en-IN" sz="22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For Example:</a:t>
            </a:r>
          </a:p>
          <a:p>
            <a:pPr marL="342900" marR="0" lvl="0" indent="-342900" algn="l" defTabSz="914400" rtl="0" eaLnBrk="1" fontAlgn="auto" latinLnBrk="0" hangingPunct="1">
              <a:lnSpc>
                <a:spcPct val="90000"/>
              </a:lnSpc>
              <a:spcBef>
                <a:spcPct val="20000"/>
              </a:spcBef>
              <a:spcAft>
                <a:spcPts val="0"/>
              </a:spcAft>
              <a:buClrTx/>
              <a:buSzTx/>
              <a:tabLst/>
              <a:defRPr/>
            </a:pPr>
            <a:r>
              <a:rPr kumimoji="0" lang="en-IN" sz="2400" b="0" i="0" u="none" strike="noStrike" kern="1200" cap="none" spc="0" normalizeH="0" baseline="0" noProof="0" dirty="0" smtClean="0">
                <a:ln>
                  <a:noFill/>
                </a:ln>
                <a:solidFill>
                  <a:schemeClr val="tx1"/>
                </a:solidFill>
                <a:effectLst/>
                <a:uLnTx/>
                <a:uFillTx/>
                <a:latin typeface="Verdana" pitchFamily="34" charset="0"/>
                <a:ea typeface="Verdana" pitchFamily="34" charset="0"/>
                <a:cs typeface="Verdana" pitchFamily="34" charset="0"/>
              </a:rPr>
              <a:t/>
            </a:r>
            <a:br>
              <a:rPr kumimoji="0" lang="en-IN" sz="2400" b="0" i="0" u="none" strike="noStrike" kern="1200" cap="none" spc="0" normalizeH="0" baseline="0" noProof="0" dirty="0" smtClean="0">
                <a:ln>
                  <a:noFill/>
                </a:ln>
                <a:solidFill>
                  <a:schemeClr val="tx1"/>
                </a:solidFill>
                <a:effectLst/>
                <a:uLnTx/>
                <a:uFillTx/>
                <a:latin typeface="Verdana" pitchFamily="34" charset="0"/>
                <a:ea typeface="Verdana" pitchFamily="34" charset="0"/>
                <a:cs typeface="Verdana" pitchFamily="34" charset="0"/>
              </a:rPr>
            </a:br>
            <a:r>
              <a:rPr kumimoji="0" lang="en-IN" sz="19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&lt;</a:t>
            </a:r>
            <a:r>
              <a:rPr kumimoji="0" lang="en-IN" sz="1900"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Verdana" pitchFamily="34" charset="0"/>
              </a:rPr>
              <a:t>xs:complexType</a:t>
            </a:r>
            <a:r>
              <a:rPr kumimoji="0" lang="en-IN" sz="19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 name="</a:t>
            </a:r>
            <a:r>
              <a:rPr kumimoji="0" lang="en-IN" sz="1900"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Verdana" pitchFamily="34" charset="0"/>
              </a:rPr>
              <a:t>persontype</a:t>
            </a:r>
            <a:r>
              <a:rPr kumimoji="0" lang="en-IN" sz="19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"&gt;</a:t>
            </a:r>
            <a:br>
              <a:rPr kumimoji="0" lang="en-IN" sz="19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br>
            <a:r>
              <a:rPr kumimoji="0" lang="en-IN" sz="19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  &lt;</a:t>
            </a:r>
            <a:r>
              <a:rPr kumimoji="0" lang="en-IN" sz="1900"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Verdana" pitchFamily="34" charset="0"/>
              </a:rPr>
              <a:t>xs:sequence</a:t>
            </a:r>
            <a:r>
              <a:rPr kumimoji="0" lang="en-IN" sz="19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&gt;</a:t>
            </a:r>
            <a:br>
              <a:rPr kumimoji="0" lang="en-IN" sz="19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br>
            <a:r>
              <a:rPr kumimoji="0" lang="en-IN" sz="19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    &lt;</a:t>
            </a:r>
            <a:r>
              <a:rPr kumimoji="0" lang="en-IN" sz="1900"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Verdana" pitchFamily="34" charset="0"/>
              </a:rPr>
              <a:t>xs:element</a:t>
            </a:r>
            <a:r>
              <a:rPr kumimoji="0" lang="en-IN" sz="19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 name="name" type="</a:t>
            </a:r>
            <a:r>
              <a:rPr kumimoji="0" lang="en-IN" sz="1900"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Verdana" pitchFamily="34" charset="0"/>
              </a:rPr>
              <a:t>xs:string</a:t>
            </a:r>
            <a:r>
              <a:rPr kumimoji="0" lang="en-IN" sz="19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"/&gt;</a:t>
            </a:r>
            <a:br>
              <a:rPr kumimoji="0" lang="en-IN" sz="19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br>
            <a:r>
              <a:rPr kumimoji="0" lang="en-IN" sz="19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    &lt;</a:t>
            </a:r>
            <a:r>
              <a:rPr kumimoji="0" lang="en-IN" sz="1900"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Verdana" pitchFamily="34" charset="0"/>
              </a:rPr>
              <a:t>xs:element</a:t>
            </a:r>
            <a:r>
              <a:rPr kumimoji="0" lang="en-IN" sz="19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 name=“address" type="</a:t>
            </a:r>
            <a:r>
              <a:rPr kumimoji="0" lang="en-IN" sz="1900"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Verdana" pitchFamily="34" charset="0"/>
              </a:rPr>
              <a:t>xs:string</a:t>
            </a:r>
            <a:r>
              <a:rPr kumimoji="0" lang="en-IN" sz="19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"/&gt;</a:t>
            </a:r>
            <a:br>
              <a:rPr kumimoji="0" lang="en-IN" sz="19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br>
            <a:r>
              <a:rPr kumimoji="0" lang="en-IN" sz="19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  &lt;/</a:t>
            </a:r>
            <a:r>
              <a:rPr kumimoji="0" lang="en-IN" sz="1900"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Verdana" pitchFamily="34" charset="0"/>
              </a:rPr>
              <a:t>xs:sequence</a:t>
            </a:r>
            <a:r>
              <a:rPr kumimoji="0" lang="en-IN" sz="19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&gt;</a:t>
            </a:r>
            <a:br>
              <a:rPr kumimoji="0" lang="en-IN" sz="19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br>
            <a:r>
              <a:rPr kumimoji="0" lang="en-IN" sz="19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&lt;/</a:t>
            </a:r>
            <a:r>
              <a:rPr kumimoji="0" lang="en-IN" sz="1900"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Verdana" pitchFamily="34" charset="0"/>
              </a:rPr>
              <a:t>xs:complexType</a:t>
            </a:r>
            <a:r>
              <a:rPr kumimoji="0" lang="en-IN" sz="19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&gt;</a:t>
            </a:r>
          </a:p>
          <a:p>
            <a:pPr marL="342900" marR="0" lvl="0" indent="-342900" algn="l" defTabSz="914400" rtl="0" eaLnBrk="1" fontAlgn="auto" latinLnBrk="0" hangingPunct="1">
              <a:lnSpc>
                <a:spcPct val="90000"/>
              </a:lnSpc>
              <a:spcBef>
                <a:spcPct val="20000"/>
              </a:spcBef>
              <a:spcAft>
                <a:spcPts val="0"/>
              </a:spcAft>
              <a:buClrTx/>
              <a:buSzTx/>
              <a:buFont typeface="Arial"/>
              <a:buChar char="•"/>
              <a:tabLst/>
              <a:defRPr/>
            </a:pPr>
            <a:endParaRPr kumimoji="0" lang="en-IN" sz="19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endParaRPr>
          </a:p>
          <a:p>
            <a:pPr marL="342900" marR="0" lvl="0" indent="-342900" algn="l" defTabSz="914400" rtl="0" eaLnBrk="1" fontAlgn="auto" latinLnBrk="0" hangingPunct="1">
              <a:lnSpc>
                <a:spcPct val="90000"/>
              </a:lnSpc>
              <a:spcBef>
                <a:spcPct val="20000"/>
              </a:spcBef>
              <a:spcAft>
                <a:spcPts val="0"/>
              </a:spcAft>
              <a:buClrTx/>
              <a:buSzTx/>
              <a:buFont typeface="Arial"/>
              <a:buNone/>
              <a:tabLst/>
              <a:defRPr/>
            </a:pPr>
            <a:r>
              <a:rPr kumimoji="0" lang="en-IN" sz="19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     &lt;</a:t>
            </a:r>
            <a:r>
              <a:rPr kumimoji="0" lang="en-IN" sz="1900"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Verdana" pitchFamily="34" charset="0"/>
              </a:rPr>
              <a:t>xs:element</a:t>
            </a:r>
            <a:r>
              <a:rPr kumimoji="0" lang="en-IN" sz="19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 name="employee" type="</a:t>
            </a:r>
            <a:r>
              <a:rPr kumimoji="0" lang="en-IN" sz="1900"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Verdana" pitchFamily="34" charset="0"/>
              </a:rPr>
              <a:t>persontype</a:t>
            </a:r>
            <a:r>
              <a:rPr kumimoji="0" lang="en-IN" sz="19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"/&gt;</a:t>
            </a:r>
            <a:br>
              <a:rPr kumimoji="0" lang="en-IN" sz="19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br>
            <a:r>
              <a:rPr kumimoji="0" lang="en-IN" sz="19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&lt;</a:t>
            </a:r>
            <a:r>
              <a:rPr kumimoji="0" lang="en-IN" sz="1900"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Verdana" pitchFamily="34" charset="0"/>
              </a:rPr>
              <a:t>xs:element</a:t>
            </a:r>
            <a:r>
              <a:rPr kumimoji="0" lang="en-IN" sz="19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 name=“customer" type="</a:t>
            </a:r>
            <a:r>
              <a:rPr kumimoji="0" lang="en-IN" sz="1900"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Verdana" pitchFamily="34" charset="0"/>
              </a:rPr>
              <a:t>persontype</a:t>
            </a:r>
            <a:r>
              <a:rPr kumimoji="0" lang="en-IN" sz="19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"/&gt;</a:t>
            </a:r>
            <a:br>
              <a:rPr kumimoji="0" lang="en-IN" sz="19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br>
            <a:r>
              <a:rPr kumimoji="0" lang="en-IN" sz="19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&lt;</a:t>
            </a:r>
            <a:r>
              <a:rPr kumimoji="0" lang="en-IN" sz="1900"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Verdana" pitchFamily="34" charset="0"/>
              </a:rPr>
              <a:t>xs:element</a:t>
            </a:r>
            <a:r>
              <a:rPr kumimoji="0" lang="en-IN" sz="19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 name=“faculty" type="</a:t>
            </a:r>
            <a:r>
              <a:rPr kumimoji="0" lang="en-IN" sz="1900"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Verdana" pitchFamily="34" charset="0"/>
              </a:rPr>
              <a:t>persontype</a:t>
            </a:r>
            <a:r>
              <a:rPr kumimoji="0" lang="en-IN" sz="19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"/&gt;</a:t>
            </a:r>
            <a:r>
              <a:rPr kumimoji="0" lang="en-IN" sz="2400" b="0" i="0" u="none" strike="noStrike" kern="1200" cap="none" spc="0" normalizeH="0" baseline="0" noProof="0" dirty="0" smtClean="0">
                <a:ln>
                  <a:noFill/>
                </a:ln>
                <a:solidFill>
                  <a:schemeClr val="tx1"/>
                </a:solidFill>
                <a:effectLst/>
                <a:uLnTx/>
                <a:uFillTx/>
                <a:latin typeface="Book Antiqua" pitchFamily="18" charset="0"/>
                <a:ea typeface="Verdana" pitchFamily="34" charset="0"/>
                <a:cs typeface="Verdana" pitchFamily="34" charset="0"/>
              </a:rPr>
              <a:t/>
            </a:r>
            <a:br>
              <a:rPr kumimoji="0" lang="en-IN" sz="2400" b="0" i="0" u="none" strike="noStrike" kern="1200" cap="none" spc="0" normalizeH="0" baseline="0" noProof="0" dirty="0" smtClean="0">
                <a:ln>
                  <a:noFill/>
                </a:ln>
                <a:solidFill>
                  <a:schemeClr val="tx1"/>
                </a:solidFill>
                <a:effectLst/>
                <a:uLnTx/>
                <a:uFillTx/>
                <a:latin typeface="Book Antiqua" pitchFamily="18" charset="0"/>
                <a:ea typeface="Verdana" pitchFamily="34" charset="0"/>
                <a:cs typeface="Verdana" pitchFamily="34" charset="0"/>
              </a:rPr>
            </a:br>
            <a:endParaRPr kumimoji="0" lang="en-IN" sz="2400" b="0" i="0" u="none" strike="noStrike" kern="1200" cap="none" spc="0" normalizeH="0" baseline="0" noProof="0" dirty="0" smtClean="0">
              <a:ln>
                <a:noFill/>
              </a:ln>
              <a:solidFill>
                <a:schemeClr val="tx1"/>
              </a:solidFill>
              <a:effectLst/>
              <a:uLnTx/>
              <a:uFillTx/>
              <a:latin typeface="Book Antiqua" pitchFamily="18" charset="0"/>
              <a:ea typeface="Verdana" pitchFamily="34" charset="0"/>
              <a:cs typeface="Verdana"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a:buChar char="•"/>
              <a:tabLst/>
              <a:defRPr/>
            </a:pPr>
            <a:endParaRPr kumimoji="0" lang="en-IN" sz="3200" b="0" i="0" u="none" strike="noStrike" kern="1200" cap="none" spc="0" normalizeH="0" baseline="0" noProof="0" dirty="0">
              <a:ln>
                <a:noFill/>
              </a:ln>
              <a:solidFill>
                <a:schemeClr val="tx1"/>
              </a:solidFill>
              <a:effectLst/>
              <a:uLnTx/>
              <a:uFillTx/>
              <a:latin typeface="Calibri" pitchFamily="34" charset="0"/>
              <a:ea typeface="Verdana" pitchFamily="34" charset="0"/>
              <a:cs typeface="Verdana"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XML Schema - II</a:t>
            </a:r>
            <a:endParaRPr lang="en-IN" dirty="0"/>
          </a:p>
        </p:txBody>
      </p:sp>
      <p:sp>
        <p:nvSpPr>
          <p:cNvPr id="3" name="Content Placeholder 2"/>
          <p:cNvSpPr>
            <a:spLocks noGrp="1"/>
          </p:cNvSpPr>
          <p:nvPr>
            <p:ph idx="1"/>
          </p:nvPr>
        </p:nvSpPr>
        <p:spPr/>
        <p:txBody>
          <a:bodyPr/>
          <a:lstStyle/>
          <a:p>
            <a:pPr>
              <a:buBlip>
                <a:blip r:embed="rId3"/>
              </a:buBlip>
            </a:pPr>
            <a:r>
              <a:rPr lang="en-IN" sz="2000" b="1" dirty="0" smtClean="0">
                <a:solidFill>
                  <a:srgbClr val="002060"/>
                </a:solidFill>
                <a:latin typeface="Book Antiqua" pitchFamily="18" charset="0"/>
              </a:rPr>
              <a:t>Using “ref” attribute</a:t>
            </a:r>
          </a:p>
          <a:p>
            <a:endParaRPr lang="en-IN" dirty="0"/>
          </a:p>
        </p:txBody>
      </p:sp>
      <p:sp>
        <p:nvSpPr>
          <p:cNvPr id="4" name="Text Placeholder 10"/>
          <p:cNvSpPr txBox="1">
            <a:spLocks/>
          </p:cNvSpPr>
          <p:nvPr/>
        </p:nvSpPr>
        <p:spPr>
          <a:xfrm>
            <a:off x="457200" y="990600"/>
            <a:ext cx="8686800" cy="5638800"/>
          </a:xfrm>
          <a:prstGeom prst="rect">
            <a:avLst/>
          </a:prstGeom>
        </p:spPr>
        <p:txBody>
          <a:bodyPr/>
          <a:lstStyle/>
          <a:p>
            <a:pPr marL="800100" lvl="1" indent="-342900">
              <a:spcBef>
                <a:spcPct val="20000"/>
              </a:spcBef>
              <a:buFont typeface="Wingdings" pitchFamily="2" charset="2"/>
              <a:buChar char="§"/>
              <a:defRPr/>
            </a:pPr>
            <a:r>
              <a:rPr kumimoji="0" lang="en-IN" sz="2000" b="0" i="0" u="none" strike="noStrike" kern="1200" cap="none" spc="0" normalizeH="0" baseline="0" noProof="0" dirty="0" smtClean="0">
                <a:ln>
                  <a:noFill/>
                </a:ln>
                <a:solidFill>
                  <a:schemeClr val="tx1"/>
                </a:solidFill>
                <a:effectLst/>
                <a:uLnTx/>
                <a:uFillTx/>
                <a:latin typeface="Book Antiqua" pitchFamily="18" charset="0"/>
                <a:ea typeface="Verdana" pitchFamily="34" charset="0"/>
                <a:cs typeface="Arial" charset="0"/>
              </a:rPr>
              <a:t>You can design your schema by defining all elements and attributes first</a:t>
            </a:r>
          </a:p>
          <a:p>
            <a:pPr marL="800100" lvl="1" indent="-342900">
              <a:spcBef>
                <a:spcPct val="20000"/>
              </a:spcBef>
              <a:buFont typeface="Wingdings" pitchFamily="2" charset="2"/>
              <a:buChar char="§"/>
              <a:defRPr/>
            </a:pPr>
            <a:r>
              <a:rPr kumimoji="0" lang="en-IN" sz="2000" b="0" i="0" u="none" strike="noStrike" kern="1200" cap="none" spc="0" normalizeH="0" baseline="0" noProof="0" dirty="0" smtClean="0">
                <a:ln>
                  <a:noFill/>
                </a:ln>
                <a:solidFill>
                  <a:schemeClr val="tx1"/>
                </a:solidFill>
                <a:effectLst/>
                <a:uLnTx/>
                <a:uFillTx/>
                <a:latin typeface="Book Antiqua" pitchFamily="18" charset="0"/>
                <a:ea typeface="Verdana" pitchFamily="34" charset="0"/>
                <a:cs typeface="Arial" charset="0"/>
              </a:rPr>
              <a:t>You can then refer to them using ref attribute</a:t>
            </a:r>
          </a:p>
          <a:p>
            <a:pPr marL="800100" lvl="1" indent="-342900">
              <a:spcBef>
                <a:spcPct val="20000"/>
              </a:spcBef>
              <a:buFont typeface="Wingdings" pitchFamily="2" charset="2"/>
              <a:buChar char="§"/>
              <a:defRPr/>
            </a:pPr>
            <a:r>
              <a:rPr kumimoji="0" lang="en-IN" sz="2000" b="0" i="0" u="none" strike="noStrike" kern="1200" cap="none" spc="0" normalizeH="0" baseline="0" noProof="0" dirty="0" smtClean="0">
                <a:ln>
                  <a:noFill/>
                </a:ln>
                <a:solidFill>
                  <a:schemeClr val="tx1"/>
                </a:solidFill>
                <a:effectLst/>
                <a:uLnTx/>
                <a:uFillTx/>
                <a:latin typeface="Book Antiqua" pitchFamily="18" charset="0"/>
                <a:ea typeface="Verdana" pitchFamily="34" charset="0"/>
                <a:cs typeface="Arial" charset="0"/>
              </a:rPr>
              <a:t>Example:</a:t>
            </a:r>
          </a:p>
          <a:p>
            <a:pPr marL="742950" marR="0" lvl="1" indent="-285750" algn="l" defTabSz="914400" rtl="0" eaLnBrk="1" fontAlgn="auto" latinLnBrk="0" hangingPunct="1">
              <a:lnSpc>
                <a:spcPct val="100000"/>
              </a:lnSpc>
              <a:spcBef>
                <a:spcPct val="20000"/>
              </a:spcBef>
              <a:spcAft>
                <a:spcPts val="0"/>
              </a:spcAft>
              <a:buClrTx/>
              <a:buSzTx/>
              <a:buFont typeface="Arial" charset="0"/>
              <a:buNone/>
              <a:tabLst/>
              <a:defRPr/>
            </a:pPr>
            <a:r>
              <a:rPr kumimoji="0" lang="en-IN" sz="2000" b="0" i="0" u="none" strike="noStrike" kern="1200" cap="none" spc="0" normalizeH="0" baseline="0" noProof="0" dirty="0" smtClean="0">
                <a:ln>
                  <a:noFill/>
                </a:ln>
                <a:solidFill>
                  <a:schemeClr val="tx1"/>
                </a:solidFill>
                <a:effectLst/>
                <a:uLnTx/>
                <a:uFillTx/>
                <a:latin typeface="Book Antiqua" pitchFamily="18" charset="0"/>
                <a:ea typeface="Verdana" pitchFamily="34" charset="0"/>
                <a:cs typeface="Verdana" pitchFamily="34" charset="0"/>
              </a:rPr>
              <a:t>&lt;</a:t>
            </a:r>
            <a:r>
              <a:rPr kumimoji="0" lang="en-IN" sz="2000" b="0" i="0" u="none" strike="noStrike" kern="1200" cap="none" spc="0" normalizeH="0" baseline="0" noProof="0" dirty="0" err="1" smtClean="0">
                <a:ln>
                  <a:noFill/>
                </a:ln>
                <a:solidFill>
                  <a:schemeClr val="tx1"/>
                </a:solidFill>
                <a:effectLst/>
                <a:uLnTx/>
                <a:uFillTx/>
                <a:latin typeface="Book Antiqua" pitchFamily="18" charset="0"/>
                <a:ea typeface="Verdana" pitchFamily="34" charset="0"/>
                <a:cs typeface="Verdana" pitchFamily="34" charset="0"/>
              </a:rPr>
              <a:t>xsd:element</a:t>
            </a:r>
            <a:r>
              <a:rPr kumimoji="0" lang="en-IN" sz="2000" b="0" i="0" u="none" strike="noStrike" kern="1200" cap="none" spc="0" normalizeH="0" baseline="0" noProof="0" dirty="0" smtClean="0">
                <a:ln>
                  <a:noFill/>
                </a:ln>
                <a:solidFill>
                  <a:schemeClr val="tx1"/>
                </a:solidFill>
                <a:effectLst/>
                <a:uLnTx/>
                <a:uFillTx/>
                <a:latin typeface="Book Antiqua" pitchFamily="18" charset="0"/>
                <a:ea typeface="Verdana" pitchFamily="34" charset="0"/>
                <a:cs typeface="Verdana" pitchFamily="34" charset="0"/>
              </a:rPr>
              <a:t> name="name" type="</a:t>
            </a:r>
            <a:r>
              <a:rPr kumimoji="0" lang="en-IN" sz="2000" b="0" i="0" u="none" strike="noStrike" kern="1200" cap="none" spc="0" normalizeH="0" baseline="0" noProof="0" dirty="0" err="1" smtClean="0">
                <a:ln>
                  <a:noFill/>
                </a:ln>
                <a:solidFill>
                  <a:schemeClr val="tx1"/>
                </a:solidFill>
                <a:effectLst/>
                <a:uLnTx/>
                <a:uFillTx/>
                <a:latin typeface="Book Antiqua" pitchFamily="18" charset="0"/>
                <a:ea typeface="Verdana" pitchFamily="34" charset="0"/>
                <a:cs typeface="Verdana" pitchFamily="34" charset="0"/>
              </a:rPr>
              <a:t>xsd:string</a:t>
            </a:r>
            <a:r>
              <a:rPr kumimoji="0" lang="en-IN" sz="2000" b="0" i="0" u="none" strike="noStrike" kern="1200" cap="none" spc="0" normalizeH="0" baseline="0" noProof="0" dirty="0" smtClean="0">
                <a:ln>
                  <a:noFill/>
                </a:ln>
                <a:solidFill>
                  <a:schemeClr val="tx1"/>
                </a:solidFill>
                <a:effectLst/>
                <a:uLnTx/>
                <a:uFillTx/>
                <a:latin typeface="Book Antiqua" pitchFamily="18" charset="0"/>
                <a:ea typeface="Verdana" pitchFamily="34" charset="0"/>
                <a:cs typeface="Verdana" pitchFamily="34" charset="0"/>
              </a:rPr>
              <a:t>"/&gt;</a:t>
            </a:r>
          </a:p>
          <a:p>
            <a:pPr marL="742950" marR="0" lvl="1" indent="-285750" algn="l" defTabSz="914400" rtl="0" eaLnBrk="1" fontAlgn="auto" latinLnBrk="0" hangingPunct="1">
              <a:lnSpc>
                <a:spcPct val="100000"/>
              </a:lnSpc>
              <a:spcBef>
                <a:spcPct val="20000"/>
              </a:spcBef>
              <a:spcAft>
                <a:spcPts val="0"/>
              </a:spcAft>
              <a:buClrTx/>
              <a:buSzTx/>
              <a:buFont typeface="Arial" charset="0"/>
              <a:buNone/>
              <a:tabLst/>
              <a:defRPr/>
            </a:pPr>
            <a:r>
              <a:rPr kumimoji="0" lang="en-IN" sz="2000" b="0" i="0" u="none" strike="noStrike" kern="1200" cap="none" spc="0" normalizeH="0" baseline="0" noProof="0" dirty="0" smtClean="0">
                <a:ln>
                  <a:noFill/>
                </a:ln>
                <a:solidFill>
                  <a:schemeClr val="tx1"/>
                </a:solidFill>
                <a:effectLst/>
                <a:uLnTx/>
                <a:uFillTx/>
                <a:latin typeface="Book Antiqua" pitchFamily="18" charset="0"/>
                <a:ea typeface="Verdana" pitchFamily="34" charset="0"/>
                <a:cs typeface="Verdana" pitchFamily="34" charset="0"/>
              </a:rPr>
              <a:t>&lt;</a:t>
            </a:r>
            <a:r>
              <a:rPr kumimoji="0" lang="en-IN" sz="2000" b="0" i="0" u="none" strike="noStrike" kern="1200" cap="none" spc="0" normalizeH="0" baseline="0" noProof="0" dirty="0" err="1" smtClean="0">
                <a:ln>
                  <a:noFill/>
                </a:ln>
                <a:solidFill>
                  <a:schemeClr val="tx1"/>
                </a:solidFill>
                <a:effectLst/>
                <a:uLnTx/>
                <a:uFillTx/>
                <a:latin typeface="Book Antiqua" pitchFamily="18" charset="0"/>
                <a:ea typeface="Verdana" pitchFamily="34" charset="0"/>
                <a:cs typeface="Verdana" pitchFamily="34" charset="0"/>
              </a:rPr>
              <a:t>xsd:element</a:t>
            </a:r>
            <a:r>
              <a:rPr kumimoji="0" lang="en-IN" sz="2000" b="0" i="0" u="none" strike="noStrike" kern="1200" cap="none" spc="0" normalizeH="0" baseline="0" noProof="0" dirty="0" smtClean="0">
                <a:ln>
                  <a:noFill/>
                </a:ln>
                <a:solidFill>
                  <a:schemeClr val="tx1"/>
                </a:solidFill>
                <a:effectLst/>
                <a:uLnTx/>
                <a:uFillTx/>
                <a:latin typeface="Book Antiqua" pitchFamily="18" charset="0"/>
                <a:ea typeface="Verdana" pitchFamily="34" charset="0"/>
                <a:cs typeface="Verdana" pitchFamily="34" charset="0"/>
              </a:rPr>
              <a:t> name="address" type="</a:t>
            </a:r>
            <a:r>
              <a:rPr kumimoji="0" lang="en-IN" sz="2000" b="0" i="0" u="none" strike="noStrike" kern="1200" cap="none" spc="0" normalizeH="0" baseline="0" noProof="0" dirty="0" err="1" smtClean="0">
                <a:ln>
                  <a:noFill/>
                </a:ln>
                <a:solidFill>
                  <a:schemeClr val="tx1"/>
                </a:solidFill>
                <a:effectLst/>
                <a:uLnTx/>
                <a:uFillTx/>
                <a:latin typeface="Book Antiqua" pitchFamily="18" charset="0"/>
                <a:ea typeface="Verdana" pitchFamily="34" charset="0"/>
                <a:cs typeface="Verdana" pitchFamily="34" charset="0"/>
              </a:rPr>
              <a:t>xsd:string</a:t>
            </a:r>
            <a:r>
              <a:rPr kumimoji="0" lang="en-IN" sz="2000" b="0" i="0" u="none" strike="noStrike" kern="1200" cap="none" spc="0" normalizeH="0" baseline="0" noProof="0" dirty="0" smtClean="0">
                <a:ln>
                  <a:noFill/>
                </a:ln>
                <a:solidFill>
                  <a:schemeClr val="tx1"/>
                </a:solidFill>
                <a:effectLst/>
                <a:uLnTx/>
                <a:uFillTx/>
                <a:latin typeface="Book Antiqua" pitchFamily="18" charset="0"/>
                <a:ea typeface="Verdana" pitchFamily="34" charset="0"/>
                <a:cs typeface="Verdana" pitchFamily="34" charset="0"/>
              </a:rPr>
              <a:t>"/&gt;</a:t>
            </a:r>
          </a:p>
          <a:p>
            <a:pPr marL="742950" marR="0" lvl="1" indent="-285750" algn="l" defTabSz="914400" rtl="0" eaLnBrk="1" fontAlgn="auto" latinLnBrk="0" hangingPunct="1">
              <a:lnSpc>
                <a:spcPct val="100000"/>
              </a:lnSpc>
              <a:spcBef>
                <a:spcPct val="20000"/>
              </a:spcBef>
              <a:spcAft>
                <a:spcPts val="0"/>
              </a:spcAft>
              <a:buClrTx/>
              <a:buSzTx/>
              <a:buFont typeface="Arial" charset="0"/>
              <a:buNone/>
              <a:tabLst/>
              <a:defRPr/>
            </a:pPr>
            <a:r>
              <a:rPr kumimoji="0" lang="en-IN" sz="2000" b="0" i="0" u="none" strike="noStrike" kern="1200" cap="none" spc="0" normalizeH="0" baseline="0" noProof="0" dirty="0" smtClean="0">
                <a:ln>
                  <a:noFill/>
                </a:ln>
                <a:solidFill>
                  <a:schemeClr val="tx1"/>
                </a:solidFill>
                <a:effectLst/>
                <a:uLnTx/>
                <a:uFillTx/>
                <a:latin typeface="Book Antiqua" pitchFamily="18" charset="0"/>
                <a:ea typeface="Verdana" pitchFamily="34" charset="0"/>
                <a:cs typeface="Verdana" pitchFamily="34" charset="0"/>
              </a:rPr>
              <a:t>&lt;</a:t>
            </a:r>
            <a:r>
              <a:rPr kumimoji="0" lang="en-IN" sz="2000" b="0" i="0" u="none" strike="noStrike" kern="1200" cap="none" spc="0" normalizeH="0" baseline="0" noProof="0" dirty="0" err="1" smtClean="0">
                <a:ln>
                  <a:noFill/>
                </a:ln>
                <a:solidFill>
                  <a:schemeClr val="tx1"/>
                </a:solidFill>
                <a:effectLst/>
                <a:uLnTx/>
                <a:uFillTx/>
                <a:latin typeface="Book Antiqua" pitchFamily="18" charset="0"/>
                <a:ea typeface="Verdana" pitchFamily="34" charset="0"/>
                <a:cs typeface="Verdana" pitchFamily="34" charset="0"/>
              </a:rPr>
              <a:t>xsd:element</a:t>
            </a:r>
            <a:r>
              <a:rPr kumimoji="0" lang="en-IN" sz="2000" b="0" i="0" u="none" strike="noStrike" kern="1200" cap="none" spc="0" normalizeH="0" baseline="0" noProof="0" dirty="0" smtClean="0">
                <a:ln>
                  <a:noFill/>
                </a:ln>
                <a:solidFill>
                  <a:schemeClr val="tx1"/>
                </a:solidFill>
                <a:effectLst/>
                <a:uLnTx/>
                <a:uFillTx/>
                <a:latin typeface="Book Antiqua" pitchFamily="18" charset="0"/>
                <a:ea typeface="Verdana" pitchFamily="34" charset="0"/>
                <a:cs typeface="Verdana" pitchFamily="34" charset="0"/>
              </a:rPr>
              <a:t> name="employee"&gt;</a:t>
            </a:r>
          </a:p>
          <a:p>
            <a:pPr marL="742950" marR="0" lvl="1" indent="-285750" algn="l" defTabSz="914400" rtl="0" eaLnBrk="1" fontAlgn="auto" latinLnBrk="0" hangingPunct="1">
              <a:lnSpc>
                <a:spcPct val="100000"/>
              </a:lnSpc>
              <a:spcBef>
                <a:spcPct val="20000"/>
              </a:spcBef>
              <a:spcAft>
                <a:spcPts val="0"/>
              </a:spcAft>
              <a:buClrTx/>
              <a:buSzTx/>
              <a:buFont typeface="Arial" charset="0"/>
              <a:buNone/>
              <a:tabLst/>
              <a:defRPr/>
            </a:pPr>
            <a:r>
              <a:rPr kumimoji="0" lang="en-IN" sz="2000" b="0" i="0" u="none" strike="noStrike" kern="1200" cap="none" spc="0" normalizeH="0" baseline="0" noProof="0" dirty="0" smtClean="0">
                <a:ln>
                  <a:noFill/>
                </a:ln>
                <a:solidFill>
                  <a:schemeClr val="tx1"/>
                </a:solidFill>
                <a:effectLst/>
                <a:uLnTx/>
                <a:uFillTx/>
                <a:latin typeface="Book Antiqua" pitchFamily="18" charset="0"/>
                <a:ea typeface="Verdana" pitchFamily="34" charset="0"/>
                <a:cs typeface="Verdana" pitchFamily="34" charset="0"/>
              </a:rPr>
              <a:t>        &lt;</a:t>
            </a:r>
            <a:r>
              <a:rPr kumimoji="0" lang="en-IN" sz="2000" b="0" i="0" u="none" strike="noStrike" kern="1200" cap="none" spc="0" normalizeH="0" baseline="0" noProof="0" dirty="0" err="1" smtClean="0">
                <a:ln>
                  <a:noFill/>
                </a:ln>
                <a:solidFill>
                  <a:schemeClr val="tx1"/>
                </a:solidFill>
                <a:effectLst/>
                <a:uLnTx/>
                <a:uFillTx/>
                <a:latin typeface="Book Antiqua" pitchFamily="18" charset="0"/>
                <a:ea typeface="Verdana" pitchFamily="34" charset="0"/>
                <a:cs typeface="Verdana" pitchFamily="34" charset="0"/>
              </a:rPr>
              <a:t>xsd:complexType</a:t>
            </a:r>
            <a:r>
              <a:rPr kumimoji="0" lang="en-IN" sz="2000" b="0" i="0" u="none" strike="noStrike" kern="1200" cap="none" spc="0" normalizeH="0" baseline="0" noProof="0" dirty="0" smtClean="0">
                <a:ln>
                  <a:noFill/>
                </a:ln>
                <a:solidFill>
                  <a:schemeClr val="tx1"/>
                </a:solidFill>
                <a:effectLst/>
                <a:uLnTx/>
                <a:uFillTx/>
                <a:latin typeface="Book Antiqua" pitchFamily="18" charset="0"/>
                <a:ea typeface="Verdana" pitchFamily="34" charset="0"/>
                <a:cs typeface="Verdana" pitchFamily="34" charset="0"/>
              </a:rPr>
              <a:t>&gt;</a:t>
            </a:r>
          </a:p>
          <a:p>
            <a:pPr marL="742950" marR="0" lvl="1" indent="-285750" algn="l" defTabSz="914400" rtl="0" eaLnBrk="1" fontAlgn="auto" latinLnBrk="0" hangingPunct="1">
              <a:lnSpc>
                <a:spcPct val="100000"/>
              </a:lnSpc>
              <a:spcBef>
                <a:spcPct val="20000"/>
              </a:spcBef>
              <a:spcAft>
                <a:spcPts val="0"/>
              </a:spcAft>
              <a:buClrTx/>
              <a:buSzTx/>
              <a:buFont typeface="Arial" charset="0"/>
              <a:buNone/>
              <a:tabLst/>
              <a:defRPr/>
            </a:pPr>
            <a:r>
              <a:rPr kumimoji="0" lang="en-IN" sz="2000" b="0" i="0" u="none" strike="noStrike" kern="1200" cap="none" spc="0" normalizeH="0" baseline="0" noProof="0" dirty="0" smtClean="0">
                <a:ln>
                  <a:noFill/>
                </a:ln>
                <a:solidFill>
                  <a:schemeClr val="tx1"/>
                </a:solidFill>
                <a:effectLst/>
                <a:uLnTx/>
                <a:uFillTx/>
                <a:latin typeface="Book Antiqua" pitchFamily="18" charset="0"/>
                <a:ea typeface="Verdana" pitchFamily="34" charset="0"/>
                <a:cs typeface="Verdana" pitchFamily="34" charset="0"/>
              </a:rPr>
              <a:t>            &lt;</a:t>
            </a:r>
            <a:r>
              <a:rPr kumimoji="0" lang="en-IN" sz="2000" b="0" i="0" u="none" strike="noStrike" kern="1200" cap="none" spc="0" normalizeH="0" baseline="0" noProof="0" dirty="0" err="1" smtClean="0">
                <a:ln>
                  <a:noFill/>
                </a:ln>
                <a:solidFill>
                  <a:schemeClr val="tx1"/>
                </a:solidFill>
                <a:effectLst/>
                <a:uLnTx/>
                <a:uFillTx/>
                <a:latin typeface="Book Antiqua" pitchFamily="18" charset="0"/>
                <a:ea typeface="Verdana" pitchFamily="34" charset="0"/>
                <a:cs typeface="Verdana" pitchFamily="34" charset="0"/>
              </a:rPr>
              <a:t>xsd:sequence</a:t>
            </a:r>
            <a:r>
              <a:rPr kumimoji="0" lang="en-IN" sz="2000" b="0" i="0" u="none" strike="noStrike" kern="1200" cap="none" spc="0" normalizeH="0" baseline="0" noProof="0" dirty="0" smtClean="0">
                <a:ln>
                  <a:noFill/>
                </a:ln>
                <a:solidFill>
                  <a:schemeClr val="tx1"/>
                </a:solidFill>
                <a:effectLst/>
                <a:uLnTx/>
                <a:uFillTx/>
                <a:latin typeface="Book Antiqua" pitchFamily="18" charset="0"/>
                <a:ea typeface="Verdana" pitchFamily="34" charset="0"/>
                <a:cs typeface="Verdana" pitchFamily="34" charset="0"/>
              </a:rPr>
              <a:t>&gt;</a:t>
            </a:r>
          </a:p>
          <a:p>
            <a:pPr marL="742950" marR="0" lvl="1" indent="-285750" algn="l" defTabSz="914400" rtl="0" eaLnBrk="1" fontAlgn="auto" latinLnBrk="0" hangingPunct="1">
              <a:lnSpc>
                <a:spcPct val="100000"/>
              </a:lnSpc>
              <a:spcBef>
                <a:spcPct val="20000"/>
              </a:spcBef>
              <a:spcAft>
                <a:spcPts val="0"/>
              </a:spcAft>
              <a:buClrTx/>
              <a:buSzTx/>
              <a:buFont typeface="Arial" charset="0"/>
              <a:buNone/>
              <a:tabLst/>
              <a:defRPr/>
            </a:pPr>
            <a:r>
              <a:rPr kumimoji="0" lang="en-IN" sz="2000" b="0" i="0" u="none" strike="noStrike" kern="1200" cap="none" spc="0" normalizeH="0" baseline="0" noProof="0" dirty="0" smtClean="0">
                <a:ln>
                  <a:noFill/>
                </a:ln>
                <a:solidFill>
                  <a:schemeClr val="tx1"/>
                </a:solidFill>
                <a:effectLst/>
                <a:uLnTx/>
                <a:uFillTx/>
                <a:latin typeface="Book Antiqua" pitchFamily="18" charset="0"/>
                <a:ea typeface="Verdana" pitchFamily="34" charset="0"/>
                <a:cs typeface="Verdana" pitchFamily="34" charset="0"/>
              </a:rPr>
              <a:t>                &lt;</a:t>
            </a:r>
            <a:r>
              <a:rPr kumimoji="0" lang="en-IN" sz="2000" b="0" i="0" u="none" strike="noStrike" kern="1200" cap="none" spc="0" normalizeH="0" baseline="0" noProof="0" dirty="0" err="1" smtClean="0">
                <a:ln>
                  <a:noFill/>
                </a:ln>
                <a:solidFill>
                  <a:schemeClr val="tx1"/>
                </a:solidFill>
                <a:effectLst/>
                <a:uLnTx/>
                <a:uFillTx/>
                <a:latin typeface="Book Antiqua" pitchFamily="18" charset="0"/>
                <a:ea typeface="Verdana" pitchFamily="34" charset="0"/>
                <a:cs typeface="Verdana" pitchFamily="34" charset="0"/>
              </a:rPr>
              <a:t>xsd:element</a:t>
            </a:r>
            <a:r>
              <a:rPr kumimoji="0" lang="en-IN" sz="2000" b="0" i="0" u="none" strike="noStrike" kern="1200" cap="none" spc="0" normalizeH="0" baseline="0" noProof="0" dirty="0" smtClean="0">
                <a:ln>
                  <a:noFill/>
                </a:ln>
                <a:solidFill>
                  <a:schemeClr val="tx1"/>
                </a:solidFill>
                <a:effectLst/>
                <a:uLnTx/>
                <a:uFillTx/>
                <a:latin typeface="Book Antiqua" pitchFamily="18" charset="0"/>
                <a:ea typeface="Verdana" pitchFamily="34" charset="0"/>
                <a:cs typeface="Verdana" pitchFamily="34" charset="0"/>
              </a:rPr>
              <a:t> ref="name"/&gt;</a:t>
            </a:r>
          </a:p>
          <a:p>
            <a:pPr marL="742950" marR="0" lvl="1" indent="-285750" algn="l" defTabSz="914400" rtl="0" eaLnBrk="1" fontAlgn="auto" latinLnBrk="0" hangingPunct="1">
              <a:lnSpc>
                <a:spcPct val="100000"/>
              </a:lnSpc>
              <a:spcBef>
                <a:spcPct val="20000"/>
              </a:spcBef>
              <a:spcAft>
                <a:spcPts val="0"/>
              </a:spcAft>
              <a:buClrTx/>
              <a:buSzTx/>
              <a:buFont typeface="Arial" charset="0"/>
              <a:buNone/>
              <a:tabLst/>
              <a:defRPr/>
            </a:pPr>
            <a:r>
              <a:rPr kumimoji="0" lang="en-IN" sz="2000" b="0" i="0" u="none" strike="noStrike" kern="1200" cap="none" spc="0" normalizeH="0" baseline="0" noProof="0" dirty="0" smtClean="0">
                <a:ln>
                  <a:noFill/>
                </a:ln>
                <a:solidFill>
                  <a:schemeClr val="tx1"/>
                </a:solidFill>
                <a:effectLst/>
                <a:uLnTx/>
                <a:uFillTx/>
                <a:latin typeface="Book Antiqua" pitchFamily="18" charset="0"/>
                <a:ea typeface="Verdana" pitchFamily="34" charset="0"/>
                <a:cs typeface="Verdana" pitchFamily="34" charset="0"/>
              </a:rPr>
              <a:t>                &lt;</a:t>
            </a:r>
            <a:r>
              <a:rPr kumimoji="0" lang="en-IN" sz="2000" b="0" i="0" u="none" strike="noStrike" kern="1200" cap="none" spc="0" normalizeH="0" baseline="0" noProof="0" dirty="0" err="1" smtClean="0">
                <a:ln>
                  <a:noFill/>
                </a:ln>
                <a:solidFill>
                  <a:schemeClr val="tx1"/>
                </a:solidFill>
                <a:effectLst/>
                <a:uLnTx/>
                <a:uFillTx/>
                <a:latin typeface="Book Antiqua" pitchFamily="18" charset="0"/>
                <a:ea typeface="Verdana" pitchFamily="34" charset="0"/>
                <a:cs typeface="Verdana" pitchFamily="34" charset="0"/>
              </a:rPr>
              <a:t>xsd:element</a:t>
            </a:r>
            <a:r>
              <a:rPr kumimoji="0" lang="en-IN" sz="2000" b="0" i="0" u="none" strike="noStrike" kern="1200" cap="none" spc="0" normalizeH="0" baseline="0" noProof="0" dirty="0" smtClean="0">
                <a:ln>
                  <a:noFill/>
                </a:ln>
                <a:solidFill>
                  <a:schemeClr val="tx1"/>
                </a:solidFill>
                <a:effectLst/>
                <a:uLnTx/>
                <a:uFillTx/>
                <a:latin typeface="Book Antiqua" pitchFamily="18" charset="0"/>
                <a:ea typeface="Verdana" pitchFamily="34" charset="0"/>
                <a:cs typeface="Verdana" pitchFamily="34" charset="0"/>
              </a:rPr>
              <a:t> ref="address"/&gt;</a:t>
            </a:r>
          </a:p>
          <a:p>
            <a:pPr marL="742950" marR="0" lvl="1" indent="-285750" algn="l" defTabSz="914400" rtl="0" eaLnBrk="1" fontAlgn="auto" latinLnBrk="0" hangingPunct="1">
              <a:lnSpc>
                <a:spcPct val="100000"/>
              </a:lnSpc>
              <a:spcBef>
                <a:spcPct val="20000"/>
              </a:spcBef>
              <a:spcAft>
                <a:spcPts val="0"/>
              </a:spcAft>
              <a:buClrTx/>
              <a:buSzTx/>
              <a:buFont typeface="Arial" charset="0"/>
              <a:buNone/>
              <a:tabLst/>
              <a:defRPr/>
            </a:pPr>
            <a:r>
              <a:rPr kumimoji="0" lang="en-IN" sz="2000" b="0" i="0" u="none" strike="noStrike" kern="1200" cap="none" spc="0" normalizeH="0" baseline="0" noProof="0" dirty="0" smtClean="0">
                <a:ln>
                  <a:noFill/>
                </a:ln>
                <a:solidFill>
                  <a:schemeClr val="tx1"/>
                </a:solidFill>
                <a:effectLst/>
                <a:uLnTx/>
                <a:uFillTx/>
                <a:latin typeface="Book Antiqua" pitchFamily="18" charset="0"/>
                <a:ea typeface="Verdana" pitchFamily="34" charset="0"/>
                <a:cs typeface="Verdana" pitchFamily="34" charset="0"/>
              </a:rPr>
              <a:t>            &lt;/</a:t>
            </a:r>
            <a:r>
              <a:rPr kumimoji="0" lang="en-IN" sz="2000" b="0" i="0" u="none" strike="noStrike" kern="1200" cap="none" spc="0" normalizeH="0" baseline="0" noProof="0" dirty="0" err="1" smtClean="0">
                <a:ln>
                  <a:noFill/>
                </a:ln>
                <a:solidFill>
                  <a:schemeClr val="tx1"/>
                </a:solidFill>
                <a:effectLst/>
                <a:uLnTx/>
                <a:uFillTx/>
                <a:latin typeface="Book Antiqua" pitchFamily="18" charset="0"/>
                <a:ea typeface="Verdana" pitchFamily="34" charset="0"/>
                <a:cs typeface="Verdana" pitchFamily="34" charset="0"/>
              </a:rPr>
              <a:t>xsd:sequence</a:t>
            </a:r>
            <a:r>
              <a:rPr kumimoji="0" lang="en-IN" sz="2000" b="0" i="0" u="none" strike="noStrike" kern="1200" cap="none" spc="0" normalizeH="0" baseline="0" noProof="0" dirty="0" smtClean="0">
                <a:ln>
                  <a:noFill/>
                </a:ln>
                <a:solidFill>
                  <a:schemeClr val="tx1"/>
                </a:solidFill>
                <a:effectLst/>
                <a:uLnTx/>
                <a:uFillTx/>
                <a:latin typeface="Book Antiqua" pitchFamily="18" charset="0"/>
                <a:ea typeface="Verdana" pitchFamily="34" charset="0"/>
                <a:cs typeface="Verdana" pitchFamily="34" charset="0"/>
              </a:rPr>
              <a:t>&gt;</a:t>
            </a:r>
          </a:p>
          <a:p>
            <a:pPr marL="742950" marR="0" lvl="1" indent="-285750" algn="l" defTabSz="914400" rtl="0" eaLnBrk="1" fontAlgn="auto" latinLnBrk="0" hangingPunct="1">
              <a:lnSpc>
                <a:spcPct val="100000"/>
              </a:lnSpc>
              <a:spcBef>
                <a:spcPct val="20000"/>
              </a:spcBef>
              <a:spcAft>
                <a:spcPts val="0"/>
              </a:spcAft>
              <a:buClrTx/>
              <a:buSzTx/>
              <a:buFont typeface="Arial" charset="0"/>
              <a:buNone/>
              <a:tabLst/>
              <a:defRPr/>
            </a:pPr>
            <a:r>
              <a:rPr kumimoji="0" lang="en-IN" sz="2000" b="0" i="0" u="none" strike="noStrike" kern="1200" cap="none" spc="0" normalizeH="0" baseline="0" noProof="0" dirty="0" smtClean="0">
                <a:ln>
                  <a:noFill/>
                </a:ln>
                <a:solidFill>
                  <a:schemeClr val="tx1"/>
                </a:solidFill>
                <a:effectLst/>
                <a:uLnTx/>
                <a:uFillTx/>
                <a:latin typeface="Book Antiqua" pitchFamily="18" charset="0"/>
                <a:ea typeface="Verdana" pitchFamily="34" charset="0"/>
                <a:cs typeface="Verdana" pitchFamily="34" charset="0"/>
              </a:rPr>
              <a:t>        &lt;/</a:t>
            </a:r>
            <a:r>
              <a:rPr kumimoji="0" lang="en-IN" sz="2000" b="0" i="0" u="none" strike="noStrike" kern="1200" cap="none" spc="0" normalizeH="0" baseline="0" noProof="0" dirty="0" err="1" smtClean="0">
                <a:ln>
                  <a:noFill/>
                </a:ln>
                <a:solidFill>
                  <a:schemeClr val="tx1"/>
                </a:solidFill>
                <a:effectLst/>
                <a:uLnTx/>
                <a:uFillTx/>
                <a:latin typeface="Book Antiqua" pitchFamily="18" charset="0"/>
                <a:ea typeface="Verdana" pitchFamily="34" charset="0"/>
                <a:cs typeface="Verdana" pitchFamily="34" charset="0"/>
              </a:rPr>
              <a:t>xsd:complexType</a:t>
            </a:r>
            <a:r>
              <a:rPr kumimoji="0" lang="en-IN" sz="2000" b="0" i="0" u="none" strike="noStrike" kern="1200" cap="none" spc="0" normalizeH="0" baseline="0" noProof="0" dirty="0" smtClean="0">
                <a:ln>
                  <a:noFill/>
                </a:ln>
                <a:solidFill>
                  <a:schemeClr val="tx1"/>
                </a:solidFill>
                <a:effectLst/>
                <a:uLnTx/>
                <a:uFillTx/>
                <a:latin typeface="Book Antiqua" pitchFamily="18" charset="0"/>
                <a:ea typeface="Verdana" pitchFamily="34" charset="0"/>
                <a:cs typeface="Verdana" pitchFamily="34" charset="0"/>
              </a:rPr>
              <a:t>&gt;</a:t>
            </a:r>
          </a:p>
          <a:p>
            <a:pPr marL="742950" marR="0" lvl="1" indent="-285750" algn="l" defTabSz="914400" rtl="0" eaLnBrk="1" fontAlgn="auto" latinLnBrk="0" hangingPunct="1">
              <a:lnSpc>
                <a:spcPct val="100000"/>
              </a:lnSpc>
              <a:spcBef>
                <a:spcPct val="20000"/>
              </a:spcBef>
              <a:spcAft>
                <a:spcPts val="0"/>
              </a:spcAft>
              <a:buClrTx/>
              <a:buSzTx/>
              <a:buFont typeface="Arial" charset="0"/>
              <a:buNone/>
              <a:tabLst/>
              <a:defRPr/>
            </a:pPr>
            <a:r>
              <a:rPr kumimoji="0" lang="en-IN" sz="2000" b="0" i="0" u="none" strike="noStrike" kern="1200" cap="none" spc="0" normalizeH="0" baseline="0" noProof="0" dirty="0" smtClean="0">
                <a:ln>
                  <a:noFill/>
                </a:ln>
                <a:solidFill>
                  <a:schemeClr val="tx1"/>
                </a:solidFill>
                <a:effectLst/>
                <a:uLnTx/>
                <a:uFillTx/>
                <a:latin typeface="Book Antiqua" pitchFamily="18" charset="0"/>
                <a:ea typeface="Verdana" pitchFamily="34" charset="0"/>
                <a:cs typeface="Verdana" pitchFamily="34" charset="0"/>
              </a:rPr>
              <a:t>&lt;/</a:t>
            </a:r>
            <a:r>
              <a:rPr kumimoji="0" lang="en-IN" sz="2000" b="0" i="0" u="none" strike="noStrike" kern="1200" cap="none" spc="0" normalizeH="0" baseline="0" noProof="0" dirty="0" err="1" smtClean="0">
                <a:ln>
                  <a:noFill/>
                </a:ln>
                <a:solidFill>
                  <a:schemeClr val="tx1"/>
                </a:solidFill>
                <a:effectLst/>
                <a:uLnTx/>
                <a:uFillTx/>
                <a:latin typeface="Book Antiqua" pitchFamily="18" charset="0"/>
                <a:ea typeface="Verdana" pitchFamily="34" charset="0"/>
                <a:cs typeface="Verdana" pitchFamily="34" charset="0"/>
              </a:rPr>
              <a:t>xsd:element</a:t>
            </a:r>
            <a:r>
              <a:rPr kumimoji="0" lang="en-IN" sz="2000" b="0" i="0" u="none" strike="noStrike" kern="1200" cap="none" spc="0" normalizeH="0" baseline="0" noProof="0" dirty="0" smtClean="0">
                <a:ln>
                  <a:noFill/>
                </a:ln>
                <a:solidFill>
                  <a:schemeClr val="tx1"/>
                </a:solidFill>
                <a:effectLst/>
                <a:uLnTx/>
                <a:uFillTx/>
                <a:latin typeface="Book Antiqua" pitchFamily="18" charset="0"/>
                <a:ea typeface="Verdana" pitchFamily="34" charset="0"/>
                <a:cs typeface="Verdana" pitchFamily="34" charset="0"/>
              </a:rPr>
              <a:t>&gt;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2000" b="0" i="0" u="none" strike="noStrike" kern="1200" cap="none" spc="0" normalizeH="0" baseline="0" noProof="0" dirty="0" smtClean="0">
              <a:ln>
                <a:noFill/>
              </a:ln>
              <a:solidFill>
                <a:schemeClr val="tx1"/>
              </a:solidFill>
              <a:effectLst/>
              <a:uLnTx/>
              <a:uFillTx/>
              <a:latin typeface="Book Antiqua" pitchFamily="18" charset="0"/>
              <a:ea typeface="Verdana" pitchFamily="34" charset="0"/>
              <a:cs typeface="Arial" charset="0"/>
            </a:endParaRPr>
          </a:p>
        </p:txBody>
      </p:sp>
      <p:sp>
        <p:nvSpPr>
          <p:cNvPr id="6" name="Text Box 7"/>
          <p:cNvSpPr txBox="1">
            <a:spLocks noChangeArrowheads="1"/>
          </p:cNvSpPr>
          <p:nvPr/>
        </p:nvSpPr>
        <p:spPr bwMode="auto">
          <a:xfrm>
            <a:off x="7375525" y="2362200"/>
            <a:ext cx="1539875" cy="101600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a:spAutoFit/>
          </a:bodyPr>
          <a:lstStyle/>
          <a:p>
            <a:pPr>
              <a:defRPr/>
            </a:pPr>
            <a:r>
              <a:rPr lang="en-US" sz="2000" dirty="0">
                <a:latin typeface="+mj-lt"/>
              </a:rPr>
              <a:t>Definition of simple elements</a:t>
            </a:r>
          </a:p>
        </p:txBody>
      </p:sp>
      <p:sp>
        <p:nvSpPr>
          <p:cNvPr id="9" name="Text Box 10"/>
          <p:cNvSpPr txBox="1">
            <a:spLocks noChangeArrowheads="1"/>
          </p:cNvSpPr>
          <p:nvPr/>
        </p:nvSpPr>
        <p:spPr bwMode="auto">
          <a:xfrm>
            <a:off x="7467600" y="4343400"/>
            <a:ext cx="1447800" cy="1015663"/>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a:spAutoFit/>
          </a:bodyPr>
          <a:lstStyle/>
          <a:p>
            <a:pPr>
              <a:defRPr/>
            </a:pPr>
            <a:r>
              <a:rPr lang="en-US" sz="2000" dirty="0">
                <a:latin typeface="+mj-lt"/>
              </a:rPr>
              <a:t>Definition of complex element</a:t>
            </a:r>
          </a:p>
        </p:txBody>
      </p:sp>
      <p:sp>
        <p:nvSpPr>
          <p:cNvPr id="11" name="Left Arrow 10"/>
          <p:cNvSpPr/>
          <p:nvPr/>
        </p:nvSpPr>
        <p:spPr>
          <a:xfrm>
            <a:off x="6781800" y="2743200"/>
            <a:ext cx="533400" cy="228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Left Arrow 11"/>
          <p:cNvSpPr/>
          <p:nvPr/>
        </p:nvSpPr>
        <p:spPr>
          <a:xfrm>
            <a:off x="6553200" y="4648200"/>
            <a:ext cx="533400" cy="228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cs typeface="Arial" charset="0"/>
              </a:rPr>
              <a:t>Objectives</a:t>
            </a:r>
            <a:endParaRPr lang="en-IN" dirty="0"/>
          </a:p>
        </p:txBody>
      </p:sp>
      <p:sp>
        <p:nvSpPr>
          <p:cNvPr id="3" name="Content Placeholder 2"/>
          <p:cNvSpPr>
            <a:spLocks noGrp="1"/>
          </p:cNvSpPr>
          <p:nvPr>
            <p:ph idx="1"/>
          </p:nvPr>
        </p:nvSpPr>
        <p:spPr>
          <a:xfrm>
            <a:off x="42864" y="609600"/>
            <a:ext cx="9029696" cy="6248400"/>
          </a:xfrm>
        </p:spPr>
        <p:txBody>
          <a:bodyPr>
            <a:normAutofit/>
          </a:bodyPr>
          <a:lstStyle/>
          <a:p>
            <a:pPr>
              <a:buBlip>
                <a:blip r:embed="rId3"/>
              </a:buBlip>
            </a:pPr>
            <a:r>
              <a:rPr lang="en-IN" dirty="0" smtClean="0">
                <a:solidFill>
                  <a:srgbClr val="002060"/>
                </a:solidFill>
                <a:latin typeface="Book Antiqua" pitchFamily="18" charset="0"/>
                <a:cs typeface="Arial" charset="0"/>
              </a:rPr>
              <a:t>At the end of this module, you will be able to:</a:t>
            </a:r>
          </a:p>
          <a:p>
            <a:pPr>
              <a:buNone/>
            </a:pPr>
            <a:endParaRPr lang="en-IN" dirty="0" smtClean="0">
              <a:latin typeface="Book Antiqua" pitchFamily="18" charset="0"/>
              <a:cs typeface="Arial" charset="0"/>
            </a:endParaRPr>
          </a:p>
          <a:p>
            <a:pPr marL="968375" lvl="1" indent="-457200">
              <a:buFont typeface="Wingdings" pitchFamily="2" charset="2"/>
              <a:buChar char="§"/>
            </a:pPr>
            <a:r>
              <a:rPr lang="en-IN" sz="2400" dirty="0" smtClean="0">
                <a:solidFill>
                  <a:srgbClr val="002060"/>
                </a:solidFill>
                <a:latin typeface="Book Antiqua" pitchFamily="18" charset="0"/>
              </a:rPr>
              <a:t>Describe the use of XML Schema and limitations of DTDs</a:t>
            </a:r>
          </a:p>
          <a:p>
            <a:pPr marL="968375" lvl="1" indent="-457200">
              <a:buFont typeface="Wingdings" pitchFamily="2" charset="2"/>
              <a:buChar char="§"/>
            </a:pPr>
            <a:r>
              <a:rPr lang="en-IN" sz="2400" dirty="0" smtClean="0">
                <a:solidFill>
                  <a:srgbClr val="002060"/>
                </a:solidFill>
                <a:latin typeface="Book Antiqua" pitchFamily="18" charset="0"/>
              </a:rPr>
              <a:t>Describe structure of XML Schema</a:t>
            </a:r>
          </a:p>
          <a:p>
            <a:pPr marL="968375" lvl="1" indent="-457200">
              <a:buFont typeface="Wingdings" pitchFamily="2" charset="2"/>
              <a:buChar char="§"/>
            </a:pPr>
            <a:r>
              <a:rPr lang="en-IN" sz="2400" dirty="0" smtClean="0">
                <a:solidFill>
                  <a:srgbClr val="002060"/>
                </a:solidFill>
                <a:latin typeface="Book Antiqua" pitchFamily="18" charset="0"/>
              </a:rPr>
              <a:t>Create Schema Definition Files</a:t>
            </a:r>
          </a:p>
          <a:p>
            <a:pPr marL="968375" lvl="1" indent="-457200">
              <a:buFont typeface="Wingdings" pitchFamily="2" charset="2"/>
              <a:buChar char="§"/>
            </a:pPr>
            <a:r>
              <a:rPr lang="en-IN" sz="2400" dirty="0" smtClean="0">
                <a:solidFill>
                  <a:srgbClr val="002060"/>
                </a:solidFill>
                <a:latin typeface="Book Antiqua" pitchFamily="18" charset="0"/>
              </a:rPr>
              <a:t>Define attributes in XSD</a:t>
            </a:r>
          </a:p>
          <a:p>
            <a:pPr marL="968375" lvl="1" indent="-457200">
              <a:buFont typeface="Wingdings" pitchFamily="2" charset="2"/>
              <a:buChar char="§"/>
            </a:pPr>
            <a:r>
              <a:rPr lang="en-IN" sz="2400" dirty="0" smtClean="0">
                <a:solidFill>
                  <a:srgbClr val="002060"/>
                </a:solidFill>
                <a:latin typeface="Book Antiqua" pitchFamily="18" charset="0"/>
              </a:rPr>
              <a:t>Apply restrictions on values and set of values</a:t>
            </a:r>
          </a:p>
          <a:p>
            <a:pPr marL="968375" lvl="1" indent="-457200">
              <a:buFont typeface="Wingdings" pitchFamily="2" charset="2"/>
              <a:buChar char="§"/>
            </a:pPr>
            <a:r>
              <a:rPr lang="en-IN" sz="2400" dirty="0" smtClean="0">
                <a:solidFill>
                  <a:srgbClr val="002060"/>
                </a:solidFill>
                <a:latin typeface="Book Antiqua" pitchFamily="18" charset="0"/>
              </a:rPr>
              <a:t>Describe the use of  XSL</a:t>
            </a:r>
          </a:p>
          <a:p>
            <a:pPr marL="968375" lvl="1" indent="-457200">
              <a:buFont typeface="Wingdings" pitchFamily="2" charset="2"/>
              <a:buChar char="§"/>
            </a:pPr>
            <a:r>
              <a:rPr lang="en-IN" sz="2400" dirty="0" smtClean="0">
                <a:solidFill>
                  <a:srgbClr val="002060"/>
                </a:solidFill>
                <a:latin typeface="Book Antiqua" pitchFamily="18" charset="0"/>
              </a:rPr>
              <a:t>Transform an XML document by using XSLT</a:t>
            </a:r>
          </a:p>
          <a:p>
            <a:pPr marL="968375" lvl="1" indent="-457200">
              <a:buFont typeface="Wingdings" pitchFamily="2" charset="2"/>
              <a:buChar char="§"/>
            </a:pPr>
            <a:r>
              <a:rPr lang="en-IN" sz="2400" dirty="0" smtClean="0">
                <a:solidFill>
                  <a:srgbClr val="002060"/>
                </a:solidFill>
                <a:latin typeface="Book Antiqua" pitchFamily="18" charset="0"/>
              </a:rPr>
              <a:t>Work  with XPATH expressions</a:t>
            </a:r>
          </a:p>
          <a:p>
            <a:pPr marL="968375" lvl="1" indent="-457200">
              <a:buFont typeface="Wingdings" pitchFamily="2" charset="2"/>
              <a:buChar char="§"/>
            </a:pPr>
            <a:r>
              <a:rPr lang="en-IN" sz="2400" dirty="0" smtClean="0">
                <a:solidFill>
                  <a:srgbClr val="002060"/>
                </a:solidFill>
                <a:latin typeface="Book Antiqua" pitchFamily="18" charset="0"/>
              </a:rPr>
              <a:t>Create XSL Style sheets</a:t>
            </a:r>
          </a:p>
          <a:p>
            <a:pPr marL="968375" lvl="1" indent="-457200">
              <a:buFont typeface="Wingdings" pitchFamily="2" charset="2"/>
              <a:buChar char="§"/>
            </a:pPr>
            <a:r>
              <a:rPr lang="en-IN" sz="2400" dirty="0" smtClean="0">
                <a:solidFill>
                  <a:srgbClr val="002060"/>
                </a:solidFill>
                <a:latin typeface="Book Antiqua" pitchFamily="18" charset="0"/>
              </a:rPr>
              <a:t>Use  XSLT elements</a:t>
            </a:r>
          </a:p>
          <a:p>
            <a:pPr marL="968375" lvl="1" indent="-457200">
              <a:buFont typeface="Wingdings" pitchFamily="2" charset="2"/>
              <a:buChar char="§"/>
            </a:pPr>
            <a:r>
              <a:rPr lang="en-IN" sz="2400" dirty="0" smtClean="0">
                <a:solidFill>
                  <a:srgbClr val="002060"/>
                </a:solidFill>
                <a:latin typeface="Book Antiqua" pitchFamily="18" charset="0"/>
              </a:rPr>
              <a:t>Sort and filter XML documents </a:t>
            </a:r>
          </a:p>
          <a:p>
            <a:endParaRPr lang="en-IN" dirty="0" smtClean="0">
              <a:latin typeface="Book Antiqua" pitchFamily="18" charset="0"/>
              <a:cs typeface="Arial" charset="0"/>
            </a:endParaRPr>
          </a:p>
          <a:p>
            <a:pPr>
              <a:buNone/>
            </a:pPr>
            <a:endParaRPr lang="en-IN" sz="2000" dirty="0">
              <a:latin typeface="Book Antiqua"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XML Schema - II</a:t>
            </a:r>
            <a:endParaRPr lang="en-IN" dirty="0"/>
          </a:p>
        </p:txBody>
      </p:sp>
      <p:sp>
        <p:nvSpPr>
          <p:cNvPr id="3" name="Content Placeholder 2"/>
          <p:cNvSpPr>
            <a:spLocks noGrp="1"/>
          </p:cNvSpPr>
          <p:nvPr>
            <p:ph idx="1"/>
          </p:nvPr>
        </p:nvSpPr>
        <p:spPr/>
        <p:txBody>
          <a:bodyPr/>
          <a:lstStyle/>
          <a:p>
            <a:pPr>
              <a:buBlip>
                <a:blip r:embed="rId3"/>
              </a:buBlip>
            </a:pPr>
            <a:r>
              <a:rPr lang="en-IN" sz="2000" b="1" dirty="0" smtClean="0">
                <a:solidFill>
                  <a:srgbClr val="002060"/>
                </a:solidFill>
                <a:latin typeface="Book Antiqua" pitchFamily="18" charset="0"/>
              </a:rPr>
              <a:t>Element containing text and attributes</a:t>
            </a:r>
          </a:p>
          <a:p>
            <a:endParaRPr lang="en-IN" dirty="0"/>
          </a:p>
        </p:txBody>
      </p:sp>
      <p:sp>
        <p:nvSpPr>
          <p:cNvPr id="4" name="Text Placeholder 4"/>
          <p:cNvSpPr txBox="1">
            <a:spLocks/>
          </p:cNvSpPr>
          <p:nvPr/>
        </p:nvSpPr>
        <p:spPr>
          <a:xfrm>
            <a:off x="381000" y="1219200"/>
            <a:ext cx="8240713" cy="5410200"/>
          </a:xfrm>
          <a:prstGeom prst="rect">
            <a:avLst/>
          </a:prstGeom>
        </p:spPr>
        <p:txBody>
          <a:bodyPr>
            <a:noAutofit/>
          </a:bodyPr>
          <a:lstStyle/>
          <a:p>
            <a:pPr marL="800100" lvl="1" indent="-342900">
              <a:lnSpc>
                <a:spcPct val="90000"/>
              </a:lnSpc>
              <a:spcBef>
                <a:spcPct val="20000"/>
              </a:spcBef>
              <a:buFont typeface="Wingdings" pitchFamily="2" charset="2"/>
              <a:buChar char="§"/>
              <a:defRPr/>
            </a:pPr>
            <a:r>
              <a:rPr kumimoji="0" lang="en-IN" sz="20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If an element has text and attributes, it is not a simple type</a:t>
            </a:r>
          </a:p>
          <a:p>
            <a:pPr marL="800100" lvl="1" indent="-342900">
              <a:lnSpc>
                <a:spcPct val="90000"/>
              </a:lnSpc>
              <a:spcBef>
                <a:spcPct val="20000"/>
              </a:spcBef>
              <a:buFont typeface="Wingdings" pitchFamily="2" charset="2"/>
              <a:buChar char="§"/>
              <a:defRPr/>
            </a:pP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Add a </a:t>
            </a:r>
            <a:r>
              <a:rPr kumimoji="0" lang="en-IN"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Verdana" pitchFamily="34" charset="0"/>
              </a:rPr>
              <a:t>simpleContent</a:t>
            </a: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 element around the content</a:t>
            </a:r>
          </a:p>
          <a:p>
            <a:pPr marL="800100" lvl="1" indent="-342900">
              <a:lnSpc>
                <a:spcPct val="90000"/>
              </a:lnSpc>
              <a:spcBef>
                <a:spcPct val="20000"/>
              </a:spcBef>
              <a:buFont typeface="Wingdings" pitchFamily="2" charset="2"/>
              <a:buChar char="§"/>
              <a:defRPr/>
            </a:pP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An extension or a restriction must be defined with </a:t>
            </a:r>
            <a:r>
              <a:rPr kumimoji="0" lang="en-IN"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Verdana" pitchFamily="34" charset="0"/>
              </a:rPr>
              <a:t>simpleContent</a:t>
            </a: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 element</a:t>
            </a:r>
          </a:p>
          <a:p>
            <a:pPr marL="1200150" lvl="2" indent="-285750">
              <a:lnSpc>
                <a:spcPct val="90000"/>
              </a:lnSpc>
              <a:spcBef>
                <a:spcPct val="20000"/>
              </a:spcBef>
              <a:buFont typeface="Arial" pitchFamily="34" charset="0"/>
              <a:buNone/>
              <a:defRPr/>
            </a:pP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rPr>
              <a:t>    &lt;</a:t>
            </a:r>
            <a:r>
              <a:rPr kumimoji="0" lang="en-IN"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rPr>
              <a:t>xs:element</a:t>
            </a: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rPr>
              <a:t> name="film"&gt;</a:t>
            </a:r>
          </a:p>
          <a:p>
            <a:pPr marL="1200150" lvl="2" indent="-285750">
              <a:lnSpc>
                <a:spcPct val="90000"/>
              </a:lnSpc>
              <a:spcBef>
                <a:spcPct val="20000"/>
              </a:spcBef>
              <a:buFont typeface="Arial" pitchFamily="34" charset="0"/>
              <a:buNone/>
              <a:defRPr/>
            </a:pP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rPr>
              <a:t>        &lt;</a:t>
            </a:r>
            <a:r>
              <a:rPr kumimoji="0" lang="en-IN"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rPr>
              <a:t>xs:complexType</a:t>
            </a: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rPr>
              <a:t>&gt;</a:t>
            </a:r>
          </a:p>
          <a:p>
            <a:pPr marL="1200150" lvl="2" indent="-285750">
              <a:lnSpc>
                <a:spcPct val="90000"/>
              </a:lnSpc>
              <a:spcBef>
                <a:spcPct val="20000"/>
              </a:spcBef>
              <a:buFont typeface="Arial" pitchFamily="34" charset="0"/>
              <a:buNone/>
              <a:defRPr/>
            </a:pP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rPr>
              <a:t>            &lt;</a:t>
            </a:r>
            <a:r>
              <a:rPr kumimoji="0" lang="en-IN"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rPr>
              <a:t>xs:simpleContent</a:t>
            </a: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rPr>
              <a:t>&gt;</a:t>
            </a:r>
          </a:p>
          <a:p>
            <a:pPr marL="1200150" lvl="2" indent="-285750">
              <a:lnSpc>
                <a:spcPct val="90000"/>
              </a:lnSpc>
              <a:spcBef>
                <a:spcPct val="20000"/>
              </a:spcBef>
              <a:buFont typeface="Arial" pitchFamily="34" charset="0"/>
              <a:buNone/>
              <a:defRPr/>
            </a:pP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rPr>
              <a:t>                &lt;</a:t>
            </a:r>
            <a:r>
              <a:rPr kumimoji="0" lang="en-IN"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rPr>
              <a:t>xs:extension</a:t>
            </a: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rPr>
              <a:t>  base="</a:t>
            </a:r>
            <a:r>
              <a:rPr kumimoji="0" lang="en-IN"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rPr>
              <a:t>xs:string</a:t>
            </a: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rPr>
              <a:t>"&gt;</a:t>
            </a:r>
          </a:p>
          <a:p>
            <a:pPr marL="1200150" lvl="2" indent="-285750">
              <a:lnSpc>
                <a:spcPct val="90000"/>
              </a:lnSpc>
              <a:spcBef>
                <a:spcPct val="20000"/>
              </a:spcBef>
              <a:buFont typeface="Arial" pitchFamily="34" charset="0"/>
              <a:buNone/>
              <a:defRPr/>
            </a:pP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rPr>
              <a:t>                    &lt;</a:t>
            </a:r>
            <a:r>
              <a:rPr kumimoji="0" lang="en-IN"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rPr>
              <a:t>xs:attribute</a:t>
            </a: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rPr>
              <a:t>  name="year" type="</a:t>
            </a:r>
            <a:r>
              <a:rPr kumimoji="0" lang="en-IN"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rPr>
              <a:t>xs:integer</a:t>
            </a: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rPr>
              <a:t>"/&gt;</a:t>
            </a:r>
          </a:p>
          <a:p>
            <a:pPr marL="1200150" lvl="2" indent="-285750">
              <a:lnSpc>
                <a:spcPct val="90000"/>
              </a:lnSpc>
              <a:spcBef>
                <a:spcPct val="20000"/>
              </a:spcBef>
              <a:buFont typeface="Arial" pitchFamily="34" charset="0"/>
              <a:buNone/>
              <a:defRPr/>
            </a:pP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rPr>
              <a:t>                &lt;/</a:t>
            </a:r>
            <a:r>
              <a:rPr kumimoji="0" lang="en-IN"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rPr>
              <a:t>xs:extension</a:t>
            </a: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rPr>
              <a:t>&gt;</a:t>
            </a:r>
          </a:p>
          <a:p>
            <a:pPr marL="1200150" lvl="2" indent="-285750">
              <a:lnSpc>
                <a:spcPct val="90000"/>
              </a:lnSpc>
              <a:spcBef>
                <a:spcPct val="20000"/>
              </a:spcBef>
              <a:buFont typeface="Arial" pitchFamily="34" charset="0"/>
              <a:buNone/>
              <a:defRPr/>
            </a:pP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rPr>
              <a:t>            &lt;/</a:t>
            </a:r>
            <a:r>
              <a:rPr kumimoji="0" lang="en-IN"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rPr>
              <a:t>xs:simpleContent</a:t>
            </a: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rPr>
              <a:t>&gt;</a:t>
            </a:r>
          </a:p>
          <a:p>
            <a:pPr marL="1200150" lvl="2" indent="-285750">
              <a:lnSpc>
                <a:spcPct val="90000"/>
              </a:lnSpc>
              <a:spcBef>
                <a:spcPct val="20000"/>
              </a:spcBef>
              <a:buFont typeface="Arial" pitchFamily="34" charset="0"/>
              <a:buNone/>
              <a:defRPr/>
            </a:pP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rPr>
              <a:t>        &lt;/</a:t>
            </a:r>
            <a:r>
              <a:rPr kumimoji="0" lang="en-IN"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rPr>
              <a:t>xs:complexType</a:t>
            </a: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rPr>
              <a:t>&gt;</a:t>
            </a:r>
          </a:p>
          <a:p>
            <a:pPr marL="1200150" lvl="2" indent="-285750">
              <a:lnSpc>
                <a:spcPct val="90000"/>
              </a:lnSpc>
              <a:spcBef>
                <a:spcPct val="20000"/>
              </a:spcBef>
              <a:buFont typeface="Arial" pitchFamily="34" charset="0"/>
              <a:buNone/>
              <a:defRPr/>
            </a:pP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rPr>
              <a:t>    &lt;/</a:t>
            </a:r>
            <a:r>
              <a:rPr kumimoji="0" lang="en-IN"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rPr>
              <a:t>xs:element</a:t>
            </a: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rPr>
              <a:t>&gt;</a:t>
            </a:r>
          </a:p>
          <a:p>
            <a:pPr marL="800100" lvl="1" indent="-342900">
              <a:lnSpc>
                <a:spcPct val="90000"/>
              </a:lnSpc>
              <a:spcBef>
                <a:spcPct val="20000"/>
              </a:spcBef>
              <a:buFont typeface="Wingdings" pitchFamily="2" charset="2"/>
              <a:buChar char="§"/>
              <a:defRPr/>
            </a:pP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Example in XML code: &lt;film year="1993"&gt;Jurassic Park&lt;/film&gt;   </a:t>
            </a:r>
          </a:p>
          <a:p>
            <a:pPr marL="342900" marR="0" lvl="0" indent="-342900" algn="l" defTabSz="914400" rtl="0" eaLnBrk="1" fontAlgn="auto" latinLnBrk="0" hangingPunct="1">
              <a:lnSpc>
                <a:spcPct val="100000"/>
              </a:lnSpc>
              <a:spcBef>
                <a:spcPct val="20000"/>
              </a:spcBef>
              <a:spcAft>
                <a:spcPts val="0"/>
              </a:spcAft>
              <a:buClrTx/>
              <a:buSzTx/>
              <a:buFont typeface="Arial"/>
              <a:buChar char="•"/>
              <a:tabLst/>
              <a:defRPr/>
            </a:pPr>
            <a:endParaRPr kumimoji="0" lang="en-IN" sz="2000" b="0" i="0" u="none" strike="noStrike" kern="1200" cap="none" spc="0" normalizeH="0" baseline="0" noProof="0" dirty="0">
              <a:ln>
                <a:noFill/>
              </a:ln>
              <a:solidFill>
                <a:schemeClr val="tx1"/>
              </a:solidFill>
              <a:effectLst/>
              <a:uLnTx/>
              <a:uFillTx/>
              <a:latin typeface="Book Antiqua" pitchFamily="18" charset="0"/>
              <a:ea typeface="Verdana" pitchFamily="34" charset="0"/>
              <a:cs typeface="Verdana"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XML Schema - II</a:t>
            </a:r>
            <a:endParaRPr lang="en-IN" dirty="0"/>
          </a:p>
        </p:txBody>
      </p:sp>
      <p:sp>
        <p:nvSpPr>
          <p:cNvPr id="3" name="Content Placeholder 2"/>
          <p:cNvSpPr>
            <a:spLocks noGrp="1"/>
          </p:cNvSpPr>
          <p:nvPr>
            <p:ph idx="1"/>
          </p:nvPr>
        </p:nvSpPr>
        <p:spPr>
          <a:xfrm>
            <a:off x="42864" y="609600"/>
            <a:ext cx="9029696" cy="6248400"/>
          </a:xfrm>
        </p:spPr>
        <p:txBody>
          <a:bodyPr/>
          <a:lstStyle/>
          <a:p>
            <a:pPr>
              <a:buBlip>
                <a:blip r:embed="rId3"/>
              </a:buBlip>
            </a:pPr>
            <a:r>
              <a:rPr lang="en-IN" sz="2000" b="1" dirty="0" smtClean="0">
                <a:solidFill>
                  <a:srgbClr val="002060"/>
                </a:solidFill>
                <a:latin typeface="Book Antiqua" pitchFamily="18" charset="0"/>
              </a:rPr>
              <a:t>Elements with mixed content</a:t>
            </a:r>
          </a:p>
          <a:p>
            <a:endParaRPr lang="en-IN" dirty="0"/>
          </a:p>
        </p:txBody>
      </p:sp>
      <p:sp>
        <p:nvSpPr>
          <p:cNvPr id="4" name="Text Placeholder 4"/>
          <p:cNvSpPr txBox="1">
            <a:spLocks/>
          </p:cNvSpPr>
          <p:nvPr/>
        </p:nvSpPr>
        <p:spPr>
          <a:xfrm>
            <a:off x="457200" y="1360488"/>
            <a:ext cx="8240713" cy="4473575"/>
          </a:xfrm>
          <a:prstGeom prst="rect">
            <a:avLst/>
          </a:prstGeom>
        </p:spPr>
        <p:txBody>
          <a:bodyPr/>
          <a:lstStyle/>
          <a:p>
            <a:pPr marL="342900" marR="0" lvl="0" indent="-342900" algn="l" defTabSz="914400" rtl="0" eaLnBrk="1" fontAlgn="auto" latinLnBrk="0" hangingPunct="1">
              <a:lnSpc>
                <a:spcPct val="90000"/>
              </a:lnSpc>
              <a:spcBef>
                <a:spcPct val="20000"/>
              </a:spcBef>
              <a:spcAft>
                <a:spcPts val="0"/>
              </a:spcAft>
              <a:buClrTx/>
              <a:buSzTx/>
              <a:buFont typeface="Wingdings" pitchFamily="2" charset="2"/>
              <a:buChar char="§"/>
              <a:tabLst/>
              <a:defRPr/>
            </a:pP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Mixed complex type elements can contain attributes, elements, and text</a:t>
            </a:r>
          </a:p>
          <a:p>
            <a:pPr marL="342900" marR="0" lvl="0" indent="-342900" algn="l" defTabSz="914400" rtl="0" eaLnBrk="1" fontAlgn="auto" latinLnBrk="0" hangingPunct="1">
              <a:lnSpc>
                <a:spcPct val="90000"/>
              </a:lnSpc>
              <a:spcBef>
                <a:spcPct val="20000"/>
              </a:spcBef>
              <a:spcAft>
                <a:spcPts val="0"/>
              </a:spcAft>
              <a:buClrTx/>
              <a:buSzTx/>
              <a:buFont typeface="Wingdings" pitchFamily="2" charset="2"/>
              <a:buChar char="§"/>
              <a:tabLst/>
              <a:defRPr/>
            </a:pPr>
            <a:endPar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endParaRPr>
          </a:p>
          <a:p>
            <a:pPr marL="342900" marR="0" lvl="0" indent="-342900" algn="l" defTabSz="914400" rtl="0" eaLnBrk="1" fontAlgn="auto" latinLnBrk="0" hangingPunct="1">
              <a:lnSpc>
                <a:spcPct val="90000"/>
              </a:lnSpc>
              <a:spcBef>
                <a:spcPct val="20000"/>
              </a:spcBef>
              <a:spcAft>
                <a:spcPts val="0"/>
              </a:spcAft>
              <a:buClrTx/>
              <a:buSzTx/>
              <a:buFont typeface="Wingdings" pitchFamily="2" charset="2"/>
              <a:buChar char="§"/>
              <a:tabLst/>
              <a:defRPr/>
            </a:pP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Add mixed="true" to the </a:t>
            </a:r>
            <a:r>
              <a:rPr kumimoji="0" lang="en-IN"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Arial" charset="0"/>
              </a:rPr>
              <a:t>xs:complexType</a:t>
            </a: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 element</a:t>
            </a:r>
          </a:p>
          <a:p>
            <a:pPr marL="342900" marR="0" lvl="0" indent="-342900" algn="l" defTabSz="914400" rtl="0" eaLnBrk="1" fontAlgn="auto" latinLnBrk="0" hangingPunct="1">
              <a:lnSpc>
                <a:spcPct val="90000"/>
              </a:lnSpc>
              <a:spcBef>
                <a:spcPct val="20000"/>
              </a:spcBef>
              <a:spcAft>
                <a:spcPts val="0"/>
              </a:spcAft>
              <a:buClrTx/>
              <a:buSzTx/>
              <a:buFont typeface="Wingdings" pitchFamily="2" charset="2"/>
              <a:buChar char="§"/>
              <a:tabLst/>
              <a:defRPr/>
            </a:pPr>
            <a:endPar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endParaRPr>
          </a:p>
          <a:p>
            <a:pPr marL="342900" marR="0" lvl="0" indent="-342900" algn="l" defTabSz="914400" rtl="0" eaLnBrk="1" fontAlgn="auto" latinLnBrk="0" hangingPunct="1">
              <a:lnSpc>
                <a:spcPct val="90000"/>
              </a:lnSpc>
              <a:spcBef>
                <a:spcPct val="20000"/>
              </a:spcBef>
              <a:spcAft>
                <a:spcPts val="0"/>
              </a:spcAft>
              <a:buClrTx/>
              <a:buSzTx/>
              <a:buFont typeface="Wingdings" pitchFamily="2" charset="2"/>
              <a:buChar char="§"/>
              <a:tabLst/>
              <a:defRPr/>
            </a:pP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An XML element, “message", that contains both text and other elements:</a:t>
            </a:r>
          </a:p>
          <a:p>
            <a:pPr marL="742950" marR="0" lvl="1" indent="-285750" algn="l" defTabSz="914400" rtl="0" eaLnBrk="1" fontAlgn="auto" latinLnBrk="0" hangingPunct="1">
              <a:lnSpc>
                <a:spcPct val="90000"/>
              </a:lnSpc>
              <a:spcBef>
                <a:spcPct val="20000"/>
              </a:spcBef>
              <a:spcAft>
                <a:spcPts val="0"/>
              </a:spcAft>
              <a:buClrTx/>
              <a:buSzTx/>
              <a:buFont typeface="Arial" charset="0"/>
              <a:buNone/>
              <a:tabLst/>
              <a:defRPr/>
            </a:pPr>
            <a:endPar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endParaRPr>
          </a:p>
          <a:p>
            <a:pPr marL="742950" marR="0" lvl="1" indent="-285750" algn="l" defTabSz="914400" rtl="0" eaLnBrk="1" fontAlgn="auto" latinLnBrk="0" hangingPunct="1">
              <a:lnSpc>
                <a:spcPct val="90000"/>
              </a:lnSpc>
              <a:spcBef>
                <a:spcPct val="20000"/>
              </a:spcBef>
              <a:spcAft>
                <a:spcPts val="0"/>
              </a:spcAft>
              <a:buClrTx/>
              <a:buSzTx/>
              <a:buFont typeface="Arial" charset="0"/>
              <a:buNone/>
              <a:tabLst/>
              <a:defRPr/>
            </a:pP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&lt;message&gt;</a:t>
            </a:r>
          </a:p>
          <a:p>
            <a:pPr marL="742950" marR="0" lvl="1" indent="-285750" algn="l" defTabSz="914400" rtl="0" eaLnBrk="1" fontAlgn="auto" latinLnBrk="0" hangingPunct="1">
              <a:lnSpc>
                <a:spcPct val="90000"/>
              </a:lnSpc>
              <a:spcBef>
                <a:spcPct val="20000"/>
              </a:spcBef>
              <a:spcAft>
                <a:spcPts val="0"/>
              </a:spcAft>
              <a:buClrTx/>
              <a:buSzTx/>
              <a:buFont typeface="Arial" charset="0"/>
              <a:buNone/>
              <a:tabLst/>
              <a:defRPr/>
            </a:pP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  Dear&lt;name&gt;Anny&lt;/name&gt;,</a:t>
            </a:r>
          </a:p>
          <a:p>
            <a:pPr marL="742950" marR="0" lvl="1" indent="-285750" algn="l" defTabSz="914400" rtl="0" eaLnBrk="1" fontAlgn="auto" latinLnBrk="0" hangingPunct="1">
              <a:lnSpc>
                <a:spcPct val="90000"/>
              </a:lnSpc>
              <a:spcBef>
                <a:spcPct val="20000"/>
              </a:spcBef>
              <a:spcAft>
                <a:spcPts val="0"/>
              </a:spcAft>
              <a:buClrTx/>
              <a:buSzTx/>
              <a:buFont typeface="Arial" charset="0"/>
              <a:buNone/>
              <a:tabLst/>
              <a:defRPr/>
            </a:pP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  Please attend a training on&lt;training&gt;XML&lt;/training&gt;</a:t>
            </a:r>
          </a:p>
          <a:p>
            <a:pPr marL="742950" marR="0" lvl="1" indent="-285750" algn="l" defTabSz="914400" rtl="0" eaLnBrk="1" fontAlgn="auto" latinLnBrk="0" hangingPunct="1">
              <a:lnSpc>
                <a:spcPct val="90000"/>
              </a:lnSpc>
              <a:spcBef>
                <a:spcPct val="20000"/>
              </a:spcBef>
              <a:spcAft>
                <a:spcPts val="0"/>
              </a:spcAft>
              <a:buClrTx/>
              <a:buSzTx/>
              <a:buFont typeface="Arial" charset="0"/>
              <a:buNone/>
              <a:tabLst/>
              <a:defRPr/>
            </a:pP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  scheduled on &lt;</a:t>
            </a:r>
            <a:r>
              <a:rPr kumimoji="0" lang="en-IN"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Verdana" pitchFamily="34" charset="0"/>
              </a:rPr>
              <a:t>tdate</a:t>
            </a: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&gt;2009-08-17&lt;/</a:t>
            </a:r>
            <a:r>
              <a:rPr kumimoji="0" lang="en-IN"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Verdana" pitchFamily="34" charset="0"/>
              </a:rPr>
              <a:t>tdate</a:t>
            </a: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&gt;.</a:t>
            </a:r>
          </a:p>
          <a:p>
            <a:pPr marL="742950" marR="0" lvl="1" indent="-285750" algn="l" defTabSz="914400" rtl="0" eaLnBrk="1" fontAlgn="auto" latinLnBrk="0" hangingPunct="1">
              <a:lnSpc>
                <a:spcPct val="90000"/>
              </a:lnSpc>
              <a:spcBef>
                <a:spcPct val="20000"/>
              </a:spcBef>
              <a:spcAft>
                <a:spcPts val="0"/>
              </a:spcAft>
              <a:buClrTx/>
              <a:buSzTx/>
              <a:buFont typeface="Arial" charset="0"/>
              <a:buNone/>
              <a:tabLst/>
              <a:defRPr/>
            </a:pP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&lt;/message&gt;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XML Schema - II</a:t>
            </a:r>
            <a:endParaRPr lang="en-IN" dirty="0"/>
          </a:p>
        </p:txBody>
      </p:sp>
      <p:sp>
        <p:nvSpPr>
          <p:cNvPr id="3" name="Content Placeholder 2"/>
          <p:cNvSpPr>
            <a:spLocks noGrp="1"/>
          </p:cNvSpPr>
          <p:nvPr>
            <p:ph idx="1"/>
          </p:nvPr>
        </p:nvSpPr>
        <p:spPr/>
        <p:txBody>
          <a:bodyPr/>
          <a:lstStyle/>
          <a:p>
            <a:pPr>
              <a:buBlip>
                <a:blip r:embed="rId3"/>
              </a:buBlip>
            </a:pPr>
            <a:r>
              <a:rPr lang="en-IN" sz="2000" b="1" dirty="0" smtClean="0">
                <a:solidFill>
                  <a:srgbClr val="002060"/>
                </a:solidFill>
                <a:latin typeface="Book Antiqua" pitchFamily="18" charset="0"/>
              </a:rPr>
              <a:t>Elements with mixed content (Contd.).</a:t>
            </a:r>
          </a:p>
          <a:p>
            <a:endParaRPr lang="en-IN" dirty="0"/>
          </a:p>
        </p:txBody>
      </p:sp>
      <p:sp>
        <p:nvSpPr>
          <p:cNvPr id="4" name="Text Placeholder 4"/>
          <p:cNvSpPr txBox="1">
            <a:spLocks/>
          </p:cNvSpPr>
          <p:nvPr/>
        </p:nvSpPr>
        <p:spPr>
          <a:xfrm>
            <a:off x="457200" y="1360488"/>
            <a:ext cx="8240713" cy="44735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The following schema declares the “message" element</a:t>
            </a: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endParaRPr>
          </a:p>
          <a:p>
            <a:pPr marL="742950" marR="0" lvl="1" indent="-285750" algn="l" defTabSz="914400" rtl="0" eaLnBrk="1" fontAlgn="auto" latinLnBrk="0" hangingPunct="1">
              <a:lnSpc>
                <a:spcPct val="100000"/>
              </a:lnSpc>
              <a:spcBef>
                <a:spcPct val="20000"/>
              </a:spcBef>
              <a:spcAft>
                <a:spcPts val="0"/>
              </a:spcAft>
              <a:buClrTx/>
              <a:buSzTx/>
              <a:buFont typeface="Arial" charset="0"/>
              <a:buNone/>
              <a:tabLst/>
              <a:defRPr/>
            </a:pP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   &lt;</a:t>
            </a:r>
            <a:r>
              <a:rPr kumimoji="0" lang="en-IN"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Verdana" pitchFamily="34" charset="0"/>
              </a:rPr>
              <a:t>xs:element</a:t>
            </a: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 name="message"&gt;</a:t>
            </a:r>
          </a:p>
          <a:p>
            <a:pPr marL="742950" marR="0" lvl="1" indent="-285750" algn="l" defTabSz="914400" rtl="0" eaLnBrk="1" fontAlgn="auto" latinLnBrk="0" hangingPunct="1">
              <a:lnSpc>
                <a:spcPct val="100000"/>
              </a:lnSpc>
              <a:spcBef>
                <a:spcPct val="20000"/>
              </a:spcBef>
              <a:spcAft>
                <a:spcPts val="0"/>
              </a:spcAft>
              <a:buClrTx/>
              <a:buSzTx/>
              <a:buFont typeface="Arial" charset="0"/>
              <a:buNone/>
              <a:tabLst/>
              <a:defRPr/>
            </a:pP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        &lt;</a:t>
            </a:r>
            <a:r>
              <a:rPr kumimoji="0" lang="en-IN"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Verdana" pitchFamily="34" charset="0"/>
              </a:rPr>
              <a:t>xs:complexType</a:t>
            </a: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 mixed="true“&gt;</a:t>
            </a:r>
          </a:p>
          <a:p>
            <a:pPr marL="742950" marR="0" lvl="1" indent="-285750" algn="l" defTabSz="914400" rtl="0" eaLnBrk="1" fontAlgn="auto" latinLnBrk="0" hangingPunct="1">
              <a:lnSpc>
                <a:spcPct val="100000"/>
              </a:lnSpc>
              <a:spcBef>
                <a:spcPct val="20000"/>
              </a:spcBef>
              <a:spcAft>
                <a:spcPts val="0"/>
              </a:spcAft>
              <a:buClrTx/>
              <a:buSzTx/>
              <a:buFont typeface="Arial" charset="0"/>
              <a:buNone/>
              <a:tabLst/>
              <a:defRPr/>
            </a:pP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            &lt;</a:t>
            </a:r>
            <a:r>
              <a:rPr kumimoji="0" lang="en-IN"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Verdana" pitchFamily="34" charset="0"/>
              </a:rPr>
              <a:t>xs:sequence</a:t>
            </a: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&gt;</a:t>
            </a:r>
          </a:p>
          <a:p>
            <a:pPr marL="742950" marR="0" lvl="1" indent="-285750" algn="l" defTabSz="914400" rtl="0" eaLnBrk="1" fontAlgn="auto" latinLnBrk="0" hangingPunct="1">
              <a:lnSpc>
                <a:spcPct val="100000"/>
              </a:lnSpc>
              <a:spcBef>
                <a:spcPct val="20000"/>
              </a:spcBef>
              <a:spcAft>
                <a:spcPts val="0"/>
              </a:spcAft>
              <a:buClrTx/>
              <a:buSzTx/>
              <a:buFont typeface="Arial" charset="0"/>
              <a:buNone/>
              <a:tabLst/>
              <a:defRPr/>
            </a:pP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                &lt;</a:t>
            </a:r>
            <a:r>
              <a:rPr kumimoji="0" lang="en-IN"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Verdana" pitchFamily="34" charset="0"/>
              </a:rPr>
              <a:t>xs:element</a:t>
            </a: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 name="name" type="</a:t>
            </a:r>
            <a:r>
              <a:rPr kumimoji="0" lang="en-IN"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Verdana" pitchFamily="34" charset="0"/>
              </a:rPr>
              <a:t>xs:string</a:t>
            </a: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"/&gt;</a:t>
            </a:r>
          </a:p>
          <a:p>
            <a:pPr marL="742950" marR="0" lvl="1" indent="-285750" algn="l" defTabSz="914400" rtl="0" eaLnBrk="1" fontAlgn="auto" latinLnBrk="0" hangingPunct="1">
              <a:lnSpc>
                <a:spcPct val="100000"/>
              </a:lnSpc>
              <a:spcBef>
                <a:spcPct val="20000"/>
              </a:spcBef>
              <a:spcAft>
                <a:spcPts val="0"/>
              </a:spcAft>
              <a:buClrTx/>
              <a:buSzTx/>
              <a:buFont typeface="Arial" charset="0"/>
              <a:buNone/>
              <a:tabLst/>
              <a:defRPr/>
            </a:pP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                &lt;</a:t>
            </a:r>
            <a:r>
              <a:rPr kumimoji="0" lang="en-IN"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Verdana" pitchFamily="34" charset="0"/>
              </a:rPr>
              <a:t>xs:element</a:t>
            </a: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 name="training" type="</a:t>
            </a:r>
            <a:r>
              <a:rPr kumimoji="0" lang="en-IN"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Verdana" pitchFamily="34" charset="0"/>
              </a:rPr>
              <a:t>xs:string</a:t>
            </a: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"/&gt;</a:t>
            </a:r>
          </a:p>
          <a:p>
            <a:pPr marL="742950" marR="0" lvl="1" indent="-285750" algn="l" defTabSz="914400" rtl="0" eaLnBrk="1" fontAlgn="auto" latinLnBrk="0" hangingPunct="1">
              <a:lnSpc>
                <a:spcPct val="100000"/>
              </a:lnSpc>
              <a:spcBef>
                <a:spcPct val="20000"/>
              </a:spcBef>
              <a:spcAft>
                <a:spcPts val="0"/>
              </a:spcAft>
              <a:buClrTx/>
              <a:buSzTx/>
              <a:buFont typeface="Arial" charset="0"/>
              <a:buNone/>
              <a:tabLst/>
              <a:defRPr/>
            </a:pP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                &lt;</a:t>
            </a:r>
            <a:r>
              <a:rPr kumimoji="0" lang="en-IN"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Verdana" pitchFamily="34" charset="0"/>
              </a:rPr>
              <a:t>xs:element</a:t>
            </a: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 name="</a:t>
            </a:r>
            <a:r>
              <a:rPr kumimoji="0" lang="en-IN"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Verdana" pitchFamily="34" charset="0"/>
              </a:rPr>
              <a:t>tdate</a:t>
            </a: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 type="</a:t>
            </a:r>
            <a:r>
              <a:rPr kumimoji="0" lang="en-IN"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Verdana" pitchFamily="34" charset="0"/>
              </a:rPr>
              <a:t>xs:date</a:t>
            </a: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"/&gt;</a:t>
            </a:r>
          </a:p>
          <a:p>
            <a:pPr marL="742950" marR="0" lvl="1" indent="-285750" algn="l" defTabSz="914400" rtl="0" eaLnBrk="1" fontAlgn="auto" latinLnBrk="0" hangingPunct="1">
              <a:lnSpc>
                <a:spcPct val="100000"/>
              </a:lnSpc>
              <a:spcBef>
                <a:spcPct val="20000"/>
              </a:spcBef>
              <a:spcAft>
                <a:spcPts val="0"/>
              </a:spcAft>
              <a:buClrTx/>
              <a:buSzTx/>
              <a:buFont typeface="Arial" charset="0"/>
              <a:buNone/>
              <a:tabLst/>
              <a:defRPr/>
            </a:pP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            &lt;/</a:t>
            </a:r>
            <a:r>
              <a:rPr kumimoji="0" lang="en-IN"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Verdana" pitchFamily="34" charset="0"/>
              </a:rPr>
              <a:t>xs:sequence</a:t>
            </a: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&gt;</a:t>
            </a:r>
          </a:p>
          <a:p>
            <a:pPr marL="742950" marR="0" lvl="1" indent="-285750" algn="l" defTabSz="914400" rtl="0" eaLnBrk="1" fontAlgn="auto" latinLnBrk="0" hangingPunct="1">
              <a:lnSpc>
                <a:spcPct val="100000"/>
              </a:lnSpc>
              <a:spcBef>
                <a:spcPct val="20000"/>
              </a:spcBef>
              <a:spcAft>
                <a:spcPts val="0"/>
              </a:spcAft>
              <a:buClrTx/>
              <a:buSzTx/>
              <a:buFont typeface="Arial" charset="0"/>
              <a:buNone/>
              <a:tabLst/>
              <a:defRPr/>
            </a:pP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        &lt;/</a:t>
            </a:r>
            <a:r>
              <a:rPr kumimoji="0" lang="en-IN"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Verdana" pitchFamily="34" charset="0"/>
              </a:rPr>
              <a:t>xs:complexType</a:t>
            </a: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&gt;</a:t>
            </a:r>
          </a:p>
          <a:p>
            <a:pPr marL="742950" marR="0" lvl="1" indent="-285750" algn="l" defTabSz="914400" rtl="0" eaLnBrk="1" fontAlgn="auto" latinLnBrk="0" hangingPunct="1">
              <a:lnSpc>
                <a:spcPct val="100000"/>
              </a:lnSpc>
              <a:spcBef>
                <a:spcPct val="20000"/>
              </a:spcBef>
              <a:spcAft>
                <a:spcPts val="0"/>
              </a:spcAft>
              <a:buClrTx/>
              <a:buSzTx/>
              <a:buFont typeface="Arial" charset="0"/>
              <a:buNone/>
              <a:tabLst/>
              <a:defRPr/>
            </a:pP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    &lt;/</a:t>
            </a:r>
            <a:r>
              <a:rPr kumimoji="0" lang="en-IN"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Verdana" pitchFamily="34" charset="0"/>
              </a:rPr>
              <a:t>xs:element</a:t>
            </a: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&gt;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2200" dirty="0" smtClean="0"/>
              <a:t/>
            </a:r>
            <a:br>
              <a:rPr lang="en-IN" sz="2200" dirty="0" smtClean="0"/>
            </a:br>
            <a:r>
              <a:rPr lang="en-IN" sz="2200" dirty="0" smtClean="0"/>
              <a:t/>
            </a:r>
            <a:br>
              <a:rPr lang="en-IN" sz="2200" dirty="0" smtClean="0"/>
            </a:br>
            <a:r>
              <a:rPr lang="en-IN" sz="3100" dirty="0" smtClean="0"/>
              <a:t>XSL</a:t>
            </a:r>
            <a:r>
              <a:rPr lang="en-IN" sz="2700" dirty="0" smtClean="0"/>
              <a:t/>
            </a:r>
            <a:br>
              <a:rPr lang="en-IN" sz="2700" dirty="0" smtClean="0"/>
            </a:br>
            <a:r>
              <a:rPr lang="en-IN" sz="2700" dirty="0" smtClean="0"/>
              <a:t/>
            </a:r>
            <a:br>
              <a:rPr lang="en-IN" sz="2700" dirty="0" smtClean="0"/>
            </a:br>
            <a:endParaRPr lang="en-IN" sz="2700" dirty="0"/>
          </a:p>
        </p:txBody>
      </p:sp>
      <p:sp>
        <p:nvSpPr>
          <p:cNvPr id="3" name="Content Placeholder 2"/>
          <p:cNvSpPr>
            <a:spLocks noGrp="1"/>
          </p:cNvSpPr>
          <p:nvPr>
            <p:ph idx="1"/>
          </p:nvPr>
        </p:nvSpPr>
        <p:spPr/>
        <p:txBody>
          <a:bodyPr/>
          <a:lstStyle/>
          <a:p>
            <a:pPr>
              <a:buBlip>
                <a:blip r:embed="rId3"/>
              </a:buBlip>
            </a:pPr>
            <a:r>
              <a:rPr lang="en-IN" sz="2000" b="1" dirty="0" smtClean="0">
                <a:solidFill>
                  <a:srgbClr val="002060"/>
                </a:solidFill>
                <a:latin typeface="Book Antiqua" pitchFamily="18" charset="0"/>
              </a:rPr>
              <a:t>Introduction to XSL</a:t>
            </a:r>
          </a:p>
          <a:p>
            <a:pPr lvl="1" indent="-457200">
              <a:lnSpc>
                <a:spcPct val="140000"/>
              </a:lnSpc>
              <a:buFont typeface="Wingdings" pitchFamily="2" charset="2"/>
              <a:buChar char="§"/>
            </a:pPr>
            <a:r>
              <a:rPr lang="en-IN" sz="1800" dirty="0" smtClean="0">
                <a:solidFill>
                  <a:srgbClr val="002060"/>
                </a:solidFill>
                <a:latin typeface="Book Antiqua" pitchFamily="18" charset="0"/>
                <a:cs typeface="Arial" charset="0"/>
              </a:rPr>
              <a:t>XSL stands for Extensible </a:t>
            </a:r>
            <a:r>
              <a:rPr lang="en-IN" sz="1800" dirty="0" err="1" smtClean="0">
                <a:solidFill>
                  <a:srgbClr val="002060"/>
                </a:solidFill>
                <a:latin typeface="Book Antiqua" pitchFamily="18" charset="0"/>
                <a:cs typeface="Arial" charset="0"/>
              </a:rPr>
              <a:t>Stylesheet</a:t>
            </a:r>
            <a:r>
              <a:rPr lang="en-IN" sz="1800" dirty="0" smtClean="0">
                <a:solidFill>
                  <a:srgbClr val="002060"/>
                </a:solidFill>
                <a:latin typeface="Book Antiqua" pitchFamily="18" charset="0"/>
                <a:cs typeface="Arial" charset="0"/>
              </a:rPr>
              <a:t> Language</a:t>
            </a:r>
          </a:p>
          <a:p>
            <a:pPr lvl="1" indent="-457200">
              <a:lnSpc>
                <a:spcPct val="140000"/>
              </a:lnSpc>
              <a:buFont typeface="Wingdings" pitchFamily="2" charset="2"/>
              <a:buChar char="§"/>
            </a:pPr>
            <a:r>
              <a:rPr lang="en-IN" sz="1800" dirty="0" smtClean="0">
                <a:solidFill>
                  <a:srgbClr val="002060"/>
                </a:solidFill>
                <a:latin typeface="Book Antiqua" pitchFamily="18" charset="0"/>
                <a:cs typeface="Arial" charset="0"/>
              </a:rPr>
              <a:t>It is an XML-based style sheet language for XML documents</a:t>
            </a:r>
          </a:p>
          <a:p>
            <a:pPr lvl="1" indent="-457200">
              <a:lnSpc>
                <a:spcPct val="140000"/>
              </a:lnSpc>
              <a:buFont typeface="Wingdings" pitchFamily="2" charset="2"/>
              <a:buChar char="§"/>
            </a:pPr>
            <a:r>
              <a:rPr lang="en-IN" sz="1800" dirty="0" smtClean="0">
                <a:solidFill>
                  <a:srgbClr val="002060"/>
                </a:solidFill>
                <a:latin typeface="Book Antiqua" pitchFamily="18" charset="0"/>
                <a:cs typeface="Arial" charset="0"/>
              </a:rPr>
              <a:t>XSL </a:t>
            </a:r>
            <a:r>
              <a:rPr lang="en-IN" sz="1800" b="1" dirty="0" smtClean="0">
                <a:solidFill>
                  <a:srgbClr val="002060"/>
                </a:solidFill>
                <a:latin typeface="Book Antiqua" pitchFamily="18" charset="0"/>
                <a:cs typeface="Arial" charset="0"/>
              </a:rPr>
              <a:t>describes </a:t>
            </a:r>
            <a:r>
              <a:rPr lang="en-IN" sz="1800" dirty="0" smtClean="0">
                <a:solidFill>
                  <a:srgbClr val="002060"/>
                </a:solidFill>
                <a:latin typeface="Book Antiqua" pitchFamily="18" charset="0"/>
                <a:cs typeface="Arial" charset="0"/>
              </a:rPr>
              <a:t>how the XML document should be displayed</a:t>
            </a:r>
          </a:p>
          <a:p>
            <a:pPr lvl="1" indent="-457200">
              <a:lnSpc>
                <a:spcPct val="140000"/>
              </a:lnSpc>
              <a:buFont typeface="Wingdings" pitchFamily="2" charset="2"/>
              <a:buChar char="§"/>
            </a:pPr>
            <a:r>
              <a:rPr lang="en-IN" sz="1800" dirty="0" smtClean="0">
                <a:solidFill>
                  <a:srgbClr val="002060"/>
                </a:solidFill>
                <a:latin typeface="Book Antiqua" pitchFamily="18" charset="0"/>
                <a:cs typeface="Arial" charset="0"/>
              </a:rPr>
              <a:t>The XSL consists of three languages</a:t>
            </a:r>
          </a:p>
          <a:p>
            <a:pPr lvl="2" indent="-457200">
              <a:lnSpc>
                <a:spcPct val="140000"/>
              </a:lnSpc>
              <a:buFont typeface="Arial" charset="0"/>
              <a:buChar char="•"/>
            </a:pPr>
            <a:r>
              <a:rPr lang="en-IN" dirty="0" smtClean="0">
                <a:solidFill>
                  <a:srgbClr val="002060"/>
                </a:solidFill>
                <a:latin typeface="Book Antiqua" pitchFamily="18" charset="0"/>
              </a:rPr>
              <a:t>XSL Transformations (XSLT): an XML language for transforming XML documents into other types of documents (for </a:t>
            </a:r>
            <a:r>
              <a:rPr lang="en-IN" dirty="0" err="1" smtClean="0">
                <a:solidFill>
                  <a:srgbClr val="002060"/>
                </a:solidFill>
                <a:latin typeface="Book Antiqua" pitchFamily="18" charset="0"/>
              </a:rPr>
              <a:t>eg</a:t>
            </a:r>
            <a:r>
              <a:rPr lang="en-IN" dirty="0" smtClean="0">
                <a:solidFill>
                  <a:srgbClr val="002060"/>
                </a:solidFill>
                <a:latin typeface="Book Antiqua" pitchFamily="18" charset="0"/>
              </a:rPr>
              <a:t>. HTML)</a:t>
            </a:r>
          </a:p>
          <a:p>
            <a:pPr lvl="2" indent="-457200">
              <a:lnSpc>
                <a:spcPct val="140000"/>
              </a:lnSpc>
              <a:buFont typeface="Arial" charset="0"/>
              <a:buChar char="•"/>
            </a:pPr>
            <a:r>
              <a:rPr lang="en-IN" dirty="0" smtClean="0">
                <a:solidFill>
                  <a:srgbClr val="002060"/>
                </a:solidFill>
                <a:latin typeface="Book Antiqua" pitchFamily="18" charset="0"/>
              </a:rPr>
              <a:t>XML Path Language (</a:t>
            </a:r>
            <a:r>
              <a:rPr lang="en-IN" dirty="0" err="1" smtClean="0">
                <a:solidFill>
                  <a:srgbClr val="002060"/>
                </a:solidFill>
                <a:latin typeface="Book Antiqua" pitchFamily="18" charset="0"/>
              </a:rPr>
              <a:t>XPath</a:t>
            </a:r>
            <a:r>
              <a:rPr lang="en-IN" dirty="0" smtClean="0">
                <a:solidFill>
                  <a:srgbClr val="002060"/>
                </a:solidFill>
                <a:latin typeface="Book Antiqua" pitchFamily="18" charset="0"/>
              </a:rPr>
              <a:t>): a non-XML language used by XSLT, and also for selecting parts of an XML document</a:t>
            </a:r>
          </a:p>
          <a:p>
            <a:pPr lvl="2" indent="-457200">
              <a:lnSpc>
                <a:spcPct val="140000"/>
              </a:lnSpc>
              <a:buFont typeface="Arial" charset="0"/>
              <a:buChar char="•"/>
            </a:pPr>
            <a:r>
              <a:rPr lang="en-IN" dirty="0" smtClean="0">
                <a:solidFill>
                  <a:srgbClr val="002060"/>
                </a:solidFill>
                <a:latin typeface="Book Antiqua" pitchFamily="18" charset="0"/>
              </a:rPr>
              <a:t>XSL Formatting Objects (XSL-FO): an XML language for specifying visual formatting of an XML document </a:t>
            </a:r>
          </a:p>
          <a:p>
            <a:endParaRPr lang="en-IN" dirty="0" smtClean="0">
              <a:cs typeface="Arial" charset="0"/>
            </a:endParaRPr>
          </a:p>
          <a:p>
            <a:pPr>
              <a:buNone/>
            </a:pPr>
            <a:endParaRPr lang="en-IN"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sz="2400" dirty="0" smtClean="0"/>
              <a:t> XSL </a:t>
            </a:r>
            <a:r>
              <a:rPr lang="en-IN" dirty="0" smtClean="0"/>
              <a:t/>
            </a:r>
            <a:br>
              <a:rPr lang="en-IN" dirty="0" smtClean="0"/>
            </a:br>
            <a:endParaRPr lang="en-IN" dirty="0"/>
          </a:p>
        </p:txBody>
      </p:sp>
      <p:sp>
        <p:nvSpPr>
          <p:cNvPr id="3" name="Content Placeholder 2"/>
          <p:cNvSpPr>
            <a:spLocks noGrp="1"/>
          </p:cNvSpPr>
          <p:nvPr>
            <p:ph idx="1"/>
          </p:nvPr>
        </p:nvSpPr>
        <p:spPr>
          <a:xfrm>
            <a:off x="42864" y="609600"/>
            <a:ext cx="9029696" cy="6248400"/>
          </a:xfrm>
        </p:spPr>
        <p:txBody>
          <a:bodyPr/>
          <a:lstStyle/>
          <a:p>
            <a:pPr>
              <a:buBlip>
                <a:blip r:embed="rId3"/>
              </a:buBlip>
            </a:pPr>
            <a:r>
              <a:rPr lang="en-IN" sz="2000" b="1" dirty="0" smtClean="0">
                <a:solidFill>
                  <a:srgbClr val="002060"/>
                </a:solidFill>
                <a:latin typeface="Book Antiqua" pitchFamily="18" charset="0"/>
              </a:rPr>
              <a:t>XSLT</a:t>
            </a:r>
          </a:p>
          <a:p>
            <a:pPr lvl="1" indent="-457200">
              <a:lnSpc>
                <a:spcPct val="140000"/>
              </a:lnSpc>
              <a:buFont typeface="Wingdings" pitchFamily="2" charset="2"/>
              <a:buChar char="§"/>
            </a:pPr>
            <a:r>
              <a:rPr lang="en-IN" sz="1800" dirty="0" smtClean="0">
                <a:solidFill>
                  <a:srgbClr val="002060"/>
                </a:solidFill>
                <a:latin typeface="Book Antiqua" pitchFamily="18" charset="0"/>
                <a:cs typeface="Arial" charset="0"/>
              </a:rPr>
              <a:t>An important part of XSL</a:t>
            </a:r>
          </a:p>
          <a:p>
            <a:pPr lvl="1" indent="-457200">
              <a:lnSpc>
                <a:spcPct val="140000"/>
              </a:lnSpc>
              <a:buFont typeface="Wingdings" pitchFamily="2" charset="2"/>
              <a:buChar char="§"/>
            </a:pPr>
            <a:r>
              <a:rPr lang="en-IN" sz="1800" dirty="0" smtClean="0">
                <a:solidFill>
                  <a:srgbClr val="002060"/>
                </a:solidFill>
                <a:latin typeface="Book Antiqua" pitchFamily="18" charset="0"/>
                <a:cs typeface="Arial" charset="0"/>
              </a:rPr>
              <a:t>A W3C Recommendation</a:t>
            </a:r>
          </a:p>
          <a:p>
            <a:pPr lvl="1" indent="-457200">
              <a:lnSpc>
                <a:spcPct val="140000"/>
              </a:lnSpc>
              <a:buFont typeface="Wingdings" pitchFamily="2" charset="2"/>
              <a:buChar char="§"/>
            </a:pPr>
            <a:r>
              <a:rPr lang="en-IN" sz="1800" dirty="0" smtClean="0">
                <a:solidFill>
                  <a:srgbClr val="002060"/>
                </a:solidFill>
                <a:latin typeface="Book Antiqua" pitchFamily="18" charset="0"/>
                <a:cs typeface="Arial" charset="0"/>
              </a:rPr>
              <a:t>Uses </a:t>
            </a:r>
            <a:r>
              <a:rPr lang="en-IN" sz="1800" dirty="0" err="1" smtClean="0">
                <a:solidFill>
                  <a:srgbClr val="002060"/>
                </a:solidFill>
                <a:latin typeface="Book Antiqua" pitchFamily="18" charset="0"/>
                <a:cs typeface="Arial" charset="0"/>
              </a:rPr>
              <a:t>XPath</a:t>
            </a:r>
            <a:r>
              <a:rPr lang="en-IN" sz="1800" dirty="0" smtClean="0">
                <a:solidFill>
                  <a:srgbClr val="002060"/>
                </a:solidFill>
                <a:latin typeface="Book Antiqua" pitchFamily="18" charset="0"/>
                <a:cs typeface="Arial" charset="0"/>
              </a:rPr>
              <a:t> to navigate in XML documents</a:t>
            </a:r>
          </a:p>
          <a:p>
            <a:pPr lvl="1" indent="-457200">
              <a:lnSpc>
                <a:spcPct val="140000"/>
              </a:lnSpc>
              <a:buFont typeface="Wingdings" pitchFamily="2" charset="2"/>
              <a:buChar char="§"/>
            </a:pPr>
            <a:r>
              <a:rPr lang="en-IN" sz="1800" dirty="0" smtClean="0">
                <a:solidFill>
                  <a:srgbClr val="002060"/>
                </a:solidFill>
                <a:latin typeface="Book Antiqua" pitchFamily="18" charset="0"/>
                <a:cs typeface="Arial" charset="0"/>
              </a:rPr>
              <a:t>Transforms XML documents into any text-based format</a:t>
            </a:r>
          </a:p>
          <a:p>
            <a:pPr lvl="2" indent="-457200">
              <a:lnSpc>
                <a:spcPct val="140000"/>
              </a:lnSpc>
              <a:buFont typeface="Arial" charset="0"/>
              <a:buChar char="•"/>
            </a:pPr>
            <a:r>
              <a:rPr lang="en-IN" dirty="0" smtClean="0">
                <a:solidFill>
                  <a:srgbClr val="002060"/>
                </a:solidFill>
                <a:latin typeface="Book Antiqua" pitchFamily="18" charset="0"/>
              </a:rPr>
              <a:t>HTML, plain text, rich text format (RTF), and Microsoft Word</a:t>
            </a:r>
          </a:p>
          <a:p>
            <a:pPr lvl="2" indent="-457200">
              <a:lnSpc>
                <a:spcPct val="140000"/>
              </a:lnSpc>
              <a:buFont typeface="Arial" charset="0"/>
              <a:buChar char="•"/>
            </a:pPr>
            <a:r>
              <a:rPr lang="en-IN" dirty="0" smtClean="0">
                <a:solidFill>
                  <a:srgbClr val="002060"/>
                </a:solidFill>
                <a:latin typeface="Book Antiqua" pitchFamily="18" charset="0"/>
              </a:rPr>
              <a:t>The most common transformation is from XML documents to HTML documents </a:t>
            </a:r>
          </a:p>
          <a:p>
            <a:pPr lvl="1" indent="-457200">
              <a:lnSpc>
                <a:spcPct val="140000"/>
              </a:lnSpc>
              <a:buFont typeface="Wingdings" pitchFamily="2" charset="2"/>
              <a:buChar char="§"/>
            </a:pPr>
            <a:r>
              <a:rPr lang="en-IN" sz="1800" dirty="0" smtClean="0">
                <a:solidFill>
                  <a:srgbClr val="002060"/>
                </a:solidFill>
                <a:latin typeface="Book Antiqua" pitchFamily="18" charset="0"/>
                <a:cs typeface="Arial" charset="0"/>
              </a:rPr>
              <a:t>Uses two documents for transformation</a:t>
            </a:r>
          </a:p>
          <a:p>
            <a:pPr lvl="2" indent="-457200">
              <a:lnSpc>
                <a:spcPct val="140000"/>
              </a:lnSpc>
              <a:buFont typeface="Arial" charset="0"/>
              <a:buChar char="•"/>
            </a:pPr>
            <a:r>
              <a:rPr lang="en-IN" dirty="0" smtClean="0">
                <a:solidFill>
                  <a:srgbClr val="002060"/>
                </a:solidFill>
                <a:latin typeface="Book Antiqua" pitchFamily="18" charset="0"/>
              </a:rPr>
              <a:t>an XML document containing actual data</a:t>
            </a:r>
          </a:p>
          <a:p>
            <a:pPr lvl="2" indent="-457200">
              <a:lnSpc>
                <a:spcPct val="140000"/>
              </a:lnSpc>
              <a:buFont typeface="Arial" charset="0"/>
              <a:buChar char="•"/>
            </a:pPr>
            <a:r>
              <a:rPr lang="en-IN" dirty="0" smtClean="0">
                <a:solidFill>
                  <a:srgbClr val="002060"/>
                </a:solidFill>
                <a:latin typeface="Book Antiqua" pitchFamily="18" charset="0"/>
              </a:rPr>
              <a:t>an XSL document (a style sheet with a .</a:t>
            </a:r>
            <a:r>
              <a:rPr lang="en-IN" dirty="0" err="1" smtClean="0">
                <a:solidFill>
                  <a:srgbClr val="002060"/>
                </a:solidFill>
                <a:latin typeface="Book Antiqua" pitchFamily="18" charset="0"/>
              </a:rPr>
              <a:t>xsl</a:t>
            </a:r>
            <a:r>
              <a:rPr lang="en-IN" dirty="0" smtClean="0">
                <a:solidFill>
                  <a:srgbClr val="002060"/>
                </a:solidFill>
                <a:latin typeface="Book Antiqua" pitchFamily="18" charset="0"/>
              </a:rPr>
              <a:t> extension)</a:t>
            </a:r>
          </a:p>
          <a:p>
            <a:pPr indent="-457200">
              <a:lnSpc>
                <a:spcPct val="140000"/>
              </a:lnSpc>
            </a:pPr>
            <a:endParaRPr lang="en-IN" sz="1800" dirty="0" smtClean="0">
              <a:latin typeface="Book Antiqua" pitchFamily="18" charset="0"/>
              <a:cs typeface="Arial" charset="0"/>
            </a:endParaRPr>
          </a:p>
          <a:p>
            <a:pPr indent="-457200">
              <a:lnSpc>
                <a:spcPct val="140000"/>
              </a:lnSpc>
            </a:pPr>
            <a:endParaRPr lang="en-IN"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000" dirty="0" err="1" smtClean="0"/>
              <a:t>eXtensible</a:t>
            </a:r>
            <a:r>
              <a:rPr lang="en-IN" sz="2000" dirty="0" smtClean="0"/>
              <a:t> </a:t>
            </a:r>
            <a:r>
              <a:rPr lang="en-IN" sz="2000" dirty="0" err="1" smtClean="0"/>
              <a:t>Stylesheet</a:t>
            </a:r>
            <a:r>
              <a:rPr lang="en-IN" sz="2000" dirty="0" smtClean="0"/>
              <a:t> Language (XSL)</a:t>
            </a:r>
            <a:endParaRPr lang="en-IN" sz="2000" dirty="0"/>
          </a:p>
        </p:txBody>
      </p:sp>
      <p:sp>
        <p:nvSpPr>
          <p:cNvPr id="3" name="Content Placeholder 2"/>
          <p:cNvSpPr>
            <a:spLocks noGrp="1"/>
          </p:cNvSpPr>
          <p:nvPr>
            <p:ph idx="1"/>
          </p:nvPr>
        </p:nvSpPr>
        <p:spPr>
          <a:xfrm>
            <a:off x="42864" y="609600"/>
            <a:ext cx="9029696" cy="6248400"/>
          </a:xfrm>
        </p:spPr>
        <p:txBody>
          <a:bodyPr>
            <a:normAutofit/>
          </a:bodyPr>
          <a:lstStyle/>
          <a:p>
            <a:pPr>
              <a:buBlip>
                <a:blip r:embed="rId3"/>
              </a:buBlip>
            </a:pPr>
            <a:r>
              <a:rPr lang="en-IN" sz="2000" b="1" dirty="0" smtClean="0">
                <a:solidFill>
                  <a:srgbClr val="002060"/>
                </a:solidFill>
                <a:latin typeface="Book Antiqua" pitchFamily="18" charset="0"/>
              </a:rPr>
              <a:t>Transforming XML by using XSLT</a:t>
            </a:r>
          </a:p>
          <a:p>
            <a:pPr>
              <a:lnSpc>
                <a:spcPct val="140000"/>
              </a:lnSpc>
              <a:buNone/>
            </a:pPr>
            <a:r>
              <a:rPr lang="en-IN" sz="1800" dirty="0" smtClean="0">
                <a:solidFill>
                  <a:srgbClr val="002060"/>
                </a:solidFill>
                <a:latin typeface="Book Antiqua" pitchFamily="18" charset="0"/>
                <a:cs typeface="Arial" charset="0"/>
              </a:rPr>
              <a:t>XSLT transformations can happen at three different  places:</a:t>
            </a:r>
          </a:p>
          <a:p>
            <a:pPr lvl="1" algn="just">
              <a:lnSpc>
                <a:spcPct val="140000"/>
              </a:lnSpc>
              <a:buFont typeface="Wingdings" pitchFamily="2" charset="2"/>
              <a:buChar char="§"/>
            </a:pPr>
            <a:r>
              <a:rPr lang="en-IN" sz="1800" dirty="0" smtClean="0">
                <a:solidFill>
                  <a:srgbClr val="002060"/>
                </a:solidFill>
                <a:latin typeface="Book Antiqua" pitchFamily="18" charset="0"/>
                <a:cs typeface="Arial" charset="0"/>
              </a:rPr>
              <a:t>In the server - A server program, such as a .NET or JSP can use XSLT to transform XML document and send it to client </a:t>
            </a:r>
          </a:p>
          <a:p>
            <a:pPr lvl="1" algn="just">
              <a:lnSpc>
                <a:spcPct val="140000"/>
              </a:lnSpc>
              <a:buFont typeface="Wingdings" pitchFamily="2" charset="2"/>
              <a:buChar char="§"/>
            </a:pPr>
            <a:r>
              <a:rPr lang="en-IN" sz="1800" dirty="0" smtClean="0">
                <a:solidFill>
                  <a:srgbClr val="002060"/>
                </a:solidFill>
                <a:latin typeface="Book Antiqua" pitchFamily="18" charset="0"/>
                <a:cs typeface="Arial" charset="0"/>
              </a:rPr>
              <a:t>In the client - A client program, such as browser can perform XSLT transformations</a:t>
            </a:r>
          </a:p>
          <a:p>
            <a:pPr lvl="1" algn="just">
              <a:lnSpc>
                <a:spcPct val="140000"/>
              </a:lnSpc>
              <a:buFont typeface="Wingdings" pitchFamily="2" charset="2"/>
              <a:buChar char="§"/>
            </a:pPr>
            <a:r>
              <a:rPr lang="en-IN" sz="1800" dirty="0" smtClean="0">
                <a:solidFill>
                  <a:srgbClr val="002060"/>
                </a:solidFill>
                <a:latin typeface="Book Antiqua" pitchFamily="18" charset="0"/>
                <a:cs typeface="Arial" charset="0"/>
              </a:rPr>
              <a:t>With a separate program - A number of standalone programs are available to perform XSLT transformations</a:t>
            </a:r>
          </a:p>
          <a:p>
            <a:pPr lvl="1">
              <a:lnSpc>
                <a:spcPct val="140000"/>
              </a:lnSpc>
            </a:pPr>
            <a:endParaRPr lang="en-IN" sz="1800" dirty="0" smtClean="0">
              <a:solidFill>
                <a:srgbClr val="002060"/>
              </a:solidFill>
              <a:latin typeface="Book Antiqua" pitchFamily="18" charset="0"/>
              <a:cs typeface="Arial" charset="0"/>
            </a:endParaRPr>
          </a:p>
          <a:p>
            <a:endParaRPr lang="en-IN"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000" dirty="0" smtClean="0"/>
              <a:t>XSL</a:t>
            </a:r>
            <a:endParaRPr lang="en-IN" sz="2000" dirty="0"/>
          </a:p>
        </p:txBody>
      </p:sp>
      <p:sp>
        <p:nvSpPr>
          <p:cNvPr id="3" name="Content Placeholder 2"/>
          <p:cNvSpPr>
            <a:spLocks noGrp="1"/>
          </p:cNvSpPr>
          <p:nvPr>
            <p:ph idx="1"/>
          </p:nvPr>
        </p:nvSpPr>
        <p:spPr>
          <a:xfrm>
            <a:off x="42864" y="609600"/>
            <a:ext cx="9029696" cy="6248400"/>
          </a:xfrm>
        </p:spPr>
        <p:txBody>
          <a:bodyPr>
            <a:normAutofit/>
          </a:bodyPr>
          <a:lstStyle/>
          <a:p>
            <a:pPr>
              <a:lnSpc>
                <a:spcPct val="140000"/>
              </a:lnSpc>
              <a:buBlip>
                <a:blip r:embed="rId3"/>
              </a:buBlip>
            </a:pPr>
            <a:r>
              <a:rPr lang="en-IN" sz="2000" dirty="0" smtClean="0">
                <a:latin typeface="Book Antiqua" pitchFamily="18" charset="0"/>
              </a:rPr>
              <a:t>How does transformation happen?</a:t>
            </a:r>
          </a:p>
          <a:p>
            <a:pPr lvl="1">
              <a:lnSpc>
                <a:spcPct val="140000"/>
              </a:lnSpc>
              <a:buFont typeface="Wingdings" pitchFamily="2" charset="2"/>
              <a:buChar char="§"/>
            </a:pPr>
            <a:r>
              <a:rPr lang="en-IN" sz="1800" dirty="0" smtClean="0">
                <a:solidFill>
                  <a:srgbClr val="002060"/>
                </a:solidFill>
                <a:latin typeface="Book Antiqua" pitchFamily="18" charset="0"/>
                <a:cs typeface="Arial" charset="0"/>
              </a:rPr>
              <a:t>The XML source document is parsed into an XML source tree</a:t>
            </a:r>
          </a:p>
          <a:p>
            <a:pPr lvl="1">
              <a:lnSpc>
                <a:spcPct val="140000"/>
              </a:lnSpc>
              <a:buFont typeface="Wingdings" pitchFamily="2" charset="2"/>
              <a:buChar char="§"/>
            </a:pPr>
            <a:r>
              <a:rPr lang="en-IN" sz="1800" dirty="0" err="1" smtClean="0">
                <a:solidFill>
                  <a:srgbClr val="002060"/>
                </a:solidFill>
                <a:latin typeface="Book Antiqua" pitchFamily="18" charset="0"/>
                <a:cs typeface="Arial" charset="0"/>
              </a:rPr>
              <a:t>XPath</a:t>
            </a:r>
            <a:r>
              <a:rPr lang="en-IN" sz="1800" dirty="0" smtClean="0">
                <a:solidFill>
                  <a:srgbClr val="002060"/>
                </a:solidFill>
                <a:latin typeface="Book Antiqua" pitchFamily="18" charset="0"/>
                <a:cs typeface="Arial" charset="0"/>
              </a:rPr>
              <a:t> is used to define templates that </a:t>
            </a:r>
            <a:r>
              <a:rPr lang="en-IN" sz="1800" i="1" dirty="0" smtClean="0">
                <a:solidFill>
                  <a:srgbClr val="002060"/>
                </a:solidFill>
                <a:latin typeface="Book Antiqua" pitchFamily="18" charset="0"/>
                <a:cs typeface="Arial" charset="0"/>
              </a:rPr>
              <a:t>match</a:t>
            </a:r>
            <a:r>
              <a:rPr lang="en-IN" sz="1800" dirty="0" smtClean="0">
                <a:solidFill>
                  <a:srgbClr val="002060"/>
                </a:solidFill>
                <a:latin typeface="Book Antiqua" pitchFamily="18" charset="0"/>
                <a:cs typeface="Arial" charset="0"/>
              </a:rPr>
              <a:t> parts of the source tree</a:t>
            </a:r>
          </a:p>
          <a:p>
            <a:pPr lvl="1">
              <a:lnSpc>
                <a:spcPct val="140000"/>
              </a:lnSpc>
              <a:buFont typeface="Wingdings" pitchFamily="2" charset="2"/>
              <a:buChar char="§"/>
            </a:pPr>
            <a:r>
              <a:rPr lang="en-IN" sz="1800" dirty="0" smtClean="0">
                <a:solidFill>
                  <a:srgbClr val="002060"/>
                </a:solidFill>
                <a:latin typeface="Book Antiqua" pitchFamily="18" charset="0"/>
                <a:cs typeface="Arial" charset="0"/>
              </a:rPr>
              <a:t>XSLT is used to </a:t>
            </a:r>
            <a:r>
              <a:rPr lang="en-IN" sz="1800" i="1" dirty="0" smtClean="0">
                <a:solidFill>
                  <a:srgbClr val="002060"/>
                </a:solidFill>
                <a:latin typeface="Book Antiqua" pitchFamily="18" charset="0"/>
                <a:cs typeface="Arial" charset="0"/>
              </a:rPr>
              <a:t>transform</a:t>
            </a:r>
            <a:r>
              <a:rPr lang="en-IN" sz="1800" dirty="0" smtClean="0">
                <a:solidFill>
                  <a:srgbClr val="002060"/>
                </a:solidFill>
                <a:latin typeface="Book Antiqua" pitchFamily="18" charset="0"/>
                <a:cs typeface="Arial" charset="0"/>
              </a:rPr>
              <a:t> the matched part and put the transformed information into a result tree</a:t>
            </a:r>
          </a:p>
          <a:p>
            <a:pPr lvl="1">
              <a:lnSpc>
                <a:spcPct val="140000"/>
              </a:lnSpc>
              <a:buFont typeface="Wingdings" pitchFamily="2" charset="2"/>
              <a:buChar char="§"/>
            </a:pPr>
            <a:r>
              <a:rPr lang="en-IN" sz="1800" dirty="0" smtClean="0">
                <a:solidFill>
                  <a:srgbClr val="002060"/>
                </a:solidFill>
                <a:latin typeface="Book Antiqua" pitchFamily="18" charset="0"/>
                <a:cs typeface="Arial" charset="0"/>
              </a:rPr>
              <a:t>The result tree is output as a result document</a:t>
            </a:r>
          </a:p>
          <a:p>
            <a:pPr lvl="1">
              <a:lnSpc>
                <a:spcPct val="140000"/>
              </a:lnSpc>
              <a:buFont typeface="Wingdings" pitchFamily="2" charset="2"/>
              <a:buChar char="§"/>
            </a:pPr>
            <a:r>
              <a:rPr lang="en-IN" sz="1800" dirty="0" smtClean="0">
                <a:solidFill>
                  <a:srgbClr val="002060"/>
                </a:solidFill>
                <a:latin typeface="Book Antiqua" pitchFamily="18" charset="0"/>
                <a:cs typeface="Arial" charset="0"/>
              </a:rPr>
              <a:t>Parts of the source document that are not matched by the template are copied unchanged</a:t>
            </a:r>
          </a:p>
          <a:p>
            <a:pPr>
              <a:lnSpc>
                <a:spcPct val="140000"/>
              </a:lnSpc>
            </a:pPr>
            <a:endParaRPr lang="en-IN" sz="2000" dirty="0" smtClean="0">
              <a:latin typeface="Book Antiqua" pitchFamily="18" charset="0"/>
              <a:cs typeface="Arial" charset="0"/>
            </a:endParaRPr>
          </a:p>
          <a:p>
            <a:pPr>
              <a:lnSpc>
                <a:spcPct val="140000"/>
              </a:lnSpc>
            </a:pPr>
            <a:endParaRPr lang="en-IN" sz="2000" dirty="0">
              <a:latin typeface="Book Antiqua"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000" dirty="0" err="1" smtClean="0"/>
              <a:t>eXtensible</a:t>
            </a:r>
            <a:r>
              <a:rPr lang="en-IN" sz="2000" dirty="0" smtClean="0"/>
              <a:t> </a:t>
            </a:r>
            <a:r>
              <a:rPr lang="en-IN" sz="2000" dirty="0" err="1" smtClean="0"/>
              <a:t>Stylesheet</a:t>
            </a:r>
            <a:r>
              <a:rPr lang="en-IN" sz="2000" dirty="0" smtClean="0"/>
              <a:t> Language (XSL)</a:t>
            </a:r>
            <a:endParaRPr lang="en-IN" sz="2000" dirty="0"/>
          </a:p>
        </p:txBody>
      </p:sp>
      <p:sp>
        <p:nvSpPr>
          <p:cNvPr id="3" name="Content Placeholder 2"/>
          <p:cNvSpPr>
            <a:spLocks noGrp="1"/>
          </p:cNvSpPr>
          <p:nvPr>
            <p:ph idx="1"/>
          </p:nvPr>
        </p:nvSpPr>
        <p:spPr/>
        <p:txBody>
          <a:bodyPr/>
          <a:lstStyle/>
          <a:p>
            <a:pPr>
              <a:buBlip>
                <a:blip r:embed="rId3"/>
              </a:buBlip>
            </a:pPr>
            <a:r>
              <a:rPr lang="en-IN" sz="2000" b="1" dirty="0" smtClean="0">
                <a:latin typeface="Book Antiqua" pitchFamily="18" charset="0"/>
              </a:rPr>
              <a:t>Understanding </a:t>
            </a:r>
            <a:r>
              <a:rPr lang="en-IN" sz="2000" b="1" dirty="0" err="1" smtClean="0">
                <a:latin typeface="Book Antiqua" pitchFamily="18" charset="0"/>
              </a:rPr>
              <a:t>XPath</a:t>
            </a:r>
            <a:endParaRPr lang="en-IN" sz="2000" b="1" dirty="0" smtClean="0">
              <a:latin typeface="Book Antiqua" pitchFamily="18" charset="0"/>
            </a:endParaRPr>
          </a:p>
          <a:p>
            <a:pPr lvl="1"/>
            <a:endParaRPr lang="en-IN" dirty="0"/>
          </a:p>
        </p:txBody>
      </p:sp>
      <p:sp>
        <p:nvSpPr>
          <p:cNvPr id="11" name="Text Placeholder 6"/>
          <p:cNvSpPr txBox="1">
            <a:spLocks/>
          </p:cNvSpPr>
          <p:nvPr/>
        </p:nvSpPr>
        <p:spPr>
          <a:xfrm>
            <a:off x="533400" y="1219200"/>
            <a:ext cx="8382000" cy="5257800"/>
          </a:xfrm>
          <a:prstGeom prst="rect">
            <a:avLst/>
          </a:prstGeom>
        </p:spPr>
        <p:style>
          <a:lnRef idx="2">
            <a:schemeClr val="accent1"/>
          </a:lnRef>
          <a:fillRef idx="1">
            <a:schemeClr val="lt1"/>
          </a:fillRef>
          <a:effectRef idx="0">
            <a:schemeClr val="accent1"/>
          </a:effectRef>
          <a:fontRef idx="minor">
            <a:schemeClr val="dk1"/>
          </a:fontRef>
        </p:style>
        <p:txBody>
          <a:bodyPr/>
          <a:lstStyle/>
          <a:p>
            <a:pPr marL="342900" marR="0" lvl="0" indent="-342900" algn="l" defTabSz="914400" rtl="0" eaLnBrk="1" fontAlgn="auto" latinLnBrk="0" hangingPunct="1">
              <a:lnSpc>
                <a:spcPct val="100000"/>
              </a:lnSpc>
              <a:spcBef>
                <a:spcPct val="20000"/>
              </a:spcBef>
              <a:spcAft>
                <a:spcPts val="0"/>
              </a:spcAft>
              <a:buClrTx/>
              <a:buSzTx/>
              <a:buFont typeface="Arial" charset="0"/>
              <a:buNone/>
              <a:tabLst/>
              <a:defRPr/>
            </a:pP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 </a:t>
            </a:r>
          </a:p>
          <a:p>
            <a:pPr marL="342900" marR="0" lvl="0" indent="-342900" algn="l" defTabSz="914400" rtl="0" eaLnBrk="1" fontAlgn="auto" latinLnBrk="0" hangingPunct="1">
              <a:lnSpc>
                <a:spcPct val="100000"/>
              </a:lnSpc>
              <a:spcBef>
                <a:spcPct val="20000"/>
              </a:spcBef>
              <a:spcAft>
                <a:spcPts val="0"/>
              </a:spcAft>
              <a:buClrTx/>
              <a:buSzTx/>
              <a:buFont typeface="Arial" charset="0"/>
              <a:buNone/>
              <a:tabLst/>
              <a:defRPr/>
            </a:pP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 </a:t>
            </a:r>
          </a:p>
        </p:txBody>
      </p:sp>
      <p:sp>
        <p:nvSpPr>
          <p:cNvPr id="12" name="Rectangle 4"/>
          <p:cNvSpPr>
            <a:spLocks/>
          </p:cNvSpPr>
          <p:nvPr/>
        </p:nvSpPr>
        <p:spPr bwMode="auto">
          <a:xfrm>
            <a:off x="5105400" y="1524000"/>
            <a:ext cx="3657600" cy="449580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lstStyle/>
          <a:p>
            <a:pPr marL="342900" indent="-342900">
              <a:spcBef>
                <a:spcPct val="20000"/>
              </a:spcBef>
              <a:buFont typeface="Arial" charset="0"/>
              <a:buNone/>
              <a:defRPr/>
            </a:pPr>
            <a:r>
              <a:rPr lang="en-US" sz="2000" dirty="0">
                <a:latin typeface="+mj-lt"/>
              </a:rPr>
              <a:t>   </a:t>
            </a:r>
            <a:endParaRPr lang="en-US" sz="2000" dirty="0" smtClean="0">
              <a:latin typeface="+mj-lt"/>
            </a:endParaRPr>
          </a:p>
          <a:p>
            <a:pPr marL="342900" indent="-342900">
              <a:spcBef>
                <a:spcPct val="20000"/>
              </a:spcBef>
              <a:buFont typeface="Arial" charset="0"/>
              <a:buNone/>
              <a:defRPr/>
            </a:pPr>
            <a:r>
              <a:rPr lang="en-US" dirty="0" err="1" smtClean="0">
                <a:solidFill>
                  <a:srgbClr val="002060"/>
                </a:solidFill>
                <a:latin typeface="Book Antiqua" pitchFamily="18" charset="0"/>
              </a:rPr>
              <a:t>XPath</a:t>
            </a:r>
            <a:r>
              <a:rPr lang="en-US" dirty="0" smtClean="0">
                <a:solidFill>
                  <a:srgbClr val="002060"/>
                </a:solidFill>
                <a:latin typeface="Book Antiqua" pitchFamily="18" charset="0"/>
              </a:rPr>
              <a:t> </a:t>
            </a:r>
            <a:r>
              <a:rPr lang="en-US" dirty="0">
                <a:solidFill>
                  <a:srgbClr val="002060"/>
                </a:solidFill>
                <a:latin typeface="Book Antiqua" pitchFamily="18" charset="0"/>
              </a:rPr>
              <a:t>expressions are similar to </a:t>
            </a:r>
          </a:p>
          <a:p>
            <a:pPr marL="342900" indent="-342900">
              <a:spcBef>
                <a:spcPct val="20000"/>
              </a:spcBef>
              <a:buFont typeface="Arial" charset="0"/>
              <a:buNone/>
              <a:defRPr/>
            </a:pPr>
            <a:r>
              <a:rPr lang="en-US" dirty="0">
                <a:solidFill>
                  <a:srgbClr val="002060"/>
                </a:solidFill>
                <a:latin typeface="Book Antiqua" pitchFamily="18" charset="0"/>
              </a:rPr>
              <a:t>   paths in a computer file system</a:t>
            </a:r>
          </a:p>
          <a:p>
            <a:pPr marL="342900" indent="-342900">
              <a:spcBef>
                <a:spcPct val="20000"/>
              </a:spcBef>
              <a:buFont typeface="Arial" charset="0"/>
              <a:buNone/>
              <a:defRPr/>
            </a:pPr>
            <a:endParaRPr lang="en-US" dirty="0">
              <a:solidFill>
                <a:srgbClr val="002060"/>
              </a:solidFill>
              <a:latin typeface="Book Antiqua" pitchFamily="18" charset="0"/>
            </a:endParaRPr>
          </a:p>
          <a:p>
            <a:pPr marL="342900" indent="-342900">
              <a:spcBef>
                <a:spcPct val="20000"/>
              </a:spcBef>
              <a:buFont typeface="Arial" charset="0"/>
              <a:buNone/>
              <a:defRPr/>
            </a:pPr>
            <a:r>
              <a:rPr lang="en-US" b="1" dirty="0">
                <a:solidFill>
                  <a:srgbClr val="002060"/>
                </a:solidFill>
                <a:latin typeface="Book Antiqua" pitchFamily="18" charset="0"/>
              </a:rPr>
              <a:t>   /</a:t>
            </a:r>
            <a:r>
              <a:rPr lang="en-US" dirty="0">
                <a:solidFill>
                  <a:srgbClr val="002060"/>
                </a:solidFill>
                <a:latin typeface="Book Antiqua" pitchFamily="18" charset="0"/>
              </a:rPr>
              <a:t> represents the document </a:t>
            </a:r>
          </a:p>
          <a:p>
            <a:pPr marL="342900" indent="-342900">
              <a:spcBef>
                <a:spcPct val="20000"/>
              </a:spcBef>
              <a:buFont typeface="Arial" charset="0"/>
              <a:buNone/>
              <a:defRPr/>
            </a:pPr>
            <a:endParaRPr lang="en-US" dirty="0">
              <a:solidFill>
                <a:srgbClr val="002060"/>
              </a:solidFill>
              <a:latin typeface="Book Antiqua" pitchFamily="18" charset="0"/>
            </a:endParaRPr>
          </a:p>
          <a:p>
            <a:pPr marL="342900" indent="-342900">
              <a:spcBef>
                <a:spcPct val="20000"/>
              </a:spcBef>
              <a:buFont typeface="Arial" charset="0"/>
              <a:buNone/>
              <a:defRPr/>
            </a:pPr>
            <a:r>
              <a:rPr lang="en-US" b="1" dirty="0">
                <a:solidFill>
                  <a:srgbClr val="002060"/>
                </a:solidFill>
                <a:latin typeface="Book Antiqua" pitchFamily="18" charset="0"/>
              </a:rPr>
              <a:t>   /</a:t>
            </a:r>
            <a:r>
              <a:rPr lang="en-US" b="1" dirty="0" err="1">
                <a:solidFill>
                  <a:srgbClr val="002060"/>
                </a:solidFill>
                <a:latin typeface="Book Antiqua" pitchFamily="18" charset="0"/>
              </a:rPr>
              <a:t>movieLibrary</a:t>
            </a:r>
            <a:r>
              <a:rPr lang="en-US" dirty="0">
                <a:solidFill>
                  <a:srgbClr val="002060"/>
                </a:solidFill>
                <a:latin typeface="Book Antiqua" pitchFamily="18" charset="0"/>
              </a:rPr>
              <a:t> selects root element</a:t>
            </a:r>
          </a:p>
          <a:p>
            <a:pPr marL="342900" indent="-342900">
              <a:spcBef>
                <a:spcPct val="20000"/>
              </a:spcBef>
              <a:buFont typeface="Arial" charset="0"/>
              <a:buNone/>
              <a:defRPr/>
            </a:pPr>
            <a:endParaRPr lang="en-US" dirty="0">
              <a:solidFill>
                <a:srgbClr val="002060"/>
              </a:solidFill>
              <a:latin typeface="Book Antiqua" pitchFamily="18" charset="0"/>
            </a:endParaRPr>
          </a:p>
          <a:p>
            <a:pPr marL="342900" indent="-342900">
              <a:spcBef>
                <a:spcPct val="20000"/>
              </a:spcBef>
              <a:buFont typeface="Arial" charset="0"/>
              <a:buNone/>
              <a:defRPr/>
            </a:pPr>
            <a:r>
              <a:rPr lang="en-US" b="1" dirty="0">
                <a:solidFill>
                  <a:srgbClr val="002060"/>
                </a:solidFill>
                <a:latin typeface="Book Antiqua" pitchFamily="18" charset="0"/>
              </a:rPr>
              <a:t>   /</a:t>
            </a:r>
            <a:r>
              <a:rPr lang="en-US" b="1" dirty="0" err="1">
                <a:solidFill>
                  <a:srgbClr val="002060"/>
                </a:solidFill>
                <a:latin typeface="Book Antiqua" pitchFamily="18" charset="0"/>
              </a:rPr>
              <a:t>movieLibrary</a:t>
            </a:r>
            <a:r>
              <a:rPr lang="en-US" b="1" dirty="0">
                <a:solidFill>
                  <a:srgbClr val="002060"/>
                </a:solidFill>
                <a:latin typeface="Book Antiqua" pitchFamily="18" charset="0"/>
              </a:rPr>
              <a:t>/movie</a:t>
            </a:r>
            <a:r>
              <a:rPr lang="en-US" dirty="0">
                <a:solidFill>
                  <a:srgbClr val="002060"/>
                </a:solidFill>
                <a:latin typeface="Book Antiqua" pitchFamily="18" charset="0"/>
              </a:rPr>
              <a:t> selects </a:t>
            </a:r>
            <a:r>
              <a:rPr lang="en-US" i="1" dirty="0">
                <a:solidFill>
                  <a:srgbClr val="002060"/>
                </a:solidFill>
                <a:latin typeface="Book Antiqua" pitchFamily="18" charset="0"/>
              </a:rPr>
              <a:t>every</a:t>
            </a:r>
            <a:r>
              <a:rPr lang="en-US" dirty="0">
                <a:solidFill>
                  <a:srgbClr val="002060"/>
                </a:solidFill>
                <a:latin typeface="Book Antiqua" pitchFamily="18" charset="0"/>
              </a:rPr>
              <a:t> movie element</a:t>
            </a:r>
          </a:p>
          <a:p>
            <a:pPr marL="342900" indent="-342900">
              <a:spcBef>
                <a:spcPct val="20000"/>
              </a:spcBef>
              <a:buFont typeface="Arial" charset="0"/>
              <a:buNone/>
              <a:defRPr/>
            </a:pPr>
            <a:endParaRPr lang="en-US" dirty="0">
              <a:solidFill>
                <a:srgbClr val="002060"/>
              </a:solidFill>
              <a:latin typeface="Book Antiqua" pitchFamily="18" charset="0"/>
            </a:endParaRPr>
          </a:p>
          <a:p>
            <a:pPr marL="342900" indent="-342900">
              <a:spcBef>
                <a:spcPct val="20000"/>
              </a:spcBef>
              <a:buFont typeface="Arial" charset="0"/>
              <a:buNone/>
              <a:defRPr/>
            </a:pPr>
            <a:r>
              <a:rPr lang="en-US" b="1" dirty="0">
                <a:solidFill>
                  <a:srgbClr val="002060"/>
                </a:solidFill>
                <a:latin typeface="Book Antiqua" pitchFamily="18" charset="0"/>
              </a:rPr>
              <a:t>   //director</a:t>
            </a:r>
            <a:r>
              <a:rPr lang="en-US" dirty="0">
                <a:solidFill>
                  <a:srgbClr val="002060"/>
                </a:solidFill>
                <a:latin typeface="Book Antiqua" pitchFamily="18" charset="0"/>
              </a:rPr>
              <a:t> selects </a:t>
            </a:r>
            <a:r>
              <a:rPr lang="en-US" i="1" dirty="0">
                <a:solidFill>
                  <a:srgbClr val="002060"/>
                </a:solidFill>
                <a:latin typeface="Book Antiqua" pitchFamily="18" charset="0"/>
              </a:rPr>
              <a:t>every</a:t>
            </a:r>
            <a:r>
              <a:rPr lang="en-US" dirty="0">
                <a:solidFill>
                  <a:srgbClr val="002060"/>
                </a:solidFill>
                <a:latin typeface="Book Antiqua" pitchFamily="18" charset="0"/>
              </a:rPr>
              <a:t> actor element, wherever it occurs</a:t>
            </a:r>
          </a:p>
        </p:txBody>
      </p:sp>
      <p:sp>
        <p:nvSpPr>
          <p:cNvPr id="8" name="Rectangle 7"/>
          <p:cNvSpPr/>
          <p:nvPr/>
        </p:nvSpPr>
        <p:spPr>
          <a:xfrm>
            <a:off x="762000" y="1600200"/>
            <a:ext cx="3733800" cy="44958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marL="342900" indent="-342900">
              <a:spcBef>
                <a:spcPct val="20000"/>
              </a:spcBef>
              <a:defRPr/>
            </a:pPr>
            <a:r>
              <a:rPr lang="en-IN" dirty="0" smtClean="0">
                <a:solidFill>
                  <a:srgbClr val="002060"/>
                </a:solidFill>
                <a:latin typeface="Book Antiqua" pitchFamily="18" charset="0"/>
                <a:ea typeface="Verdana" pitchFamily="34" charset="0"/>
                <a:cs typeface="Arial" charset="0"/>
              </a:rPr>
              <a:t>Consider the XML document:</a:t>
            </a:r>
          </a:p>
          <a:p>
            <a:pPr marL="342900" lvl="0" indent="-342900">
              <a:spcBef>
                <a:spcPct val="20000"/>
              </a:spcBef>
              <a:defRPr/>
            </a:pPr>
            <a:r>
              <a:rPr lang="en-US" dirty="0" smtClean="0">
                <a:solidFill>
                  <a:srgbClr val="002060"/>
                </a:solidFill>
                <a:latin typeface="Book Antiqua" pitchFamily="18" charset="0"/>
                <a:ea typeface="Verdana" pitchFamily="34" charset="0"/>
                <a:cs typeface="Arial" charset="0"/>
              </a:rPr>
              <a:t>Movie.xml</a:t>
            </a:r>
            <a:endParaRPr lang="en-IN" dirty="0" smtClean="0">
              <a:solidFill>
                <a:srgbClr val="002060"/>
              </a:solidFill>
              <a:latin typeface="Book Antiqua" pitchFamily="18" charset="0"/>
              <a:ea typeface="Verdana" pitchFamily="34" charset="0"/>
              <a:cs typeface="Arial" charset="0"/>
            </a:endParaRPr>
          </a:p>
          <a:p>
            <a:pPr marL="342900" lvl="0" indent="-342900">
              <a:spcBef>
                <a:spcPct val="20000"/>
              </a:spcBef>
              <a:defRPr/>
            </a:pPr>
            <a:r>
              <a:rPr lang="en-IN" dirty="0" smtClean="0">
                <a:solidFill>
                  <a:srgbClr val="002060"/>
                </a:solidFill>
                <a:latin typeface="Book Antiqua" pitchFamily="18" charset="0"/>
                <a:ea typeface="Verdana" pitchFamily="34" charset="0"/>
                <a:cs typeface="Arial" charset="0"/>
              </a:rPr>
              <a:t>&lt;</a:t>
            </a:r>
            <a:r>
              <a:rPr lang="en-IN" dirty="0" err="1" smtClean="0">
                <a:solidFill>
                  <a:srgbClr val="002060"/>
                </a:solidFill>
                <a:latin typeface="Book Antiqua" pitchFamily="18" charset="0"/>
                <a:ea typeface="Verdana" pitchFamily="34" charset="0"/>
                <a:cs typeface="Arial" charset="0"/>
              </a:rPr>
              <a:t>movieLibrary</a:t>
            </a:r>
            <a:r>
              <a:rPr lang="en-IN" dirty="0" smtClean="0">
                <a:solidFill>
                  <a:srgbClr val="002060"/>
                </a:solidFill>
                <a:latin typeface="Book Antiqua" pitchFamily="18" charset="0"/>
                <a:ea typeface="Verdana" pitchFamily="34" charset="0"/>
                <a:cs typeface="Arial" charset="0"/>
              </a:rPr>
              <a:t>&gt;</a:t>
            </a:r>
          </a:p>
          <a:p>
            <a:pPr marL="342900" lvl="0" indent="-342900">
              <a:spcBef>
                <a:spcPct val="20000"/>
              </a:spcBef>
              <a:defRPr/>
            </a:pPr>
            <a:r>
              <a:rPr lang="en-IN" dirty="0" smtClean="0">
                <a:solidFill>
                  <a:srgbClr val="002060"/>
                </a:solidFill>
                <a:latin typeface="Book Antiqua" pitchFamily="18" charset="0"/>
                <a:ea typeface="Verdana" pitchFamily="34" charset="0"/>
                <a:cs typeface="Arial" charset="0"/>
              </a:rPr>
              <a:t>     &lt;movie&gt;</a:t>
            </a:r>
          </a:p>
          <a:p>
            <a:pPr marL="342900" lvl="0" indent="-342900">
              <a:spcBef>
                <a:spcPct val="20000"/>
              </a:spcBef>
              <a:defRPr/>
            </a:pPr>
            <a:r>
              <a:rPr lang="en-IN" dirty="0" smtClean="0">
                <a:solidFill>
                  <a:srgbClr val="002060"/>
                </a:solidFill>
                <a:latin typeface="Book Antiqua" pitchFamily="18" charset="0"/>
                <a:ea typeface="Verdana" pitchFamily="34" charset="0"/>
                <a:cs typeface="Arial" charset="0"/>
              </a:rPr>
              <a:t>        &lt;title&gt;Mad Max&lt;/title&gt;</a:t>
            </a:r>
            <a:br>
              <a:rPr lang="en-IN" dirty="0" smtClean="0">
                <a:solidFill>
                  <a:srgbClr val="002060"/>
                </a:solidFill>
                <a:latin typeface="Book Antiqua" pitchFamily="18" charset="0"/>
                <a:ea typeface="Verdana" pitchFamily="34" charset="0"/>
                <a:cs typeface="Arial" charset="0"/>
              </a:rPr>
            </a:br>
            <a:r>
              <a:rPr lang="en-IN" dirty="0" smtClean="0">
                <a:solidFill>
                  <a:srgbClr val="002060"/>
                </a:solidFill>
                <a:latin typeface="Book Antiqua" pitchFamily="18" charset="0"/>
                <a:ea typeface="Verdana" pitchFamily="34" charset="0"/>
                <a:cs typeface="Arial" charset="0"/>
              </a:rPr>
              <a:t>    &lt;director&gt;George Miller&lt;/director&gt;</a:t>
            </a:r>
            <a:br>
              <a:rPr lang="en-IN" dirty="0" smtClean="0">
                <a:solidFill>
                  <a:srgbClr val="002060"/>
                </a:solidFill>
                <a:latin typeface="Book Antiqua" pitchFamily="18" charset="0"/>
                <a:ea typeface="Verdana" pitchFamily="34" charset="0"/>
                <a:cs typeface="Arial" charset="0"/>
              </a:rPr>
            </a:br>
            <a:r>
              <a:rPr lang="en-IN" dirty="0" smtClean="0">
                <a:solidFill>
                  <a:srgbClr val="002060"/>
                </a:solidFill>
                <a:latin typeface="Book Antiqua" pitchFamily="18" charset="0"/>
                <a:ea typeface="Verdana" pitchFamily="34" charset="0"/>
                <a:cs typeface="Arial" charset="0"/>
              </a:rPr>
              <a:t>&lt;/movie&gt;</a:t>
            </a:r>
          </a:p>
          <a:p>
            <a:pPr marL="342900" lvl="0" indent="-342900">
              <a:spcBef>
                <a:spcPct val="20000"/>
              </a:spcBef>
              <a:defRPr/>
            </a:pPr>
            <a:r>
              <a:rPr lang="en-IN" dirty="0" smtClean="0">
                <a:solidFill>
                  <a:srgbClr val="002060"/>
                </a:solidFill>
                <a:latin typeface="Book Antiqua" pitchFamily="18" charset="0"/>
                <a:ea typeface="Verdana" pitchFamily="34" charset="0"/>
                <a:cs typeface="Arial" charset="0"/>
              </a:rPr>
              <a:t>     &lt;movie&gt;</a:t>
            </a:r>
          </a:p>
          <a:p>
            <a:pPr marL="342900" lvl="0" indent="-342900">
              <a:spcBef>
                <a:spcPct val="20000"/>
              </a:spcBef>
              <a:defRPr/>
            </a:pPr>
            <a:r>
              <a:rPr lang="en-IN" dirty="0" smtClean="0">
                <a:solidFill>
                  <a:srgbClr val="002060"/>
                </a:solidFill>
                <a:latin typeface="Book Antiqua" pitchFamily="18" charset="0"/>
                <a:ea typeface="Verdana" pitchFamily="34" charset="0"/>
                <a:cs typeface="Arial" charset="0"/>
              </a:rPr>
              <a:t>        &lt;title&gt;</a:t>
            </a:r>
            <a:r>
              <a:rPr lang="en-IN" dirty="0" err="1" smtClean="0">
                <a:solidFill>
                  <a:srgbClr val="002060"/>
                </a:solidFill>
                <a:latin typeface="Book Antiqua" pitchFamily="18" charset="0"/>
                <a:ea typeface="Verdana" pitchFamily="34" charset="0"/>
                <a:cs typeface="Arial" charset="0"/>
              </a:rPr>
              <a:t>Padosan</a:t>
            </a:r>
            <a:r>
              <a:rPr lang="en-IN" dirty="0" smtClean="0">
                <a:solidFill>
                  <a:srgbClr val="002060"/>
                </a:solidFill>
                <a:latin typeface="Book Antiqua" pitchFamily="18" charset="0"/>
                <a:ea typeface="Verdana" pitchFamily="34" charset="0"/>
                <a:cs typeface="Arial" charset="0"/>
              </a:rPr>
              <a:t>&lt;/title&gt;</a:t>
            </a:r>
            <a:br>
              <a:rPr lang="en-IN" dirty="0" smtClean="0">
                <a:solidFill>
                  <a:srgbClr val="002060"/>
                </a:solidFill>
                <a:latin typeface="Book Antiqua" pitchFamily="18" charset="0"/>
                <a:ea typeface="Verdana" pitchFamily="34" charset="0"/>
                <a:cs typeface="Arial" charset="0"/>
              </a:rPr>
            </a:br>
            <a:r>
              <a:rPr lang="en-IN" dirty="0" smtClean="0">
                <a:solidFill>
                  <a:srgbClr val="002060"/>
                </a:solidFill>
                <a:latin typeface="Book Antiqua" pitchFamily="18" charset="0"/>
                <a:ea typeface="Verdana" pitchFamily="34" charset="0"/>
                <a:cs typeface="Arial" charset="0"/>
              </a:rPr>
              <a:t>    &lt;director&gt;</a:t>
            </a:r>
            <a:r>
              <a:rPr lang="en-IN" dirty="0" err="1" smtClean="0">
                <a:solidFill>
                  <a:srgbClr val="002060"/>
                </a:solidFill>
                <a:latin typeface="Book Antiqua" pitchFamily="18" charset="0"/>
                <a:ea typeface="Verdana" pitchFamily="34" charset="0"/>
                <a:cs typeface="Arial" charset="0"/>
              </a:rPr>
              <a:t>Jyoti</a:t>
            </a:r>
            <a:r>
              <a:rPr lang="en-IN" dirty="0" smtClean="0">
                <a:solidFill>
                  <a:srgbClr val="002060"/>
                </a:solidFill>
                <a:latin typeface="Book Antiqua" pitchFamily="18" charset="0"/>
                <a:ea typeface="Verdana" pitchFamily="34" charset="0"/>
                <a:cs typeface="Arial" charset="0"/>
              </a:rPr>
              <a:t> </a:t>
            </a:r>
            <a:r>
              <a:rPr lang="en-IN" dirty="0" err="1" smtClean="0">
                <a:solidFill>
                  <a:srgbClr val="002060"/>
                </a:solidFill>
                <a:latin typeface="Book Antiqua" pitchFamily="18" charset="0"/>
                <a:ea typeface="Verdana" pitchFamily="34" charset="0"/>
                <a:cs typeface="Arial" charset="0"/>
              </a:rPr>
              <a:t>Swaroop</a:t>
            </a:r>
            <a:r>
              <a:rPr lang="en-IN" dirty="0" smtClean="0">
                <a:solidFill>
                  <a:srgbClr val="002060"/>
                </a:solidFill>
                <a:latin typeface="Book Antiqua" pitchFamily="18" charset="0"/>
                <a:ea typeface="Verdana" pitchFamily="34" charset="0"/>
                <a:cs typeface="Arial" charset="0"/>
              </a:rPr>
              <a:t>&lt;/director&gt;</a:t>
            </a:r>
            <a:br>
              <a:rPr lang="en-IN" dirty="0" smtClean="0">
                <a:solidFill>
                  <a:srgbClr val="002060"/>
                </a:solidFill>
                <a:latin typeface="Book Antiqua" pitchFamily="18" charset="0"/>
                <a:ea typeface="Verdana" pitchFamily="34" charset="0"/>
                <a:cs typeface="Arial" charset="0"/>
              </a:rPr>
            </a:br>
            <a:r>
              <a:rPr lang="en-IN" dirty="0" smtClean="0">
                <a:solidFill>
                  <a:srgbClr val="002060"/>
                </a:solidFill>
                <a:latin typeface="Book Antiqua" pitchFamily="18" charset="0"/>
                <a:ea typeface="Verdana" pitchFamily="34" charset="0"/>
                <a:cs typeface="Arial" charset="0"/>
              </a:rPr>
              <a:t>&lt;/movie&gt;</a:t>
            </a:r>
          </a:p>
          <a:p>
            <a:pPr marL="342900" lvl="0" indent="-342900">
              <a:spcBef>
                <a:spcPct val="20000"/>
              </a:spcBef>
              <a:defRPr/>
            </a:pPr>
            <a:r>
              <a:rPr lang="en-IN" dirty="0" smtClean="0">
                <a:solidFill>
                  <a:srgbClr val="002060"/>
                </a:solidFill>
                <a:latin typeface="Book Antiqua" pitchFamily="18" charset="0"/>
                <a:ea typeface="Verdana" pitchFamily="34" charset="0"/>
                <a:cs typeface="Arial" charset="0"/>
              </a:rPr>
              <a:t>  &lt;/</a:t>
            </a:r>
            <a:r>
              <a:rPr lang="en-IN" dirty="0" err="1" smtClean="0">
                <a:solidFill>
                  <a:srgbClr val="002060"/>
                </a:solidFill>
                <a:latin typeface="Book Antiqua" pitchFamily="18" charset="0"/>
                <a:ea typeface="Verdana" pitchFamily="34" charset="0"/>
                <a:cs typeface="Arial" charset="0"/>
              </a:rPr>
              <a:t>movieLibrary</a:t>
            </a:r>
            <a:r>
              <a:rPr lang="en-IN" dirty="0" smtClean="0">
                <a:solidFill>
                  <a:srgbClr val="002060"/>
                </a:solidFill>
                <a:latin typeface="Book Antiqua" pitchFamily="18" charset="0"/>
                <a:ea typeface="Verdana" pitchFamily="34" charset="0"/>
                <a:cs typeface="Arial" charset="0"/>
              </a:rPr>
              <a:t>&gt;</a:t>
            </a:r>
          </a:p>
          <a:p>
            <a:pPr marL="342900" lvl="0" indent="-342900">
              <a:spcBef>
                <a:spcPct val="20000"/>
              </a:spcBef>
              <a:buFont typeface="Arial" pitchFamily="34" charset="0"/>
              <a:buChar char="•"/>
              <a:defRPr/>
            </a:pPr>
            <a:endParaRPr lang="en-IN" dirty="0" smtClean="0">
              <a:solidFill>
                <a:srgbClr val="002060"/>
              </a:solidFill>
              <a:latin typeface="Book Antiqua" pitchFamily="18" charset="0"/>
              <a:ea typeface="Verdana" pitchFamily="34" charset="0"/>
              <a:cs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000" dirty="0" smtClean="0"/>
              <a:t>XSL</a:t>
            </a:r>
            <a:endParaRPr lang="en-IN" sz="2000" dirty="0"/>
          </a:p>
        </p:txBody>
      </p:sp>
      <p:sp>
        <p:nvSpPr>
          <p:cNvPr id="3" name="Content Placeholder 2"/>
          <p:cNvSpPr>
            <a:spLocks noGrp="1"/>
          </p:cNvSpPr>
          <p:nvPr>
            <p:ph idx="1"/>
          </p:nvPr>
        </p:nvSpPr>
        <p:spPr/>
        <p:txBody>
          <a:bodyPr>
            <a:normAutofit/>
          </a:bodyPr>
          <a:lstStyle/>
          <a:p>
            <a:pPr>
              <a:buBlip>
                <a:blip r:embed="rId3"/>
              </a:buBlip>
            </a:pPr>
            <a:r>
              <a:rPr lang="en-IN" sz="2000" dirty="0" smtClean="0">
                <a:solidFill>
                  <a:srgbClr val="002060"/>
                </a:solidFill>
                <a:latin typeface="Book Antiqua" pitchFamily="18" charset="0"/>
              </a:rPr>
              <a:t>Understanding XSLT</a:t>
            </a:r>
          </a:p>
          <a:p>
            <a:pPr>
              <a:buFont typeface="Wingdings" pitchFamily="2" charset="2"/>
              <a:buChar char="ü"/>
            </a:pPr>
            <a:endParaRPr lang="en-IN" sz="2200" dirty="0">
              <a:latin typeface="Book Antiqua" pitchFamily="18" charset="0"/>
            </a:endParaRPr>
          </a:p>
        </p:txBody>
      </p:sp>
      <p:sp>
        <p:nvSpPr>
          <p:cNvPr id="4" name="Text Placeholder 3"/>
          <p:cNvSpPr txBox="1">
            <a:spLocks/>
          </p:cNvSpPr>
          <p:nvPr/>
        </p:nvSpPr>
        <p:spPr>
          <a:xfrm>
            <a:off x="457200" y="1360488"/>
            <a:ext cx="8240713" cy="5116512"/>
          </a:xfrm>
          <a:prstGeom prst="rect">
            <a:avLst/>
          </a:prstGeom>
        </p:spPr>
        <p:txBody>
          <a:bodyPr/>
          <a:lstStyle/>
          <a:p>
            <a:pPr marL="800100" lvl="1" indent="-342900">
              <a:spcBef>
                <a:spcPct val="20000"/>
              </a:spcBef>
              <a:buFont typeface="Wingdings" pitchFamily="2" charset="2"/>
              <a:buChar char="§"/>
              <a:defRPr/>
            </a:pP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&lt;</a:t>
            </a:r>
            <a:r>
              <a:rPr kumimoji="0" lang="en-IN"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Arial" charset="0"/>
              </a:rPr>
              <a:t>xsl:for</a:t>
            </a: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-each  select="//movie"&gt; </a:t>
            </a:r>
          </a:p>
          <a:p>
            <a:pPr marL="1200150" lvl="2" indent="-285750">
              <a:spcBef>
                <a:spcPct val="20000"/>
              </a:spcBef>
              <a:buFont typeface="Arial" pitchFamily="34" charset="0"/>
              <a:buChar char="•"/>
              <a:defRPr/>
            </a:pP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loops through every movie element, everywhere in the document</a:t>
            </a:r>
          </a:p>
          <a:p>
            <a:pPr marL="800100" lvl="1" indent="-342900">
              <a:spcBef>
                <a:spcPct val="20000"/>
              </a:spcBef>
              <a:buFont typeface="Wingdings" pitchFamily="2" charset="2"/>
              <a:buChar char="§"/>
              <a:defRPr/>
            </a:pPr>
            <a:endPar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endParaRPr>
          </a:p>
          <a:p>
            <a:pPr marL="800100" lvl="1" indent="-342900">
              <a:spcBef>
                <a:spcPct val="20000"/>
              </a:spcBef>
              <a:buFont typeface="Wingdings" pitchFamily="2" charset="2"/>
              <a:buChar char="§"/>
              <a:defRPr/>
            </a:pP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&lt;</a:t>
            </a:r>
            <a:r>
              <a:rPr kumimoji="0" lang="en-IN"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Arial" charset="0"/>
              </a:rPr>
              <a:t>xsl:value</a:t>
            </a: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-of  select="title"/&gt; </a:t>
            </a:r>
          </a:p>
          <a:p>
            <a:pPr marL="1200150" lvl="2" indent="-285750">
              <a:spcBef>
                <a:spcPct val="20000"/>
              </a:spcBef>
              <a:buFont typeface="Arial" pitchFamily="34" charset="0"/>
              <a:buChar char="•"/>
              <a:defRPr/>
            </a:pP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selects </a:t>
            </a:r>
            <a:r>
              <a:rPr kumimoji="0" lang="en-IN" b="0" i="1"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content</a:t>
            </a: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 of title element at current location</a:t>
            </a:r>
          </a:p>
          <a:p>
            <a:pPr marL="800100" lvl="1" indent="-342900">
              <a:spcBef>
                <a:spcPct val="20000"/>
              </a:spcBef>
              <a:buFont typeface="Wingdings" pitchFamily="2" charset="2"/>
              <a:buChar char="§"/>
              <a:defRPr/>
            </a:pPr>
            <a:endPar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endParaRPr>
          </a:p>
          <a:p>
            <a:pPr marL="800100" lvl="1" indent="-342900">
              <a:spcBef>
                <a:spcPct val="20000"/>
              </a:spcBef>
              <a:buFont typeface="Wingdings" pitchFamily="2" charset="2"/>
              <a:buChar char="§"/>
              <a:defRPr/>
            </a:pP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&lt;</a:t>
            </a:r>
            <a:r>
              <a:rPr kumimoji="0" lang="en-IN"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Arial" charset="0"/>
              </a:rPr>
              <a:t>xsl:for</a:t>
            </a: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-each  select="//movie"&gt;</a:t>
            </a:r>
            <a:b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b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    &lt;</a:t>
            </a:r>
            <a:r>
              <a:rPr kumimoji="0" lang="en-IN"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Arial" charset="0"/>
              </a:rPr>
              <a:t>xsl:value</a:t>
            </a: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-of  select="title"/&gt;</a:t>
            </a:r>
          </a:p>
          <a:p>
            <a:pPr marL="800100" lvl="1" indent="-342900">
              <a:spcBef>
                <a:spcPct val="20000"/>
              </a:spcBef>
              <a:defRPr/>
            </a:pP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
            </a:r>
            <a:b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b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&lt;/</a:t>
            </a:r>
            <a:r>
              <a:rPr kumimoji="0" lang="en-IN"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Arial" charset="0"/>
              </a:rPr>
              <a:t>xsl:for</a:t>
            </a: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-each&gt;</a:t>
            </a:r>
          </a:p>
          <a:p>
            <a:pPr marL="1200150" lvl="2" indent="-285750">
              <a:spcBef>
                <a:spcPct val="20000"/>
              </a:spcBef>
              <a:buFont typeface="Arial" pitchFamily="34" charset="0"/>
              <a:buChar char="•"/>
              <a:defRPr/>
            </a:pP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selects content of title element for each movie in the XML document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2000" b="0" i="0" u="none" strike="noStrike" kern="1200" cap="none" spc="0" normalizeH="0" baseline="0" noProof="0" dirty="0" smtClean="0">
              <a:ln>
                <a:noFill/>
              </a:ln>
              <a:solidFill>
                <a:schemeClr val="tx1"/>
              </a:solidFill>
              <a:effectLst/>
              <a:uLnTx/>
              <a:uFillTx/>
              <a:latin typeface="Book Antiqua" pitchFamily="18" charset="0"/>
              <a:ea typeface="Verdana" pitchFamily="34" charset="0"/>
              <a:cs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000" dirty="0" smtClean="0"/>
              <a:t>XSL</a:t>
            </a:r>
            <a:endParaRPr lang="en-IN" sz="2000" dirty="0"/>
          </a:p>
        </p:txBody>
      </p:sp>
      <p:sp>
        <p:nvSpPr>
          <p:cNvPr id="3" name="Content Placeholder 2"/>
          <p:cNvSpPr>
            <a:spLocks noGrp="1"/>
          </p:cNvSpPr>
          <p:nvPr>
            <p:ph idx="1"/>
          </p:nvPr>
        </p:nvSpPr>
        <p:spPr>
          <a:xfrm>
            <a:off x="42864" y="609600"/>
            <a:ext cx="9029696" cy="6248400"/>
          </a:xfrm>
        </p:spPr>
        <p:txBody>
          <a:bodyPr/>
          <a:lstStyle/>
          <a:p>
            <a:pPr>
              <a:buBlip>
                <a:blip r:embed="rId3"/>
              </a:buBlip>
            </a:pPr>
            <a:r>
              <a:rPr lang="en-IN" sz="2000" b="1" dirty="0" smtClean="0">
                <a:solidFill>
                  <a:srgbClr val="002060"/>
                </a:solidFill>
                <a:latin typeface="Book Antiqua" pitchFamily="18" charset="0"/>
              </a:rPr>
              <a:t>Steps for creating documents</a:t>
            </a:r>
          </a:p>
          <a:p>
            <a:pPr>
              <a:buNone/>
            </a:pPr>
            <a:endParaRPr lang="en-IN" sz="2000" b="1" dirty="0" smtClean="0">
              <a:solidFill>
                <a:srgbClr val="002060"/>
              </a:solidFill>
              <a:latin typeface="Book Antiqua" pitchFamily="18" charset="0"/>
            </a:endParaRPr>
          </a:p>
          <a:p>
            <a:pPr marL="895350" lvl="1" indent="-457200">
              <a:lnSpc>
                <a:spcPct val="140000"/>
              </a:lnSpc>
              <a:buFont typeface="Wingdings" pitchFamily="2" charset="2"/>
              <a:buChar char="§"/>
              <a:defRPr/>
            </a:pPr>
            <a:r>
              <a:rPr lang="en-IN" sz="1800" dirty="0" smtClean="0">
                <a:solidFill>
                  <a:srgbClr val="002060"/>
                </a:solidFill>
                <a:latin typeface="Book Antiqua" pitchFamily="18" charset="0"/>
              </a:rPr>
              <a:t>Create an XML document movies.xml</a:t>
            </a:r>
          </a:p>
          <a:p>
            <a:pPr marL="895350" lvl="1" indent="-457200">
              <a:lnSpc>
                <a:spcPct val="140000"/>
              </a:lnSpc>
              <a:buFont typeface="Wingdings" pitchFamily="2" charset="2"/>
              <a:buChar char="§"/>
              <a:defRPr/>
            </a:pPr>
            <a:endParaRPr lang="en-IN" sz="1800" dirty="0" smtClean="0">
              <a:solidFill>
                <a:srgbClr val="002060"/>
              </a:solidFill>
              <a:latin typeface="Book Antiqua" pitchFamily="18" charset="0"/>
            </a:endParaRPr>
          </a:p>
          <a:p>
            <a:pPr marL="895350" lvl="1" indent="-457200">
              <a:lnSpc>
                <a:spcPct val="140000"/>
              </a:lnSpc>
              <a:buFont typeface="Wingdings" pitchFamily="2" charset="2"/>
              <a:buChar char="§"/>
              <a:defRPr/>
            </a:pPr>
            <a:r>
              <a:rPr lang="en-IN" sz="1800" dirty="0" smtClean="0">
                <a:solidFill>
                  <a:srgbClr val="002060"/>
                </a:solidFill>
                <a:latin typeface="Book Antiqua" pitchFamily="18" charset="0"/>
              </a:rPr>
              <a:t>Create an XSL style sheet file movies.xsl that describes how to select </a:t>
            </a:r>
          </a:p>
          <a:p>
            <a:pPr marL="895350" lvl="1" indent="-457200">
              <a:lnSpc>
                <a:spcPct val="140000"/>
              </a:lnSpc>
              <a:buNone/>
              <a:defRPr/>
            </a:pPr>
            <a:r>
              <a:rPr lang="en-IN" sz="1800" dirty="0" smtClean="0">
                <a:solidFill>
                  <a:srgbClr val="002060"/>
                </a:solidFill>
                <a:latin typeface="Book Antiqua" pitchFamily="18" charset="0"/>
              </a:rPr>
              <a:t>        elements from movies.xml and embed them into an HTML page</a:t>
            </a:r>
          </a:p>
          <a:p>
            <a:pPr marL="895350" lvl="1" indent="-457200">
              <a:lnSpc>
                <a:spcPct val="140000"/>
              </a:lnSpc>
              <a:buNone/>
              <a:defRPr/>
            </a:pPr>
            <a:r>
              <a:rPr lang="en-US" sz="1800" dirty="0" smtClean="0">
                <a:solidFill>
                  <a:srgbClr val="002060"/>
                </a:solidFill>
                <a:latin typeface="Book Antiqua" pitchFamily="18" charset="0"/>
              </a:rPr>
              <a:t>          </a:t>
            </a:r>
            <a:r>
              <a:rPr lang="en-IN" sz="1800" dirty="0" smtClean="0">
                <a:solidFill>
                  <a:srgbClr val="002060"/>
                </a:solidFill>
                <a:latin typeface="Book Antiqua" pitchFamily="18" charset="0"/>
              </a:rPr>
              <a:t>This is done by intermixing HTML and XSL in movies.xsl file</a:t>
            </a:r>
          </a:p>
          <a:p>
            <a:pPr marL="1200150" lvl="2" indent="-457200">
              <a:lnSpc>
                <a:spcPct val="140000"/>
              </a:lnSpc>
              <a:buFont typeface="Wingdings" pitchFamily="2" charset="2"/>
              <a:buChar char="§"/>
              <a:defRPr/>
            </a:pPr>
            <a:endParaRPr lang="en-IN" dirty="0" smtClean="0">
              <a:solidFill>
                <a:srgbClr val="002060"/>
              </a:solidFill>
              <a:latin typeface="Book Antiqua" pitchFamily="18" charset="0"/>
            </a:endParaRPr>
          </a:p>
          <a:p>
            <a:pPr marL="895350" lvl="1" indent="-457200">
              <a:lnSpc>
                <a:spcPct val="140000"/>
              </a:lnSpc>
              <a:buFont typeface="Wingdings" pitchFamily="2" charset="2"/>
              <a:buChar char="§"/>
              <a:defRPr/>
            </a:pPr>
            <a:r>
              <a:rPr lang="en-IN" sz="1800" dirty="0" smtClean="0">
                <a:solidFill>
                  <a:srgbClr val="002060"/>
                </a:solidFill>
                <a:latin typeface="Book Antiqua" pitchFamily="18" charset="0"/>
              </a:rPr>
              <a:t>Add the following line to movies.xml file to tell it to connect to the style sheet movies.xsl for formatting information</a:t>
            </a:r>
          </a:p>
          <a:p>
            <a:pPr marL="1200150" lvl="2" indent="-457200">
              <a:lnSpc>
                <a:spcPct val="140000"/>
              </a:lnSpc>
              <a:buNone/>
              <a:defRPr/>
            </a:pPr>
            <a:r>
              <a:rPr lang="en-IN" dirty="0" smtClean="0">
                <a:solidFill>
                  <a:srgbClr val="002060"/>
                </a:solidFill>
                <a:latin typeface="Book Antiqua" pitchFamily="18" charset="0"/>
              </a:rPr>
              <a:t>&lt;?xml-</a:t>
            </a:r>
            <a:r>
              <a:rPr lang="en-IN" dirty="0" err="1" smtClean="0">
                <a:solidFill>
                  <a:srgbClr val="002060"/>
                </a:solidFill>
                <a:latin typeface="Book Antiqua" pitchFamily="18" charset="0"/>
              </a:rPr>
              <a:t>stylesheet</a:t>
            </a:r>
            <a:r>
              <a:rPr lang="en-IN" dirty="0" smtClean="0">
                <a:solidFill>
                  <a:srgbClr val="002060"/>
                </a:solidFill>
                <a:latin typeface="Book Antiqua" pitchFamily="18" charset="0"/>
              </a:rPr>
              <a:t> type="text/</a:t>
            </a:r>
            <a:r>
              <a:rPr lang="en-IN" dirty="0" err="1" smtClean="0">
                <a:solidFill>
                  <a:srgbClr val="002060"/>
                </a:solidFill>
                <a:latin typeface="Book Antiqua" pitchFamily="18" charset="0"/>
              </a:rPr>
              <a:t>xsl</a:t>
            </a:r>
            <a:r>
              <a:rPr lang="en-IN" dirty="0" smtClean="0">
                <a:solidFill>
                  <a:srgbClr val="002060"/>
                </a:solidFill>
                <a:latin typeface="Book Antiqua" pitchFamily="18" charset="0"/>
              </a:rPr>
              <a:t>" </a:t>
            </a:r>
            <a:r>
              <a:rPr lang="en-IN" dirty="0" err="1" smtClean="0">
                <a:solidFill>
                  <a:srgbClr val="002060"/>
                </a:solidFill>
                <a:latin typeface="Book Antiqua" pitchFamily="18" charset="0"/>
              </a:rPr>
              <a:t>href</a:t>
            </a:r>
            <a:r>
              <a:rPr lang="en-IN" dirty="0" smtClean="0">
                <a:solidFill>
                  <a:srgbClr val="002060"/>
                </a:solidFill>
                <a:latin typeface="Book Antiqua" pitchFamily="18" charset="0"/>
              </a:rPr>
              <a:t>="movies.xsl"?&gt;</a:t>
            </a:r>
          </a:p>
          <a:p>
            <a:pPr indent="-457200">
              <a:lnSpc>
                <a:spcPct val="140000"/>
              </a:lnSpc>
            </a:pPr>
            <a:endParaRPr lang="en-IN" dirty="0" smtClean="0"/>
          </a:p>
          <a:p>
            <a:pPr indent="-457200">
              <a:lnSpc>
                <a:spcPct val="140000"/>
              </a:lnSpc>
            </a:pPr>
            <a:endParaRPr lang="en-IN"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XML Schema</a:t>
            </a:r>
            <a:endParaRPr lang="en-IN" dirty="0"/>
          </a:p>
        </p:txBody>
      </p:sp>
      <p:sp>
        <p:nvSpPr>
          <p:cNvPr id="3" name="Content Placeholder 2"/>
          <p:cNvSpPr>
            <a:spLocks noGrp="1"/>
          </p:cNvSpPr>
          <p:nvPr>
            <p:ph idx="1"/>
          </p:nvPr>
        </p:nvSpPr>
        <p:spPr/>
        <p:txBody>
          <a:bodyPr>
            <a:normAutofit/>
          </a:bodyPr>
          <a:lstStyle/>
          <a:p>
            <a:pPr>
              <a:lnSpc>
                <a:spcPct val="140000"/>
              </a:lnSpc>
              <a:buBlip>
                <a:blip r:embed="rId3"/>
              </a:buBlip>
            </a:pPr>
            <a:r>
              <a:rPr lang="en-IN" dirty="0" smtClean="0">
                <a:solidFill>
                  <a:srgbClr val="002060"/>
                </a:solidFill>
                <a:latin typeface="Book Antiqua" pitchFamily="18" charset="0"/>
                <a:cs typeface="Arial" charset="0"/>
              </a:rPr>
              <a:t>An XML-based language alternative to DTDs</a:t>
            </a:r>
          </a:p>
          <a:p>
            <a:pPr>
              <a:lnSpc>
                <a:spcPct val="140000"/>
              </a:lnSpc>
              <a:buBlip>
                <a:blip r:embed="rId3"/>
              </a:buBlip>
            </a:pPr>
            <a:r>
              <a:rPr lang="en-IN" dirty="0" smtClean="0">
                <a:solidFill>
                  <a:srgbClr val="002060"/>
                </a:solidFill>
                <a:latin typeface="Book Antiqua" pitchFamily="18" charset="0"/>
                <a:cs typeface="Arial" charset="0"/>
              </a:rPr>
              <a:t>Describes the structure of an XML document</a:t>
            </a:r>
          </a:p>
          <a:p>
            <a:pPr algn="just">
              <a:lnSpc>
                <a:spcPct val="140000"/>
              </a:lnSpc>
              <a:buBlip>
                <a:blip r:embed="rId3"/>
              </a:buBlip>
            </a:pPr>
            <a:r>
              <a:rPr lang="en-IN" dirty="0" smtClean="0">
                <a:solidFill>
                  <a:srgbClr val="002060"/>
                </a:solidFill>
                <a:latin typeface="Book Antiqua" pitchFamily="18" charset="0"/>
                <a:cs typeface="Arial" charset="0"/>
              </a:rPr>
              <a:t>The W3C XML Schema language is also referred to as XML Schema Definition or XSD</a:t>
            </a:r>
          </a:p>
          <a:p>
            <a:pPr algn="just">
              <a:lnSpc>
                <a:spcPct val="140000"/>
              </a:lnSpc>
              <a:buBlip>
                <a:blip r:embed="rId3"/>
              </a:buBlip>
            </a:pPr>
            <a:r>
              <a:rPr lang="en-IN" dirty="0" smtClean="0">
                <a:solidFill>
                  <a:srgbClr val="002060"/>
                </a:solidFill>
                <a:latin typeface="Book Antiqua" pitchFamily="18" charset="0"/>
                <a:cs typeface="Arial" charset="0"/>
              </a:rPr>
              <a:t>XML documents that comply to an XML schema are known as instances of that schema</a:t>
            </a:r>
          </a:p>
          <a:p>
            <a:pPr>
              <a:lnSpc>
                <a:spcPct val="140000"/>
              </a:lnSpc>
              <a:buBlip>
                <a:blip r:embed="rId3"/>
              </a:buBlip>
            </a:pPr>
            <a:endParaRPr lang="en-IN" sz="1800" dirty="0" smtClean="0">
              <a:solidFill>
                <a:srgbClr val="002060"/>
              </a:solidFill>
              <a:latin typeface="Book Antiqua" pitchFamily="18" charset="0"/>
              <a:cs typeface="Arial"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smtClean="0"/>
              <a:t>XSL</a:t>
            </a:r>
            <a:endParaRPr lang="en-IN" dirty="0"/>
          </a:p>
        </p:txBody>
      </p:sp>
      <p:sp>
        <p:nvSpPr>
          <p:cNvPr id="3" name="Content Placeholder 2"/>
          <p:cNvSpPr>
            <a:spLocks noGrp="1"/>
          </p:cNvSpPr>
          <p:nvPr>
            <p:ph idx="1"/>
          </p:nvPr>
        </p:nvSpPr>
        <p:spPr/>
        <p:txBody>
          <a:bodyPr/>
          <a:lstStyle/>
          <a:p>
            <a:pPr>
              <a:buBlip>
                <a:blip r:embed="rId3"/>
              </a:buBlip>
            </a:pPr>
            <a:r>
              <a:rPr lang="en-IN" sz="2000" b="1" dirty="0" smtClean="0">
                <a:solidFill>
                  <a:srgbClr val="002060"/>
                </a:solidFill>
                <a:latin typeface="Book Antiqua" pitchFamily="18" charset="0"/>
              </a:rPr>
              <a:t>Outline of the required XSL file</a:t>
            </a:r>
          </a:p>
          <a:p>
            <a:endParaRPr lang="en-IN" dirty="0"/>
          </a:p>
        </p:txBody>
      </p:sp>
      <p:sp>
        <p:nvSpPr>
          <p:cNvPr id="4" name="Text Placeholder 4"/>
          <p:cNvSpPr txBox="1">
            <a:spLocks/>
          </p:cNvSpPr>
          <p:nvPr/>
        </p:nvSpPr>
        <p:spPr>
          <a:xfrm>
            <a:off x="457200" y="1295400"/>
            <a:ext cx="8240713" cy="5181600"/>
          </a:xfrm>
          <a:prstGeom prst="rect">
            <a:avLst/>
          </a:prstGeom>
        </p:spPr>
        <p:txBody>
          <a:bodyPr/>
          <a:lstStyle/>
          <a:p>
            <a:pPr marL="342900" marR="0" lvl="0" indent="-342900" algn="l" defTabSz="914400" rtl="0" eaLnBrk="1" fontAlgn="auto" latinLnBrk="0" hangingPunct="1">
              <a:lnSpc>
                <a:spcPct val="90000"/>
              </a:lnSpc>
              <a:spcBef>
                <a:spcPct val="20000"/>
              </a:spcBef>
              <a:spcAft>
                <a:spcPts val="0"/>
              </a:spcAft>
              <a:buClrTx/>
              <a:buSzTx/>
              <a:buFont typeface="Wingdings" pitchFamily="2" charset="2"/>
              <a:buChar char="§"/>
              <a:tabLst/>
              <a:defRPr/>
            </a:pP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An XSLT document has the .</a:t>
            </a:r>
            <a:r>
              <a:rPr kumimoji="0" lang="en-IN"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Arial" charset="0"/>
              </a:rPr>
              <a:t>xsl</a:t>
            </a: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 extension </a:t>
            </a:r>
          </a:p>
          <a:p>
            <a:pPr marL="742950" marR="0" lvl="1" indent="-285750" algn="l" defTabSz="914400" rtl="0" eaLnBrk="1" fontAlgn="auto" latinLnBrk="0" hangingPunct="1">
              <a:lnSpc>
                <a:spcPct val="90000"/>
              </a:lnSpc>
              <a:spcBef>
                <a:spcPct val="20000"/>
              </a:spcBef>
              <a:spcAft>
                <a:spcPts val="0"/>
              </a:spcAft>
              <a:buClrTx/>
              <a:buSzTx/>
              <a:buFont typeface="Arial" charset="0"/>
              <a:buNone/>
              <a:tabLst/>
              <a:defRPr/>
            </a:pP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&lt;?xml version="1.0" encoding="UTF-8"?&gt;</a:t>
            </a:r>
          </a:p>
          <a:p>
            <a:pPr marL="742950" marR="0" lvl="1" indent="-285750" algn="l" defTabSz="914400" rtl="0" eaLnBrk="1" fontAlgn="auto" latinLnBrk="0" hangingPunct="1">
              <a:lnSpc>
                <a:spcPct val="90000"/>
              </a:lnSpc>
              <a:spcBef>
                <a:spcPct val="20000"/>
              </a:spcBef>
              <a:spcAft>
                <a:spcPts val="0"/>
              </a:spcAft>
              <a:buClrTx/>
              <a:buSzTx/>
              <a:buFont typeface="Arial" charset="0"/>
              <a:buNone/>
              <a:tabLst/>
              <a:defRPr/>
            </a:pP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&lt;</a:t>
            </a:r>
            <a:r>
              <a:rPr kumimoji="0" lang="en-IN"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Verdana" pitchFamily="34" charset="0"/>
              </a:rPr>
              <a:t>xsl:stylesheet</a:t>
            </a: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 version="1.0"</a:t>
            </a:r>
            <a:b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b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   </a:t>
            </a:r>
            <a:r>
              <a:rPr kumimoji="0" lang="en-IN"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Verdana" pitchFamily="34" charset="0"/>
              </a:rPr>
              <a:t>xmlns:xsl</a:t>
            </a: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="http://www.w3.org/1999/XSL/Transform"&gt;</a:t>
            </a:r>
          </a:p>
          <a:p>
            <a:pPr marL="742950" marR="0" lvl="1" indent="-285750" algn="l" defTabSz="914400" rtl="0" eaLnBrk="1" fontAlgn="auto" latinLnBrk="0" hangingPunct="1">
              <a:lnSpc>
                <a:spcPct val="90000"/>
              </a:lnSpc>
              <a:spcBef>
                <a:spcPct val="20000"/>
              </a:spcBef>
              <a:spcAft>
                <a:spcPts val="0"/>
              </a:spcAft>
              <a:buClrTx/>
              <a:buSzTx/>
              <a:buFont typeface="Arial" charset="0"/>
              <a:buNone/>
              <a:tabLst/>
              <a:defRPr/>
            </a:pP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      &lt;</a:t>
            </a:r>
            <a:r>
              <a:rPr kumimoji="0" lang="en-IN"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Verdana" pitchFamily="34" charset="0"/>
              </a:rPr>
              <a:t>xsl:template</a:t>
            </a: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 match="/"&gt;</a:t>
            </a:r>
          </a:p>
          <a:p>
            <a:pPr marL="742950" marR="0" lvl="1" indent="-285750" algn="l" defTabSz="914400" rtl="0" eaLnBrk="1" fontAlgn="auto" latinLnBrk="0" hangingPunct="1">
              <a:lnSpc>
                <a:spcPct val="90000"/>
              </a:lnSpc>
              <a:spcBef>
                <a:spcPct val="20000"/>
              </a:spcBef>
              <a:spcAft>
                <a:spcPts val="0"/>
              </a:spcAft>
              <a:buClrTx/>
              <a:buSzTx/>
              <a:buFont typeface="Arial" charset="0"/>
              <a:buNone/>
              <a:tabLst/>
              <a:defRPr/>
            </a:pP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            &lt;html&gt; ... &lt;/html&gt;</a:t>
            </a:r>
          </a:p>
          <a:p>
            <a:pPr marL="742950" marR="0" lvl="1" indent="-285750" algn="l" defTabSz="914400" rtl="0" eaLnBrk="1" fontAlgn="auto" latinLnBrk="0" hangingPunct="1">
              <a:lnSpc>
                <a:spcPct val="90000"/>
              </a:lnSpc>
              <a:spcBef>
                <a:spcPct val="20000"/>
              </a:spcBef>
              <a:spcAft>
                <a:spcPts val="0"/>
              </a:spcAft>
              <a:buClrTx/>
              <a:buSzTx/>
              <a:buFont typeface="Arial" charset="0"/>
              <a:buNone/>
              <a:tabLst/>
              <a:defRPr/>
            </a:pP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      &lt;/</a:t>
            </a:r>
            <a:r>
              <a:rPr kumimoji="0" lang="en-IN"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Verdana" pitchFamily="34" charset="0"/>
              </a:rPr>
              <a:t>xsl:template</a:t>
            </a: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&gt;</a:t>
            </a:r>
          </a:p>
          <a:p>
            <a:pPr marL="742950" marR="0" lvl="1" indent="-285750" algn="l" defTabSz="914400" rtl="0" eaLnBrk="1" fontAlgn="auto" latinLnBrk="0" hangingPunct="1">
              <a:lnSpc>
                <a:spcPct val="90000"/>
              </a:lnSpc>
              <a:spcBef>
                <a:spcPct val="20000"/>
              </a:spcBef>
              <a:spcAft>
                <a:spcPts val="0"/>
              </a:spcAft>
              <a:buClrTx/>
              <a:buSzTx/>
              <a:buFont typeface="Arial" charset="0"/>
              <a:buNone/>
              <a:tabLst/>
              <a:defRPr/>
            </a:pP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&lt;/</a:t>
            </a:r>
            <a:r>
              <a:rPr kumimoji="0" lang="en-IN"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Verdana" pitchFamily="34" charset="0"/>
              </a:rPr>
              <a:t>xsl:stylesheet</a:t>
            </a: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&gt;</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endPar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endParaRPr>
          </a:p>
          <a:p>
            <a:pPr marL="342900" marR="0" lvl="0" indent="-342900" algn="l" defTabSz="914400" rtl="0" eaLnBrk="1" fontAlgn="auto" latinLnBrk="0" hangingPunct="1">
              <a:lnSpc>
                <a:spcPct val="90000"/>
              </a:lnSpc>
              <a:spcBef>
                <a:spcPct val="20000"/>
              </a:spcBef>
              <a:spcAft>
                <a:spcPts val="0"/>
              </a:spcAft>
              <a:buClrTx/>
              <a:buSzTx/>
              <a:buFont typeface="Wingdings" pitchFamily="2" charset="2"/>
              <a:buChar char="§"/>
              <a:tabLst/>
              <a:defRPr/>
            </a:pP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Begins with xml declaration followed by &lt;</a:t>
            </a:r>
            <a:r>
              <a:rPr kumimoji="0" lang="en-IN"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Arial" charset="0"/>
              </a:rPr>
              <a:t>xsl:stylesheet</a:t>
            </a: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&gt; element</a:t>
            </a:r>
          </a:p>
          <a:p>
            <a:pPr marL="342900" marR="0" lvl="0" indent="-342900" algn="l" defTabSz="914400" rtl="0" eaLnBrk="1" fontAlgn="auto" latinLnBrk="0" hangingPunct="1">
              <a:lnSpc>
                <a:spcPct val="90000"/>
              </a:lnSpc>
              <a:spcBef>
                <a:spcPct val="20000"/>
              </a:spcBef>
              <a:spcAft>
                <a:spcPts val="0"/>
              </a:spcAft>
              <a:buClrTx/>
              <a:buSzTx/>
              <a:buFont typeface="Wingdings" pitchFamily="2" charset="2"/>
              <a:buChar char="§"/>
              <a:tabLst/>
              <a:defRPr/>
            </a:pP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Contains one or more templates, such as:</a:t>
            </a:r>
          </a:p>
          <a:p>
            <a:pPr marL="742950" marR="0" lvl="1" indent="-28575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&lt;</a:t>
            </a:r>
            <a:r>
              <a:rPr kumimoji="0" lang="en-IN"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Verdana" pitchFamily="34" charset="0"/>
              </a:rPr>
              <a:t>xsl:template</a:t>
            </a: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 match="/"&gt; ... &lt;/</a:t>
            </a:r>
            <a:r>
              <a:rPr kumimoji="0" lang="en-IN"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Verdana" pitchFamily="34" charset="0"/>
              </a:rPr>
              <a:t>xsl:template</a:t>
            </a: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&gt;</a:t>
            </a:r>
          </a:p>
          <a:p>
            <a:pPr marL="342900" marR="0" lvl="0" indent="-342900" algn="l" defTabSz="914400" rtl="0" eaLnBrk="1" fontAlgn="auto" latinLnBrk="0" hangingPunct="1">
              <a:lnSpc>
                <a:spcPct val="90000"/>
              </a:lnSpc>
              <a:spcBef>
                <a:spcPct val="20000"/>
              </a:spcBef>
              <a:spcAft>
                <a:spcPts val="0"/>
              </a:spcAft>
              <a:buClrTx/>
              <a:buSzTx/>
              <a:buFont typeface="Wingdings" pitchFamily="2" charset="2"/>
              <a:buChar char="§"/>
              <a:tabLst/>
              <a:defRPr/>
            </a:pP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And ends with &lt;/</a:t>
            </a:r>
            <a:r>
              <a:rPr kumimoji="0" lang="en-IN"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Arial" charset="0"/>
              </a:rPr>
              <a:t>xsl:stylesheet</a:t>
            </a: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&gt;</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endParaRPr kumimoji="0" lang="en-IN" sz="2000" b="0" i="0" u="none" strike="noStrike" kern="1200" cap="none" spc="0" normalizeH="0" baseline="0" noProof="0" dirty="0" smtClean="0">
              <a:ln>
                <a:noFill/>
              </a:ln>
              <a:solidFill>
                <a:schemeClr val="tx1"/>
              </a:solidFill>
              <a:effectLst/>
              <a:uLnTx/>
              <a:uFillTx/>
              <a:latin typeface="Book Antiqua" pitchFamily="18" charset="0"/>
              <a:ea typeface="Verdana" pitchFamily="34" charset="0"/>
              <a:cs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000" dirty="0" err="1" smtClean="0"/>
              <a:t>eXtensible</a:t>
            </a:r>
            <a:r>
              <a:rPr lang="en-IN" sz="2000" dirty="0" smtClean="0"/>
              <a:t> </a:t>
            </a:r>
            <a:r>
              <a:rPr lang="en-IN" sz="2000" dirty="0" err="1" smtClean="0"/>
              <a:t>Stylesheet</a:t>
            </a:r>
            <a:r>
              <a:rPr lang="en-IN" sz="2000" dirty="0" smtClean="0"/>
              <a:t> Language (XSL)</a:t>
            </a:r>
            <a:endParaRPr lang="en-IN" sz="2000" dirty="0"/>
          </a:p>
        </p:txBody>
      </p:sp>
      <p:sp>
        <p:nvSpPr>
          <p:cNvPr id="3" name="Content Placeholder 2"/>
          <p:cNvSpPr>
            <a:spLocks noGrp="1"/>
          </p:cNvSpPr>
          <p:nvPr>
            <p:ph idx="1"/>
          </p:nvPr>
        </p:nvSpPr>
        <p:spPr>
          <a:xfrm>
            <a:off x="42864" y="609600"/>
            <a:ext cx="9029696" cy="6248400"/>
          </a:xfrm>
        </p:spPr>
        <p:txBody>
          <a:bodyPr/>
          <a:lstStyle/>
          <a:p>
            <a:pPr>
              <a:buBlip>
                <a:blip r:embed="rId3"/>
              </a:buBlip>
            </a:pPr>
            <a:r>
              <a:rPr lang="en-IN" sz="2000" b="1" dirty="0" smtClean="0">
                <a:solidFill>
                  <a:srgbClr val="002060"/>
                </a:solidFill>
                <a:latin typeface="Book Antiqua" pitchFamily="18" charset="0"/>
              </a:rPr>
              <a:t>XSL Style Sheet - Example</a:t>
            </a:r>
          </a:p>
          <a:p>
            <a:endParaRPr lang="en-IN" dirty="0"/>
          </a:p>
        </p:txBody>
      </p:sp>
      <p:sp>
        <p:nvSpPr>
          <p:cNvPr id="11" name="Text Placeholder 9"/>
          <p:cNvSpPr txBox="1">
            <a:spLocks/>
          </p:cNvSpPr>
          <p:nvPr/>
        </p:nvSpPr>
        <p:spPr>
          <a:xfrm>
            <a:off x="457200" y="1066800"/>
            <a:ext cx="8458200" cy="5791200"/>
          </a:xfrm>
          <a:prstGeom prst="rect">
            <a:avLst/>
          </a:prstGeom>
        </p:spPr>
        <p:txBody>
          <a:bodyPr/>
          <a:lstStyle/>
          <a:p>
            <a:pPr marL="342900" marR="0" lvl="0" indent="-342900" algn="l" defTabSz="914400" rtl="0" eaLnBrk="1" fontAlgn="auto" latinLnBrk="0" hangingPunct="1">
              <a:lnSpc>
                <a:spcPct val="80000"/>
              </a:lnSpc>
              <a:spcBef>
                <a:spcPct val="20000"/>
              </a:spcBef>
              <a:spcAft>
                <a:spcPts val="0"/>
              </a:spcAft>
              <a:buClrTx/>
              <a:buSzTx/>
              <a:buFont typeface="Arial" charset="0"/>
              <a:buNone/>
              <a:tabLst/>
              <a:defRPr/>
            </a:pPr>
            <a:r>
              <a:rPr kumimoji="0" lang="en-IN" sz="16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&lt;?xml version="1.0" encoding="UTF-8"?&gt;</a:t>
            </a:r>
          </a:p>
          <a:p>
            <a:pPr marL="342900" marR="0" lvl="0" indent="-342900" algn="l" defTabSz="914400" rtl="0" eaLnBrk="1" fontAlgn="auto" latinLnBrk="0" hangingPunct="1">
              <a:lnSpc>
                <a:spcPct val="80000"/>
              </a:lnSpc>
              <a:spcBef>
                <a:spcPct val="20000"/>
              </a:spcBef>
              <a:spcAft>
                <a:spcPts val="0"/>
              </a:spcAft>
              <a:buClrTx/>
              <a:buSzTx/>
              <a:buFont typeface="Arial" charset="0"/>
              <a:buNone/>
              <a:tabLst/>
              <a:defRPr/>
            </a:pPr>
            <a:r>
              <a:rPr kumimoji="0" lang="en-IN" sz="16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&lt;</a:t>
            </a:r>
            <a:r>
              <a:rPr kumimoji="0" lang="en-IN" sz="1600"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Arial" charset="0"/>
              </a:rPr>
              <a:t>xsl:stylesheet</a:t>
            </a:r>
            <a:r>
              <a:rPr kumimoji="0" lang="en-IN" sz="16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 </a:t>
            </a:r>
            <a:r>
              <a:rPr kumimoji="0" lang="en-IN" sz="1600"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Arial" charset="0"/>
              </a:rPr>
              <a:t>xmlns:xsl</a:t>
            </a:r>
            <a:r>
              <a:rPr kumimoji="0" lang="en-IN" sz="16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="http://www.w3.org/1999/XSL/Transform" version="1.0"&gt;</a:t>
            </a:r>
          </a:p>
          <a:p>
            <a:pPr marL="342900" marR="0" lvl="0" indent="-342900" algn="l" defTabSz="914400" rtl="0" eaLnBrk="1" fontAlgn="auto" latinLnBrk="0" hangingPunct="1">
              <a:lnSpc>
                <a:spcPct val="80000"/>
              </a:lnSpc>
              <a:spcBef>
                <a:spcPct val="20000"/>
              </a:spcBef>
              <a:spcAft>
                <a:spcPts val="0"/>
              </a:spcAft>
              <a:buClrTx/>
              <a:buSzTx/>
              <a:buFont typeface="Arial" charset="0"/>
              <a:buNone/>
              <a:tabLst/>
              <a:defRPr/>
            </a:pPr>
            <a:r>
              <a:rPr kumimoji="0" lang="en-IN" sz="16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    &lt;</a:t>
            </a:r>
            <a:r>
              <a:rPr kumimoji="0" lang="en-IN" sz="1600"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Arial" charset="0"/>
              </a:rPr>
              <a:t>xsl:output</a:t>
            </a:r>
            <a:r>
              <a:rPr kumimoji="0" lang="en-IN" sz="16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 method="html"/&gt;</a:t>
            </a:r>
          </a:p>
          <a:p>
            <a:pPr marL="342900" marR="0" lvl="0" indent="-342900" algn="l" defTabSz="914400" rtl="0" eaLnBrk="1" fontAlgn="auto" latinLnBrk="0" hangingPunct="1">
              <a:lnSpc>
                <a:spcPct val="80000"/>
              </a:lnSpc>
              <a:spcBef>
                <a:spcPct val="20000"/>
              </a:spcBef>
              <a:spcAft>
                <a:spcPts val="0"/>
              </a:spcAft>
              <a:buClrTx/>
              <a:buSzTx/>
              <a:buFont typeface="Arial" charset="0"/>
              <a:buNone/>
              <a:tabLst/>
              <a:defRPr/>
            </a:pPr>
            <a:r>
              <a:rPr kumimoji="0" lang="en-IN" sz="1600" b="1"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    &lt;</a:t>
            </a:r>
            <a:r>
              <a:rPr kumimoji="0" lang="en-IN" sz="1600" b="1"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Arial" charset="0"/>
              </a:rPr>
              <a:t>xsl:template</a:t>
            </a:r>
            <a:r>
              <a:rPr kumimoji="0" lang="en-IN" sz="1600" b="1"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 match="/"&gt;</a:t>
            </a:r>
          </a:p>
          <a:p>
            <a:pPr marL="342900" marR="0" lvl="0" indent="-342900" algn="l" defTabSz="914400" rtl="0" eaLnBrk="1" fontAlgn="auto" latinLnBrk="0" hangingPunct="1">
              <a:lnSpc>
                <a:spcPct val="80000"/>
              </a:lnSpc>
              <a:spcBef>
                <a:spcPct val="20000"/>
              </a:spcBef>
              <a:spcAft>
                <a:spcPts val="0"/>
              </a:spcAft>
              <a:buClrTx/>
              <a:buSzTx/>
              <a:buFont typeface="Arial" charset="0"/>
              <a:buNone/>
              <a:tabLst/>
              <a:defRPr/>
            </a:pPr>
            <a:r>
              <a:rPr kumimoji="0" lang="en-IN" sz="16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        &lt;html&gt;            </a:t>
            </a:r>
          </a:p>
          <a:p>
            <a:pPr marL="342900" marR="0" lvl="0" indent="-342900" algn="l" defTabSz="914400" rtl="0" eaLnBrk="1" fontAlgn="auto" latinLnBrk="0" hangingPunct="1">
              <a:lnSpc>
                <a:spcPct val="80000"/>
              </a:lnSpc>
              <a:spcBef>
                <a:spcPct val="20000"/>
              </a:spcBef>
              <a:spcAft>
                <a:spcPts val="0"/>
              </a:spcAft>
              <a:buClrTx/>
              <a:buSzTx/>
              <a:buFont typeface="Arial" charset="0"/>
              <a:buNone/>
              <a:tabLst/>
              <a:defRPr/>
            </a:pPr>
            <a:r>
              <a:rPr kumimoji="0" lang="en-IN" sz="16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            &lt;body&gt;</a:t>
            </a:r>
          </a:p>
          <a:p>
            <a:pPr marL="342900" marR="0" lvl="0" indent="-342900" algn="l" defTabSz="914400" rtl="0" eaLnBrk="1" fontAlgn="auto" latinLnBrk="0" hangingPunct="1">
              <a:lnSpc>
                <a:spcPct val="80000"/>
              </a:lnSpc>
              <a:spcBef>
                <a:spcPct val="20000"/>
              </a:spcBef>
              <a:spcAft>
                <a:spcPts val="0"/>
              </a:spcAft>
              <a:buClrTx/>
              <a:buSzTx/>
              <a:buFont typeface="Arial" charset="0"/>
              <a:buNone/>
              <a:tabLst/>
              <a:defRPr/>
            </a:pPr>
            <a:r>
              <a:rPr kumimoji="0" lang="en-IN" sz="16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                &lt;h2&gt;Movie Collection&lt;/h2&gt;</a:t>
            </a:r>
          </a:p>
          <a:p>
            <a:pPr marL="342900" marR="0" lvl="0" indent="-342900" algn="l" defTabSz="914400" rtl="0" eaLnBrk="1" fontAlgn="auto" latinLnBrk="0" hangingPunct="1">
              <a:lnSpc>
                <a:spcPct val="80000"/>
              </a:lnSpc>
              <a:spcBef>
                <a:spcPct val="20000"/>
              </a:spcBef>
              <a:spcAft>
                <a:spcPts val="0"/>
              </a:spcAft>
              <a:buClrTx/>
              <a:buSzTx/>
              <a:buFont typeface="Arial" charset="0"/>
              <a:buNone/>
              <a:tabLst/>
              <a:defRPr/>
            </a:pPr>
            <a:r>
              <a:rPr kumimoji="0" lang="en-IN" sz="16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                &lt;table border="1"&gt;</a:t>
            </a:r>
          </a:p>
          <a:p>
            <a:pPr marL="342900" marR="0" lvl="0" indent="-342900" algn="l" defTabSz="914400" rtl="0" eaLnBrk="1" fontAlgn="auto" latinLnBrk="0" hangingPunct="1">
              <a:lnSpc>
                <a:spcPct val="80000"/>
              </a:lnSpc>
              <a:spcBef>
                <a:spcPct val="20000"/>
              </a:spcBef>
              <a:spcAft>
                <a:spcPts val="0"/>
              </a:spcAft>
              <a:buClrTx/>
              <a:buSzTx/>
              <a:buFont typeface="Arial" charset="0"/>
              <a:buNone/>
              <a:tabLst/>
              <a:defRPr/>
            </a:pPr>
            <a:r>
              <a:rPr kumimoji="0" lang="en-IN" sz="16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                &lt;</a:t>
            </a:r>
            <a:r>
              <a:rPr kumimoji="0" lang="en-IN" sz="1600"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Arial" charset="0"/>
              </a:rPr>
              <a:t>tr</a:t>
            </a:r>
            <a:r>
              <a:rPr kumimoji="0" lang="en-IN" sz="16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 bgcolor="#9acd32"&gt;</a:t>
            </a:r>
          </a:p>
          <a:p>
            <a:pPr marL="342900" marR="0" lvl="0" indent="-342900" algn="l" defTabSz="914400" rtl="0" eaLnBrk="1" fontAlgn="auto" latinLnBrk="0" hangingPunct="1">
              <a:lnSpc>
                <a:spcPct val="80000"/>
              </a:lnSpc>
              <a:spcBef>
                <a:spcPct val="20000"/>
              </a:spcBef>
              <a:spcAft>
                <a:spcPts val="0"/>
              </a:spcAft>
              <a:buClrTx/>
              <a:buSzTx/>
              <a:buFont typeface="Arial" charset="0"/>
              <a:buNone/>
              <a:tabLst/>
              <a:defRPr/>
            </a:pPr>
            <a:r>
              <a:rPr kumimoji="0" lang="en-IN" sz="16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                &lt;</a:t>
            </a:r>
            <a:r>
              <a:rPr kumimoji="0" lang="en-IN" sz="1600"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Arial" charset="0"/>
              </a:rPr>
              <a:t>th</a:t>
            </a:r>
            <a:r>
              <a:rPr kumimoji="0" lang="en-IN" sz="16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&gt;Title&lt;/</a:t>
            </a:r>
            <a:r>
              <a:rPr kumimoji="0" lang="en-IN" sz="1600"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Arial" charset="0"/>
              </a:rPr>
              <a:t>th</a:t>
            </a:r>
            <a:r>
              <a:rPr kumimoji="0" lang="en-IN" sz="16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&gt;</a:t>
            </a:r>
          </a:p>
          <a:p>
            <a:pPr marL="342900" marR="0" lvl="0" indent="-342900" algn="l" defTabSz="914400" rtl="0" eaLnBrk="1" fontAlgn="auto" latinLnBrk="0" hangingPunct="1">
              <a:lnSpc>
                <a:spcPct val="80000"/>
              </a:lnSpc>
              <a:spcBef>
                <a:spcPct val="20000"/>
              </a:spcBef>
              <a:spcAft>
                <a:spcPts val="0"/>
              </a:spcAft>
              <a:buClrTx/>
              <a:buSzTx/>
              <a:buFont typeface="Arial" charset="0"/>
              <a:buNone/>
              <a:tabLst/>
              <a:defRPr/>
            </a:pPr>
            <a:r>
              <a:rPr kumimoji="0" lang="en-IN" sz="16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                &lt;</a:t>
            </a:r>
            <a:r>
              <a:rPr kumimoji="0" lang="en-IN" sz="1600"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Arial" charset="0"/>
              </a:rPr>
              <a:t>th</a:t>
            </a:r>
            <a:r>
              <a:rPr kumimoji="0" lang="en-IN" sz="16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&gt;Director&lt;/</a:t>
            </a:r>
            <a:r>
              <a:rPr kumimoji="0" lang="en-IN" sz="1600"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Arial" charset="0"/>
              </a:rPr>
              <a:t>th</a:t>
            </a:r>
            <a:r>
              <a:rPr kumimoji="0" lang="en-IN" sz="16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&gt;&lt;/</a:t>
            </a:r>
            <a:r>
              <a:rPr kumimoji="0" lang="en-IN" sz="1600"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Arial" charset="0"/>
              </a:rPr>
              <a:t>tr</a:t>
            </a:r>
            <a:r>
              <a:rPr kumimoji="0" lang="en-IN" sz="16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&gt;</a:t>
            </a:r>
          </a:p>
          <a:p>
            <a:pPr marL="342900" marR="0" lvl="0" indent="-342900" algn="l" defTabSz="914400" rtl="0" eaLnBrk="1" fontAlgn="auto" latinLnBrk="0" hangingPunct="1">
              <a:lnSpc>
                <a:spcPct val="80000"/>
              </a:lnSpc>
              <a:spcBef>
                <a:spcPct val="20000"/>
              </a:spcBef>
              <a:spcAft>
                <a:spcPts val="0"/>
              </a:spcAft>
              <a:buClrTx/>
              <a:buSzTx/>
              <a:buFont typeface="Arial" charset="0"/>
              <a:buNone/>
              <a:tabLst/>
              <a:defRPr/>
            </a:pPr>
            <a:r>
              <a:rPr kumimoji="0" lang="en-IN" sz="16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                </a:t>
            </a:r>
            <a:r>
              <a:rPr kumimoji="0" lang="en-IN" sz="1600" b="1"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&lt;</a:t>
            </a:r>
            <a:r>
              <a:rPr kumimoji="0" lang="en-IN" sz="1600" b="1"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Arial" charset="0"/>
              </a:rPr>
              <a:t>xsl:for</a:t>
            </a:r>
            <a:r>
              <a:rPr kumimoji="0" lang="en-IN" sz="1600" b="1"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-each select="</a:t>
            </a:r>
            <a:r>
              <a:rPr kumimoji="0" lang="en-IN" sz="1600" b="1"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Arial" charset="0"/>
              </a:rPr>
              <a:t>movieLibrary</a:t>
            </a:r>
            <a:r>
              <a:rPr kumimoji="0" lang="en-IN" sz="1600" b="1"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/movie"&gt;</a:t>
            </a:r>
          </a:p>
          <a:p>
            <a:pPr marL="342900" marR="0" lvl="0" indent="-342900" algn="l" defTabSz="914400" rtl="0" eaLnBrk="1" fontAlgn="auto" latinLnBrk="0" hangingPunct="1">
              <a:lnSpc>
                <a:spcPct val="80000"/>
              </a:lnSpc>
              <a:spcBef>
                <a:spcPct val="20000"/>
              </a:spcBef>
              <a:spcAft>
                <a:spcPts val="0"/>
              </a:spcAft>
              <a:buClrTx/>
              <a:buSzTx/>
              <a:buFont typeface="Arial" charset="0"/>
              <a:buNone/>
              <a:tabLst/>
              <a:defRPr/>
            </a:pPr>
            <a:r>
              <a:rPr kumimoji="0" lang="en-IN" sz="16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                &lt;</a:t>
            </a:r>
            <a:r>
              <a:rPr kumimoji="0" lang="en-IN" sz="1600"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Arial" charset="0"/>
              </a:rPr>
              <a:t>tr</a:t>
            </a:r>
            <a:r>
              <a:rPr kumimoji="0" lang="en-IN" sz="16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&gt;</a:t>
            </a:r>
          </a:p>
          <a:p>
            <a:pPr marL="342900" marR="0" lvl="0" indent="-342900" algn="l" defTabSz="914400" rtl="0" eaLnBrk="1" fontAlgn="auto" latinLnBrk="0" hangingPunct="1">
              <a:lnSpc>
                <a:spcPct val="80000"/>
              </a:lnSpc>
              <a:spcBef>
                <a:spcPct val="20000"/>
              </a:spcBef>
              <a:spcAft>
                <a:spcPts val="0"/>
              </a:spcAft>
              <a:buClrTx/>
              <a:buSzTx/>
              <a:buFont typeface="Arial" charset="0"/>
              <a:buNone/>
              <a:tabLst/>
              <a:defRPr/>
            </a:pPr>
            <a:r>
              <a:rPr kumimoji="0" lang="en-IN" sz="16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                    &lt;td&gt;&lt;</a:t>
            </a:r>
            <a:r>
              <a:rPr kumimoji="0" lang="en-IN" sz="1600"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Arial" charset="0"/>
              </a:rPr>
              <a:t>xsl:value</a:t>
            </a:r>
            <a:r>
              <a:rPr kumimoji="0" lang="en-IN" sz="16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-of select="title"/&gt;&lt;/td&gt;</a:t>
            </a:r>
          </a:p>
          <a:p>
            <a:pPr marL="342900" marR="0" lvl="0" indent="-342900" algn="l" defTabSz="914400" rtl="0" eaLnBrk="1" fontAlgn="auto" latinLnBrk="0" hangingPunct="1">
              <a:lnSpc>
                <a:spcPct val="80000"/>
              </a:lnSpc>
              <a:spcBef>
                <a:spcPct val="20000"/>
              </a:spcBef>
              <a:spcAft>
                <a:spcPts val="0"/>
              </a:spcAft>
              <a:buClrTx/>
              <a:buSzTx/>
              <a:buFont typeface="Arial" charset="0"/>
              <a:buNone/>
              <a:tabLst/>
              <a:defRPr/>
            </a:pPr>
            <a:r>
              <a:rPr kumimoji="0" lang="en-IN" sz="16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                    &lt;td&gt;&lt;</a:t>
            </a:r>
            <a:r>
              <a:rPr kumimoji="0" lang="en-IN" sz="1600"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Arial" charset="0"/>
              </a:rPr>
              <a:t>xsl:value</a:t>
            </a:r>
            <a:r>
              <a:rPr kumimoji="0" lang="en-IN" sz="16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-of select="director"/&gt;&lt;/td&gt;&lt;/</a:t>
            </a:r>
            <a:r>
              <a:rPr kumimoji="0" lang="en-IN" sz="1600"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Arial" charset="0"/>
              </a:rPr>
              <a:t>tr</a:t>
            </a:r>
            <a:r>
              <a:rPr kumimoji="0" lang="en-IN" sz="16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&gt;</a:t>
            </a:r>
          </a:p>
          <a:p>
            <a:pPr marL="342900" marR="0" lvl="0" indent="-342900" algn="l" defTabSz="914400" rtl="0" eaLnBrk="1" fontAlgn="auto" latinLnBrk="0" hangingPunct="1">
              <a:lnSpc>
                <a:spcPct val="80000"/>
              </a:lnSpc>
              <a:spcBef>
                <a:spcPct val="20000"/>
              </a:spcBef>
              <a:spcAft>
                <a:spcPts val="0"/>
              </a:spcAft>
              <a:buClrTx/>
              <a:buSzTx/>
              <a:buFont typeface="Arial" charset="0"/>
              <a:buNone/>
              <a:tabLst/>
              <a:defRPr/>
            </a:pPr>
            <a:r>
              <a:rPr kumimoji="0" lang="en-IN" sz="1600" b="1"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                &lt;/</a:t>
            </a:r>
            <a:r>
              <a:rPr kumimoji="0" lang="en-IN" sz="1600" b="1"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Arial" charset="0"/>
              </a:rPr>
              <a:t>xsl:for</a:t>
            </a:r>
            <a:r>
              <a:rPr kumimoji="0" lang="en-IN" sz="1600" b="1"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-each&gt;</a:t>
            </a:r>
          </a:p>
          <a:p>
            <a:pPr marL="342900" marR="0" lvl="0" indent="-342900" algn="l" defTabSz="914400" rtl="0" eaLnBrk="1" fontAlgn="auto" latinLnBrk="0" hangingPunct="1">
              <a:lnSpc>
                <a:spcPct val="80000"/>
              </a:lnSpc>
              <a:spcBef>
                <a:spcPct val="20000"/>
              </a:spcBef>
              <a:spcAft>
                <a:spcPts val="0"/>
              </a:spcAft>
              <a:buClrTx/>
              <a:buSzTx/>
              <a:buFont typeface="Arial" charset="0"/>
              <a:buNone/>
              <a:tabLst/>
              <a:defRPr/>
            </a:pPr>
            <a:r>
              <a:rPr kumimoji="0" lang="en-IN" sz="16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                &lt;/table&gt;</a:t>
            </a:r>
          </a:p>
          <a:p>
            <a:pPr marL="342900" marR="0" lvl="0" indent="-342900" algn="l" defTabSz="914400" rtl="0" eaLnBrk="1" fontAlgn="auto" latinLnBrk="0" hangingPunct="1">
              <a:lnSpc>
                <a:spcPct val="80000"/>
              </a:lnSpc>
              <a:spcBef>
                <a:spcPct val="20000"/>
              </a:spcBef>
              <a:spcAft>
                <a:spcPts val="0"/>
              </a:spcAft>
              <a:buClrTx/>
              <a:buSzTx/>
              <a:buFont typeface="Arial" charset="0"/>
              <a:buNone/>
              <a:tabLst/>
              <a:defRPr/>
            </a:pPr>
            <a:r>
              <a:rPr kumimoji="0" lang="en-IN" sz="16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            &lt;/body&gt;</a:t>
            </a:r>
          </a:p>
          <a:p>
            <a:pPr marL="342900" marR="0" lvl="0" indent="-342900" algn="l" defTabSz="914400" rtl="0" eaLnBrk="1" fontAlgn="auto" latinLnBrk="0" hangingPunct="1">
              <a:lnSpc>
                <a:spcPct val="80000"/>
              </a:lnSpc>
              <a:spcBef>
                <a:spcPct val="20000"/>
              </a:spcBef>
              <a:spcAft>
                <a:spcPts val="0"/>
              </a:spcAft>
              <a:buClrTx/>
              <a:buSzTx/>
              <a:buFont typeface="Arial" charset="0"/>
              <a:buNone/>
              <a:tabLst/>
              <a:defRPr/>
            </a:pPr>
            <a:r>
              <a:rPr kumimoji="0" lang="en-IN" sz="16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        &lt;/html&gt;</a:t>
            </a:r>
          </a:p>
          <a:p>
            <a:pPr marL="342900" marR="0" lvl="0" indent="-342900" algn="l" defTabSz="914400" rtl="0" eaLnBrk="1" fontAlgn="auto" latinLnBrk="0" hangingPunct="1">
              <a:lnSpc>
                <a:spcPct val="80000"/>
              </a:lnSpc>
              <a:spcBef>
                <a:spcPct val="20000"/>
              </a:spcBef>
              <a:spcAft>
                <a:spcPts val="0"/>
              </a:spcAft>
              <a:buClrTx/>
              <a:buSzTx/>
              <a:buFont typeface="Arial" charset="0"/>
              <a:buNone/>
              <a:tabLst/>
              <a:defRPr/>
            </a:pPr>
            <a:r>
              <a:rPr kumimoji="0" lang="en-IN" sz="1600" b="1" i="0" u="none" strike="noStrike" kern="1200" cap="none" spc="0" normalizeH="0" baseline="0" noProof="0" dirty="0" smtClean="0">
                <a:ln>
                  <a:noFill/>
                </a:ln>
                <a:solidFill>
                  <a:schemeClr val="tx1"/>
                </a:solidFill>
                <a:effectLst/>
                <a:uLnTx/>
                <a:uFillTx/>
                <a:latin typeface="Book Antiqua" pitchFamily="18" charset="0"/>
                <a:ea typeface="Verdana" pitchFamily="34" charset="0"/>
                <a:cs typeface="Arial" charset="0"/>
              </a:rPr>
              <a:t>    &lt;/</a:t>
            </a:r>
            <a:r>
              <a:rPr kumimoji="0" lang="en-IN" sz="1600" b="1" i="0" u="none" strike="noStrike" kern="1200" cap="none" spc="0" normalizeH="0" baseline="0" noProof="0" dirty="0" err="1" smtClean="0">
                <a:ln>
                  <a:noFill/>
                </a:ln>
                <a:solidFill>
                  <a:schemeClr val="tx1"/>
                </a:solidFill>
                <a:effectLst/>
                <a:uLnTx/>
                <a:uFillTx/>
                <a:latin typeface="Book Antiqua" pitchFamily="18" charset="0"/>
                <a:ea typeface="Verdana" pitchFamily="34" charset="0"/>
                <a:cs typeface="Arial" charset="0"/>
              </a:rPr>
              <a:t>xsl:template</a:t>
            </a:r>
            <a:r>
              <a:rPr kumimoji="0" lang="en-IN" sz="1600" b="1" i="0" u="none" strike="noStrike" kern="1200" cap="none" spc="0" normalizeH="0" baseline="0" noProof="0" dirty="0" smtClean="0">
                <a:ln>
                  <a:noFill/>
                </a:ln>
                <a:solidFill>
                  <a:schemeClr val="tx1"/>
                </a:solidFill>
                <a:effectLst/>
                <a:uLnTx/>
                <a:uFillTx/>
                <a:latin typeface="Book Antiqua" pitchFamily="18" charset="0"/>
                <a:ea typeface="Verdana" pitchFamily="34" charset="0"/>
                <a:cs typeface="Arial" charset="0"/>
              </a:rPr>
              <a:t>&gt;</a:t>
            </a:r>
          </a:p>
          <a:p>
            <a:pPr marL="342900" marR="0" lvl="0" indent="-342900" algn="l" defTabSz="914400" rtl="0" eaLnBrk="1" fontAlgn="auto" latinLnBrk="0" hangingPunct="1">
              <a:lnSpc>
                <a:spcPct val="80000"/>
              </a:lnSpc>
              <a:spcBef>
                <a:spcPct val="20000"/>
              </a:spcBef>
              <a:spcAft>
                <a:spcPts val="0"/>
              </a:spcAft>
              <a:buClrTx/>
              <a:buSzTx/>
              <a:buFont typeface="Arial" charset="0"/>
              <a:buNone/>
              <a:tabLst/>
              <a:defRPr/>
            </a:pPr>
            <a:r>
              <a:rPr kumimoji="0" lang="en-IN" sz="1600" b="0" i="0" u="none" strike="noStrike" kern="1200" cap="none" spc="0" normalizeH="0" baseline="0" noProof="0" dirty="0" smtClean="0">
                <a:ln>
                  <a:noFill/>
                </a:ln>
                <a:solidFill>
                  <a:schemeClr val="tx1"/>
                </a:solidFill>
                <a:effectLst/>
                <a:uLnTx/>
                <a:uFillTx/>
                <a:latin typeface="Book Antiqua" pitchFamily="18" charset="0"/>
                <a:ea typeface="Verdana" pitchFamily="34" charset="0"/>
                <a:cs typeface="Arial" charset="0"/>
              </a:rPr>
              <a:t>&lt;/</a:t>
            </a:r>
            <a:r>
              <a:rPr kumimoji="0" lang="en-IN" sz="1600" b="0" i="0" u="none" strike="noStrike" kern="1200" cap="none" spc="0" normalizeH="0" baseline="0" noProof="0" dirty="0" err="1" smtClean="0">
                <a:ln>
                  <a:noFill/>
                </a:ln>
                <a:solidFill>
                  <a:schemeClr val="tx1"/>
                </a:solidFill>
                <a:effectLst/>
                <a:uLnTx/>
                <a:uFillTx/>
                <a:latin typeface="Book Antiqua" pitchFamily="18" charset="0"/>
                <a:ea typeface="Verdana" pitchFamily="34" charset="0"/>
                <a:cs typeface="Arial" charset="0"/>
              </a:rPr>
              <a:t>xsl:stylesheet</a:t>
            </a:r>
            <a:r>
              <a:rPr kumimoji="0" lang="en-IN" sz="1600" b="0" i="0" u="none" strike="noStrike" kern="1200" cap="none" spc="0" normalizeH="0" baseline="0" noProof="0" dirty="0" smtClean="0">
                <a:ln>
                  <a:noFill/>
                </a:ln>
                <a:solidFill>
                  <a:schemeClr val="tx1"/>
                </a:solidFill>
                <a:effectLst/>
                <a:uLnTx/>
                <a:uFillTx/>
                <a:latin typeface="Book Antiqua" pitchFamily="18" charset="0"/>
                <a:ea typeface="Verdana" pitchFamily="34" charset="0"/>
                <a:cs typeface="Arial" charset="0"/>
              </a:rPr>
              <a:t>&gt;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1600" b="0" i="0" u="none" strike="noStrike" kern="1200" cap="none" spc="0" normalizeH="0" baseline="0" noProof="0" dirty="0" smtClean="0">
              <a:ln>
                <a:noFill/>
              </a:ln>
              <a:solidFill>
                <a:schemeClr val="tx1"/>
              </a:solidFill>
              <a:effectLst/>
              <a:uLnTx/>
              <a:uFillTx/>
              <a:latin typeface="Book Antiqua" pitchFamily="18" charset="0"/>
              <a:ea typeface="Verdana" pitchFamily="34" charset="0"/>
              <a:cs typeface="Arial" charset="0"/>
            </a:endParaRPr>
          </a:p>
        </p:txBody>
      </p:sp>
      <p:sp>
        <p:nvSpPr>
          <p:cNvPr id="12" name="Rectangle 4"/>
          <p:cNvSpPr>
            <a:spLocks noChangeArrowheads="1"/>
          </p:cNvSpPr>
          <p:nvPr/>
        </p:nvSpPr>
        <p:spPr bwMode="auto">
          <a:xfrm>
            <a:off x="457200" y="990600"/>
            <a:ext cx="7010400" cy="5867400"/>
          </a:xfrm>
          <a:prstGeom prst="rect">
            <a:avLst/>
          </a:prstGeom>
          <a:noFill/>
          <a:ln w="9525">
            <a:solidFill>
              <a:schemeClr val="tx1"/>
            </a:solidFill>
            <a:miter lim="800000"/>
            <a:headEnd/>
            <a:tailEnd/>
          </a:ln>
        </p:spPr>
        <p:txBody>
          <a:bodyPr wrap="none" anchor="ctr"/>
          <a:lstStyle/>
          <a:p>
            <a:endParaRPr lang="en-US"/>
          </a:p>
        </p:txBody>
      </p:sp>
      <p:sp>
        <p:nvSpPr>
          <p:cNvPr id="13" name="Text Box 5"/>
          <p:cNvSpPr txBox="1">
            <a:spLocks noChangeArrowheads="1"/>
          </p:cNvSpPr>
          <p:nvPr/>
        </p:nvSpPr>
        <p:spPr bwMode="auto">
          <a:xfrm>
            <a:off x="7467600" y="762000"/>
            <a:ext cx="1493838" cy="400050"/>
          </a:xfrm>
          <a:prstGeom prst="rect">
            <a:avLst/>
          </a:prstGeom>
          <a:noFill/>
          <a:ln w="9525">
            <a:noFill/>
            <a:miter lim="800000"/>
            <a:headEnd/>
            <a:tailEnd/>
          </a:ln>
        </p:spPr>
        <p:txBody>
          <a:bodyPr wrap="none">
            <a:spAutoFit/>
          </a:bodyPr>
          <a:lstStyle/>
          <a:p>
            <a:pPr>
              <a:defRPr/>
            </a:pPr>
            <a:r>
              <a:rPr lang="en-US" sz="2000" b="1" u="sng" dirty="0">
                <a:latin typeface="+mj-lt"/>
              </a:rPr>
              <a:t>movies.xsl</a:t>
            </a:r>
          </a:p>
        </p:txBody>
      </p:sp>
      <p:sp>
        <p:nvSpPr>
          <p:cNvPr id="14" name="Rectangle 7"/>
          <p:cNvSpPr>
            <a:spLocks noChangeArrowheads="1"/>
          </p:cNvSpPr>
          <p:nvPr/>
        </p:nvSpPr>
        <p:spPr bwMode="auto">
          <a:xfrm>
            <a:off x="6553200" y="2743200"/>
            <a:ext cx="2133600" cy="1371600"/>
          </a:xfrm>
          <a:prstGeom prst="rect">
            <a:avLst/>
          </a:prstGeom>
          <a:noFill/>
          <a:ln w="9525">
            <a:solidFill>
              <a:schemeClr val="tx1"/>
            </a:solidFill>
            <a:miter lim="800000"/>
            <a:headEnd/>
            <a:tailEnd/>
          </a:ln>
        </p:spPr>
        <p:txBody>
          <a:bodyPr wrap="none" anchor="ctr"/>
          <a:lstStyle/>
          <a:p>
            <a:endParaRPr lang="en-US"/>
          </a:p>
        </p:txBody>
      </p:sp>
      <p:sp>
        <p:nvSpPr>
          <p:cNvPr id="15" name="Text Box 8"/>
          <p:cNvSpPr txBox="1">
            <a:spLocks noChangeArrowheads="1"/>
          </p:cNvSpPr>
          <p:nvPr/>
        </p:nvSpPr>
        <p:spPr bwMode="auto">
          <a:xfrm>
            <a:off x="7467600" y="2362200"/>
            <a:ext cx="968375" cy="366713"/>
          </a:xfrm>
          <a:prstGeom prst="rect">
            <a:avLst/>
          </a:prstGeom>
          <a:noFill/>
          <a:ln w="9525">
            <a:noFill/>
            <a:miter lim="800000"/>
            <a:headEnd/>
            <a:tailEnd/>
          </a:ln>
        </p:spPr>
        <p:txBody>
          <a:bodyPr wrap="none">
            <a:spAutoFit/>
          </a:bodyPr>
          <a:lstStyle/>
          <a:p>
            <a:r>
              <a:rPr lang="en-US" b="1" u="sng" dirty="0">
                <a:solidFill>
                  <a:srgbClr val="002060"/>
                </a:solidFill>
                <a:latin typeface="Book Antiqua" pitchFamily="18" charset="0"/>
              </a:rPr>
              <a:t>Output</a:t>
            </a:r>
          </a:p>
        </p:txBody>
      </p:sp>
      <p:pic>
        <p:nvPicPr>
          <p:cNvPr id="16" name="Picture 6"/>
          <p:cNvPicPr>
            <a:picLocks noChangeAspect="1" noChangeArrowheads="1"/>
          </p:cNvPicPr>
          <p:nvPr/>
        </p:nvPicPr>
        <p:blipFill>
          <a:blip r:embed="rId4" cstate="print"/>
          <a:srcRect/>
          <a:stretch>
            <a:fillRect/>
          </a:stretch>
        </p:blipFill>
        <p:spPr bwMode="auto">
          <a:xfrm>
            <a:off x="6705600" y="2743200"/>
            <a:ext cx="1905000" cy="1390650"/>
          </a:xfrm>
          <a:prstGeom prst="rect">
            <a:avLst/>
          </a:prstGeom>
          <a:noFill/>
          <a:ln w="9525">
            <a:noFill/>
            <a:miter lim="800000"/>
            <a:headEnd/>
            <a:tailEnd/>
          </a:ln>
        </p:spPr>
      </p:pic>
      <p:sp>
        <p:nvSpPr>
          <p:cNvPr id="17" name="Text Box 11"/>
          <p:cNvSpPr txBox="1">
            <a:spLocks noChangeArrowheads="1"/>
          </p:cNvSpPr>
          <p:nvPr/>
        </p:nvSpPr>
        <p:spPr bwMode="auto">
          <a:xfrm>
            <a:off x="2819400" y="5637213"/>
            <a:ext cx="4800600" cy="923330"/>
          </a:xfrm>
          <a:prstGeom prst="rect">
            <a:avLst/>
          </a:prstGeom>
          <a:noFill/>
          <a:ln w="9525">
            <a:noFill/>
            <a:miter lim="800000"/>
            <a:headEnd/>
            <a:tailEnd/>
          </a:ln>
        </p:spPr>
        <p:txBody>
          <a:bodyPr>
            <a:spAutoFit/>
          </a:bodyPr>
          <a:lstStyle/>
          <a:p>
            <a:pPr>
              <a:defRPr/>
            </a:pPr>
            <a:r>
              <a:rPr lang="en-US" i="1" dirty="0">
                <a:solidFill>
                  <a:srgbClr val="002060"/>
                </a:solidFill>
                <a:latin typeface="Book Antiqua" pitchFamily="18" charset="0"/>
              </a:rPr>
              <a:t>Observe here that XSL can rearrange the data; the HTML result can present information in a different order than the XML</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000" dirty="0" smtClean="0"/>
              <a:t>XSL</a:t>
            </a:r>
            <a:endParaRPr lang="en-IN" sz="2000" dirty="0"/>
          </a:p>
        </p:txBody>
      </p:sp>
      <p:sp>
        <p:nvSpPr>
          <p:cNvPr id="3" name="Content Placeholder 2"/>
          <p:cNvSpPr>
            <a:spLocks noGrp="1"/>
          </p:cNvSpPr>
          <p:nvPr>
            <p:ph idx="1"/>
          </p:nvPr>
        </p:nvSpPr>
        <p:spPr>
          <a:xfrm>
            <a:off x="42864" y="609600"/>
            <a:ext cx="9029696" cy="6248400"/>
          </a:xfrm>
        </p:spPr>
        <p:txBody>
          <a:bodyPr/>
          <a:lstStyle/>
          <a:p>
            <a:pPr>
              <a:buBlip>
                <a:blip r:embed="rId3"/>
              </a:buBlip>
            </a:pPr>
            <a:r>
              <a:rPr lang="en-IN" sz="2000" b="1" dirty="0" smtClean="0">
                <a:solidFill>
                  <a:srgbClr val="002060"/>
                </a:solidFill>
                <a:latin typeface="Book Antiqua" pitchFamily="18" charset="0"/>
              </a:rPr>
              <a:t>XSLT &lt;</a:t>
            </a:r>
            <a:r>
              <a:rPr lang="en-IN" sz="2000" b="1" dirty="0" err="1" smtClean="0">
                <a:solidFill>
                  <a:srgbClr val="002060"/>
                </a:solidFill>
                <a:latin typeface="Book Antiqua" pitchFamily="18" charset="0"/>
              </a:rPr>
              <a:t>xsl:template</a:t>
            </a:r>
            <a:r>
              <a:rPr lang="en-IN" sz="2000" b="1" dirty="0" smtClean="0">
                <a:solidFill>
                  <a:srgbClr val="002060"/>
                </a:solidFill>
                <a:latin typeface="Book Antiqua" pitchFamily="18" charset="0"/>
              </a:rPr>
              <a:t>&gt; Element</a:t>
            </a:r>
          </a:p>
          <a:p>
            <a:pPr>
              <a:buNone/>
            </a:pPr>
            <a:r>
              <a:rPr lang="en-IN" dirty="0" smtClean="0"/>
              <a:t/>
            </a:r>
            <a:br>
              <a:rPr lang="en-IN" dirty="0" smtClean="0"/>
            </a:br>
            <a:endParaRPr lang="en-IN" dirty="0" smtClean="0"/>
          </a:p>
          <a:p>
            <a:endParaRPr lang="en-IN" dirty="0"/>
          </a:p>
        </p:txBody>
      </p:sp>
      <p:sp>
        <p:nvSpPr>
          <p:cNvPr id="4" name="Text Placeholder 3"/>
          <p:cNvSpPr txBox="1">
            <a:spLocks/>
          </p:cNvSpPr>
          <p:nvPr/>
        </p:nvSpPr>
        <p:spPr>
          <a:xfrm>
            <a:off x="0" y="1143000"/>
            <a:ext cx="9144000" cy="5715000"/>
          </a:xfrm>
          <a:prstGeom prst="rect">
            <a:avLst/>
          </a:prstGeom>
        </p:spPr>
        <p:txBody>
          <a:bodyPr/>
          <a:lstStyle/>
          <a:p>
            <a:pPr marL="800100" lvl="1" indent="-342900">
              <a:spcBef>
                <a:spcPct val="20000"/>
              </a:spcBef>
              <a:buFont typeface="Wingdings" pitchFamily="2" charset="2"/>
              <a:buChar char="§"/>
              <a:defRPr/>
            </a:pP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An XSL style sheet consists of one or more set of rules called templates</a:t>
            </a:r>
          </a:p>
          <a:p>
            <a:pPr marL="800100" lvl="1" indent="-342900">
              <a:spcBef>
                <a:spcPct val="20000"/>
              </a:spcBef>
              <a:buFont typeface="Wingdings" pitchFamily="2" charset="2"/>
              <a:buChar char="§"/>
              <a:defRPr/>
            </a:pP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A template lets you match a node/nodes in the XML document</a:t>
            </a:r>
          </a:p>
          <a:p>
            <a:pPr marL="800100" lvl="1" indent="-342900">
              <a:spcBef>
                <a:spcPct val="20000"/>
              </a:spcBef>
              <a:buFont typeface="Wingdings" pitchFamily="2" charset="2"/>
              <a:buChar char="§"/>
              <a:defRPr/>
            </a:pP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It allows to specify what you want to do with the contained data</a:t>
            </a:r>
          </a:p>
          <a:p>
            <a:pPr marL="800100" lvl="1" indent="-342900">
              <a:spcBef>
                <a:spcPct val="20000"/>
              </a:spcBef>
              <a:buFont typeface="Wingdings" pitchFamily="2" charset="2"/>
              <a:buChar char="§"/>
              <a:defRPr/>
            </a:pP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The &lt;</a:t>
            </a:r>
            <a:r>
              <a:rPr kumimoji="0" lang="en-IN"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Arial" charset="0"/>
              </a:rPr>
              <a:t>xsl:template</a:t>
            </a: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&gt; element is used to build templates</a:t>
            </a:r>
          </a:p>
          <a:p>
            <a:pPr marL="800100" lvl="1" indent="-342900">
              <a:spcBef>
                <a:spcPct val="20000"/>
              </a:spcBef>
              <a:buFont typeface="Wingdings" pitchFamily="2" charset="2"/>
              <a:buChar char="§"/>
              <a:defRPr/>
            </a:pP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The match</a:t>
            </a:r>
            <a:r>
              <a:rPr kumimoji="0" lang="en-IN" b="1"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 </a:t>
            </a: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attribute associates a template with an XML element</a:t>
            </a:r>
          </a:p>
          <a:p>
            <a:pPr marL="800100" lvl="1" indent="-342900">
              <a:spcBef>
                <a:spcPct val="20000"/>
              </a:spcBef>
              <a:buFont typeface="Wingdings" pitchFamily="2" charset="2"/>
              <a:buChar char="§"/>
              <a:defRPr/>
            </a:pP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It also defines a template for the entire XML document</a:t>
            </a:r>
          </a:p>
          <a:p>
            <a:pPr marL="800100" lvl="1" indent="-342900">
              <a:spcBef>
                <a:spcPct val="20000"/>
              </a:spcBef>
              <a:buFont typeface="Wingdings" pitchFamily="2" charset="2"/>
              <a:buChar char="§"/>
              <a:defRPr/>
            </a:pP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Value of match attribute is an </a:t>
            </a:r>
            <a:r>
              <a:rPr kumimoji="0" lang="en-IN"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Arial" charset="0"/>
              </a:rPr>
              <a:t>XPath</a:t>
            </a: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 expression</a:t>
            </a:r>
          </a:p>
          <a:p>
            <a:pPr marL="800100" lvl="1" indent="-342900">
              <a:spcBef>
                <a:spcPct val="20000"/>
              </a:spcBef>
              <a:buFont typeface="Wingdings" pitchFamily="2" charset="2"/>
              <a:buChar char="§"/>
              <a:defRPr/>
            </a:pP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Examples:</a:t>
            </a:r>
          </a:p>
          <a:p>
            <a:pPr marL="1200150" lvl="2" indent="-285750">
              <a:spcBef>
                <a:spcPct val="20000"/>
              </a:spcBef>
              <a:buFont typeface="Arial" pitchFamily="34" charset="0"/>
              <a:buChar char="•"/>
              <a:defRPr/>
            </a:pP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&lt;</a:t>
            </a:r>
            <a:r>
              <a:rPr kumimoji="0" lang="en-IN"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Verdana" pitchFamily="34" charset="0"/>
              </a:rPr>
              <a:t>xsl:template</a:t>
            </a: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 match="/"&gt; …. &lt;/</a:t>
            </a:r>
            <a:r>
              <a:rPr kumimoji="0" lang="en-IN"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Verdana" pitchFamily="34" charset="0"/>
              </a:rPr>
              <a:t>xsl:template</a:t>
            </a: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&gt;</a:t>
            </a:r>
          </a:p>
          <a:p>
            <a:pPr marL="1200150" lvl="2" indent="-285750">
              <a:spcBef>
                <a:spcPct val="20000"/>
              </a:spcBef>
              <a:buFont typeface="Arial" pitchFamily="34" charset="0"/>
              <a:buChar char="•"/>
              <a:defRPr/>
            </a:pP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&lt;</a:t>
            </a:r>
            <a:r>
              <a:rPr kumimoji="0" lang="en-IN"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Verdana" pitchFamily="34" charset="0"/>
              </a:rPr>
              <a:t>xsl:template</a:t>
            </a: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 match=“</a:t>
            </a:r>
            <a:r>
              <a:rPr kumimoji="0" lang="en-IN"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Verdana" pitchFamily="34" charset="0"/>
              </a:rPr>
              <a:t>movieLibrary</a:t>
            </a: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"&gt;</a:t>
            </a:r>
          </a:p>
          <a:p>
            <a:pPr marL="800100" lvl="1" indent="-342900">
              <a:spcBef>
                <a:spcPct val="20000"/>
              </a:spcBef>
              <a:buFont typeface="Arial" pitchFamily="34" charset="0"/>
              <a:buChar char="•"/>
              <a:defRPr/>
            </a:pPr>
            <a:endPar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smtClean="0"/>
              <a:t>XSL</a:t>
            </a:r>
            <a:endParaRPr lang="en-IN" dirty="0"/>
          </a:p>
        </p:txBody>
      </p:sp>
      <p:sp>
        <p:nvSpPr>
          <p:cNvPr id="3" name="Content Placeholder 2"/>
          <p:cNvSpPr>
            <a:spLocks noGrp="1"/>
          </p:cNvSpPr>
          <p:nvPr>
            <p:ph idx="1"/>
          </p:nvPr>
        </p:nvSpPr>
        <p:spPr/>
        <p:txBody>
          <a:bodyPr/>
          <a:lstStyle/>
          <a:p>
            <a:pPr>
              <a:buBlip>
                <a:blip r:embed="rId3"/>
              </a:buBlip>
            </a:pPr>
            <a:r>
              <a:rPr lang="en-IN" sz="2000" b="1" dirty="0" smtClean="0">
                <a:solidFill>
                  <a:srgbClr val="002060"/>
                </a:solidFill>
                <a:latin typeface="Book Antiqua" pitchFamily="18" charset="0"/>
              </a:rPr>
              <a:t>A sample XML document </a:t>
            </a:r>
          </a:p>
          <a:p>
            <a:endParaRPr lang="en-IN" dirty="0"/>
          </a:p>
        </p:txBody>
      </p:sp>
      <p:sp>
        <p:nvSpPr>
          <p:cNvPr id="4" name="Rectangle 3"/>
          <p:cNvSpPr txBox="1">
            <a:spLocks/>
          </p:cNvSpPr>
          <p:nvPr/>
        </p:nvSpPr>
        <p:spPr>
          <a:xfrm>
            <a:off x="228600" y="990600"/>
            <a:ext cx="4724400" cy="5562600"/>
          </a:xfrm>
          <a:prstGeom prst="rect">
            <a:avLst/>
          </a:prstGeom>
        </p:spPr>
        <p:style>
          <a:lnRef idx="2">
            <a:schemeClr val="accent1"/>
          </a:lnRef>
          <a:fillRef idx="1">
            <a:schemeClr val="lt1"/>
          </a:fillRef>
          <a:effectRef idx="0">
            <a:schemeClr val="accent1"/>
          </a:effectRef>
          <a:fontRef idx="minor">
            <a:schemeClr val="dk1"/>
          </a:fontRef>
        </p:style>
        <p:txBody>
          <a:bodyPr/>
          <a:lstStyle/>
          <a:p>
            <a:pPr marL="342900" marR="0" lvl="0" indent="-342900" algn="l" defTabSz="914400" rtl="0" eaLnBrk="1" fontAlgn="auto" latinLnBrk="0" hangingPunct="1">
              <a:lnSpc>
                <a:spcPct val="80000"/>
              </a:lnSpc>
              <a:spcBef>
                <a:spcPct val="20000"/>
              </a:spcBef>
              <a:spcAft>
                <a:spcPts val="0"/>
              </a:spcAft>
              <a:buClrTx/>
              <a:buSzTx/>
              <a:buFont typeface="Arial" charset="0"/>
              <a:buNone/>
              <a:tabLst/>
              <a:defRPr/>
            </a:pPr>
            <a:endParaRPr kumimoji="0" lang="en-IN" sz="1800" b="0" i="0" u="none" strike="noStrike" kern="1200" cap="none" spc="0" normalizeH="0" baseline="0" noProof="0" dirty="0" smtClean="0">
              <a:ln>
                <a:noFill/>
              </a:ln>
              <a:solidFill>
                <a:schemeClr val="tx1"/>
              </a:solidFill>
              <a:effectLst/>
              <a:uLnTx/>
              <a:uFillTx/>
              <a:latin typeface="Calibri" pitchFamily="34" charset="0"/>
              <a:ea typeface="Verdana" pitchFamily="34" charset="0"/>
              <a:cs typeface="Arial" charset="0"/>
            </a:endParaRPr>
          </a:p>
          <a:p>
            <a:pPr marL="342900" marR="0" lvl="0" indent="-342900" algn="l" defTabSz="914400" rtl="0" eaLnBrk="1" fontAlgn="auto" latinLnBrk="0" hangingPunct="1">
              <a:lnSpc>
                <a:spcPct val="80000"/>
              </a:lnSpc>
              <a:spcBef>
                <a:spcPct val="20000"/>
              </a:spcBef>
              <a:spcAft>
                <a:spcPts val="0"/>
              </a:spcAft>
              <a:buClrTx/>
              <a:buSzTx/>
              <a:buFont typeface="Arial" charset="0"/>
              <a:buNone/>
              <a:tabLst/>
              <a:defRPr/>
            </a:pPr>
            <a:r>
              <a:rPr kumimoji="0" lang="en-IN" sz="16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&lt;?xml version="1.0" encoding="ISO8859-1" ?&gt;</a:t>
            </a:r>
          </a:p>
          <a:p>
            <a:pPr marL="342900" marR="0" lvl="0" indent="-342900" algn="l" defTabSz="914400" rtl="0" eaLnBrk="1" fontAlgn="auto" latinLnBrk="0" hangingPunct="1">
              <a:lnSpc>
                <a:spcPct val="80000"/>
              </a:lnSpc>
              <a:spcBef>
                <a:spcPct val="20000"/>
              </a:spcBef>
              <a:spcAft>
                <a:spcPts val="0"/>
              </a:spcAft>
              <a:buClrTx/>
              <a:buSzTx/>
              <a:buFont typeface="Arial" charset="0"/>
              <a:buNone/>
              <a:tabLst/>
              <a:defRPr/>
            </a:pPr>
            <a:r>
              <a:rPr kumimoji="0" lang="en-IN" sz="16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&lt;CATALOG&gt;</a:t>
            </a:r>
          </a:p>
          <a:p>
            <a:pPr marL="342900" marR="0" lvl="0" indent="-342900" algn="l" defTabSz="914400" rtl="0" eaLnBrk="1" fontAlgn="auto" latinLnBrk="0" hangingPunct="1">
              <a:lnSpc>
                <a:spcPct val="80000"/>
              </a:lnSpc>
              <a:spcBef>
                <a:spcPct val="20000"/>
              </a:spcBef>
              <a:spcAft>
                <a:spcPts val="0"/>
              </a:spcAft>
              <a:buClrTx/>
              <a:buSzTx/>
              <a:buFont typeface="Arial" charset="0"/>
              <a:buNone/>
              <a:tabLst/>
              <a:defRPr/>
            </a:pPr>
            <a:r>
              <a:rPr kumimoji="0" lang="en-IN" sz="16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  &lt;CD&gt;</a:t>
            </a:r>
          </a:p>
          <a:p>
            <a:pPr marL="342900" marR="0" lvl="0" indent="-342900" algn="l" defTabSz="914400" rtl="0" eaLnBrk="1" fontAlgn="auto" latinLnBrk="0" hangingPunct="1">
              <a:lnSpc>
                <a:spcPct val="80000"/>
              </a:lnSpc>
              <a:spcBef>
                <a:spcPct val="20000"/>
              </a:spcBef>
              <a:spcAft>
                <a:spcPts val="0"/>
              </a:spcAft>
              <a:buClrTx/>
              <a:buSzTx/>
              <a:buFont typeface="Arial" charset="0"/>
              <a:buNone/>
              <a:tabLst/>
              <a:defRPr/>
            </a:pPr>
            <a:r>
              <a:rPr kumimoji="0" lang="en-IN" sz="16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    &lt;TITLE&gt;Titanic&lt;/TITLE&gt;</a:t>
            </a:r>
          </a:p>
          <a:p>
            <a:pPr marL="342900" marR="0" lvl="0" indent="-342900" algn="l" defTabSz="914400" rtl="0" eaLnBrk="1" fontAlgn="auto" latinLnBrk="0" hangingPunct="1">
              <a:lnSpc>
                <a:spcPct val="80000"/>
              </a:lnSpc>
              <a:spcBef>
                <a:spcPct val="20000"/>
              </a:spcBef>
              <a:spcAft>
                <a:spcPts val="0"/>
              </a:spcAft>
              <a:buClrTx/>
              <a:buSzTx/>
              <a:buFont typeface="Arial" charset="0"/>
              <a:buNone/>
              <a:tabLst/>
              <a:defRPr/>
            </a:pPr>
            <a:r>
              <a:rPr kumimoji="0" lang="en-IN" sz="16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    &lt;ARTIST&gt;Leonardo </a:t>
            </a:r>
            <a:r>
              <a:rPr kumimoji="0" lang="en-IN" sz="1600"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Arial" charset="0"/>
              </a:rPr>
              <a:t>di</a:t>
            </a:r>
            <a:r>
              <a:rPr kumimoji="0" lang="en-IN" sz="16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 </a:t>
            </a:r>
            <a:r>
              <a:rPr kumimoji="0" lang="en-IN" sz="1600"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Arial" charset="0"/>
              </a:rPr>
              <a:t>Caprio</a:t>
            </a:r>
            <a:r>
              <a:rPr kumimoji="0" lang="en-IN" sz="16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&lt;/ARTIST&gt;</a:t>
            </a:r>
          </a:p>
          <a:p>
            <a:pPr marL="742950" marR="0" lvl="1" indent="-285750" algn="l" defTabSz="914400" rtl="0" eaLnBrk="1" fontAlgn="auto" latinLnBrk="0" hangingPunct="1">
              <a:lnSpc>
                <a:spcPct val="80000"/>
              </a:lnSpc>
              <a:spcBef>
                <a:spcPct val="20000"/>
              </a:spcBef>
              <a:spcAft>
                <a:spcPts val="0"/>
              </a:spcAft>
              <a:buClrTx/>
              <a:buSzTx/>
              <a:buFont typeface="Arial" charset="0"/>
              <a:buNone/>
              <a:tabLst/>
              <a:defRPr/>
            </a:pPr>
            <a:r>
              <a:rPr kumimoji="0" lang="en-IN" sz="16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   &lt;PRICE&gt;Rs.300&lt;/PRICE&gt;</a:t>
            </a:r>
          </a:p>
          <a:p>
            <a:pPr marL="342900" marR="0" lvl="0" indent="-342900" algn="l" defTabSz="914400" rtl="0" eaLnBrk="1" fontAlgn="auto" latinLnBrk="0" hangingPunct="1">
              <a:lnSpc>
                <a:spcPct val="80000"/>
              </a:lnSpc>
              <a:spcBef>
                <a:spcPct val="20000"/>
              </a:spcBef>
              <a:spcAft>
                <a:spcPts val="0"/>
              </a:spcAft>
              <a:buClrTx/>
              <a:buSzTx/>
              <a:buFont typeface="Arial" charset="0"/>
              <a:buNone/>
              <a:tabLst/>
              <a:defRPr/>
            </a:pPr>
            <a:r>
              <a:rPr kumimoji="0" lang="en-IN" sz="16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    &lt;YEAR&gt;1997&lt;/YEAR&gt;</a:t>
            </a:r>
          </a:p>
          <a:p>
            <a:pPr marL="342900" marR="0" lvl="0" indent="-342900" algn="l" defTabSz="914400" rtl="0" eaLnBrk="1" fontAlgn="auto" latinLnBrk="0" hangingPunct="1">
              <a:lnSpc>
                <a:spcPct val="80000"/>
              </a:lnSpc>
              <a:spcBef>
                <a:spcPct val="20000"/>
              </a:spcBef>
              <a:spcAft>
                <a:spcPts val="0"/>
              </a:spcAft>
              <a:buClrTx/>
              <a:buSzTx/>
              <a:buFont typeface="Arial" charset="0"/>
              <a:buNone/>
              <a:tabLst/>
              <a:defRPr/>
            </a:pPr>
            <a:r>
              <a:rPr kumimoji="0" lang="en-IN" sz="16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  &lt;/CD&gt;</a:t>
            </a:r>
          </a:p>
          <a:p>
            <a:pPr marL="342900" marR="0" lvl="0" indent="-342900" algn="l" defTabSz="914400" rtl="0" eaLnBrk="1" fontAlgn="auto" latinLnBrk="0" hangingPunct="1">
              <a:lnSpc>
                <a:spcPct val="80000"/>
              </a:lnSpc>
              <a:spcBef>
                <a:spcPct val="20000"/>
              </a:spcBef>
              <a:spcAft>
                <a:spcPts val="0"/>
              </a:spcAft>
              <a:buClrTx/>
              <a:buSzTx/>
              <a:buFont typeface="Arial" charset="0"/>
              <a:buNone/>
              <a:tabLst/>
              <a:defRPr/>
            </a:pPr>
            <a:r>
              <a:rPr kumimoji="0" lang="en-IN" sz="16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  &lt;CD&gt;</a:t>
            </a:r>
          </a:p>
          <a:p>
            <a:pPr marL="342900" marR="0" lvl="0" indent="-342900" algn="l" defTabSz="914400" rtl="0" eaLnBrk="1" fontAlgn="auto" latinLnBrk="0" hangingPunct="1">
              <a:lnSpc>
                <a:spcPct val="80000"/>
              </a:lnSpc>
              <a:spcBef>
                <a:spcPct val="20000"/>
              </a:spcBef>
              <a:spcAft>
                <a:spcPts val="0"/>
              </a:spcAft>
              <a:buClrTx/>
              <a:buSzTx/>
              <a:buFont typeface="Arial" charset="0"/>
              <a:buNone/>
              <a:tabLst/>
              <a:defRPr/>
            </a:pPr>
            <a:r>
              <a:rPr kumimoji="0" lang="en-IN" sz="16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    &lt;TITLE&gt;</a:t>
            </a:r>
            <a:r>
              <a:rPr kumimoji="0" lang="en-IN" sz="1600"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Arial" charset="0"/>
              </a:rPr>
              <a:t>Rab</a:t>
            </a:r>
            <a:r>
              <a:rPr kumimoji="0" lang="en-IN" sz="16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 Ne </a:t>
            </a:r>
            <a:r>
              <a:rPr kumimoji="0" lang="en-IN" sz="1600"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Arial" charset="0"/>
              </a:rPr>
              <a:t>Bana</a:t>
            </a:r>
            <a:r>
              <a:rPr kumimoji="0" lang="en-IN" sz="16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 </a:t>
            </a:r>
            <a:r>
              <a:rPr kumimoji="0" lang="en-IN" sz="1600"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Arial" charset="0"/>
              </a:rPr>
              <a:t>di</a:t>
            </a:r>
            <a:r>
              <a:rPr kumimoji="0" lang="en-IN" sz="16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 Jodi&lt;/TITLE&gt;</a:t>
            </a:r>
          </a:p>
          <a:p>
            <a:pPr marL="342900" marR="0" lvl="0" indent="-342900" algn="l" defTabSz="914400" rtl="0" eaLnBrk="1" fontAlgn="auto" latinLnBrk="0" hangingPunct="1">
              <a:lnSpc>
                <a:spcPct val="80000"/>
              </a:lnSpc>
              <a:spcBef>
                <a:spcPct val="20000"/>
              </a:spcBef>
              <a:spcAft>
                <a:spcPts val="0"/>
              </a:spcAft>
              <a:buClrTx/>
              <a:buSzTx/>
              <a:buFont typeface="Arial" charset="0"/>
              <a:buNone/>
              <a:tabLst/>
              <a:defRPr/>
            </a:pPr>
            <a:r>
              <a:rPr kumimoji="0" lang="en-IN" sz="16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    &lt;ARTIST&gt;</a:t>
            </a:r>
            <a:r>
              <a:rPr kumimoji="0" lang="en-IN" sz="1600"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Arial" charset="0"/>
              </a:rPr>
              <a:t>Shahrukh</a:t>
            </a:r>
            <a:r>
              <a:rPr kumimoji="0" lang="en-IN" sz="16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 Khan&lt;/ARTIST&gt;</a:t>
            </a:r>
          </a:p>
          <a:p>
            <a:pPr marL="342900" marR="0" lvl="0" indent="-342900" algn="l" defTabSz="914400" rtl="0" eaLnBrk="1" fontAlgn="auto" latinLnBrk="0" hangingPunct="1">
              <a:lnSpc>
                <a:spcPct val="80000"/>
              </a:lnSpc>
              <a:spcBef>
                <a:spcPct val="20000"/>
              </a:spcBef>
              <a:spcAft>
                <a:spcPts val="0"/>
              </a:spcAft>
              <a:buClrTx/>
              <a:buSzTx/>
              <a:buFont typeface="Arial" charset="0"/>
              <a:buNone/>
              <a:tabLst/>
              <a:defRPr/>
            </a:pPr>
            <a:r>
              <a:rPr kumimoji="0" lang="en-IN" sz="16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     &lt;PRICE&gt;Rs.75&lt;/PRICE&gt;</a:t>
            </a:r>
          </a:p>
          <a:p>
            <a:pPr marL="342900" marR="0" lvl="0" indent="-342900" algn="l" defTabSz="914400" rtl="0" eaLnBrk="1" fontAlgn="auto" latinLnBrk="0" hangingPunct="1">
              <a:lnSpc>
                <a:spcPct val="80000"/>
              </a:lnSpc>
              <a:spcBef>
                <a:spcPct val="20000"/>
              </a:spcBef>
              <a:spcAft>
                <a:spcPts val="0"/>
              </a:spcAft>
              <a:buClrTx/>
              <a:buSzTx/>
              <a:buFont typeface="Arial" charset="0"/>
              <a:buNone/>
              <a:tabLst/>
              <a:defRPr/>
            </a:pPr>
            <a:r>
              <a:rPr kumimoji="0" lang="en-IN" sz="16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    &lt;YEAR&gt;2008&lt;/YEAR&gt;</a:t>
            </a:r>
          </a:p>
          <a:p>
            <a:pPr marL="342900" marR="0" lvl="0" indent="-342900" algn="l" defTabSz="914400" rtl="0" eaLnBrk="1" fontAlgn="auto" latinLnBrk="0" hangingPunct="1">
              <a:lnSpc>
                <a:spcPct val="80000"/>
              </a:lnSpc>
              <a:spcBef>
                <a:spcPct val="20000"/>
              </a:spcBef>
              <a:spcAft>
                <a:spcPts val="0"/>
              </a:spcAft>
              <a:buClrTx/>
              <a:buSzTx/>
              <a:buFont typeface="Arial" charset="0"/>
              <a:buNone/>
              <a:tabLst/>
              <a:defRPr/>
            </a:pPr>
            <a:r>
              <a:rPr kumimoji="0" lang="en-IN" sz="16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  &lt;/CD&gt;</a:t>
            </a:r>
          </a:p>
          <a:p>
            <a:pPr marL="342900" marR="0" lvl="0" indent="-342900" algn="l" defTabSz="914400" rtl="0" eaLnBrk="1" fontAlgn="auto" latinLnBrk="0" hangingPunct="1">
              <a:lnSpc>
                <a:spcPct val="80000"/>
              </a:lnSpc>
              <a:spcBef>
                <a:spcPct val="20000"/>
              </a:spcBef>
              <a:spcAft>
                <a:spcPts val="0"/>
              </a:spcAft>
              <a:buClrTx/>
              <a:buSzTx/>
              <a:buFont typeface="Arial" charset="0"/>
              <a:buNone/>
              <a:tabLst/>
              <a:defRPr/>
            </a:pPr>
            <a:r>
              <a:rPr kumimoji="0" lang="en-IN" sz="16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  &lt;CD&gt;</a:t>
            </a:r>
          </a:p>
          <a:p>
            <a:pPr marL="342900" marR="0" lvl="0" indent="-342900" algn="l" defTabSz="914400" rtl="0" eaLnBrk="1" fontAlgn="auto" latinLnBrk="0" hangingPunct="1">
              <a:lnSpc>
                <a:spcPct val="80000"/>
              </a:lnSpc>
              <a:spcBef>
                <a:spcPct val="20000"/>
              </a:spcBef>
              <a:spcAft>
                <a:spcPts val="0"/>
              </a:spcAft>
              <a:buClrTx/>
              <a:buSzTx/>
              <a:buFont typeface="Arial" charset="0"/>
              <a:buNone/>
              <a:tabLst/>
              <a:defRPr/>
            </a:pPr>
            <a:r>
              <a:rPr kumimoji="0" lang="en-IN" sz="16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    &lt;TITLE&gt;</a:t>
            </a:r>
            <a:r>
              <a:rPr kumimoji="0" lang="en-IN" sz="1600"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Arial" charset="0"/>
              </a:rPr>
              <a:t>Ghajini</a:t>
            </a:r>
            <a:r>
              <a:rPr kumimoji="0" lang="en-IN" sz="16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&lt;/TITLE&gt;</a:t>
            </a:r>
          </a:p>
          <a:p>
            <a:pPr marL="342900" marR="0" lvl="0" indent="-342900" algn="l" defTabSz="914400" rtl="0" eaLnBrk="1" fontAlgn="auto" latinLnBrk="0" hangingPunct="1">
              <a:lnSpc>
                <a:spcPct val="80000"/>
              </a:lnSpc>
              <a:spcBef>
                <a:spcPct val="20000"/>
              </a:spcBef>
              <a:spcAft>
                <a:spcPts val="0"/>
              </a:spcAft>
              <a:buClrTx/>
              <a:buSzTx/>
              <a:buFont typeface="Arial" charset="0"/>
              <a:buNone/>
              <a:tabLst/>
              <a:defRPr/>
            </a:pPr>
            <a:r>
              <a:rPr kumimoji="0" lang="en-IN" sz="16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    &lt;ARTIST&gt;Amir Khan&lt;/ARTIST&gt;</a:t>
            </a:r>
          </a:p>
          <a:p>
            <a:pPr marL="342900" marR="0" lvl="0" indent="-342900" algn="l" defTabSz="914400" rtl="0" eaLnBrk="1" fontAlgn="auto" latinLnBrk="0" hangingPunct="1">
              <a:lnSpc>
                <a:spcPct val="80000"/>
              </a:lnSpc>
              <a:spcBef>
                <a:spcPct val="20000"/>
              </a:spcBef>
              <a:spcAft>
                <a:spcPts val="0"/>
              </a:spcAft>
              <a:buClrTx/>
              <a:buSzTx/>
              <a:buFont typeface="Arial" charset="0"/>
              <a:buNone/>
              <a:tabLst/>
              <a:defRPr/>
            </a:pPr>
            <a:r>
              <a:rPr kumimoji="0" lang="en-IN" sz="16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     &lt;PRICE&gt;Rs.200&lt;/PRICE&gt;</a:t>
            </a:r>
          </a:p>
          <a:p>
            <a:pPr marL="342900" marR="0" lvl="0" indent="-342900" algn="l" defTabSz="914400" rtl="0" eaLnBrk="1" fontAlgn="auto" latinLnBrk="0" hangingPunct="1">
              <a:lnSpc>
                <a:spcPct val="80000"/>
              </a:lnSpc>
              <a:spcBef>
                <a:spcPct val="20000"/>
              </a:spcBef>
              <a:spcAft>
                <a:spcPts val="0"/>
              </a:spcAft>
              <a:buClrTx/>
              <a:buSzTx/>
              <a:buFont typeface="Arial" charset="0"/>
              <a:buNone/>
              <a:tabLst/>
              <a:defRPr/>
            </a:pPr>
            <a:r>
              <a:rPr kumimoji="0" lang="en-IN" sz="16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    &lt;YEAR&gt;2008&lt;/YEAR&gt;</a:t>
            </a:r>
          </a:p>
          <a:p>
            <a:pPr marL="342900" marR="0" lvl="0" indent="-342900" algn="l" defTabSz="914400" rtl="0" eaLnBrk="1" fontAlgn="auto" latinLnBrk="0" hangingPunct="1">
              <a:lnSpc>
                <a:spcPct val="80000"/>
              </a:lnSpc>
              <a:spcBef>
                <a:spcPct val="20000"/>
              </a:spcBef>
              <a:spcAft>
                <a:spcPts val="0"/>
              </a:spcAft>
              <a:buClrTx/>
              <a:buSzTx/>
              <a:buFont typeface="Arial" charset="0"/>
              <a:buNone/>
              <a:tabLst/>
              <a:defRPr/>
            </a:pPr>
            <a:r>
              <a:rPr kumimoji="0" lang="en-IN" sz="16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Arial" charset="0"/>
              </a:rPr>
              <a:t>  &lt;/CD&gt;</a:t>
            </a:r>
          </a:p>
        </p:txBody>
      </p:sp>
      <p:sp>
        <p:nvSpPr>
          <p:cNvPr id="5" name="Text Box 5"/>
          <p:cNvSpPr txBox="1">
            <a:spLocks noChangeArrowheads="1"/>
          </p:cNvSpPr>
          <p:nvPr/>
        </p:nvSpPr>
        <p:spPr bwMode="auto">
          <a:xfrm>
            <a:off x="6934200" y="838200"/>
            <a:ext cx="1593850" cy="400050"/>
          </a:xfrm>
          <a:prstGeom prst="rect">
            <a:avLst/>
          </a:prstGeom>
          <a:noFill/>
          <a:ln w="9525">
            <a:noFill/>
            <a:miter lim="800000"/>
            <a:headEnd/>
            <a:tailEnd/>
          </a:ln>
        </p:spPr>
        <p:txBody>
          <a:bodyPr wrap="none">
            <a:spAutoFit/>
          </a:bodyPr>
          <a:lstStyle/>
          <a:p>
            <a:pPr>
              <a:defRPr/>
            </a:pPr>
            <a:r>
              <a:rPr lang="en-US" sz="2000" b="1" dirty="0">
                <a:latin typeface="+mj-lt"/>
              </a:rPr>
              <a:t>catalog.xml</a:t>
            </a:r>
          </a:p>
        </p:txBody>
      </p:sp>
      <p:sp>
        <p:nvSpPr>
          <p:cNvPr id="6" name="Rectangle 5"/>
          <p:cNvSpPr>
            <a:spLocks noChangeArrowheads="1"/>
          </p:cNvSpPr>
          <p:nvPr/>
        </p:nvSpPr>
        <p:spPr bwMode="auto">
          <a:xfrm>
            <a:off x="5029200" y="1524000"/>
            <a:ext cx="3886200" cy="426097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a:spAutoFit/>
          </a:bodyPr>
          <a:lstStyle/>
          <a:p>
            <a:pPr>
              <a:lnSpc>
                <a:spcPct val="80000"/>
              </a:lnSpc>
              <a:buFont typeface="Arial" charset="0"/>
              <a:buNone/>
            </a:pPr>
            <a:r>
              <a:rPr lang="en-US" sz="1600" dirty="0">
                <a:latin typeface="Calibri" pitchFamily="34" charset="0"/>
              </a:rPr>
              <a:t> </a:t>
            </a:r>
            <a:r>
              <a:rPr lang="en-US" sz="1600" dirty="0">
                <a:solidFill>
                  <a:srgbClr val="002060"/>
                </a:solidFill>
                <a:latin typeface="Calibri" pitchFamily="34" charset="0"/>
              </a:rPr>
              <a:t>&lt;</a:t>
            </a:r>
            <a:r>
              <a:rPr lang="en-US" sz="1600" dirty="0">
                <a:solidFill>
                  <a:srgbClr val="002060"/>
                </a:solidFill>
                <a:latin typeface="Book Antiqua" pitchFamily="18" charset="0"/>
              </a:rPr>
              <a:t>CD&gt;</a:t>
            </a:r>
          </a:p>
          <a:p>
            <a:pPr>
              <a:lnSpc>
                <a:spcPct val="80000"/>
              </a:lnSpc>
              <a:buFont typeface="Arial" charset="0"/>
              <a:buNone/>
            </a:pPr>
            <a:r>
              <a:rPr lang="en-US" sz="1600" dirty="0">
                <a:solidFill>
                  <a:srgbClr val="002060"/>
                </a:solidFill>
                <a:latin typeface="Book Antiqua" pitchFamily="18" charset="0"/>
              </a:rPr>
              <a:t>    &lt;TITLE&gt;</a:t>
            </a:r>
            <a:r>
              <a:rPr lang="en-US" sz="1600" dirty="0" err="1">
                <a:solidFill>
                  <a:srgbClr val="002060"/>
                </a:solidFill>
                <a:latin typeface="Book Antiqua" pitchFamily="18" charset="0"/>
              </a:rPr>
              <a:t>Slumdog</a:t>
            </a:r>
            <a:r>
              <a:rPr lang="en-US" sz="1600" dirty="0">
                <a:solidFill>
                  <a:srgbClr val="002060"/>
                </a:solidFill>
                <a:latin typeface="Book Antiqua" pitchFamily="18" charset="0"/>
              </a:rPr>
              <a:t> Millionaire&lt;/TITLE&gt;</a:t>
            </a:r>
          </a:p>
          <a:p>
            <a:pPr>
              <a:lnSpc>
                <a:spcPct val="80000"/>
              </a:lnSpc>
              <a:buFont typeface="Arial" charset="0"/>
              <a:buNone/>
            </a:pPr>
            <a:r>
              <a:rPr lang="en-US" sz="1600" dirty="0">
                <a:solidFill>
                  <a:srgbClr val="002060"/>
                </a:solidFill>
                <a:latin typeface="Book Antiqua" pitchFamily="18" charset="0"/>
              </a:rPr>
              <a:t>    &lt;ARTIST&gt;Dev Patel&lt;/ARTIST&gt;</a:t>
            </a:r>
          </a:p>
          <a:p>
            <a:pPr>
              <a:lnSpc>
                <a:spcPct val="80000"/>
              </a:lnSpc>
              <a:buFont typeface="Arial" charset="0"/>
              <a:buNone/>
            </a:pPr>
            <a:r>
              <a:rPr lang="en-US" sz="1600" dirty="0">
                <a:solidFill>
                  <a:srgbClr val="002060"/>
                </a:solidFill>
                <a:latin typeface="Book Antiqua" pitchFamily="18" charset="0"/>
              </a:rPr>
              <a:t>     &lt;PRICE&gt;Rs.100&lt;/PRICE&gt;</a:t>
            </a:r>
          </a:p>
          <a:p>
            <a:pPr>
              <a:lnSpc>
                <a:spcPct val="80000"/>
              </a:lnSpc>
              <a:buFont typeface="Arial" charset="0"/>
              <a:buNone/>
            </a:pPr>
            <a:r>
              <a:rPr lang="en-US" sz="1600" dirty="0">
                <a:solidFill>
                  <a:srgbClr val="002060"/>
                </a:solidFill>
                <a:latin typeface="Book Antiqua" pitchFamily="18" charset="0"/>
              </a:rPr>
              <a:t>    &lt;YEAR&gt;2009&lt;/YEAR&gt;</a:t>
            </a:r>
          </a:p>
          <a:p>
            <a:pPr>
              <a:lnSpc>
                <a:spcPct val="80000"/>
              </a:lnSpc>
              <a:buFont typeface="Arial" charset="0"/>
              <a:buNone/>
            </a:pPr>
            <a:r>
              <a:rPr lang="en-US" sz="1600" dirty="0">
                <a:solidFill>
                  <a:srgbClr val="002060"/>
                </a:solidFill>
                <a:latin typeface="Book Antiqua" pitchFamily="18" charset="0"/>
              </a:rPr>
              <a:t>  &lt;/CD&gt;</a:t>
            </a:r>
          </a:p>
          <a:p>
            <a:pPr>
              <a:lnSpc>
                <a:spcPct val="80000"/>
              </a:lnSpc>
              <a:buFont typeface="Arial" charset="0"/>
              <a:buNone/>
            </a:pPr>
            <a:r>
              <a:rPr lang="en-US" sz="1600" dirty="0">
                <a:solidFill>
                  <a:srgbClr val="002060"/>
                </a:solidFill>
                <a:latin typeface="Book Antiqua" pitchFamily="18" charset="0"/>
              </a:rPr>
              <a:t>  &lt;CD&gt;</a:t>
            </a:r>
          </a:p>
          <a:p>
            <a:pPr>
              <a:lnSpc>
                <a:spcPct val="80000"/>
              </a:lnSpc>
              <a:buFont typeface="Arial" charset="0"/>
              <a:buNone/>
            </a:pPr>
            <a:r>
              <a:rPr lang="en-US" sz="1600" dirty="0">
                <a:solidFill>
                  <a:srgbClr val="002060"/>
                </a:solidFill>
                <a:latin typeface="Book Antiqua" pitchFamily="18" charset="0"/>
              </a:rPr>
              <a:t>    &lt;TITLE&gt;</a:t>
            </a:r>
            <a:r>
              <a:rPr lang="en-US" sz="1600" dirty="0" err="1">
                <a:solidFill>
                  <a:srgbClr val="002060"/>
                </a:solidFill>
                <a:latin typeface="Book Antiqua" pitchFamily="18" charset="0"/>
              </a:rPr>
              <a:t>Mungaru</a:t>
            </a:r>
            <a:r>
              <a:rPr lang="en-US" sz="1600" dirty="0">
                <a:solidFill>
                  <a:srgbClr val="002060"/>
                </a:solidFill>
                <a:latin typeface="Book Antiqua" pitchFamily="18" charset="0"/>
              </a:rPr>
              <a:t> </a:t>
            </a:r>
            <a:r>
              <a:rPr lang="en-US" sz="1600" dirty="0" smtClean="0">
                <a:solidFill>
                  <a:srgbClr val="002060"/>
                </a:solidFill>
                <a:latin typeface="Book Antiqua" pitchFamily="18" charset="0"/>
              </a:rPr>
              <a:t> Male</a:t>
            </a:r>
            <a:r>
              <a:rPr lang="en-US" sz="1600" dirty="0">
                <a:solidFill>
                  <a:srgbClr val="002060"/>
                </a:solidFill>
                <a:latin typeface="Book Antiqua" pitchFamily="18" charset="0"/>
              </a:rPr>
              <a:t>&lt;/TITLE&gt;</a:t>
            </a:r>
          </a:p>
          <a:p>
            <a:pPr>
              <a:lnSpc>
                <a:spcPct val="80000"/>
              </a:lnSpc>
              <a:buFont typeface="Arial" charset="0"/>
              <a:buNone/>
            </a:pPr>
            <a:r>
              <a:rPr lang="en-US" sz="1600" dirty="0">
                <a:solidFill>
                  <a:srgbClr val="002060"/>
                </a:solidFill>
                <a:latin typeface="Book Antiqua" pitchFamily="18" charset="0"/>
              </a:rPr>
              <a:t>    &lt;ARTIST&gt;</a:t>
            </a:r>
            <a:r>
              <a:rPr lang="en-US" sz="1600" dirty="0" err="1">
                <a:solidFill>
                  <a:srgbClr val="002060"/>
                </a:solidFill>
                <a:latin typeface="Book Antiqua" pitchFamily="18" charset="0"/>
              </a:rPr>
              <a:t>Ganesh</a:t>
            </a:r>
            <a:r>
              <a:rPr lang="en-US" sz="1600" dirty="0">
                <a:solidFill>
                  <a:srgbClr val="002060"/>
                </a:solidFill>
                <a:latin typeface="Book Antiqua" pitchFamily="18" charset="0"/>
              </a:rPr>
              <a:t>&lt;/ARTIST&gt;</a:t>
            </a:r>
          </a:p>
          <a:p>
            <a:pPr>
              <a:lnSpc>
                <a:spcPct val="80000"/>
              </a:lnSpc>
              <a:buFont typeface="Arial" charset="0"/>
              <a:buNone/>
            </a:pPr>
            <a:r>
              <a:rPr lang="en-US" sz="1600" dirty="0">
                <a:solidFill>
                  <a:srgbClr val="002060"/>
                </a:solidFill>
                <a:latin typeface="Book Antiqua" pitchFamily="18" charset="0"/>
              </a:rPr>
              <a:t>     &lt;PRICE&gt;Rs.175&lt;/PRICE&gt;</a:t>
            </a:r>
          </a:p>
          <a:p>
            <a:pPr>
              <a:lnSpc>
                <a:spcPct val="80000"/>
              </a:lnSpc>
              <a:buFont typeface="Arial" charset="0"/>
              <a:buNone/>
            </a:pPr>
            <a:r>
              <a:rPr lang="en-US" sz="1600" dirty="0">
                <a:solidFill>
                  <a:srgbClr val="002060"/>
                </a:solidFill>
                <a:latin typeface="Book Antiqua" pitchFamily="18" charset="0"/>
              </a:rPr>
              <a:t>    &lt;YEAR&gt;2006&lt;/YEAR&gt;</a:t>
            </a:r>
          </a:p>
          <a:p>
            <a:pPr>
              <a:lnSpc>
                <a:spcPct val="80000"/>
              </a:lnSpc>
              <a:buFont typeface="Arial" charset="0"/>
              <a:buNone/>
            </a:pPr>
            <a:r>
              <a:rPr lang="en-US" sz="1600" dirty="0">
                <a:solidFill>
                  <a:srgbClr val="002060"/>
                </a:solidFill>
                <a:latin typeface="Book Antiqua" pitchFamily="18" charset="0"/>
              </a:rPr>
              <a:t>  &lt;/CD&gt;</a:t>
            </a:r>
          </a:p>
          <a:p>
            <a:pPr>
              <a:lnSpc>
                <a:spcPct val="80000"/>
              </a:lnSpc>
              <a:buFont typeface="Arial" charset="0"/>
              <a:buNone/>
            </a:pPr>
            <a:r>
              <a:rPr lang="en-US" sz="1600" dirty="0">
                <a:solidFill>
                  <a:srgbClr val="002060"/>
                </a:solidFill>
                <a:latin typeface="Book Antiqua" pitchFamily="18" charset="0"/>
              </a:rPr>
              <a:t>  &lt;CD&gt;</a:t>
            </a:r>
          </a:p>
          <a:p>
            <a:pPr>
              <a:lnSpc>
                <a:spcPct val="80000"/>
              </a:lnSpc>
              <a:buFont typeface="Arial" charset="0"/>
              <a:buNone/>
            </a:pPr>
            <a:r>
              <a:rPr lang="en-US" sz="1600" dirty="0">
                <a:solidFill>
                  <a:srgbClr val="002060"/>
                </a:solidFill>
                <a:latin typeface="Book Antiqua" pitchFamily="18" charset="0"/>
              </a:rPr>
              <a:t>    &lt;TITLE&gt;Jab We Met&lt;/TITLE&gt;</a:t>
            </a:r>
          </a:p>
          <a:p>
            <a:pPr>
              <a:lnSpc>
                <a:spcPct val="80000"/>
              </a:lnSpc>
              <a:buFont typeface="Arial" charset="0"/>
              <a:buNone/>
            </a:pPr>
            <a:r>
              <a:rPr lang="en-US" sz="1600" dirty="0">
                <a:solidFill>
                  <a:srgbClr val="002060"/>
                </a:solidFill>
                <a:latin typeface="Book Antiqua" pitchFamily="18" charset="0"/>
              </a:rPr>
              <a:t>    &lt;ARTIST&gt;</a:t>
            </a:r>
            <a:r>
              <a:rPr lang="en-US" sz="1600" dirty="0" err="1">
                <a:solidFill>
                  <a:srgbClr val="002060"/>
                </a:solidFill>
                <a:latin typeface="Book Antiqua" pitchFamily="18" charset="0"/>
              </a:rPr>
              <a:t>Shahid</a:t>
            </a:r>
            <a:r>
              <a:rPr lang="en-US" sz="1600" dirty="0">
                <a:solidFill>
                  <a:srgbClr val="002060"/>
                </a:solidFill>
                <a:latin typeface="Book Antiqua" pitchFamily="18" charset="0"/>
              </a:rPr>
              <a:t> </a:t>
            </a:r>
            <a:r>
              <a:rPr lang="en-US" sz="1600" dirty="0" err="1">
                <a:solidFill>
                  <a:srgbClr val="002060"/>
                </a:solidFill>
                <a:latin typeface="Book Antiqua" pitchFamily="18" charset="0"/>
              </a:rPr>
              <a:t>Kapoor</a:t>
            </a:r>
            <a:r>
              <a:rPr lang="en-US" sz="1600" dirty="0">
                <a:solidFill>
                  <a:srgbClr val="002060"/>
                </a:solidFill>
                <a:latin typeface="Book Antiqua" pitchFamily="18" charset="0"/>
              </a:rPr>
              <a:t>&lt;/ARTIST&gt;</a:t>
            </a:r>
          </a:p>
          <a:p>
            <a:pPr>
              <a:lnSpc>
                <a:spcPct val="80000"/>
              </a:lnSpc>
              <a:buFont typeface="Arial" charset="0"/>
              <a:buNone/>
            </a:pPr>
            <a:r>
              <a:rPr lang="en-US" sz="1600" dirty="0">
                <a:solidFill>
                  <a:srgbClr val="002060"/>
                </a:solidFill>
                <a:latin typeface="Book Antiqua" pitchFamily="18" charset="0"/>
              </a:rPr>
              <a:t>    &lt;PRICE&gt;Rs.50&lt;/PRICE&gt;</a:t>
            </a:r>
          </a:p>
          <a:p>
            <a:pPr>
              <a:lnSpc>
                <a:spcPct val="80000"/>
              </a:lnSpc>
              <a:buFont typeface="Arial" charset="0"/>
              <a:buNone/>
            </a:pPr>
            <a:r>
              <a:rPr lang="en-US" sz="1600" dirty="0">
                <a:solidFill>
                  <a:srgbClr val="002060"/>
                </a:solidFill>
                <a:latin typeface="Book Antiqua" pitchFamily="18" charset="0"/>
              </a:rPr>
              <a:t>    &lt;YEAR&gt;2007&lt;/YEAR&gt;</a:t>
            </a:r>
          </a:p>
          <a:p>
            <a:pPr>
              <a:lnSpc>
                <a:spcPct val="80000"/>
              </a:lnSpc>
              <a:buFont typeface="Arial" charset="0"/>
              <a:buNone/>
            </a:pPr>
            <a:r>
              <a:rPr lang="en-US" sz="1600" dirty="0">
                <a:solidFill>
                  <a:srgbClr val="002060"/>
                </a:solidFill>
                <a:latin typeface="Book Antiqua" pitchFamily="18" charset="0"/>
              </a:rPr>
              <a:t>  &lt;/CD&gt;</a:t>
            </a:r>
          </a:p>
          <a:p>
            <a:pPr>
              <a:lnSpc>
                <a:spcPct val="80000"/>
              </a:lnSpc>
              <a:buFont typeface="Arial" charset="0"/>
              <a:buNone/>
            </a:pPr>
            <a:r>
              <a:rPr lang="en-US" sz="1600" dirty="0">
                <a:solidFill>
                  <a:srgbClr val="002060"/>
                </a:solidFill>
                <a:latin typeface="Book Antiqua" pitchFamily="18" charset="0"/>
              </a:rPr>
              <a:t>&lt;/CATALOG&gt;</a:t>
            </a:r>
          </a:p>
          <a:p>
            <a:pPr>
              <a:lnSpc>
                <a:spcPct val="80000"/>
              </a:lnSpc>
              <a:buFont typeface="Arial" charset="0"/>
              <a:buNone/>
            </a:pPr>
            <a:endParaRPr lang="en-US" dirty="0">
              <a:solidFill>
                <a:srgbClr val="002060"/>
              </a:solidFill>
              <a:latin typeface="Book Antiqua"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000" dirty="0" smtClean="0"/>
              <a:t>XSL</a:t>
            </a:r>
            <a:endParaRPr lang="en-IN" sz="2000" dirty="0"/>
          </a:p>
        </p:txBody>
      </p:sp>
      <p:sp>
        <p:nvSpPr>
          <p:cNvPr id="3" name="Content Placeholder 2"/>
          <p:cNvSpPr>
            <a:spLocks noGrp="1"/>
          </p:cNvSpPr>
          <p:nvPr>
            <p:ph idx="1"/>
          </p:nvPr>
        </p:nvSpPr>
        <p:spPr>
          <a:xfrm>
            <a:off x="42864" y="609600"/>
            <a:ext cx="9029696" cy="6248400"/>
          </a:xfrm>
        </p:spPr>
        <p:txBody>
          <a:bodyPr/>
          <a:lstStyle/>
          <a:p>
            <a:pPr>
              <a:buBlip>
                <a:blip r:embed="rId3"/>
              </a:buBlip>
            </a:pPr>
            <a:r>
              <a:rPr lang="en-IN" sz="2000" b="1" dirty="0" smtClean="0">
                <a:solidFill>
                  <a:srgbClr val="002060"/>
                </a:solidFill>
                <a:latin typeface="Book Antiqua" pitchFamily="18" charset="0"/>
              </a:rPr>
              <a:t>Sorting with XSL</a:t>
            </a:r>
          </a:p>
          <a:p>
            <a:pPr>
              <a:buFont typeface="Wingdings" pitchFamily="2" charset="2"/>
              <a:buChar char="§"/>
            </a:pPr>
            <a:endParaRPr lang="en-IN" sz="1800" dirty="0" smtClean="0">
              <a:solidFill>
                <a:srgbClr val="002060"/>
              </a:solidFill>
              <a:latin typeface="Book Antiqua" pitchFamily="18" charset="0"/>
              <a:cs typeface="Arial" charset="0"/>
            </a:endParaRPr>
          </a:p>
          <a:p>
            <a:pPr lvl="1">
              <a:buFont typeface="Wingdings" pitchFamily="2" charset="2"/>
              <a:buChar char="§"/>
            </a:pPr>
            <a:r>
              <a:rPr lang="en-IN" sz="1400" dirty="0" smtClean="0">
                <a:solidFill>
                  <a:srgbClr val="002060"/>
                </a:solidFill>
                <a:latin typeface="Book Antiqua" pitchFamily="18" charset="0"/>
                <a:cs typeface="Arial" charset="0"/>
              </a:rPr>
              <a:t>Use </a:t>
            </a:r>
            <a:r>
              <a:rPr lang="en-IN" sz="1400" dirty="0" err="1" smtClean="0">
                <a:solidFill>
                  <a:srgbClr val="002060"/>
                </a:solidFill>
                <a:latin typeface="Book Antiqua" pitchFamily="18" charset="0"/>
                <a:cs typeface="Arial" charset="0"/>
              </a:rPr>
              <a:t>xsl:sort</a:t>
            </a:r>
            <a:r>
              <a:rPr lang="en-IN" sz="1400" dirty="0" smtClean="0">
                <a:solidFill>
                  <a:srgbClr val="002060"/>
                </a:solidFill>
                <a:latin typeface="Book Antiqua" pitchFamily="18" charset="0"/>
                <a:cs typeface="Arial" charset="0"/>
              </a:rPr>
              <a:t> and order attribute for sorting XML data</a:t>
            </a:r>
          </a:p>
          <a:p>
            <a:pPr lvl="1">
              <a:buFont typeface="Wingdings" pitchFamily="2" charset="2"/>
              <a:buChar char="§"/>
            </a:pPr>
            <a:endParaRPr lang="en-IN" sz="1400" dirty="0" smtClean="0">
              <a:solidFill>
                <a:srgbClr val="002060"/>
              </a:solidFill>
              <a:latin typeface="Book Antiqua" pitchFamily="18" charset="0"/>
              <a:cs typeface="Arial" charset="0"/>
            </a:endParaRPr>
          </a:p>
          <a:p>
            <a:pPr lvl="1">
              <a:buFont typeface="Wingdings" pitchFamily="2" charset="2"/>
              <a:buChar char="§"/>
            </a:pPr>
            <a:r>
              <a:rPr lang="en-IN" sz="1400" dirty="0" smtClean="0">
                <a:solidFill>
                  <a:srgbClr val="002060"/>
                </a:solidFill>
                <a:latin typeface="Book Antiqua" pitchFamily="18" charset="0"/>
                <a:cs typeface="Arial" charset="0"/>
              </a:rPr>
              <a:t>For example:</a:t>
            </a:r>
          </a:p>
          <a:p>
            <a:pPr lvl="2">
              <a:buNone/>
            </a:pPr>
            <a:r>
              <a:rPr lang="en-IN" sz="1600" dirty="0" smtClean="0">
                <a:solidFill>
                  <a:srgbClr val="002060"/>
                </a:solidFill>
                <a:latin typeface="Book Antiqua" pitchFamily="18" charset="0"/>
              </a:rPr>
              <a:t>&lt;</a:t>
            </a:r>
            <a:r>
              <a:rPr lang="en-IN" sz="1600" dirty="0" err="1" smtClean="0">
                <a:solidFill>
                  <a:srgbClr val="002060"/>
                </a:solidFill>
                <a:latin typeface="Book Antiqua" pitchFamily="18" charset="0"/>
              </a:rPr>
              <a:t>xsl:for</a:t>
            </a:r>
            <a:r>
              <a:rPr lang="en-IN" sz="1600" dirty="0" smtClean="0">
                <a:solidFill>
                  <a:srgbClr val="002060"/>
                </a:solidFill>
                <a:latin typeface="Book Antiqua" pitchFamily="18" charset="0"/>
              </a:rPr>
              <a:t>-each select="CATALOG/CD" &gt;</a:t>
            </a:r>
          </a:p>
          <a:p>
            <a:pPr lvl="2">
              <a:buNone/>
            </a:pPr>
            <a:r>
              <a:rPr lang="en-IN" sz="1600" dirty="0" smtClean="0">
                <a:solidFill>
                  <a:srgbClr val="002060"/>
                </a:solidFill>
                <a:latin typeface="Book Antiqua" pitchFamily="18" charset="0"/>
              </a:rPr>
              <a:t>          &lt;</a:t>
            </a:r>
            <a:r>
              <a:rPr lang="en-IN" sz="1600" dirty="0" err="1" smtClean="0">
                <a:solidFill>
                  <a:srgbClr val="002060"/>
                </a:solidFill>
                <a:latin typeface="Book Antiqua" pitchFamily="18" charset="0"/>
              </a:rPr>
              <a:t>xsl:sort</a:t>
            </a:r>
            <a:r>
              <a:rPr lang="en-IN" sz="1600" dirty="0" smtClean="0">
                <a:solidFill>
                  <a:srgbClr val="002060"/>
                </a:solidFill>
                <a:latin typeface="Book Antiqua" pitchFamily="18" charset="0"/>
              </a:rPr>
              <a:t> select="ARTIST" order="descending"/&gt; </a:t>
            </a:r>
          </a:p>
          <a:p>
            <a:pPr lvl="2">
              <a:buNone/>
            </a:pPr>
            <a:r>
              <a:rPr lang="en-IN" sz="1600" dirty="0" smtClean="0">
                <a:solidFill>
                  <a:srgbClr val="002060"/>
                </a:solidFill>
                <a:latin typeface="Book Antiqua" pitchFamily="18" charset="0"/>
              </a:rPr>
              <a:t>sorts elements in descending order of ARTIST values</a:t>
            </a:r>
          </a:p>
          <a:p>
            <a:endParaRPr lang="en-IN" sz="2000" dirty="0" smtClean="0">
              <a:latin typeface="Book Antiqua" pitchFamily="18" charset="0"/>
              <a:cs typeface="Arial" charset="0"/>
            </a:endParaRPr>
          </a:p>
          <a:p>
            <a:endParaRPr lang="en-IN" sz="2000" dirty="0" smtClean="0">
              <a:latin typeface="Book Antiqua" pitchFamily="18" charset="0"/>
              <a:cs typeface="Arial" charset="0"/>
            </a:endParaRPr>
          </a:p>
          <a:p>
            <a:endParaRPr lang="en-IN"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000" dirty="0" smtClean="0"/>
              <a:t>XSL</a:t>
            </a:r>
            <a:endParaRPr lang="en-IN" sz="2000" dirty="0"/>
          </a:p>
        </p:txBody>
      </p:sp>
      <p:sp>
        <p:nvSpPr>
          <p:cNvPr id="3" name="Content Placeholder 2"/>
          <p:cNvSpPr>
            <a:spLocks noGrp="1"/>
          </p:cNvSpPr>
          <p:nvPr>
            <p:ph idx="1"/>
          </p:nvPr>
        </p:nvSpPr>
        <p:spPr>
          <a:xfrm>
            <a:off x="42864" y="609600"/>
            <a:ext cx="9029696" cy="6248400"/>
          </a:xfrm>
        </p:spPr>
        <p:txBody>
          <a:bodyPr/>
          <a:lstStyle/>
          <a:p>
            <a:pPr indent="-457200">
              <a:lnSpc>
                <a:spcPct val="140000"/>
              </a:lnSpc>
              <a:buBlip>
                <a:blip r:embed="rId3"/>
              </a:buBlip>
            </a:pPr>
            <a:r>
              <a:rPr lang="en-IN" sz="2000" b="1" dirty="0" smtClean="0">
                <a:solidFill>
                  <a:srgbClr val="002060"/>
                </a:solidFill>
                <a:latin typeface="Book Antiqua" pitchFamily="18" charset="0"/>
              </a:rPr>
              <a:t>Filtering Output</a:t>
            </a:r>
          </a:p>
          <a:p>
            <a:pPr lvl="1" indent="-457200">
              <a:lnSpc>
                <a:spcPct val="140000"/>
              </a:lnSpc>
              <a:buFont typeface="Wingdings" pitchFamily="2" charset="2"/>
              <a:buChar char="§"/>
              <a:defRPr/>
            </a:pPr>
            <a:r>
              <a:rPr lang="en-IN" sz="1800" dirty="0" smtClean="0">
                <a:solidFill>
                  <a:srgbClr val="002060"/>
                </a:solidFill>
                <a:latin typeface="Book Antiqua" pitchFamily="18" charset="0"/>
              </a:rPr>
              <a:t>You can filter output by introducing filtering parameter to the select value</a:t>
            </a:r>
          </a:p>
          <a:p>
            <a:pPr lvl="1" indent="-457200">
              <a:lnSpc>
                <a:spcPct val="140000"/>
              </a:lnSpc>
              <a:buFont typeface="Wingdings" pitchFamily="2" charset="2"/>
              <a:buChar char="§"/>
              <a:defRPr/>
            </a:pPr>
            <a:r>
              <a:rPr lang="en-IN" sz="1800" dirty="0" smtClean="0">
                <a:solidFill>
                  <a:srgbClr val="002060"/>
                </a:solidFill>
                <a:latin typeface="Book Antiqua" pitchFamily="18" charset="0"/>
              </a:rPr>
              <a:t>For example:</a:t>
            </a:r>
          </a:p>
          <a:p>
            <a:pPr lvl="2" indent="-457200">
              <a:lnSpc>
                <a:spcPct val="140000"/>
              </a:lnSpc>
              <a:buNone/>
              <a:defRPr/>
            </a:pPr>
            <a:r>
              <a:rPr lang="en-IN" dirty="0" smtClean="0">
                <a:solidFill>
                  <a:srgbClr val="002060"/>
                </a:solidFill>
                <a:latin typeface="Book Antiqua" pitchFamily="18" charset="0"/>
              </a:rPr>
              <a:t>&lt;xsl:for-each select="CATALOG/CD[PRICE&gt;150]"&gt;</a:t>
            </a:r>
          </a:p>
          <a:p>
            <a:pPr lvl="2" indent="-457200">
              <a:lnSpc>
                <a:spcPct val="140000"/>
              </a:lnSpc>
              <a:buNone/>
              <a:defRPr/>
            </a:pPr>
            <a:r>
              <a:rPr lang="en-IN" dirty="0" smtClean="0">
                <a:solidFill>
                  <a:srgbClr val="002060"/>
                </a:solidFill>
                <a:latin typeface="Book Antiqua" pitchFamily="18" charset="0"/>
              </a:rPr>
              <a:t>This will select only those CDs where PRICE is greater than 150</a:t>
            </a:r>
          </a:p>
          <a:p>
            <a:pPr lvl="1" indent="-457200">
              <a:lnSpc>
                <a:spcPct val="140000"/>
              </a:lnSpc>
              <a:buFont typeface="Wingdings" pitchFamily="2" charset="2"/>
              <a:buChar char="§"/>
              <a:defRPr/>
            </a:pPr>
            <a:r>
              <a:rPr lang="en-IN" sz="1800" dirty="0" smtClean="0">
                <a:solidFill>
                  <a:srgbClr val="002060"/>
                </a:solidFill>
                <a:latin typeface="Book Antiqua" pitchFamily="18" charset="0"/>
              </a:rPr>
              <a:t>Compound filtering parameters is also possible</a:t>
            </a:r>
          </a:p>
          <a:p>
            <a:pPr lvl="1" indent="-457200">
              <a:lnSpc>
                <a:spcPct val="140000"/>
              </a:lnSpc>
              <a:buFont typeface="Wingdings" pitchFamily="2" charset="2"/>
              <a:buChar char="§"/>
              <a:defRPr/>
            </a:pPr>
            <a:r>
              <a:rPr lang="en-IN" sz="1800" dirty="0" smtClean="0">
                <a:solidFill>
                  <a:srgbClr val="002060"/>
                </a:solidFill>
                <a:latin typeface="Book Antiqua" pitchFamily="18" charset="0"/>
              </a:rPr>
              <a:t>For example:</a:t>
            </a:r>
          </a:p>
          <a:p>
            <a:pPr lvl="2" indent="-457200">
              <a:lnSpc>
                <a:spcPct val="140000"/>
              </a:lnSpc>
              <a:buNone/>
              <a:defRPr/>
            </a:pPr>
            <a:r>
              <a:rPr lang="en-IN" dirty="0" smtClean="0">
                <a:solidFill>
                  <a:srgbClr val="002060"/>
                </a:solidFill>
                <a:latin typeface="Book Antiqua" pitchFamily="18" charset="0"/>
              </a:rPr>
              <a:t>&lt;xsl:for-each select="CATALOG/CD[YEAR&gt;2005 and PRICE&gt;150]"&gt;</a:t>
            </a:r>
          </a:p>
          <a:p>
            <a:pPr lvl="1">
              <a:buFont typeface="Wingdings" pitchFamily="2" charset="2"/>
              <a:buChar char="§"/>
            </a:pPr>
            <a:endParaRPr lang="en-IN" sz="1800" dirty="0">
              <a:solidFill>
                <a:srgbClr val="002060"/>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000" dirty="0" smtClean="0"/>
              <a:t>XSL</a:t>
            </a:r>
            <a:endParaRPr lang="en-IN" sz="2000" dirty="0"/>
          </a:p>
        </p:txBody>
      </p:sp>
      <p:sp>
        <p:nvSpPr>
          <p:cNvPr id="3" name="Content Placeholder 2"/>
          <p:cNvSpPr>
            <a:spLocks noGrp="1"/>
          </p:cNvSpPr>
          <p:nvPr>
            <p:ph idx="1"/>
          </p:nvPr>
        </p:nvSpPr>
        <p:spPr/>
        <p:txBody>
          <a:bodyPr/>
          <a:lstStyle/>
          <a:p>
            <a:pPr>
              <a:buBlip>
                <a:blip r:embed="rId3"/>
              </a:buBlip>
            </a:pPr>
            <a:r>
              <a:rPr lang="en-IN" sz="2000" dirty="0" smtClean="0">
                <a:solidFill>
                  <a:srgbClr val="002060"/>
                </a:solidFill>
                <a:latin typeface="Book Antiqua" pitchFamily="18" charset="0"/>
              </a:rPr>
              <a:t>if condition</a:t>
            </a:r>
          </a:p>
          <a:p>
            <a:pPr>
              <a:buNone/>
            </a:pPr>
            <a:endParaRPr lang="en-IN" dirty="0"/>
          </a:p>
        </p:txBody>
      </p:sp>
      <p:sp>
        <p:nvSpPr>
          <p:cNvPr id="4" name="Text Placeholder 4"/>
          <p:cNvSpPr txBox="1">
            <a:spLocks/>
          </p:cNvSpPr>
          <p:nvPr/>
        </p:nvSpPr>
        <p:spPr>
          <a:xfrm>
            <a:off x="457200" y="1360488"/>
            <a:ext cx="8240713" cy="5040312"/>
          </a:xfrm>
          <a:prstGeom prst="rect">
            <a:avLst/>
          </a:prstGeom>
        </p:spPr>
        <p:style>
          <a:lnRef idx="2">
            <a:schemeClr val="accent1"/>
          </a:lnRef>
          <a:fillRef idx="1">
            <a:schemeClr val="lt1"/>
          </a:fillRef>
          <a:effectRef idx="0">
            <a:schemeClr val="accent1"/>
          </a:effectRef>
          <a:fontRef idx="minor">
            <a:schemeClr val="dk1"/>
          </a:fontRef>
        </p:style>
        <p:txBody>
          <a:bodyPr>
            <a:normAutofit fontScale="92500"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r>
              <a:rPr kumimoji="0" lang="en-IN" sz="19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Use</a:t>
            </a:r>
            <a:r>
              <a:rPr kumimoji="0" lang="en-IN" sz="1900" b="0" i="1"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 if</a:t>
            </a:r>
            <a:r>
              <a:rPr kumimoji="0" lang="en-IN" sz="19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 condition for matching an element’s value and obtain selective display based on the result of if condition</a:t>
            </a:r>
          </a:p>
          <a:p>
            <a:pPr marL="342900" marR="0" lvl="0" indent="-342900" algn="l" defTabSz="914400" rtl="0" eaLnBrk="1" fontAlgn="auto" latinLnBrk="0" hangingPunct="1">
              <a:lnSpc>
                <a:spcPct val="100000"/>
              </a:lnSpc>
              <a:spcBef>
                <a:spcPct val="20000"/>
              </a:spcBef>
              <a:spcAft>
                <a:spcPts val="0"/>
              </a:spcAft>
              <a:buClrTx/>
              <a:buSzTx/>
              <a:buFont typeface="Arial"/>
              <a:buChar char="•"/>
              <a:tabLst/>
              <a:defRPr/>
            </a:pPr>
            <a:endParaRPr kumimoji="0" lang="en-IN" sz="3200" b="0" i="0" u="none" strike="noStrike" kern="1200" cap="none" spc="0" normalizeH="0" baseline="0" noProof="0" dirty="0" smtClean="0">
              <a:ln>
                <a:noFill/>
              </a:ln>
              <a:solidFill>
                <a:schemeClr val="tx1"/>
              </a:solidFill>
              <a:effectLst/>
              <a:uLnTx/>
              <a:uFillTx/>
              <a:latin typeface="Book Antiqua" pitchFamily="18" charset="0"/>
              <a:ea typeface="Verdana" pitchFamily="34" charset="0"/>
              <a:cs typeface="Verdana"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a:buNone/>
              <a:tabLst/>
              <a:defRPr/>
            </a:pPr>
            <a:r>
              <a:rPr kumimoji="0" lang="en-IN" sz="3200" b="0" i="0" u="none" strike="noStrike" kern="1200" cap="none" spc="0" normalizeH="0" baseline="0" noProof="0" dirty="0" smtClean="0">
                <a:ln>
                  <a:noFill/>
                </a:ln>
                <a:solidFill>
                  <a:schemeClr val="tx1"/>
                </a:solidFill>
                <a:effectLst/>
                <a:uLnTx/>
                <a:uFillTx/>
                <a:latin typeface="Book Antiqua" pitchFamily="18" charset="0"/>
                <a:ea typeface="Verdana" pitchFamily="34" charset="0"/>
                <a:cs typeface="Verdana" pitchFamily="34" charset="0"/>
              </a:rPr>
              <a:t>      </a:t>
            </a:r>
            <a:r>
              <a:rPr kumimoji="0" lang="en-IN" sz="21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&lt;</a:t>
            </a:r>
            <a:r>
              <a:rPr kumimoji="0" lang="en-IN" sz="2100"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Verdana" pitchFamily="34" charset="0"/>
              </a:rPr>
              <a:t>xsl:for</a:t>
            </a:r>
            <a:r>
              <a:rPr kumimoji="0" lang="en-IN" sz="21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-each select="CATALOG/CD"&gt;</a:t>
            </a:r>
          </a:p>
          <a:p>
            <a:pPr marL="342900" marR="0" lvl="0" indent="-342900" algn="l" defTabSz="914400" rtl="0" eaLnBrk="1" fontAlgn="auto" latinLnBrk="0" hangingPunct="1">
              <a:lnSpc>
                <a:spcPct val="100000"/>
              </a:lnSpc>
              <a:spcBef>
                <a:spcPct val="20000"/>
              </a:spcBef>
              <a:spcAft>
                <a:spcPts val="0"/>
              </a:spcAft>
              <a:buClrTx/>
              <a:buSzTx/>
              <a:buFont typeface="Arial"/>
              <a:buNone/>
              <a:tabLst/>
              <a:defRPr/>
            </a:pPr>
            <a:r>
              <a:rPr kumimoji="0" lang="en-IN" sz="21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      	&lt;</a:t>
            </a:r>
            <a:r>
              <a:rPr kumimoji="0" lang="en-IN" sz="2100"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Verdana" pitchFamily="34" charset="0"/>
              </a:rPr>
              <a:t>xsl:if</a:t>
            </a:r>
            <a:r>
              <a:rPr kumimoji="0" lang="en-IN" sz="21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 test="PRICE &gt; 160'"&gt;</a:t>
            </a:r>
          </a:p>
          <a:p>
            <a:pPr marL="342900" marR="0" lvl="0" indent="-342900" algn="l" defTabSz="914400" rtl="0" eaLnBrk="1" fontAlgn="auto" latinLnBrk="0" hangingPunct="1">
              <a:lnSpc>
                <a:spcPct val="100000"/>
              </a:lnSpc>
              <a:spcBef>
                <a:spcPct val="20000"/>
              </a:spcBef>
              <a:spcAft>
                <a:spcPts val="0"/>
              </a:spcAft>
              <a:buClrTx/>
              <a:buSzTx/>
              <a:buFont typeface="Arial"/>
              <a:buNone/>
              <a:tabLst/>
              <a:defRPr/>
            </a:pPr>
            <a:r>
              <a:rPr kumimoji="0" lang="en-IN" sz="21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      	  &lt;</a:t>
            </a:r>
            <a:r>
              <a:rPr kumimoji="0" lang="en-IN" sz="2100"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Verdana" pitchFamily="34" charset="0"/>
              </a:rPr>
              <a:t>tr</a:t>
            </a:r>
            <a:r>
              <a:rPr kumimoji="0" lang="en-IN" sz="21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&gt;</a:t>
            </a:r>
          </a:p>
          <a:p>
            <a:pPr marL="342900" marR="0" lvl="0" indent="-342900" algn="l" defTabSz="914400" rtl="0" eaLnBrk="1" fontAlgn="auto" latinLnBrk="0" hangingPunct="1">
              <a:lnSpc>
                <a:spcPct val="100000"/>
              </a:lnSpc>
              <a:spcBef>
                <a:spcPct val="20000"/>
              </a:spcBef>
              <a:spcAft>
                <a:spcPts val="0"/>
              </a:spcAft>
              <a:buClrTx/>
              <a:buSzTx/>
              <a:buFont typeface="Arial"/>
              <a:buNone/>
              <a:tabLst/>
              <a:defRPr/>
            </a:pPr>
            <a:r>
              <a:rPr kumimoji="0" lang="en-IN" sz="21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         	      &lt;td&gt;&lt;xsl:value-of select="TITLE"/&gt;&lt;/td&gt;</a:t>
            </a:r>
          </a:p>
          <a:p>
            <a:pPr marL="342900" marR="0" lvl="0" indent="-342900" algn="l" defTabSz="914400" rtl="0" eaLnBrk="1" fontAlgn="auto" latinLnBrk="0" hangingPunct="1">
              <a:lnSpc>
                <a:spcPct val="100000"/>
              </a:lnSpc>
              <a:spcBef>
                <a:spcPct val="20000"/>
              </a:spcBef>
              <a:spcAft>
                <a:spcPts val="0"/>
              </a:spcAft>
              <a:buClrTx/>
              <a:buSzTx/>
              <a:buFont typeface="Arial"/>
              <a:buNone/>
              <a:tabLst/>
              <a:defRPr/>
            </a:pPr>
            <a:r>
              <a:rPr kumimoji="0" lang="en-IN" sz="21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                   &lt;td&gt;&lt;xsl:value-of select="ARTIST"/&gt;&lt;/td&gt;</a:t>
            </a:r>
          </a:p>
          <a:p>
            <a:pPr marL="342900" marR="0" lvl="0" indent="-342900" algn="l" defTabSz="914400" rtl="0" eaLnBrk="1" fontAlgn="auto" latinLnBrk="0" hangingPunct="1">
              <a:lnSpc>
                <a:spcPct val="100000"/>
              </a:lnSpc>
              <a:spcBef>
                <a:spcPct val="20000"/>
              </a:spcBef>
              <a:spcAft>
                <a:spcPts val="0"/>
              </a:spcAft>
              <a:buClrTx/>
              <a:buSzTx/>
              <a:buFont typeface="Arial"/>
              <a:buNone/>
              <a:tabLst/>
              <a:defRPr/>
            </a:pPr>
            <a:r>
              <a:rPr kumimoji="0" lang="en-IN" sz="21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	          &lt;/</a:t>
            </a:r>
            <a:r>
              <a:rPr kumimoji="0" lang="en-IN" sz="2100"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Verdana" pitchFamily="34" charset="0"/>
              </a:rPr>
              <a:t>tr</a:t>
            </a:r>
            <a:r>
              <a:rPr kumimoji="0" lang="en-IN" sz="21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&gt;</a:t>
            </a:r>
          </a:p>
          <a:p>
            <a:pPr marL="342900" marR="0" lvl="0" indent="-342900" algn="l" defTabSz="914400" rtl="0" eaLnBrk="1" fontAlgn="auto" latinLnBrk="0" hangingPunct="1">
              <a:lnSpc>
                <a:spcPct val="100000"/>
              </a:lnSpc>
              <a:spcBef>
                <a:spcPct val="20000"/>
              </a:spcBef>
              <a:spcAft>
                <a:spcPts val="0"/>
              </a:spcAft>
              <a:buClrTx/>
              <a:buSzTx/>
              <a:buFont typeface="Arial"/>
              <a:buNone/>
              <a:tabLst/>
              <a:defRPr/>
            </a:pPr>
            <a:r>
              <a:rPr kumimoji="0" lang="en-IN" sz="21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             &lt;/</a:t>
            </a:r>
            <a:r>
              <a:rPr kumimoji="0" lang="en-IN" sz="2100"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Verdana" pitchFamily="34" charset="0"/>
              </a:rPr>
              <a:t>xsl:if</a:t>
            </a:r>
            <a:r>
              <a:rPr kumimoji="0" lang="en-IN" sz="21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&gt;</a:t>
            </a:r>
          </a:p>
          <a:p>
            <a:pPr marL="342900" marR="0" lvl="0" indent="-342900" algn="l" defTabSz="914400" rtl="0" eaLnBrk="1" fontAlgn="auto" latinLnBrk="0" hangingPunct="1">
              <a:lnSpc>
                <a:spcPct val="100000"/>
              </a:lnSpc>
              <a:spcBef>
                <a:spcPct val="20000"/>
              </a:spcBef>
              <a:spcAft>
                <a:spcPts val="0"/>
              </a:spcAft>
              <a:buClrTx/>
              <a:buSzTx/>
              <a:buFont typeface="Arial"/>
              <a:buNone/>
              <a:tabLst/>
              <a:defRPr/>
            </a:pPr>
            <a:r>
              <a:rPr kumimoji="0" lang="en-IN" sz="21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      &lt;/</a:t>
            </a:r>
            <a:r>
              <a:rPr kumimoji="0" lang="en-IN" sz="2100"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Verdana" pitchFamily="34" charset="0"/>
              </a:rPr>
              <a:t>xsl:for</a:t>
            </a:r>
            <a:r>
              <a:rPr kumimoji="0" lang="en-IN" sz="21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-each&gt;</a:t>
            </a:r>
          </a:p>
          <a:p>
            <a:pPr marL="342900" marR="0" lvl="0" indent="-342900" algn="l" defTabSz="914400" rtl="0" eaLnBrk="1" fontAlgn="auto" latinLnBrk="0" hangingPunct="1">
              <a:lnSpc>
                <a:spcPct val="100000"/>
              </a:lnSpc>
              <a:spcBef>
                <a:spcPct val="20000"/>
              </a:spcBef>
              <a:spcAft>
                <a:spcPts val="0"/>
              </a:spcAft>
              <a:buClrTx/>
              <a:buSzTx/>
              <a:buFont typeface="Arial"/>
              <a:buChar char="•"/>
              <a:tabLst/>
              <a:defRPr/>
            </a:pPr>
            <a:endParaRPr kumimoji="0" lang="en-IN" sz="3200" b="0" i="0" u="none" strike="noStrike" kern="1200" cap="none" spc="0" normalizeH="0" baseline="0" noProof="0" dirty="0" smtClean="0">
              <a:ln>
                <a:noFill/>
              </a:ln>
              <a:solidFill>
                <a:schemeClr val="tx1"/>
              </a:solidFill>
              <a:effectLst/>
              <a:uLnTx/>
              <a:uFillTx/>
              <a:latin typeface="Book Antiqua" pitchFamily="18" charset="0"/>
              <a:ea typeface="Verdana" pitchFamily="34" charset="0"/>
              <a:cs typeface="Verdana"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r>
              <a:rPr kumimoji="0" lang="en-IN" sz="21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Here, the values of TITLE and ARTIST are displayed based on result of </a:t>
            </a:r>
            <a:r>
              <a:rPr kumimoji="0" lang="en-IN" sz="2100"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Verdana" pitchFamily="34" charset="0"/>
              </a:rPr>
              <a:t>xsl:if</a:t>
            </a:r>
            <a:r>
              <a:rPr kumimoji="0" lang="en-IN" sz="2100"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 match</a:t>
            </a:r>
          </a:p>
          <a:p>
            <a:pPr marL="342900" marR="0" lvl="0" indent="-342900" algn="l" defTabSz="914400" rtl="0" eaLnBrk="1" fontAlgn="auto" latinLnBrk="0" hangingPunct="1">
              <a:lnSpc>
                <a:spcPct val="100000"/>
              </a:lnSpc>
              <a:spcBef>
                <a:spcPct val="20000"/>
              </a:spcBef>
              <a:spcAft>
                <a:spcPts val="0"/>
              </a:spcAft>
              <a:buClrTx/>
              <a:buSzTx/>
              <a:buFont typeface="Arial"/>
              <a:buChar char="•"/>
              <a:tabLst/>
              <a:defRPr/>
            </a:pPr>
            <a:endParaRPr kumimoji="0" lang="en-IN" sz="3200" b="0" i="0" u="none" strike="noStrike" kern="1200" cap="none" spc="0" normalizeH="0" baseline="0" noProof="0" dirty="0">
              <a:ln>
                <a:noFill/>
              </a:ln>
              <a:solidFill>
                <a:schemeClr val="tx1"/>
              </a:solidFill>
              <a:effectLst/>
              <a:uLnTx/>
              <a:uFillTx/>
              <a:latin typeface="Verdana" pitchFamily="34" charset="0"/>
              <a:ea typeface="Verdana" pitchFamily="34" charset="0"/>
              <a:cs typeface="Verdana"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000" dirty="0" smtClean="0"/>
              <a:t>XSL</a:t>
            </a:r>
            <a:endParaRPr lang="en-IN" sz="2000" dirty="0"/>
          </a:p>
        </p:txBody>
      </p:sp>
      <p:sp>
        <p:nvSpPr>
          <p:cNvPr id="3" name="Content Placeholder 2"/>
          <p:cNvSpPr>
            <a:spLocks noGrp="1"/>
          </p:cNvSpPr>
          <p:nvPr>
            <p:ph idx="1"/>
          </p:nvPr>
        </p:nvSpPr>
        <p:spPr/>
        <p:txBody>
          <a:bodyPr>
            <a:normAutofit/>
          </a:bodyPr>
          <a:lstStyle/>
          <a:p>
            <a:pPr>
              <a:buBlip>
                <a:blip r:embed="rId3"/>
              </a:buBlip>
            </a:pPr>
            <a:r>
              <a:rPr lang="en-IN" sz="2000" b="1" dirty="0" smtClean="0">
                <a:solidFill>
                  <a:srgbClr val="002060"/>
                </a:solidFill>
                <a:latin typeface="Book Antiqua" pitchFamily="18" charset="0"/>
              </a:rPr>
              <a:t>Choose, When and Otherwise</a:t>
            </a:r>
          </a:p>
          <a:p>
            <a:endParaRPr lang="en-IN" sz="2000" dirty="0">
              <a:latin typeface="Book Antiqua" pitchFamily="18" charset="0"/>
            </a:endParaRPr>
          </a:p>
        </p:txBody>
      </p:sp>
      <p:sp>
        <p:nvSpPr>
          <p:cNvPr id="4" name="Text Placeholder 4"/>
          <p:cNvSpPr txBox="1">
            <a:spLocks/>
          </p:cNvSpPr>
          <p:nvPr/>
        </p:nvSpPr>
        <p:spPr>
          <a:xfrm>
            <a:off x="457200" y="1360488"/>
            <a:ext cx="8240713" cy="5268912"/>
          </a:xfrm>
          <a:prstGeom prst="rect">
            <a:avLst/>
          </a:prstGeom>
        </p:spPr>
        <p:style>
          <a:lnRef idx="2">
            <a:schemeClr val="accent1"/>
          </a:lnRef>
          <a:fillRef idx="1">
            <a:schemeClr val="lt1"/>
          </a:fillRef>
          <a:effectRef idx="0">
            <a:schemeClr val="accent1"/>
          </a:effectRef>
          <a:fontRef idx="minor">
            <a:schemeClr val="dk1"/>
          </a:fontRef>
        </p:style>
        <p:txBody>
          <a:bodyPr>
            <a:noAutofit/>
          </a:bodyPr>
          <a:lstStyle/>
          <a:p>
            <a:pPr marL="342900" marR="0" lvl="0" indent="-342900" algn="l" defTabSz="914400" rtl="0" eaLnBrk="1" fontAlgn="auto" latinLnBrk="0" hangingPunct="1">
              <a:lnSpc>
                <a:spcPct val="90000"/>
              </a:lnSpc>
              <a:spcBef>
                <a:spcPct val="20000"/>
              </a:spcBef>
              <a:spcAft>
                <a:spcPts val="0"/>
              </a:spcAft>
              <a:buClrTx/>
              <a:buSzTx/>
              <a:buFont typeface="Wingdings" pitchFamily="2" charset="2"/>
              <a:buChar char="§"/>
              <a:tabLst/>
              <a:defRPr/>
            </a:pP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The xsl:choose ... xsl:when ... xsl:otherwise construct is XML’s equivalent of Java’s switch ... case ... default statement</a:t>
            </a:r>
          </a:p>
          <a:p>
            <a:pPr marL="342900" marR="0" lvl="0" indent="-342900" algn="l" defTabSz="914400" rtl="0" eaLnBrk="1" fontAlgn="auto" latinLnBrk="0" hangingPunct="1">
              <a:lnSpc>
                <a:spcPct val="90000"/>
              </a:lnSpc>
              <a:spcBef>
                <a:spcPct val="20000"/>
              </a:spcBef>
              <a:spcAft>
                <a:spcPts val="0"/>
              </a:spcAft>
              <a:buClrTx/>
              <a:buSzTx/>
              <a:buFont typeface="Arial"/>
              <a:buChar char="•"/>
              <a:tabLst/>
              <a:defRPr/>
            </a:pPr>
            <a:endPar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endParaRPr>
          </a:p>
          <a:p>
            <a:pPr marL="742950" marR="0" lvl="1" indent="-285750" algn="l" defTabSz="914400" rtl="0" eaLnBrk="1" fontAlgn="auto" latinLnBrk="0" hangingPunct="1">
              <a:lnSpc>
                <a:spcPct val="90000"/>
              </a:lnSpc>
              <a:spcBef>
                <a:spcPct val="20000"/>
              </a:spcBef>
              <a:spcAft>
                <a:spcPts val="0"/>
              </a:spcAft>
              <a:buClrTx/>
              <a:buSzTx/>
              <a:buFont typeface="Arial" pitchFamily="34" charset="0"/>
              <a:buNone/>
              <a:tabLst/>
              <a:defRPr/>
            </a:pP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rPr>
              <a:t>&lt;xsl:choose&gt;</a:t>
            </a:r>
          </a:p>
          <a:p>
            <a:pPr marL="742950" marR="0" lvl="1" indent="-285750" algn="l" defTabSz="914400" rtl="0" eaLnBrk="1" fontAlgn="auto" latinLnBrk="0" hangingPunct="1">
              <a:lnSpc>
                <a:spcPct val="90000"/>
              </a:lnSpc>
              <a:spcBef>
                <a:spcPct val="20000"/>
              </a:spcBef>
              <a:spcAft>
                <a:spcPts val="0"/>
              </a:spcAft>
              <a:buClrTx/>
              <a:buSzTx/>
              <a:buFont typeface="Arial" pitchFamily="34" charset="0"/>
              <a:buNone/>
              <a:tabLst/>
              <a:defRPr/>
            </a:pP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rPr>
              <a:t>       &lt;xsl:when test="PRICE &gt;100"&gt;</a:t>
            </a:r>
          </a:p>
          <a:p>
            <a:pPr marL="742950" marR="0" lvl="1" indent="-285750" algn="l" defTabSz="914400" rtl="0" eaLnBrk="1" fontAlgn="auto" latinLnBrk="0" hangingPunct="1">
              <a:lnSpc>
                <a:spcPct val="90000"/>
              </a:lnSpc>
              <a:spcBef>
                <a:spcPct val="20000"/>
              </a:spcBef>
              <a:spcAft>
                <a:spcPts val="0"/>
              </a:spcAft>
              <a:buClrTx/>
              <a:buSzTx/>
              <a:buFont typeface="Arial" pitchFamily="34" charset="0"/>
              <a:buNone/>
              <a:tabLst/>
              <a:defRPr/>
            </a:pP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rPr>
              <a:t>            &lt;td bgcolor="#ff0000"&gt;&lt;xsl:value-of select="ARTIST"/&gt;&lt;/td&gt;</a:t>
            </a:r>
          </a:p>
          <a:p>
            <a:pPr marL="742950" marR="0" lvl="1" indent="-285750" algn="l" defTabSz="914400" rtl="0" eaLnBrk="1" fontAlgn="auto" latinLnBrk="0" hangingPunct="1">
              <a:lnSpc>
                <a:spcPct val="90000"/>
              </a:lnSpc>
              <a:spcBef>
                <a:spcPct val="20000"/>
              </a:spcBef>
              <a:spcAft>
                <a:spcPts val="0"/>
              </a:spcAft>
              <a:buClrTx/>
              <a:buSzTx/>
              <a:buFont typeface="Arial" pitchFamily="34" charset="0"/>
              <a:buNone/>
              <a:tabLst/>
              <a:defRPr/>
            </a:pP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rPr>
              <a:t>       &lt;/xsl:when&gt;</a:t>
            </a:r>
          </a:p>
          <a:p>
            <a:pPr marL="742950" marR="0" lvl="1" indent="-285750" algn="l" defTabSz="914400" rtl="0" eaLnBrk="1" fontAlgn="auto" latinLnBrk="0" hangingPunct="1">
              <a:lnSpc>
                <a:spcPct val="90000"/>
              </a:lnSpc>
              <a:spcBef>
                <a:spcPct val="20000"/>
              </a:spcBef>
              <a:spcAft>
                <a:spcPts val="0"/>
              </a:spcAft>
              <a:buClrTx/>
              <a:buSzTx/>
              <a:buFont typeface="Arial" pitchFamily="34" charset="0"/>
              <a:buNone/>
              <a:tabLst/>
              <a:defRPr/>
            </a:pP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rPr>
              <a:t>        &lt;xsl:otherwise&gt;</a:t>
            </a:r>
          </a:p>
          <a:p>
            <a:pPr marL="742950" marR="0" lvl="1" indent="-285750" algn="l" defTabSz="914400" rtl="0" eaLnBrk="1" fontAlgn="auto" latinLnBrk="0" hangingPunct="1">
              <a:lnSpc>
                <a:spcPct val="90000"/>
              </a:lnSpc>
              <a:spcBef>
                <a:spcPct val="20000"/>
              </a:spcBef>
              <a:spcAft>
                <a:spcPts val="0"/>
              </a:spcAft>
              <a:buClrTx/>
              <a:buSzTx/>
              <a:buFont typeface="Arial" pitchFamily="34" charset="0"/>
              <a:buNone/>
              <a:tabLst/>
              <a:defRPr/>
            </a:pP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rPr>
              <a:t>            &lt;td&gt;&lt;xsl:value-of select="ARTIST"/&gt;&lt;/td&gt;</a:t>
            </a:r>
          </a:p>
          <a:p>
            <a:pPr marL="742950" marR="0" lvl="1" indent="-285750" algn="l" defTabSz="914400" rtl="0" eaLnBrk="1" fontAlgn="auto" latinLnBrk="0" hangingPunct="1">
              <a:lnSpc>
                <a:spcPct val="90000"/>
              </a:lnSpc>
              <a:spcBef>
                <a:spcPct val="20000"/>
              </a:spcBef>
              <a:spcAft>
                <a:spcPts val="0"/>
              </a:spcAft>
              <a:buClrTx/>
              <a:buSzTx/>
              <a:buFont typeface="Arial" pitchFamily="34" charset="0"/>
              <a:buNone/>
              <a:tabLst/>
              <a:defRPr/>
            </a:pP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rPr>
              <a:t>       &lt;/xsl:otherwise&gt;</a:t>
            </a:r>
          </a:p>
          <a:p>
            <a:pPr marL="742950" marR="0" lvl="1" indent="-285750" algn="l" defTabSz="914400" rtl="0" eaLnBrk="1" fontAlgn="auto" latinLnBrk="0" hangingPunct="1">
              <a:lnSpc>
                <a:spcPct val="90000"/>
              </a:lnSpc>
              <a:spcBef>
                <a:spcPct val="20000"/>
              </a:spcBef>
              <a:spcAft>
                <a:spcPts val="0"/>
              </a:spcAft>
              <a:buClrTx/>
              <a:buSzTx/>
              <a:buFont typeface="Arial" pitchFamily="34" charset="0"/>
              <a:buNone/>
              <a:tabLst/>
              <a:defRPr/>
            </a:pP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rPr>
              <a:t>&lt;/xsl:choose&gt;</a:t>
            </a:r>
          </a:p>
          <a:p>
            <a:pPr marL="742950" marR="0" lvl="1" indent="-285750" algn="l" defTabSz="914400" rtl="0" eaLnBrk="1" fontAlgn="auto" latinLnBrk="0" hangingPunct="1">
              <a:lnSpc>
                <a:spcPct val="90000"/>
              </a:lnSpc>
              <a:spcBef>
                <a:spcPct val="20000"/>
              </a:spcBef>
              <a:spcAft>
                <a:spcPts val="0"/>
              </a:spcAft>
              <a:buClrTx/>
              <a:buSzTx/>
              <a:buFont typeface="Arial" pitchFamily="34" charset="0"/>
              <a:buNone/>
              <a:tabLst/>
              <a:defRPr/>
            </a:pPr>
            <a:endPar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endParaRPr>
          </a:p>
          <a:p>
            <a:pPr marL="342900" marR="0" lvl="0" indent="-342900" algn="l" defTabSz="914400" rtl="0" eaLnBrk="1" fontAlgn="auto" latinLnBrk="0" hangingPunct="1">
              <a:lnSpc>
                <a:spcPct val="90000"/>
              </a:lnSpc>
              <a:spcBef>
                <a:spcPct val="20000"/>
              </a:spcBef>
              <a:spcAft>
                <a:spcPts val="0"/>
              </a:spcAft>
              <a:buClrTx/>
              <a:buSzTx/>
              <a:buFont typeface="Wingdings" pitchFamily="2" charset="2"/>
              <a:buChar char="§"/>
              <a:tabLst/>
              <a:defRPr/>
            </a:pP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This code checks whether PRICE is greater than 150 and if true displays ARTIST with a red background. Otherwise, background </a:t>
            </a:r>
            <a:r>
              <a:rPr kumimoji="0" lang="en-IN"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cs typeface="Verdana" pitchFamily="34" charset="0"/>
              </a:rPr>
              <a:t>color</a:t>
            </a:r>
            <a:r>
              <a:rPr kumimoji="0" lang="en-IN" b="0" i="0" u="none" strike="noStrike" kern="1200" cap="none" spc="0" normalizeH="0" baseline="0" noProof="0" dirty="0" smtClean="0">
                <a:ln>
                  <a:noFill/>
                </a:ln>
                <a:solidFill>
                  <a:srgbClr val="002060"/>
                </a:solidFill>
                <a:effectLst/>
                <a:uLnTx/>
                <a:uFillTx/>
                <a:latin typeface="Book Antiqua" pitchFamily="18" charset="0"/>
                <a:ea typeface="Verdana" pitchFamily="34" charset="0"/>
                <a:cs typeface="Verdana" pitchFamily="34" charset="0"/>
              </a:rPr>
              <a:t> remains unchanged</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endParaRPr kumimoji="0" lang="en-IN" b="0" i="0" u="none" strike="noStrike" kern="1200" cap="none" spc="0" normalizeH="0" baseline="0" noProof="0" dirty="0">
              <a:ln>
                <a:noFill/>
              </a:ln>
              <a:solidFill>
                <a:schemeClr val="tx1"/>
              </a:solidFill>
              <a:effectLst/>
              <a:uLnTx/>
              <a:uFillTx/>
              <a:latin typeface="Book Antiqua" pitchFamily="18" charset="0"/>
              <a:ea typeface="Verdana" pitchFamily="34" charset="0"/>
              <a:cs typeface="Verdana"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Summary</a:t>
            </a:r>
            <a:endParaRPr lang="en-IN" dirty="0"/>
          </a:p>
        </p:txBody>
      </p:sp>
      <p:sp>
        <p:nvSpPr>
          <p:cNvPr id="3" name="Content Placeholder 2"/>
          <p:cNvSpPr>
            <a:spLocks noGrp="1"/>
          </p:cNvSpPr>
          <p:nvPr>
            <p:ph idx="1"/>
          </p:nvPr>
        </p:nvSpPr>
        <p:spPr>
          <a:xfrm>
            <a:off x="42864" y="609600"/>
            <a:ext cx="9029696" cy="6248400"/>
          </a:xfrm>
        </p:spPr>
        <p:txBody>
          <a:bodyPr/>
          <a:lstStyle/>
          <a:p>
            <a:pPr>
              <a:buBlip>
                <a:blip r:embed="rId3"/>
              </a:buBlip>
            </a:pPr>
            <a:r>
              <a:rPr lang="en-IN" sz="2000" dirty="0" smtClean="0">
                <a:solidFill>
                  <a:srgbClr val="002060"/>
                </a:solidFill>
                <a:latin typeface="Book Antiqua" pitchFamily="18" charset="0"/>
                <a:cs typeface="Arial" charset="0"/>
              </a:rPr>
              <a:t>In this module, you were able to</a:t>
            </a:r>
          </a:p>
          <a:p>
            <a:pPr>
              <a:buNone/>
            </a:pPr>
            <a:endParaRPr lang="en-IN" sz="2000" dirty="0" smtClean="0">
              <a:latin typeface="Book Antiqua" pitchFamily="18" charset="0"/>
              <a:cs typeface="Arial" charset="0"/>
            </a:endParaRPr>
          </a:p>
          <a:p>
            <a:pPr marL="968375" lvl="1" indent="-457200">
              <a:buFont typeface="Wingdings" pitchFamily="2" charset="2"/>
              <a:buChar char="§"/>
            </a:pPr>
            <a:r>
              <a:rPr lang="en-IN" sz="1800" dirty="0" smtClean="0">
                <a:solidFill>
                  <a:srgbClr val="002060"/>
                </a:solidFill>
                <a:latin typeface="Book Antiqua" pitchFamily="18" charset="0"/>
              </a:rPr>
              <a:t>Describe the use of XML Schema and limitations of DTDs</a:t>
            </a:r>
          </a:p>
          <a:p>
            <a:pPr marL="968375" lvl="1" indent="-457200">
              <a:buFont typeface="Wingdings" pitchFamily="2" charset="2"/>
              <a:buChar char="§"/>
            </a:pPr>
            <a:r>
              <a:rPr lang="en-IN" sz="1800" dirty="0" smtClean="0">
                <a:solidFill>
                  <a:srgbClr val="002060"/>
                </a:solidFill>
                <a:latin typeface="Book Antiqua" pitchFamily="18" charset="0"/>
              </a:rPr>
              <a:t>Describe structure of XML Schema</a:t>
            </a:r>
          </a:p>
          <a:p>
            <a:pPr marL="968375" lvl="1" indent="-457200">
              <a:buFont typeface="Wingdings" pitchFamily="2" charset="2"/>
              <a:buChar char="§"/>
            </a:pPr>
            <a:r>
              <a:rPr lang="en-IN" sz="1800" dirty="0" smtClean="0">
                <a:solidFill>
                  <a:srgbClr val="002060"/>
                </a:solidFill>
                <a:latin typeface="Book Antiqua" pitchFamily="18" charset="0"/>
              </a:rPr>
              <a:t>Create Schema Definition Files</a:t>
            </a:r>
          </a:p>
          <a:p>
            <a:pPr marL="968375" lvl="1" indent="-457200">
              <a:buFont typeface="Wingdings" pitchFamily="2" charset="2"/>
              <a:buChar char="§"/>
            </a:pPr>
            <a:r>
              <a:rPr lang="en-IN" sz="1800" dirty="0" smtClean="0">
                <a:solidFill>
                  <a:srgbClr val="002060"/>
                </a:solidFill>
                <a:latin typeface="Book Antiqua" pitchFamily="18" charset="0"/>
              </a:rPr>
              <a:t>Define attributes in XSD</a:t>
            </a:r>
          </a:p>
          <a:p>
            <a:pPr marL="968375" lvl="1" indent="-457200">
              <a:buFont typeface="Wingdings" pitchFamily="2" charset="2"/>
              <a:buChar char="§"/>
            </a:pPr>
            <a:r>
              <a:rPr lang="en-IN" sz="1800" dirty="0" smtClean="0">
                <a:solidFill>
                  <a:srgbClr val="002060"/>
                </a:solidFill>
                <a:latin typeface="Book Antiqua" pitchFamily="18" charset="0"/>
              </a:rPr>
              <a:t>Apply restrictions on values and set of values</a:t>
            </a:r>
          </a:p>
          <a:p>
            <a:pPr marL="968375" lvl="1" indent="-457200">
              <a:buFont typeface="Wingdings" pitchFamily="2" charset="2"/>
              <a:buChar char="§"/>
            </a:pPr>
            <a:r>
              <a:rPr lang="en-IN" sz="1800" dirty="0" smtClean="0">
                <a:solidFill>
                  <a:srgbClr val="002060"/>
                </a:solidFill>
                <a:latin typeface="Book Antiqua" pitchFamily="18" charset="0"/>
              </a:rPr>
              <a:t>Describe the use of  XSL</a:t>
            </a:r>
          </a:p>
          <a:p>
            <a:pPr marL="968375" lvl="1" indent="-457200">
              <a:buFont typeface="Wingdings" pitchFamily="2" charset="2"/>
              <a:buChar char="§"/>
            </a:pPr>
            <a:r>
              <a:rPr lang="en-IN" sz="1800" dirty="0" smtClean="0">
                <a:solidFill>
                  <a:srgbClr val="002060"/>
                </a:solidFill>
                <a:latin typeface="Book Antiqua" pitchFamily="18" charset="0"/>
              </a:rPr>
              <a:t>Transform an XML document by using XSLT</a:t>
            </a:r>
          </a:p>
          <a:p>
            <a:pPr marL="968375" lvl="1" indent="-457200">
              <a:buFont typeface="Wingdings" pitchFamily="2" charset="2"/>
              <a:buChar char="§"/>
            </a:pPr>
            <a:r>
              <a:rPr lang="en-IN" sz="1800" dirty="0" smtClean="0">
                <a:solidFill>
                  <a:srgbClr val="002060"/>
                </a:solidFill>
                <a:latin typeface="Book Antiqua" pitchFamily="18" charset="0"/>
              </a:rPr>
              <a:t>Work  with XPATH expressions</a:t>
            </a:r>
          </a:p>
          <a:p>
            <a:pPr marL="968375" lvl="1" indent="-457200">
              <a:buFont typeface="Wingdings" pitchFamily="2" charset="2"/>
              <a:buChar char="§"/>
            </a:pPr>
            <a:r>
              <a:rPr lang="en-IN" sz="1800" dirty="0" smtClean="0">
                <a:solidFill>
                  <a:srgbClr val="002060"/>
                </a:solidFill>
                <a:latin typeface="Book Antiqua" pitchFamily="18" charset="0"/>
              </a:rPr>
              <a:t>Create XSL Style sheets</a:t>
            </a:r>
          </a:p>
          <a:p>
            <a:pPr marL="968375" lvl="1" indent="-457200">
              <a:buFont typeface="Wingdings" pitchFamily="2" charset="2"/>
              <a:buChar char="§"/>
            </a:pPr>
            <a:r>
              <a:rPr lang="en-IN" sz="1800" dirty="0" smtClean="0">
                <a:solidFill>
                  <a:srgbClr val="002060"/>
                </a:solidFill>
                <a:latin typeface="Book Antiqua" pitchFamily="18" charset="0"/>
              </a:rPr>
              <a:t>Use  XSLT elements</a:t>
            </a:r>
          </a:p>
          <a:p>
            <a:pPr marL="968375" lvl="1" indent="-457200">
              <a:buFont typeface="Wingdings" pitchFamily="2" charset="2"/>
              <a:buChar char="§"/>
            </a:pPr>
            <a:r>
              <a:rPr lang="en-IN" sz="1800" dirty="0" smtClean="0">
                <a:solidFill>
                  <a:srgbClr val="002060"/>
                </a:solidFill>
                <a:latin typeface="Book Antiqua" pitchFamily="18" charset="0"/>
              </a:rPr>
              <a:t>Sort and filter XML documents </a:t>
            </a:r>
          </a:p>
          <a:p>
            <a:endParaRPr lang="en-IN" dirty="0" smtClean="0">
              <a:cs typeface="Arial" charset="0"/>
            </a:endParaRPr>
          </a:p>
          <a:p>
            <a:endParaRPr lang="en-IN"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25884.jpg"/>
          <p:cNvPicPr>
            <a:picLocks noChangeAspect="1"/>
          </p:cNvPicPr>
          <p:nvPr/>
        </p:nvPicPr>
        <p:blipFill>
          <a:blip r:embed="rId3" cstate="print"/>
          <a:stretch>
            <a:fillRect/>
          </a:stretch>
        </p:blipFill>
        <p:spPr>
          <a:xfrm>
            <a:off x="304800" y="990600"/>
            <a:ext cx="8458200" cy="510540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XML Schema</a:t>
            </a:r>
            <a:endParaRPr lang="en-IN" dirty="0"/>
          </a:p>
        </p:txBody>
      </p:sp>
      <p:sp>
        <p:nvSpPr>
          <p:cNvPr id="3" name="Content Placeholder 2"/>
          <p:cNvSpPr>
            <a:spLocks noGrp="1"/>
          </p:cNvSpPr>
          <p:nvPr>
            <p:ph idx="1"/>
          </p:nvPr>
        </p:nvSpPr>
        <p:spPr>
          <a:xfrm>
            <a:off x="42864" y="609600"/>
            <a:ext cx="9029696" cy="6248400"/>
          </a:xfrm>
        </p:spPr>
        <p:txBody>
          <a:bodyPr>
            <a:normAutofit lnSpcReduction="10000"/>
          </a:bodyPr>
          <a:lstStyle/>
          <a:p>
            <a:pPr indent="-457200">
              <a:lnSpc>
                <a:spcPct val="140000"/>
              </a:lnSpc>
              <a:buBlip>
                <a:blip r:embed="rId3"/>
              </a:buBlip>
            </a:pPr>
            <a:r>
              <a:rPr lang="en-IN" dirty="0" smtClean="0">
                <a:solidFill>
                  <a:srgbClr val="002060"/>
                </a:solidFill>
                <a:latin typeface="Book Antiqua" pitchFamily="18" charset="0"/>
              </a:rPr>
              <a:t>Limitations of DTDs</a:t>
            </a:r>
          </a:p>
          <a:p>
            <a:pPr indent="-457200">
              <a:lnSpc>
                <a:spcPct val="140000"/>
              </a:lnSpc>
              <a:buBlip>
                <a:blip r:embed="rId3"/>
              </a:buBlip>
            </a:pPr>
            <a:r>
              <a:rPr lang="en-IN" dirty="0" smtClean="0">
                <a:solidFill>
                  <a:srgbClr val="002060"/>
                </a:solidFill>
                <a:latin typeface="Book Antiqua" pitchFamily="18" charset="0"/>
                <a:cs typeface="Arial" charset="0"/>
              </a:rPr>
              <a:t>DTDs are a weak specification language</a:t>
            </a:r>
          </a:p>
          <a:p>
            <a:pPr lvl="1" indent="-457200">
              <a:lnSpc>
                <a:spcPct val="140000"/>
              </a:lnSpc>
              <a:buFont typeface="Wingdings" pitchFamily="2" charset="2"/>
              <a:buChar char="§"/>
            </a:pPr>
            <a:r>
              <a:rPr lang="en-IN" sz="2400" dirty="0" smtClean="0">
                <a:solidFill>
                  <a:srgbClr val="002060"/>
                </a:solidFill>
                <a:latin typeface="Book Antiqua" pitchFamily="18" charset="0"/>
              </a:rPr>
              <a:t>You cannot put </a:t>
            </a:r>
            <a:r>
              <a:rPr lang="en-IN" sz="2400" i="1" dirty="0" smtClean="0">
                <a:solidFill>
                  <a:srgbClr val="002060"/>
                </a:solidFill>
                <a:latin typeface="Book Antiqua" pitchFamily="18" charset="0"/>
              </a:rPr>
              <a:t>any</a:t>
            </a:r>
            <a:r>
              <a:rPr lang="en-IN" sz="2400" dirty="0" smtClean="0">
                <a:solidFill>
                  <a:srgbClr val="002060"/>
                </a:solidFill>
                <a:latin typeface="Book Antiqua" pitchFamily="18" charset="0"/>
              </a:rPr>
              <a:t> restrictions on element contents</a:t>
            </a:r>
          </a:p>
          <a:p>
            <a:pPr lvl="1" indent="-457200">
              <a:lnSpc>
                <a:spcPct val="140000"/>
              </a:lnSpc>
              <a:buFont typeface="Wingdings" pitchFamily="2" charset="2"/>
              <a:buChar char="§"/>
            </a:pPr>
            <a:r>
              <a:rPr lang="en-IN" sz="2400" dirty="0" smtClean="0">
                <a:solidFill>
                  <a:srgbClr val="002060"/>
                </a:solidFill>
                <a:latin typeface="Book Antiqua" pitchFamily="18" charset="0"/>
              </a:rPr>
              <a:t>You have little control over ordering of elements</a:t>
            </a:r>
          </a:p>
          <a:p>
            <a:pPr lvl="2" indent="-457200">
              <a:lnSpc>
                <a:spcPct val="140000"/>
              </a:lnSpc>
            </a:pPr>
            <a:r>
              <a:rPr lang="en-IN" sz="2400" dirty="0" smtClean="0">
                <a:solidFill>
                  <a:srgbClr val="002060"/>
                </a:solidFill>
                <a:latin typeface="Book Antiqua" pitchFamily="18" charset="0"/>
              </a:rPr>
              <a:t>For example: Difficult to specify that all child elements must occur, but may be in any order</a:t>
            </a:r>
          </a:p>
          <a:p>
            <a:pPr lvl="1" indent="-457200">
              <a:lnSpc>
                <a:spcPct val="140000"/>
              </a:lnSpc>
              <a:buFont typeface="Wingdings" pitchFamily="2" charset="2"/>
              <a:buChar char="§"/>
            </a:pPr>
            <a:r>
              <a:rPr lang="en-IN" sz="2400" dirty="0" smtClean="0">
                <a:solidFill>
                  <a:srgbClr val="002060"/>
                </a:solidFill>
                <a:latin typeface="Book Antiqua" pitchFamily="18" charset="0"/>
              </a:rPr>
              <a:t>There are only ten data types for attribute type values</a:t>
            </a:r>
          </a:p>
          <a:p>
            <a:pPr lvl="1" indent="-457200">
              <a:lnSpc>
                <a:spcPct val="140000"/>
              </a:lnSpc>
              <a:buFont typeface="Arial" charset="0"/>
              <a:buChar char="•"/>
            </a:pPr>
            <a:endParaRPr lang="en-IN" sz="2400" dirty="0" smtClean="0">
              <a:latin typeface="Book Antiqua" pitchFamily="18" charset="0"/>
            </a:endParaRPr>
          </a:p>
          <a:p>
            <a:pPr indent="-457200">
              <a:lnSpc>
                <a:spcPct val="140000"/>
              </a:lnSpc>
              <a:buBlip>
                <a:blip r:embed="rId3"/>
              </a:buBlip>
            </a:pPr>
            <a:r>
              <a:rPr lang="en-IN" dirty="0" smtClean="0">
                <a:solidFill>
                  <a:srgbClr val="002060"/>
                </a:solidFill>
                <a:latin typeface="Book Antiqua" pitchFamily="18" charset="0"/>
                <a:cs typeface="Arial" charset="0"/>
              </a:rPr>
              <a:t>DTDs are not written in XML</a:t>
            </a:r>
          </a:p>
          <a:p>
            <a:pPr lvl="1" indent="-457200">
              <a:lnSpc>
                <a:spcPct val="140000"/>
              </a:lnSpc>
              <a:buFont typeface="Wingdings" pitchFamily="2" charset="2"/>
              <a:buChar char="§"/>
            </a:pPr>
            <a:r>
              <a:rPr lang="en-IN" sz="2400" dirty="0" smtClean="0">
                <a:solidFill>
                  <a:srgbClr val="002060"/>
                </a:solidFill>
                <a:latin typeface="Book Antiqua" pitchFamily="18" charset="0"/>
              </a:rPr>
              <a:t>For validation, you need separate parsers for XML and DTD</a:t>
            </a:r>
          </a:p>
          <a:p>
            <a:endParaRPr lang="en-IN" sz="1800" dirty="0" smtClean="0">
              <a:cs typeface="Arial" charset="0"/>
            </a:endParaRPr>
          </a:p>
          <a:p>
            <a:endParaRPr lang="en-IN" dirty="0" smtClean="0"/>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XML Schema</a:t>
            </a:r>
            <a:endParaRPr lang="en-IN" dirty="0"/>
          </a:p>
        </p:txBody>
      </p:sp>
      <p:sp>
        <p:nvSpPr>
          <p:cNvPr id="3" name="Content Placeholder 2"/>
          <p:cNvSpPr>
            <a:spLocks noGrp="1"/>
          </p:cNvSpPr>
          <p:nvPr>
            <p:ph idx="1"/>
          </p:nvPr>
        </p:nvSpPr>
        <p:spPr>
          <a:xfrm>
            <a:off x="42864" y="609600"/>
            <a:ext cx="9029696" cy="6248400"/>
          </a:xfrm>
        </p:spPr>
        <p:txBody>
          <a:bodyPr>
            <a:normAutofit/>
          </a:bodyPr>
          <a:lstStyle/>
          <a:p>
            <a:pPr marL="228600" lvl="1" indent="-457200">
              <a:lnSpc>
                <a:spcPct val="150000"/>
              </a:lnSpc>
              <a:buBlip>
                <a:blip r:embed="rId3"/>
              </a:buBlip>
            </a:pPr>
            <a:r>
              <a:rPr lang="en-IN" sz="2400" b="1" dirty="0" smtClean="0">
                <a:solidFill>
                  <a:srgbClr val="002060"/>
                </a:solidFill>
                <a:latin typeface="Book Antiqua" pitchFamily="18" charset="0"/>
              </a:rPr>
              <a:t>Features of XML Schema</a:t>
            </a:r>
          </a:p>
          <a:p>
            <a:pPr lvl="1" indent="-457200">
              <a:lnSpc>
                <a:spcPct val="150000"/>
              </a:lnSpc>
              <a:buFont typeface="Wingdings" pitchFamily="2" charset="2"/>
              <a:buChar char="§"/>
            </a:pPr>
            <a:r>
              <a:rPr lang="en-IN" sz="2400" dirty="0" smtClean="0">
                <a:solidFill>
                  <a:srgbClr val="002060"/>
                </a:solidFill>
                <a:latin typeface="Book Antiqua" pitchFamily="18" charset="0"/>
                <a:cs typeface="Arial" charset="0"/>
              </a:rPr>
              <a:t>XML Schema presents enhancements over DTDs:</a:t>
            </a:r>
          </a:p>
          <a:p>
            <a:pPr lvl="2" indent="-457200">
              <a:lnSpc>
                <a:spcPct val="150000"/>
              </a:lnSpc>
              <a:buFont typeface="Wingdings" pitchFamily="2" charset="2"/>
              <a:buChar char="§"/>
            </a:pPr>
            <a:r>
              <a:rPr lang="en-IN" sz="2400" dirty="0" smtClean="0">
                <a:solidFill>
                  <a:srgbClr val="002060"/>
                </a:solidFill>
                <a:latin typeface="Book Antiqua" pitchFamily="18" charset="0"/>
              </a:rPr>
              <a:t>Support for data types </a:t>
            </a:r>
          </a:p>
          <a:p>
            <a:pPr lvl="3" indent="-457200">
              <a:lnSpc>
                <a:spcPct val="150000"/>
              </a:lnSpc>
            </a:pPr>
            <a:r>
              <a:rPr lang="en-IN" sz="2400" dirty="0" smtClean="0">
                <a:solidFill>
                  <a:srgbClr val="002060"/>
                </a:solidFill>
                <a:latin typeface="Book Antiqua" pitchFamily="18" charset="0"/>
              </a:rPr>
              <a:t>37+ built-in data types</a:t>
            </a:r>
          </a:p>
          <a:p>
            <a:pPr lvl="3" indent="-457200">
              <a:lnSpc>
                <a:spcPct val="150000"/>
              </a:lnSpc>
            </a:pPr>
            <a:r>
              <a:rPr lang="en-IN" sz="2400" dirty="0" smtClean="0">
                <a:solidFill>
                  <a:srgbClr val="002060"/>
                </a:solidFill>
                <a:latin typeface="Book Antiqua" pitchFamily="18" charset="0"/>
              </a:rPr>
              <a:t>Allows to create your own data types</a:t>
            </a:r>
          </a:p>
          <a:p>
            <a:pPr lvl="1" indent="-457200">
              <a:lnSpc>
                <a:spcPct val="150000"/>
              </a:lnSpc>
              <a:buFont typeface="Wingdings" pitchFamily="2" charset="2"/>
              <a:buChar char="§"/>
            </a:pPr>
            <a:r>
              <a:rPr lang="en-IN" sz="2400" dirty="0" smtClean="0">
                <a:solidFill>
                  <a:srgbClr val="002060"/>
                </a:solidFill>
                <a:latin typeface="Book Antiqua" pitchFamily="18" charset="0"/>
              </a:rPr>
              <a:t>It is written in XML</a:t>
            </a:r>
          </a:p>
          <a:p>
            <a:pPr lvl="1" indent="-457200">
              <a:lnSpc>
                <a:spcPct val="150000"/>
              </a:lnSpc>
              <a:buFont typeface="Wingdings" pitchFamily="2" charset="2"/>
              <a:buChar char="§"/>
            </a:pPr>
            <a:r>
              <a:rPr lang="en-IN" sz="2400" dirty="0" smtClean="0">
                <a:solidFill>
                  <a:srgbClr val="002060"/>
                </a:solidFill>
                <a:latin typeface="Book Antiqua" pitchFamily="18" charset="0"/>
              </a:rPr>
              <a:t>Can define the child elements to occur in any order</a:t>
            </a:r>
          </a:p>
          <a:p>
            <a:pPr lvl="1" indent="-457200">
              <a:lnSpc>
                <a:spcPct val="150000"/>
              </a:lnSpc>
              <a:buFont typeface="Wingdings" pitchFamily="2" charset="2"/>
              <a:buChar char="§"/>
            </a:pPr>
            <a:r>
              <a:rPr lang="en-IN" sz="2400" dirty="0" smtClean="0">
                <a:solidFill>
                  <a:srgbClr val="002060"/>
                </a:solidFill>
                <a:latin typeface="Book Antiqua" pitchFamily="18" charset="0"/>
              </a:rPr>
              <a:t>Gives you much more control over structure and content</a:t>
            </a:r>
          </a:p>
          <a:p>
            <a:pPr indent="-457200">
              <a:lnSpc>
                <a:spcPct val="150000"/>
              </a:lnSpc>
              <a:buFont typeface="Wingdings" pitchFamily="2" charset="2"/>
              <a:buChar char="§"/>
            </a:pPr>
            <a:endParaRPr lang="en-IN" dirty="0">
              <a:solidFill>
                <a:srgbClr val="002060"/>
              </a:solidFill>
              <a:latin typeface="Book Antiqua"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XML Schema</a:t>
            </a:r>
            <a:endParaRPr lang="en-IN" dirty="0"/>
          </a:p>
        </p:txBody>
      </p:sp>
      <p:sp>
        <p:nvSpPr>
          <p:cNvPr id="3" name="Content Placeholder 2"/>
          <p:cNvSpPr>
            <a:spLocks noGrp="1"/>
          </p:cNvSpPr>
          <p:nvPr>
            <p:ph idx="1"/>
          </p:nvPr>
        </p:nvSpPr>
        <p:spPr>
          <a:xfrm>
            <a:off x="42864" y="609600"/>
            <a:ext cx="9029696" cy="6248400"/>
          </a:xfrm>
        </p:spPr>
        <p:txBody>
          <a:bodyPr>
            <a:normAutofit lnSpcReduction="10000"/>
          </a:bodyPr>
          <a:lstStyle/>
          <a:p>
            <a:pPr>
              <a:buBlip>
                <a:blip r:embed="rId3"/>
              </a:buBlip>
            </a:pPr>
            <a:r>
              <a:rPr lang="en-IN" b="1" dirty="0" smtClean="0">
                <a:solidFill>
                  <a:srgbClr val="002060"/>
                </a:solidFill>
                <a:latin typeface="Book Antiqua" pitchFamily="18" charset="0"/>
              </a:rPr>
              <a:t>Defining XML Schema</a:t>
            </a:r>
          </a:p>
          <a:p>
            <a:pPr>
              <a:buNone/>
            </a:pPr>
            <a:endParaRPr lang="en-IN" b="1" dirty="0" smtClean="0">
              <a:solidFill>
                <a:srgbClr val="002060"/>
              </a:solidFill>
              <a:latin typeface="Book Antiqua" pitchFamily="18" charset="0"/>
            </a:endParaRPr>
          </a:p>
          <a:p>
            <a:pPr>
              <a:buNone/>
              <a:defRPr/>
            </a:pPr>
            <a:r>
              <a:rPr lang="en-IN" altLang="he-IL" dirty="0" smtClean="0">
                <a:solidFill>
                  <a:srgbClr val="002060"/>
                </a:solidFill>
                <a:latin typeface="Book Antiqua" pitchFamily="18" charset="0"/>
              </a:rPr>
              <a:t>The purpose of XML Schema is to define the structure of an  XML document </a:t>
            </a:r>
          </a:p>
          <a:p>
            <a:pPr>
              <a:buNone/>
              <a:defRPr/>
            </a:pPr>
            <a:r>
              <a:rPr lang="en-IN" altLang="he-IL" dirty="0" smtClean="0">
                <a:solidFill>
                  <a:srgbClr val="002060"/>
                </a:solidFill>
                <a:latin typeface="Book Antiqua" pitchFamily="18" charset="0"/>
              </a:rPr>
              <a:t>just like a DTD.</a:t>
            </a:r>
          </a:p>
          <a:p>
            <a:pPr>
              <a:buFont typeface="Arial"/>
              <a:buChar char="•"/>
              <a:defRPr/>
            </a:pPr>
            <a:endParaRPr lang="en-IN" altLang="he-IL" dirty="0" smtClean="0">
              <a:latin typeface="Book Antiqua" pitchFamily="18" charset="0"/>
            </a:endParaRPr>
          </a:p>
          <a:p>
            <a:pPr>
              <a:buBlip>
                <a:blip r:embed="rId3"/>
              </a:buBlip>
              <a:defRPr/>
            </a:pPr>
            <a:r>
              <a:rPr lang="en-IN" altLang="he-IL" dirty="0" smtClean="0">
                <a:solidFill>
                  <a:srgbClr val="002060"/>
                </a:solidFill>
                <a:latin typeface="Book Antiqua" pitchFamily="18" charset="0"/>
              </a:rPr>
              <a:t>An XML Schema defines:</a:t>
            </a:r>
          </a:p>
          <a:p>
            <a:pPr>
              <a:buNone/>
              <a:defRPr/>
            </a:pPr>
            <a:endParaRPr lang="en-IN" altLang="he-IL" dirty="0" smtClean="0">
              <a:latin typeface="Book Antiqua" pitchFamily="18" charset="0"/>
            </a:endParaRPr>
          </a:p>
          <a:p>
            <a:pPr lvl="1">
              <a:buFont typeface="Wingdings" pitchFamily="2" charset="2"/>
              <a:buChar char="§"/>
              <a:defRPr/>
            </a:pPr>
            <a:r>
              <a:rPr lang="en-IN" altLang="he-IL" sz="2400" dirty="0" smtClean="0">
                <a:solidFill>
                  <a:srgbClr val="002060"/>
                </a:solidFill>
                <a:latin typeface="Book Antiqua" pitchFamily="18" charset="0"/>
              </a:rPr>
              <a:t>elements that can appear in a document </a:t>
            </a:r>
          </a:p>
          <a:p>
            <a:pPr lvl="1">
              <a:buFont typeface="Wingdings" pitchFamily="2" charset="2"/>
              <a:buChar char="§"/>
              <a:defRPr/>
            </a:pPr>
            <a:r>
              <a:rPr lang="en-IN" altLang="he-IL" sz="2400" dirty="0" smtClean="0">
                <a:solidFill>
                  <a:srgbClr val="002060"/>
                </a:solidFill>
                <a:latin typeface="Book Antiqua" pitchFamily="18" charset="0"/>
              </a:rPr>
              <a:t>attributes that can appear within elements</a:t>
            </a:r>
          </a:p>
          <a:p>
            <a:pPr lvl="1">
              <a:buFont typeface="Wingdings" pitchFamily="2" charset="2"/>
              <a:buChar char="§"/>
              <a:defRPr/>
            </a:pPr>
            <a:r>
              <a:rPr lang="en-IN" altLang="he-IL" sz="2400" dirty="0" smtClean="0">
                <a:solidFill>
                  <a:srgbClr val="002060"/>
                </a:solidFill>
                <a:latin typeface="Book Antiqua" pitchFamily="18" charset="0"/>
              </a:rPr>
              <a:t>which elements are child elements </a:t>
            </a:r>
          </a:p>
          <a:p>
            <a:pPr lvl="1">
              <a:buFont typeface="Wingdings" pitchFamily="2" charset="2"/>
              <a:buChar char="§"/>
              <a:defRPr/>
            </a:pPr>
            <a:r>
              <a:rPr lang="en-IN" altLang="he-IL" sz="2400" dirty="0" smtClean="0">
                <a:solidFill>
                  <a:srgbClr val="002060"/>
                </a:solidFill>
                <a:latin typeface="Book Antiqua" pitchFamily="18" charset="0"/>
              </a:rPr>
              <a:t>the sequence in which the child elements can appear </a:t>
            </a:r>
          </a:p>
          <a:p>
            <a:pPr lvl="1">
              <a:buFont typeface="Wingdings" pitchFamily="2" charset="2"/>
              <a:buChar char="§"/>
              <a:defRPr/>
            </a:pPr>
            <a:r>
              <a:rPr lang="en-IN" altLang="he-IL" sz="2400" dirty="0" smtClean="0">
                <a:solidFill>
                  <a:srgbClr val="002060"/>
                </a:solidFill>
                <a:latin typeface="Book Antiqua" pitchFamily="18" charset="0"/>
              </a:rPr>
              <a:t>the number of child elements </a:t>
            </a:r>
          </a:p>
          <a:p>
            <a:pPr lvl="1">
              <a:buFont typeface="Wingdings" pitchFamily="2" charset="2"/>
              <a:buChar char="§"/>
              <a:defRPr/>
            </a:pPr>
            <a:r>
              <a:rPr lang="en-IN" altLang="he-IL" sz="2400" dirty="0" smtClean="0">
                <a:solidFill>
                  <a:srgbClr val="002060"/>
                </a:solidFill>
                <a:latin typeface="Book Antiqua" pitchFamily="18" charset="0"/>
              </a:rPr>
              <a:t>whether an element is empty or can include text </a:t>
            </a:r>
          </a:p>
          <a:p>
            <a:pPr lvl="1">
              <a:buFont typeface="Wingdings" pitchFamily="2" charset="2"/>
              <a:buChar char="§"/>
              <a:defRPr/>
            </a:pPr>
            <a:r>
              <a:rPr lang="en-IN" altLang="he-IL" sz="2400" dirty="0" smtClean="0">
                <a:solidFill>
                  <a:srgbClr val="002060"/>
                </a:solidFill>
                <a:latin typeface="Book Antiqua" pitchFamily="18" charset="0"/>
              </a:rPr>
              <a:t>default values for attributes </a:t>
            </a:r>
            <a:endParaRPr lang="en-IN" sz="2400" dirty="0" smtClean="0">
              <a:solidFill>
                <a:srgbClr val="002060"/>
              </a:solidFill>
              <a:latin typeface="Book Antiqua" pitchFamily="18" charset="0"/>
            </a:endParaRPr>
          </a:p>
          <a:p>
            <a:pPr>
              <a:buFont typeface="Wingdings" pitchFamily="2" charset="2"/>
              <a:buChar char="§"/>
            </a:pPr>
            <a:endParaRPr lang="en-IN" sz="2000" dirty="0">
              <a:latin typeface="Book Antiqua"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XML Schema</a:t>
            </a:r>
            <a:endParaRPr lang="en-IN" dirty="0"/>
          </a:p>
        </p:txBody>
      </p:sp>
      <p:sp>
        <p:nvSpPr>
          <p:cNvPr id="3" name="Content Placeholder 2"/>
          <p:cNvSpPr>
            <a:spLocks noGrp="1"/>
          </p:cNvSpPr>
          <p:nvPr>
            <p:ph idx="1"/>
          </p:nvPr>
        </p:nvSpPr>
        <p:spPr/>
        <p:txBody>
          <a:bodyPr>
            <a:normAutofit/>
          </a:bodyPr>
          <a:lstStyle/>
          <a:p>
            <a:pPr>
              <a:buBlip>
                <a:blip r:embed="rId3"/>
              </a:buBlip>
            </a:pPr>
            <a:r>
              <a:rPr lang="en-IN" b="1" dirty="0" smtClean="0">
                <a:solidFill>
                  <a:srgbClr val="002060"/>
                </a:solidFill>
                <a:latin typeface="Book Antiqua" pitchFamily="18" charset="0"/>
              </a:rPr>
              <a:t>Example – a DTD to an XSD</a:t>
            </a:r>
          </a:p>
          <a:p>
            <a:pPr>
              <a:buFont typeface="Wingdings" pitchFamily="2" charset="2"/>
              <a:buChar char="ü"/>
            </a:pPr>
            <a:endParaRPr lang="en-IN" sz="2200" b="1" dirty="0">
              <a:latin typeface="Book Antiqua" pitchFamily="18" charset="0"/>
            </a:endParaRPr>
          </a:p>
        </p:txBody>
      </p:sp>
      <p:sp>
        <p:nvSpPr>
          <p:cNvPr id="4" name="Text Placeholder 4"/>
          <p:cNvSpPr txBox="1">
            <a:spLocks/>
          </p:cNvSpPr>
          <p:nvPr/>
        </p:nvSpPr>
        <p:spPr>
          <a:xfrm>
            <a:off x="457200" y="1360488"/>
            <a:ext cx="8240713" cy="4473575"/>
          </a:xfrm>
          <a:prstGeom prst="rect">
            <a:avLst/>
          </a:prstGeom>
        </p:spPr>
        <p:txBody>
          <a:bodyPr>
            <a:normAutofit/>
          </a:bodyPr>
          <a:lstStyle/>
          <a:p>
            <a:pPr marL="742950" marR="0" lvl="1" indent="-285750" algn="l" defTabSz="914400" rtl="0" eaLnBrk="1" fontAlgn="auto" latinLnBrk="0" hangingPunct="1">
              <a:lnSpc>
                <a:spcPct val="100000"/>
              </a:lnSpc>
              <a:spcBef>
                <a:spcPct val="20000"/>
              </a:spcBef>
              <a:spcAft>
                <a:spcPts val="0"/>
              </a:spcAft>
              <a:buClrTx/>
              <a:buSzTx/>
              <a:buFont typeface="Wingdings" pitchFamily="2" charset="2"/>
              <a:buChar char="§"/>
              <a:tabLst/>
              <a:defRPr/>
            </a:pPr>
            <a:r>
              <a:rPr kumimoji="0" lang="en-IN" sz="2400" b="0" i="0" u="none" strike="noStrike" kern="1200" cap="none" spc="0" normalizeH="0" baseline="0" noProof="0" dirty="0" smtClean="0">
                <a:ln>
                  <a:noFill/>
                </a:ln>
                <a:solidFill>
                  <a:srgbClr val="002060"/>
                </a:solidFill>
                <a:effectLst/>
                <a:uLnTx/>
                <a:uFillTx/>
                <a:latin typeface="Book Antiqua" pitchFamily="18" charset="0"/>
                <a:ea typeface="Verdana" pitchFamily="34" charset="0"/>
              </a:rPr>
              <a:t>Consider a simple DTD called song.dtd and let us write the schema song.xsd</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2800" b="0" i="0" u="none" strike="noStrike" kern="1200" cap="none" spc="0" normalizeH="0" baseline="0" noProof="0" dirty="0" smtClean="0">
              <a:ln>
                <a:noFill/>
              </a:ln>
              <a:solidFill>
                <a:schemeClr val="tx1"/>
              </a:solidFill>
              <a:effectLst/>
              <a:uLnTx/>
              <a:uFillTx/>
              <a:latin typeface="+mj-lt"/>
              <a:ea typeface="Verdana" pitchFamily="34" charset="0"/>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2800" b="0" i="0" u="none" strike="noStrike" kern="1200" cap="none" spc="0" normalizeH="0" baseline="0" noProof="0" dirty="0" smtClean="0">
              <a:ln>
                <a:noFill/>
              </a:ln>
              <a:solidFill>
                <a:schemeClr val="tx1"/>
              </a:solidFill>
              <a:effectLst/>
              <a:uLnTx/>
              <a:uFillTx/>
              <a:latin typeface="+mj-lt"/>
              <a:ea typeface="Verdana" pitchFamily="34" charset="0"/>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2800" b="0" i="0" u="none" strike="noStrike" kern="1200" cap="none" spc="0" normalizeH="0" baseline="0" noProof="0" dirty="0" smtClean="0">
              <a:ln>
                <a:noFill/>
              </a:ln>
              <a:solidFill>
                <a:schemeClr val="tx1"/>
              </a:solidFill>
              <a:effectLst/>
              <a:uLnTx/>
              <a:uFillTx/>
              <a:latin typeface="+mj-lt"/>
              <a:ea typeface="Verdana" pitchFamily="34" charset="0"/>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2800" b="0" i="0" u="none" strike="noStrike" kern="1200" cap="none" spc="0" normalizeH="0" baseline="0" noProof="0" dirty="0" smtClean="0">
              <a:ln>
                <a:noFill/>
              </a:ln>
              <a:solidFill>
                <a:schemeClr val="tx1"/>
              </a:solidFill>
              <a:effectLst/>
              <a:uLnTx/>
              <a:uFillTx/>
              <a:latin typeface="+mj-lt"/>
              <a:ea typeface="Verdana" pitchFamily="34" charset="0"/>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2800" b="0" i="0" u="none" strike="noStrike" kern="1200" cap="none" spc="0" normalizeH="0" baseline="0" noProof="0" dirty="0" smtClean="0">
              <a:ln>
                <a:noFill/>
              </a:ln>
              <a:solidFill>
                <a:schemeClr val="tx1"/>
              </a:solidFill>
              <a:effectLst/>
              <a:uLnTx/>
              <a:uFillTx/>
              <a:latin typeface="+mj-lt"/>
              <a:ea typeface="Verdana" pitchFamily="34" charset="0"/>
              <a:cs typeface="+mn-cs"/>
            </a:endParaRPr>
          </a:p>
          <a:p>
            <a:pPr marL="742950" marR="0" lvl="1" indent="-285750" algn="l" defTabSz="914400" rtl="0" eaLnBrk="1" fontAlgn="auto" latinLnBrk="0" hangingPunct="1">
              <a:lnSpc>
                <a:spcPct val="100000"/>
              </a:lnSpc>
              <a:spcBef>
                <a:spcPct val="20000"/>
              </a:spcBef>
              <a:spcAft>
                <a:spcPts val="0"/>
              </a:spcAft>
              <a:buClrTx/>
              <a:buSzTx/>
              <a:tabLst/>
              <a:defRPr/>
            </a:pPr>
            <a:endParaRPr kumimoji="0" lang="en-IN" sz="2800" b="0" i="0" u="none" strike="noStrike" kern="1200" cap="none" spc="0" normalizeH="0" baseline="0" noProof="0" dirty="0" smtClean="0">
              <a:ln>
                <a:noFill/>
              </a:ln>
              <a:solidFill>
                <a:schemeClr val="tx1"/>
              </a:solidFill>
              <a:effectLst/>
              <a:uLnTx/>
              <a:uFillTx/>
              <a:latin typeface="+mj-lt"/>
              <a:ea typeface="Verdana" pitchFamily="34" charset="0"/>
              <a:cs typeface="+mn-cs"/>
            </a:endParaRPr>
          </a:p>
          <a:p>
            <a:pPr marL="742950" marR="0" lvl="1" indent="-285750" algn="l" defTabSz="914400" rtl="0" eaLnBrk="1" fontAlgn="auto" latinLnBrk="0" hangingPunct="1">
              <a:lnSpc>
                <a:spcPct val="100000"/>
              </a:lnSpc>
              <a:spcBef>
                <a:spcPct val="20000"/>
              </a:spcBef>
              <a:spcAft>
                <a:spcPts val="0"/>
              </a:spcAft>
              <a:buClrTx/>
              <a:buSzTx/>
              <a:buFont typeface="Wingdings" pitchFamily="2" charset="2"/>
              <a:buChar char="§"/>
              <a:tabLst/>
              <a:defRPr/>
            </a:pPr>
            <a:r>
              <a:rPr kumimoji="0" lang="en-IN" sz="2400" b="0" i="0" u="none" strike="noStrike" kern="1200" cap="none" spc="0" normalizeH="0" baseline="0" noProof="0" dirty="0" smtClean="0">
                <a:ln>
                  <a:noFill/>
                </a:ln>
                <a:solidFill>
                  <a:srgbClr val="002060"/>
                </a:solidFill>
                <a:effectLst/>
                <a:uLnTx/>
                <a:uFillTx/>
                <a:latin typeface="Book Antiqua" pitchFamily="18" charset="0"/>
                <a:ea typeface="Verdana" pitchFamily="34" charset="0"/>
              </a:rPr>
              <a:t>The file extension of XSD document is .</a:t>
            </a:r>
            <a:r>
              <a:rPr kumimoji="0" lang="en-IN" sz="2400" b="0" i="0" u="none" strike="noStrike" kern="1200" cap="none" spc="0" normalizeH="0" baseline="0" noProof="0" dirty="0" err="1" smtClean="0">
                <a:ln>
                  <a:noFill/>
                </a:ln>
                <a:solidFill>
                  <a:srgbClr val="002060"/>
                </a:solidFill>
                <a:effectLst/>
                <a:uLnTx/>
                <a:uFillTx/>
                <a:latin typeface="Book Antiqua" pitchFamily="18" charset="0"/>
                <a:ea typeface="Verdana" pitchFamily="34" charset="0"/>
              </a:rPr>
              <a:t>xsd</a:t>
            </a:r>
            <a:endParaRPr kumimoji="0" lang="en-IN" sz="2400" b="0" i="0" u="none" strike="noStrike" kern="1200" cap="none" spc="0" normalizeH="0" baseline="0" noProof="0" dirty="0" smtClean="0">
              <a:ln>
                <a:noFill/>
              </a:ln>
              <a:solidFill>
                <a:srgbClr val="002060"/>
              </a:solidFill>
              <a:effectLst/>
              <a:uLnTx/>
              <a:uFillTx/>
              <a:latin typeface="Book Antiqua" pitchFamily="18" charset="0"/>
              <a:ea typeface="Verdana" pitchFamily="34" charset="0"/>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2800" b="0" i="0" u="none" strike="noStrike" kern="1200" cap="none" spc="0" normalizeH="0" baseline="0" noProof="0" dirty="0">
              <a:ln>
                <a:noFill/>
              </a:ln>
              <a:solidFill>
                <a:schemeClr val="tx1"/>
              </a:solidFill>
              <a:effectLst/>
              <a:uLnTx/>
              <a:uFillTx/>
              <a:latin typeface="+mj-lt"/>
              <a:ea typeface="Verdana" pitchFamily="34" charset="0"/>
              <a:cs typeface="+mn-cs"/>
            </a:endParaRPr>
          </a:p>
        </p:txBody>
      </p:sp>
      <p:sp>
        <p:nvSpPr>
          <p:cNvPr id="5" name="Rectangle 4"/>
          <p:cNvSpPr>
            <a:spLocks noChangeArrowheads="1"/>
          </p:cNvSpPr>
          <p:nvPr/>
        </p:nvSpPr>
        <p:spPr bwMode="auto">
          <a:xfrm>
            <a:off x="838200" y="2728823"/>
            <a:ext cx="7391400" cy="1200329"/>
          </a:xfrm>
          <a:prstGeom prst="rect">
            <a:avLst/>
          </a:prstGeom>
          <a:noFill/>
          <a:ln w="9525">
            <a:solidFill>
              <a:schemeClr val="tx1"/>
            </a:solidFill>
            <a:miter lim="800000"/>
            <a:headEnd/>
            <a:tailEnd/>
          </a:ln>
        </p:spPr>
        <p:txBody>
          <a:bodyPr anchor="ctr">
            <a:spAutoFit/>
          </a:bodyPr>
          <a:lstStyle/>
          <a:p>
            <a:r>
              <a:rPr lang="en-US" dirty="0">
                <a:solidFill>
                  <a:srgbClr val="002060"/>
                </a:solidFill>
                <a:latin typeface="Book Antiqua" pitchFamily="18" charset="0"/>
              </a:rPr>
              <a:t>&lt;!ELEMENT song (title, category, artist)&gt;</a:t>
            </a:r>
          </a:p>
          <a:p>
            <a:r>
              <a:rPr lang="en-US" dirty="0">
                <a:solidFill>
                  <a:srgbClr val="002060"/>
                </a:solidFill>
                <a:latin typeface="Book Antiqua" pitchFamily="18" charset="0"/>
              </a:rPr>
              <a:t>&lt;!ELEMENT title (#PCDATA)&gt;</a:t>
            </a:r>
          </a:p>
          <a:p>
            <a:r>
              <a:rPr lang="en-US" dirty="0">
                <a:solidFill>
                  <a:srgbClr val="002060"/>
                </a:solidFill>
                <a:latin typeface="Book Antiqua" pitchFamily="18" charset="0"/>
              </a:rPr>
              <a:t>&lt;!ELEMENT category (#PCDATA)&gt;</a:t>
            </a:r>
          </a:p>
          <a:p>
            <a:r>
              <a:rPr lang="en-US" dirty="0">
                <a:solidFill>
                  <a:srgbClr val="002060"/>
                </a:solidFill>
                <a:latin typeface="Book Antiqua" pitchFamily="18" charset="0"/>
              </a:rPr>
              <a:t>&lt;!ELEMENT artist (#PCDATA)&gt;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XML Schema</a:t>
            </a:r>
            <a:endParaRPr lang="en-IN" dirty="0"/>
          </a:p>
        </p:txBody>
      </p:sp>
      <p:sp>
        <p:nvSpPr>
          <p:cNvPr id="3" name="Content Placeholder 2"/>
          <p:cNvSpPr>
            <a:spLocks noGrp="1"/>
          </p:cNvSpPr>
          <p:nvPr>
            <p:ph idx="1"/>
          </p:nvPr>
        </p:nvSpPr>
        <p:spPr/>
        <p:txBody>
          <a:bodyPr/>
          <a:lstStyle/>
          <a:p>
            <a:pPr>
              <a:buBlip>
                <a:blip r:embed="rId3"/>
              </a:buBlip>
            </a:pPr>
            <a:r>
              <a:rPr lang="en-IN" sz="2000" b="1" dirty="0" smtClean="0">
                <a:solidFill>
                  <a:srgbClr val="002060"/>
                </a:solidFill>
                <a:latin typeface="Book Antiqua" pitchFamily="18" charset="0"/>
              </a:rPr>
              <a:t>XSD - Example</a:t>
            </a:r>
          </a:p>
          <a:p>
            <a:endParaRPr lang="en-IN" dirty="0"/>
          </a:p>
        </p:txBody>
      </p:sp>
      <p:sp>
        <p:nvSpPr>
          <p:cNvPr id="4" name="Rectangle 4"/>
          <p:cNvSpPr>
            <a:spLocks noChangeArrowheads="1"/>
          </p:cNvSpPr>
          <p:nvPr/>
        </p:nvSpPr>
        <p:spPr bwMode="auto">
          <a:xfrm>
            <a:off x="762000" y="1682230"/>
            <a:ext cx="7581900" cy="4690515"/>
          </a:xfrm>
          <a:prstGeom prst="rect">
            <a:avLst/>
          </a:prstGeom>
          <a:noFill/>
          <a:ln w="9525">
            <a:solidFill>
              <a:schemeClr val="tx1"/>
            </a:solidFill>
            <a:miter lim="800000"/>
            <a:headEnd/>
            <a:tailEnd/>
          </a:ln>
        </p:spPr>
        <p:txBody>
          <a:bodyPr anchor="ctr">
            <a:spAutoFit/>
          </a:bodyPr>
          <a:lstStyle/>
          <a:p>
            <a:pPr>
              <a:spcBef>
                <a:spcPct val="20000"/>
              </a:spcBef>
              <a:buClr>
                <a:srgbClr val="CC3300"/>
              </a:buClr>
              <a:buFont typeface="Wingdings" pitchFamily="2" charset="2"/>
              <a:buNone/>
            </a:pPr>
            <a:r>
              <a:rPr lang="en-US" dirty="0">
                <a:solidFill>
                  <a:srgbClr val="002060"/>
                </a:solidFill>
                <a:latin typeface="Book Antiqua" pitchFamily="18" charset="0"/>
                <a:cs typeface="Arial" charset="0"/>
              </a:rPr>
              <a:t>&lt;</a:t>
            </a:r>
            <a:r>
              <a:rPr lang="en-US" dirty="0" err="1">
                <a:solidFill>
                  <a:srgbClr val="002060"/>
                </a:solidFill>
                <a:latin typeface="Book Antiqua" pitchFamily="18" charset="0"/>
                <a:cs typeface="Arial" charset="0"/>
              </a:rPr>
              <a:t>xsd:schema</a:t>
            </a:r>
            <a:r>
              <a:rPr lang="en-US" dirty="0">
                <a:solidFill>
                  <a:srgbClr val="002060"/>
                </a:solidFill>
                <a:latin typeface="Book Antiqua" pitchFamily="18" charset="0"/>
                <a:cs typeface="Arial" charset="0"/>
              </a:rPr>
              <a:t>       </a:t>
            </a:r>
          </a:p>
          <a:p>
            <a:pPr>
              <a:spcBef>
                <a:spcPct val="20000"/>
              </a:spcBef>
              <a:buClr>
                <a:srgbClr val="CC3300"/>
              </a:buClr>
              <a:buFont typeface="Wingdings" pitchFamily="2" charset="2"/>
              <a:buNone/>
            </a:pPr>
            <a:r>
              <a:rPr lang="en-US" dirty="0">
                <a:solidFill>
                  <a:srgbClr val="002060"/>
                </a:solidFill>
                <a:latin typeface="Book Antiqua" pitchFamily="18" charset="0"/>
                <a:cs typeface="Arial" charset="0"/>
              </a:rPr>
              <a:t>    </a:t>
            </a:r>
            <a:r>
              <a:rPr lang="en-US" dirty="0" err="1">
                <a:solidFill>
                  <a:srgbClr val="002060"/>
                </a:solidFill>
                <a:latin typeface="Book Antiqua" pitchFamily="18" charset="0"/>
                <a:cs typeface="Arial" charset="0"/>
              </a:rPr>
              <a:t>xmlns:xsd</a:t>
            </a:r>
            <a:r>
              <a:rPr lang="en-US" dirty="0">
                <a:solidFill>
                  <a:srgbClr val="002060"/>
                </a:solidFill>
                <a:latin typeface="Book Antiqua" pitchFamily="18" charset="0"/>
                <a:cs typeface="Arial" charset="0"/>
              </a:rPr>
              <a:t>="http://www.w3.org/2001/XMLSchema"</a:t>
            </a:r>
          </a:p>
          <a:p>
            <a:pPr>
              <a:spcBef>
                <a:spcPct val="20000"/>
              </a:spcBef>
              <a:buClr>
                <a:srgbClr val="CC3300"/>
              </a:buClr>
              <a:buFont typeface="Wingdings" pitchFamily="2" charset="2"/>
              <a:buNone/>
            </a:pPr>
            <a:r>
              <a:rPr lang="en-US" dirty="0">
                <a:solidFill>
                  <a:srgbClr val="002060"/>
                </a:solidFill>
                <a:latin typeface="Book Antiqua" pitchFamily="18" charset="0"/>
                <a:cs typeface="Arial" charset="0"/>
              </a:rPr>
              <a:t>    </a:t>
            </a:r>
            <a:r>
              <a:rPr lang="en-US" dirty="0" err="1">
                <a:solidFill>
                  <a:srgbClr val="002060"/>
                </a:solidFill>
                <a:latin typeface="Book Antiqua" pitchFamily="18" charset="0"/>
                <a:cs typeface="Arial" charset="0"/>
              </a:rPr>
              <a:t>targetNamespace</a:t>
            </a:r>
            <a:r>
              <a:rPr lang="en-US" dirty="0">
                <a:solidFill>
                  <a:srgbClr val="002060"/>
                </a:solidFill>
                <a:latin typeface="Book Antiqua" pitchFamily="18" charset="0"/>
                <a:cs typeface="Arial" charset="0"/>
              </a:rPr>
              <a:t>="</a:t>
            </a:r>
            <a:r>
              <a:rPr lang="en-US" dirty="0">
                <a:solidFill>
                  <a:srgbClr val="002060"/>
                </a:solidFill>
                <a:latin typeface="Book Antiqua" pitchFamily="18" charset="0"/>
              </a:rPr>
              <a:t>http://www.music.org/album</a:t>
            </a:r>
            <a:r>
              <a:rPr lang="en-US" dirty="0">
                <a:solidFill>
                  <a:srgbClr val="002060"/>
                </a:solidFill>
                <a:latin typeface="Book Antiqua" pitchFamily="18" charset="0"/>
                <a:cs typeface="Arial" charset="0"/>
              </a:rPr>
              <a:t>"</a:t>
            </a:r>
          </a:p>
          <a:p>
            <a:pPr>
              <a:spcBef>
                <a:spcPct val="20000"/>
              </a:spcBef>
              <a:buClr>
                <a:srgbClr val="CC3300"/>
              </a:buClr>
              <a:buFont typeface="Wingdings" pitchFamily="2" charset="2"/>
              <a:buNone/>
            </a:pPr>
            <a:r>
              <a:rPr lang="en-US" dirty="0">
                <a:solidFill>
                  <a:srgbClr val="002060"/>
                </a:solidFill>
                <a:latin typeface="Book Antiqua" pitchFamily="18" charset="0"/>
                <a:cs typeface="Arial" charset="0"/>
              </a:rPr>
              <a:t>    </a:t>
            </a:r>
            <a:r>
              <a:rPr lang="en-US" dirty="0" err="1">
                <a:solidFill>
                  <a:srgbClr val="002060"/>
                </a:solidFill>
                <a:latin typeface="Book Antiqua" pitchFamily="18" charset="0"/>
                <a:cs typeface="Arial" charset="0"/>
              </a:rPr>
              <a:t>elementFormDefault</a:t>
            </a:r>
            <a:r>
              <a:rPr lang="en-US" dirty="0">
                <a:solidFill>
                  <a:srgbClr val="002060"/>
                </a:solidFill>
                <a:latin typeface="Book Antiqua" pitchFamily="18" charset="0"/>
                <a:cs typeface="Arial" charset="0"/>
              </a:rPr>
              <a:t>="qualified"&gt;</a:t>
            </a:r>
          </a:p>
          <a:p>
            <a:pPr>
              <a:spcBef>
                <a:spcPct val="20000"/>
              </a:spcBef>
              <a:buClr>
                <a:srgbClr val="CC3300"/>
              </a:buClr>
              <a:buFont typeface="Wingdings" pitchFamily="2" charset="2"/>
              <a:buNone/>
            </a:pPr>
            <a:r>
              <a:rPr lang="en-US" dirty="0">
                <a:solidFill>
                  <a:srgbClr val="002060"/>
                </a:solidFill>
                <a:latin typeface="Book Antiqua" pitchFamily="18" charset="0"/>
                <a:cs typeface="Arial" charset="0"/>
              </a:rPr>
              <a:t>    &lt;</a:t>
            </a:r>
            <a:r>
              <a:rPr lang="en-US" dirty="0" err="1">
                <a:solidFill>
                  <a:srgbClr val="002060"/>
                </a:solidFill>
                <a:latin typeface="Book Antiqua" pitchFamily="18" charset="0"/>
                <a:cs typeface="Arial" charset="0"/>
              </a:rPr>
              <a:t>xsd:element</a:t>
            </a:r>
            <a:r>
              <a:rPr lang="en-US" dirty="0">
                <a:solidFill>
                  <a:srgbClr val="002060"/>
                </a:solidFill>
                <a:latin typeface="Book Antiqua" pitchFamily="18" charset="0"/>
                <a:cs typeface="Arial" charset="0"/>
              </a:rPr>
              <a:t> name=“song"&gt;</a:t>
            </a:r>
          </a:p>
          <a:p>
            <a:pPr>
              <a:spcBef>
                <a:spcPct val="20000"/>
              </a:spcBef>
              <a:buClr>
                <a:srgbClr val="CC3300"/>
              </a:buClr>
              <a:buFont typeface="Wingdings" pitchFamily="2" charset="2"/>
              <a:buNone/>
            </a:pPr>
            <a:r>
              <a:rPr lang="en-US" dirty="0">
                <a:solidFill>
                  <a:srgbClr val="002060"/>
                </a:solidFill>
                <a:latin typeface="Book Antiqua" pitchFamily="18" charset="0"/>
                <a:cs typeface="Arial" charset="0"/>
              </a:rPr>
              <a:t>        &lt;</a:t>
            </a:r>
            <a:r>
              <a:rPr lang="en-US" dirty="0" err="1">
                <a:solidFill>
                  <a:srgbClr val="002060"/>
                </a:solidFill>
                <a:latin typeface="Book Antiqua" pitchFamily="18" charset="0"/>
                <a:cs typeface="Arial" charset="0"/>
              </a:rPr>
              <a:t>xsd:complexType</a:t>
            </a:r>
            <a:r>
              <a:rPr lang="en-US" dirty="0">
                <a:solidFill>
                  <a:srgbClr val="002060"/>
                </a:solidFill>
                <a:latin typeface="Book Antiqua" pitchFamily="18" charset="0"/>
                <a:cs typeface="Arial" charset="0"/>
              </a:rPr>
              <a:t>&gt;</a:t>
            </a:r>
          </a:p>
          <a:p>
            <a:pPr>
              <a:spcBef>
                <a:spcPct val="20000"/>
              </a:spcBef>
              <a:buClr>
                <a:srgbClr val="CC3300"/>
              </a:buClr>
              <a:buFont typeface="Wingdings" pitchFamily="2" charset="2"/>
              <a:buNone/>
            </a:pPr>
            <a:r>
              <a:rPr lang="en-US" dirty="0">
                <a:solidFill>
                  <a:srgbClr val="002060"/>
                </a:solidFill>
                <a:latin typeface="Book Antiqua" pitchFamily="18" charset="0"/>
                <a:cs typeface="Arial" charset="0"/>
              </a:rPr>
              <a:t>            &lt;</a:t>
            </a:r>
            <a:r>
              <a:rPr lang="en-US" dirty="0" err="1">
                <a:solidFill>
                  <a:srgbClr val="002060"/>
                </a:solidFill>
                <a:latin typeface="Book Antiqua" pitchFamily="18" charset="0"/>
                <a:cs typeface="Arial" charset="0"/>
              </a:rPr>
              <a:t>xsd:sequence</a:t>
            </a:r>
            <a:r>
              <a:rPr lang="en-US" dirty="0">
                <a:solidFill>
                  <a:srgbClr val="002060"/>
                </a:solidFill>
                <a:latin typeface="Book Antiqua" pitchFamily="18" charset="0"/>
                <a:cs typeface="Arial" charset="0"/>
              </a:rPr>
              <a:t>&gt;</a:t>
            </a:r>
          </a:p>
          <a:p>
            <a:pPr>
              <a:spcBef>
                <a:spcPct val="20000"/>
              </a:spcBef>
              <a:buClr>
                <a:srgbClr val="CC3300"/>
              </a:buClr>
              <a:buFont typeface="Wingdings" pitchFamily="2" charset="2"/>
              <a:buNone/>
            </a:pPr>
            <a:r>
              <a:rPr lang="en-US" dirty="0">
                <a:solidFill>
                  <a:srgbClr val="002060"/>
                </a:solidFill>
                <a:latin typeface="Book Antiqua" pitchFamily="18" charset="0"/>
                <a:cs typeface="Arial" charset="0"/>
              </a:rPr>
              <a:t>                &lt;</a:t>
            </a:r>
            <a:r>
              <a:rPr lang="en-US" dirty="0" err="1">
                <a:solidFill>
                  <a:srgbClr val="002060"/>
                </a:solidFill>
                <a:latin typeface="Book Antiqua" pitchFamily="18" charset="0"/>
                <a:cs typeface="Arial" charset="0"/>
              </a:rPr>
              <a:t>xsd:element</a:t>
            </a:r>
            <a:r>
              <a:rPr lang="en-US" dirty="0">
                <a:solidFill>
                  <a:srgbClr val="002060"/>
                </a:solidFill>
                <a:latin typeface="Book Antiqua" pitchFamily="18" charset="0"/>
                <a:cs typeface="Arial" charset="0"/>
              </a:rPr>
              <a:t> name="title" type="</a:t>
            </a:r>
            <a:r>
              <a:rPr lang="en-US" dirty="0" err="1">
                <a:solidFill>
                  <a:srgbClr val="002060"/>
                </a:solidFill>
                <a:latin typeface="Book Antiqua" pitchFamily="18" charset="0"/>
                <a:cs typeface="Arial" charset="0"/>
              </a:rPr>
              <a:t>xsd:string</a:t>
            </a:r>
            <a:r>
              <a:rPr lang="en-US" dirty="0">
                <a:solidFill>
                  <a:srgbClr val="002060"/>
                </a:solidFill>
                <a:latin typeface="Book Antiqua" pitchFamily="18" charset="0"/>
                <a:cs typeface="Arial" charset="0"/>
              </a:rPr>
              <a:t>"/&gt;</a:t>
            </a:r>
          </a:p>
          <a:p>
            <a:pPr>
              <a:spcBef>
                <a:spcPct val="20000"/>
              </a:spcBef>
              <a:buClr>
                <a:srgbClr val="CC3300"/>
              </a:buClr>
              <a:buFont typeface="Wingdings" pitchFamily="2" charset="2"/>
              <a:buNone/>
            </a:pPr>
            <a:r>
              <a:rPr lang="en-US" dirty="0">
                <a:solidFill>
                  <a:srgbClr val="002060"/>
                </a:solidFill>
                <a:latin typeface="Book Antiqua" pitchFamily="18" charset="0"/>
                <a:cs typeface="Arial" charset="0"/>
              </a:rPr>
              <a:t>                &lt;</a:t>
            </a:r>
            <a:r>
              <a:rPr lang="en-US" dirty="0" err="1">
                <a:solidFill>
                  <a:srgbClr val="002060"/>
                </a:solidFill>
                <a:latin typeface="Book Antiqua" pitchFamily="18" charset="0"/>
                <a:cs typeface="Arial" charset="0"/>
              </a:rPr>
              <a:t>xsd:element</a:t>
            </a:r>
            <a:r>
              <a:rPr lang="en-US" dirty="0">
                <a:solidFill>
                  <a:srgbClr val="002060"/>
                </a:solidFill>
                <a:latin typeface="Book Antiqua" pitchFamily="18" charset="0"/>
                <a:cs typeface="Arial" charset="0"/>
              </a:rPr>
              <a:t> name=“category” type="</a:t>
            </a:r>
            <a:r>
              <a:rPr lang="en-US" dirty="0" err="1">
                <a:solidFill>
                  <a:srgbClr val="002060"/>
                </a:solidFill>
                <a:latin typeface="Book Antiqua" pitchFamily="18" charset="0"/>
                <a:cs typeface="Arial" charset="0"/>
              </a:rPr>
              <a:t>xsd:string</a:t>
            </a:r>
            <a:r>
              <a:rPr lang="en-US" dirty="0">
                <a:solidFill>
                  <a:srgbClr val="002060"/>
                </a:solidFill>
                <a:latin typeface="Book Antiqua" pitchFamily="18" charset="0"/>
                <a:cs typeface="Arial" charset="0"/>
              </a:rPr>
              <a:t>"/&gt;</a:t>
            </a:r>
          </a:p>
          <a:p>
            <a:pPr>
              <a:spcBef>
                <a:spcPct val="20000"/>
              </a:spcBef>
              <a:buClr>
                <a:srgbClr val="CC3300"/>
              </a:buClr>
              <a:buFont typeface="Wingdings" pitchFamily="2" charset="2"/>
              <a:buNone/>
            </a:pPr>
            <a:r>
              <a:rPr lang="en-US" dirty="0">
                <a:solidFill>
                  <a:srgbClr val="002060"/>
                </a:solidFill>
                <a:latin typeface="Book Antiqua" pitchFamily="18" charset="0"/>
                <a:cs typeface="Arial" charset="0"/>
              </a:rPr>
              <a:t>                &lt;</a:t>
            </a:r>
            <a:r>
              <a:rPr lang="en-US" dirty="0" err="1">
                <a:solidFill>
                  <a:srgbClr val="002060"/>
                </a:solidFill>
                <a:latin typeface="Book Antiqua" pitchFamily="18" charset="0"/>
                <a:cs typeface="Arial" charset="0"/>
              </a:rPr>
              <a:t>xsd:element</a:t>
            </a:r>
            <a:r>
              <a:rPr lang="en-US" dirty="0">
                <a:solidFill>
                  <a:srgbClr val="002060"/>
                </a:solidFill>
                <a:latin typeface="Book Antiqua" pitchFamily="18" charset="0"/>
                <a:cs typeface="Arial" charset="0"/>
              </a:rPr>
              <a:t> name=“artist" type="</a:t>
            </a:r>
            <a:r>
              <a:rPr lang="en-US" dirty="0" err="1">
                <a:solidFill>
                  <a:srgbClr val="002060"/>
                </a:solidFill>
                <a:latin typeface="Book Antiqua" pitchFamily="18" charset="0"/>
                <a:cs typeface="Arial" charset="0"/>
              </a:rPr>
              <a:t>xsd:string</a:t>
            </a:r>
            <a:r>
              <a:rPr lang="en-US" dirty="0">
                <a:solidFill>
                  <a:srgbClr val="002060"/>
                </a:solidFill>
                <a:latin typeface="Book Antiqua" pitchFamily="18" charset="0"/>
                <a:cs typeface="Arial" charset="0"/>
              </a:rPr>
              <a:t>"/&gt;</a:t>
            </a:r>
          </a:p>
          <a:p>
            <a:pPr>
              <a:spcBef>
                <a:spcPct val="20000"/>
              </a:spcBef>
              <a:buClr>
                <a:srgbClr val="CC3300"/>
              </a:buClr>
              <a:buFont typeface="Wingdings" pitchFamily="2" charset="2"/>
              <a:buNone/>
            </a:pPr>
            <a:r>
              <a:rPr lang="en-US" dirty="0">
                <a:solidFill>
                  <a:srgbClr val="002060"/>
                </a:solidFill>
                <a:latin typeface="Book Antiqua" pitchFamily="18" charset="0"/>
                <a:cs typeface="Arial" charset="0"/>
              </a:rPr>
              <a:t>            &lt;/</a:t>
            </a:r>
            <a:r>
              <a:rPr lang="en-US" dirty="0" err="1">
                <a:solidFill>
                  <a:srgbClr val="002060"/>
                </a:solidFill>
                <a:latin typeface="Book Antiqua" pitchFamily="18" charset="0"/>
                <a:cs typeface="Arial" charset="0"/>
              </a:rPr>
              <a:t>xsd:sequence</a:t>
            </a:r>
            <a:r>
              <a:rPr lang="en-US" dirty="0">
                <a:solidFill>
                  <a:srgbClr val="002060"/>
                </a:solidFill>
                <a:latin typeface="Book Antiqua" pitchFamily="18" charset="0"/>
                <a:cs typeface="Arial" charset="0"/>
              </a:rPr>
              <a:t>&gt;</a:t>
            </a:r>
          </a:p>
          <a:p>
            <a:pPr>
              <a:spcBef>
                <a:spcPct val="20000"/>
              </a:spcBef>
              <a:buClr>
                <a:srgbClr val="CC3300"/>
              </a:buClr>
              <a:buFont typeface="Wingdings" pitchFamily="2" charset="2"/>
              <a:buNone/>
            </a:pPr>
            <a:r>
              <a:rPr lang="en-US" dirty="0">
                <a:solidFill>
                  <a:srgbClr val="002060"/>
                </a:solidFill>
                <a:latin typeface="Book Antiqua" pitchFamily="18" charset="0"/>
                <a:cs typeface="Arial" charset="0"/>
              </a:rPr>
              <a:t>        &lt;/</a:t>
            </a:r>
            <a:r>
              <a:rPr lang="en-US" dirty="0" err="1">
                <a:solidFill>
                  <a:srgbClr val="002060"/>
                </a:solidFill>
                <a:latin typeface="Book Antiqua" pitchFamily="18" charset="0"/>
                <a:cs typeface="Arial" charset="0"/>
              </a:rPr>
              <a:t>xsd:complexType</a:t>
            </a:r>
            <a:r>
              <a:rPr lang="en-US" dirty="0">
                <a:solidFill>
                  <a:srgbClr val="002060"/>
                </a:solidFill>
                <a:latin typeface="Book Antiqua" pitchFamily="18" charset="0"/>
                <a:cs typeface="Arial" charset="0"/>
              </a:rPr>
              <a:t>&gt;</a:t>
            </a:r>
          </a:p>
          <a:p>
            <a:pPr>
              <a:spcBef>
                <a:spcPct val="20000"/>
              </a:spcBef>
              <a:buClr>
                <a:srgbClr val="CC3300"/>
              </a:buClr>
              <a:buFont typeface="Wingdings" pitchFamily="2" charset="2"/>
              <a:buNone/>
            </a:pPr>
            <a:r>
              <a:rPr lang="en-US" dirty="0">
                <a:solidFill>
                  <a:srgbClr val="002060"/>
                </a:solidFill>
                <a:latin typeface="Book Antiqua" pitchFamily="18" charset="0"/>
                <a:cs typeface="Arial" charset="0"/>
              </a:rPr>
              <a:t>    &lt;/</a:t>
            </a:r>
            <a:r>
              <a:rPr lang="en-US" dirty="0" err="1">
                <a:solidFill>
                  <a:srgbClr val="002060"/>
                </a:solidFill>
                <a:latin typeface="Book Antiqua" pitchFamily="18" charset="0"/>
                <a:cs typeface="Arial" charset="0"/>
              </a:rPr>
              <a:t>xsd:element</a:t>
            </a:r>
            <a:r>
              <a:rPr lang="en-US" dirty="0">
                <a:solidFill>
                  <a:srgbClr val="002060"/>
                </a:solidFill>
                <a:latin typeface="Book Antiqua" pitchFamily="18" charset="0"/>
                <a:cs typeface="Arial" charset="0"/>
              </a:rPr>
              <a:t>&gt;</a:t>
            </a:r>
          </a:p>
          <a:p>
            <a:pPr>
              <a:spcBef>
                <a:spcPct val="20000"/>
              </a:spcBef>
              <a:buClr>
                <a:srgbClr val="CC3300"/>
              </a:buClr>
              <a:buFont typeface="Wingdings" pitchFamily="2" charset="2"/>
              <a:buNone/>
            </a:pPr>
            <a:r>
              <a:rPr lang="en-US" dirty="0">
                <a:solidFill>
                  <a:srgbClr val="002060"/>
                </a:solidFill>
                <a:latin typeface="Book Antiqua" pitchFamily="18" charset="0"/>
                <a:cs typeface="Arial" charset="0"/>
              </a:rPr>
              <a:t>&lt;/</a:t>
            </a:r>
            <a:r>
              <a:rPr lang="en-US" dirty="0" err="1">
                <a:solidFill>
                  <a:srgbClr val="002060"/>
                </a:solidFill>
                <a:latin typeface="Book Antiqua" pitchFamily="18" charset="0"/>
                <a:cs typeface="Arial" charset="0"/>
              </a:rPr>
              <a:t>xsd:schema</a:t>
            </a:r>
            <a:r>
              <a:rPr lang="en-US" dirty="0">
                <a:solidFill>
                  <a:srgbClr val="002060"/>
                </a:solidFill>
                <a:latin typeface="Book Antiqua" pitchFamily="18" charset="0"/>
                <a:cs typeface="Arial" charset="0"/>
              </a:rPr>
              <a:t>&gt;</a:t>
            </a:r>
          </a:p>
        </p:txBody>
      </p:sp>
    </p:spTree>
  </p:cSld>
  <p:clrMapOvr>
    <a:masterClrMapping/>
  </p:clrMapOvr>
</p:sld>
</file>

<file path=ppt/theme/theme1.xml><?xml version="1.0" encoding="utf-8"?>
<a:theme xmlns:a="http://schemas.openxmlformats.org/drawingml/2006/main" name="TIT-ILIYA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solidFill>
          <a:srgbClr val="0000FF"/>
        </a:solidFill>
      </a:spPr>
      <a:bodyPr wrap="square" rtlCol="0">
        <a:spAutoFit/>
      </a:bodyPr>
      <a:lstStyle>
        <a:defPPr>
          <a:defRPr dirty="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4605</TotalTime>
  <Words>4869</Words>
  <Application>Microsoft Office PowerPoint</Application>
  <PresentationFormat>On-screen Show (4:3)</PresentationFormat>
  <Paragraphs>806</Paragraphs>
  <Slides>49</Slides>
  <Notes>49</Notes>
  <HiddenSlides>15</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TIT-ILIYAS</vt:lpstr>
      <vt:lpstr>PowerPoint Presentation</vt:lpstr>
      <vt:lpstr>Overview</vt:lpstr>
      <vt:lpstr>Objectives</vt:lpstr>
      <vt:lpstr>XML Schema</vt:lpstr>
      <vt:lpstr>XML Schema</vt:lpstr>
      <vt:lpstr>XML Schema</vt:lpstr>
      <vt:lpstr>XML Schema</vt:lpstr>
      <vt:lpstr>XML Schema</vt:lpstr>
      <vt:lpstr>XML Schema</vt:lpstr>
      <vt:lpstr>XML Schema</vt:lpstr>
      <vt:lpstr>XML Schema</vt:lpstr>
      <vt:lpstr>XML Schema</vt:lpstr>
      <vt:lpstr>XML Schema</vt:lpstr>
      <vt:lpstr>XML Schema</vt:lpstr>
      <vt:lpstr>XML Schema</vt:lpstr>
      <vt:lpstr>XML Schema</vt:lpstr>
      <vt:lpstr>XML Schema</vt:lpstr>
      <vt:lpstr>XML Schema</vt:lpstr>
      <vt:lpstr>XML Schema</vt:lpstr>
      <vt:lpstr>XML Schema - II</vt:lpstr>
      <vt:lpstr>XML Schema - II</vt:lpstr>
      <vt:lpstr>XML Schema - II</vt:lpstr>
      <vt:lpstr>XML Schema - II</vt:lpstr>
      <vt:lpstr>XML Schema - II</vt:lpstr>
      <vt:lpstr>XML Schema - II</vt:lpstr>
      <vt:lpstr>XML Schema - II</vt:lpstr>
      <vt:lpstr>XML Schema - II</vt:lpstr>
      <vt:lpstr>XML Schema - II</vt:lpstr>
      <vt:lpstr>XML Schema - II</vt:lpstr>
      <vt:lpstr>XML Schema - II</vt:lpstr>
      <vt:lpstr>XML Schema - II</vt:lpstr>
      <vt:lpstr>XML Schema - II</vt:lpstr>
      <vt:lpstr>  XSL  </vt:lpstr>
      <vt:lpstr>  XSL  </vt:lpstr>
      <vt:lpstr>eXtensible Stylesheet Language (XSL)</vt:lpstr>
      <vt:lpstr>XSL</vt:lpstr>
      <vt:lpstr>eXtensible Stylesheet Language (XSL)</vt:lpstr>
      <vt:lpstr>XSL</vt:lpstr>
      <vt:lpstr>XSL</vt:lpstr>
      <vt:lpstr>XSL</vt:lpstr>
      <vt:lpstr>eXtensible Stylesheet Language (XSL)</vt:lpstr>
      <vt:lpstr>XSL</vt:lpstr>
      <vt:lpstr>XSL</vt:lpstr>
      <vt:lpstr>XSL</vt:lpstr>
      <vt:lpstr>XSL</vt:lpstr>
      <vt:lpstr>XSL</vt:lpstr>
      <vt:lpstr>XSL</vt:lpstr>
      <vt:lpstr>Summary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Demo</dc:title>
  <dc:creator>ILS</dc:creator>
  <cp:lastModifiedBy>admin</cp:lastModifiedBy>
  <cp:revision>1044</cp:revision>
  <dcterms:created xsi:type="dcterms:W3CDTF">2012-03-18T04:00:31Z</dcterms:created>
  <dcterms:modified xsi:type="dcterms:W3CDTF">2015-08-14T06:04:23Z</dcterms:modified>
</cp:coreProperties>
</file>