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322" r:id="rId2"/>
    <p:sldId id="369" r:id="rId3"/>
    <p:sldId id="370" r:id="rId4"/>
    <p:sldId id="374" r:id="rId5"/>
    <p:sldId id="372" r:id="rId6"/>
    <p:sldId id="378" r:id="rId7"/>
    <p:sldId id="381" r:id="rId8"/>
    <p:sldId id="375" r:id="rId9"/>
    <p:sldId id="379" r:id="rId10"/>
    <p:sldId id="376" r:id="rId11"/>
    <p:sldId id="377" r:id="rId12"/>
    <p:sldId id="320" r:id="rId13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94">
          <p15:clr>
            <a:srgbClr val="A4A3A4"/>
          </p15:clr>
        </p15:guide>
        <p15:guide id="4" orient="horz" pos="18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52" autoAdjust="0"/>
    <p:restoredTop sz="96395" autoAdjust="0"/>
  </p:normalViewPr>
  <p:slideViewPr>
    <p:cSldViewPr snapToGrid="0">
      <p:cViewPr varScale="1">
        <p:scale>
          <a:sx n="131" d="100"/>
          <a:sy n="131" d="100"/>
        </p:scale>
        <p:origin x="96" y="114"/>
      </p:cViewPr>
      <p:guideLst>
        <p:guide pos="294"/>
        <p:guide orient="horz" pos="18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1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DFF36305-EC5F-4512-BF69-5F7893386B0E}" type="datetime1">
              <a:rPr lang="de-DE" sz="800" smtClean="0"/>
              <a:t>08.10.2020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 mod="1"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ECF6C0F4-E390-45E4-BE66-CFFF942DD02C}" type="datetime1">
              <a:rPr lang="de-DE" smtClean="0"/>
              <a:t>08.10.2020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4853" y="1021051"/>
            <a:ext cx="6155322" cy="38210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Institute Sublogo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07601"/>
            <a:ext cx="9144000" cy="36720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einfügen</a:t>
            </a:r>
            <a:endParaRPr lang="en-US" dirty="0"/>
          </a:p>
        </p:txBody>
      </p:sp>
      <p:sp>
        <p:nvSpPr>
          <p:cNvPr id="8" name="Titel 14"/>
          <p:cNvSpPr>
            <a:spLocks noGrp="1" noChangeAspect="1"/>
          </p:cNvSpPr>
          <p:nvPr>
            <p:ph type="ctrTitle"/>
          </p:nvPr>
        </p:nvSpPr>
        <p:spPr>
          <a:xfrm>
            <a:off x="3905371" y="0"/>
            <a:ext cx="5238629" cy="5079601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514041" y="4185236"/>
            <a:ext cx="4090003" cy="4284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4514363" y="1112473"/>
            <a:ext cx="4102223" cy="2974440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3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62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5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25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942543" y="648000"/>
            <a:ext cx="24887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571454" rtl="0" eaLnBrk="1" fontAlgn="auto" latinLnBrk="0" hangingPunct="1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de-DE" sz="1200" dirty="0"/>
              <a:t>Institut für Strahlwerkzeuge</a:t>
            </a:r>
          </a:p>
        </p:txBody>
      </p:sp>
      <p:pic>
        <p:nvPicPr>
          <p:cNvPr id="10" name="Bildplatzhalter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79" r="-9179"/>
          <a:stretch/>
        </p:blipFill>
        <p:spPr>
          <a:xfrm>
            <a:off x="7526867" y="5249068"/>
            <a:ext cx="1185333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57274"/>
            <a:ext cx="3960000" cy="417671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1057275"/>
            <a:ext cx="3996512" cy="417671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Institut für Strahlwerkzeuge (IFSW)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057275"/>
            <a:ext cx="404371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361074"/>
            <a:ext cx="4043710" cy="387291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Institut für Strahlwerkzeuge (IFSW)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1057275"/>
            <a:ext cx="3996512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361074"/>
            <a:ext cx="3996512" cy="387291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57274"/>
            <a:ext cx="4176000" cy="417671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Institut für Strahlwerkzeuge (IFSW)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442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57274"/>
            <a:ext cx="3816512" cy="2052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3181987"/>
            <a:ext cx="3816512" cy="2052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3" y="396000"/>
            <a:ext cx="8243887" cy="27829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57274"/>
            <a:ext cx="4176860" cy="417671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Institut für Strahlwerkzeuge (IFSW)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442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57274"/>
            <a:ext cx="3816512" cy="417671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442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0" y="1057275"/>
            <a:ext cx="3239999" cy="2304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376246"/>
            <a:ext cx="3240000" cy="233875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1057275"/>
            <a:ext cx="2664000" cy="465772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057275"/>
            <a:ext cx="3240000" cy="2304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376246"/>
            <a:ext cx="3240000" cy="233875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Institut für Strahlwerkzeuge (IFSW)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1063661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1063661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57322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57322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4146708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4146708"/>
            <a:ext cx="6894200" cy="108728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1065133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57631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4157879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Institut für Strahlwerkzeuge (IFSW)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1065133"/>
            <a:ext cx="6568090" cy="1079999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57631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4157879"/>
            <a:ext cx="6568090" cy="1076109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475245" y="2315783"/>
            <a:ext cx="2814039" cy="29182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Institut für Strahlwerkzeuge (IFSW)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442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169244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800"/>
            <a:ext cx="234029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600000"/>
            <a:ext cx="2340290" cy="12564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3896476" y="2315783"/>
            <a:ext cx="2814039" cy="29182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583495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3214800"/>
            <a:ext cx="234029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600000"/>
            <a:ext cx="2340290" cy="12564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475246" y="2315783"/>
            <a:ext cx="2520000" cy="29182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Institut für Strahlwerkzeuge (IFSW)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442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022226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600000"/>
            <a:ext cx="2160000" cy="12564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3318957" y="2315783"/>
            <a:ext cx="2520000" cy="29182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3858957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56731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56731" y="3600000"/>
            <a:ext cx="2160000" cy="12564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155688" y="2315784"/>
            <a:ext cx="2520000" cy="29182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6695688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93462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393462" y="3600000"/>
            <a:ext cx="2160000" cy="12564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466725" y="2315783"/>
            <a:ext cx="2031501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Institut für Strahlwerkzeuge (IFSW)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442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840865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545454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2904093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79437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79437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4608682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4967321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44560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44560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671909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Bildplatzhalter 7"/>
          <p:cNvSpPr>
            <a:spLocks noGrp="1" noChangeAspect="1"/>
          </p:cNvSpPr>
          <p:nvPr>
            <p:ph type="pic" sz="quarter" idx="23"/>
          </p:nvPr>
        </p:nvSpPr>
        <p:spPr>
          <a:xfrm>
            <a:off x="7030548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9683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9683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 Institute Sublogo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514850" y="1616529"/>
            <a:ext cx="4160838" cy="3204106"/>
          </a:xfrm>
        </p:spPr>
        <p:txBody>
          <a:bodyPr anchor="b"/>
          <a:lstStyle>
            <a:lvl1pPr marL="0" indent="0">
              <a:buFontTx/>
              <a:buNone/>
              <a:defRPr sz="2800" b="1" baseline="0">
                <a:solidFill>
                  <a:schemeClr val="bg1"/>
                </a:solidFill>
              </a:defRPr>
            </a:lvl1pPr>
            <a:lvl2pPr marL="176213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62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5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25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Headline eingeben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4514364" cy="43092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5" name="Titel 14"/>
          <p:cNvSpPr>
            <a:spLocks noGrp="1" noChangeAspect="1"/>
          </p:cNvSpPr>
          <p:nvPr>
            <p:ph type="ctrTitle"/>
          </p:nvPr>
        </p:nvSpPr>
        <p:spPr>
          <a:xfrm>
            <a:off x="3606692" y="342727"/>
            <a:ext cx="5540464" cy="5372273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14364" y="4820635"/>
            <a:ext cx="4197836" cy="4284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4514364" y="1747872"/>
            <a:ext cx="4210378" cy="2974440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3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62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5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25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942543" y="648000"/>
            <a:ext cx="24887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571454" rtl="0" eaLnBrk="1" fontAlgn="auto" latinLnBrk="0" hangingPunct="1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de-DE" sz="1200" dirty="0"/>
              <a:t>Institut für Strahlwerkzeuge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598043" y="2040718"/>
            <a:ext cx="1594396" cy="1594394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800"/>
            </a:lvl1pPr>
            <a:lvl2pPr marL="146832" indent="0">
              <a:buFontTx/>
              <a:buNone/>
              <a:defRPr sz="800"/>
            </a:lvl2pPr>
            <a:lvl3pPr marL="300278" indent="0">
              <a:buFontTx/>
              <a:buNone/>
              <a:defRPr sz="800"/>
            </a:lvl3pPr>
            <a:lvl4pPr marL="447110" indent="0">
              <a:buFontTx/>
              <a:buNone/>
              <a:defRPr sz="800"/>
            </a:lvl4pPr>
            <a:lvl5pPr marL="600556" indent="0">
              <a:buFontTx/>
              <a:buNone/>
              <a:defRPr sz="800"/>
            </a:lvl5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723438" y="2166112"/>
            <a:ext cx="1343604" cy="1343604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800"/>
            </a:lvl1pPr>
            <a:lvl2pPr marL="146832" indent="0">
              <a:buFontTx/>
              <a:buNone/>
              <a:defRPr sz="800"/>
            </a:lvl2pPr>
            <a:lvl3pPr marL="300278" indent="0">
              <a:buFontTx/>
              <a:buNone/>
              <a:defRPr sz="800"/>
            </a:lvl3pPr>
            <a:lvl4pPr marL="447110" indent="0">
              <a:buFontTx/>
              <a:buNone/>
              <a:defRPr sz="800"/>
            </a:lvl4pPr>
            <a:lvl5pPr marL="600556" indent="0">
              <a:buFontTx/>
              <a:buNone/>
              <a:defRPr sz="800"/>
            </a:lvl5pPr>
          </a:lstStyle>
          <a:p>
            <a:pPr lvl="0"/>
            <a:r>
              <a:rPr lang="de-D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7661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Institut für Strahlwerkzeuge (IFSW)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73549" y="5418000"/>
            <a:ext cx="6063501" cy="126000"/>
          </a:xfrm>
        </p:spPr>
        <p:txBody>
          <a:bodyPr/>
          <a:lstStyle/>
          <a:p>
            <a:r>
              <a:rPr lang="de-DE"/>
              <a:t>University of Stuttgart, Institut für Strahlwerkzeuge (IFSW)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 err="1" smtClean="0">
                <a:solidFill>
                  <a:schemeClr val="tx1"/>
                </a:solidFill>
              </a:rPr>
              <a:t>Thank</a:t>
            </a:r>
            <a:r>
              <a:rPr lang="de-DE" sz="2000" b="1" dirty="0" smtClean="0">
                <a:solidFill>
                  <a:schemeClr val="tx1"/>
                </a:solidFill>
              </a:rPr>
              <a:t> </a:t>
            </a:r>
            <a:r>
              <a:rPr lang="de-DE" sz="2000" b="1" dirty="0" err="1" smtClean="0">
                <a:solidFill>
                  <a:schemeClr val="tx1"/>
                </a:solidFill>
              </a:rPr>
              <a:t>you</a:t>
            </a:r>
            <a:r>
              <a:rPr lang="de-DE" sz="2000" b="1" dirty="0" smtClean="0">
                <a:solidFill>
                  <a:schemeClr val="tx1"/>
                </a:solidFill>
              </a:rPr>
              <a:t>!</a:t>
            </a:r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2174400" y="2757599"/>
            <a:ext cx="2211862" cy="8064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 err="1">
                <a:solidFill>
                  <a:schemeClr val="tx1"/>
                </a:solidFill>
              </a:rPr>
              <a:t>e-mail</a:t>
            </a:r>
            <a:endParaRPr lang="de-DE" dirty="0">
              <a:solidFill>
                <a:schemeClr val="tx1"/>
              </a:solidFill>
            </a:endParaRP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 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>
                <a:solidFill>
                  <a:schemeClr val="tx1"/>
                </a:solidFill>
              </a:rPr>
              <a:t>www.ifsw.uni-stuttgart.de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7604"/>
            <a:ext cx="649267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tx1"/>
                </a:solidFill>
              </a:rPr>
              <a:t>University</a:t>
            </a:r>
            <a:r>
              <a:rPr lang="de-DE" baseline="0" dirty="0">
                <a:solidFill>
                  <a:schemeClr val="tx1"/>
                </a:solidFill>
              </a:rPr>
              <a:t> </a:t>
            </a:r>
            <a:r>
              <a:rPr lang="de-DE" baseline="0" dirty="0" err="1">
                <a:solidFill>
                  <a:schemeClr val="tx1"/>
                </a:solidFill>
              </a:rPr>
              <a:t>of</a:t>
            </a:r>
            <a:r>
              <a:rPr lang="de-DE" baseline="0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Stuttgart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0" y="275760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4" name="Textfeld 13"/>
          <p:cNvSpPr txBox="1"/>
          <p:nvPr userDrawn="1"/>
        </p:nvSpPr>
        <p:spPr>
          <a:xfrm>
            <a:off x="942543" y="648000"/>
            <a:ext cx="24887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571454" rtl="0" eaLnBrk="1" fontAlgn="auto" latinLnBrk="0" hangingPunct="1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de-DE" sz="1200" dirty="0"/>
              <a:t>Institut für Strahlwerkzeuge</a:t>
            </a:r>
          </a:p>
        </p:txBody>
      </p:sp>
      <p:sp>
        <p:nvSpPr>
          <p:cNvPr id="17" name="Textfeld 16"/>
          <p:cNvSpPr txBox="1"/>
          <p:nvPr userDrawn="1"/>
        </p:nvSpPr>
        <p:spPr>
          <a:xfrm>
            <a:off x="2174400" y="3915056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de-DE">
                <a:solidFill>
                  <a:schemeClr val="tx1"/>
                </a:solidFill>
              </a:rPr>
              <a:t>Institut für Strahlwerkzeuge (IFSW)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6" name="Textfeld 25"/>
          <p:cNvSpPr txBox="1"/>
          <p:nvPr userDrawn="1"/>
        </p:nvSpPr>
        <p:spPr>
          <a:xfrm>
            <a:off x="2174399" y="4157943"/>
            <a:ext cx="3280209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de-DE" dirty="0">
                <a:solidFill>
                  <a:schemeClr val="tx1"/>
                </a:solidFill>
              </a:rPr>
              <a:t>Pfaffenwaldring 43, 70569 </a:t>
            </a:r>
            <a:r>
              <a:rPr lang="de-DE" dirty="0" smtClean="0">
                <a:solidFill>
                  <a:schemeClr val="tx1"/>
                </a:solidFill>
              </a:rPr>
              <a:t>Stuttgart, Germany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baseline="0" dirty="0">
                <a:solidFill>
                  <a:schemeClr val="bg1"/>
                </a:solidFill>
              </a:rPr>
              <a:t> </a:t>
            </a:r>
            <a:r>
              <a:rPr lang="de-DE" sz="2000" b="1" baseline="0" dirty="0" err="1">
                <a:solidFill>
                  <a:schemeClr val="bg1"/>
                </a:solidFill>
              </a:rPr>
              <a:t>you</a:t>
            </a:r>
            <a:r>
              <a:rPr lang="de-DE" sz="2000" b="1" baseline="0" dirty="0">
                <a:solidFill>
                  <a:schemeClr val="bg1"/>
                </a:solidFill>
              </a:rPr>
              <a:t>!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 err="1">
                <a:solidFill>
                  <a:schemeClr val="bg1"/>
                </a:solidFill>
              </a:rPr>
              <a:t>e-mail</a:t>
            </a:r>
            <a:endParaRPr lang="de-DE" dirty="0">
              <a:solidFill>
                <a:schemeClr val="bg1"/>
              </a:solidFill>
            </a:endParaRP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 err="1">
                <a:solidFill>
                  <a:schemeClr val="bg1"/>
                </a:solidFill>
              </a:rPr>
              <a:t>phone</a:t>
            </a:r>
            <a:r>
              <a:rPr lang="de-DE" dirty="0">
                <a:solidFill>
                  <a:schemeClr val="bg1"/>
                </a:solidFill>
              </a:rPr>
              <a:t> 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>
                <a:solidFill>
                  <a:schemeClr val="bg1"/>
                </a:solidFill>
              </a:rPr>
              <a:t>www. ifsw.uni-stuttgart.de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0220"/>
            <a:ext cx="649267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4" name="Textfeld 23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bg1"/>
                </a:solidFill>
              </a:rPr>
              <a:t>University </a:t>
            </a:r>
            <a:r>
              <a:rPr lang="de-DE" dirty="0" err="1">
                <a:solidFill>
                  <a:schemeClr val="bg1"/>
                </a:solidFill>
              </a:rPr>
              <a:t>of</a:t>
            </a:r>
            <a:r>
              <a:rPr lang="de-DE" dirty="0">
                <a:solidFill>
                  <a:schemeClr val="bg1"/>
                </a:solidFill>
              </a:rPr>
              <a:t> Stuttgart</a:t>
            </a:r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0" y="275760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19" name="Textfeld 18"/>
          <p:cNvSpPr txBox="1"/>
          <p:nvPr userDrawn="1"/>
        </p:nvSpPr>
        <p:spPr>
          <a:xfrm>
            <a:off x="942543" y="648000"/>
            <a:ext cx="24887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571454" rtl="0" eaLnBrk="1" fontAlgn="auto" latinLnBrk="0" hangingPunct="1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de-DE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Institut für Strahlwerkzeuge</a:t>
            </a:r>
          </a:p>
        </p:txBody>
      </p:sp>
      <p:sp>
        <p:nvSpPr>
          <p:cNvPr id="17" name="Textfeld 16"/>
          <p:cNvSpPr txBox="1"/>
          <p:nvPr userDrawn="1"/>
        </p:nvSpPr>
        <p:spPr>
          <a:xfrm>
            <a:off x="2174400" y="3915056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de-DE">
                <a:solidFill>
                  <a:schemeClr val="bg1"/>
                </a:solidFill>
              </a:rPr>
              <a:t>Institut für Strahlwerkzeuge (IFSW)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7" name="Textfeld 26"/>
          <p:cNvSpPr txBox="1"/>
          <p:nvPr userDrawn="1"/>
        </p:nvSpPr>
        <p:spPr>
          <a:xfrm>
            <a:off x="2174400" y="4157943"/>
            <a:ext cx="3290054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de-DE" dirty="0">
                <a:solidFill>
                  <a:schemeClr val="bg1"/>
                </a:solidFill>
              </a:rPr>
              <a:t>Pfaffenwaldring 43, 70569 </a:t>
            </a:r>
            <a:r>
              <a:rPr lang="de-DE" dirty="0" smtClean="0">
                <a:solidFill>
                  <a:schemeClr val="bg1"/>
                </a:solidFill>
              </a:rPr>
              <a:t>Stuttgart, Germany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0" y="1407600"/>
            <a:ext cx="9144000" cy="43073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4970584" y="1004398"/>
            <a:ext cx="3913200" cy="39120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88205" y="1618406"/>
            <a:ext cx="4536000" cy="2929317"/>
          </a:xfrm>
        </p:spPr>
        <p:txBody>
          <a:bodyPr anchor="t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3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62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5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25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38" y="4625216"/>
            <a:ext cx="4535487" cy="65405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942543" y="648000"/>
            <a:ext cx="24887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571454" rtl="0" eaLnBrk="1" fontAlgn="auto" latinLnBrk="0" hangingPunct="1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de-DE" sz="1200" dirty="0"/>
              <a:t>Institut für Strahlwerkzeuge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7383240" y="3903657"/>
            <a:ext cx="1330331" cy="133033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800"/>
            </a:lvl1pPr>
            <a:lvl2pPr marL="146832" indent="0">
              <a:buFontTx/>
              <a:buNone/>
              <a:defRPr sz="800"/>
            </a:lvl2pPr>
            <a:lvl3pPr marL="300278" indent="0">
              <a:buFontTx/>
              <a:buNone/>
              <a:defRPr sz="800"/>
            </a:lvl3pPr>
            <a:lvl4pPr marL="447110" indent="0">
              <a:buFontTx/>
              <a:buNone/>
              <a:defRPr sz="800"/>
            </a:lvl4pPr>
            <a:lvl5pPr marL="600556" indent="0">
              <a:buFontTx/>
              <a:buNone/>
              <a:defRPr sz="800"/>
            </a:lvl5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7487867" y="4008284"/>
            <a:ext cx="1121076" cy="1121076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800"/>
            </a:lvl1pPr>
            <a:lvl2pPr marL="146832" indent="0">
              <a:buFontTx/>
              <a:buNone/>
              <a:defRPr sz="800"/>
            </a:lvl2pPr>
            <a:lvl3pPr marL="300278" indent="0">
              <a:buFontTx/>
              <a:buNone/>
              <a:defRPr sz="800"/>
            </a:lvl3pPr>
            <a:lvl4pPr marL="447110" indent="0">
              <a:buFontTx/>
              <a:buNone/>
              <a:defRPr sz="800"/>
            </a:lvl4pPr>
            <a:lvl5pPr marL="600556" indent="0">
              <a:buFontTx/>
              <a:buNone/>
              <a:defRPr sz="800"/>
            </a:lvl5pPr>
          </a:lstStyle>
          <a:p>
            <a:pPr lvl="0"/>
            <a:r>
              <a:rPr lang="de-D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4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0" y="1407601"/>
            <a:ext cx="9144000" cy="36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4970584" y="1004398"/>
            <a:ext cx="3913200" cy="39120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88207" y="1618407"/>
            <a:ext cx="4534828" cy="2712640"/>
          </a:xfrm>
        </p:spPr>
        <p:txBody>
          <a:bodyPr anchor="t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3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62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5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25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38" y="4425551"/>
            <a:ext cx="4535487" cy="65405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942543" y="648000"/>
            <a:ext cx="24887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571454" rtl="0" eaLnBrk="1" fontAlgn="auto" latinLnBrk="0" hangingPunct="1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de-DE" sz="1200" dirty="0"/>
              <a:t>Institut für Strahlwerkzeuge</a:t>
            </a:r>
          </a:p>
        </p:txBody>
      </p:sp>
      <p:pic>
        <p:nvPicPr>
          <p:cNvPr id="10" name="Bildplatzhalter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79" r="-9179"/>
          <a:stretch/>
        </p:blipFill>
        <p:spPr>
          <a:xfrm>
            <a:off x="7526867" y="5249068"/>
            <a:ext cx="1185333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6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Institut für Strahlwerkzeuge (IFSW)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442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Institut für Strahlwerkzeuge (IFSW)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8" name="bk object 17"/>
          <p:cNvSpPr/>
          <p:nvPr userDrawn="1"/>
        </p:nvSpPr>
        <p:spPr>
          <a:xfrm>
            <a:off x="1279949" y="0"/>
            <a:ext cx="6544309" cy="3926204"/>
          </a:xfrm>
          <a:custGeom>
            <a:avLst/>
            <a:gdLst/>
            <a:ahLst/>
            <a:cxnLst/>
            <a:rect l="l" t="t" r="r" b="b"/>
            <a:pathLst>
              <a:path w="6544309" h="3926204">
                <a:moveTo>
                  <a:pt x="68016" y="0"/>
                </a:moveTo>
                <a:lnTo>
                  <a:pt x="42823" y="123182"/>
                </a:lnTo>
                <a:lnTo>
                  <a:pt x="10846" y="385553"/>
                </a:lnTo>
                <a:lnTo>
                  <a:pt x="0" y="653897"/>
                </a:lnTo>
                <a:lnTo>
                  <a:pt x="10846" y="922242"/>
                </a:lnTo>
                <a:lnTo>
                  <a:pt x="42823" y="1184612"/>
                </a:lnTo>
                <a:lnTo>
                  <a:pt x="95089" y="1440166"/>
                </a:lnTo>
                <a:lnTo>
                  <a:pt x="166802" y="1688062"/>
                </a:lnTo>
                <a:lnTo>
                  <a:pt x="257120" y="1927457"/>
                </a:lnTo>
                <a:lnTo>
                  <a:pt x="365200" y="2157510"/>
                </a:lnTo>
                <a:lnTo>
                  <a:pt x="490201" y="2377378"/>
                </a:lnTo>
                <a:lnTo>
                  <a:pt x="631281" y="2586220"/>
                </a:lnTo>
                <a:lnTo>
                  <a:pt x="787597" y="2783193"/>
                </a:lnTo>
                <a:lnTo>
                  <a:pt x="958308" y="2967456"/>
                </a:lnTo>
                <a:lnTo>
                  <a:pt x="1142571" y="3138167"/>
                </a:lnTo>
                <a:lnTo>
                  <a:pt x="1339545" y="3294482"/>
                </a:lnTo>
                <a:lnTo>
                  <a:pt x="1548387" y="3435561"/>
                </a:lnTo>
                <a:lnTo>
                  <a:pt x="1768256" y="3560562"/>
                </a:lnTo>
                <a:lnTo>
                  <a:pt x="1998308" y="3668642"/>
                </a:lnTo>
                <a:lnTo>
                  <a:pt x="2237703" y="3758959"/>
                </a:lnTo>
                <a:lnTo>
                  <a:pt x="2485598" y="3830671"/>
                </a:lnTo>
                <a:lnTo>
                  <a:pt x="2741151" y="3882937"/>
                </a:lnTo>
                <a:lnTo>
                  <a:pt x="3003520" y="3914914"/>
                </a:lnTo>
                <a:lnTo>
                  <a:pt x="3271862" y="3925760"/>
                </a:lnTo>
                <a:lnTo>
                  <a:pt x="3540207" y="3914914"/>
                </a:lnTo>
                <a:lnTo>
                  <a:pt x="3802577" y="3882937"/>
                </a:lnTo>
                <a:lnTo>
                  <a:pt x="4058131" y="3830671"/>
                </a:lnTo>
                <a:lnTo>
                  <a:pt x="4306027" y="3758959"/>
                </a:lnTo>
                <a:lnTo>
                  <a:pt x="4545422" y="3668642"/>
                </a:lnTo>
                <a:lnTo>
                  <a:pt x="4775475" y="3560562"/>
                </a:lnTo>
                <a:lnTo>
                  <a:pt x="4995343" y="3435561"/>
                </a:lnTo>
                <a:lnTo>
                  <a:pt x="5204185" y="3294482"/>
                </a:lnTo>
                <a:lnTo>
                  <a:pt x="5401159" y="3138167"/>
                </a:lnTo>
                <a:lnTo>
                  <a:pt x="5585421" y="2967456"/>
                </a:lnTo>
                <a:lnTo>
                  <a:pt x="5756132" y="2783193"/>
                </a:lnTo>
                <a:lnTo>
                  <a:pt x="5912448" y="2586220"/>
                </a:lnTo>
                <a:lnTo>
                  <a:pt x="6053527" y="2377378"/>
                </a:lnTo>
                <a:lnTo>
                  <a:pt x="6178527" y="2157510"/>
                </a:lnTo>
                <a:lnTo>
                  <a:pt x="6286607" y="1927457"/>
                </a:lnTo>
                <a:lnTo>
                  <a:pt x="6376924" y="1688062"/>
                </a:lnTo>
                <a:lnTo>
                  <a:pt x="6448637" y="1440166"/>
                </a:lnTo>
                <a:lnTo>
                  <a:pt x="6500902" y="1184612"/>
                </a:lnTo>
                <a:lnTo>
                  <a:pt x="6532879" y="922242"/>
                </a:lnTo>
                <a:lnTo>
                  <a:pt x="6543725" y="653897"/>
                </a:lnTo>
                <a:lnTo>
                  <a:pt x="6532879" y="385553"/>
                </a:lnTo>
                <a:lnTo>
                  <a:pt x="6500902" y="123182"/>
                </a:lnTo>
                <a:lnTo>
                  <a:pt x="6475709" y="0"/>
                </a:lnTo>
                <a:lnTo>
                  <a:pt x="680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0" y="900000"/>
            <a:ext cx="4118110" cy="13608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629826"/>
            <a:ext cx="4118110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799" y="2250000"/>
            <a:ext cx="5526581" cy="90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1944000"/>
            <a:ext cx="3026729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Institut für Strahlwerkzeuge (IFSW)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object 2"/>
          <p:cNvSpPr/>
          <p:nvPr userDrawn="1"/>
        </p:nvSpPr>
        <p:spPr>
          <a:xfrm>
            <a:off x="410148" y="-91410"/>
            <a:ext cx="7198359" cy="4796155"/>
          </a:xfrm>
          <a:custGeom>
            <a:avLst/>
            <a:gdLst/>
            <a:ahLst/>
            <a:cxnLst/>
            <a:rect l="l" t="t" r="r" b="b"/>
            <a:pathLst>
              <a:path w="7198359" h="4796155">
                <a:moveTo>
                  <a:pt x="6992384" y="0"/>
                </a:moveTo>
                <a:lnTo>
                  <a:pt x="205721" y="0"/>
                </a:lnTo>
                <a:lnTo>
                  <a:pt x="183482" y="58947"/>
                </a:lnTo>
                <a:lnTo>
                  <a:pt x="104598" y="331632"/>
                </a:lnTo>
                <a:lnTo>
                  <a:pt x="47105" y="612741"/>
                </a:lnTo>
                <a:lnTo>
                  <a:pt x="11930" y="901348"/>
                </a:lnTo>
                <a:lnTo>
                  <a:pt x="0" y="1196526"/>
                </a:lnTo>
                <a:lnTo>
                  <a:pt x="11930" y="1491704"/>
                </a:lnTo>
                <a:lnTo>
                  <a:pt x="47105" y="1780311"/>
                </a:lnTo>
                <a:lnTo>
                  <a:pt x="104598" y="2061420"/>
                </a:lnTo>
                <a:lnTo>
                  <a:pt x="183482" y="2334105"/>
                </a:lnTo>
                <a:lnTo>
                  <a:pt x="282831" y="2597440"/>
                </a:lnTo>
                <a:lnTo>
                  <a:pt x="401719" y="2850498"/>
                </a:lnTo>
                <a:lnTo>
                  <a:pt x="539220" y="3092354"/>
                </a:lnTo>
                <a:lnTo>
                  <a:pt x="694408" y="3322080"/>
                </a:lnTo>
                <a:lnTo>
                  <a:pt x="866356" y="3538751"/>
                </a:lnTo>
                <a:lnTo>
                  <a:pt x="1054138" y="3741441"/>
                </a:lnTo>
                <a:lnTo>
                  <a:pt x="1256827" y="3929223"/>
                </a:lnTo>
                <a:lnTo>
                  <a:pt x="1473498" y="4101171"/>
                </a:lnTo>
                <a:lnTo>
                  <a:pt x="1703225" y="4256358"/>
                </a:lnTo>
                <a:lnTo>
                  <a:pt x="1945080" y="4393859"/>
                </a:lnTo>
                <a:lnTo>
                  <a:pt x="2198139" y="4512748"/>
                </a:lnTo>
                <a:lnTo>
                  <a:pt x="2461473" y="4612097"/>
                </a:lnTo>
                <a:lnTo>
                  <a:pt x="2734158" y="4690981"/>
                </a:lnTo>
                <a:lnTo>
                  <a:pt x="3015267" y="4748474"/>
                </a:lnTo>
                <a:lnTo>
                  <a:pt x="3303874" y="4783648"/>
                </a:lnTo>
                <a:lnTo>
                  <a:pt x="3599053" y="4795579"/>
                </a:lnTo>
                <a:lnTo>
                  <a:pt x="3894231" y="4783648"/>
                </a:lnTo>
                <a:lnTo>
                  <a:pt x="4182838" y="4748474"/>
                </a:lnTo>
                <a:lnTo>
                  <a:pt x="4463947" y="4690981"/>
                </a:lnTo>
                <a:lnTo>
                  <a:pt x="4736632" y="4612097"/>
                </a:lnTo>
                <a:lnTo>
                  <a:pt x="4999966" y="4512748"/>
                </a:lnTo>
                <a:lnTo>
                  <a:pt x="5253025" y="4393859"/>
                </a:lnTo>
                <a:lnTo>
                  <a:pt x="5494880" y="4256358"/>
                </a:lnTo>
                <a:lnTo>
                  <a:pt x="5724607" y="4101171"/>
                </a:lnTo>
                <a:lnTo>
                  <a:pt x="5941278" y="3929223"/>
                </a:lnTo>
                <a:lnTo>
                  <a:pt x="6143967" y="3741441"/>
                </a:lnTo>
                <a:lnTo>
                  <a:pt x="6331749" y="3538751"/>
                </a:lnTo>
                <a:lnTo>
                  <a:pt x="6503697" y="3322080"/>
                </a:lnTo>
                <a:lnTo>
                  <a:pt x="6658885" y="3092354"/>
                </a:lnTo>
                <a:lnTo>
                  <a:pt x="6796386" y="2850498"/>
                </a:lnTo>
                <a:lnTo>
                  <a:pt x="6915274" y="2597440"/>
                </a:lnTo>
                <a:lnTo>
                  <a:pt x="7014623" y="2334105"/>
                </a:lnTo>
                <a:lnTo>
                  <a:pt x="7093507" y="2061420"/>
                </a:lnTo>
                <a:lnTo>
                  <a:pt x="7151000" y="1780311"/>
                </a:lnTo>
                <a:lnTo>
                  <a:pt x="7186175" y="1491704"/>
                </a:lnTo>
                <a:lnTo>
                  <a:pt x="7198106" y="1196526"/>
                </a:lnTo>
                <a:lnTo>
                  <a:pt x="7186175" y="901348"/>
                </a:lnTo>
                <a:lnTo>
                  <a:pt x="7151000" y="612741"/>
                </a:lnTo>
                <a:lnTo>
                  <a:pt x="7093507" y="331632"/>
                </a:lnTo>
                <a:lnTo>
                  <a:pt x="7014623" y="58947"/>
                </a:lnTo>
                <a:lnTo>
                  <a:pt x="6992384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6" name="object 3"/>
          <p:cNvSpPr/>
          <p:nvPr userDrawn="1"/>
        </p:nvSpPr>
        <p:spPr>
          <a:xfrm>
            <a:off x="5559362" y="3040401"/>
            <a:ext cx="2049145" cy="2049145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7" name="object 8"/>
          <p:cNvSpPr txBox="1"/>
          <p:nvPr userDrawn="1"/>
        </p:nvSpPr>
        <p:spPr>
          <a:xfrm>
            <a:off x="5907214" y="1625721"/>
            <a:ext cx="1295400" cy="3064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95"/>
              </a:lnSpc>
            </a:pPr>
            <a:r>
              <a:rPr lang="de-DE" sz="20000" b="1" dirty="0">
                <a:solidFill>
                  <a:srgbClr val="BFBFBF"/>
                </a:solidFill>
                <a:latin typeface="Arial"/>
                <a:cs typeface="Arial"/>
              </a:rPr>
              <a:t>„</a:t>
            </a:r>
            <a:endParaRPr lang="de-DE" sz="20000" dirty="0">
              <a:latin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936000"/>
            <a:ext cx="4834626" cy="1852276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0" y="3024000"/>
            <a:ext cx="3805721" cy="46399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3" y="1057275"/>
            <a:ext cx="8243887" cy="41767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725" y="5418000"/>
            <a:ext cx="6063501" cy="12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University of Stuttgart, Institut für Strahlwerkzeuge (IFSW)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9000" y="5418000"/>
            <a:ext cx="2232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4" y="396000"/>
            <a:ext cx="8245475" cy="57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3" r:id="rId2"/>
    <p:sldLayoutId id="2147483695" r:id="rId3"/>
    <p:sldLayoutId id="2147483694" r:id="rId4"/>
    <p:sldLayoutId id="2147483662" r:id="rId5"/>
    <p:sldLayoutId id="2147483692" r:id="rId6"/>
    <p:sldLayoutId id="2147483663" r:id="rId7"/>
    <p:sldLayoutId id="2147483676" r:id="rId8"/>
    <p:sldLayoutId id="2147483680" r:id="rId9"/>
    <p:sldLayoutId id="2147483664" r:id="rId10"/>
    <p:sldLayoutId id="2147483665" r:id="rId11"/>
    <p:sldLayoutId id="2147483677" r:id="rId12"/>
    <p:sldLayoutId id="2147483678" r:id="rId13"/>
    <p:sldLayoutId id="2147483679" r:id="rId14"/>
    <p:sldLayoutId id="2147483684" r:id="rId15"/>
    <p:sldLayoutId id="2147483685" r:id="rId16"/>
    <p:sldLayoutId id="2147483682" r:id="rId17"/>
    <p:sldLayoutId id="2147483681" r:id="rId18"/>
    <p:sldLayoutId id="2147483683" r:id="rId19"/>
    <p:sldLayoutId id="2147483666" r:id="rId20"/>
    <p:sldLayoutId id="2147483667" r:id="rId21"/>
    <p:sldLayoutId id="2147483689" r:id="rId22"/>
    <p:sldLayoutId id="2147483690" r:id="rId23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66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329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4514041" y="3906031"/>
            <a:ext cx="4090003" cy="881321"/>
          </a:xfrm>
        </p:spPr>
        <p:txBody>
          <a:bodyPr/>
          <a:lstStyle/>
          <a:p>
            <a:r>
              <a:rPr lang="de-DE" dirty="0"/>
              <a:t>Matthias </a:t>
            </a:r>
            <a:r>
              <a:rPr lang="de-DE" dirty="0" smtClean="0"/>
              <a:t>Buser</a:t>
            </a:r>
            <a:r>
              <a:rPr lang="de-DE" dirty="0"/>
              <a:t> </a:t>
            </a:r>
            <a:r>
              <a:rPr lang="de-DE" dirty="0" smtClean="0"/>
              <a:t>– Systemtechnik</a:t>
            </a:r>
          </a:p>
          <a:p>
            <a:r>
              <a:rPr lang="de-DE" dirty="0" smtClean="0"/>
              <a:t>25.09.2020</a:t>
            </a:r>
            <a:endParaRPr lang="de-DE" dirty="0"/>
          </a:p>
          <a:p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6"/>
          </p:nvPr>
        </p:nvSpPr>
        <p:spPr>
          <a:xfrm>
            <a:off x="4514363" y="477282"/>
            <a:ext cx="4102223" cy="2974440"/>
          </a:xfrm>
        </p:spPr>
        <p:txBody>
          <a:bodyPr/>
          <a:lstStyle/>
          <a:p>
            <a:r>
              <a:rPr lang="en-US" b="0" dirty="0" smtClean="0"/>
              <a:t>LZMP Phase 2</a:t>
            </a:r>
          </a:p>
          <a:p>
            <a:r>
              <a:rPr lang="en-US" b="0" dirty="0" err="1" smtClean="0"/>
              <a:t>Ökologische</a:t>
            </a:r>
            <a:r>
              <a:rPr lang="en-US" b="0" dirty="0" smtClean="0"/>
              <a:t> </a:t>
            </a:r>
            <a:r>
              <a:rPr lang="en-US" b="0" dirty="0" err="1" smtClean="0"/>
              <a:t>Fertigungsplanung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47034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4" y="396000"/>
            <a:ext cx="8245475" cy="343856"/>
          </a:xfrm>
        </p:spPr>
        <p:txBody>
          <a:bodyPr/>
          <a:lstStyle/>
          <a:p>
            <a:r>
              <a:rPr lang="en-US" noProof="1" smtClean="0"/>
              <a:t>Skills sequence/possibility</a:t>
            </a:r>
            <a:endParaRPr lang="en-US" noProof="1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 smtClean="0"/>
              <a:t>University of Stuttgart, Institut für Strahlwerkzeuge (IFSW)</a:t>
            </a:r>
            <a:endParaRPr lang="en-US" noProof="1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en-US" noProof="1" dirty="0" smtClean="0"/>
              <a:t>10</a:t>
            </a:fld>
            <a:endParaRPr lang="en-US" noProof="1"/>
          </a:p>
        </p:txBody>
      </p:sp>
      <p:sp>
        <p:nvSpPr>
          <p:cNvPr id="22" name="Textfeld 21"/>
          <p:cNvSpPr txBox="1"/>
          <p:nvPr/>
        </p:nvSpPr>
        <p:spPr>
          <a:xfrm>
            <a:off x="987982" y="851710"/>
            <a:ext cx="2966798" cy="21831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200" noProof="1" smtClean="0"/>
              <a:t>order of skills to completely manufacture a single part</a:t>
            </a:r>
          </a:p>
          <a:p>
            <a:pPr marL="228600" indent="-22860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AutoNum type="alphaLcParenR"/>
            </a:pPr>
            <a:r>
              <a:rPr lang="en-US" sz="1200" noProof="1" smtClean="0"/>
              <a:t>consecutive sequence if part==compont</a:t>
            </a:r>
          </a:p>
          <a:p>
            <a:pPr marL="228600" indent="-22860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AutoNum type="alphaLcParenR"/>
            </a:pPr>
            <a:r>
              <a:rPr lang="en-US" sz="1200" noProof="1" smtClean="0"/>
              <a:t>branched sequence if multiple components make a part (by welding, brazing, glueing, riveting, soldering..)</a:t>
            </a:r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endParaRPr lang="en-US" sz="1200" noProof="1" smtClean="0"/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endParaRPr lang="en-US" sz="1200" noProof="1" smtClean="0"/>
          </a:p>
        </p:txBody>
      </p:sp>
      <p:grpSp>
        <p:nvGrpSpPr>
          <p:cNvPr id="6" name="Gruppieren 5"/>
          <p:cNvGrpSpPr/>
          <p:nvPr/>
        </p:nvGrpSpPr>
        <p:grpSpPr>
          <a:xfrm>
            <a:off x="63266" y="757673"/>
            <a:ext cx="704138" cy="891522"/>
            <a:chOff x="172162" y="757730"/>
            <a:chExt cx="704138" cy="891522"/>
          </a:xfrm>
        </p:grpSpPr>
        <p:grpSp>
          <p:nvGrpSpPr>
            <p:cNvPr id="3" name="Gruppieren 2"/>
            <p:cNvGrpSpPr/>
            <p:nvPr/>
          </p:nvGrpSpPr>
          <p:grpSpPr>
            <a:xfrm>
              <a:off x="172162" y="757730"/>
              <a:ext cx="704138" cy="891522"/>
              <a:chOff x="225502" y="979745"/>
              <a:chExt cx="521258" cy="910015"/>
            </a:xfrm>
          </p:grpSpPr>
          <p:sp>
            <p:nvSpPr>
              <p:cNvPr id="21" name="Abgerundetes Rechteck 20"/>
              <p:cNvSpPr/>
              <p:nvPr/>
            </p:nvSpPr>
            <p:spPr>
              <a:xfrm>
                <a:off x="225502" y="979745"/>
                <a:ext cx="521258" cy="910015"/>
              </a:xfrm>
              <a:prstGeom prst="roundRect">
                <a:avLst>
                  <a:gd name="adj" fmla="val 1264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  <p:sp>
            <p:nvSpPr>
              <p:cNvPr id="33" name="Textfeld 32"/>
              <p:cNvSpPr txBox="1"/>
              <p:nvPr/>
            </p:nvSpPr>
            <p:spPr>
              <a:xfrm>
                <a:off x="336613" y="1035076"/>
                <a:ext cx="293328" cy="3015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en-US" sz="800" noProof="1" smtClean="0"/>
                  <a:t>Skill squence</a:t>
                </a:r>
              </a:p>
            </p:txBody>
          </p:sp>
        </p:grpSp>
        <p:pic>
          <p:nvPicPr>
            <p:cNvPr id="14" name="Grafik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9" t="36425" r="72830" b="34686"/>
            <a:stretch/>
          </p:blipFill>
          <p:spPr>
            <a:xfrm rot="5400000">
              <a:off x="280150" y="1095581"/>
              <a:ext cx="466372" cy="5181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163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4" y="396000"/>
            <a:ext cx="8245475" cy="343856"/>
          </a:xfrm>
        </p:spPr>
        <p:txBody>
          <a:bodyPr/>
          <a:lstStyle/>
          <a:p>
            <a:r>
              <a:rPr lang="en-US" noProof="1" smtClean="0"/>
              <a:t>Framework</a:t>
            </a:r>
            <a:endParaRPr lang="en-US" noProof="1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 smtClean="0"/>
              <a:t>University of Stuttgart, Institut für Strahlwerkzeuge (IFSW)</a:t>
            </a:r>
            <a:endParaRPr lang="en-US" noProof="1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en-US" noProof="1" dirty="0" smtClean="0"/>
              <a:t>11</a:t>
            </a:fld>
            <a:endParaRPr lang="en-US" noProof="1"/>
          </a:p>
        </p:txBody>
      </p:sp>
      <p:sp>
        <p:nvSpPr>
          <p:cNvPr id="22" name="Textfeld 21"/>
          <p:cNvSpPr txBox="1"/>
          <p:nvPr/>
        </p:nvSpPr>
        <p:spPr>
          <a:xfrm>
            <a:off x="987982" y="851710"/>
            <a:ext cx="3553538" cy="29341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200" noProof="1" smtClean="0"/>
              <a:t>Main Task: </a:t>
            </a:r>
          </a:p>
          <a:p>
            <a:pPr marL="171450" indent="-17145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 noProof="1" smtClean="0"/>
              <a:t>Calculation of GWP (…) for a skill sequence/possibility</a:t>
            </a:r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200" noProof="1" smtClean="0"/>
              <a:t>Sub tasks:</a:t>
            </a:r>
          </a:p>
          <a:p>
            <a:pPr marL="171450" indent="-17145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 noProof="1" smtClean="0"/>
              <a:t>calculates GWP for single skills</a:t>
            </a:r>
          </a:p>
          <a:p>
            <a:pPr marL="171450" indent="-17145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 noProof="1" smtClean="0"/>
              <a:t>consideres transitions (intralogistics/shipping req. or not…)</a:t>
            </a:r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endParaRPr lang="en-US" sz="1200" noProof="1" smtClean="0"/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endParaRPr lang="en-US" sz="1200" noProof="1" smtClean="0"/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endParaRPr lang="en-US" sz="1200" noProof="1" smtClean="0"/>
          </a:p>
        </p:txBody>
      </p:sp>
      <p:grpSp>
        <p:nvGrpSpPr>
          <p:cNvPr id="7" name="Gruppieren 6"/>
          <p:cNvGrpSpPr/>
          <p:nvPr/>
        </p:nvGrpSpPr>
        <p:grpSpPr>
          <a:xfrm>
            <a:off x="292617" y="851710"/>
            <a:ext cx="348214" cy="479961"/>
            <a:chOff x="63266" y="757673"/>
            <a:chExt cx="348214" cy="479961"/>
          </a:xfrm>
        </p:grpSpPr>
        <p:sp>
          <p:nvSpPr>
            <p:cNvPr id="21" name="Abgerundetes Rechteck 20"/>
            <p:cNvSpPr/>
            <p:nvPr/>
          </p:nvSpPr>
          <p:spPr>
            <a:xfrm>
              <a:off x="63266" y="757673"/>
              <a:ext cx="348214" cy="479961"/>
            </a:xfrm>
            <a:prstGeom prst="roundRect">
              <a:avLst>
                <a:gd name="adj" fmla="val 1264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pic>
          <p:nvPicPr>
            <p:cNvPr id="11" name="Grafik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14" t="67827" r="40163" b="-4716"/>
            <a:stretch/>
          </p:blipFill>
          <p:spPr>
            <a:xfrm>
              <a:off x="78506" y="757673"/>
              <a:ext cx="289133" cy="479961"/>
            </a:xfrm>
            <a:prstGeom prst="rect">
              <a:avLst/>
            </a:prstGeom>
          </p:spPr>
        </p:pic>
      </p:grpSp>
      <p:sp>
        <p:nvSpPr>
          <p:cNvPr id="13" name="Textfeld 12"/>
          <p:cNvSpPr txBox="1"/>
          <p:nvPr/>
        </p:nvSpPr>
        <p:spPr>
          <a:xfrm>
            <a:off x="6177202" y="707995"/>
            <a:ext cx="2966798" cy="7673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200" noProof="1" smtClean="0"/>
              <a:t>Output</a:t>
            </a:r>
          </a:p>
          <a:p>
            <a:pPr marL="171450" indent="-17145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 noProof="1" smtClean="0"/>
              <a:t>GWP for manuf. of part with given skill sequence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911782" y="3120479"/>
            <a:ext cx="2966798" cy="15183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200" noProof="1" smtClean="0"/>
              <a:t>Input:</a:t>
            </a:r>
          </a:p>
          <a:p>
            <a:pPr marL="171450" indent="-17145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 noProof="1" smtClean="0"/>
              <a:t>skill sequence</a:t>
            </a:r>
          </a:p>
          <a:p>
            <a:pPr marL="171450" indent="-17145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 noProof="1" smtClean="0"/>
              <a:t>part definition</a:t>
            </a:r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endParaRPr lang="en-US" sz="1200" noProof="1" smtClean="0"/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endParaRPr lang="en-US" sz="1200" noProof="1" smtClean="0"/>
          </a:p>
        </p:txBody>
      </p:sp>
      <p:sp>
        <p:nvSpPr>
          <p:cNvPr id="8" name="Rechteck 7"/>
          <p:cNvSpPr/>
          <p:nvPr/>
        </p:nvSpPr>
        <p:spPr>
          <a:xfrm>
            <a:off x="4190761" y="3202275"/>
            <a:ext cx="1986441" cy="962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200" noProof="1" smtClean="0"/>
              <a:t>Provides:</a:t>
            </a:r>
          </a:p>
          <a:p>
            <a:pPr marL="171450" indent="-17145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 noProof="1" smtClean="0"/>
              <a:t>set of configurable skills</a:t>
            </a:r>
          </a:p>
          <a:p>
            <a:pPr marL="171450" indent="-17145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200" noProof="1"/>
          </a:p>
        </p:txBody>
      </p:sp>
    </p:spTree>
    <p:extLst>
      <p:ext uri="{BB962C8B-B14F-4D97-AF65-F5344CB8AC3E}">
        <p14:creationId xmlns:p14="http://schemas.microsoft.com/office/powerpoint/2010/main" val="393036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/>
              <a:t>60371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/>
              <a:t>Matthias.buser@ifsw.uni-stuttgart.de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3582831" y="404234"/>
            <a:ext cx="2684619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3200" b="1" smtClean="0"/>
              <a:t>Thank you!</a:t>
            </a:r>
            <a:endParaRPr lang="de-DE" sz="3200" b="1" dirty="0" smtClean="0"/>
          </a:p>
        </p:txBody>
      </p:sp>
      <p:sp>
        <p:nvSpPr>
          <p:cNvPr id="24" name="Rechteck 23"/>
          <p:cNvSpPr/>
          <p:nvPr/>
        </p:nvSpPr>
        <p:spPr>
          <a:xfrm>
            <a:off x="190500" y="1381200"/>
            <a:ext cx="2152650" cy="476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smtClean="0"/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14" y="1307707"/>
            <a:ext cx="6990532" cy="361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0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bgerundetes Rechteck 75"/>
          <p:cNvSpPr/>
          <p:nvPr/>
        </p:nvSpPr>
        <p:spPr>
          <a:xfrm>
            <a:off x="339635" y="3108882"/>
            <a:ext cx="1804434" cy="1760288"/>
          </a:xfrm>
          <a:prstGeom prst="roundRect">
            <a:avLst>
              <a:gd name="adj" fmla="val 92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7" name="Abgerundetes Rechteck 16"/>
          <p:cNvSpPr/>
          <p:nvPr/>
        </p:nvSpPr>
        <p:spPr>
          <a:xfrm>
            <a:off x="2617739" y="850986"/>
            <a:ext cx="6266936" cy="4053120"/>
          </a:xfrm>
          <a:prstGeom prst="roundRect">
            <a:avLst>
              <a:gd name="adj" fmla="val 3358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96000"/>
            <a:ext cx="5265434" cy="288405"/>
          </a:xfrm>
        </p:spPr>
        <p:txBody>
          <a:bodyPr/>
          <a:lstStyle/>
          <a:p>
            <a:r>
              <a:rPr lang="en-US" noProof="1" smtClean="0"/>
              <a:t>Scope</a:t>
            </a:r>
            <a:endParaRPr lang="en-US" noProof="1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 smtClean="0"/>
              <a:t>University of Stuttgart, Institut für Strahlwerkzeuge (IFSW)</a:t>
            </a:r>
            <a:endParaRPr lang="en-US" noProof="1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en-US" noProof="1" dirty="0" smtClean="0"/>
              <a:t>2</a:t>
            </a:fld>
            <a:endParaRPr lang="en-US" noProof="1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50" b="67764"/>
          <a:stretch/>
        </p:blipFill>
        <p:spPr>
          <a:xfrm>
            <a:off x="174132" y="1102197"/>
            <a:ext cx="449920" cy="479458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58164" y="984110"/>
            <a:ext cx="1450822" cy="8822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000" u="sng" noProof="1" smtClean="0"/>
              <a:t>Customer</a:t>
            </a:r>
            <a:r>
              <a:rPr lang="en-US" sz="1000" noProof="1" smtClean="0"/>
              <a:t> </a:t>
            </a:r>
          </a:p>
          <a:p>
            <a:pPr>
              <a:spcBef>
                <a:spcPts val="750"/>
              </a:spcBef>
              <a:buClr>
                <a:schemeClr val="accent1"/>
              </a:buClr>
            </a:pPr>
            <a:r>
              <a:rPr lang="en-US" sz="1000" noProof="1" smtClean="0"/>
              <a:t>Product definition / requirements</a:t>
            </a:r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endParaRPr lang="en-US" sz="1000" noProof="1" smtClean="0"/>
          </a:p>
        </p:txBody>
      </p:sp>
      <p:grpSp>
        <p:nvGrpSpPr>
          <p:cNvPr id="14" name="Gruppieren 13"/>
          <p:cNvGrpSpPr>
            <a:grpSpLocks noChangeAspect="1"/>
          </p:cNvGrpSpPr>
          <p:nvPr/>
        </p:nvGrpSpPr>
        <p:grpSpPr>
          <a:xfrm>
            <a:off x="2703973" y="2041186"/>
            <a:ext cx="973458" cy="792773"/>
            <a:chOff x="3204525" y="2155373"/>
            <a:chExt cx="1225483" cy="998019"/>
          </a:xfrm>
        </p:grpSpPr>
        <p:pic>
          <p:nvPicPr>
            <p:cNvPr id="10" name="Grafik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20" t="-147" r="34162" b="68908"/>
            <a:stretch/>
          </p:blipFill>
          <p:spPr>
            <a:xfrm>
              <a:off x="3588383" y="2155373"/>
              <a:ext cx="841625" cy="864375"/>
            </a:xfrm>
            <a:prstGeom prst="rect">
              <a:avLst/>
            </a:prstGeom>
          </p:spPr>
        </p:pic>
        <p:pic>
          <p:nvPicPr>
            <p:cNvPr id="13" name="Grafik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750" b="67764"/>
            <a:stretch/>
          </p:blipFill>
          <p:spPr>
            <a:xfrm>
              <a:off x="3204525" y="2335274"/>
              <a:ext cx="767716" cy="818118"/>
            </a:xfrm>
            <a:prstGeom prst="rect">
              <a:avLst/>
            </a:prstGeom>
          </p:spPr>
        </p:pic>
      </p:grpSp>
      <p:sp>
        <p:nvSpPr>
          <p:cNvPr id="15" name="Textfeld 14"/>
          <p:cNvSpPr txBox="1"/>
          <p:nvPr/>
        </p:nvSpPr>
        <p:spPr>
          <a:xfrm>
            <a:off x="2718577" y="954329"/>
            <a:ext cx="1994673" cy="13131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000" u="sng" noProof="1" smtClean="0"/>
              <a:t>Manufacturing expert</a:t>
            </a:r>
            <a:endParaRPr lang="en-US" sz="1000" noProof="1" smtClean="0"/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000" noProof="1" smtClean="0"/>
              <a:t>Manufacturing optimization by definition of reasonable skill sequences and assessment using framework</a:t>
            </a:r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endParaRPr lang="en-US" sz="1000" noProof="1" smtClean="0"/>
          </a:p>
        </p:txBody>
      </p:sp>
      <p:grpSp>
        <p:nvGrpSpPr>
          <p:cNvPr id="69" name="Gruppieren 68"/>
          <p:cNvGrpSpPr/>
          <p:nvPr/>
        </p:nvGrpSpPr>
        <p:grpSpPr>
          <a:xfrm>
            <a:off x="3748672" y="2001660"/>
            <a:ext cx="928566" cy="702974"/>
            <a:chOff x="3748672" y="1795920"/>
            <a:chExt cx="928566" cy="702974"/>
          </a:xfrm>
        </p:grpSpPr>
        <p:grpSp>
          <p:nvGrpSpPr>
            <p:cNvPr id="27" name="Gruppieren 26"/>
            <p:cNvGrpSpPr/>
            <p:nvPr/>
          </p:nvGrpSpPr>
          <p:grpSpPr>
            <a:xfrm>
              <a:off x="3748672" y="2107673"/>
              <a:ext cx="928566" cy="391221"/>
              <a:chOff x="3995252" y="2614614"/>
              <a:chExt cx="928566" cy="391221"/>
            </a:xfrm>
          </p:grpSpPr>
          <p:sp>
            <p:nvSpPr>
              <p:cNvPr id="26" name="Pfeil nach rechts 25"/>
              <p:cNvSpPr/>
              <p:nvPr/>
            </p:nvSpPr>
            <p:spPr>
              <a:xfrm>
                <a:off x="4116939" y="2722026"/>
                <a:ext cx="806879" cy="283809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 smtClean="0"/>
              </a:p>
            </p:txBody>
          </p:sp>
          <p:pic>
            <p:nvPicPr>
              <p:cNvPr id="9" name="Grafik 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69" t="36425" r="72830" b="34686"/>
              <a:stretch/>
            </p:blipFill>
            <p:spPr>
              <a:xfrm rot="5400000">
                <a:off x="4009859" y="2600007"/>
                <a:ext cx="262931" cy="292146"/>
              </a:xfrm>
              <a:prstGeom prst="rect">
                <a:avLst/>
              </a:prstGeom>
            </p:spPr>
          </p:pic>
          <p:pic>
            <p:nvPicPr>
              <p:cNvPr id="25" name="Grafik 2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69" t="36425" r="72830" b="34686"/>
              <a:stretch/>
            </p:blipFill>
            <p:spPr>
              <a:xfrm rot="5400000">
                <a:off x="4388914" y="2600007"/>
                <a:ext cx="262931" cy="292146"/>
              </a:xfrm>
              <a:prstGeom prst="rect">
                <a:avLst/>
              </a:prstGeom>
            </p:spPr>
          </p:pic>
        </p:grpSp>
        <p:sp>
          <p:nvSpPr>
            <p:cNvPr id="30" name="Textfeld 29"/>
            <p:cNvSpPr txBox="1"/>
            <p:nvPr/>
          </p:nvSpPr>
          <p:spPr>
            <a:xfrm>
              <a:off x="3769354" y="1800808"/>
              <a:ext cx="371325" cy="2818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ts val="750"/>
                </a:spcBef>
                <a:buClr>
                  <a:schemeClr val="accent1"/>
                </a:buClr>
              </a:pPr>
              <a:r>
                <a:rPr lang="en-US" sz="800" noProof="1" smtClean="0"/>
                <a:t>Skill seq. 1</a:t>
              </a: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4180417" y="1795920"/>
              <a:ext cx="371325" cy="2954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ts val="750"/>
                </a:spcBef>
                <a:buClr>
                  <a:schemeClr val="accent1"/>
                </a:buClr>
              </a:pPr>
              <a:r>
                <a:rPr lang="en-US" sz="800" noProof="1" smtClean="0"/>
                <a:t>Skill seq. 2</a:t>
              </a:r>
            </a:p>
          </p:txBody>
        </p:sp>
      </p:grpSp>
      <p:sp>
        <p:nvSpPr>
          <p:cNvPr id="65" name="Freihandform 64"/>
          <p:cNvSpPr/>
          <p:nvPr/>
        </p:nvSpPr>
        <p:spPr>
          <a:xfrm>
            <a:off x="3320370" y="2080800"/>
            <a:ext cx="5407200" cy="2332800"/>
          </a:xfrm>
          <a:custGeom>
            <a:avLst/>
            <a:gdLst>
              <a:gd name="connsiteX0" fmla="*/ 5162400 w 5407200"/>
              <a:gd name="connsiteY0" fmla="*/ 0 h 2332800"/>
              <a:gd name="connsiteX1" fmla="*/ 5407200 w 5407200"/>
              <a:gd name="connsiteY1" fmla="*/ 0 h 2332800"/>
              <a:gd name="connsiteX2" fmla="*/ 5407200 w 5407200"/>
              <a:gd name="connsiteY2" fmla="*/ 2332800 h 2332800"/>
              <a:gd name="connsiteX3" fmla="*/ 0 w 5407200"/>
              <a:gd name="connsiteY3" fmla="*/ 2332800 h 2332800"/>
              <a:gd name="connsiteX4" fmla="*/ 0 w 5407200"/>
              <a:gd name="connsiteY4" fmla="*/ 712800 h 233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7200" h="2332800">
                <a:moveTo>
                  <a:pt x="5162400" y="0"/>
                </a:moveTo>
                <a:lnTo>
                  <a:pt x="5407200" y="0"/>
                </a:lnTo>
                <a:lnTo>
                  <a:pt x="5407200" y="2332800"/>
                </a:lnTo>
                <a:lnTo>
                  <a:pt x="0" y="2332800"/>
                </a:lnTo>
                <a:lnTo>
                  <a:pt x="0" y="712800"/>
                </a:lnTo>
              </a:path>
            </a:pathLst>
          </a:custGeom>
          <a:ln w="111125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0" name="Gruppieren 69"/>
          <p:cNvGrpSpPr/>
          <p:nvPr/>
        </p:nvGrpSpPr>
        <p:grpSpPr>
          <a:xfrm>
            <a:off x="782264" y="3209282"/>
            <a:ext cx="900160" cy="1283649"/>
            <a:chOff x="220549" y="3194167"/>
            <a:chExt cx="900160" cy="1283649"/>
          </a:xfrm>
        </p:grpSpPr>
        <p:pic>
          <p:nvPicPr>
            <p:cNvPr id="23" name="Grafik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201" t="70258" r="70951" b="-2494"/>
            <a:stretch/>
          </p:blipFill>
          <p:spPr>
            <a:xfrm>
              <a:off x="235280" y="3659698"/>
              <a:ext cx="767716" cy="818118"/>
            </a:xfrm>
            <a:prstGeom prst="rect">
              <a:avLst/>
            </a:prstGeom>
          </p:spPr>
        </p:pic>
        <p:sp>
          <p:nvSpPr>
            <p:cNvPr id="66" name="Textfeld 65"/>
            <p:cNvSpPr txBox="1"/>
            <p:nvPr/>
          </p:nvSpPr>
          <p:spPr>
            <a:xfrm>
              <a:off x="248237" y="3518492"/>
              <a:ext cx="854210" cy="1477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ts val="750"/>
                </a:spcBef>
                <a:buClr>
                  <a:schemeClr val="accent1"/>
                </a:buClr>
              </a:pPr>
              <a:r>
                <a:rPr lang="en-US" sz="800" noProof="1" smtClean="0"/>
                <a:t>Skill sequence XY</a:t>
              </a: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220549" y="3194167"/>
              <a:ext cx="900160" cy="1676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ts val="750"/>
                </a:spcBef>
                <a:buClr>
                  <a:schemeClr val="accent1"/>
                </a:buClr>
              </a:pPr>
              <a:r>
                <a:rPr lang="en-US" sz="1000" u="sng" noProof="1" smtClean="0"/>
                <a:t>Manufacturing</a:t>
              </a:r>
              <a:endParaRPr lang="en-US" sz="1000" noProof="1" smtClean="0"/>
            </a:p>
          </p:txBody>
        </p:sp>
      </p:grpSp>
      <p:sp>
        <p:nvSpPr>
          <p:cNvPr id="71" name="Pfeil nach rechts 70"/>
          <p:cNvSpPr/>
          <p:nvPr/>
        </p:nvSpPr>
        <p:spPr>
          <a:xfrm rot="10800000">
            <a:off x="2174934" y="3795290"/>
            <a:ext cx="406963" cy="283809"/>
          </a:xfrm>
          <a:prstGeom prst="rightArrow">
            <a:avLst>
              <a:gd name="adj1" fmla="val 38823"/>
              <a:gd name="adj2" fmla="val 76079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smtClean="0"/>
          </a:p>
        </p:txBody>
      </p:sp>
      <p:sp>
        <p:nvSpPr>
          <p:cNvPr id="75" name="Pfeil nach rechts 74"/>
          <p:cNvSpPr/>
          <p:nvPr/>
        </p:nvSpPr>
        <p:spPr>
          <a:xfrm rot="16200000">
            <a:off x="19477" y="2360008"/>
            <a:ext cx="834112" cy="283809"/>
          </a:xfrm>
          <a:prstGeom prst="rightArrow">
            <a:avLst>
              <a:gd name="adj1" fmla="val 38823"/>
              <a:gd name="adj2" fmla="val 76079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smtClean="0"/>
          </a:p>
        </p:txBody>
      </p:sp>
      <p:pic>
        <p:nvPicPr>
          <p:cNvPr id="73" name="Grafik 7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6" t="12006" r="75734" b="68802"/>
          <a:stretch/>
        </p:blipFill>
        <p:spPr>
          <a:xfrm>
            <a:off x="320671" y="2336971"/>
            <a:ext cx="748893" cy="568503"/>
          </a:xfrm>
          <a:prstGeom prst="rect">
            <a:avLst/>
          </a:prstGeom>
        </p:spPr>
      </p:pic>
      <p:grpSp>
        <p:nvGrpSpPr>
          <p:cNvPr id="77" name="Gruppieren 76"/>
          <p:cNvGrpSpPr/>
          <p:nvPr/>
        </p:nvGrpSpPr>
        <p:grpSpPr>
          <a:xfrm>
            <a:off x="1726579" y="1253144"/>
            <a:ext cx="806879" cy="705327"/>
            <a:chOff x="1727188" y="1138256"/>
            <a:chExt cx="806879" cy="705327"/>
          </a:xfrm>
        </p:grpSpPr>
        <p:sp>
          <p:nvSpPr>
            <p:cNvPr id="12" name="Pfeil nach rechts 11"/>
            <p:cNvSpPr/>
            <p:nvPr/>
          </p:nvSpPr>
          <p:spPr>
            <a:xfrm>
              <a:off x="1727188" y="1559774"/>
              <a:ext cx="806879" cy="283809"/>
            </a:xfrm>
            <a:prstGeom prst="rightArrow">
              <a:avLst>
                <a:gd name="adj1" fmla="val 38823"/>
                <a:gd name="adj2" fmla="val 76079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 smtClean="0"/>
            </a:p>
          </p:txBody>
        </p:sp>
        <p:pic>
          <p:nvPicPr>
            <p:cNvPr id="72" name="Grafik 7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732" t="36232" r="1966" b="35821"/>
            <a:stretch/>
          </p:blipFill>
          <p:spPr>
            <a:xfrm>
              <a:off x="1771862" y="1138256"/>
              <a:ext cx="514835" cy="630226"/>
            </a:xfrm>
            <a:prstGeom prst="rect">
              <a:avLst/>
            </a:prstGeom>
          </p:spPr>
        </p:pic>
        <p:pic>
          <p:nvPicPr>
            <p:cNvPr id="24" name="Grafik 2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6" t="12006" r="75734" b="68802"/>
            <a:stretch/>
          </p:blipFill>
          <p:spPr>
            <a:xfrm>
              <a:off x="1775760" y="1202264"/>
              <a:ext cx="395396" cy="300155"/>
            </a:xfrm>
            <a:prstGeom prst="rect">
              <a:avLst/>
            </a:prstGeom>
          </p:spPr>
        </p:pic>
      </p:grpSp>
      <p:grpSp>
        <p:nvGrpSpPr>
          <p:cNvPr id="6" name="Gruppieren 5"/>
          <p:cNvGrpSpPr/>
          <p:nvPr/>
        </p:nvGrpSpPr>
        <p:grpSpPr>
          <a:xfrm>
            <a:off x="4713250" y="1036866"/>
            <a:ext cx="3787708" cy="3047006"/>
            <a:chOff x="4713250" y="1036866"/>
            <a:chExt cx="3787708" cy="3047006"/>
          </a:xfrm>
        </p:grpSpPr>
        <p:sp>
          <p:nvSpPr>
            <p:cNvPr id="21" name="Abgerundetes Rechteck 20"/>
            <p:cNvSpPr/>
            <p:nvPr/>
          </p:nvSpPr>
          <p:spPr>
            <a:xfrm>
              <a:off x="4713250" y="1036866"/>
              <a:ext cx="3733519" cy="3038334"/>
            </a:xfrm>
            <a:prstGeom prst="roundRect">
              <a:avLst>
                <a:gd name="adj" fmla="val 335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784492" y="1066360"/>
              <a:ext cx="1569340" cy="8330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ts val="750"/>
                </a:spcBef>
                <a:buClr>
                  <a:schemeClr val="accent1"/>
                </a:buClr>
              </a:pPr>
              <a:r>
                <a:rPr lang="en-US" sz="1000" u="sng" noProof="1" smtClean="0"/>
                <a:t>Eco-assessment framework</a:t>
              </a:r>
              <a:endParaRPr lang="en-US" sz="1000" noProof="1" smtClean="0"/>
            </a:p>
            <a:p>
              <a:pPr>
                <a:lnSpc>
                  <a:spcPct val="120000"/>
                </a:lnSpc>
                <a:spcBef>
                  <a:spcPts val="750"/>
                </a:spcBef>
                <a:buClr>
                  <a:schemeClr val="accent1"/>
                </a:buClr>
              </a:pPr>
              <a:endParaRPr lang="en-US" sz="1200" noProof="1" smtClean="0"/>
            </a:p>
            <a:p>
              <a:pPr>
                <a:lnSpc>
                  <a:spcPct val="120000"/>
                </a:lnSpc>
                <a:spcBef>
                  <a:spcPts val="750"/>
                </a:spcBef>
                <a:buClr>
                  <a:schemeClr val="accent1"/>
                </a:buClr>
              </a:pPr>
              <a:endParaRPr lang="en-US" sz="1200" noProof="1" smtClean="0"/>
            </a:p>
          </p:txBody>
        </p:sp>
        <p:pic>
          <p:nvPicPr>
            <p:cNvPr id="8" name="Grafik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14" t="67827" r="40163" b="-4716"/>
            <a:stretch/>
          </p:blipFill>
          <p:spPr>
            <a:xfrm>
              <a:off x="7889520" y="3242080"/>
              <a:ext cx="507104" cy="841792"/>
            </a:xfrm>
            <a:prstGeom prst="rect">
              <a:avLst/>
            </a:prstGeom>
          </p:spPr>
        </p:pic>
        <p:sp>
          <p:nvSpPr>
            <p:cNvPr id="32" name="Textfeld 31"/>
            <p:cNvSpPr txBox="1"/>
            <p:nvPr/>
          </p:nvSpPr>
          <p:spPr>
            <a:xfrm>
              <a:off x="4815780" y="1338112"/>
              <a:ext cx="752888" cy="1477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ts val="750"/>
                </a:spcBef>
                <a:buClr>
                  <a:schemeClr val="accent1"/>
                </a:buClr>
              </a:pPr>
              <a:r>
                <a:rPr lang="en-US" sz="800" noProof="1" smtClean="0"/>
                <a:t>Skill sequence 1</a:t>
              </a:r>
            </a:p>
          </p:txBody>
        </p:sp>
        <p:grpSp>
          <p:nvGrpSpPr>
            <p:cNvPr id="34" name="Gruppieren 33"/>
            <p:cNvGrpSpPr/>
            <p:nvPr/>
          </p:nvGrpSpPr>
          <p:grpSpPr>
            <a:xfrm>
              <a:off x="4996612" y="1515339"/>
              <a:ext cx="340658" cy="394624"/>
              <a:chOff x="4117042" y="1515339"/>
              <a:chExt cx="340658" cy="394624"/>
            </a:xfrm>
          </p:grpSpPr>
          <p:pic>
            <p:nvPicPr>
              <p:cNvPr id="29" name="Grafik 28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149711" y="1647031"/>
                <a:ext cx="162943" cy="262932"/>
              </a:xfrm>
              <a:prstGeom prst="rect">
                <a:avLst/>
              </a:prstGeom>
            </p:spPr>
          </p:pic>
          <p:sp>
            <p:nvSpPr>
              <p:cNvPr id="33" name="Textfeld 32"/>
              <p:cNvSpPr txBox="1"/>
              <p:nvPr/>
            </p:nvSpPr>
            <p:spPr>
              <a:xfrm>
                <a:off x="4117042" y="1515339"/>
                <a:ext cx="340658" cy="1477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en-US" sz="800" noProof="1" smtClean="0"/>
                  <a:t>Skill a</a:t>
                </a: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5539287" y="1515339"/>
              <a:ext cx="340658" cy="394624"/>
              <a:chOff x="4117042" y="1515339"/>
              <a:chExt cx="340658" cy="394624"/>
            </a:xfrm>
          </p:grpSpPr>
          <p:pic>
            <p:nvPicPr>
              <p:cNvPr id="36" name="Grafik 3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149711" y="1647031"/>
                <a:ext cx="162943" cy="262932"/>
              </a:xfrm>
              <a:prstGeom prst="rect">
                <a:avLst/>
              </a:prstGeom>
            </p:spPr>
          </p:pic>
          <p:sp>
            <p:nvSpPr>
              <p:cNvPr id="37" name="Textfeld 36"/>
              <p:cNvSpPr txBox="1"/>
              <p:nvPr/>
            </p:nvSpPr>
            <p:spPr>
              <a:xfrm>
                <a:off x="4117042" y="1515339"/>
                <a:ext cx="340658" cy="1341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en-US" sz="800" noProof="1" smtClean="0"/>
                  <a:t>Skill b</a:t>
                </a:r>
              </a:p>
            </p:txBody>
          </p:sp>
        </p:grpSp>
        <p:grpSp>
          <p:nvGrpSpPr>
            <p:cNvPr id="38" name="Gruppieren 37"/>
            <p:cNvGrpSpPr/>
            <p:nvPr/>
          </p:nvGrpSpPr>
          <p:grpSpPr>
            <a:xfrm>
              <a:off x="6112695" y="1514168"/>
              <a:ext cx="340658" cy="394624"/>
              <a:chOff x="4117042" y="1515339"/>
              <a:chExt cx="340658" cy="394624"/>
            </a:xfrm>
          </p:grpSpPr>
          <p:pic>
            <p:nvPicPr>
              <p:cNvPr id="39" name="Grafik 38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149711" y="1647031"/>
                <a:ext cx="162943" cy="262932"/>
              </a:xfrm>
              <a:prstGeom prst="rect">
                <a:avLst/>
              </a:prstGeom>
            </p:spPr>
          </p:pic>
          <p:sp>
            <p:nvSpPr>
              <p:cNvPr id="40" name="Textfeld 39"/>
              <p:cNvSpPr txBox="1"/>
              <p:nvPr/>
            </p:nvSpPr>
            <p:spPr>
              <a:xfrm>
                <a:off x="4117042" y="1515339"/>
                <a:ext cx="340658" cy="1341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en-US" sz="800" noProof="1" smtClean="0"/>
                  <a:t>Skill c</a:t>
                </a:r>
              </a:p>
            </p:txBody>
          </p:sp>
        </p:grpSp>
        <p:grpSp>
          <p:nvGrpSpPr>
            <p:cNvPr id="41" name="Gruppieren 40"/>
            <p:cNvGrpSpPr/>
            <p:nvPr/>
          </p:nvGrpSpPr>
          <p:grpSpPr>
            <a:xfrm>
              <a:off x="6705687" y="1514168"/>
              <a:ext cx="340658" cy="394624"/>
              <a:chOff x="4117042" y="1515339"/>
              <a:chExt cx="340658" cy="394624"/>
            </a:xfrm>
          </p:grpSpPr>
          <p:pic>
            <p:nvPicPr>
              <p:cNvPr id="42" name="Grafik 41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149711" y="1647031"/>
                <a:ext cx="162943" cy="262932"/>
              </a:xfrm>
              <a:prstGeom prst="rect">
                <a:avLst/>
              </a:prstGeom>
            </p:spPr>
          </p:pic>
          <p:sp>
            <p:nvSpPr>
              <p:cNvPr id="43" name="Textfeld 42"/>
              <p:cNvSpPr txBox="1"/>
              <p:nvPr/>
            </p:nvSpPr>
            <p:spPr>
              <a:xfrm>
                <a:off x="4117042" y="1515339"/>
                <a:ext cx="340658" cy="1341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en-US" sz="800" noProof="1" smtClean="0"/>
                  <a:t>Skill d</a:t>
                </a:r>
              </a:p>
            </p:txBody>
          </p:sp>
        </p:grpSp>
        <p:sp>
          <p:nvSpPr>
            <p:cNvPr id="44" name="Pfeil nach rechts 43"/>
            <p:cNvSpPr/>
            <p:nvPr/>
          </p:nvSpPr>
          <p:spPr>
            <a:xfrm>
              <a:off x="5245900" y="2570428"/>
              <a:ext cx="233733" cy="119551"/>
            </a:xfrm>
            <a:prstGeom prst="rightArrow">
              <a:avLst>
                <a:gd name="adj1" fmla="val 38823"/>
                <a:gd name="adj2" fmla="val 76079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 smtClean="0"/>
            </a:p>
          </p:txBody>
        </p:sp>
        <p:sp>
          <p:nvSpPr>
            <p:cNvPr id="46" name="Pfeil nach rechts 45"/>
            <p:cNvSpPr/>
            <p:nvPr/>
          </p:nvSpPr>
          <p:spPr>
            <a:xfrm>
              <a:off x="5872488" y="1714344"/>
              <a:ext cx="233733" cy="119551"/>
            </a:xfrm>
            <a:prstGeom prst="rightArrow">
              <a:avLst>
                <a:gd name="adj1" fmla="val 38823"/>
                <a:gd name="adj2" fmla="val 76079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 smtClean="0"/>
            </a:p>
          </p:txBody>
        </p:sp>
        <p:sp>
          <p:nvSpPr>
            <p:cNvPr id="47" name="Pfeil nach rechts 46"/>
            <p:cNvSpPr/>
            <p:nvPr/>
          </p:nvSpPr>
          <p:spPr>
            <a:xfrm>
              <a:off x="6410154" y="1715593"/>
              <a:ext cx="233733" cy="119551"/>
            </a:xfrm>
            <a:prstGeom prst="rightArrow">
              <a:avLst>
                <a:gd name="adj1" fmla="val 38823"/>
                <a:gd name="adj2" fmla="val 76079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 smtClean="0"/>
            </a:p>
          </p:txBody>
        </p:sp>
        <p:pic>
          <p:nvPicPr>
            <p:cNvPr id="48" name="Grafik 4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467" b="63672"/>
            <a:stretch/>
          </p:blipFill>
          <p:spPr>
            <a:xfrm>
              <a:off x="5246499" y="2523070"/>
              <a:ext cx="124757" cy="122404"/>
            </a:xfrm>
            <a:prstGeom prst="rect">
              <a:avLst/>
            </a:prstGeom>
          </p:spPr>
        </p:pic>
        <p:pic>
          <p:nvPicPr>
            <p:cNvPr id="50" name="Grafik 4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467" b="63672"/>
            <a:stretch/>
          </p:blipFill>
          <p:spPr>
            <a:xfrm>
              <a:off x="5810493" y="1572474"/>
              <a:ext cx="245732" cy="241097"/>
            </a:xfrm>
            <a:prstGeom prst="rect">
              <a:avLst/>
            </a:prstGeom>
          </p:spPr>
        </p:pic>
        <p:pic>
          <p:nvPicPr>
            <p:cNvPr id="52" name="Grafik 5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467" b="63672"/>
            <a:stretch/>
          </p:blipFill>
          <p:spPr>
            <a:xfrm>
              <a:off x="6315274" y="1451458"/>
              <a:ext cx="401440" cy="393869"/>
            </a:xfrm>
            <a:prstGeom prst="rect">
              <a:avLst/>
            </a:prstGeom>
          </p:spPr>
        </p:pic>
        <p:pic>
          <p:nvPicPr>
            <p:cNvPr id="55" name="Grafik 5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6" t="12006" r="75734" b="68802"/>
            <a:stretch/>
          </p:blipFill>
          <p:spPr>
            <a:xfrm>
              <a:off x="7208620" y="1555114"/>
              <a:ext cx="559330" cy="424601"/>
            </a:xfrm>
            <a:prstGeom prst="rect">
              <a:avLst/>
            </a:prstGeom>
          </p:spPr>
        </p:pic>
        <p:sp>
          <p:nvSpPr>
            <p:cNvPr id="61" name="Textfeld 60"/>
            <p:cNvSpPr txBox="1"/>
            <p:nvPr/>
          </p:nvSpPr>
          <p:spPr>
            <a:xfrm>
              <a:off x="4815780" y="2148991"/>
              <a:ext cx="752888" cy="1477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ts val="750"/>
                </a:spcBef>
                <a:buClr>
                  <a:schemeClr val="accent1"/>
                </a:buClr>
              </a:pPr>
              <a:r>
                <a:rPr lang="en-US" sz="800" noProof="1" smtClean="0"/>
                <a:t>Skill sequence 2</a:t>
              </a:r>
            </a:p>
          </p:txBody>
        </p:sp>
        <p:grpSp>
          <p:nvGrpSpPr>
            <p:cNvPr id="62" name="Gruppieren 61"/>
            <p:cNvGrpSpPr/>
            <p:nvPr/>
          </p:nvGrpSpPr>
          <p:grpSpPr>
            <a:xfrm>
              <a:off x="4995258" y="2367220"/>
              <a:ext cx="340658" cy="394624"/>
              <a:chOff x="4117042" y="1515339"/>
              <a:chExt cx="340658" cy="394624"/>
            </a:xfrm>
          </p:grpSpPr>
          <p:pic>
            <p:nvPicPr>
              <p:cNvPr id="63" name="Grafik 62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149711" y="1647031"/>
                <a:ext cx="162943" cy="262932"/>
              </a:xfrm>
              <a:prstGeom prst="rect">
                <a:avLst/>
              </a:prstGeom>
            </p:spPr>
          </p:pic>
          <p:sp>
            <p:nvSpPr>
              <p:cNvPr id="64" name="Textfeld 63"/>
              <p:cNvSpPr txBox="1"/>
              <p:nvPr/>
            </p:nvSpPr>
            <p:spPr>
              <a:xfrm>
                <a:off x="4117042" y="1515339"/>
                <a:ext cx="340658" cy="1477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en-US" sz="800" noProof="1" smtClean="0"/>
                  <a:t>Skill a</a:t>
                </a:r>
              </a:p>
            </p:txBody>
          </p:sp>
        </p:grpSp>
        <p:grpSp>
          <p:nvGrpSpPr>
            <p:cNvPr id="78" name="Gruppieren 77"/>
            <p:cNvGrpSpPr/>
            <p:nvPr/>
          </p:nvGrpSpPr>
          <p:grpSpPr>
            <a:xfrm>
              <a:off x="4990954" y="2814658"/>
              <a:ext cx="340658" cy="394624"/>
              <a:chOff x="4117042" y="1515339"/>
              <a:chExt cx="340658" cy="394624"/>
            </a:xfrm>
          </p:grpSpPr>
          <p:pic>
            <p:nvPicPr>
              <p:cNvPr id="79" name="Grafik 78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149711" y="1647031"/>
                <a:ext cx="162943" cy="262932"/>
              </a:xfrm>
              <a:prstGeom prst="rect">
                <a:avLst/>
              </a:prstGeom>
            </p:spPr>
          </p:pic>
          <p:sp>
            <p:nvSpPr>
              <p:cNvPr id="80" name="Textfeld 79"/>
              <p:cNvSpPr txBox="1"/>
              <p:nvPr/>
            </p:nvSpPr>
            <p:spPr>
              <a:xfrm>
                <a:off x="4117042" y="1515339"/>
                <a:ext cx="340658" cy="1341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en-US" sz="800" noProof="1" smtClean="0"/>
                  <a:t>Skill c</a:t>
                </a:r>
              </a:p>
            </p:txBody>
          </p:sp>
        </p:grpSp>
        <p:grpSp>
          <p:nvGrpSpPr>
            <p:cNvPr id="81" name="Gruppieren 80"/>
            <p:cNvGrpSpPr/>
            <p:nvPr/>
          </p:nvGrpSpPr>
          <p:grpSpPr>
            <a:xfrm>
              <a:off x="5455692" y="2367220"/>
              <a:ext cx="340658" cy="394624"/>
              <a:chOff x="4117042" y="1515339"/>
              <a:chExt cx="340658" cy="394624"/>
            </a:xfrm>
          </p:grpSpPr>
          <p:pic>
            <p:nvPicPr>
              <p:cNvPr id="82" name="Grafik 81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149711" y="1647031"/>
                <a:ext cx="162943" cy="262932"/>
              </a:xfrm>
              <a:prstGeom prst="rect">
                <a:avLst/>
              </a:prstGeom>
            </p:spPr>
          </p:pic>
          <p:sp>
            <p:nvSpPr>
              <p:cNvPr id="83" name="Textfeld 82"/>
              <p:cNvSpPr txBox="1"/>
              <p:nvPr/>
            </p:nvSpPr>
            <p:spPr>
              <a:xfrm>
                <a:off x="4117042" y="1515339"/>
                <a:ext cx="340658" cy="1341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en-US" sz="800" noProof="1" smtClean="0"/>
                  <a:t>Skill b</a:t>
                </a:r>
              </a:p>
            </p:txBody>
          </p:sp>
        </p:grpSp>
        <p:grpSp>
          <p:nvGrpSpPr>
            <p:cNvPr id="84" name="Gruppieren 83"/>
            <p:cNvGrpSpPr/>
            <p:nvPr/>
          </p:nvGrpSpPr>
          <p:grpSpPr>
            <a:xfrm>
              <a:off x="5459833" y="2817941"/>
              <a:ext cx="340658" cy="394624"/>
              <a:chOff x="4117042" y="1515339"/>
              <a:chExt cx="340658" cy="394624"/>
            </a:xfrm>
          </p:grpSpPr>
          <p:pic>
            <p:nvPicPr>
              <p:cNvPr id="85" name="Grafik 84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149711" y="1647031"/>
                <a:ext cx="162943" cy="262932"/>
              </a:xfrm>
              <a:prstGeom prst="rect">
                <a:avLst/>
              </a:prstGeom>
            </p:spPr>
          </p:pic>
          <p:sp>
            <p:nvSpPr>
              <p:cNvPr id="86" name="Textfeld 85"/>
              <p:cNvSpPr txBox="1"/>
              <p:nvPr/>
            </p:nvSpPr>
            <p:spPr>
              <a:xfrm>
                <a:off x="4117042" y="1515339"/>
                <a:ext cx="340658" cy="1341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en-US" sz="800" noProof="1" smtClean="0"/>
                  <a:t>Skill d</a:t>
                </a:r>
              </a:p>
            </p:txBody>
          </p:sp>
        </p:grpSp>
        <p:grpSp>
          <p:nvGrpSpPr>
            <p:cNvPr id="87" name="Gruppieren 86"/>
            <p:cNvGrpSpPr/>
            <p:nvPr/>
          </p:nvGrpSpPr>
          <p:grpSpPr>
            <a:xfrm>
              <a:off x="6064163" y="2559795"/>
              <a:ext cx="340658" cy="394624"/>
              <a:chOff x="4117042" y="1515339"/>
              <a:chExt cx="340658" cy="394624"/>
            </a:xfrm>
          </p:grpSpPr>
          <p:pic>
            <p:nvPicPr>
              <p:cNvPr id="88" name="Grafik 87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149711" y="1647031"/>
                <a:ext cx="162943" cy="262932"/>
              </a:xfrm>
              <a:prstGeom prst="rect">
                <a:avLst/>
              </a:prstGeom>
            </p:spPr>
          </p:pic>
          <p:sp>
            <p:nvSpPr>
              <p:cNvPr id="89" name="Textfeld 88"/>
              <p:cNvSpPr txBox="1"/>
              <p:nvPr/>
            </p:nvSpPr>
            <p:spPr>
              <a:xfrm>
                <a:off x="4117042" y="1515339"/>
                <a:ext cx="340658" cy="1341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en-US" sz="800" noProof="1" smtClean="0"/>
                  <a:t>Skill e</a:t>
                </a:r>
              </a:p>
            </p:txBody>
          </p:sp>
        </p:grpSp>
        <p:grpSp>
          <p:nvGrpSpPr>
            <p:cNvPr id="90" name="Gruppieren 89"/>
            <p:cNvGrpSpPr/>
            <p:nvPr/>
          </p:nvGrpSpPr>
          <p:grpSpPr>
            <a:xfrm>
              <a:off x="6622597" y="2557456"/>
              <a:ext cx="340658" cy="394624"/>
              <a:chOff x="4117042" y="1515339"/>
              <a:chExt cx="340658" cy="394624"/>
            </a:xfrm>
          </p:grpSpPr>
          <p:pic>
            <p:nvPicPr>
              <p:cNvPr id="91" name="Grafik 90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149711" y="1647031"/>
                <a:ext cx="162943" cy="262932"/>
              </a:xfrm>
              <a:prstGeom prst="rect">
                <a:avLst/>
              </a:prstGeom>
            </p:spPr>
          </p:pic>
          <p:sp>
            <p:nvSpPr>
              <p:cNvPr id="92" name="Textfeld 91"/>
              <p:cNvSpPr txBox="1"/>
              <p:nvPr/>
            </p:nvSpPr>
            <p:spPr>
              <a:xfrm>
                <a:off x="4117042" y="1515339"/>
                <a:ext cx="340658" cy="1341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en-US" sz="800" noProof="1" smtClean="0"/>
                  <a:t>Skill f</a:t>
                </a:r>
              </a:p>
            </p:txBody>
          </p:sp>
        </p:grpSp>
        <p:sp>
          <p:nvSpPr>
            <p:cNvPr id="93" name="Pfeil nach rechts 92"/>
            <p:cNvSpPr/>
            <p:nvPr/>
          </p:nvSpPr>
          <p:spPr>
            <a:xfrm>
              <a:off x="5240763" y="3025774"/>
              <a:ext cx="233733" cy="119551"/>
            </a:xfrm>
            <a:prstGeom prst="rightArrow">
              <a:avLst>
                <a:gd name="adj1" fmla="val 38823"/>
                <a:gd name="adj2" fmla="val 76079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 smtClean="0"/>
            </a:p>
          </p:txBody>
        </p:sp>
        <p:pic>
          <p:nvPicPr>
            <p:cNvPr id="94" name="Grafik 9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467" b="63672"/>
            <a:stretch/>
          </p:blipFill>
          <p:spPr>
            <a:xfrm>
              <a:off x="5241362" y="2978416"/>
              <a:ext cx="124757" cy="122404"/>
            </a:xfrm>
            <a:prstGeom prst="rect">
              <a:avLst/>
            </a:prstGeom>
          </p:spPr>
        </p:pic>
        <p:sp>
          <p:nvSpPr>
            <p:cNvPr id="95" name="Pfeil nach rechts 94"/>
            <p:cNvSpPr/>
            <p:nvPr/>
          </p:nvSpPr>
          <p:spPr>
            <a:xfrm rot="1773760">
              <a:off x="5746436" y="2670668"/>
              <a:ext cx="233733" cy="119551"/>
            </a:xfrm>
            <a:prstGeom prst="rightArrow">
              <a:avLst>
                <a:gd name="adj1" fmla="val 38823"/>
                <a:gd name="adj2" fmla="val 76079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 smtClean="0"/>
            </a:p>
          </p:txBody>
        </p:sp>
        <p:pic>
          <p:nvPicPr>
            <p:cNvPr id="96" name="Grafik 9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467" b="63672"/>
            <a:stretch/>
          </p:blipFill>
          <p:spPr>
            <a:xfrm>
              <a:off x="5761454" y="2589731"/>
              <a:ext cx="124757" cy="122404"/>
            </a:xfrm>
            <a:prstGeom prst="rect">
              <a:avLst/>
            </a:prstGeom>
          </p:spPr>
        </p:pic>
        <p:sp>
          <p:nvSpPr>
            <p:cNvPr id="97" name="Pfeil nach rechts 96"/>
            <p:cNvSpPr/>
            <p:nvPr/>
          </p:nvSpPr>
          <p:spPr>
            <a:xfrm rot="19734338">
              <a:off x="5751173" y="2967353"/>
              <a:ext cx="233733" cy="119551"/>
            </a:xfrm>
            <a:prstGeom prst="rightArrow">
              <a:avLst>
                <a:gd name="adj1" fmla="val 38823"/>
                <a:gd name="adj2" fmla="val 76079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 smtClean="0"/>
            </a:p>
          </p:txBody>
        </p:sp>
        <p:pic>
          <p:nvPicPr>
            <p:cNvPr id="98" name="Grafik 9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467" b="63672"/>
            <a:stretch/>
          </p:blipFill>
          <p:spPr>
            <a:xfrm>
              <a:off x="5742173" y="2925112"/>
              <a:ext cx="124757" cy="122404"/>
            </a:xfrm>
            <a:prstGeom prst="rect">
              <a:avLst/>
            </a:prstGeom>
          </p:spPr>
        </p:pic>
        <p:sp>
          <p:nvSpPr>
            <p:cNvPr id="99" name="Pfeil nach rechts 98"/>
            <p:cNvSpPr/>
            <p:nvPr/>
          </p:nvSpPr>
          <p:spPr>
            <a:xfrm>
              <a:off x="6348717" y="2769652"/>
              <a:ext cx="233733" cy="119551"/>
            </a:xfrm>
            <a:prstGeom prst="rightArrow">
              <a:avLst>
                <a:gd name="adj1" fmla="val 38823"/>
                <a:gd name="adj2" fmla="val 76079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 smtClean="0"/>
            </a:p>
          </p:txBody>
        </p:sp>
        <p:pic>
          <p:nvPicPr>
            <p:cNvPr id="100" name="Grafik 9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467" b="63672"/>
            <a:stretch/>
          </p:blipFill>
          <p:spPr>
            <a:xfrm>
              <a:off x="6311616" y="2660807"/>
              <a:ext cx="203836" cy="199992"/>
            </a:xfrm>
            <a:prstGeom prst="rect">
              <a:avLst/>
            </a:prstGeom>
          </p:spPr>
        </p:pic>
        <p:sp>
          <p:nvSpPr>
            <p:cNvPr id="106" name="Pfeil nach rechts 105"/>
            <p:cNvSpPr/>
            <p:nvPr/>
          </p:nvSpPr>
          <p:spPr>
            <a:xfrm>
              <a:off x="6929478" y="2776277"/>
              <a:ext cx="233733" cy="119551"/>
            </a:xfrm>
            <a:prstGeom prst="rightArrow">
              <a:avLst>
                <a:gd name="adj1" fmla="val 38823"/>
                <a:gd name="adj2" fmla="val 76079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 smtClean="0"/>
            </a:p>
          </p:txBody>
        </p:sp>
        <p:sp>
          <p:nvSpPr>
            <p:cNvPr id="107" name="Pfeil nach rechts 106"/>
            <p:cNvSpPr/>
            <p:nvPr/>
          </p:nvSpPr>
          <p:spPr>
            <a:xfrm>
              <a:off x="6959297" y="1721577"/>
              <a:ext cx="233733" cy="119551"/>
            </a:xfrm>
            <a:prstGeom prst="rightArrow">
              <a:avLst>
                <a:gd name="adj1" fmla="val 38823"/>
                <a:gd name="adj2" fmla="val 76079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 smtClean="0"/>
            </a:p>
          </p:txBody>
        </p:sp>
        <p:sp>
          <p:nvSpPr>
            <p:cNvPr id="108" name="Pfeil nach rechts 107"/>
            <p:cNvSpPr/>
            <p:nvPr/>
          </p:nvSpPr>
          <p:spPr>
            <a:xfrm>
              <a:off x="5261413" y="1709531"/>
              <a:ext cx="233733" cy="119551"/>
            </a:xfrm>
            <a:prstGeom prst="rightArrow">
              <a:avLst>
                <a:gd name="adj1" fmla="val 38823"/>
                <a:gd name="adj2" fmla="val 76079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 smtClean="0"/>
            </a:p>
          </p:txBody>
        </p:sp>
        <p:pic>
          <p:nvPicPr>
            <p:cNvPr id="109" name="Grafik 10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467" b="63672"/>
            <a:stretch/>
          </p:blipFill>
          <p:spPr>
            <a:xfrm>
              <a:off x="5262012" y="1662173"/>
              <a:ext cx="124757" cy="122404"/>
            </a:xfrm>
            <a:prstGeom prst="rect">
              <a:avLst/>
            </a:prstGeom>
          </p:spPr>
        </p:pic>
        <p:grpSp>
          <p:nvGrpSpPr>
            <p:cNvPr id="110" name="Gruppieren 109"/>
            <p:cNvGrpSpPr/>
            <p:nvPr/>
          </p:nvGrpSpPr>
          <p:grpSpPr>
            <a:xfrm>
              <a:off x="7726558" y="1328165"/>
              <a:ext cx="774400" cy="759794"/>
              <a:chOff x="7627364" y="1255448"/>
              <a:chExt cx="774400" cy="759794"/>
            </a:xfrm>
          </p:grpSpPr>
          <p:pic>
            <p:nvPicPr>
              <p:cNvPr id="58" name="Grafik 5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8467" b="63672"/>
              <a:stretch/>
            </p:blipFill>
            <p:spPr>
              <a:xfrm>
                <a:off x="7627364" y="1255448"/>
                <a:ext cx="774400" cy="759794"/>
              </a:xfrm>
              <a:prstGeom prst="rect">
                <a:avLst/>
              </a:prstGeom>
            </p:spPr>
          </p:pic>
          <p:sp>
            <p:nvSpPr>
              <p:cNvPr id="49" name="Textfeld 48"/>
              <p:cNvSpPr txBox="1"/>
              <p:nvPr/>
            </p:nvSpPr>
            <p:spPr>
              <a:xfrm>
                <a:off x="7877333" y="1609008"/>
                <a:ext cx="39587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000" dirty="0" smtClean="0"/>
                  <a:t>CO</a:t>
                </a:r>
                <a:r>
                  <a:rPr lang="de-DE" sz="1000" baseline="-25000" dirty="0" smtClean="0"/>
                  <a:t>2</a:t>
                </a:r>
                <a:endParaRPr lang="de-DE" sz="1000" dirty="0" smtClean="0"/>
              </a:p>
            </p:txBody>
          </p:sp>
        </p:grpSp>
        <p:sp>
          <p:nvSpPr>
            <p:cNvPr id="111" name="Kreuz 110"/>
            <p:cNvSpPr/>
            <p:nvPr/>
          </p:nvSpPr>
          <p:spPr>
            <a:xfrm>
              <a:off x="7711540" y="1695414"/>
              <a:ext cx="144000" cy="144000"/>
            </a:xfrm>
            <a:prstGeom prst="plus">
              <a:avLst>
                <a:gd name="adj" fmla="val 34922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600" dirty="0"/>
            </a:p>
          </p:txBody>
        </p:sp>
        <p:pic>
          <p:nvPicPr>
            <p:cNvPr id="112" name="Grafik 1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6" t="12006" r="75734" b="68802"/>
            <a:stretch/>
          </p:blipFill>
          <p:spPr>
            <a:xfrm>
              <a:off x="7195743" y="2627842"/>
              <a:ext cx="559330" cy="424601"/>
            </a:xfrm>
            <a:prstGeom prst="rect">
              <a:avLst/>
            </a:prstGeom>
          </p:spPr>
        </p:pic>
        <p:grpSp>
          <p:nvGrpSpPr>
            <p:cNvPr id="113" name="Gruppieren 112"/>
            <p:cNvGrpSpPr/>
            <p:nvPr/>
          </p:nvGrpSpPr>
          <p:grpSpPr>
            <a:xfrm>
              <a:off x="7864067" y="2619336"/>
              <a:ext cx="495458" cy="417323"/>
              <a:chOff x="7777750" y="1473891"/>
              <a:chExt cx="495458" cy="417323"/>
            </a:xfrm>
          </p:grpSpPr>
          <p:pic>
            <p:nvPicPr>
              <p:cNvPr id="114" name="Grafik 11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8467" b="63672"/>
              <a:stretch/>
            </p:blipFill>
            <p:spPr>
              <a:xfrm>
                <a:off x="7777750" y="1473891"/>
                <a:ext cx="425345" cy="417323"/>
              </a:xfrm>
              <a:prstGeom prst="rect">
                <a:avLst/>
              </a:prstGeom>
            </p:spPr>
          </p:pic>
          <p:sp>
            <p:nvSpPr>
              <p:cNvPr id="115" name="Textfeld 114"/>
              <p:cNvSpPr txBox="1"/>
              <p:nvPr/>
            </p:nvSpPr>
            <p:spPr>
              <a:xfrm>
                <a:off x="7877333" y="1609008"/>
                <a:ext cx="39587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000" dirty="0" smtClean="0"/>
                  <a:t>CO</a:t>
                </a:r>
                <a:r>
                  <a:rPr lang="de-DE" sz="1000" baseline="-25000" dirty="0" smtClean="0"/>
                  <a:t>2</a:t>
                </a:r>
                <a:endParaRPr lang="de-DE" sz="1000" dirty="0" smtClean="0"/>
              </a:p>
            </p:txBody>
          </p:sp>
        </p:grpSp>
        <p:sp>
          <p:nvSpPr>
            <p:cNvPr id="116" name="Kreuz 115"/>
            <p:cNvSpPr/>
            <p:nvPr/>
          </p:nvSpPr>
          <p:spPr>
            <a:xfrm>
              <a:off x="7744383" y="2768142"/>
              <a:ext cx="144000" cy="144000"/>
            </a:xfrm>
            <a:prstGeom prst="plus">
              <a:avLst>
                <a:gd name="adj" fmla="val 34922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600" dirty="0"/>
            </a:p>
          </p:txBody>
        </p:sp>
        <p:sp>
          <p:nvSpPr>
            <p:cNvPr id="122" name="Textfeld 121"/>
            <p:cNvSpPr txBox="1"/>
            <p:nvPr/>
          </p:nvSpPr>
          <p:spPr>
            <a:xfrm>
              <a:off x="4815780" y="3390673"/>
              <a:ext cx="916378" cy="1477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ts val="750"/>
                </a:spcBef>
                <a:buClr>
                  <a:schemeClr val="accent1"/>
                </a:buClr>
              </a:pPr>
              <a:r>
                <a:rPr lang="en-US" sz="800" noProof="1" smtClean="0"/>
                <a:t>Skill sequence …</a:t>
              </a:r>
            </a:p>
          </p:txBody>
        </p:sp>
        <p:sp>
          <p:nvSpPr>
            <p:cNvPr id="123" name="Textfeld 122"/>
            <p:cNvSpPr txBox="1"/>
            <p:nvPr/>
          </p:nvSpPr>
          <p:spPr>
            <a:xfrm>
              <a:off x="4815780" y="3575443"/>
              <a:ext cx="916378" cy="1477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ts val="750"/>
                </a:spcBef>
                <a:buClr>
                  <a:schemeClr val="accent1"/>
                </a:buClr>
              </a:pPr>
              <a:r>
                <a:rPr lang="en-US" sz="800" noProof="1" smtClean="0"/>
                <a:t>Skill sequence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828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4" y="396000"/>
            <a:ext cx="8245475" cy="343140"/>
          </a:xfrm>
        </p:spPr>
        <p:txBody>
          <a:bodyPr/>
          <a:lstStyle/>
          <a:p>
            <a:r>
              <a:rPr lang="en-US" noProof="1" smtClean="0"/>
              <a:t>Customer</a:t>
            </a:r>
            <a:endParaRPr lang="en-US" noProof="1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 smtClean="0"/>
              <a:t>University of Stuttgart, Institut für Strahlwerkzeuge (IFSW)</a:t>
            </a:r>
            <a:endParaRPr lang="en-US" noProof="1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en-US" noProof="1" dirty="0" smtClean="0"/>
              <a:t>3</a:t>
            </a:fld>
            <a:endParaRPr lang="en-US" noProof="1"/>
          </a:p>
        </p:txBody>
      </p:sp>
      <p:sp>
        <p:nvSpPr>
          <p:cNvPr id="22" name="Textfeld 21"/>
          <p:cNvSpPr txBox="1"/>
          <p:nvPr/>
        </p:nvSpPr>
        <p:spPr>
          <a:xfrm>
            <a:off x="987982" y="851710"/>
            <a:ext cx="2396490" cy="18425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r>
              <a:rPr lang="en-US" sz="1200" noProof="1" smtClean="0"/>
              <a:t>defines product</a:t>
            </a:r>
          </a:p>
          <a:p>
            <a:pPr marL="171450" indent="-17145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r>
              <a:rPr lang="en-US" sz="1200" noProof="1" smtClean="0"/>
              <a:t>demands eco-friendly production</a:t>
            </a:r>
          </a:p>
          <a:p>
            <a:pPr marL="171450" indent="-17145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r>
              <a:rPr lang="en-US" sz="1200" noProof="1" smtClean="0"/>
              <a:t>has no clue of manufacturing</a:t>
            </a:r>
          </a:p>
          <a:p>
            <a:pPr marL="171450" indent="-17145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endParaRPr lang="en-US" sz="1200" noProof="1" smtClean="0"/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endParaRPr lang="en-US" sz="1200" noProof="1" smtClean="0"/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endParaRPr lang="en-US" sz="1200" noProof="1" smtClean="0"/>
          </a:p>
        </p:txBody>
      </p:sp>
      <p:pic>
        <p:nvPicPr>
          <p:cNvPr id="101" name="Grafik 10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50" b="67764"/>
          <a:stretch/>
        </p:blipFill>
        <p:spPr>
          <a:xfrm>
            <a:off x="180410" y="972000"/>
            <a:ext cx="572628" cy="61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1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4" y="396000"/>
            <a:ext cx="8245475" cy="343140"/>
          </a:xfrm>
        </p:spPr>
        <p:txBody>
          <a:bodyPr/>
          <a:lstStyle/>
          <a:p>
            <a:r>
              <a:rPr lang="en-US" noProof="1" smtClean="0"/>
              <a:t>Product</a:t>
            </a:r>
            <a:endParaRPr lang="en-US" noProof="1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 smtClean="0"/>
              <a:t>University of Stuttgart, Institut für Strahlwerkzeuge (IFSW)</a:t>
            </a:r>
            <a:endParaRPr lang="en-US" noProof="1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en-US" noProof="1" dirty="0" smtClean="0"/>
              <a:t>4</a:t>
            </a:fld>
            <a:endParaRPr lang="en-US" noProof="1"/>
          </a:p>
        </p:txBody>
      </p:sp>
      <p:sp>
        <p:nvSpPr>
          <p:cNvPr id="22" name="Textfeld 21"/>
          <p:cNvSpPr txBox="1"/>
          <p:nvPr/>
        </p:nvSpPr>
        <p:spPr>
          <a:xfrm>
            <a:off x="987982" y="851710"/>
            <a:ext cx="2548775" cy="44360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200" noProof="1" smtClean="0"/>
              <a:t>Definition of a (personalized) product</a:t>
            </a:r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200" noProof="1" smtClean="0"/>
              <a:t>relevant information:</a:t>
            </a:r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200" noProof="1" smtClean="0"/>
              <a:t>Specifications of the part(s):</a:t>
            </a:r>
          </a:p>
          <a:p>
            <a:pPr marL="171450" indent="-17145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r>
              <a:rPr lang="en-US" sz="1200" noProof="1"/>
              <a:t>g</a:t>
            </a:r>
            <a:r>
              <a:rPr lang="en-US" sz="1200" noProof="1" smtClean="0"/>
              <a:t>eometry, dimensions</a:t>
            </a:r>
          </a:p>
          <a:p>
            <a:pPr marL="171450" indent="-17145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r>
              <a:rPr lang="en-US" sz="1200" noProof="1"/>
              <a:t>a</a:t>
            </a:r>
            <a:r>
              <a:rPr lang="en-US" sz="1200" noProof="1" smtClean="0"/>
              <a:t>ccuracy, tolerances</a:t>
            </a:r>
          </a:p>
          <a:p>
            <a:pPr marL="171450" indent="-17145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r>
              <a:rPr lang="en-US" sz="1200" noProof="1"/>
              <a:t>s</a:t>
            </a:r>
            <a:r>
              <a:rPr lang="en-US" sz="1200" noProof="1" smtClean="0"/>
              <a:t>urface finish</a:t>
            </a:r>
          </a:p>
          <a:p>
            <a:pPr marL="171450" indent="-17145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r>
              <a:rPr lang="en-US" sz="1200" noProof="1" smtClean="0"/>
              <a:t>material</a:t>
            </a:r>
          </a:p>
          <a:p>
            <a:pPr marL="171450" indent="-17145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r>
              <a:rPr lang="en-US" sz="1200" noProof="1" smtClean="0"/>
              <a:t>quantity</a:t>
            </a:r>
          </a:p>
          <a:p>
            <a:pPr marL="171450" indent="-17145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r>
              <a:rPr lang="en-US" sz="1200" noProof="1" smtClean="0"/>
              <a:t>…</a:t>
            </a:r>
          </a:p>
          <a:p>
            <a:pPr marL="171450" indent="-17145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endParaRPr lang="en-US" sz="1200" noProof="1" smtClean="0"/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200" noProof="1" smtClean="0"/>
              <a:t>non-relevant information:</a:t>
            </a:r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200" noProof="1" smtClean="0"/>
              <a:t>- other stuff…</a:t>
            </a:r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endParaRPr lang="en-US" sz="1200" noProof="1" smtClean="0"/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endParaRPr lang="en-US" sz="1200" noProof="1" smtClean="0"/>
          </a:p>
        </p:txBody>
      </p:sp>
      <p:grpSp>
        <p:nvGrpSpPr>
          <p:cNvPr id="8" name="Gruppieren 7"/>
          <p:cNvGrpSpPr/>
          <p:nvPr/>
        </p:nvGrpSpPr>
        <p:grpSpPr>
          <a:xfrm>
            <a:off x="209306" y="851710"/>
            <a:ext cx="514835" cy="630226"/>
            <a:chOff x="1771862" y="1138256"/>
            <a:chExt cx="514835" cy="630226"/>
          </a:xfrm>
        </p:grpSpPr>
        <p:pic>
          <p:nvPicPr>
            <p:cNvPr id="10" name="Grafik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732" t="36232" r="1966" b="35821"/>
            <a:stretch/>
          </p:blipFill>
          <p:spPr>
            <a:xfrm>
              <a:off x="1771862" y="1138256"/>
              <a:ext cx="514835" cy="630226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6" t="12006" r="75734" b="68802"/>
            <a:stretch/>
          </p:blipFill>
          <p:spPr>
            <a:xfrm>
              <a:off x="1775760" y="1202264"/>
              <a:ext cx="395396" cy="300155"/>
            </a:xfrm>
            <a:prstGeom prst="rect">
              <a:avLst/>
            </a:prstGeom>
          </p:spPr>
        </p:pic>
      </p:grpSp>
      <p:sp>
        <p:nvSpPr>
          <p:cNvPr id="46" name="Textfeld 45"/>
          <p:cNvSpPr txBox="1"/>
          <p:nvPr/>
        </p:nvSpPr>
        <p:spPr>
          <a:xfrm>
            <a:off x="4910105" y="2892597"/>
            <a:ext cx="3986816" cy="24047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200" noProof="1" smtClean="0"/>
              <a:t>Product: one of the latter + other stuff (painting, packaging, docu, safety manual….)</a:t>
            </a:r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200" noProof="1" smtClean="0"/>
              <a:t>Assembly: Dismountable assembly [Kugelschreiber] or single part [Tasse]</a:t>
            </a:r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200" noProof="1" smtClean="0"/>
              <a:t>Part: Non-dismountable combination of components [Schweißbaugruppe] or single component [Frästeil]</a:t>
            </a:r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200" noProof="1" smtClean="0"/>
              <a:t>Component: Monolithic chunk of material, which undergoes modification</a:t>
            </a:r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endParaRPr lang="en-US" sz="1200" noProof="1" smtClean="0"/>
          </a:p>
        </p:txBody>
      </p:sp>
      <p:grpSp>
        <p:nvGrpSpPr>
          <p:cNvPr id="43" name="Gruppieren 42"/>
          <p:cNvGrpSpPr/>
          <p:nvPr/>
        </p:nvGrpSpPr>
        <p:grpSpPr>
          <a:xfrm>
            <a:off x="4910104" y="877618"/>
            <a:ext cx="3240243" cy="1787781"/>
            <a:chOff x="3407648" y="1994691"/>
            <a:chExt cx="3240243" cy="1787781"/>
          </a:xfrm>
        </p:grpSpPr>
        <p:grpSp>
          <p:nvGrpSpPr>
            <p:cNvPr id="42" name="Gruppieren 41"/>
            <p:cNvGrpSpPr/>
            <p:nvPr/>
          </p:nvGrpSpPr>
          <p:grpSpPr>
            <a:xfrm>
              <a:off x="3407648" y="1994691"/>
              <a:ext cx="3240243" cy="1776884"/>
              <a:chOff x="5207751" y="1825484"/>
              <a:chExt cx="3240243" cy="1776884"/>
            </a:xfrm>
          </p:grpSpPr>
          <p:grpSp>
            <p:nvGrpSpPr>
              <p:cNvPr id="41" name="Gruppieren 40"/>
              <p:cNvGrpSpPr/>
              <p:nvPr/>
            </p:nvGrpSpPr>
            <p:grpSpPr>
              <a:xfrm>
                <a:off x="5600701" y="2194560"/>
                <a:ext cx="2847293" cy="1407808"/>
                <a:chOff x="5600701" y="2194560"/>
                <a:chExt cx="2847293" cy="1407808"/>
              </a:xfrm>
            </p:grpSpPr>
            <p:sp>
              <p:nvSpPr>
                <p:cNvPr id="3" name="Rechteck 2"/>
                <p:cNvSpPr/>
                <p:nvPr/>
              </p:nvSpPr>
              <p:spPr>
                <a:xfrm>
                  <a:off x="6195783" y="2194560"/>
                  <a:ext cx="2079537" cy="304800"/>
                </a:xfrm>
                <a:prstGeom prst="rect">
                  <a:avLst/>
                </a:prstGeom>
                <a:no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1200" dirty="0" err="1" smtClean="0">
                      <a:solidFill>
                        <a:schemeClr val="tx2"/>
                      </a:solidFill>
                    </a:rPr>
                    <a:t>Assembly</a:t>
                  </a:r>
                  <a:endParaRPr lang="de-DE" sz="1200" dirty="0" smtClean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3" name="Rechteck 12"/>
                <p:cNvSpPr/>
                <p:nvPr/>
              </p:nvSpPr>
              <p:spPr>
                <a:xfrm>
                  <a:off x="6195783" y="2755257"/>
                  <a:ext cx="586017" cy="304800"/>
                </a:xfrm>
                <a:prstGeom prst="rect">
                  <a:avLst/>
                </a:prstGeom>
                <a:no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1200" dirty="0" err="1" smtClean="0">
                      <a:solidFill>
                        <a:schemeClr val="tx2"/>
                      </a:solidFill>
                    </a:rPr>
                    <a:t>part</a:t>
                  </a:r>
                  <a:r>
                    <a:rPr lang="de-DE" sz="1200" dirty="0" smtClean="0">
                      <a:solidFill>
                        <a:schemeClr val="tx2"/>
                      </a:solidFill>
                    </a:rPr>
                    <a:t> 1</a:t>
                  </a:r>
                </a:p>
              </p:txBody>
            </p:sp>
            <p:cxnSp>
              <p:nvCxnSpPr>
                <p:cNvPr id="7" name="Gerade Verbindung mit Pfeil 6"/>
                <p:cNvCxnSpPr>
                  <a:stCxn id="3" idx="2"/>
                  <a:endCxn id="13" idx="0"/>
                </p:cNvCxnSpPr>
                <p:nvPr/>
              </p:nvCxnSpPr>
              <p:spPr>
                <a:xfrm flipH="1">
                  <a:off x="6488792" y="2499360"/>
                  <a:ext cx="746760" cy="25589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Rechteck 16"/>
                <p:cNvSpPr/>
                <p:nvPr/>
              </p:nvSpPr>
              <p:spPr>
                <a:xfrm>
                  <a:off x="7046775" y="2755257"/>
                  <a:ext cx="586017" cy="304800"/>
                </a:xfrm>
                <a:prstGeom prst="rect">
                  <a:avLst/>
                </a:prstGeom>
                <a:no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1200" dirty="0" err="1" smtClean="0">
                      <a:solidFill>
                        <a:schemeClr val="tx2"/>
                      </a:solidFill>
                    </a:rPr>
                    <a:t>part</a:t>
                  </a:r>
                  <a:r>
                    <a:rPr lang="de-DE" sz="1200" dirty="0" smtClean="0">
                      <a:solidFill>
                        <a:schemeClr val="tx2"/>
                      </a:solidFill>
                    </a:rPr>
                    <a:t> 2</a:t>
                  </a:r>
                </a:p>
              </p:txBody>
            </p:sp>
            <p:cxnSp>
              <p:nvCxnSpPr>
                <p:cNvPr id="18" name="Gerade Verbindung mit Pfeil 17"/>
                <p:cNvCxnSpPr>
                  <a:stCxn id="3" idx="2"/>
                  <a:endCxn id="17" idx="0"/>
                </p:cNvCxnSpPr>
                <p:nvPr/>
              </p:nvCxnSpPr>
              <p:spPr>
                <a:xfrm>
                  <a:off x="7235552" y="2499360"/>
                  <a:ext cx="104232" cy="255897"/>
                </a:xfrm>
                <a:prstGeom prst="straightConnector1">
                  <a:avLst/>
                </a:prstGeom>
                <a:no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" name="Gerade Verbindung mit Pfeil 20"/>
                <p:cNvCxnSpPr>
                  <a:stCxn id="3" idx="2"/>
                  <a:endCxn id="38" idx="0"/>
                </p:cNvCxnSpPr>
                <p:nvPr/>
              </p:nvCxnSpPr>
              <p:spPr>
                <a:xfrm>
                  <a:off x="7235552" y="2499360"/>
                  <a:ext cx="760414" cy="255897"/>
                </a:xfrm>
                <a:prstGeom prst="straightConnector1">
                  <a:avLst/>
                </a:prstGeom>
                <a:no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4" name="Rechteck 23"/>
                <p:cNvSpPr/>
                <p:nvPr/>
              </p:nvSpPr>
              <p:spPr>
                <a:xfrm>
                  <a:off x="5600701" y="3297568"/>
                  <a:ext cx="1071028" cy="304800"/>
                </a:xfrm>
                <a:prstGeom prst="rect">
                  <a:avLst/>
                </a:prstGeom>
                <a:no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1200" dirty="0" err="1" smtClean="0">
                      <a:solidFill>
                        <a:schemeClr val="tx2"/>
                      </a:solidFill>
                    </a:rPr>
                    <a:t>component</a:t>
                  </a:r>
                  <a:r>
                    <a:rPr lang="de-DE" sz="1200" dirty="0" smtClean="0">
                      <a:solidFill>
                        <a:schemeClr val="tx2"/>
                      </a:solidFill>
                    </a:rPr>
                    <a:t> x</a:t>
                  </a:r>
                </a:p>
              </p:txBody>
            </p:sp>
            <p:sp>
              <p:nvSpPr>
                <p:cNvPr id="25" name="Rechteck 24"/>
                <p:cNvSpPr/>
                <p:nvPr/>
              </p:nvSpPr>
              <p:spPr>
                <a:xfrm>
                  <a:off x="6781800" y="3297568"/>
                  <a:ext cx="1173480" cy="304800"/>
                </a:xfrm>
                <a:prstGeom prst="rect">
                  <a:avLst/>
                </a:prstGeom>
                <a:no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1200" dirty="0" err="1" smtClean="0">
                      <a:solidFill>
                        <a:schemeClr val="tx2"/>
                      </a:solidFill>
                    </a:rPr>
                    <a:t>component</a:t>
                  </a:r>
                  <a:r>
                    <a:rPr lang="de-DE" sz="1200" dirty="0" smtClean="0">
                      <a:solidFill>
                        <a:schemeClr val="tx2"/>
                      </a:solidFill>
                    </a:rPr>
                    <a:t> y</a:t>
                  </a:r>
                </a:p>
              </p:txBody>
            </p:sp>
            <p:cxnSp>
              <p:nvCxnSpPr>
                <p:cNvPr id="27" name="Gerade Verbindung mit Pfeil 26"/>
                <p:cNvCxnSpPr>
                  <a:stCxn id="13" idx="2"/>
                  <a:endCxn id="24" idx="0"/>
                </p:cNvCxnSpPr>
                <p:nvPr/>
              </p:nvCxnSpPr>
              <p:spPr>
                <a:xfrm flipH="1">
                  <a:off x="6136215" y="3060057"/>
                  <a:ext cx="352577" cy="2375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Gerade Verbindung mit Pfeil 29"/>
                <p:cNvCxnSpPr>
                  <a:stCxn id="13" idx="2"/>
                  <a:endCxn id="25" idx="0"/>
                </p:cNvCxnSpPr>
                <p:nvPr/>
              </p:nvCxnSpPr>
              <p:spPr>
                <a:xfrm>
                  <a:off x="6488792" y="3060057"/>
                  <a:ext cx="879748" cy="237511"/>
                </a:xfrm>
                <a:prstGeom prst="straightConnector1">
                  <a:avLst/>
                </a:prstGeom>
                <a:no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Gerade Verbindung mit Pfeil 34"/>
                <p:cNvCxnSpPr>
                  <a:stCxn id="13" idx="2"/>
                  <a:endCxn id="40" idx="0"/>
                </p:cNvCxnSpPr>
                <p:nvPr/>
              </p:nvCxnSpPr>
              <p:spPr>
                <a:xfrm>
                  <a:off x="6488792" y="3060057"/>
                  <a:ext cx="1808526" cy="237511"/>
                </a:xfrm>
                <a:prstGeom prst="straightConnector1">
                  <a:avLst/>
                </a:prstGeom>
                <a:no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8" name="Rechteck 37"/>
                <p:cNvSpPr/>
                <p:nvPr/>
              </p:nvSpPr>
              <p:spPr>
                <a:xfrm>
                  <a:off x="7845290" y="2755257"/>
                  <a:ext cx="301352" cy="304800"/>
                </a:xfrm>
                <a:prstGeom prst="rect">
                  <a:avLst/>
                </a:prstGeom>
                <a:no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1200" smtClean="0">
                      <a:solidFill>
                        <a:schemeClr val="tx2"/>
                      </a:solidFill>
                    </a:rPr>
                    <a:t>…</a:t>
                  </a:r>
                  <a:endParaRPr lang="de-DE" sz="1200" dirty="0" smtClean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40" name="Rechteck 39"/>
                <p:cNvSpPr/>
                <p:nvPr/>
              </p:nvSpPr>
              <p:spPr>
                <a:xfrm>
                  <a:off x="8146642" y="3297568"/>
                  <a:ext cx="301352" cy="304800"/>
                </a:xfrm>
                <a:prstGeom prst="rect">
                  <a:avLst/>
                </a:prstGeom>
                <a:no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1200" smtClean="0">
                      <a:solidFill>
                        <a:schemeClr val="tx2"/>
                      </a:solidFill>
                    </a:rPr>
                    <a:t>…</a:t>
                  </a:r>
                  <a:endParaRPr lang="de-DE" sz="1200" dirty="0" smtClean="0">
                    <a:solidFill>
                      <a:schemeClr val="tx2"/>
                    </a:solidFill>
                  </a:endParaRPr>
                </a:p>
              </p:txBody>
            </p:sp>
          </p:grpSp>
          <p:sp>
            <p:nvSpPr>
              <p:cNvPr id="44" name="Textfeld 43"/>
              <p:cNvSpPr txBox="1"/>
              <p:nvPr/>
            </p:nvSpPr>
            <p:spPr>
              <a:xfrm>
                <a:off x="5207751" y="1825484"/>
                <a:ext cx="1098058" cy="2012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en-US" sz="1200" i="1" noProof="1" smtClean="0"/>
                  <a:t>Disambiguation:</a:t>
                </a:r>
              </a:p>
            </p:txBody>
          </p:sp>
        </p:grpSp>
        <p:sp>
          <p:nvSpPr>
            <p:cNvPr id="47" name="Rechteck 46"/>
            <p:cNvSpPr/>
            <p:nvPr/>
          </p:nvSpPr>
          <p:spPr>
            <a:xfrm rot="16200000">
              <a:off x="2856145" y="2926169"/>
              <a:ext cx="1407807" cy="3048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err="1" smtClean="0">
                  <a:solidFill>
                    <a:schemeClr val="tx2"/>
                  </a:solidFill>
                </a:rPr>
                <a:t>Product</a:t>
              </a:r>
              <a:endParaRPr lang="de-DE" sz="1200" dirty="0" smtClean="0">
                <a:solidFill>
                  <a:schemeClr val="tx2"/>
                </a:solidFill>
              </a:endParaRPr>
            </a:p>
          </p:txBody>
        </p:sp>
      </p:grpSp>
      <p:sp>
        <p:nvSpPr>
          <p:cNvPr id="6" name="Geschweifte Klammer links 5"/>
          <p:cNvSpPr/>
          <p:nvPr/>
        </p:nvSpPr>
        <p:spPr>
          <a:xfrm>
            <a:off x="4589461" y="4001377"/>
            <a:ext cx="209339" cy="957600"/>
          </a:xfrm>
          <a:prstGeom prst="leftBrace">
            <a:avLst>
              <a:gd name="adj1" fmla="val 5833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895200" y="4284000"/>
            <a:ext cx="582956" cy="2682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i="1" dirty="0" err="1" smtClean="0"/>
              <a:t>Scope</a:t>
            </a:r>
            <a:endParaRPr lang="de-DE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378953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Expert / framework user</a:t>
            </a:r>
            <a:endParaRPr lang="en-US" noProof="1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 smtClean="0"/>
              <a:t>University of Stuttgart, Institut für Strahlwerkzeuge (IFSW)</a:t>
            </a:r>
            <a:endParaRPr lang="en-US" noProof="1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en-US" noProof="1" dirty="0" smtClean="0"/>
              <a:t>5</a:t>
            </a:fld>
            <a:endParaRPr lang="en-US" noProof="1"/>
          </a:p>
        </p:txBody>
      </p:sp>
      <p:sp>
        <p:nvSpPr>
          <p:cNvPr id="22" name="Textfeld 21"/>
          <p:cNvSpPr txBox="1"/>
          <p:nvPr/>
        </p:nvSpPr>
        <p:spPr>
          <a:xfrm>
            <a:off x="1032936" y="842121"/>
            <a:ext cx="5582362" cy="19082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750"/>
              </a:spcBef>
              <a:buClr>
                <a:schemeClr val="accent1"/>
              </a:buClr>
            </a:pPr>
            <a:r>
              <a:rPr lang="en-US" sz="1200" noProof="1" smtClean="0"/>
              <a:t>specialist for manufacturing of parts (e.g. shop owner, contractor, service provider)</a:t>
            </a:r>
          </a:p>
          <a:p>
            <a:pPr marL="171450" indent="-171450">
              <a:spcBef>
                <a:spcPts val="750"/>
              </a:spcBef>
              <a:buClr>
                <a:schemeClr val="accent1"/>
              </a:buClr>
              <a:buFont typeface="Symbol" panose="05050102010706020507" pitchFamily="18" charset="2"/>
              <a:buChar char="-"/>
            </a:pPr>
            <a:r>
              <a:rPr lang="en-US" sz="1200" noProof="1" smtClean="0"/>
              <a:t>access to (limited) set of machines</a:t>
            </a:r>
          </a:p>
          <a:p>
            <a:pPr marL="171450" indent="-171450">
              <a:spcBef>
                <a:spcPts val="750"/>
              </a:spcBef>
              <a:buClr>
                <a:schemeClr val="accent1"/>
              </a:buClr>
              <a:buFont typeface="Symbol" panose="05050102010706020507" pitchFamily="18" charset="2"/>
              <a:buChar char="-"/>
            </a:pPr>
            <a:r>
              <a:rPr lang="en-US" sz="1200" noProof="1" smtClean="0"/>
              <a:t>knows his machines (achievable skill level)</a:t>
            </a:r>
          </a:p>
          <a:p>
            <a:pPr marL="171450" indent="-171450">
              <a:spcBef>
                <a:spcPts val="750"/>
              </a:spcBef>
              <a:buClr>
                <a:schemeClr val="accent1"/>
              </a:buClr>
              <a:buFont typeface="Symbol" panose="05050102010706020507" pitchFamily="18" charset="2"/>
              <a:buChar char="-"/>
            </a:pPr>
            <a:r>
              <a:rPr lang="en-US" sz="1200" noProof="1" smtClean="0"/>
              <a:t>responsible for manufacturing optimization</a:t>
            </a:r>
          </a:p>
          <a:p>
            <a:pPr marL="171450" indent="-171450">
              <a:spcBef>
                <a:spcPts val="750"/>
              </a:spcBef>
              <a:buClr>
                <a:schemeClr val="accent1"/>
              </a:buClr>
              <a:buFont typeface="Symbol" panose="05050102010706020507" pitchFamily="18" charset="2"/>
              <a:buChar char="-"/>
            </a:pPr>
            <a:r>
              <a:rPr lang="en-US" sz="1200" noProof="1" smtClean="0"/>
              <a:t>splits assemblies into parts and further into components if benefitial</a:t>
            </a:r>
          </a:p>
          <a:p>
            <a:pPr marL="171450" indent="-171450">
              <a:spcBef>
                <a:spcPts val="750"/>
              </a:spcBef>
              <a:buClr>
                <a:schemeClr val="accent1"/>
              </a:buClr>
              <a:buFont typeface="Symbol" panose="05050102010706020507" pitchFamily="18" charset="2"/>
              <a:buChar char="-"/>
            </a:pPr>
            <a:r>
              <a:rPr lang="en-US" sz="1200" noProof="1" smtClean="0"/>
              <a:t>defines reasonable skill sequences</a:t>
            </a:r>
          </a:p>
          <a:p>
            <a:pPr marL="171450" indent="-171450">
              <a:spcBef>
                <a:spcPts val="750"/>
              </a:spcBef>
              <a:buClr>
                <a:schemeClr val="accent1"/>
              </a:buClr>
              <a:buFont typeface="Symbol" panose="05050102010706020507" pitchFamily="18" charset="2"/>
              <a:buChar char="-"/>
            </a:pPr>
            <a:r>
              <a:rPr lang="en-US" sz="1200" noProof="1" smtClean="0"/>
              <a:t>assesses skill sequences with manufacturing framework 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55965" y="851710"/>
            <a:ext cx="821517" cy="733974"/>
            <a:chOff x="2617739" y="850986"/>
            <a:chExt cx="821517" cy="733974"/>
          </a:xfrm>
        </p:grpSpPr>
        <p:sp>
          <p:nvSpPr>
            <p:cNvPr id="11" name="Abgerundetes Rechteck 10"/>
            <p:cNvSpPr/>
            <p:nvPr/>
          </p:nvSpPr>
          <p:spPr>
            <a:xfrm>
              <a:off x="2617739" y="850986"/>
              <a:ext cx="821517" cy="733974"/>
            </a:xfrm>
            <a:prstGeom prst="roundRect">
              <a:avLst>
                <a:gd name="adj" fmla="val 854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grpSp>
          <p:nvGrpSpPr>
            <p:cNvPr id="12" name="Gruppieren 11"/>
            <p:cNvGrpSpPr>
              <a:grpSpLocks noChangeAspect="1"/>
            </p:cNvGrpSpPr>
            <p:nvPr/>
          </p:nvGrpSpPr>
          <p:grpSpPr>
            <a:xfrm>
              <a:off x="2678634" y="963781"/>
              <a:ext cx="651204" cy="530333"/>
              <a:chOff x="3204525" y="2155373"/>
              <a:chExt cx="1225483" cy="998019"/>
            </a:xfrm>
          </p:grpSpPr>
          <p:pic>
            <p:nvPicPr>
              <p:cNvPr id="13" name="Grafik 1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420" t="-147" r="34162" b="68908"/>
              <a:stretch/>
            </p:blipFill>
            <p:spPr>
              <a:xfrm>
                <a:off x="3588383" y="2155373"/>
                <a:ext cx="841625" cy="864375"/>
              </a:xfrm>
              <a:prstGeom prst="rect">
                <a:avLst/>
              </a:prstGeom>
            </p:spPr>
          </p:pic>
          <p:pic>
            <p:nvPicPr>
              <p:cNvPr id="14" name="Grafik 1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9750" b="67764"/>
              <a:stretch/>
            </p:blipFill>
            <p:spPr>
              <a:xfrm>
                <a:off x="3204525" y="2335274"/>
                <a:ext cx="767716" cy="818118"/>
              </a:xfrm>
              <a:prstGeom prst="rect">
                <a:avLst/>
              </a:prstGeom>
            </p:spPr>
          </p:pic>
        </p:grpSp>
      </p:grpSp>
      <p:sp>
        <p:nvSpPr>
          <p:cNvPr id="16" name="Textfeld 15"/>
          <p:cNvSpPr txBox="1"/>
          <p:nvPr/>
        </p:nvSpPr>
        <p:spPr>
          <a:xfrm>
            <a:off x="1032936" y="2995183"/>
            <a:ext cx="7456064" cy="20641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200" noProof="1" smtClean="0"/>
              <a:t>Workflow:</a:t>
            </a:r>
          </a:p>
          <a:p>
            <a:pPr marL="228600" indent="-22860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AutoNum type="arabicPeriod"/>
            </a:pPr>
            <a:r>
              <a:rPr lang="en-US" sz="1200" noProof="1" smtClean="0"/>
              <a:t>splits up assembly into parts</a:t>
            </a:r>
          </a:p>
          <a:p>
            <a:pPr marL="228600" indent="-22860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AutoNum type="arabicPeriod"/>
            </a:pPr>
            <a:r>
              <a:rPr lang="en-US" sz="1200" noProof="1"/>
              <a:t>c</a:t>
            </a:r>
            <a:r>
              <a:rPr lang="en-US" sz="1200" noProof="1" smtClean="0"/>
              <a:t>onfigures skills within framework to available machines</a:t>
            </a:r>
          </a:p>
          <a:p>
            <a:pPr marL="228600" indent="-22860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AutoNum type="arabicPeriod"/>
            </a:pPr>
            <a:r>
              <a:rPr lang="en-US" sz="1200" noProof="1" smtClean="0"/>
              <a:t>defines a set of reasonable skill sequences based on his knowledge and experience</a:t>
            </a:r>
          </a:p>
          <a:p>
            <a:pPr marL="228600" indent="-22860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AutoNum type="arabicPeriod"/>
            </a:pPr>
            <a:r>
              <a:rPr lang="en-US" sz="1200" noProof="1" smtClean="0"/>
              <a:t>evaluates skill seq. with frame work</a:t>
            </a:r>
          </a:p>
          <a:p>
            <a:pPr marL="228600" indent="-22860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AutoNum type="arabicPeriod"/>
            </a:pPr>
            <a:r>
              <a:rPr lang="en-US" sz="1200" noProof="1" smtClean="0"/>
              <a:t>decides on skill seq. for manufacturing based on customed demands (primarily eco-friendliness, possibly costs, prod. time)</a:t>
            </a:r>
          </a:p>
        </p:txBody>
      </p:sp>
    </p:spTree>
    <p:extLst>
      <p:ext uri="{BB962C8B-B14F-4D97-AF65-F5344CB8AC3E}">
        <p14:creationId xmlns:p14="http://schemas.microsoft.com/office/powerpoint/2010/main" val="54041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Skills</a:t>
            </a:r>
            <a:endParaRPr lang="en-US" noProof="1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 smtClean="0"/>
              <a:t>University of Stuttgart, Institut für Strahlwerkzeuge (IFSW)</a:t>
            </a:r>
            <a:endParaRPr lang="en-US" noProof="1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en-US" noProof="1" dirty="0" smtClean="0"/>
              <a:t>6</a:t>
            </a:fld>
            <a:endParaRPr lang="en-US" noProof="1"/>
          </a:p>
        </p:txBody>
      </p:sp>
      <p:sp>
        <p:nvSpPr>
          <p:cNvPr id="22" name="Textfeld 21"/>
          <p:cNvSpPr txBox="1"/>
          <p:nvPr/>
        </p:nvSpPr>
        <p:spPr>
          <a:xfrm>
            <a:off x="987982" y="851710"/>
            <a:ext cx="2335576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200" noProof="1" smtClean="0"/>
              <a:t>Specific manufacturing technology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347422" y="891558"/>
            <a:ext cx="521258" cy="910015"/>
            <a:chOff x="225502" y="979745"/>
            <a:chExt cx="521258" cy="910015"/>
          </a:xfrm>
        </p:grpSpPr>
        <p:sp>
          <p:nvSpPr>
            <p:cNvPr id="21" name="Abgerundetes Rechteck 20"/>
            <p:cNvSpPr/>
            <p:nvPr/>
          </p:nvSpPr>
          <p:spPr>
            <a:xfrm>
              <a:off x="225502" y="979745"/>
              <a:ext cx="521258" cy="910015"/>
            </a:xfrm>
            <a:prstGeom prst="roundRect">
              <a:avLst>
                <a:gd name="adj" fmla="val 1264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grpSp>
          <p:nvGrpSpPr>
            <p:cNvPr id="34" name="Gruppieren 33"/>
            <p:cNvGrpSpPr/>
            <p:nvPr/>
          </p:nvGrpSpPr>
          <p:grpSpPr>
            <a:xfrm>
              <a:off x="293415" y="1082443"/>
              <a:ext cx="346631" cy="727436"/>
              <a:chOff x="4108474" y="1565981"/>
              <a:chExt cx="162943" cy="333553"/>
            </a:xfrm>
          </p:grpSpPr>
          <p:pic>
            <p:nvPicPr>
              <p:cNvPr id="29" name="Grafik 2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108474" y="1636602"/>
                <a:ext cx="162943" cy="262932"/>
              </a:xfrm>
              <a:prstGeom prst="rect">
                <a:avLst/>
              </a:prstGeom>
            </p:spPr>
          </p:pic>
          <p:sp>
            <p:nvSpPr>
              <p:cNvPr id="33" name="Textfeld 32"/>
              <p:cNvSpPr txBox="1"/>
              <p:nvPr/>
            </p:nvSpPr>
            <p:spPr>
              <a:xfrm>
                <a:off x="4153048" y="1565981"/>
                <a:ext cx="118369" cy="677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en-US" sz="800" noProof="1" smtClean="0"/>
                  <a:t>Skill</a:t>
                </a:r>
              </a:p>
            </p:txBody>
          </p:sp>
        </p:grpSp>
      </p:grpSp>
      <p:sp>
        <p:nvSpPr>
          <p:cNvPr id="11" name="Textfeld 10"/>
          <p:cNvSpPr txBox="1"/>
          <p:nvPr/>
        </p:nvSpPr>
        <p:spPr>
          <a:xfrm>
            <a:off x="1024784" y="1286701"/>
            <a:ext cx="3494265" cy="18056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750"/>
              </a:spcBef>
              <a:buClr>
                <a:schemeClr val="accent1"/>
              </a:buClr>
            </a:pPr>
            <a:r>
              <a:rPr lang="en-US" sz="1200" u="sng" noProof="1" smtClean="0"/>
              <a:t>Input</a:t>
            </a:r>
            <a:r>
              <a:rPr lang="en-US" sz="1200" noProof="1" smtClean="0"/>
              <a:t> </a:t>
            </a:r>
            <a:r>
              <a:rPr lang="en-US" sz="1200" noProof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[Beispiel für skill ‘Laserschneiden’]</a:t>
            </a:r>
          </a:p>
          <a:p>
            <a:pPr marL="171450" indent="-171450"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r>
              <a:rPr lang="en-US" sz="1200" noProof="1" smtClean="0"/>
              <a:t>component(s) state </a:t>
            </a:r>
            <a:r>
              <a:rPr lang="en-US" sz="1200" noProof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[Rohr-Halbzeug]</a:t>
            </a:r>
          </a:p>
          <a:p>
            <a:pPr marL="171450" indent="-171450"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r>
              <a:rPr lang="en-US" sz="1200" noProof="1" smtClean="0"/>
              <a:t>extent of modification </a:t>
            </a:r>
            <a:r>
              <a:rPr lang="en-US" sz="1200" noProof="1"/>
              <a:t>(quantity) </a:t>
            </a:r>
            <a:r>
              <a:rPr lang="en-US" sz="1200" noProof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[300 mm Schnittlänge am Umfang]</a:t>
            </a:r>
          </a:p>
          <a:p>
            <a:pPr marL="171450" indent="-171450"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r>
              <a:rPr lang="en-US" sz="1200" noProof="1" smtClean="0"/>
              <a:t>mod. specification (skill level) </a:t>
            </a:r>
            <a:r>
              <a:rPr lang="en-US" sz="1200" noProof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[0 Trennschnitt</a:t>
            </a:r>
            <a:r>
              <a:rPr lang="en-US" sz="1200" noProof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</a:p>
          <a:p>
            <a:pPr marL="171450" indent="-171450"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r>
              <a:rPr lang="en-US" sz="1200" noProof="1"/>
              <a:t>number </a:t>
            </a:r>
            <a:r>
              <a:rPr lang="en-US" sz="1200" noProof="1"/>
              <a:t>of </a:t>
            </a:r>
            <a:r>
              <a:rPr lang="en-US" sz="1200" noProof="1" smtClean="0"/>
              <a:t>parts N </a:t>
            </a:r>
            <a:r>
              <a:rPr lang="en-US" sz="1200" noProof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[15 Stück]</a:t>
            </a:r>
            <a:endParaRPr lang="en-US" sz="1200" noProof="1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171450" indent="-171450"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endParaRPr lang="en-US" sz="1200" noProof="1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987982" y="4344116"/>
            <a:ext cx="3931025" cy="656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750"/>
              </a:spcBef>
              <a:buClr>
                <a:schemeClr val="accent1"/>
              </a:buClr>
            </a:pPr>
            <a:r>
              <a:rPr lang="en-US" sz="1200" u="sng" noProof="1" smtClean="0"/>
              <a:t>Configuration</a:t>
            </a:r>
            <a:r>
              <a:rPr lang="en-US" sz="1200" noProof="1" smtClean="0"/>
              <a:t> of skill during setup of framework (by expert) == </a:t>
            </a:r>
            <a:r>
              <a:rPr lang="en-US" sz="1200" noProof="1" smtClean="0"/>
              <a:t>assign available/remote machine</a:t>
            </a:r>
          </a:p>
          <a:p>
            <a:pPr>
              <a:spcBef>
                <a:spcPts val="750"/>
              </a:spcBef>
              <a:buClr>
                <a:schemeClr val="accent1"/>
              </a:buClr>
            </a:pPr>
            <a:r>
              <a:rPr lang="en-US" sz="1200" noProof="1" smtClean="0">
                <a:sym typeface="Wingdings" panose="05000000000000000000" pitchFamily="2" charset="2"/>
              </a:rPr>
              <a:t> see machine</a:t>
            </a:r>
            <a:endParaRPr lang="en-US" sz="1200" noProof="1" smtClean="0"/>
          </a:p>
        </p:txBody>
      </p:sp>
      <p:sp>
        <p:nvSpPr>
          <p:cNvPr id="14" name="Textfeld 13"/>
          <p:cNvSpPr txBox="1"/>
          <p:nvPr/>
        </p:nvSpPr>
        <p:spPr>
          <a:xfrm>
            <a:off x="5226795" y="1286701"/>
            <a:ext cx="3578805" cy="1046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750"/>
              </a:spcBef>
              <a:buClr>
                <a:schemeClr val="accent1"/>
              </a:buClr>
            </a:pPr>
            <a:r>
              <a:rPr lang="en-US" sz="1200" u="sng" noProof="1" smtClean="0"/>
              <a:t>Output</a:t>
            </a:r>
            <a:r>
              <a:rPr lang="en-US" sz="1200" noProof="1" smtClean="0"/>
              <a:t> </a:t>
            </a:r>
            <a:r>
              <a:rPr lang="en-US" sz="1200" noProof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[Beispiel für skill ‘Laserschneiden’]</a:t>
            </a:r>
          </a:p>
          <a:p>
            <a:pPr marL="171450" indent="-171450"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r>
              <a:rPr lang="en-US" sz="1200" noProof="1" smtClean="0"/>
              <a:t>component state </a:t>
            </a:r>
            <a:r>
              <a:rPr lang="en-US" sz="1200" noProof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[Rohrstück]</a:t>
            </a:r>
          </a:p>
          <a:p>
            <a:pPr marL="171450" indent="-171450"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r>
              <a:rPr lang="en-US" sz="1200" noProof="1" smtClean="0"/>
              <a:t>environmental impact </a:t>
            </a:r>
            <a:r>
              <a:rPr lang="en-US" sz="1200" noProof="1">
                <a:solidFill>
                  <a:schemeClr val="accent5">
                    <a:lumMod val="60000"/>
                    <a:lumOff val="40000"/>
                  </a:schemeClr>
                </a:solidFill>
              </a:rPr>
              <a:t>[GWP: </a:t>
            </a:r>
            <a:r>
              <a:rPr lang="en-US" sz="1200" noProof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0,15 </a:t>
            </a:r>
            <a:r>
              <a:rPr lang="en-US" sz="1200" noProof="1">
                <a:solidFill>
                  <a:schemeClr val="accent5">
                    <a:lumMod val="60000"/>
                    <a:lumOff val="40000"/>
                  </a:schemeClr>
                </a:solidFill>
              </a:rPr>
              <a:t>kg CO</a:t>
            </a:r>
            <a:r>
              <a:rPr lang="en-US" sz="1200" baseline="-25000" noProof="1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1200" noProof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</a:p>
          <a:p>
            <a:pPr marL="171450" indent="-171450"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r>
              <a:rPr lang="en-US" sz="1200" noProof="1" smtClean="0">
                <a:solidFill>
                  <a:schemeClr val="tx1">
                    <a:lumMod val="50000"/>
                  </a:schemeClr>
                </a:solidFill>
              </a:rPr>
              <a:t>waste</a:t>
            </a:r>
            <a:endParaRPr lang="en-US" sz="1200" noProof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263597" y="3390009"/>
            <a:ext cx="3391605" cy="19082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750"/>
              </a:spcBef>
              <a:buClr>
                <a:schemeClr val="accent1"/>
              </a:buClr>
            </a:pPr>
            <a:r>
              <a:rPr lang="en-US" sz="1200" u="sng" noProof="1" smtClean="0"/>
              <a:t>Skil level description</a:t>
            </a:r>
          </a:p>
          <a:p>
            <a:pPr marL="171450" indent="-171450"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r>
              <a:rPr lang="en-US" sz="1200" noProof="1" smtClean="0"/>
              <a:t>skill level 0-n </a:t>
            </a:r>
            <a:r>
              <a:rPr lang="en-US" sz="1200" noProof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[0 Trennschnitt]</a:t>
            </a:r>
          </a:p>
          <a:p>
            <a:pPr marL="528066" lvl="1" indent="-171450"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r>
              <a:rPr lang="en-US" sz="1200" noProof="1" smtClean="0"/>
              <a:t>Prozesszeit pro Einheit </a:t>
            </a:r>
            <a:r>
              <a:rPr lang="en-US" sz="1200" noProof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[10 m/min]</a:t>
            </a:r>
            <a:r>
              <a:rPr lang="en-US" sz="1200" noProof="1" smtClean="0"/>
              <a:t> </a:t>
            </a:r>
          </a:p>
          <a:p>
            <a:pPr marL="528066" lvl="1" indent="-171450"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r>
              <a:rPr lang="en-US" sz="1200" noProof="1" smtClean="0"/>
              <a:t>GWP pro Einheit </a:t>
            </a:r>
            <a:r>
              <a:rPr lang="en-US" sz="1200" noProof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[0,5 kg CO</a:t>
            </a:r>
            <a:r>
              <a:rPr lang="en-US" sz="1200" baseline="-25000" noProof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1200" noProof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eq./m]</a:t>
            </a:r>
            <a:r>
              <a:rPr lang="en-US" sz="1200" noProof="1" smtClean="0"/>
              <a:t> </a:t>
            </a:r>
          </a:p>
          <a:p>
            <a:pPr marL="528066" lvl="1" indent="-171450"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r>
              <a:rPr lang="en-US" sz="1200" noProof="1" smtClean="0"/>
              <a:t>accuracy </a:t>
            </a:r>
            <a:r>
              <a:rPr lang="en-US" sz="1200" noProof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[±0.2 mm]</a:t>
            </a:r>
            <a:r>
              <a:rPr lang="en-US" sz="1200" noProof="1" smtClean="0"/>
              <a:t> </a:t>
            </a:r>
          </a:p>
          <a:p>
            <a:pPr marL="528066" lvl="1" indent="-171450"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r>
              <a:rPr lang="en-US" sz="1200" noProof="1" smtClean="0"/>
              <a:t>quality </a:t>
            </a:r>
            <a:r>
              <a:rPr lang="en-US" sz="1200" noProof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[Ra 25]</a:t>
            </a:r>
            <a:r>
              <a:rPr lang="en-US" sz="1200" noProof="1" smtClean="0"/>
              <a:t> </a:t>
            </a:r>
            <a:endParaRPr lang="en-US" sz="1200" noProof="1"/>
          </a:p>
          <a:p>
            <a:pPr>
              <a:spcBef>
                <a:spcPts val="750"/>
              </a:spcBef>
              <a:buClr>
                <a:schemeClr val="accent1"/>
              </a:buClr>
            </a:pPr>
            <a:endParaRPr lang="en-US" sz="1200" noProof="1" smtClean="0"/>
          </a:p>
        </p:txBody>
      </p:sp>
      <p:sp>
        <p:nvSpPr>
          <p:cNvPr id="17" name="Textfeld 16"/>
          <p:cNvSpPr txBox="1"/>
          <p:nvPr/>
        </p:nvSpPr>
        <p:spPr>
          <a:xfrm>
            <a:off x="5226795" y="2487114"/>
            <a:ext cx="3494265" cy="4719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750"/>
              </a:spcBef>
              <a:buClr>
                <a:schemeClr val="accent1"/>
              </a:buClr>
            </a:pPr>
            <a:r>
              <a:rPr lang="en-US" sz="1200" u="sng" noProof="1" smtClean="0"/>
              <a:t>LCI relevant input/output</a:t>
            </a:r>
          </a:p>
          <a:p>
            <a:pPr>
              <a:spcBef>
                <a:spcPts val="750"/>
              </a:spcBef>
              <a:buClr>
                <a:schemeClr val="accent1"/>
              </a:buClr>
            </a:pPr>
            <a:r>
              <a:rPr lang="en-US" sz="1200" noProof="1" smtClean="0"/>
              <a:t>materials (fluids, gases, waste  ), energy</a:t>
            </a:r>
          </a:p>
        </p:txBody>
      </p:sp>
      <p:sp>
        <p:nvSpPr>
          <p:cNvPr id="6" name="Multiplizieren 5"/>
          <p:cNvSpPr/>
          <p:nvPr/>
        </p:nvSpPr>
        <p:spPr>
          <a:xfrm>
            <a:off x="4955809" y="2291076"/>
            <a:ext cx="2397600" cy="864000"/>
          </a:xfrm>
          <a:prstGeom prst="mathMultiply">
            <a:avLst>
              <a:gd name="adj1" fmla="val 135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>
                    <a:lumMod val="50000"/>
                  </a:schemeClr>
                </a:solidFill>
              </a:rPr>
              <a:t>See </a:t>
            </a:r>
            <a:r>
              <a:rPr lang="de-DE" sz="1600" dirty="0" err="1" smtClean="0">
                <a:solidFill>
                  <a:schemeClr val="tx1">
                    <a:lumMod val="50000"/>
                  </a:schemeClr>
                </a:solidFill>
              </a:rPr>
              <a:t>machine</a:t>
            </a:r>
            <a:endParaRPr lang="de-DE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987981" y="3234044"/>
            <a:ext cx="3931025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750"/>
              </a:spcBef>
              <a:buClr>
                <a:schemeClr val="accent1"/>
              </a:buClr>
            </a:pPr>
            <a:r>
              <a:rPr lang="en-US" sz="1200" u="sng" noProof="1" smtClean="0"/>
              <a:t>Energy demand (per part)</a:t>
            </a:r>
          </a:p>
          <a:p>
            <a:pPr>
              <a:buClr>
                <a:schemeClr val="accent1"/>
              </a:buClr>
            </a:pPr>
            <a:r>
              <a:rPr lang="en-US" sz="1200" noProof="1" smtClean="0"/>
              <a:t>function of: </a:t>
            </a: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 noProof="1" smtClean="0"/>
              <a:t>N </a:t>
            </a: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 noProof="1" smtClean="0"/>
              <a:t>machine</a:t>
            </a: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 noProof="1" smtClean="0"/>
              <a:t>extent of modification</a:t>
            </a: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200" noProof="1" smtClean="0"/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200" noProof="1" smtClean="0"/>
          </a:p>
        </p:txBody>
      </p:sp>
    </p:spTree>
    <p:extLst>
      <p:ext uri="{BB962C8B-B14F-4D97-AF65-F5344CB8AC3E}">
        <p14:creationId xmlns:p14="http://schemas.microsoft.com/office/powerpoint/2010/main" val="19098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Component state</a:t>
            </a:r>
            <a:endParaRPr lang="en-US" noProof="1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 smtClean="0"/>
              <a:t>University of Stuttgart, Institut für Strahlwerkzeuge (IFSW)</a:t>
            </a:r>
            <a:endParaRPr lang="en-US" noProof="1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en-US" noProof="1" dirty="0" smtClean="0"/>
              <a:t>7</a:t>
            </a:fld>
            <a:endParaRPr lang="en-US" noProof="1"/>
          </a:p>
        </p:txBody>
      </p:sp>
      <p:sp>
        <p:nvSpPr>
          <p:cNvPr id="22" name="Textfeld 21"/>
          <p:cNvSpPr txBox="1"/>
          <p:nvPr/>
        </p:nvSpPr>
        <p:spPr>
          <a:xfrm>
            <a:off x="987982" y="851710"/>
            <a:ext cx="3346418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200" noProof="1" smtClean="0"/>
              <a:t>description of the state of a component (or part) between manufacturing steps</a:t>
            </a:r>
            <a:endParaRPr lang="en-US" sz="1200" noProof="1" smtClean="0"/>
          </a:p>
        </p:txBody>
      </p:sp>
      <p:grpSp>
        <p:nvGrpSpPr>
          <p:cNvPr id="3" name="Gruppieren 2"/>
          <p:cNvGrpSpPr/>
          <p:nvPr/>
        </p:nvGrpSpPr>
        <p:grpSpPr>
          <a:xfrm>
            <a:off x="72000" y="889673"/>
            <a:ext cx="796677" cy="397028"/>
            <a:chOff x="225502" y="976297"/>
            <a:chExt cx="521258" cy="913463"/>
          </a:xfrm>
        </p:grpSpPr>
        <p:sp>
          <p:nvSpPr>
            <p:cNvPr id="21" name="Abgerundetes Rechteck 20"/>
            <p:cNvSpPr/>
            <p:nvPr/>
          </p:nvSpPr>
          <p:spPr>
            <a:xfrm>
              <a:off x="225502" y="979745"/>
              <a:ext cx="521258" cy="910015"/>
            </a:xfrm>
            <a:prstGeom prst="roundRect">
              <a:avLst>
                <a:gd name="adj" fmla="val 1264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296264" y="976297"/>
              <a:ext cx="358029" cy="5402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750"/>
                </a:spcBef>
                <a:buClr>
                  <a:schemeClr val="accent1"/>
                </a:buClr>
              </a:pPr>
              <a:r>
                <a:rPr lang="en-US" sz="800" noProof="1" smtClean="0"/>
                <a:t>component state</a:t>
              </a:r>
              <a:endParaRPr lang="en-US" sz="800" noProof="1" smtClean="0"/>
            </a:p>
          </p:txBody>
        </p:sp>
      </p:grpSp>
      <p:sp>
        <p:nvSpPr>
          <p:cNvPr id="19" name="Textfeld 18"/>
          <p:cNvSpPr txBox="1"/>
          <p:nvPr/>
        </p:nvSpPr>
        <p:spPr>
          <a:xfrm>
            <a:off x="987982" y="1546727"/>
            <a:ext cx="3494265" cy="3344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r>
              <a:rPr lang="en-US" sz="1200" noProof="1" smtClean="0">
                <a:solidFill>
                  <a:schemeClr val="tx1">
                    <a:lumMod val="50000"/>
                  </a:schemeClr>
                </a:solidFill>
              </a:rPr>
              <a:t>(base) material</a:t>
            </a:r>
            <a:endParaRPr lang="en-US" sz="1200" noProof="1">
              <a:solidFill>
                <a:schemeClr val="tx1">
                  <a:lumMod val="50000"/>
                </a:schemeClr>
              </a:solidFill>
            </a:endParaRPr>
          </a:p>
          <a:p>
            <a:pPr marL="171450" indent="-171450"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r>
              <a:rPr lang="en-US" sz="1200" noProof="1" smtClean="0">
                <a:solidFill>
                  <a:schemeClr val="tx1">
                    <a:lumMod val="50000"/>
                  </a:schemeClr>
                </a:solidFill>
              </a:rPr>
              <a:t>geometry</a:t>
            </a:r>
          </a:p>
          <a:p>
            <a:pPr marL="528066" lvl="1" indent="-171450"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r>
              <a:rPr lang="en-US" sz="1200" noProof="1" smtClean="0">
                <a:solidFill>
                  <a:schemeClr val="tx1">
                    <a:lumMod val="50000"/>
                  </a:schemeClr>
                </a:solidFill>
              </a:rPr>
              <a:t>shape</a:t>
            </a:r>
          </a:p>
          <a:p>
            <a:pPr marL="528066" lvl="1" indent="-171450"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r>
              <a:rPr lang="en-US" sz="1200" noProof="1" smtClean="0">
                <a:solidFill>
                  <a:schemeClr val="tx1">
                    <a:lumMod val="50000"/>
                  </a:schemeClr>
                </a:solidFill>
              </a:rPr>
              <a:t>internal structure</a:t>
            </a:r>
          </a:p>
          <a:p>
            <a:pPr marL="528066" lvl="1" indent="-171450"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r>
              <a:rPr lang="en-US" sz="1200" noProof="1" smtClean="0">
                <a:solidFill>
                  <a:schemeClr val="tx1">
                    <a:lumMod val="50000"/>
                  </a:schemeClr>
                </a:solidFill>
              </a:rPr>
              <a:t>general surface condition</a:t>
            </a:r>
          </a:p>
          <a:p>
            <a:pPr marL="528066" lvl="1" indent="-171450"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r>
              <a:rPr lang="en-US" sz="1200" noProof="1" smtClean="0">
                <a:solidFill>
                  <a:schemeClr val="tx1">
                    <a:lumMod val="50000"/>
                  </a:schemeClr>
                </a:solidFill>
              </a:rPr>
              <a:t>functional surfaces</a:t>
            </a:r>
          </a:p>
          <a:p>
            <a:pPr marL="884682" lvl="2" indent="-171450"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r>
              <a:rPr lang="en-US" sz="1200" noProof="1" smtClean="0">
                <a:solidFill>
                  <a:schemeClr val="tx1">
                    <a:lumMod val="50000"/>
                  </a:schemeClr>
                </a:solidFill>
              </a:rPr>
              <a:t>location</a:t>
            </a:r>
          </a:p>
          <a:p>
            <a:pPr marL="884682" lvl="2" indent="-171450"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r>
              <a:rPr lang="en-US" sz="1200" noProof="1" smtClean="0">
                <a:solidFill>
                  <a:schemeClr val="tx1">
                    <a:lumMod val="50000"/>
                  </a:schemeClr>
                </a:solidFill>
              </a:rPr>
              <a:t>surface condition</a:t>
            </a:r>
            <a:endParaRPr lang="en-US" sz="1200" noProof="1" smtClean="0">
              <a:solidFill>
                <a:schemeClr val="tx1">
                  <a:lumMod val="50000"/>
                </a:schemeClr>
              </a:solidFill>
            </a:endParaRPr>
          </a:p>
          <a:p>
            <a:pPr marL="171450" indent="-171450"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r>
              <a:rPr lang="en-US" sz="1200" noProof="1" smtClean="0">
                <a:solidFill>
                  <a:schemeClr val="tx1">
                    <a:lumMod val="50000"/>
                  </a:schemeClr>
                </a:solidFill>
              </a:rPr>
              <a:t>cleanliness</a:t>
            </a:r>
          </a:p>
          <a:p>
            <a:pPr marL="171450" indent="-171450"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r>
              <a:rPr lang="en-US" sz="1200" noProof="1" smtClean="0">
                <a:solidFill>
                  <a:schemeClr val="tx1">
                    <a:lumMod val="50000"/>
                  </a:schemeClr>
                </a:solidFill>
              </a:rPr>
              <a:t>..</a:t>
            </a:r>
          </a:p>
          <a:p>
            <a:pPr marL="171450" indent="-171450"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endParaRPr lang="en-US" sz="1200" noProof="1" smtClean="0">
              <a:solidFill>
                <a:schemeClr val="tx1">
                  <a:lumMod val="50000"/>
                </a:schemeClr>
              </a:solidFill>
            </a:endParaRPr>
          </a:p>
          <a:p>
            <a:pPr marL="171450" indent="-171450"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endParaRPr lang="en-US" sz="1200" noProof="1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63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96000"/>
            <a:ext cx="1513276" cy="335934"/>
          </a:xfrm>
        </p:spPr>
        <p:txBody>
          <a:bodyPr/>
          <a:lstStyle/>
          <a:p>
            <a:r>
              <a:rPr lang="en-US" noProof="1" smtClean="0"/>
              <a:t>Maschine</a:t>
            </a:r>
            <a:endParaRPr lang="en-US" noProof="1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 smtClean="0"/>
              <a:t>University of Stuttgart, Institut für Strahlwerkzeuge (IFSW)</a:t>
            </a:r>
            <a:endParaRPr lang="en-US" noProof="1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en-US" noProof="1" dirty="0" smtClean="0"/>
              <a:t>8</a:t>
            </a:fld>
            <a:endParaRPr lang="en-US" noProof="1"/>
          </a:p>
        </p:txBody>
      </p:sp>
      <p:grpSp>
        <p:nvGrpSpPr>
          <p:cNvPr id="3" name="Gruppieren 2"/>
          <p:cNvGrpSpPr/>
          <p:nvPr/>
        </p:nvGrpSpPr>
        <p:grpSpPr>
          <a:xfrm>
            <a:off x="347422" y="891558"/>
            <a:ext cx="521258" cy="910015"/>
            <a:chOff x="225502" y="979745"/>
            <a:chExt cx="521258" cy="910015"/>
          </a:xfrm>
        </p:grpSpPr>
        <p:sp>
          <p:nvSpPr>
            <p:cNvPr id="21" name="Abgerundetes Rechteck 20"/>
            <p:cNvSpPr/>
            <p:nvPr/>
          </p:nvSpPr>
          <p:spPr>
            <a:xfrm>
              <a:off x="225502" y="979745"/>
              <a:ext cx="521258" cy="910015"/>
            </a:xfrm>
            <a:prstGeom prst="roundRect">
              <a:avLst>
                <a:gd name="adj" fmla="val 1264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293411" y="1082439"/>
              <a:ext cx="398265" cy="1477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ts val="750"/>
                </a:spcBef>
                <a:buClr>
                  <a:schemeClr val="accent1"/>
                </a:buClr>
              </a:pPr>
              <a:r>
                <a:rPr lang="en-US" sz="800" noProof="1" smtClean="0"/>
                <a:t>Machine</a:t>
              </a:r>
              <a:endParaRPr lang="en-US" sz="800" noProof="1" smtClean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9218384" y="894076"/>
            <a:ext cx="349426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750"/>
              </a:spcBef>
              <a:buClr>
                <a:schemeClr val="accent1"/>
              </a:buClr>
            </a:pPr>
            <a:r>
              <a:rPr lang="en-US" sz="1200" u="sng" noProof="1" smtClean="0"/>
              <a:t>Input</a:t>
            </a:r>
            <a:r>
              <a:rPr lang="en-US" sz="1200" noProof="1" smtClean="0"/>
              <a:t> </a:t>
            </a:r>
            <a:r>
              <a:rPr lang="en-US" sz="1200" noProof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[Beispiel für skill ‘Laserschneiden’]</a:t>
            </a:r>
          </a:p>
          <a:p>
            <a:pPr marL="171450" indent="-171450"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r>
              <a:rPr lang="en-US" sz="1200" noProof="1" smtClean="0"/>
              <a:t>component(s) state </a:t>
            </a:r>
            <a:r>
              <a:rPr lang="en-US" sz="1200" noProof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[Rohr-Halbzeug]</a:t>
            </a:r>
          </a:p>
          <a:p>
            <a:pPr marL="171450" indent="-171450"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r>
              <a:rPr lang="en-US" sz="1200" noProof="1" smtClean="0"/>
              <a:t>extent of modification </a:t>
            </a:r>
            <a:r>
              <a:rPr lang="en-US" sz="1200" noProof="1"/>
              <a:t>(quantity) </a:t>
            </a:r>
            <a:r>
              <a:rPr lang="en-US" sz="1200" noProof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[300 mm Schnittlänge am Umfang]</a:t>
            </a:r>
          </a:p>
          <a:p>
            <a:pPr marL="171450" indent="-171450"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r>
              <a:rPr lang="en-US" sz="1200" noProof="1" smtClean="0"/>
              <a:t>mod. specification (skill level) </a:t>
            </a:r>
            <a:r>
              <a:rPr lang="en-US" sz="1200" noProof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[0 Trennschnitt]</a:t>
            </a:r>
            <a:endParaRPr lang="en-US" sz="1200" noProof="1" smtClean="0"/>
          </a:p>
        </p:txBody>
      </p:sp>
      <p:sp>
        <p:nvSpPr>
          <p:cNvPr id="12" name="Textfeld 11"/>
          <p:cNvSpPr txBox="1"/>
          <p:nvPr/>
        </p:nvSpPr>
        <p:spPr>
          <a:xfrm>
            <a:off x="1201764" y="877747"/>
            <a:ext cx="3931025" cy="39190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r>
              <a:rPr lang="en-US" sz="1200" noProof="1"/>
              <a:t>machine </a:t>
            </a:r>
            <a:r>
              <a:rPr lang="en-US" sz="1200" noProof="1"/>
              <a:t>location </a:t>
            </a:r>
            <a:r>
              <a:rPr lang="en-US" sz="1200" noProof="1" smtClean="0"/>
              <a:t>(intralogistics </a:t>
            </a:r>
            <a:r>
              <a:rPr lang="en-US" sz="1200" noProof="1"/>
              <a:t>or shipping required)</a:t>
            </a:r>
          </a:p>
          <a:p>
            <a:pPr marL="171450" indent="-171450"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endParaRPr lang="en-US" sz="1200" noProof="1" smtClean="0"/>
          </a:p>
          <a:p>
            <a:pPr marL="171450" indent="-171450"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endParaRPr lang="en-US" sz="1200" noProof="1"/>
          </a:p>
          <a:p>
            <a:pPr marL="171450" indent="-171450"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r>
              <a:rPr lang="en-US" sz="1200" noProof="1" smtClean="0"/>
              <a:t>operating </a:t>
            </a:r>
            <a:r>
              <a:rPr lang="en-US" sz="1200" noProof="1" smtClean="0"/>
              <a:t>costs</a:t>
            </a:r>
          </a:p>
          <a:p>
            <a:pPr marL="171450" indent="-171450"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endParaRPr lang="en-US" sz="1200" noProof="1"/>
          </a:p>
          <a:p>
            <a:pPr marL="171450" indent="-171450"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endParaRPr lang="en-US" sz="1200" noProof="1" smtClean="0"/>
          </a:p>
          <a:p>
            <a:pPr marL="171450" indent="-171450"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endParaRPr lang="en-US" sz="1200" noProof="1"/>
          </a:p>
          <a:p>
            <a:pPr marL="171450" indent="-171450"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endParaRPr lang="en-US" sz="1200" noProof="1" smtClean="0"/>
          </a:p>
          <a:p>
            <a:pPr>
              <a:spcBef>
                <a:spcPts val="750"/>
              </a:spcBef>
              <a:buClr>
                <a:schemeClr val="accent1"/>
              </a:buClr>
            </a:pPr>
            <a:endParaRPr lang="en-US" sz="1200" noProof="1" smtClean="0"/>
          </a:p>
          <a:p>
            <a:pPr>
              <a:spcBef>
                <a:spcPts val="750"/>
              </a:spcBef>
              <a:buClr>
                <a:schemeClr val="accent1"/>
              </a:buClr>
            </a:pPr>
            <a:endParaRPr lang="en-US" sz="1200" noProof="1"/>
          </a:p>
          <a:p>
            <a:pPr>
              <a:spcBef>
                <a:spcPts val="750"/>
              </a:spcBef>
              <a:buClr>
                <a:schemeClr val="accent1"/>
              </a:buClr>
            </a:pPr>
            <a:endParaRPr lang="en-US" sz="1200" noProof="1" smtClean="0"/>
          </a:p>
          <a:p>
            <a:pPr marL="171450" indent="-171450"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r>
              <a:rPr lang="en-US" sz="1200" b="1" noProof="1" smtClean="0"/>
              <a:t>energy demand</a:t>
            </a:r>
          </a:p>
          <a:p>
            <a:pPr marL="884682" lvl="2" indent="-171450"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endParaRPr lang="en-US" sz="1200" noProof="1" smtClean="0"/>
          </a:p>
          <a:p>
            <a:pPr marL="528066" lvl="1" indent="-171450"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endParaRPr lang="en-US" sz="1200" noProof="1" smtClean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2" t="30092" r="81661" b="38535"/>
          <a:stretch/>
        </p:blipFill>
        <p:spPr>
          <a:xfrm>
            <a:off x="399392" y="1164236"/>
            <a:ext cx="398265" cy="473462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5435600" y="1400966"/>
            <a:ext cx="3276600" cy="16209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171450" indent="-171450">
              <a:spcBef>
                <a:spcPts val="750"/>
              </a:spcBef>
              <a:buClr>
                <a:schemeClr val="accent1"/>
              </a:buClr>
              <a:buFontTx/>
              <a:buChar char="-"/>
              <a:defRPr sz="1200"/>
            </a:lvl1pPr>
            <a:lvl2pPr marL="528066" lvl="1" indent="-171450">
              <a:spcBef>
                <a:spcPts val="750"/>
              </a:spcBef>
              <a:buClr>
                <a:schemeClr val="accent1"/>
              </a:buClr>
              <a:buFontTx/>
              <a:buChar char="-"/>
              <a:defRPr sz="1200"/>
            </a:lvl2pPr>
            <a:lvl3pPr marL="884682" lvl="2" indent="-171450">
              <a:spcBef>
                <a:spcPts val="750"/>
              </a:spcBef>
              <a:buClr>
                <a:schemeClr val="accent1"/>
              </a:buClr>
              <a:buFontTx/>
              <a:buChar char="-"/>
              <a:defRPr sz="1200"/>
            </a:lvl3pPr>
          </a:lstStyle>
          <a:p>
            <a:pPr marL="0" indent="0">
              <a:buNone/>
            </a:pPr>
            <a:r>
              <a:rPr lang="de-DE" dirty="0" err="1" smtClean="0"/>
              <a:t>energy</a:t>
            </a:r>
            <a:r>
              <a:rPr lang="de-DE" dirty="0" smtClean="0"/>
              <a:t> </a:t>
            </a:r>
            <a:r>
              <a:rPr lang="de-DE" dirty="0" err="1" smtClean="0"/>
              <a:t>demand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:</a:t>
            </a:r>
          </a:p>
          <a:p>
            <a:r>
              <a:rPr lang="en-US" noProof="1" smtClean="0"/>
              <a:t>idle</a:t>
            </a:r>
          </a:p>
          <a:p>
            <a:r>
              <a:rPr lang="en-US" noProof="1" smtClean="0"/>
              <a:t>different operations</a:t>
            </a:r>
          </a:p>
          <a:p>
            <a:endParaRPr lang="en-US" noProof="1" smtClean="0"/>
          </a:p>
          <a:p>
            <a:endParaRPr lang="en-US" noProof="1" smtClean="0"/>
          </a:p>
          <a:p>
            <a:endParaRPr lang="en-US" noProof="1"/>
          </a:p>
        </p:txBody>
      </p:sp>
      <p:sp>
        <p:nvSpPr>
          <p:cNvPr id="19" name="Rechteck 18"/>
          <p:cNvSpPr/>
          <p:nvPr/>
        </p:nvSpPr>
        <p:spPr>
          <a:xfrm>
            <a:off x="2791365" y="1483192"/>
            <a:ext cx="23112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Clr>
                <a:schemeClr val="accent1"/>
              </a:buClr>
              <a:buFontTx/>
              <a:buChar char="-"/>
            </a:pPr>
            <a:r>
              <a:rPr lang="en-US" sz="1200" noProof="1"/>
              <a:t>idle</a:t>
            </a:r>
          </a:p>
          <a:p>
            <a:pPr marL="528066" lvl="1" indent="-171450">
              <a:buClr>
                <a:schemeClr val="accent1"/>
              </a:buClr>
              <a:buFontTx/>
              <a:buChar char="-"/>
            </a:pPr>
            <a:r>
              <a:rPr lang="en-US" sz="1200" noProof="1"/>
              <a:t>idle energy costs</a:t>
            </a:r>
          </a:p>
          <a:p>
            <a:pPr marL="528066" lvl="1" indent="-171450">
              <a:buClr>
                <a:schemeClr val="accent1"/>
              </a:buClr>
              <a:buFontTx/>
              <a:buChar char="-"/>
            </a:pPr>
            <a:r>
              <a:rPr lang="en-US" sz="1200" noProof="1"/>
              <a:t>space</a:t>
            </a:r>
          </a:p>
          <a:p>
            <a:pPr marL="528066" lvl="1" indent="-171450">
              <a:buClr>
                <a:schemeClr val="accent1"/>
              </a:buClr>
              <a:buFontTx/>
              <a:buChar char="-"/>
            </a:pPr>
            <a:r>
              <a:rPr lang="en-US" sz="1200" noProof="1"/>
              <a:t>maintenance</a:t>
            </a:r>
          </a:p>
          <a:p>
            <a:pPr marL="171450" indent="-171450">
              <a:buClr>
                <a:schemeClr val="accent1"/>
              </a:buClr>
              <a:buFontTx/>
              <a:buChar char="-"/>
            </a:pPr>
            <a:r>
              <a:rPr lang="en-US" sz="1200" noProof="1" smtClean="0"/>
              <a:t>production</a:t>
            </a:r>
            <a:endParaRPr lang="en-US" sz="1200" noProof="1"/>
          </a:p>
          <a:p>
            <a:pPr marL="528066" lvl="1" indent="-171450">
              <a:buClr>
                <a:schemeClr val="accent1"/>
              </a:buClr>
              <a:buFontTx/>
              <a:buChar char="-"/>
            </a:pPr>
            <a:r>
              <a:rPr lang="en-US" sz="1200" noProof="1"/>
              <a:t>(idle costs) +</a:t>
            </a:r>
          </a:p>
          <a:p>
            <a:pPr marL="528066" lvl="1" indent="-171450">
              <a:buClr>
                <a:schemeClr val="accent1"/>
              </a:buClr>
              <a:buFontTx/>
              <a:buChar char="-"/>
            </a:pPr>
            <a:r>
              <a:rPr lang="en-US" sz="1200" noProof="1"/>
              <a:t>additional energy costs</a:t>
            </a:r>
          </a:p>
          <a:p>
            <a:pPr marL="528066" lvl="1" indent="-171450">
              <a:buClr>
                <a:schemeClr val="accent1"/>
              </a:buClr>
              <a:buFontTx/>
              <a:buChar char="-"/>
            </a:pPr>
            <a:r>
              <a:rPr lang="en-US" sz="1200" noProof="1"/>
              <a:t>tooling</a:t>
            </a:r>
          </a:p>
          <a:p>
            <a:pPr marL="528066" lvl="1" indent="-171450">
              <a:buClr>
                <a:schemeClr val="accent1"/>
              </a:buClr>
              <a:buFontTx/>
              <a:buChar char="-"/>
            </a:pPr>
            <a:r>
              <a:rPr lang="en-US" sz="1200" noProof="1"/>
              <a:t>fluids</a:t>
            </a:r>
          </a:p>
        </p:txBody>
      </p:sp>
      <p:sp>
        <p:nvSpPr>
          <p:cNvPr id="20" name="Geschweifte Klammer links 19"/>
          <p:cNvSpPr/>
          <p:nvPr/>
        </p:nvSpPr>
        <p:spPr>
          <a:xfrm>
            <a:off x="2669634" y="1524000"/>
            <a:ext cx="215900" cy="1682750"/>
          </a:xfrm>
          <a:prstGeom prst="leftBrace">
            <a:avLst>
              <a:gd name="adj1" fmla="val 67157"/>
              <a:gd name="adj2" fmla="val 19057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6" name="Gruppieren 25"/>
          <p:cNvGrpSpPr/>
          <p:nvPr/>
        </p:nvGrpSpPr>
        <p:grpSpPr>
          <a:xfrm>
            <a:off x="2664192" y="1439206"/>
            <a:ext cx="2654300" cy="3503376"/>
            <a:chOff x="2664192" y="1439206"/>
            <a:chExt cx="2654300" cy="3503376"/>
          </a:xfrm>
        </p:grpSpPr>
        <p:sp>
          <p:nvSpPr>
            <p:cNvPr id="27" name="Geschweifte Klammer links 26"/>
            <p:cNvSpPr/>
            <p:nvPr/>
          </p:nvSpPr>
          <p:spPr>
            <a:xfrm>
              <a:off x="5102592" y="1439206"/>
              <a:ext cx="215900" cy="3503376"/>
            </a:xfrm>
            <a:prstGeom prst="leftBrace">
              <a:avLst>
                <a:gd name="adj1" fmla="val 67157"/>
                <a:gd name="adj2" fmla="val 76002"/>
              </a:avLst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" name="Gerader Verbinder 24"/>
            <p:cNvCxnSpPr/>
            <p:nvPr/>
          </p:nvCxnSpPr>
          <p:spPr>
            <a:xfrm>
              <a:off x="2664192" y="4104028"/>
              <a:ext cx="243840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392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96000"/>
            <a:ext cx="1513276" cy="335934"/>
          </a:xfrm>
        </p:spPr>
        <p:txBody>
          <a:bodyPr/>
          <a:lstStyle/>
          <a:p>
            <a:r>
              <a:rPr lang="en-US" noProof="1" smtClean="0"/>
              <a:t>Maschine</a:t>
            </a:r>
            <a:endParaRPr lang="en-US" noProof="1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 smtClean="0"/>
              <a:t>University of Stuttgart, Institut für Strahlwerkzeuge (IFSW)</a:t>
            </a:r>
            <a:endParaRPr lang="en-US" noProof="1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en-US" noProof="1" dirty="0" smtClean="0"/>
              <a:t>9</a:t>
            </a:fld>
            <a:endParaRPr lang="en-US" noProof="1"/>
          </a:p>
        </p:txBody>
      </p:sp>
      <p:grpSp>
        <p:nvGrpSpPr>
          <p:cNvPr id="3" name="Gruppieren 2"/>
          <p:cNvGrpSpPr/>
          <p:nvPr/>
        </p:nvGrpSpPr>
        <p:grpSpPr>
          <a:xfrm>
            <a:off x="347422" y="891558"/>
            <a:ext cx="521258" cy="910015"/>
            <a:chOff x="225502" y="979745"/>
            <a:chExt cx="521258" cy="910015"/>
          </a:xfrm>
        </p:grpSpPr>
        <p:sp>
          <p:nvSpPr>
            <p:cNvPr id="21" name="Abgerundetes Rechteck 20"/>
            <p:cNvSpPr/>
            <p:nvPr/>
          </p:nvSpPr>
          <p:spPr>
            <a:xfrm>
              <a:off x="225502" y="979745"/>
              <a:ext cx="521258" cy="910015"/>
            </a:xfrm>
            <a:prstGeom prst="roundRect">
              <a:avLst>
                <a:gd name="adj" fmla="val 1264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293411" y="1082439"/>
              <a:ext cx="398265" cy="1477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ts val="750"/>
                </a:spcBef>
                <a:buClr>
                  <a:schemeClr val="accent1"/>
                </a:buClr>
              </a:pPr>
              <a:r>
                <a:rPr lang="en-US" sz="800" noProof="1" smtClean="0"/>
                <a:t>Machine</a:t>
              </a:r>
              <a:endParaRPr lang="en-US" sz="800" noProof="1" smtClean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9218384" y="894076"/>
            <a:ext cx="349426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750"/>
              </a:spcBef>
              <a:buClr>
                <a:schemeClr val="accent1"/>
              </a:buClr>
            </a:pPr>
            <a:r>
              <a:rPr lang="en-US" sz="1200" u="sng" noProof="1" smtClean="0"/>
              <a:t>Input</a:t>
            </a:r>
            <a:r>
              <a:rPr lang="en-US" sz="1200" noProof="1" smtClean="0"/>
              <a:t> </a:t>
            </a:r>
            <a:r>
              <a:rPr lang="en-US" sz="1200" noProof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[Beispiel für skill ‘Laserschneiden’]</a:t>
            </a:r>
          </a:p>
          <a:p>
            <a:pPr marL="171450" indent="-171450"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r>
              <a:rPr lang="en-US" sz="1200" noProof="1" smtClean="0"/>
              <a:t>component(s) state </a:t>
            </a:r>
            <a:r>
              <a:rPr lang="en-US" sz="1200" noProof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[Rohr-Halbzeug]</a:t>
            </a:r>
          </a:p>
          <a:p>
            <a:pPr marL="171450" indent="-171450"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r>
              <a:rPr lang="en-US" sz="1200" noProof="1" smtClean="0"/>
              <a:t>extent of modification </a:t>
            </a:r>
            <a:r>
              <a:rPr lang="en-US" sz="1200" noProof="1"/>
              <a:t>(quantity) </a:t>
            </a:r>
            <a:r>
              <a:rPr lang="en-US" sz="1200" noProof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[300 mm Schnittlänge am Umfang]</a:t>
            </a:r>
          </a:p>
          <a:p>
            <a:pPr marL="171450" indent="-171450"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r>
              <a:rPr lang="en-US" sz="1200" noProof="1" smtClean="0"/>
              <a:t>mod. specification (skill level) </a:t>
            </a:r>
            <a:r>
              <a:rPr lang="en-US" sz="1200" noProof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[0 Trennschnitt]</a:t>
            </a:r>
            <a:endParaRPr lang="en-US" sz="1200" noProof="1" smtClean="0"/>
          </a:p>
        </p:txBody>
      </p:sp>
      <p:sp>
        <p:nvSpPr>
          <p:cNvPr id="12" name="Textfeld 11"/>
          <p:cNvSpPr txBox="1"/>
          <p:nvPr/>
        </p:nvSpPr>
        <p:spPr>
          <a:xfrm>
            <a:off x="1201764" y="877747"/>
            <a:ext cx="3931025" cy="1046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r>
              <a:rPr lang="en-US" sz="1200" noProof="1" smtClean="0"/>
              <a:t>operation(s)</a:t>
            </a:r>
          </a:p>
          <a:p>
            <a:pPr marL="171450" indent="-171450"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endParaRPr lang="en-US" sz="1200" b="1" noProof="1" smtClean="0"/>
          </a:p>
          <a:p>
            <a:pPr marL="884682" lvl="2" indent="-171450"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endParaRPr lang="en-US" sz="1200" noProof="1" smtClean="0"/>
          </a:p>
          <a:p>
            <a:pPr marL="528066" lvl="1" indent="-171450">
              <a:spcBef>
                <a:spcPts val="750"/>
              </a:spcBef>
              <a:buClr>
                <a:schemeClr val="accent1"/>
              </a:buClr>
              <a:buFontTx/>
              <a:buChar char="-"/>
            </a:pPr>
            <a:endParaRPr lang="en-US" sz="1200" noProof="1" smtClean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2" t="30092" r="81661" b="38535"/>
          <a:stretch/>
        </p:blipFill>
        <p:spPr>
          <a:xfrm>
            <a:off x="399392" y="1164236"/>
            <a:ext cx="398265" cy="473462"/>
          </a:xfrm>
          <a:prstGeom prst="rect">
            <a:avLst/>
          </a:prstGeom>
        </p:spPr>
      </p:pic>
      <p:sp>
        <p:nvSpPr>
          <p:cNvPr id="19" name="Rechteck 18"/>
          <p:cNvSpPr/>
          <p:nvPr/>
        </p:nvSpPr>
        <p:spPr>
          <a:xfrm>
            <a:off x="2503678" y="606029"/>
            <a:ext cx="38239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en-US" sz="1200" noProof="1" smtClean="0"/>
              <a:t>speed (part modification per time unit)</a:t>
            </a:r>
          </a:p>
          <a:p>
            <a:pPr marL="171450" indent="-1714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en-US" sz="1200" noProof="1" smtClean="0"/>
              <a:t>accuracy (</a:t>
            </a:r>
          </a:p>
          <a:p>
            <a:pPr marL="171450" indent="-1714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en-US" sz="1200" noProof="1" smtClean="0"/>
              <a:t>accessability demand</a:t>
            </a:r>
          </a:p>
          <a:p>
            <a:pPr marL="171450" indent="-1714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en-US" sz="1200" noProof="1" smtClean="0"/>
              <a:t>tooling</a:t>
            </a:r>
          </a:p>
          <a:p>
            <a:pPr marL="171450" indent="-1714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en-US" sz="1200" noProof="1" smtClean="0"/>
              <a:t>fluids/gases</a:t>
            </a:r>
          </a:p>
        </p:txBody>
      </p:sp>
      <p:sp>
        <p:nvSpPr>
          <p:cNvPr id="20" name="Geschweifte Klammer links 19"/>
          <p:cNvSpPr/>
          <p:nvPr/>
        </p:nvSpPr>
        <p:spPr>
          <a:xfrm>
            <a:off x="2308216" y="677604"/>
            <a:ext cx="215900" cy="3140929"/>
          </a:xfrm>
          <a:prstGeom prst="leftBrace">
            <a:avLst>
              <a:gd name="adj1" fmla="val 67157"/>
              <a:gd name="adj2" fmla="val 9508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29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_Stuttgart">
  <a:themeElements>
    <a:clrScheme name="UNI COLO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FSW_Wissenschaftliche_Vorlage_international_16zu10.potx" id="{918A0F8B-D190-4A77-91A0-B02FE9B5D9C4}" vid="{32DF514D-4481-4283-9563-6217FE229556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IFSW_Wissenschaftliche_Vorlage_international_16zu10</Template>
  <TotalTime>0</TotalTime>
  <Words>843</Words>
  <Application>Microsoft Office PowerPoint</Application>
  <PresentationFormat>Bildschirmpräsentation (16:10)</PresentationFormat>
  <Paragraphs>203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Symbol</vt:lpstr>
      <vt:lpstr>Wingdings</vt:lpstr>
      <vt:lpstr>Uni_Stuttgart</vt:lpstr>
      <vt:lpstr>PowerPoint-Präsentation</vt:lpstr>
      <vt:lpstr>Scope</vt:lpstr>
      <vt:lpstr>Customer</vt:lpstr>
      <vt:lpstr>Product</vt:lpstr>
      <vt:lpstr>Expert / framework user</vt:lpstr>
      <vt:lpstr>Skills</vt:lpstr>
      <vt:lpstr>Component state</vt:lpstr>
      <vt:lpstr>Maschine</vt:lpstr>
      <vt:lpstr>Maschine</vt:lpstr>
      <vt:lpstr>Skills sequence/possibility</vt:lpstr>
      <vt:lpstr>Framework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2019-05-28T06:24:53Z</dcterms:created>
  <dcterms:modified xsi:type="dcterms:W3CDTF">2020-10-08T12:34:48Z</dcterms:modified>
</cp:coreProperties>
</file>