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7" r:id="rId5"/>
    <p:sldId id="279" r:id="rId6"/>
    <p:sldId id="268" r:id="rId7"/>
    <p:sldId id="278" r:id="rId8"/>
    <p:sldId id="271" r:id="rId9"/>
    <p:sldId id="273" r:id="rId10"/>
    <p:sldId id="272" r:id="rId11"/>
    <p:sldId id="274" r:id="rId12"/>
    <p:sldId id="275" r:id="rId13"/>
    <p:sldId id="276" r:id="rId14"/>
    <p:sldId id="259" r:id="rId15"/>
    <p:sldId id="262" r:id="rId16"/>
    <p:sldId id="265" r:id="rId17"/>
    <p:sldId id="261" r:id="rId18"/>
    <p:sldId id="257" r:id="rId19"/>
    <p:sldId id="267" r:id="rId20"/>
    <p:sldId id="260" r:id="rId21"/>
    <p:sldId id="264" r:id="rId22"/>
    <p:sldId id="256" r:id="rId23"/>
    <p:sldId id="258" r:id="rId24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77"/>
            <p14:sldId id="279"/>
            <p14:sldId id="268"/>
            <p14:sldId id="278"/>
            <p14:sldId id="271"/>
            <p14:sldId id="273"/>
            <p14:sldId id="272"/>
            <p14:sldId id="274"/>
            <p14:sldId id="275"/>
            <p14:sldId id="276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2731" y="91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 of virtual twins of the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parts </a:t>
            </a:r>
            <a:r>
              <a:rPr lang="en-US" dirty="0"/>
              <a:t>(in the form of possible manufacturing process steps).</a:t>
            </a:r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290"/>
            <a:ext cx="9144000" cy="4060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74320" y="1569720"/>
            <a:ext cx="9433560" cy="128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7" name="Rechteck 6"/>
          <p:cNvSpPr/>
          <p:nvPr/>
        </p:nvSpPr>
        <p:spPr>
          <a:xfrm>
            <a:off x="-274320" y="2933179"/>
            <a:ext cx="9433560" cy="193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88"/>
            <a:ext cx="9159240" cy="1280146"/>
          </a:xfrm>
          <a:prstGeom prst="rect">
            <a:avLst/>
          </a:prstGeom>
          <a:ln w="12700">
            <a:noFill/>
          </a:ln>
        </p:spPr>
      </p:pic>
      <p:sp>
        <p:nvSpPr>
          <p:cNvPr id="10" name="Ellipse 9"/>
          <p:cNvSpPr/>
          <p:nvPr/>
        </p:nvSpPr>
        <p:spPr>
          <a:xfrm>
            <a:off x="8382000" y="31242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8382000" y="17907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-227160" y="551346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-274320" y="4963389"/>
            <a:ext cx="9433560" cy="12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02F122-8A04-4312-8818-63BC6D1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8" y="0"/>
            <a:ext cx="8682843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E603DAC-4DC8-4076-8914-C5BBCBD57F68}"/>
              </a:ext>
            </a:extLst>
          </p:cNvPr>
          <p:cNvSpPr/>
          <p:nvPr/>
        </p:nvSpPr>
        <p:spPr>
          <a:xfrm>
            <a:off x="-60960" y="693420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593190-A0E2-4313-9D6F-D2781F19A52A}"/>
              </a:ext>
            </a:extLst>
          </p:cNvPr>
          <p:cNvSpPr/>
          <p:nvPr/>
        </p:nvSpPr>
        <p:spPr>
          <a:xfrm>
            <a:off x="-60960" y="3222739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</p:spTree>
    <p:extLst>
      <p:ext uri="{BB962C8B-B14F-4D97-AF65-F5344CB8AC3E}">
        <p14:creationId xmlns:p14="http://schemas.microsoft.com/office/powerpoint/2010/main" val="235827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60C84DC-4FB5-4462-9BF6-8194223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8" y="1190409"/>
            <a:ext cx="8649907" cy="30865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72387A0-6C91-4517-B497-D0D9C0F9F647}"/>
              </a:ext>
            </a:extLst>
          </p:cNvPr>
          <p:cNvSpPr/>
          <p:nvPr/>
        </p:nvSpPr>
        <p:spPr>
          <a:xfrm>
            <a:off x="0" y="1914525"/>
            <a:ext cx="8880485" cy="115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F122B4-CEF5-478B-B953-C445BC049AB4}"/>
              </a:ext>
            </a:extLst>
          </p:cNvPr>
          <p:cNvSpPr/>
          <p:nvPr/>
        </p:nvSpPr>
        <p:spPr>
          <a:xfrm>
            <a:off x="0" y="3098800"/>
            <a:ext cx="8880485" cy="112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7A8D6D-27AE-4BE1-9EE3-29278694AB45}"/>
              </a:ext>
            </a:extLst>
          </p:cNvPr>
          <p:cNvSpPr/>
          <p:nvPr/>
        </p:nvSpPr>
        <p:spPr>
          <a:xfrm>
            <a:off x="8166100" y="19558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38D60FD-4AE9-42A0-811D-A0F07C3AF5E0}"/>
              </a:ext>
            </a:extLst>
          </p:cNvPr>
          <p:cNvSpPr/>
          <p:nvPr/>
        </p:nvSpPr>
        <p:spPr>
          <a:xfrm>
            <a:off x="8166100" y="312420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EE9FEA-701D-4D8F-895E-2A5F5ADC2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"/>
          <a:stretch/>
        </p:blipFill>
        <p:spPr>
          <a:xfrm>
            <a:off x="230578" y="4244976"/>
            <a:ext cx="8640372" cy="94771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F9E9A39D-63B6-4AAC-B1DD-F61B6A2140DD}"/>
              </a:ext>
            </a:extLst>
          </p:cNvPr>
          <p:cNvSpPr/>
          <p:nvPr/>
        </p:nvSpPr>
        <p:spPr>
          <a:xfrm>
            <a:off x="47160" y="46288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DC2741-E497-4319-A38C-8BD9DEB98EA9}"/>
              </a:ext>
            </a:extLst>
          </p:cNvPr>
          <p:cNvSpPr/>
          <p:nvPr/>
        </p:nvSpPr>
        <p:spPr>
          <a:xfrm>
            <a:off x="0" y="4244976"/>
            <a:ext cx="8880485" cy="94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9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15"/>
          <a:stretch/>
        </p:blipFill>
        <p:spPr>
          <a:xfrm>
            <a:off x="774231" y="285750"/>
            <a:ext cx="7647926" cy="6524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0" b="69352"/>
          <a:stretch/>
        </p:blipFill>
        <p:spPr>
          <a:xfrm>
            <a:off x="774231" y="1240631"/>
            <a:ext cx="7647926" cy="2714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 b="80093"/>
          <a:stretch/>
        </p:blipFill>
        <p:spPr>
          <a:xfrm>
            <a:off x="774231" y="938213"/>
            <a:ext cx="7647926" cy="2857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9" b="58518"/>
          <a:stretch/>
        </p:blipFill>
        <p:spPr>
          <a:xfrm>
            <a:off x="774231" y="1581150"/>
            <a:ext cx="7647926" cy="2619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4" b="47408"/>
          <a:stretch/>
        </p:blipFill>
        <p:spPr>
          <a:xfrm>
            <a:off x="774231" y="1902619"/>
            <a:ext cx="7647926" cy="2714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53" b="36576"/>
          <a:stretch/>
        </p:blipFill>
        <p:spPr>
          <a:xfrm>
            <a:off x="774231" y="2219325"/>
            <a:ext cx="7647926" cy="2762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4" b="4168"/>
          <a:stretch/>
        </p:blipFill>
        <p:spPr>
          <a:xfrm>
            <a:off x="774231" y="3176587"/>
            <a:ext cx="7647926" cy="2714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7" b="15000"/>
          <a:stretch/>
        </p:blipFill>
        <p:spPr>
          <a:xfrm>
            <a:off x="774231" y="2867025"/>
            <a:ext cx="7647926" cy="2619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65" b="25742"/>
          <a:stretch/>
        </p:blipFill>
        <p:spPr>
          <a:xfrm>
            <a:off x="774231" y="2557462"/>
            <a:ext cx="7647926" cy="26193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7225" y="966787"/>
            <a:ext cx="7758113" cy="8905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27000" tIns="27000" rIns="567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7225" y="1902619"/>
            <a:ext cx="7758113" cy="15644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27000" tIns="27000" rIns="567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17" name="Ellipse 16"/>
          <p:cNvSpPr/>
          <p:nvPr/>
        </p:nvSpPr>
        <p:spPr>
          <a:xfrm>
            <a:off x="7772400" y="1000088"/>
            <a:ext cx="162000" cy="1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8" name="Ellipse 17"/>
          <p:cNvSpPr/>
          <p:nvPr/>
        </p:nvSpPr>
        <p:spPr>
          <a:xfrm>
            <a:off x="7772400" y="1952513"/>
            <a:ext cx="162000" cy="1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b="49279"/>
          <a:stretch/>
        </p:blipFill>
        <p:spPr>
          <a:xfrm>
            <a:off x="778993" y="3526631"/>
            <a:ext cx="7647926" cy="56911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t="63243" b="15535"/>
          <a:stretch/>
        </p:blipFill>
        <p:spPr>
          <a:xfrm>
            <a:off x="778993" y="4098131"/>
            <a:ext cx="7647926" cy="23812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57225" y="3529012"/>
            <a:ext cx="7758113" cy="8096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567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09658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Manufacturing</a:t>
              </a:r>
              <a:br>
                <a:rPr lang="en-US" dirty="0"/>
              </a:br>
              <a:r>
                <a:rPr lang="en-US" dirty="0"/>
                <a:t>Expert</a:t>
              </a:r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Service Provider</a:t>
              </a:r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/>
              <a:t>Multi Criteria Decision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br>
              <a:rPr lang="en-US" dirty="0"/>
            </a:br>
            <a:r>
              <a:rPr lang="en-US" dirty="0"/>
              <a:t>Part Manufacturing Process Steps with the defined Constraints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b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“&lt;":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		fulfilled = 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|-----PMPS2------|  |------PMPS3-------|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[RS8, RS10, RS5]]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A permutation is a unique combination of </a:t>
            </a:r>
            <a:r>
              <a:rPr lang="en-US" alt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  <a:p>
                <a:pPr lvl="0"/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to be in the range [0, 1]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comparative value for each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95862"/>
              </p:ext>
            </p:extLst>
          </p:nvPr>
        </p:nvGraphicFramePr>
        <p:xfrm>
          <a:off x="902631" y="1911170"/>
          <a:ext cx="1530117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291348"/>
            <a:ext cx="1545" cy="5514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17904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2013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>
            <a:stCxn id="9" idx="4"/>
            <a:endCxn id="8" idx="0"/>
          </p:cNvCxnSpPr>
          <p:nvPr/>
        </p:nvCxnSpPr>
        <p:spPr>
          <a:xfrm>
            <a:off x="2923741" y="-398179"/>
            <a:ext cx="0" cy="2010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Grenzstelle 7"/>
          <p:cNvSpPr/>
          <p:nvPr/>
        </p:nvSpPr>
        <p:spPr>
          <a:xfrm>
            <a:off x="2113741" y="-197172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saved</a:t>
            </a:r>
          </a:p>
        </p:txBody>
      </p:sp>
      <p:sp>
        <p:nvSpPr>
          <p:cNvPr id="9" name="Ellipse 8"/>
          <p:cNvSpPr/>
          <p:nvPr/>
        </p:nvSpPr>
        <p:spPr>
          <a:xfrm>
            <a:off x="2833741" y="-57817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Gerader Verbinder 17"/>
          <p:cNvCxnSpPr>
            <a:stCxn id="8" idx="2"/>
            <a:endCxn id="74" idx="0"/>
          </p:cNvCxnSpPr>
          <p:nvPr/>
        </p:nvCxnSpPr>
        <p:spPr>
          <a:xfrm>
            <a:off x="2923741" y="235429"/>
            <a:ext cx="0" cy="2059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Grenzstelle 24"/>
          <p:cNvSpPr/>
          <p:nvPr/>
        </p:nvSpPr>
        <p:spPr>
          <a:xfrm>
            <a:off x="2113741" y="1455604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Get next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/>
          <p:cNvSpPr/>
          <p:nvPr/>
        </p:nvSpPr>
        <p:spPr>
          <a:xfrm>
            <a:off x="2828791" y="2113633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r Verbinder 33"/>
          <p:cNvCxnSpPr>
            <a:stCxn id="25" idx="2"/>
            <a:endCxn id="28" idx="0"/>
          </p:cNvCxnSpPr>
          <p:nvPr/>
        </p:nvCxnSpPr>
        <p:spPr>
          <a:xfrm flipH="1">
            <a:off x="2918791" y="1888205"/>
            <a:ext cx="4950" cy="2254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46" idx="3"/>
            <a:endCxn id="28" idx="1"/>
          </p:cNvCxnSpPr>
          <p:nvPr/>
        </p:nvCxnSpPr>
        <p:spPr>
          <a:xfrm flipV="1">
            <a:off x="1905992" y="2203633"/>
            <a:ext cx="922799" cy="42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Grenzstelle 45"/>
          <p:cNvSpPr/>
          <p:nvPr/>
        </p:nvSpPr>
        <p:spPr>
          <a:xfrm>
            <a:off x="285992" y="1991596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Get next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/>
          <p:cNvCxnSpPr>
            <a:stCxn id="74" idx="2"/>
            <a:endCxn id="75" idx="0"/>
          </p:cNvCxnSpPr>
          <p:nvPr/>
        </p:nvCxnSpPr>
        <p:spPr>
          <a:xfrm>
            <a:off x="2923741" y="873939"/>
            <a:ext cx="0" cy="2003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28" idx="2"/>
            <a:endCxn id="60" idx="1"/>
          </p:cNvCxnSpPr>
          <p:nvPr/>
        </p:nvCxnSpPr>
        <p:spPr>
          <a:xfrm rot="5400000" flipH="1">
            <a:off x="1397700" y="772543"/>
            <a:ext cx="1129383" cy="1912799"/>
          </a:xfrm>
          <a:prstGeom prst="bentConnector4">
            <a:avLst>
              <a:gd name="adj1" fmla="val -31486"/>
              <a:gd name="adj2" fmla="val 14415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2097733" y="2205172"/>
            <a:ext cx="821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ProcessSteps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don’t match</a:t>
            </a:r>
          </a:p>
        </p:txBody>
      </p:sp>
      <p:sp>
        <p:nvSpPr>
          <p:cNvPr id="59" name="Rechteck 58"/>
          <p:cNvSpPr/>
          <p:nvPr/>
        </p:nvSpPr>
        <p:spPr>
          <a:xfrm>
            <a:off x="2918791" y="1987961"/>
            <a:ext cx="11304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ProcessSteps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match</a:t>
            </a:r>
          </a:p>
        </p:txBody>
      </p:sp>
      <p:sp>
        <p:nvSpPr>
          <p:cNvPr id="60" name="Raute 59"/>
          <p:cNvSpPr/>
          <p:nvPr/>
        </p:nvSpPr>
        <p:spPr>
          <a:xfrm>
            <a:off x="1005992" y="1074250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Gerader Verbinder 60"/>
          <p:cNvCxnSpPr>
            <a:stCxn id="60" idx="3"/>
            <a:endCxn id="75" idx="1"/>
          </p:cNvCxnSpPr>
          <p:nvPr/>
        </p:nvCxnSpPr>
        <p:spPr>
          <a:xfrm>
            <a:off x="1185992" y="1164250"/>
            <a:ext cx="16477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1094926" y="954095"/>
            <a:ext cx="12875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more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r Verbinder 66"/>
          <p:cNvCxnSpPr>
            <a:stCxn id="60" idx="2"/>
            <a:endCxn id="46" idx="0"/>
          </p:cNvCxnSpPr>
          <p:nvPr/>
        </p:nvCxnSpPr>
        <p:spPr>
          <a:xfrm>
            <a:off x="1095992" y="1254250"/>
            <a:ext cx="0" cy="7373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1094926" y="1159854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</a:p>
        </p:txBody>
      </p:sp>
      <p:sp>
        <p:nvSpPr>
          <p:cNvPr id="74" name="Rechteck 73"/>
          <p:cNvSpPr/>
          <p:nvPr/>
        </p:nvSpPr>
        <p:spPr>
          <a:xfrm>
            <a:off x="2113741" y="441338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aute 74"/>
          <p:cNvSpPr/>
          <p:nvPr/>
        </p:nvSpPr>
        <p:spPr>
          <a:xfrm>
            <a:off x="2833741" y="1074250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>
            <a:stCxn id="75" idx="2"/>
            <a:endCxn id="25" idx="0"/>
          </p:cNvCxnSpPr>
          <p:nvPr/>
        </p:nvCxnSpPr>
        <p:spPr>
          <a:xfrm>
            <a:off x="2923741" y="1254250"/>
            <a:ext cx="0" cy="2013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927038" y="954095"/>
            <a:ext cx="1433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more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85992" y="456912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Gerader Verbinder 83"/>
          <p:cNvCxnSpPr>
            <a:stCxn id="83" idx="2"/>
            <a:endCxn id="60" idx="0"/>
          </p:cNvCxnSpPr>
          <p:nvPr/>
        </p:nvCxnSpPr>
        <p:spPr>
          <a:xfrm>
            <a:off x="1095992" y="889513"/>
            <a:ext cx="0" cy="1847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925631" y="1171068"/>
            <a:ext cx="1394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available</a:t>
            </a:r>
          </a:p>
        </p:txBody>
      </p:sp>
      <p:cxnSp>
        <p:nvCxnSpPr>
          <p:cNvPr id="94" name="Gerader Verbinder 93"/>
          <p:cNvCxnSpPr>
            <a:stCxn id="75" idx="3"/>
            <a:endCxn id="97" idx="2"/>
          </p:cNvCxnSpPr>
          <p:nvPr/>
        </p:nvCxnSpPr>
        <p:spPr>
          <a:xfrm>
            <a:off x="3013741" y="1164250"/>
            <a:ext cx="193519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/>
          <p:cNvGrpSpPr/>
          <p:nvPr/>
        </p:nvGrpSpPr>
        <p:grpSpPr>
          <a:xfrm>
            <a:off x="4948936" y="1074250"/>
            <a:ext cx="180000" cy="180000"/>
            <a:chOff x="4755873" y="1747333"/>
            <a:chExt cx="180000" cy="180000"/>
          </a:xfrm>
        </p:grpSpPr>
        <p:sp>
          <p:nvSpPr>
            <p:cNvPr id="97" name="Ellipse 96"/>
            <p:cNvSpPr/>
            <p:nvPr/>
          </p:nvSpPr>
          <p:spPr>
            <a:xfrm>
              <a:off x="4755873" y="1747333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4791873" y="1783333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Rechteck 100"/>
          <p:cNvSpPr/>
          <p:nvPr/>
        </p:nvSpPr>
        <p:spPr>
          <a:xfrm>
            <a:off x="2820944" y="2857500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List of Constraints of the current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aute 102"/>
          <p:cNvSpPr/>
          <p:nvPr/>
        </p:nvSpPr>
        <p:spPr>
          <a:xfrm>
            <a:off x="3540944" y="3492024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ussdiagramm: Grenzstelle 103"/>
          <p:cNvSpPr/>
          <p:nvPr/>
        </p:nvSpPr>
        <p:spPr>
          <a:xfrm>
            <a:off x="2820944" y="3967359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Get next Constraint</a:t>
            </a:r>
          </a:p>
        </p:txBody>
      </p:sp>
      <p:cxnSp>
        <p:nvCxnSpPr>
          <p:cNvPr id="105" name="Gerader Verbinder 104"/>
          <p:cNvCxnSpPr>
            <a:stCxn id="101" idx="2"/>
            <a:endCxn id="103" idx="0"/>
          </p:cNvCxnSpPr>
          <p:nvPr/>
        </p:nvCxnSpPr>
        <p:spPr>
          <a:xfrm>
            <a:off x="3630944" y="3290101"/>
            <a:ext cx="0" cy="20192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stCxn id="103" idx="2"/>
            <a:endCxn id="104" idx="0"/>
          </p:cNvCxnSpPr>
          <p:nvPr/>
        </p:nvCxnSpPr>
        <p:spPr>
          <a:xfrm>
            <a:off x="3630944" y="3672024"/>
            <a:ext cx="0" cy="2953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636295" y="3581974"/>
            <a:ext cx="10903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Constraint available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494263" y="3361352"/>
            <a:ext cx="11288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more Constraints</a:t>
            </a:r>
          </a:p>
        </p:txBody>
      </p:sp>
      <p:cxnSp>
        <p:nvCxnSpPr>
          <p:cNvPr id="123" name="Gerader Verbinder 122"/>
          <p:cNvCxnSpPr>
            <a:stCxn id="104" idx="3"/>
            <a:endCxn id="164" idx="1"/>
          </p:cNvCxnSpPr>
          <p:nvPr/>
        </p:nvCxnSpPr>
        <p:spPr>
          <a:xfrm flipV="1">
            <a:off x="4440944" y="4183659"/>
            <a:ext cx="597992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>
            <a:off x="5398936" y="416370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don’t match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5128936" y="3359467"/>
            <a:ext cx="1553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Ability doesn’t fulfill Constraint</a:t>
            </a:r>
          </a:p>
        </p:txBody>
      </p:sp>
      <p:sp>
        <p:nvSpPr>
          <p:cNvPr id="164" name="Raute 163"/>
          <p:cNvSpPr/>
          <p:nvPr/>
        </p:nvSpPr>
        <p:spPr>
          <a:xfrm>
            <a:off x="5038936" y="4093659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Gerader Verbinder 165"/>
          <p:cNvCxnSpPr>
            <a:stCxn id="301" idx="0"/>
            <a:endCxn id="345" idx="2"/>
          </p:cNvCxnSpPr>
          <p:nvPr/>
        </p:nvCxnSpPr>
        <p:spPr>
          <a:xfrm flipV="1">
            <a:off x="3630944" y="5512490"/>
            <a:ext cx="0" cy="2287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winkelte Verbindung 168"/>
          <p:cNvCxnSpPr>
            <a:stCxn id="345" idx="1"/>
            <a:endCxn id="60" idx="1"/>
          </p:cNvCxnSpPr>
          <p:nvPr/>
        </p:nvCxnSpPr>
        <p:spPr>
          <a:xfrm rot="10800000">
            <a:off x="1005992" y="1164250"/>
            <a:ext cx="2534952" cy="4258240"/>
          </a:xfrm>
          <a:prstGeom prst="bentConnector3">
            <a:avLst>
              <a:gd name="adj1" fmla="val 14909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winkelte Verbindung 204"/>
          <p:cNvCxnSpPr>
            <a:stCxn id="28" idx="3"/>
            <a:endCxn id="101" idx="0"/>
          </p:cNvCxnSpPr>
          <p:nvPr/>
        </p:nvCxnSpPr>
        <p:spPr>
          <a:xfrm>
            <a:off x="3008791" y="2203633"/>
            <a:ext cx="622153" cy="65386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hteck 227"/>
          <p:cNvSpPr/>
          <p:nvPr/>
        </p:nvSpPr>
        <p:spPr>
          <a:xfrm>
            <a:off x="5128936" y="3852189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3886288" y="3359467"/>
            <a:ext cx="12426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Ability fulfills Constraint</a:t>
            </a:r>
          </a:p>
        </p:txBody>
      </p:sp>
      <p:sp>
        <p:nvSpPr>
          <p:cNvPr id="259" name="Flussdiagramm: Grenzstelle 258"/>
          <p:cNvSpPr/>
          <p:nvPr/>
        </p:nvSpPr>
        <p:spPr>
          <a:xfrm>
            <a:off x="2820944" y="4684496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Get next Ability</a:t>
            </a:r>
          </a:p>
        </p:txBody>
      </p:sp>
      <p:cxnSp>
        <p:nvCxnSpPr>
          <p:cNvPr id="260" name="Gerader Verbinder 259"/>
          <p:cNvCxnSpPr>
            <a:stCxn id="345" idx="0"/>
            <a:endCxn id="259" idx="2"/>
          </p:cNvCxnSpPr>
          <p:nvPr/>
        </p:nvCxnSpPr>
        <p:spPr>
          <a:xfrm flipV="1">
            <a:off x="3630944" y="5117097"/>
            <a:ext cx="0" cy="21539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>
            <a:stCxn id="164" idx="0"/>
            <a:endCxn id="360" idx="2"/>
          </p:cNvCxnSpPr>
          <p:nvPr/>
        </p:nvCxnSpPr>
        <p:spPr>
          <a:xfrm flipV="1">
            <a:off x="5128936" y="3672024"/>
            <a:ext cx="0" cy="4216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/>
          <p:cNvCxnSpPr>
            <a:stCxn id="323" idx="2"/>
            <a:endCxn id="334" idx="0"/>
          </p:cNvCxnSpPr>
          <p:nvPr/>
        </p:nvCxnSpPr>
        <p:spPr>
          <a:xfrm>
            <a:off x="1095992" y="3672024"/>
            <a:ext cx="0" cy="2953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winkelte Verbindung 274"/>
          <p:cNvCxnSpPr>
            <a:stCxn id="164" idx="3"/>
            <a:endCxn id="345" idx="3"/>
          </p:cNvCxnSpPr>
          <p:nvPr/>
        </p:nvCxnSpPr>
        <p:spPr>
          <a:xfrm flipH="1">
            <a:off x="3720944" y="4183659"/>
            <a:ext cx="1497992" cy="1238831"/>
          </a:xfrm>
          <a:prstGeom prst="bentConnector3">
            <a:avLst>
              <a:gd name="adj1" fmla="val -1526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3626886" y="5205807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Ability available</a:t>
            </a:r>
          </a:p>
        </p:txBody>
      </p:sp>
      <p:sp>
        <p:nvSpPr>
          <p:cNvPr id="281" name="Rechteck 280"/>
          <p:cNvSpPr/>
          <p:nvPr/>
        </p:nvSpPr>
        <p:spPr>
          <a:xfrm>
            <a:off x="2668820" y="5207046"/>
            <a:ext cx="9621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more Abilities</a:t>
            </a:r>
          </a:p>
        </p:txBody>
      </p:sp>
      <p:cxnSp>
        <p:nvCxnSpPr>
          <p:cNvPr id="282" name="Gewinkelte Verbindung 281"/>
          <p:cNvCxnSpPr>
            <a:stCxn id="323" idx="1"/>
            <a:endCxn id="60" idx="1"/>
          </p:cNvCxnSpPr>
          <p:nvPr/>
        </p:nvCxnSpPr>
        <p:spPr>
          <a:xfrm rot="10800000">
            <a:off x="1005992" y="1164250"/>
            <a:ext cx="12700" cy="2417774"/>
          </a:xfrm>
          <a:prstGeom prst="bentConnector3">
            <a:avLst>
              <a:gd name="adj1" fmla="val 7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hteck 300"/>
          <p:cNvSpPr/>
          <p:nvPr/>
        </p:nvSpPr>
        <p:spPr>
          <a:xfrm>
            <a:off x="2820944" y="5741226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List of Abilities of the current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Gerader Verbinder 318"/>
          <p:cNvCxnSpPr>
            <a:stCxn id="103" idx="1"/>
            <a:endCxn id="323" idx="3"/>
          </p:cNvCxnSpPr>
          <p:nvPr/>
        </p:nvCxnSpPr>
        <p:spPr>
          <a:xfrm flipH="1">
            <a:off x="1185992" y="3582024"/>
            <a:ext cx="235495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aute 322"/>
          <p:cNvSpPr/>
          <p:nvPr/>
        </p:nvSpPr>
        <p:spPr>
          <a:xfrm>
            <a:off x="1005992" y="3492024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1092788" y="3591855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 Constraints are fulfilled by the 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Abilities of the current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-10388" y="3076918"/>
            <a:ext cx="2024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 every Constraint was fulfilled by the 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Abilities of the current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285888" y="4684496"/>
            <a:ext cx="1620209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List of possible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for the current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lussdiagramm: Grenzstelle 333"/>
          <p:cNvSpPr/>
          <p:nvPr/>
        </p:nvSpPr>
        <p:spPr>
          <a:xfrm>
            <a:off x="285992" y="3967359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to List of possible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for the current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Gerader Verbinder 335"/>
          <p:cNvCxnSpPr>
            <a:stCxn id="334" idx="2"/>
            <a:endCxn id="333" idx="0"/>
          </p:cNvCxnSpPr>
          <p:nvPr/>
        </p:nvCxnSpPr>
        <p:spPr>
          <a:xfrm>
            <a:off x="1095992" y="4399960"/>
            <a:ext cx="1" cy="284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aute 344"/>
          <p:cNvSpPr/>
          <p:nvPr/>
        </p:nvSpPr>
        <p:spPr>
          <a:xfrm>
            <a:off x="3540944" y="5332490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7" name="Gerader Verbinder 356"/>
          <p:cNvCxnSpPr>
            <a:stCxn id="360" idx="1"/>
            <a:endCxn id="103" idx="3"/>
          </p:cNvCxnSpPr>
          <p:nvPr/>
        </p:nvCxnSpPr>
        <p:spPr>
          <a:xfrm flipH="1">
            <a:off x="3720944" y="3582024"/>
            <a:ext cx="1317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aute 359"/>
          <p:cNvSpPr/>
          <p:nvPr/>
        </p:nvSpPr>
        <p:spPr>
          <a:xfrm>
            <a:off x="5038936" y="3492024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Gewinkelte Verbindung 362"/>
          <p:cNvCxnSpPr>
            <a:stCxn id="360" idx="3"/>
            <a:endCxn id="345" idx="3"/>
          </p:cNvCxnSpPr>
          <p:nvPr/>
        </p:nvCxnSpPr>
        <p:spPr>
          <a:xfrm flipH="1">
            <a:off x="3720944" y="3582024"/>
            <a:ext cx="1497992" cy="1840466"/>
          </a:xfrm>
          <a:prstGeom prst="bentConnector3">
            <a:avLst>
              <a:gd name="adj1" fmla="val -8774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winkelte Verbindung 572"/>
          <p:cNvCxnSpPr>
            <a:stCxn id="259" idx="3"/>
            <a:endCxn id="164" idx="2"/>
          </p:cNvCxnSpPr>
          <p:nvPr/>
        </p:nvCxnSpPr>
        <p:spPr>
          <a:xfrm flipV="1">
            <a:off x="4440944" y="4273659"/>
            <a:ext cx="687992" cy="62713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Gewinkelte Verbindung 582"/>
          <p:cNvCxnSpPr>
            <a:stCxn id="334" idx="1"/>
            <a:endCxn id="60" idx="1"/>
          </p:cNvCxnSpPr>
          <p:nvPr/>
        </p:nvCxnSpPr>
        <p:spPr>
          <a:xfrm rot="10800000" flipH="1">
            <a:off x="285992" y="1164250"/>
            <a:ext cx="720000" cy="3019410"/>
          </a:xfrm>
          <a:prstGeom prst="bentConnector3">
            <a:avLst>
              <a:gd name="adj1" fmla="val -5468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2828791" y="6173827"/>
            <a:ext cx="1612153" cy="11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Rechteck 592"/>
          <p:cNvSpPr/>
          <p:nvPr/>
        </p:nvSpPr>
        <p:spPr>
          <a:xfrm>
            <a:off x="5088816" y="3260969"/>
            <a:ext cx="1612153" cy="11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2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756673" y="1666022"/>
            <a:ext cx="46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Process Step 1</a:t>
            </a:r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3548838" y="681992"/>
            <a:ext cx="160020" cy="174435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064792" y="1304564"/>
            <a:ext cx="113973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674576" y="2759169"/>
            <a:ext cx="831959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List of possible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Process Step</a:t>
            </a:r>
          </a:p>
        </p:txBody>
      </p:sp>
      <p:sp>
        <p:nvSpPr>
          <p:cNvPr id="16" name="Rechteck 15"/>
          <p:cNvSpPr/>
          <p:nvPr/>
        </p:nvSpPr>
        <p:spPr>
          <a:xfrm>
            <a:off x="3394848" y="1666022"/>
            <a:ext cx="46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3023" y="1666021"/>
            <a:ext cx="46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Process Step n</a:t>
            </a:r>
          </a:p>
        </p:txBody>
      </p:sp>
      <p:sp>
        <p:nvSpPr>
          <p:cNvPr id="19" name="Geschweifte Klammer links 18"/>
          <p:cNvSpPr/>
          <p:nvPr/>
        </p:nvSpPr>
        <p:spPr>
          <a:xfrm>
            <a:off x="2564378" y="2404210"/>
            <a:ext cx="160020" cy="121216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r Verbinder 21"/>
          <p:cNvCxnSpPr>
            <a:stCxn id="4" idx="2"/>
            <a:endCxn id="18" idx="0"/>
          </p:cNvCxnSpPr>
          <p:nvPr/>
        </p:nvCxnSpPr>
        <p:spPr>
          <a:xfrm>
            <a:off x="2990673" y="2134022"/>
            <a:ext cx="0" cy="270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25" idx="0"/>
          </p:cNvCxnSpPr>
          <p:nvPr/>
        </p:nvCxnSpPr>
        <p:spPr>
          <a:xfrm>
            <a:off x="3628848" y="2134022"/>
            <a:ext cx="0" cy="270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033022" y="2830293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/>
          <p:cNvCxnSpPr>
            <a:endCxn id="29" idx="0"/>
          </p:cNvCxnSpPr>
          <p:nvPr/>
        </p:nvCxnSpPr>
        <p:spPr>
          <a:xfrm>
            <a:off x="4267022" y="2134022"/>
            <a:ext cx="0" cy="270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168784" y="2175512"/>
            <a:ext cx="92012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Can be executed by</a:t>
            </a:r>
          </a:p>
        </p:txBody>
      </p:sp>
      <p:cxnSp>
        <p:nvCxnSpPr>
          <p:cNvPr id="41" name="Gerade Verbindung mit Pfeil 40"/>
          <p:cNvCxnSpPr>
            <a:stCxn id="18" idx="3"/>
            <a:endCxn id="25" idx="1"/>
          </p:cNvCxnSpPr>
          <p:nvPr/>
        </p:nvCxnSpPr>
        <p:spPr>
          <a:xfrm>
            <a:off x="3224673" y="2584210"/>
            <a:ext cx="1701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8" idx="3"/>
            <a:endCxn id="26" idx="1"/>
          </p:cNvCxnSpPr>
          <p:nvPr/>
        </p:nvCxnSpPr>
        <p:spPr>
          <a:xfrm>
            <a:off x="3224673" y="2584210"/>
            <a:ext cx="170175" cy="4260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3"/>
            <a:endCxn id="27" idx="1"/>
          </p:cNvCxnSpPr>
          <p:nvPr/>
        </p:nvCxnSpPr>
        <p:spPr>
          <a:xfrm>
            <a:off x="3224673" y="2584210"/>
            <a:ext cx="170175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5" idx="3"/>
            <a:endCxn id="29" idx="1"/>
          </p:cNvCxnSpPr>
          <p:nvPr/>
        </p:nvCxnSpPr>
        <p:spPr>
          <a:xfrm>
            <a:off x="3862848" y="2584210"/>
            <a:ext cx="17017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0" idx="3"/>
            <a:endCxn id="25" idx="1"/>
          </p:cNvCxnSpPr>
          <p:nvPr/>
        </p:nvCxnSpPr>
        <p:spPr>
          <a:xfrm flipV="1">
            <a:off x="3224673" y="2584210"/>
            <a:ext cx="170175" cy="4260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0" idx="3"/>
            <a:endCxn id="26" idx="1"/>
          </p:cNvCxnSpPr>
          <p:nvPr/>
        </p:nvCxnSpPr>
        <p:spPr>
          <a:xfrm>
            <a:off x="3224673" y="3010293"/>
            <a:ext cx="1701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0" idx="3"/>
            <a:endCxn id="27" idx="1"/>
          </p:cNvCxnSpPr>
          <p:nvPr/>
        </p:nvCxnSpPr>
        <p:spPr>
          <a:xfrm>
            <a:off x="3224673" y="3010293"/>
            <a:ext cx="170175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21" idx="3"/>
            <a:endCxn id="26" idx="1"/>
          </p:cNvCxnSpPr>
          <p:nvPr/>
        </p:nvCxnSpPr>
        <p:spPr>
          <a:xfrm flipV="1">
            <a:off x="3224673" y="3010293"/>
            <a:ext cx="170175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1" idx="3"/>
            <a:endCxn id="27" idx="1"/>
          </p:cNvCxnSpPr>
          <p:nvPr/>
        </p:nvCxnSpPr>
        <p:spPr>
          <a:xfrm>
            <a:off x="3224673" y="3436375"/>
            <a:ext cx="1701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21" idx="3"/>
            <a:endCxn id="25" idx="1"/>
          </p:cNvCxnSpPr>
          <p:nvPr/>
        </p:nvCxnSpPr>
        <p:spPr>
          <a:xfrm flipV="1">
            <a:off x="3224673" y="2584210"/>
            <a:ext cx="170175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7" idx="3"/>
            <a:endCxn id="31" idx="1"/>
          </p:cNvCxnSpPr>
          <p:nvPr/>
        </p:nvCxnSpPr>
        <p:spPr>
          <a:xfrm>
            <a:off x="3862848" y="3436375"/>
            <a:ext cx="1701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6" idx="3"/>
            <a:endCxn id="30" idx="1"/>
          </p:cNvCxnSpPr>
          <p:nvPr/>
        </p:nvCxnSpPr>
        <p:spPr>
          <a:xfrm>
            <a:off x="3862848" y="3010293"/>
            <a:ext cx="1701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26" idx="3"/>
            <a:endCxn id="29" idx="1"/>
          </p:cNvCxnSpPr>
          <p:nvPr/>
        </p:nvCxnSpPr>
        <p:spPr>
          <a:xfrm flipV="1">
            <a:off x="3862848" y="2584210"/>
            <a:ext cx="170174" cy="4260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6" idx="3"/>
            <a:endCxn id="31" idx="1"/>
          </p:cNvCxnSpPr>
          <p:nvPr/>
        </p:nvCxnSpPr>
        <p:spPr>
          <a:xfrm>
            <a:off x="3862848" y="3010293"/>
            <a:ext cx="170174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27" idx="3"/>
            <a:endCxn id="29" idx="1"/>
          </p:cNvCxnSpPr>
          <p:nvPr/>
        </p:nvCxnSpPr>
        <p:spPr>
          <a:xfrm flipV="1">
            <a:off x="3862848" y="2584210"/>
            <a:ext cx="170174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7" idx="3"/>
            <a:endCxn id="30" idx="1"/>
          </p:cNvCxnSpPr>
          <p:nvPr/>
        </p:nvCxnSpPr>
        <p:spPr>
          <a:xfrm flipV="1">
            <a:off x="3862848" y="3010293"/>
            <a:ext cx="170174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cxnSpLocks/>
            <a:stCxn id="29" idx="3"/>
            <a:endCxn id="100" idx="1"/>
          </p:cNvCxnSpPr>
          <p:nvPr/>
        </p:nvCxnSpPr>
        <p:spPr>
          <a:xfrm>
            <a:off x="4501022" y="2584210"/>
            <a:ext cx="17017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4671196" y="2522654"/>
            <a:ext cx="64280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 1</a:t>
            </a:r>
          </a:p>
        </p:txBody>
      </p:sp>
      <p:cxnSp>
        <p:nvCxnSpPr>
          <p:cNvPr id="54" name="Gerade Verbindung mit Pfeil 53"/>
          <p:cNvCxnSpPr>
            <a:stCxn id="25" idx="3"/>
            <a:endCxn id="31" idx="1"/>
          </p:cNvCxnSpPr>
          <p:nvPr/>
        </p:nvCxnSpPr>
        <p:spPr>
          <a:xfrm>
            <a:off x="3862848" y="2584210"/>
            <a:ext cx="170174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25" idx="3"/>
            <a:endCxn id="30" idx="1"/>
          </p:cNvCxnSpPr>
          <p:nvPr/>
        </p:nvCxnSpPr>
        <p:spPr>
          <a:xfrm>
            <a:off x="3862848" y="2584210"/>
            <a:ext cx="170174" cy="4260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756673" y="2404210"/>
            <a:ext cx="4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Skill a</a:t>
            </a:r>
          </a:p>
        </p:txBody>
      </p:sp>
      <p:sp>
        <p:nvSpPr>
          <p:cNvPr id="20" name="Rechteck 19"/>
          <p:cNvSpPr/>
          <p:nvPr/>
        </p:nvSpPr>
        <p:spPr>
          <a:xfrm>
            <a:off x="2756673" y="2830293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1" name="Rechteck 20"/>
          <p:cNvSpPr/>
          <p:nvPr/>
        </p:nvSpPr>
        <p:spPr>
          <a:xfrm>
            <a:off x="2756673" y="3256375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Skill x</a:t>
            </a:r>
          </a:p>
        </p:txBody>
      </p:sp>
      <p:sp>
        <p:nvSpPr>
          <p:cNvPr id="25" name="Rechteck 24"/>
          <p:cNvSpPr/>
          <p:nvPr/>
        </p:nvSpPr>
        <p:spPr>
          <a:xfrm>
            <a:off x="3394848" y="2404210"/>
            <a:ext cx="4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Skill b</a:t>
            </a:r>
          </a:p>
        </p:txBody>
      </p:sp>
      <p:sp>
        <p:nvSpPr>
          <p:cNvPr id="26" name="Rechteck 25"/>
          <p:cNvSpPr/>
          <p:nvPr/>
        </p:nvSpPr>
        <p:spPr>
          <a:xfrm>
            <a:off x="3394848" y="2830293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" name="Rechteck 26"/>
          <p:cNvSpPr/>
          <p:nvPr/>
        </p:nvSpPr>
        <p:spPr>
          <a:xfrm>
            <a:off x="3394848" y="3256375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Skill y</a:t>
            </a:r>
          </a:p>
        </p:txBody>
      </p:sp>
      <p:sp>
        <p:nvSpPr>
          <p:cNvPr id="29" name="Rechteck 28"/>
          <p:cNvSpPr/>
          <p:nvPr/>
        </p:nvSpPr>
        <p:spPr>
          <a:xfrm>
            <a:off x="4033022" y="2404210"/>
            <a:ext cx="4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Skill 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033022" y="3256375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Skill z</a:t>
            </a:r>
          </a:p>
        </p:txBody>
      </p:sp>
    </p:spTree>
    <p:extLst>
      <p:ext uri="{BB962C8B-B14F-4D97-AF65-F5344CB8AC3E}">
        <p14:creationId xmlns:p14="http://schemas.microsoft.com/office/powerpoint/2010/main" val="85603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24" name="Gewinkelte Verbindung 23"/>
          <p:cNvCxnSpPr>
            <a:stCxn id="17" idx="3"/>
          </p:cNvCxnSpPr>
          <p:nvPr/>
        </p:nvCxnSpPr>
        <p:spPr>
          <a:xfrm>
            <a:off x="2468921" y="1713878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8393" y="1552259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7E138DD-CA36-492F-BC62-5946AA67744D}"/>
              </a:ext>
            </a:extLst>
          </p:cNvPr>
          <p:cNvGrpSpPr/>
          <p:nvPr/>
        </p:nvGrpSpPr>
        <p:grpSpPr>
          <a:xfrm>
            <a:off x="4768632" y="1856101"/>
            <a:ext cx="445636" cy="673508"/>
            <a:chOff x="349032" y="641385"/>
            <a:chExt cx="445636" cy="673508"/>
          </a:xfrm>
        </p:grpSpPr>
        <p:sp>
          <p:nvSpPr>
            <p:cNvPr id="30" name="Freeform 390">
              <a:extLst>
                <a:ext uri="{FF2B5EF4-FFF2-40B4-BE49-F238E27FC236}">
                  <a16:creationId xmlns:a16="http://schemas.microsoft.com/office/drawing/2014/main" id="{8C3C48EB-CB6E-4DD9-A54C-F29F165BE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E764ACB-9C61-4033-A93F-3BDDE8FFEF39}"/>
                </a:ext>
              </a:extLst>
            </p:cNvPr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4FF5CD8-72BC-47E0-BB40-BD6605CBD0B6}"/>
              </a:ext>
            </a:extLst>
          </p:cNvPr>
          <p:cNvGrpSpPr/>
          <p:nvPr/>
        </p:nvGrpSpPr>
        <p:grpSpPr>
          <a:xfrm>
            <a:off x="7259234" y="1856101"/>
            <a:ext cx="654025" cy="826878"/>
            <a:chOff x="244838" y="641385"/>
            <a:chExt cx="654025" cy="826878"/>
          </a:xfrm>
        </p:grpSpPr>
        <p:sp>
          <p:nvSpPr>
            <p:cNvPr id="35" name="Freeform 390">
              <a:extLst>
                <a:ext uri="{FF2B5EF4-FFF2-40B4-BE49-F238E27FC236}">
                  <a16:creationId xmlns:a16="http://schemas.microsoft.com/office/drawing/2014/main" id="{5CA765ED-5EE9-499C-A0E8-89D83C4C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EC63AD9-36F9-4D51-9D72-3C3C8E8800D5}"/>
                </a:ext>
              </a:extLst>
            </p:cNvPr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5E198C1-0D03-4316-97D9-E060FA974B0A}"/>
              </a:ext>
            </a:extLst>
          </p:cNvPr>
          <p:cNvGrpSpPr/>
          <p:nvPr/>
        </p:nvGrpSpPr>
        <p:grpSpPr>
          <a:xfrm>
            <a:off x="7394686" y="3572584"/>
            <a:ext cx="383118" cy="796618"/>
            <a:chOff x="380291" y="641385"/>
            <a:chExt cx="383118" cy="796618"/>
          </a:xfrm>
        </p:grpSpPr>
        <p:sp>
          <p:nvSpPr>
            <p:cNvPr id="39" name="Freeform 390">
              <a:extLst>
                <a:ext uri="{FF2B5EF4-FFF2-40B4-BE49-F238E27FC236}">
                  <a16:creationId xmlns:a16="http://schemas.microsoft.com/office/drawing/2014/main" id="{3EA3C93F-E1E7-4028-AF50-AFDEE054E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73109C73-EDF4-45F2-AAEF-EFFE88FC2261}"/>
                </a:ext>
              </a:extLst>
            </p:cNvPr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FAC13EB6-1045-4C2B-BC02-B86822B1EAF9}"/>
              </a:ext>
            </a:extLst>
          </p:cNvPr>
          <p:cNvSpPr txBox="1"/>
          <p:nvPr/>
        </p:nvSpPr>
        <p:spPr>
          <a:xfrm>
            <a:off x="5550244" y="2033392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EED0C29-E9BA-4348-A2BC-BA724B4F0D8C}"/>
              </a:ext>
            </a:extLst>
          </p:cNvPr>
          <p:cNvSpPr txBox="1"/>
          <p:nvPr/>
        </p:nvSpPr>
        <p:spPr>
          <a:xfrm>
            <a:off x="5353074" y="2572415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6A797B4-1A86-43FC-8639-98F3134A24FA}"/>
              </a:ext>
            </a:extLst>
          </p:cNvPr>
          <p:cNvSpPr txBox="1"/>
          <p:nvPr/>
        </p:nvSpPr>
        <p:spPr>
          <a:xfrm>
            <a:off x="5684097" y="3234547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D7B4E4-8490-4703-95BE-57F333FFC8D1}"/>
              </a:ext>
            </a:extLst>
          </p:cNvPr>
          <p:cNvSpPr txBox="1"/>
          <p:nvPr/>
        </p:nvSpPr>
        <p:spPr>
          <a:xfrm>
            <a:off x="5455672" y="3811431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10F5CBC-FBCD-4495-B70E-1AEB26846D6B}"/>
              </a:ext>
            </a:extLst>
          </p:cNvPr>
          <p:cNvCxnSpPr>
            <a:endCxn id="41" idx="1"/>
          </p:cNvCxnSpPr>
          <p:nvPr/>
        </p:nvCxnSpPr>
        <p:spPr>
          <a:xfrm>
            <a:off x="5276065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E5E6605-7F88-4BEE-8B5D-DA8CCE964D94}"/>
              </a:ext>
            </a:extLst>
          </p:cNvPr>
          <p:cNvCxnSpPr>
            <a:stCxn id="41" idx="3"/>
          </p:cNvCxnSpPr>
          <p:nvPr/>
        </p:nvCxnSpPr>
        <p:spPr>
          <a:xfrm>
            <a:off x="7022369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25">
            <a:extLst>
              <a:ext uri="{FF2B5EF4-FFF2-40B4-BE49-F238E27FC236}">
                <a16:creationId xmlns:a16="http://schemas.microsoft.com/office/drawing/2014/main" id="{03B2C230-4D64-47B6-A9D3-8B72E0182003}"/>
              </a:ext>
            </a:extLst>
          </p:cNvPr>
          <p:cNvCxnSpPr>
            <a:stCxn id="43" idx="1"/>
            <a:endCxn id="32" idx="2"/>
          </p:cNvCxnSpPr>
          <p:nvPr/>
        </p:nvCxnSpPr>
        <p:spPr>
          <a:xfrm rot="10800000">
            <a:off x="4991451" y="2529610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524AAED-FF73-49C5-9C76-7287B6B8BCAA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6286306" y="2891339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41F3ACF-991A-421D-828D-565A526D18EC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6286309" y="3430361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A7689A3-459E-4F7F-817E-3F0CB7A130D0}"/>
              </a:ext>
            </a:extLst>
          </p:cNvPr>
          <p:cNvCxnSpPr>
            <a:endCxn id="44" idx="3"/>
          </p:cNvCxnSpPr>
          <p:nvPr/>
        </p:nvCxnSpPr>
        <p:spPr>
          <a:xfrm flipH="1">
            <a:off x="7116952" y="3970893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36">
            <a:extLst>
              <a:ext uri="{FF2B5EF4-FFF2-40B4-BE49-F238E27FC236}">
                <a16:creationId xmlns:a16="http://schemas.microsoft.com/office/drawing/2014/main" id="{C5881A37-F79E-425B-A24E-3D25B14E5469}"/>
              </a:ext>
            </a:extLst>
          </p:cNvPr>
          <p:cNvCxnSpPr>
            <a:stCxn id="36" idx="2"/>
            <a:endCxn id="42" idx="3"/>
          </p:cNvCxnSpPr>
          <p:nvPr/>
        </p:nvCxnSpPr>
        <p:spPr>
          <a:xfrm rot="5400000">
            <a:off x="7378443" y="2524073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07AF632-69AB-4549-8AD5-C629AD7C8E79}"/>
              </a:ext>
            </a:extLst>
          </p:cNvPr>
          <p:cNvSpPr txBox="1"/>
          <p:nvPr/>
        </p:nvSpPr>
        <p:spPr>
          <a:xfrm>
            <a:off x="5178350" y="3172991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54" name="Gewinkelte Verbindung 23">
            <a:extLst>
              <a:ext uri="{FF2B5EF4-FFF2-40B4-BE49-F238E27FC236}">
                <a16:creationId xmlns:a16="http://schemas.microsoft.com/office/drawing/2014/main" id="{19589BEB-EE95-4F03-951E-6FB6749F36BC}"/>
              </a:ext>
            </a:extLst>
          </p:cNvPr>
          <p:cNvCxnSpPr>
            <a:stCxn id="43" idx="3"/>
          </p:cNvCxnSpPr>
          <p:nvPr/>
        </p:nvCxnSpPr>
        <p:spPr>
          <a:xfrm>
            <a:off x="6888521" y="3332454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155FDE48-E0D7-4D7C-A4C6-4F8E7A6E7518}"/>
              </a:ext>
            </a:extLst>
          </p:cNvPr>
          <p:cNvSpPr txBox="1"/>
          <p:nvPr/>
        </p:nvSpPr>
        <p:spPr>
          <a:xfrm>
            <a:off x="7097993" y="3170835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ADB5F0C-FF30-4A1C-9E87-FA5EE77C9A78}"/>
              </a:ext>
            </a:extLst>
          </p:cNvPr>
          <p:cNvSpPr txBox="1"/>
          <p:nvPr/>
        </p:nvSpPr>
        <p:spPr>
          <a:xfrm>
            <a:off x="5556660" y="2302903"/>
            <a:ext cx="1459301" cy="1958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Part Decomposition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745DEA0-0195-4BF2-9B20-F267315D7F7F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>
            <a:off x="6286307" y="2229206"/>
            <a:ext cx="4" cy="7369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A45D524-CD32-45D1-A464-CCC6B53F7AB7}"/>
              </a:ext>
            </a:extLst>
          </p:cNvPr>
          <p:cNvCxnSpPr>
            <a:cxnSpLocks/>
            <a:stCxn id="56" idx="2"/>
            <a:endCxn id="42" idx="0"/>
          </p:cNvCxnSpPr>
          <p:nvPr/>
        </p:nvCxnSpPr>
        <p:spPr>
          <a:xfrm flipH="1">
            <a:off x="6286306" y="2498717"/>
            <a:ext cx="5" cy="736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249280" y="824120"/>
            <a:ext cx="445636" cy="673508"/>
            <a:chOff x="349032" y="641385"/>
            <a:chExt cx="445636" cy="673508"/>
          </a:xfrm>
        </p:grpSpPr>
        <p:sp>
          <p:nvSpPr>
            <p:cNvPr id="5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01548" y="824120"/>
            <a:ext cx="654025" cy="826878"/>
            <a:chOff x="244838" y="641385"/>
            <a:chExt cx="654025" cy="826878"/>
          </a:xfrm>
        </p:grpSpPr>
        <p:sp>
          <p:nvSpPr>
            <p:cNvPr id="8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6983241" y="3475671"/>
            <a:ext cx="383118" cy="796618"/>
            <a:chOff x="380291" y="641385"/>
            <a:chExt cx="383118" cy="796618"/>
          </a:xfrm>
        </p:grpSpPr>
        <p:sp>
          <p:nvSpPr>
            <p:cNvPr id="11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cxnSp>
        <p:nvCxnSpPr>
          <p:cNvPr id="17" name="Gerader Verbinder 16"/>
          <p:cNvCxnSpPr>
            <a:endCxn id="27" idx="2"/>
          </p:cNvCxnSpPr>
          <p:nvPr/>
        </p:nvCxnSpPr>
        <p:spPr>
          <a:xfrm>
            <a:off x="3694916" y="1099045"/>
            <a:ext cx="137621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27" idx="4"/>
          </p:cNvCxnSpPr>
          <p:nvPr/>
        </p:nvCxnSpPr>
        <p:spPr>
          <a:xfrm>
            <a:off x="5779333" y="1099045"/>
            <a:ext cx="10112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endCxn id="12" idx="2"/>
          </p:cNvCxnSpPr>
          <p:nvPr/>
        </p:nvCxnSpPr>
        <p:spPr>
          <a:xfrm flipV="1">
            <a:off x="6685463" y="4272289"/>
            <a:ext cx="489337" cy="48113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30" idx="2"/>
            <a:endCxn id="108" idx="0"/>
          </p:cNvCxnSpPr>
          <p:nvPr/>
        </p:nvCxnSpPr>
        <p:spPr>
          <a:xfrm flipH="1">
            <a:off x="5428413" y="2628817"/>
            <a:ext cx="38" cy="1193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ylinder 26"/>
          <p:cNvSpPr/>
          <p:nvPr/>
        </p:nvSpPr>
        <p:spPr>
          <a:xfrm>
            <a:off x="5071126" y="878213"/>
            <a:ext cx="708207" cy="441663"/>
          </a:xfrm>
          <a:prstGeom prst="can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to be manufactured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158966" y="1035066"/>
            <a:ext cx="38106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defines</a:t>
            </a:r>
          </a:p>
        </p:txBody>
      </p:sp>
      <p:sp>
        <p:nvSpPr>
          <p:cNvPr id="75" name="Würfel 74"/>
          <p:cNvSpPr/>
          <p:nvPr/>
        </p:nvSpPr>
        <p:spPr>
          <a:xfrm>
            <a:off x="4207192" y="4572000"/>
            <a:ext cx="603666" cy="437322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6" name="Würfel 75"/>
          <p:cNvSpPr/>
          <p:nvPr/>
        </p:nvSpPr>
        <p:spPr>
          <a:xfrm>
            <a:off x="6045116" y="4565726"/>
            <a:ext cx="603666" cy="437322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Raw Material</a:t>
            </a:r>
          </a:p>
        </p:txBody>
      </p:sp>
      <p:sp>
        <p:nvSpPr>
          <p:cNvPr id="77" name="Würfel 76"/>
          <p:cNvSpPr/>
          <p:nvPr/>
        </p:nvSpPr>
        <p:spPr>
          <a:xfrm>
            <a:off x="5123396" y="4565726"/>
            <a:ext cx="603666" cy="437322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3737113" y="1414323"/>
            <a:ext cx="2906153" cy="30731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cxnSp>
        <p:nvCxnSpPr>
          <p:cNvPr id="104" name="Gerader Verbinder 103"/>
          <p:cNvCxnSpPr>
            <a:endCxn id="108" idx="2"/>
          </p:cNvCxnSpPr>
          <p:nvPr/>
        </p:nvCxnSpPr>
        <p:spPr>
          <a:xfrm flipV="1">
            <a:off x="5428413" y="3213012"/>
            <a:ext cx="0" cy="1457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4303644" y="2748171"/>
            <a:ext cx="2249538" cy="464841"/>
          </a:xfrm>
          <a:prstGeom prst="rect">
            <a:avLst/>
          </a:prstGeom>
          <a:solidFill>
            <a:schemeClr val="bg1"/>
          </a:solidFill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Which Resource Skills with their Abilities fulfill Part Process Steps with their Constraints?</a:t>
            </a:r>
          </a:p>
        </p:txBody>
      </p:sp>
      <p:cxnSp>
        <p:nvCxnSpPr>
          <p:cNvPr id="111" name="Gewinkelte Verbindung 110"/>
          <p:cNvCxnSpPr>
            <a:stCxn id="108" idx="1"/>
            <a:endCxn id="6" idx="2"/>
          </p:cNvCxnSpPr>
          <p:nvPr/>
        </p:nvCxnSpPr>
        <p:spPr>
          <a:xfrm rot="10800000">
            <a:off x="3472098" y="1497628"/>
            <a:ext cx="831546" cy="14829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3879095" y="2919035"/>
            <a:ext cx="279871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</a:p>
        </p:txBody>
      </p:sp>
      <p:cxnSp>
        <p:nvCxnSpPr>
          <p:cNvPr id="117" name="Gewinkelte Verbindung 116"/>
          <p:cNvCxnSpPr>
            <a:stCxn id="108" idx="3"/>
          </p:cNvCxnSpPr>
          <p:nvPr/>
        </p:nvCxnSpPr>
        <p:spPr>
          <a:xfrm>
            <a:off x="6553182" y="2980592"/>
            <a:ext cx="621617" cy="443233"/>
          </a:xfrm>
          <a:prstGeom prst="bentConnector3">
            <a:avLst>
              <a:gd name="adj1" fmla="val 9994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724054" y="2919035"/>
            <a:ext cx="27987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grpSp>
        <p:nvGrpSpPr>
          <p:cNvPr id="132" name="Gruppieren 131"/>
          <p:cNvGrpSpPr/>
          <p:nvPr/>
        </p:nvGrpSpPr>
        <p:grpSpPr>
          <a:xfrm>
            <a:off x="4822232" y="1580110"/>
            <a:ext cx="1311761" cy="1048707"/>
            <a:chOff x="4422018" y="1580110"/>
            <a:chExt cx="1311761" cy="1048707"/>
          </a:xfrm>
        </p:grpSpPr>
        <p:sp>
          <p:nvSpPr>
            <p:cNvPr id="123" name="Textfeld 122"/>
            <p:cNvSpPr txBox="1"/>
            <p:nvPr/>
          </p:nvSpPr>
          <p:spPr>
            <a:xfrm>
              <a:off x="4521341" y="1580110"/>
              <a:ext cx="1212438" cy="93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4473639" y="1629974"/>
              <a:ext cx="1212438" cy="93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4422018" y="1694339"/>
              <a:ext cx="1212438" cy="934478"/>
              <a:chOff x="3561758" y="1620182"/>
              <a:chExt cx="1212438" cy="934478"/>
            </a:xfrm>
          </p:grpSpPr>
          <p:sp>
            <p:nvSpPr>
              <p:cNvPr id="30" name="Textfeld 29"/>
              <p:cNvSpPr txBox="1"/>
              <p:nvPr/>
            </p:nvSpPr>
            <p:spPr>
              <a:xfrm>
                <a:off x="3561758" y="1620182"/>
                <a:ext cx="1212438" cy="934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</a:t>
                </a:r>
                <a:b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3661081" y="1835821"/>
                <a:ext cx="1013792" cy="2028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Process Step</a:t>
                </a:r>
              </a:p>
            </p:txBody>
          </p:sp>
          <p:sp>
            <p:nvSpPr>
              <p:cNvPr id="40" name="Rechteck 39"/>
              <p:cNvSpPr/>
              <p:nvPr/>
            </p:nvSpPr>
            <p:spPr>
              <a:xfrm>
                <a:off x="3661081" y="2132356"/>
                <a:ext cx="1013792" cy="2028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Process Step</a:t>
                </a:r>
              </a:p>
            </p:txBody>
          </p:sp>
          <p:cxnSp>
            <p:nvCxnSpPr>
              <p:cNvPr id="41" name="Gerader Verbinder 40"/>
              <p:cNvCxnSpPr>
                <a:stCxn id="39" idx="2"/>
                <a:endCxn id="40" idx="0"/>
              </p:cNvCxnSpPr>
              <p:nvPr/>
            </p:nvCxnSpPr>
            <p:spPr>
              <a:xfrm>
                <a:off x="4167977" y="2038652"/>
                <a:ext cx="0" cy="93704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stCxn id="40" idx="2"/>
              </p:cNvCxnSpPr>
              <p:nvPr/>
            </p:nvCxnSpPr>
            <p:spPr>
              <a:xfrm>
                <a:off x="4167977" y="2335187"/>
                <a:ext cx="0" cy="93704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>
                <a:off x="4117005" y="2413288"/>
                <a:ext cx="10259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sp>
        <p:nvSpPr>
          <p:cNvPr id="134" name="Textfeld 133"/>
          <p:cNvSpPr txBox="1"/>
          <p:nvPr/>
        </p:nvSpPr>
        <p:spPr>
          <a:xfrm>
            <a:off x="4918014" y="3377038"/>
            <a:ext cx="1212438" cy="93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4870312" y="3426902"/>
            <a:ext cx="1212438" cy="93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uppieren 89"/>
          <p:cNvGrpSpPr/>
          <p:nvPr/>
        </p:nvGrpSpPr>
        <p:grpSpPr>
          <a:xfrm>
            <a:off x="4820415" y="3475671"/>
            <a:ext cx="1212438" cy="934478"/>
            <a:chOff x="3561758" y="1620182"/>
            <a:chExt cx="1212438" cy="934478"/>
          </a:xfrm>
        </p:grpSpPr>
        <p:sp>
          <p:nvSpPr>
            <p:cNvPr id="91" name="Textfeld 90"/>
            <p:cNvSpPr txBox="1"/>
            <p:nvPr/>
          </p:nvSpPr>
          <p:spPr>
            <a:xfrm>
              <a:off x="3561758" y="1620182"/>
              <a:ext cx="1212438" cy="93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Resource</a:t>
              </a: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661081" y="1835821"/>
              <a:ext cx="1013792" cy="202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Resource Skill</a:t>
              </a:r>
            </a:p>
          </p:txBody>
        </p:sp>
        <p:sp>
          <p:nvSpPr>
            <p:cNvPr id="93" name="Rechteck 92"/>
            <p:cNvSpPr/>
            <p:nvPr/>
          </p:nvSpPr>
          <p:spPr>
            <a:xfrm>
              <a:off x="3661081" y="2132356"/>
              <a:ext cx="1013792" cy="202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Resource Skill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117005" y="2413288"/>
              <a:ext cx="10259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cxnSp>
        <p:nvCxnSpPr>
          <p:cNvPr id="137" name="Gerader Verbinder 136"/>
          <p:cNvCxnSpPr>
            <a:stCxn id="30" idx="2"/>
            <a:endCxn id="108" idx="0"/>
          </p:cNvCxnSpPr>
          <p:nvPr/>
        </p:nvCxnSpPr>
        <p:spPr>
          <a:xfrm flipH="1">
            <a:off x="5428413" y="2628817"/>
            <a:ext cx="38" cy="1193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>
            <a:endCxn id="134" idx="3"/>
          </p:cNvCxnSpPr>
          <p:nvPr/>
        </p:nvCxnSpPr>
        <p:spPr>
          <a:xfrm flipH="1">
            <a:off x="6130452" y="3844277"/>
            <a:ext cx="8146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9" idx="2"/>
            <a:endCxn id="123" idx="3"/>
          </p:cNvCxnSpPr>
          <p:nvPr/>
        </p:nvCxnSpPr>
        <p:spPr>
          <a:xfrm rot="5400000">
            <a:off x="6383102" y="1401889"/>
            <a:ext cx="396351" cy="89456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6252259" y="3781739"/>
            <a:ext cx="361274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derives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257441" y="1980966"/>
            <a:ext cx="331822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derives</a:t>
            </a:r>
          </a:p>
        </p:txBody>
      </p:sp>
      <p:grpSp>
        <p:nvGrpSpPr>
          <p:cNvPr id="152" name="Gruppieren 151"/>
          <p:cNvGrpSpPr/>
          <p:nvPr/>
        </p:nvGrpSpPr>
        <p:grpSpPr>
          <a:xfrm>
            <a:off x="3794325" y="3699681"/>
            <a:ext cx="689853" cy="246231"/>
            <a:chOff x="4103588" y="3814713"/>
            <a:chExt cx="689853" cy="246231"/>
          </a:xfrm>
        </p:grpSpPr>
        <p:sp>
          <p:nvSpPr>
            <p:cNvPr id="151" name="Rechteck 150"/>
            <p:cNvSpPr/>
            <p:nvPr/>
          </p:nvSpPr>
          <p:spPr>
            <a:xfrm>
              <a:off x="4166460" y="3814713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4136846" y="384609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4103588" y="387401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Ability</a:t>
              </a: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3794325" y="3996130"/>
            <a:ext cx="689853" cy="246231"/>
            <a:chOff x="4103588" y="3814713"/>
            <a:chExt cx="689853" cy="246231"/>
          </a:xfrm>
        </p:grpSpPr>
        <p:sp>
          <p:nvSpPr>
            <p:cNvPr id="154" name="Rechteck 153"/>
            <p:cNvSpPr/>
            <p:nvPr/>
          </p:nvSpPr>
          <p:spPr>
            <a:xfrm>
              <a:off x="4166460" y="3814713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4136846" y="384609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4103588" y="387401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Consumable</a:t>
              </a:r>
            </a:p>
          </p:txBody>
        </p:sp>
      </p:grpSp>
      <p:grpSp>
        <p:nvGrpSpPr>
          <p:cNvPr id="157" name="Gruppieren 156"/>
          <p:cNvGrpSpPr/>
          <p:nvPr/>
        </p:nvGrpSpPr>
        <p:grpSpPr>
          <a:xfrm>
            <a:off x="3794325" y="1918336"/>
            <a:ext cx="689853" cy="246231"/>
            <a:chOff x="4103588" y="3814713"/>
            <a:chExt cx="689853" cy="246231"/>
          </a:xfrm>
        </p:grpSpPr>
        <p:sp>
          <p:nvSpPr>
            <p:cNvPr id="158" name="Rechteck 157"/>
            <p:cNvSpPr/>
            <p:nvPr/>
          </p:nvSpPr>
          <p:spPr>
            <a:xfrm>
              <a:off x="4166460" y="3814713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4136846" y="384609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4103588" y="387401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Constraint</a:t>
              </a:r>
            </a:p>
          </p:txBody>
        </p:sp>
      </p:grpSp>
      <p:cxnSp>
        <p:nvCxnSpPr>
          <p:cNvPr id="161" name="Gerader Verbinder 160"/>
          <p:cNvCxnSpPr>
            <a:stCxn id="92" idx="1"/>
            <a:endCxn id="151" idx="3"/>
          </p:cNvCxnSpPr>
          <p:nvPr/>
        </p:nvCxnSpPr>
        <p:spPr>
          <a:xfrm flipH="1">
            <a:off x="4484178" y="3792726"/>
            <a:ext cx="435560" cy="42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/>
          <p:cNvCxnSpPr>
            <a:stCxn id="93" idx="1"/>
            <a:endCxn id="154" idx="3"/>
          </p:cNvCxnSpPr>
          <p:nvPr/>
        </p:nvCxnSpPr>
        <p:spPr>
          <a:xfrm flipH="1">
            <a:off x="4484178" y="4089261"/>
            <a:ext cx="435560" cy="3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39" idx="1"/>
            <a:endCxn id="158" idx="3"/>
          </p:cNvCxnSpPr>
          <p:nvPr/>
        </p:nvCxnSpPr>
        <p:spPr>
          <a:xfrm flipH="1">
            <a:off x="4484178" y="2011394"/>
            <a:ext cx="437377" cy="4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/>
          <p:cNvSpPr txBox="1"/>
          <p:nvPr/>
        </p:nvSpPr>
        <p:spPr>
          <a:xfrm>
            <a:off x="4587137" y="1947989"/>
            <a:ext cx="166712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4587137" y="3730640"/>
            <a:ext cx="166712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4587137" y="4026012"/>
            <a:ext cx="2180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91921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/>
          <p:cNvSpPr/>
          <p:nvPr/>
        </p:nvSpPr>
        <p:spPr>
          <a:xfrm>
            <a:off x="427383" y="1674741"/>
            <a:ext cx="1262270" cy="112809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/>
          <p:cNvSpPr/>
          <p:nvPr/>
        </p:nvSpPr>
        <p:spPr>
          <a:xfrm>
            <a:off x="923512" y="266697"/>
            <a:ext cx="270012" cy="1606828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2656" t="27486" r="2031" b="6553"/>
          <a:stretch/>
        </p:blipFill>
        <p:spPr>
          <a:xfrm>
            <a:off x="3143251" y="714375"/>
            <a:ext cx="2314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6031F79-9D44-4D1D-AD90-78D2794BB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b="4042"/>
          <a:stretch/>
        </p:blipFill>
        <p:spPr>
          <a:xfrm>
            <a:off x="849085" y="3512457"/>
            <a:ext cx="3672114" cy="16255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728183D-9A55-469B-AC0F-4E46553F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763" r="1264" b="2730"/>
          <a:stretch/>
        </p:blipFill>
        <p:spPr>
          <a:xfrm>
            <a:off x="849086" y="754743"/>
            <a:ext cx="3672114" cy="27577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2B0D9F2-BADB-4193-8559-9FA7D8273F2D}"/>
              </a:ext>
            </a:extLst>
          </p:cNvPr>
          <p:cNvSpPr txBox="1"/>
          <p:nvPr/>
        </p:nvSpPr>
        <p:spPr>
          <a:xfrm>
            <a:off x="1661886" y="4984169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5EC8453-F10A-4BE3-B5BA-F526C43A6184}"/>
              </a:ext>
            </a:extLst>
          </p:cNvPr>
          <p:cNvSpPr txBox="1"/>
          <p:nvPr/>
        </p:nvSpPr>
        <p:spPr>
          <a:xfrm>
            <a:off x="3425372" y="4984168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B35DD-7157-490C-81EB-93CF9BE51B57}"/>
              </a:ext>
            </a:extLst>
          </p:cNvPr>
          <p:cNvSpPr txBox="1"/>
          <p:nvPr/>
        </p:nvSpPr>
        <p:spPr>
          <a:xfrm>
            <a:off x="2543628" y="3376712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18067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1605</Words>
  <Application>Microsoft Office PowerPoint</Application>
  <PresentationFormat>Bildschirmpräsentation (16:10)</PresentationFormat>
  <Paragraphs>530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Colin Reiff</cp:lastModifiedBy>
  <cp:revision>542</cp:revision>
  <dcterms:created xsi:type="dcterms:W3CDTF">2020-11-03T07:50:36Z</dcterms:created>
  <dcterms:modified xsi:type="dcterms:W3CDTF">2021-05-28T06:17:16Z</dcterms:modified>
</cp:coreProperties>
</file>