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68" r:id="rId5"/>
    <p:sldId id="271" r:id="rId6"/>
    <p:sldId id="272" r:id="rId7"/>
    <p:sldId id="259" r:id="rId8"/>
    <p:sldId id="262" r:id="rId9"/>
    <p:sldId id="265" r:id="rId10"/>
    <p:sldId id="261" r:id="rId11"/>
    <p:sldId id="257" r:id="rId12"/>
    <p:sldId id="267" r:id="rId13"/>
    <p:sldId id="260" r:id="rId14"/>
    <p:sldId id="264" r:id="rId15"/>
    <p:sldId id="256" r:id="rId16"/>
    <p:sldId id="258" r:id="rId17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69"/>
            <p14:sldId id="270"/>
            <p14:sldId id="268"/>
            <p14:sldId id="271"/>
            <p14:sldId id="272"/>
            <p14:sldId id="259"/>
            <p14:sldId id="262"/>
            <p14:sldId id="265"/>
            <p14:sldId id="261"/>
            <p14:sldId id="257"/>
            <p14:sldId id="267"/>
            <p14:sldId id="260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658" y="135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Modeling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Modeling of virtual twins of the </a:t>
            </a:r>
            <a:r>
              <a:rPr lang="en-US" b="1" dirty="0" smtClean="0"/>
              <a:t>resources</a:t>
            </a:r>
            <a:r>
              <a:rPr lang="en-US" dirty="0" smtClean="0"/>
              <a:t> and </a:t>
            </a:r>
            <a:r>
              <a:rPr lang="en-US" b="1" dirty="0" smtClean="0"/>
              <a:t>parts </a:t>
            </a:r>
            <a:r>
              <a:rPr lang="en-US" dirty="0" smtClean="0"/>
              <a:t>(in the form of possible manufacturing process steps).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 smtClean="0"/>
              <a:t>Multi Criteria Decision Analysis</a:t>
            </a:r>
            <a:endParaRPr lang="en-US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Manufacturing </a:t>
            </a:r>
            <a:r>
              <a:rPr lang="en-US" dirty="0"/>
              <a:t>Process </a:t>
            </a:r>
            <a:r>
              <a:rPr lang="en-US" dirty="0" smtClean="0"/>
              <a:t>Steps with </a:t>
            </a:r>
            <a:r>
              <a:rPr lang="en-US" dirty="0"/>
              <a:t>the defined Constraints and has the “best” evaluation criteria (price, time, CO2-e, </a:t>
            </a:r>
            <a:r>
              <a:rPr lang="en-US" dirty="0" smtClean="0"/>
              <a:t>…)?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“&lt;":</a:t>
            </a: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fulfilled 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-----| 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|------PMPS3-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RS1, RS3, RS4], [RS6, RS7, RS9], [RS8, RS10, RS5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</a:t>
            </a:r>
          </a:p>
          <a:p>
            <a:pPr lvl="2"/>
            <a:endParaRPr lang="de-DE" altLang="de-DE" sz="1000" dirty="0" smtClean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</a:t>
            </a:r>
            <a:r>
              <a:rPr lang="de-DE" altLang="de-DE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</a:t>
            </a:r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permutation is a unique combination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de-DE" sz="1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altLang="de-DE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  <a:endParaRPr lang="en-US" altLang="de-DE" sz="1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in the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0, 1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comparative value 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</a:t>
                </a:r>
                <a:r>
                  <a:rPr lang="en-US" altLang="de-DE" sz="1000" b="1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 smtClean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</a:t>
            </a:r>
            <a:r>
              <a:rPr lang="en-US" altLang="de-DE" sz="1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5538"/>
              </p:ext>
            </p:extLst>
          </p:nvPr>
        </p:nvGraphicFramePr>
        <p:xfrm>
          <a:off x="6764305" y="-229301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94877"/>
              </p:ext>
            </p:extLst>
          </p:nvPr>
        </p:nvGraphicFramePr>
        <p:xfrm>
          <a:off x="6768956" y="487543"/>
          <a:ext cx="187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55080"/>
              </p:ext>
            </p:extLst>
          </p:nvPr>
        </p:nvGraphicFramePr>
        <p:xfrm>
          <a:off x="4780772" y="48464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98612"/>
              </p:ext>
            </p:extLst>
          </p:nvPr>
        </p:nvGraphicFramePr>
        <p:xfrm>
          <a:off x="4780772" y="1499690"/>
          <a:ext cx="144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abilities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skill_consumables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2034"/>
              </p:ext>
            </p:extLst>
          </p:nvPr>
        </p:nvGraphicFramePr>
        <p:xfrm>
          <a:off x="422572" y="1672363"/>
          <a:ext cx="14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27540"/>
              </p:ext>
            </p:extLst>
          </p:nvPr>
        </p:nvGraphicFramePr>
        <p:xfrm>
          <a:off x="422572" y="3781503"/>
          <a:ext cx="14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4262"/>
              </p:ext>
            </p:extLst>
          </p:nvPr>
        </p:nvGraphicFramePr>
        <p:xfrm>
          <a:off x="422572" y="4723778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45740"/>
              </p:ext>
            </p:extLst>
          </p:nvPr>
        </p:nvGraphicFramePr>
        <p:xfrm>
          <a:off x="2387178" y="3781503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68841"/>
              </p:ext>
            </p:extLst>
          </p:nvPr>
        </p:nvGraphicFramePr>
        <p:xfrm>
          <a:off x="2382527" y="4633778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6472"/>
              </p:ext>
            </p:extLst>
          </p:nvPr>
        </p:nvGraphicFramePr>
        <p:xfrm>
          <a:off x="2377875" y="5389082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part_manufacturing_process_steps</a:t>
                      </a:r>
                      <a:endParaRPr lang="en-US" sz="800" b="1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2597"/>
              </p:ext>
            </p:extLst>
          </p:nvPr>
        </p:nvGraphicFramePr>
        <p:xfrm>
          <a:off x="4780772" y="378150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resource_skills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32996"/>
              </p:ext>
            </p:extLst>
          </p:nvPr>
        </p:nvGraphicFramePr>
        <p:xfrm>
          <a:off x="6768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</a:t>
                      </a:r>
                      <a:endParaRPr lang="en-US" sz="800" b="1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7478"/>
              </p:ext>
            </p:extLst>
          </p:nvPr>
        </p:nvGraphicFramePr>
        <p:xfrm>
          <a:off x="6683231" y="4630920"/>
          <a:ext cx="2052000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PartManufacturingProcessStep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700305" y="130699"/>
            <a:ext cx="56" cy="234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 flipV="1">
            <a:off x="6346993" y="846093"/>
            <a:ext cx="421963" cy="14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V="1">
            <a:off x="5500772" y="1327186"/>
            <a:ext cx="463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500772" y="3597829"/>
            <a:ext cx="463" cy="1836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704956" y="1207543"/>
            <a:ext cx="167" cy="10706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705123" y="3600065"/>
            <a:ext cx="4108" cy="103085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7" y="4903629"/>
            <a:ext cx="2306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3" idx="3"/>
            <a:endCxn id="207" idx="1"/>
          </p:cNvCxnSpPr>
          <p:nvPr/>
        </p:nvCxnSpPr>
        <p:spPr>
          <a:xfrm flipV="1">
            <a:off x="1862572" y="4903629"/>
            <a:ext cx="401894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318471" y="4439948"/>
            <a:ext cx="56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13" idx="0"/>
            <a:endCxn id="209" idx="1"/>
          </p:cNvCxnSpPr>
          <p:nvPr/>
        </p:nvCxnSpPr>
        <p:spPr>
          <a:xfrm flipV="1">
            <a:off x="1142572" y="4434264"/>
            <a:ext cx="3697" cy="28951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142572" y="3409796"/>
            <a:ext cx="2152" cy="3717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82"/>
          <p:cNvCxnSpPr>
            <a:stCxn id="13" idx="2"/>
            <a:endCxn id="196" idx="3"/>
          </p:cNvCxnSpPr>
          <p:nvPr/>
        </p:nvCxnSpPr>
        <p:spPr>
          <a:xfrm rot="5400000" flipH="1" flipV="1">
            <a:off x="2832178" y="-844963"/>
            <a:ext cx="4239135" cy="7618348"/>
          </a:xfrm>
          <a:prstGeom prst="bentConnector4">
            <a:avLst>
              <a:gd name="adj1" fmla="val -22829"/>
              <a:gd name="adj2" fmla="val 10300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35270" y="2756513"/>
            <a:ext cx="712898" cy="133708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>
            <a:off x="4249875" y="5659082"/>
            <a:ext cx="2313621" cy="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0" idx="1"/>
            <a:endCxn id="193" idx="3"/>
          </p:cNvCxnSpPr>
          <p:nvPr/>
        </p:nvCxnSpPr>
        <p:spPr>
          <a:xfrm flipH="1" flipV="1">
            <a:off x="1988689" y="2487521"/>
            <a:ext cx="2792083" cy="2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038124" y="36462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602040" y="1351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495631" y="34262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5" name="Textfeld 164"/>
          <p:cNvSpPr txBox="1"/>
          <p:nvPr/>
        </p:nvSpPr>
        <p:spPr>
          <a:xfrm>
            <a:off x="8752092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612028" y="121527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692141" y="72153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323546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498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301012" y="347956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397426" y="136831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395728" y="364975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301012" y="121527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660260" y="235002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563899" y="293887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199737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93844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940340" y="4334019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113708" y="433401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246382" y="36458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207118" y="449589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3" name="Textfeld 182"/>
          <p:cNvSpPr txBox="1"/>
          <p:nvPr/>
        </p:nvSpPr>
        <p:spPr>
          <a:xfrm>
            <a:off x="1035364" y="458815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601459" y="446752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495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452860" y="477390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448098" y="553597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1" y="477637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1" y="55079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910214" y="477390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2155628" y="4769187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1038137" y="509629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1880689" y="245152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aute 195"/>
          <p:cNvSpPr/>
          <p:nvPr/>
        </p:nvSpPr>
        <p:spPr>
          <a:xfrm>
            <a:off x="8652920" y="80864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563496" y="562387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561420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aute 206"/>
          <p:cNvSpPr/>
          <p:nvPr/>
        </p:nvSpPr>
        <p:spPr>
          <a:xfrm>
            <a:off x="2264466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aute 208"/>
          <p:cNvSpPr/>
          <p:nvPr/>
        </p:nvSpPr>
        <p:spPr>
          <a:xfrm rot="16200000">
            <a:off x="1092269" y="4344264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264471" y="43499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447235" y="35078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447235" y="123718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646361" y="38303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651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651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660260" y="303260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09072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238993" y="81009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89040"/>
              </p:ext>
            </p:extLst>
          </p:nvPr>
        </p:nvGraphicFramePr>
        <p:xfrm>
          <a:off x="422572" y="-22930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02973"/>
              </p:ext>
            </p:extLst>
          </p:nvPr>
        </p:nvGraphicFramePr>
        <p:xfrm>
          <a:off x="6510305" y="-20797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1821"/>
              </p:ext>
            </p:extLst>
          </p:nvPr>
        </p:nvGraphicFramePr>
        <p:xfrm>
          <a:off x="6514956" y="899023"/>
          <a:ext cx="1872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category: Category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43712"/>
              </p:ext>
            </p:extLst>
          </p:nvPr>
        </p:nvGraphicFramePr>
        <p:xfrm>
          <a:off x="4499188" y="896123"/>
          <a:ext cx="1594584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0034"/>
              </p:ext>
            </p:extLst>
          </p:nvPr>
        </p:nvGraphicFramePr>
        <p:xfrm>
          <a:off x="4499188" y="1911170"/>
          <a:ext cx="1594584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resource: Resource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skill: 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17389"/>
              </p:ext>
            </p:extLst>
          </p:nvPr>
        </p:nvGraphicFramePr>
        <p:xfrm>
          <a:off x="902631" y="1672363"/>
          <a:ext cx="1530117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7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consumable: Consumable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65071"/>
              </p:ext>
            </p:extLst>
          </p:nvPr>
        </p:nvGraphicFramePr>
        <p:xfrm>
          <a:off x="902631" y="3842806"/>
          <a:ext cx="153011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6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84444"/>
              </p:ext>
            </p:extLst>
          </p:nvPr>
        </p:nvGraphicFramePr>
        <p:xfrm>
          <a:off x="2653179" y="3842806"/>
          <a:ext cx="1605997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97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58277"/>
              </p:ext>
            </p:extLst>
          </p:nvPr>
        </p:nvGraphicFramePr>
        <p:xfrm>
          <a:off x="2652140" y="4695081"/>
          <a:ext cx="160238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386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99516"/>
              </p:ext>
            </p:extLst>
          </p:nvPr>
        </p:nvGraphicFramePr>
        <p:xfrm>
          <a:off x="2654796" y="5450385"/>
          <a:ext cx="1595078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78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227"/>
              </p:ext>
            </p:extLst>
          </p:nvPr>
        </p:nvGraphicFramePr>
        <p:xfrm>
          <a:off x="4482510" y="3845269"/>
          <a:ext cx="1611262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262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76"/>
              </p:ext>
            </p:extLst>
          </p:nvPr>
        </p:nvGraphicFramePr>
        <p:xfrm>
          <a:off x="6514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part_process_step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1636"/>
              </p:ext>
            </p:extLst>
          </p:nvPr>
        </p:nvGraphicFramePr>
        <p:xfrm>
          <a:off x="6429230" y="4692223"/>
          <a:ext cx="205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="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446305" y="339203"/>
            <a:ext cx="56" cy="437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>
            <a:off x="6219993" y="1349023"/>
            <a:ext cx="29496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H="1" flipV="1">
            <a:off x="5295825" y="1738666"/>
            <a:ext cx="655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288141" y="3666091"/>
            <a:ext cx="368" cy="1791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450956" y="1799023"/>
            <a:ext cx="167" cy="479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451123" y="3600065"/>
            <a:ext cx="4107" cy="10921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6" y="4964932"/>
            <a:ext cx="2052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452259" y="4501251"/>
            <a:ext cx="1074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667689" y="3409796"/>
            <a:ext cx="1545" cy="4330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27303" y="3095600"/>
            <a:ext cx="576081" cy="9183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 flipV="1">
            <a:off x="4249874" y="5629901"/>
            <a:ext cx="2059621" cy="4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endCxn id="193" idx="3"/>
          </p:cNvCxnSpPr>
          <p:nvPr/>
        </p:nvCxnSpPr>
        <p:spPr>
          <a:xfrm flipH="1" flipV="1">
            <a:off x="2553664" y="2518363"/>
            <a:ext cx="1936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562633" y="37075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348040" y="3436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241631" y="75410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358028" y="18182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438141" y="1205769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188210" y="120791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244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088286" y="354783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189635" y="177979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183002" y="37180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093221" y="162675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394106" y="2344265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278149" y="335035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247743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146295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247496" y="439532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345900" y="370718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340906" y="455720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347458" y="452882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241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198859" y="483520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194097" y="5505994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0" y="48376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0" y="550599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2445664" y="248236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309495" y="559390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307419" y="4928932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398259" y="441125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234509" y="357609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241825" y="164866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392361" y="79451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397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397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374510" y="323072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61523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111993" y="131302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87430"/>
              </p:ext>
            </p:extLst>
          </p:nvPr>
        </p:nvGraphicFramePr>
        <p:xfrm>
          <a:off x="902632" y="-1594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76" name="Tabel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91875"/>
              </p:ext>
            </p:extLst>
          </p:nvPr>
        </p:nvGraphicFramePr>
        <p:xfrm>
          <a:off x="2137935" y="-11530"/>
          <a:ext cx="972000" cy="96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  <a:b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8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Tabel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57640"/>
              </p:ext>
            </p:extLst>
          </p:nvPr>
        </p:nvGraphicFramePr>
        <p:xfrm>
          <a:off x="3370120" y="-1153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si_unit</a:t>
                      </a:r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String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9032" y="237525"/>
            <a:ext cx="445636" cy="673508"/>
            <a:chOff x="349032" y="641385"/>
            <a:chExt cx="445636" cy="673508"/>
          </a:xfrm>
        </p:grpSpPr>
        <p:sp>
          <p:nvSpPr>
            <p:cNvPr id="2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sp>
        <p:nvSpPr>
          <p:cNvPr id="5" name="Rechteck 4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839634" y="237525"/>
            <a:ext cx="654025" cy="826878"/>
            <a:chOff x="244838" y="641385"/>
            <a:chExt cx="654025" cy="826878"/>
          </a:xfrm>
        </p:grpSpPr>
        <p:sp>
          <p:nvSpPr>
            <p:cNvPr id="7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975086" y="1954008"/>
            <a:ext cx="383118" cy="796618"/>
            <a:chOff x="380291" y="641385"/>
            <a:chExt cx="383118" cy="796618"/>
          </a:xfrm>
        </p:grpSpPr>
        <p:sp>
          <p:nvSpPr>
            <p:cNvPr id="10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130644" y="414816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33474" y="953839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64497" y="1615971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36072" y="2192855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19" name="Gerader Verbinder 18"/>
          <p:cNvCxnSpPr>
            <a:endCxn id="14" idx="1"/>
          </p:cNvCxnSpPr>
          <p:nvPr/>
        </p:nvCxnSpPr>
        <p:spPr>
          <a:xfrm>
            <a:off x="856465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4" idx="3"/>
          </p:cNvCxnSpPr>
          <p:nvPr/>
        </p:nvCxnSpPr>
        <p:spPr>
          <a:xfrm>
            <a:off x="2602769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7" idx="1"/>
            <a:endCxn id="3" idx="2"/>
          </p:cNvCxnSpPr>
          <p:nvPr/>
        </p:nvCxnSpPr>
        <p:spPr>
          <a:xfrm rot="10800000">
            <a:off x="571851" y="911034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6" idx="2"/>
            <a:endCxn id="17" idx="0"/>
          </p:cNvCxnSpPr>
          <p:nvPr/>
        </p:nvCxnSpPr>
        <p:spPr>
          <a:xfrm>
            <a:off x="1866706" y="1272763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8" idx="0"/>
            <a:endCxn id="17" idx="2"/>
          </p:cNvCxnSpPr>
          <p:nvPr/>
        </p:nvCxnSpPr>
        <p:spPr>
          <a:xfrm flipH="1" flipV="1">
            <a:off x="1866709" y="1811785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18" idx="3"/>
          </p:cNvCxnSpPr>
          <p:nvPr/>
        </p:nvCxnSpPr>
        <p:spPr>
          <a:xfrm flipH="1">
            <a:off x="2697352" y="2352317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  <a:endCxn id="16" idx="3"/>
          </p:cNvCxnSpPr>
          <p:nvPr/>
        </p:nvCxnSpPr>
        <p:spPr>
          <a:xfrm rot="5400000">
            <a:off x="2958843" y="905497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58750" y="1554415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147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ürfel 4"/>
          <p:cNvSpPr/>
          <p:nvPr/>
        </p:nvSpPr>
        <p:spPr>
          <a:xfrm>
            <a:off x="427383" y="1674741"/>
            <a:ext cx="1262270" cy="1128093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ürfel 6"/>
          <p:cNvSpPr/>
          <p:nvPr/>
        </p:nvSpPr>
        <p:spPr>
          <a:xfrm>
            <a:off x="923512" y="266697"/>
            <a:ext cx="270012" cy="1606828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72656" t="27486" r="2031" b="6553"/>
          <a:stretch/>
        </p:blipFill>
        <p:spPr>
          <a:xfrm>
            <a:off x="3143251" y="714375"/>
            <a:ext cx="2314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290"/>
            <a:ext cx="9144000" cy="406041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274320" y="1569720"/>
            <a:ext cx="9433560" cy="1287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Possibility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-274320" y="2933179"/>
            <a:ext cx="9433560" cy="193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Possibility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388"/>
            <a:ext cx="9159240" cy="1280146"/>
          </a:xfrm>
          <a:prstGeom prst="rect">
            <a:avLst/>
          </a:prstGeom>
          <a:ln w="12700">
            <a:noFill/>
          </a:ln>
        </p:spPr>
      </p:pic>
      <p:sp>
        <p:nvSpPr>
          <p:cNvPr id="10" name="Ellipse 9"/>
          <p:cNvSpPr/>
          <p:nvPr/>
        </p:nvSpPr>
        <p:spPr>
          <a:xfrm>
            <a:off x="8382000" y="31242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8382000" y="17907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-227160" y="551346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-274320" y="4963389"/>
            <a:ext cx="9433560" cy="1280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6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Manufacturing</a:t>
              </a:r>
              <a:br>
                <a:rPr lang="en-US" dirty="0" smtClean="0"/>
              </a:br>
              <a:r>
                <a:rPr lang="en-US" dirty="0" smtClean="0"/>
                <a:t>Expert</a:t>
              </a:r>
              <a:endParaRPr lang="en-US" dirty="0"/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  <a:endPara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  <a:endParaRPr lang="en-US" sz="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 smtClean="0"/>
                <a:t>Service Provider</a:t>
              </a:r>
              <a:endParaRPr lang="en-US" dirty="0"/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 smtClean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  <a:endPara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  <a:endParaRPr lang="en-US" sz="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  <a:endParaRPr lang="en-US" sz="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666</Words>
  <Application>Microsoft Office PowerPoint</Application>
  <PresentationFormat>Bildschirmpräsentation (16:10)</PresentationFormat>
  <Paragraphs>401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383</cp:revision>
  <dcterms:created xsi:type="dcterms:W3CDTF">2020-11-03T07:50:36Z</dcterms:created>
  <dcterms:modified xsi:type="dcterms:W3CDTF">2021-03-11T11:37:38Z</dcterms:modified>
</cp:coreProperties>
</file>