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70" r:id="rId4"/>
    <p:sldId id="277" r:id="rId5"/>
    <p:sldId id="279" r:id="rId6"/>
    <p:sldId id="268" r:id="rId7"/>
    <p:sldId id="278" r:id="rId8"/>
    <p:sldId id="271" r:id="rId9"/>
    <p:sldId id="273" r:id="rId10"/>
    <p:sldId id="272" r:id="rId11"/>
    <p:sldId id="274" r:id="rId12"/>
    <p:sldId id="275" r:id="rId13"/>
    <p:sldId id="276" r:id="rId14"/>
    <p:sldId id="259" r:id="rId15"/>
    <p:sldId id="262" r:id="rId16"/>
    <p:sldId id="265" r:id="rId17"/>
    <p:sldId id="261" r:id="rId18"/>
    <p:sldId id="257" r:id="rId19"/>
    <p:sldId id="267" r:id="rId20"/>
    <p:sldId id="260" r:id="rId21"/>
    <p:sldId id="264" r:id="rId22"/>
    <p:sldId id="256" r:id="rId23"/>
    <p:sldId id="258" r:id="rId24"/>
  </p:sldIdLst>
  <p:sldSz cx="9144000" cy="5715000" type="screen16x10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ling" id="{C7A12683-3AA6-445B-9D1A-958E71A7642E}">
          <p14:sldIdLst>
            <p14:sldId id="266"/>
            <p14:sldId id="269"/>
            <p14:sldId id="270"/>
            <p14:sldId id="277"/>
            <p14:sldId id="279"/>
            <p14:sldId id="268"/>
            <p14:sldId id="278"/>
            <p14:sldId id="271"/>
            <p14:sldId id="273"/>
            <p14:sldId id="272"/>
            <p14:sldId id="274"/>
            <p14:sldId id="275"/>
            <p14:sldId id="276"/>
            <p14:sldId id="259"/>
            <p14:sldId id="262"/>
            <p14:sldId id="265"/>
            <p14:sldId id="261"/>
            <p14:sldId id="257"/>
            <p14:sldId id="267"/>
            <p14:sldId id="260"/>
            <p14:sldId id="264"/>
          </p14:sldIdLst>
        </p14:section>
        <p14:section name="Archive" id="{A6391D21-9052-49A7-A846-25441C928DD0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9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144" y="14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6573-0F6A-409A-81A3-E5A359E080D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Modeling of virtual twins of the </a:t>
            </a:r>
            <a:r>
              <a:rPr lang="en-US" b="1" dirty="0"/>
              <a:t>resources</a:t>
            </a:r>
            <a:r>
              <a:rPr lang="en-US" dirty="0"/>
              <a:t> and </a:t>
            </a:r>
            <a:r>
              <a:rPr lang="en-US" b="1" dirty="0"/>
              <a:t>parts </a:t>
            </a:r>
            <a:r>
              <a:rPr lang="en-US" dirty="0"/>
              <a:t>(in the form of possible manufacturing process steps).</a:t>
            </a:r>
          </a:p>
        </p:txBody>
      </p:sp>
    </p:spTree>
    <p:extLst>
      <p:ext uri="{BB962C8B-B14F-4D97-AF65-F5344CB8AC3E}">
        <p14:creationId xmlns:p14="http://schemas.microsoft.com/office/powerpoint/2010/main" val="219512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290"/>
            <a:ext cx="9144000" cy="4060419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-274320" y="1569720"/>
            <a:ext cx="9433560" cy="1287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2</a:t>
            </a:r>
          </a:p>
        </p:txBody>
      </p:sp>
      <p:sp>
        <p:nvSpPr>
          <p:cNvPr id="7" name="Rechteck 6"/>
          <p:cNvSpPr/>
          <p:nvPr/>
        </p:nvSpPr>
        <p:spPr>
          <a:xfrm>
            <a:off x="-274320" y="2933179"/>
            <a:ext cx="9433560" cy="193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1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3388"/>
            <a:ext cx="9159240" cy="1280146"/>
          </a:xfrm>
          <a:prstGeom prst="rect">
            <a:avLst/>
          </a:prstGeom>
          <a:ln w="12700">
            <a:noFill/>
          </a:ln>
        </p:spPr>
      </p:pic>
      <p:sp>
        <p:nvSpPr>
          <p:cNvPr id="10" name="Ellipse 9"/>
          <p:cNvSpPr/>
          <p:nvPr/>
        </p:nvSpPr>
        <p:spPr>
          <a:xfrm>
            <a:off x="8382000" y="31242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Ellipse 12"/>
          <p:cNvSpPr/>
          <p:nvPr/>
        </p:nvSpPr>
        <p:spPr>
          <a:xfrm>
            <a:off x="8382000" y="17907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Ellipse 13"/>
          <p:cNvSpPr/>
          <p:nvPr/>
        </p:nvSpPr>
        <p:spPr>
          <a:xfrm>
            <a:off x="-227160" y="551346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hteck 14"/>
          <p:cNvSpPr/>
          <p:nvPr/>
        </p:nvSpPr>
        <p:spPr>
          <a:xfrm>
            <a:off x="-274320" y="4963389"/>
            <a:ext cx="9433560" cy="1280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F102F122-8A04-4312-8818-63BC6D12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8" y="0"/>
            <a:ext cx="8682843" cy="5715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8E603DAC-4DC8-4076-8914-C5BBCBD57F68}"/>
              </a:ext>
            </a:extLst>
          </p:cNvPr>
          <p:cNvSpPr/>
          <p:nvPr/>
        </p:nvSpPr>
        <p:spPr>
          <a:xfrm>
            <a:off x="-60960" y="693420"/>
            <a:ext cx="8974381" cy="2491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A8593190-A0E2-4313-9D6F-D2781F19A52A}"/>
              </a:ext>
            </a:extLst>
          </p:cNvPr>
          <p:cNvSpPr/>
          <p:nvPr/>
        </p:nvSpPr>
        <p:spPr>
          <a:xfrm>
            <a:off x="-60960" y="3222739"/>
            <a:ext cx="8974381" cy="2491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1</a:t>
            </a:r>
          </a:p>
        </p:txBody>
      </p:sp>
    </p:spTree>
    <p:extLst>
      <p:ext uri="{BB962C8B-B14F-4D97-AF65-F5344CB8AC3E}">
        <p14:creationId xmlns:p14="http://schemas.microsoft.com/office/powerpoint/2010/main" val="235827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560C84DC-4FB5-4462-9BF6-8194223CA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8" y="1190409"/>
            <a:ext cx="8649907" cy="3086531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72387A0-6C91-4517-B497-D0D9C0F9F647}"/>
              </a:ext>
            </a:extLst>
          </p:cNvPr>
          <p:cNvSpPr/>
          <p:nvPr/>
        </p:nvSpPr>
        <p:spPr>
          <a:xfrm>
            <a:off x="0" y="1914525"/>
            <a:ext cx="8880485" cy="1152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61F122B4-CEF5-478B-B953-C445BC049AB4}"/>
              </a:ext>
            </a:extLst>
          </p:cNvPr>
          <p:cNvSpPr/>
          <p:nvPr/>
        </p:nvSpPr>
        <p:spPr>
          <a:xfrm>
            <a:off x="0" y="3098800"/>
            <a:ext cx="8880485" cy="112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 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E67A8D6D-27AE-4BE1-9EE3-29278694AB45}"/>
              </a:ext>
            </a:extLst>
          </p:cNvPr>
          <p:cNvSpPr/>
          <p:nvPr/>
        </p:nvSpPr>
        <p:spPr>
          <a:xfrm>
            <a:off x="8166100" y="19558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538D60FD-4AE9-42A0-811D-A0F07C3AF5E0}"/>
              </a:ext>
            </a:extLst>
          </p:cNvPr>
          <p:cNvSpPr/>
          <p:nvPr/>
        </p:nvSpPr>
        <p:spPr>
          <a:xfrm>
            <a:off x="8166100" y="312420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38EE9FEA-701D-4D8F-895E-2A5F5ADC2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"/>
          <a:stretch/>
        </p:blipFill>
        <p:spPr>
          <a:xfrm>
            <a:off x="230578" y="4244976"/>
            <a:ext cx="8640372" cy="947712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F9E9A39D-63B6-4AAC-B1DD-F61B6A2140DD}"/>
              </a:ext>
            </a:extLst>
          </p:cNvPr>
          <p:cNvSpPr/>
          <p:nvPr/>
        </p:nvSpPr>
        <p:spPr>
          <a:xfrm>
            <a:off x="47160" y="462883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E1DC2741-E497-4319-A38C-8BD9DEB98EA9}"/>
              </a:ext>
            </a:extLst>
          </p:cNvPr>
          <p:cNvSpPr/>
          <p:nvPr/>
        </p:nvSpPr>
        <p:spPr>
          <a:xfrm>
            <a:off x="0" y="4244976"/>
            <a:ext cx="8880485" cy="94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9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15"/>
          <a:stretch/>
        </p:blipFill>
        <p:spPr>
          <a:xfrm>
            <a:off x="774231" y="285750"/>
            <a:ext cx="7647926" cy="65246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0" b="69352"/>
          <a:stretch/>
        </p:blipFill>
        <p:spPr>
          <a:xfrm>
            <a:off x="774231" y="1240631"/>
            <a:ext cx="7647926" cy="27146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2" b="80093"/>
          <a:stretch/>
        </p:blipFill>
        <p:spPr>
          <a:xfrm>
            <a:off x="774231" y="938213"/>
            <a:ext cx="7647926" cy="2857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89" b="58518"/>
          <a:stretch/>
        </p:blipFill>
        <p:spPr>
          <a:xfrm>
            <a:off x="774231" y="1581150"/>
            <a:ext cx="7647926" cy="2619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14" b="47408"/>
          <a:stretch/>
        </p:blipFill>
        <p:spPr>
          <a:xfrm>
            <a:off x="774231" y="1902619"/>
            <a:ext cx="7647926" cy="27146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53" b="36576"/>
          <a:stretch/>
        </p:blipFill>
        <p:spPr>
          <a:xfrm>
            <a:off x="774231" y="2219325"/>
            <a:ext cx="7647926" cy="2762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4" b="4168"/>
          <a:stretch/>
        </p:blipFill>
        <p:spPr>
          <a:xfrm>
            <a:off x="774231" y="3176587"/>
            <a:ext cx="7647926" cy="27146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7" b="15000"/>
          <a:stretch/>
        </p:blipFill>
        <p:spPr>
          <a:xfrm>
            <a:off x="774231" y="2867025"/>
            <a:ext cx="7647926" cy="26193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65" b="25742"/>
          <a:stretch/>
        </p:blipFill>
        <p:spPr>
          <a:xfrm>
            <a:off x="774231" y="2557462"/>
            <a:ext cx="7647926" cy="261938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57225" y="966787"/>
            <a:ext cx="7758113" cy="8905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27000" tIns="27000" rIns="567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Possibility 2</a:t>
            </a:r>
          </a:p>
        </p:txBody>
      </p:sp>
      <p:sp>
        <p:nvSpPr>
          <p:cNvPr id="16" name="Rechteck 15"/>
          <p:cNvSpPr/>
          <p:nvPr/>
        </p:nvSpPr>
        <p:spPr>
          <a:xfrm>
            <a:off x="657225" y="1902619"/>
            <a:ext cx="7758113" cy="15644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27000" tIns="27000" rIns="567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Possibility 1</a:t>
            </a:r>
          </a:p>
        </p:txBody>
      </p:sp>
      <p:sp>
        <p:nvSpPr>
          <p:cNvPr id="17" name="Ellipse 16"/>
          <p:cNvSpPr/>
          <p:nvPr/>
        </p:nvSpPr>
        <p:spPr>
          <a:xfrm>
            <a:off x="7772400" y="1000088"/>
            <a:ext cx="162000" cy="1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8" name="Ellipse 17"/>
          <p:cNvSpPr/>
          <p:nvPr/>
        </p:nvSpPr>
        <p:spPr>
          <a:xfrm>
            <a:off x="7772400" y="1952513"/>
            <a:ext cx="162000" cy="1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3"/>
          <a:srcRect b="49279"/>
          <a:stretch/>
        </p:blipFill>
        <p:spPr>
          <a:xfrm>
            <a:off x="778993" y="3526631"/>
            <a:ext cx="7647926" cy="569118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3"/>
          <a:srcRect t="63243" b="15535"/>
          <a:stretch/>
        </p:blipFill>
        <p:spPr>
          <a:xfrm>
            <a:off x="778993" y="4098131"/>
            <a:ext cx="7647926" cy="238125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657225" y="3529012"/>
            <a:ext cx="7758113" cy="8096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000" tIns="27000" rIns="567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09658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feld 192"/>
          <p:cNvSpPr txBox="1"/>
          <p:nvPr/>
        </p:nvSpPr>
        <p:spPr>
          <a:xfrm>
            <a:off x="63165" y="59961"/>
            <a:ext cx="2009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Roles and Workflows</a:t>
            </a:r>
          </a:p>
        </p:txBody>
      </p:sp>
      <p:grpSp>
        <p:nvGrpSpPr>
          <p:cNvPr id="196" name="Gruppieren 195"/>
          <p:cNvGrpSpPr/>
          <p:nvPr/>
        </p:nvGrpSpPr>
        <p:grpSpPr>
          <a:xfrm>
            <a:off x="837378" y="629918"/>
            <a:ext cx="903153" cy="713460"/>
            <a:chOff x="1765771" y="653834"/>
            <a:chExt cx="903153" cy="713460"/>
          </a:xfrm>
        </p:grpSpPr>
        <p:grpSp>
          <p:nvGrpSpPr>
            <p:cNvPr id="120" name="Gruppieren 119"/>
            <p:cNvGrpSpPr/>
            <p:nvPr/>
          </p:nvGrpSpPr>
          <p:grpSpPr>
            <a:xfrm>
              <a:off x="1805356" y="653834"/>
              <a:ext cx="863568" cy="472669"/>
              <a:chOff x="1558056" y="1138256"/>
              <a:chExt cx="1151424" cy="630226"/>
            </a:xfrm>
          </p:grpSpPr>
          <p:sp>
            <p:nvSpPr>
              <p:cNvPr id="121" name="Pfeil nach rechts 120"/>
              <p:cNvSpPr/>
              <p:nvPr/>
            </p:nvSpPr>
            <p:spPr>
              <a:xfrm>
                <a:off x="1558056" y="1254771"/>
                <a:ext cx="1151424" cy="40499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pic>
            <p:nvPicPr>
              <p:cNvPr id="122" name="Grafik 1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32" t="36232" r="1966" b="35821"/>
              <a:stretch/>
            </p:blipFill>
            <p:spPr>
              <a:xfrm>
                <a:off x="1771862" y="1138256"/>
                <a:ext cx="514835" cy="630226"/>
              </a:xfrm>
              <a:prstGeom prst="rect">
                <a:avLst/>
              </a:prstGeom>
            </p:spPr>
          </p:pic>
          <p:pic>
            <p:nvPicPr>
              <p:cNvPr id="123" name="Grafik 12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1775760" y="1202264"/>
                <a:ext cx="395396" cy="300155"/>
              </a:xfrm>
              <a:prstGeom prst="rect">
                <a:avLst/>
              </a:prstGeom>
            </p:spPr>
          </p:pic>
        </p:grpSp>
        <p:sp>
          <p:nvSpPr>
            <p:cNvPr id="195" name="Textfeld 194"/>
            <p:cNvSpPr txBox="1"/>
            <p:nvPr/>
          </p:nvSpPr>
          <p:spPr>
            <a:xfrm>
              <a:off x="1765771" y="1121073"/>
              <a:ext cx="79829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Part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Definition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Constraints</a:t>
              </a:r>
            </a:p>
          </p:txBody>
        </p:sp>
      </p:grpSp>
      <p:grpSp>
        <p:nvGrpSpPr>
          <p:cNvPr id="202" name="Gruppieren 201"/>
          <p:cNvGrpSpPr/>
          <p:nvPr/>
        </p:nvGrpSpPr>
        <p:grpSpPr>
          <a:xfrm>
            <a:off x="174645" y="587271"/>
            <a:ext cx="457375" cy="619522"/>
            <a:chOff x="418423" y="607476"/>
            <a:chExt cx="457375" cy="619522"/>
          </a:xfrm>
        </p:grpSpPr>
        <p:sp>
          <p:nvSpPr>
            <p:cNvPr id="191" name="Textfeld 190"/>
            <p:cNvSpPr txBox="1"/>
            <p:nvPr/>
          </p:nvSpPr>
          <p:spPr>
            <a:xfrm>
              <a:off x="424293" y="1103887"/>
              <a:ext cx="44563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Customer</a:t>
              </a:r>
            </a:p>
          </p:txBody>
        </p:sp>
        <p:pic>
          <p:nvPicPr>
            <p:cNvPr id="201" name="Grafik 20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04" name="Gruppieren 203"/>
          <p:cNvGrpSpPr/>
          <p:nvPr/>
        </p:nvGrpSpPr>
        <p:grpSpPr>
          <a:xfrm>
            <a:off x="1877870" y="587271"/>
            <a:ext cx="654025" cy="756106"/>
            <a:chOff x="320100" y="607476"/>
            <a:chExt cx="654025" cy="756106"/>
          </a:xfrm>
        </p:grpSpPr>
        <p:sp>
          <p:nvSpPr>
            <p:cNvPr id="205" name="Textfeld 204"/>
            <p:cNvSpPr txBox="1"/>
            <p:nvPr/>
          </p:nvSpPr>
          <p:spPr>
            <a:xfrm>
              <a:off x="320100" y="1117361"/>
              <a:ext cx="65402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Manufacturing</a:t>
              </a:r>
              <a:br>
                <a:rPr lang="en-US" dirty="0"/>
              </a:br>
              <a:r>
                <a:rPr lang="en-US" dirty="0"/>
                <a:t>Expert</a:t>
              </a:r>
            </a:p>
          </p:txBody>
        </p:sp>
        <p:pic>
          <p:nvPicPr>
            <p:cNvPr id="206" name="Grafik 20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13" name="Gruppieren 212"/>
          <p:cNvGrpSpPr/>
          <p:nvPr/>
        </p:nvGrpSpPr>
        <p:grpSpPr>
          <a:xfrm>
            <a:off x="2621325" y="619864"/>
            <a:ext cx="2495876" cy="727835"/>
            <a:chOff x="2828241" y="803480"/>
            <a:chExt cx="2495876" cy="727835"/>
          </a:xfrm>
        </p:grpSpPr>
        <p:grpSp>
          <p:nvGrpSpPr>
            <p:cNvPr id="207" name="Gruppieren 206"/>
            <p:cNvGrpSpPr/>
            <p:nvPr/>
          </p:nvGrpSpPr>
          <p:grpSpPr>
            <a:xfrm>
              <a:off x="2828241" y="900919"/>
              <a:ext cx="2495876" cy="630396"/>
              <a:chOff x="916994" y="741220"/>
              <a:chExt cx="2495876" cy="630396"/>
            </a:xfrm>
          </p:grpSpPr>
          <p:sp>
            <p:nvSpPr>
              <p:cNvPr id="210" name="Pfeil nach rechts 209"/>
              <p:cNvSpPr/>
              <p:nvPr/>
            </p:nvSpPr>
            <p:spPr>
              <a:xfrm>
                <a:off x="1805356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09" name="Textfeld 208"/>
              <p:cNvSpPr txBox="1"/>
              <p:nvPr/>
            </p:nvSpPr>
            <p:spPr>
              <a:xfrm>
                <a:off x="916994" y="1125395"/>
                <a:ext cx="24958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Possibilities</a:t>
                </a:r>
                <a:b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their PMPS (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Part Manufacturing Process Steps)</a:t>
                </a:r>
              </a:p>
            </p:txBody>
          </p:sp>
        </p:grpSp>
        <p:pic>
          <p:nvPicPr>
            <p:cNvPr id="203" name="Grafik 20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264" name="Gruppieren 263"/>
          <p:cNvGrpSpPr/>
          <p:nvPr/>
        </p:nvGrpSpPr>
        <p:grpSpPr>
          <a:xfrm>
            <a:off x="2496798" y="1704514"/>
            <a:ext cx="2673003" cy="2226104"/>
            <a:chOff x="3023604" y="1489474"/>
            <a:chExt cx="2673003" cy="2226104"/>
          </a:xfrm>
        </p:grpSpPr>
        <p:grpSp>
          <p:nvGrpSpPr>
            <p:cNvPr id="241" name="Gruppieren 240"/>
            <p:cNvGrpSpPr/>
            <p:nvPr/>
          </p:nvGrpSpPr>
          <p:grpSpPr>
            <a:xfrm>
              <a:off x="3093180" y="1714109"/>
              <a:ext cx="2566304" cy="857250"/>
              <a:chOff x="2876550" y="1733550"/>
              <a:chExt cx="2566304" cy="857250"/>
            </a:xfrm>
          </p:grpSpPr>
          <p:sp>
            <p:nvSpPr>
              <p:cNvPr id="235" name="Rechteck 234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1 </a:t>
                </a:r>
              </a:p>
            </p:txBody>
          </p:sp>
          <p:sp>
            <p:nvSpPr>
              <p:cNvPr id="237" name="Rechteck 236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Forming</a:t>
                </a:r>
              </a:p>
            </p:txBody>
          </p:sp>
          <p:sp>
            <p:nvSpPr>
              <p:cNvPr id="238" name="Rechteck 237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</a:p>
            </p:txBody>
          </p:sp>
          <p:sp>
            <p:nvSpPr>
              <p:cNvPr id="239" name="Rechteck 238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</a:p>
            </p:txBody>
          </p:sp>
          <p:sp>
            <p:nvSpPr>
              <p:cNvPr id="240" name="Rechteck 239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pic>
            <p:nvPicPr>
              <p:cNvPr id="188" name="Grafik 18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139" name="Grafik 13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15" name="Grafik 21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18" name="Grafik 2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21" name="Grafik 22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23" name="Textfeld 22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7" name="Textfeld 226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28" name="Textfeld 227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9" name="Textfeld 228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134" name="Pfeil nach rechts 133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5" name="Pfeil nach rechts 134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6" name="Pfeil nach rechts 155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7" name="Pfeil nach rechts 156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242" name="Gruppieren 241"/>
            <p:cNvGrpSpPr/>
            <p:nvPr/>
          </p:nvGrpSpPr>
          <p:grpSpPr>
            <a:xfrm>
              <a:off x="3093180" y="2629707"/>
              <a:ext cx="2566304" cy="857250"/>
              <a:chOff x="2876550" y="1733550"/>
              <a:chExt cx="2566304" cy="857250"/>
            </a:xfrm>
          </p:grpSpPr>
          <p:sp>
            <p:nvSpPr>
              <p:cNvPr id="243" name="Rechteck 242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2 </a:t>
                </a:r>
              </a:p>
            </p:txBody>
          </p:sp>
          <p:sp>
            <p:nvSpPr>
              <p:cNvPr id="244" name="Rechteck 243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Printing</a:t>
                </a:r>
              </a:p>
            </p:txBody>
          </p:sp>
          <p:sp>
            <p:nvSpPr>
              <p:cNvPr id="245" name="Rechteck 244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</a:p>
            </p:txBody>
          </p:sp>
          <p:sp>
            <p:nvSpPr>
              <p:cNvPr id="246" name="Rechteck 245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pic>
            <p:nvPicPr>
              <p:cNvPr id="248" name="Grafik 24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49" name="Grafik 24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50" name="Grafik 24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1" name="Grafik 25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2" name="Grafik 25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53" name="Textfeld 25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4" name="Textfeld 253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55" name="Textfeld 254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6" name="Textfeld 255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257" name="Pfeil nach rechts 256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8" name="Pfeil nach rechts 257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9" name="Pfeil nach rechts 258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60" name="Pfeil nach rechts 259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262" name="Textfeld 261"/>
            <p:cNvSpPr txBox="1"/>
            <p:nvPr/>
          </p:nvSpPr>
          <p:spPr>
            <a:xfrm rot="5400000">
              <a:off x="4341468" y="3542609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/>
                <a:t>…</a:t>
              </a:r>
              <a:endParaRPr lang="en-US" b="1" dirty="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3023604" y="1489474"/>
              <a:ext cx="2673003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</a:p>
          </p:txBody>
        </p:sp>
      </p:grpSp>
      <p:cxnSp>
        <p:nvCxnSpPr>
          <p:cNvPr id="266" name="Gerader Verbinder 265"/>
          <p:cNvCxnSpPr>
            <a:endCxn id="209" idx="2"/>
          </p:cNvCxnSpPr>
          <p:nvPr/>
        </p:nvCxnSpPr>
        <p:spPr>
          <a:xfrm flipV="1">
            <a:off x="2496798" y="1347699"/>
            <a:ext cx="1372465" cy="35184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r Verbinder 266"/>
          <p:cNvCxnSpPr>
            <a:endCxn id="209" idx="2"/>
          </p:cNvCxnSpPr>
          <p:nvPr/>
        </p:nvCxnSpPr>
        <p:spPr>
          <a:xfrm flipH="1" flipV="1">
            <a:off x="3869263" y="1347699"/>
            <a:ext cx="1300546" cy="3478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uppieren 270"/>
          <p:cNvGrpSpPr/>
          <p:nvPr/>
        </p:nvGrpSpPr>
        <p:grpSpPr>
          <a:xfrm>
            <a:off x="5226453" y="604950"/>
            <a:ext cx="595289" cy="622297"/>
            <a:chOff x="386125" y="1809689"/>
            <a:chExt cx="595289" cy="622297"/>
          </a:xfrm>
        </p:grpSpPr>
        <p:pic>
          <p:nvPicPr>
            <p:cNvPr id="119" name="Grafik 1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6" t="12006" r="75734" b="68802"/>
            <a:stretch/>
          </p:blipFill>
          <p:spPr>
            <a:xfrm>
              <a:off x="419744" y="1809689"/>
              <a:ext cx="561670" cy="426377"/>
            </a:xfrm>
            <a:prstGeom prst="rect">
              <a:avLst/>
            </a:prstGeom>
          </p:spPr>
        </p:pic>
        <p:sp>
          <p:nvSpPr>
            <p:cNvPr id="270" name="Textfeld 269"/>
            <p:cNvSpPr txBox="1"/>
            <p:nvPr/>
          </p:nvSpPr>
          <p:spPr>
            <a:xfrm>
              <a:off x="386125" y="2308875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Virtual Part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2" name="Gruppieren 271"/>
          <p:cNvGrpSpPr/>
          <p:nvPr/>
        </p:nvGrpSpPr>
        <p:grpSpPr>
          <a:xfrm>
            <a:off x="7827887" y="4221388"/>
            <a:ext cx="755015" cy="619522"/>
            <a:chOff x="269605" y="607476"/>
            <a:chExt cx="755015" cy="619522"/>
          </a:xfrm>
        </p:grpSpPr>
        <p:sp>
          <p:nvSpPr>
            <p:cNvPr id="273" name="Textfeld 272"/>
            <p:cNvSpPr txBox="1"/>
            <p:nvPr/>
          </p:nvSpPr>
          <p:spPr>
            <a:xfrm>
              <a:off x="269605" y="1103887"/>
              <a:ext cx="75501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Service Provider</a:t>
              </a:r>
            </a:p>
          </p:txBody>
        </p:sp>
        <p:pic>
          <p:nvPicPr>
            <p:cNvPr id="274" name="Grafik 27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75" name="Gruppieren 274"/>
          <p:cNvGrpSpPr/>
          <p:nvPr/>
        </p:nvGrpSpPr>
        <p:grpSpPr>
          <a:xfrm>
            <a:off x="6150025" y="4238943"/>
            <a:ext cx="1439497" cy="725075"/>
            <a:chOff x="3356428" y="803480"/>
            <a:chExt cx="1439497" cy="725075"/>
          </a:xfrm>
        </p:grpSpPr>
        <p:grpSp>
          <p:nvGrpSpPr>
            <p:cNvPr id="276" name="Gruppieren 275"/>
            <p:cNvGrpSpPr/>
            <p:nvPr/>
          </p:nvGrpSpPr>
          <p:grpSpPr>
            <a:xfrm>
              <a:off x="3356428" y="900919"/>
              <a:ext cx="1439497" cy="627636"/>
              <a:chOff x="1445181" y="741220"/>
              <a:chExt cx="1439497" cy="627636"/>
            </a:xfrm>
          </p:grpSpPr>
          <p:sp>
            <p:nvSpPr>
              <p:cNvPr id="278" name="Pfeil nach rechts 277"/>
              <p:cNvSpPr/>
              <p:nvPr/>
            </p:nvSpPr>
            <p:spPr>
              <a:xfrm flipH="1">
                <a:off x="1626941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79" name="Textfeld 278"/>
              <p:cNvSpPr txBox="1"/>
              <p:nvPr/>
            </p:nvSpPr>
            <p:spPr>
              <a:xfrm>
                <a:off x="1445181" y="1122635"/>
                <a:ext cx="14394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Resources</a:t>
                </a:r>
                <a:b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their RS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(Resource Skills)</a:t>
                </a:r>
              </a:p>
            </p:txBody>
          </p:sp>
        </p:grpSp>
        <p:pic>
          <p:nvPicPr>
            <p:cNvPr id="277" name="Grafik 27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324" name="Gruppieren 323"/>
          <p:cNvGrpSpPr/>
          <p:nvPr/>
        </p:nvGrpSpPr>
        <p:grpSpPr>
          <a:xfrm>
            <a:off x="5034667" y="4127500"/>
            <a:ext cx="812723" cy="713408"/>
            <a:chOff x="5229178" y="4576652"/>
            <a:chExt cx="812723" cy="713408"/>
          </a:xfrm>
        </p:grpSpPr>
        <p:pic>
          <p:nvPicPr>
            <p:cNvPr id="114" name="Grafik 11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01" t="70258" r="70951" b="-2494"/>
            <a:stretch/>
          </p:blipFill>
          <p:spPr>
            <a:xfrm>
              <a:off x="5353682" y="4576652"/>
              <a:ext cx="575787" cy="613589"/>
            </a:xfrm>
            <a:prstGeom prst="rect">
              <a:avLst/>
            </a:prstGeom>
          </p:spPr>
        </p:pic>
        <p:sp>
          <p:nvSpPr>
            <p:cNvPr id="323" name="Textfeld 322"/>
            <p:cNvSpPr txBox="1"/>
            <p:nvPr/>
          </p:nvSpPr>
          <p:spPr>
            <a:xfrm>
              <a:off x="5229178" y="5166949"/>
              <a:ext cx="81272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Virtual Resources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4" name="Gruppieren 353"/>
          <p:cNvGrpSpPr/>
          <p:nvPr/>
        </p:nvGrpSpPr>
        <p:grpSpPr>
          <a:xfrm>
            <a:off x="5791125" y="1695557"/>
            <a:ext cx="2101850" cy="2226104"/>
            <a:chOff x="5864225" y="1757020"/>
            <a:chExt cx="2101850" cy="2226104"/>
          </a:xfrm>
        </p:grpSpPr>
        <p:sp>
          <p:nvSpPr>
            <p:cNvPr id="303" name="Rechteck 302"/>
            <p:cNvSpPr/>
            <p:nvPr/>
          </p:nvSpPr>
          <p:spPr>
            <a:xfrm>
              <a:off x="5929468" y="1981655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1</a:t>
              </a:r>
            </a:p>
          </p:txBody>
        </p:sp>
        <p:sp>
          <p:nvSpPr>
            <p:cNvPr id="283" name="Textfeld 282"/>
            <p:cNvSpPr txBox="1"/>
            <p:nvPr/>
          </p:nvSpPr>
          <p:spPr>
            <a:xfrm rot="5400000">
              <a:off x="6879193" y="3810155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/>
                <a:t>…</a:t>
              </a:r>
              <a:endParaRPr lang="en-US" b="1" dirty="0"/>
            </a:p>
          </p:txBody>
        </p:sp>
        <p:sp>
          <p:nvSpPr>
            <p:cNvPr id="284" name="Rechteck 283"/>
            <p:cNvSpPr/>
            <p:nvPr/>
          </p:nvSpPr>
          <p:spPr>
            <a:xfrm>
              <a:off x="5864225" y="1757020"/>
              <a:ext cx="2101850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</a:p>
          </p:txBody>
        </p:sp>
        <p:grpSp>
          <p:nvGrpSpPr>
            <p:cNvPr id="332" name="Gruppieren 331"/>
            <p:cNvGrpSpPr/>
            <p:nvPr/>
          </p:nvGrpSpPr>
          <p:grpSpPr>
            <a:xfrm>
              <a:off x="6171126" y="2007055"/>
              <a:ext cx="520187" cy="806384"/>
              <a:chOff x="6171126" y="2007055"/>
              <a:chExt cx="520187" cy="806384"/>
            </a:xfrm>
          </p:grpSpPr>
          <p:sp>
            <p:nvSpPr>
              <p:cNvPr id="304" name="Rechteck 30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13" name="Textfeld 312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25" name="Textfeld 32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3" name="Gruppieren 332"/>
            <p:cNvGrpSpPr/>
            <p:nvPr/>
          </p:nvGrpSpPr>
          <p:grpSpPr>
            <a:xfrm>
              <a:off x="6760889" y="2007055"/>
              <a:ext cx="520187" cy="806384"/>
              <a:chOff x="6171126" y="2007055"/>
              <a:chExt cx="520187" cy="806384"/>
            </a:xfrm>
          </p:grpSpPr>
          <p:sp>
            <p:nvSpPr>
              <p:cNvPr id="334" name="Rechteck 33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35" name="Textfeld 334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36" name="Textfeld 335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7" name="Gruppieren 336"/>
            <p:cNvGrpSpPr/>
            <p:nvPr/>
          </p:nvGrpSpPr>
          <p:grpSpPr>
            <a:xfrm>
              <a:off x="7350652" y="2007055"/>
              <a:ext cx="520187" cy="806384"/>
              <a:chOff x="6171126" y="2007055"/>
              <a:chExt cx="520187" cy="806384"/>
            </a:xfrm>
          </p:grpSpPr>
          <p:sp>
            <p:nvSpPr>
              <p:cNvPr id="338" name="Rechteck 337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39" name="Textfeld 338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40" name="Textfeld 339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sp>
          <p:nvSpPr>
            <p:cNvPr id="341" name="Rechteck 340"/>
            <p:cNvSpPr/>
            <p:nvPr/>
          </p:nvSpPr>
          <p:spPr>
            <a:xfrm>
              <a:off x="5929468" y="2900904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2</a:t>
              </a:r>
            </a:p>
          </p:txBody>
        </p:sp>
        <p:grpSp>
          <p:nvGrpSpPr>
            <p:cNvPr id="342" name="Gruppieren 341"/>
            <p:cNvGrpSpPr/>
            <p:nvPr/>
          </p:nvGrpSpPr>
          <p:grpSpPr>
            <a:xfrm>
              <a:off x="6171126" y="2926304"/>
              <a:ext cx="520187" cy="806384"/>
              <a:chOff x="6171126" y="2007055"/>
              <a:chExt cx="520187" cy="806384"/>
            </a:xfrm>
          </p:grpSpPr>
          <p:sp>
            <p:nvSpPr>
              <p:cNvPr id="343" name="Rechteck 342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44" name="Textfeld 343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45" name="Textfeld 34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46" name="Gruppieren 345"/>
            <p:cNvGrpSpPr/>
            <p:nvPr/>
          </p:nvGrpSpPr>
          <p:grpSpPr>
            <a:xfrm>
              <a:off x="6760889" y="2926304"/>
              <a:ext cx="520187" cy="806384"/>
              <a:chOff x="6171126" y="2007055"/>
              <a:chExt cx="520187" cy="806384"/>
            </a:xfrm>
          </p:grpSpPr>
          <p:sp>
            <p:nvSpPr>
              <p:cNvPr id="347" name="Rechteck 346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48" name="Textfeld 347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49" name="Textfeld 348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50" name="Gruppieren 349"/>
            <p:cNvGrpSpPr/>
            <p:nvPr/>
          </p:nvGrpSpPr>
          <p:grpSpPr>
            <a:xfrm>
              <a:off x="7350652" y="2926304"/>
              <a:ext cx="520187" cy="806384"/>
              <a:chOff x="6171126" y="2007055"/>
              <a:chExt cx="520187" cy="806384"/>
            </a:xfrm>
          </p:grpSpPr>
          <p:sp>
            <p:nvSpPr>
              <p:cNvPr id="351" name="Rechteck 350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52" name="Textfeld 351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53" name="Textfeld 352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</p:grpSp>
      <p:cxnSp>
        <p:nvCxnSpPr>
          <p:cNvPr id="355" name="Gerader Verbinder 354"/>
          <p:cNvCxnSpPr>
            <a:stCxn id="277" idx="0"/>
          </p:cNvCxnSpPr>
          <p:nvPr/>
        </p:nvCxnSpPr>
        <p:spPr>
          <a:xfrm flipH="1" flipV="1">
            <a:off x="5791125" y="3921661"/>
            <a:ext cx="1078637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r Verbinder 357"/>
          <p:cNvCxnSpPr>
            <a:stCxn id="277" idx="0"/>
          </p:cNvCxnSpPr>
          <p:nvPr/>
        </p:nvCxnSpPr>
        <p:spPr>
          <a:xfrm flipV="1">
            <a:off x="6869762" y="3921661"/>
            <a:ext cx="1023213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Pfeil nach oben und unten 361"/>
          <p:cNvSpPr/>
          <p:nvPr/>
        </p:nvSpPr>
        <p:spPr>
          <a:xfrm>
            <a:off x="5289894" y="1510180"/>
            <a:ext cx="383203" cy="2617319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Searching the “best” Solution*</a:t>
            </a:r>
          </a:p>
        </p:txBody>
      </p:sp>
      <p:sp>
        <p:nvSpPr>
          <p:cNvPr id="363" name="Textfeld 362"/>
          <p:cNvSpPr txBox="1"/>
          <p:nvPr/>
        </p:nvSpPr>
        <p:spPr>
          <a:xfrm>
            <a:off x="2436999" y="5255633"/>
            <a:ext cx="424795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*Which combination of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Resource Skills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can execute all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with the defined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and has the “best” evaluation criteria (price, time, CO2-e, …)?</a:t>
            </a:r>
          </a:p>
        </p:txBody>
      </p:sp>
    </p:spTree>
    <p:extLst>
      <p:ext uri="{BB962C8B-B14F-4D97-AF65-F5344CB8AC3E}">
        <p14:creationId xmlns:p14="http://schemas.microsoft.com/office/powerpoint/2010/main" val="592831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450"/>
            <a:ext cx="4414435" cy="37274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54" y="198460"/>
            <a:ext cx="4463746" cy="50228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937000" y="3782495"/>
            <a:ext cx="743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9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370"/>
            <a:ext cx="4241800" cy="50951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r="6579"/>
          <a:stretch/>
        </p:blipFill>
        <p:spPr>
          <a:xfrm>
            <a:off x="4465440" y="1041400"/>
            <a:ext cx="4678560" cy="38163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867150" y="4315895"/>
            <a:ext cx="5982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058"/>
            <a:ext cx="4287998" cy="182164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7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Solution Space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886200" y="2525195"/>
            <a:ext cx="5695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2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3165" y="59961"/>
            <a:ext cx="1696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0" name="Rechteck 9"/>
          <p:cNvSpPr/>
          <p:nvPr/>
        </p:nvSpPr>
        <p:spPr>
          <a:xfrm>
            <a:off x="7686675" y="135552"/>
            <a:ext cx="1309688" cy="22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Points</a:t>
            </a:r>
          </a:p>
        </p:txBody>
      </p:sp>
      <p:sp>
        <p:nvSpPr>
          <p:cNvPr id="11" name="Rechteck 10"/>
          <p:cNvSpPr/>
          <p:nvPr/>
        </p:nvSpPr>
        <p:spPr>
          <a:xfrm>
            <a:off x="7686675" y="438620"/>
            <a:ext cx="1309688" cy="223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Customer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7686675" y="741688"/>
            <a:ext cx="1309688" cy="223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Service Provider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2365666" y="91059"/>
            <a:ext cx="570111" cy="505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4243899" y="1265783"/>
            <a:ext cx="4414132" cy="4115812"/>
          </a:xfrm>
          <a:custGeom>
            <a:avLst/>
            <a:gdLst>
              <a:gd name="connsiteX0" fmla="*/ 1770647 w 5708984"/>
              <a:gd name="connsiteY0" fmla="*/ 0 h 5183938"/>
              <a:gd name="connsiteX1" fmla="*/ 5708984 w 5708984"/>
              <a:gd name="connsiteY1" fmla="*/ 0 h 5183938"/>
              <a:gd name="connsiteX2" fmla="*/ 5708984 w 5708984"/>
              <a:gd name="connsiteY2" fmla="*/ 2891923 h 5183938"/>
              <a:gd name="connsiteX3" fmla="*/ 5708984 w 5708984"/>
              <a:gd name="connsiteY3" fmla="*/ 2891924 h 5183938"/>
              <a:gd name="connsiteX4" fmla="*/ 5708984 w 5708984"/>
              <a:gd name="connsiteY4" fmla="*/ 5183938 h 5183938"/>
              <a:gd name="connsiteX5" fmla="*/ 0 w 5708984"/>
              <a:gd name="connsiteY5" fmla="*/ 5183938 h 5183938"/>
              <a:gd name="connsiteX6" fmla="*/ 0 w 5708984"/>
              <a:gd name="connsiteY6" fmla="*/ 2891923 h 5183938"/>
              <a:gd name="connsiteX7" fmla="*/ 1770647 w 5708984"/>
              <a:gd name="connsiteY7" fmla="*/ 2891923 h 518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8984" h="5183938">
                <a:moveTo>
                  <a:pt x="1770647" y="0"/>
                </a:moveTo>
                <a:lnTo>
                  <a:pt x="5708984" y="0"/>
                </a:lnTo>
                <a:lnTo>
                  <a:pt x="5708984" y="2891923"/>
                </a:lnTo>
                <a:lnTo>
                  <a:pt x="5708984" y="2891924"/>
                </a:lnTo>
                <a:lnTo>
                  <a:pt x="5708984" y="5183938"/>
                </a:lnTo>
                <a:lnTo>
                  <a:pt x="0" y="5183938"/>
                </a:lnTo>
                <a:lnTo>
                  <a:pt x="0" y="2891923"/>
                </a:lnTo>
                <a:lnTo>
                  <a:pt x="1770647" y="289192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8" name="Rechteck 17"/>
          <p:cNvSpPr/>
          <p:nvPr/>
        </p:nvSpPr>
        <p:spPr>
          <a:xfrm>
            <a:off x="1215727" y="4685634"/>
            <a:ext cx="649149" cy="952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532089" y="1918004"/>
            <a:ext cx="691907" cy="812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645960" y="2006113"/>
            <a:ext cx="746445" cy="645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90600" y="3667210"/>
            <a:ext cx="1092602" cy="777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072550" y="635254"/>
            <a:ext cx="932909" cy="658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511297" y="2835365"/>
            <a:ext cx="746445" cy="693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9961"/>
            <a:ext cx="7668635" cy="559745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585858" y="1966594"/>
            <a:ext cx="586956" cy="70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769411" y="5019926"/>
            <a:ext cx="664697" cy="301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275977" y="4747828"/>
            <a:ext cx="520874" cy="841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55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91571"/>
            <a:ext cx="7886700" cy="1104636"/>
          </a:xfrm>
        </p:spPr>
        <p:txBody>
          <a:bodyPr/>
          <a:lstStyle/>
          <a:p>
            <a:r>
              <a:rPr lang="en-US" b="1" dirty="0"/>
              <a:t>Multi Criteria Decision Analysis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combination of Resource Skills can execute all </a:t>
            </a:r>
            <a:br>
              <a:rPr lang="en-US" dirty="0"/>
            </a:br>
            <a:r>
              <a:rPr lang="en-US" dirty="0"/>
              <a:t>Part Manufacturing Process Steps with the defined Constraints and has the “best” evaluation criteria (price, time, CO2-e, …)?</a:t>
            </a:r>
          </a:p>
        </p:txBody>
      </p:sp>
    </p:spTree>
    <p:extLst>
      <p:ext uri="{BB962C8B-B14F-4D97-AF65-F5344CB8AC3E}">
        <p14:creationId xmlns:p14="http://schemas.microsoft.com/office/powerpoint/2010/main" val="16129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65538"/>
              </p:ext>
            </p:extLst>
          </p:nvPr>
        </p:nvGraphicFramePr>
        <p:xfrm>
          <a:off x="6764305" y="-229301"/>
          <a:ext cx="1872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94877"/>
              </p:ext>
            </p:extLst>
          </p:nvPr>
        </p:nvGraphicFramePr>
        <p:xfrm>
          <a:off x="6768956" y="487543"/>
          <a:ext cx="187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55080"/>
              </p:ext>
            </p:extLst>
          </p:nvPr>
        </p:nvGraphicFramePr>
        <p:xfrm>
          <a:off x="4780772" y="48464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98612"/>
              </p:ext>
            </p:extLst>
          </p:nvPr>
        </p:nvGraphicFramePr>
        <p:xfrm>
          <a:off x="4780772" y="1499690"/>
          <a:ext cx="144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abilities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skill_consumables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62034"/>
              </p:ext>
            </p:extLst>
          </p:nvPr>
        </p:nvGraphicFramePr>
        <p:xfrm>
          <a:off x="422572" y="1672363"/>
          <a:ext cx="144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27540"/>
              </p:ext>
            </p:extLst>
          </p:nvPr>
        </p:nvGraphicFramePr>
        <p:xfrm>
          <a:off x="422572" y="3781503"/>
          <a:ext cx="144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84262"/>
              </p:ext>
            </p:extLst>
          </p:nvPr>
        </p:nvGraphicFramePr>
        <p:xfrm>
          <a:off x="422572" y="4723778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645740"/>
              </p:ext>
            </p:extLst>
          </p:nvPr>
        </p:nvGraphicFramePr>
        <p:xfrm>
          <a:off x="2387178" y="3781503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68841"/>
              </p:ext>
            </p:extLst>
          </p:nvPr>
        </p:nvGraphicFramePr>
        <p:xfrm>
          <a:off x="2382527" y="4633778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manufacturing_process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26472"/>
              </p:ext>
            </p:extLst>
          </p:nvPr>
        </p:nvGraphicFramePr>
        <p:xfrm>
          <a:off x="2377875" y="5389082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File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part_manufacturing_process_steps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32597"/>
              </p:ext>
            </p:extLst>
          </p:nvPr>
        </p:nvGraphicFramePr>
        <p:xfrm>
          <a:off x="4780772" y="378150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manufacturer: String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resource_skills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32996"/>
              </p:ext>
            </p:extLst>
          </p:nvPr>
        </p:nvGraphicFramePr>
        <p:xfrm>
          <a:off x="6768956" y="2399568"/>
          <a:ext cx="187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operator: Operator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optional: Boolean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part_manufacturing_process_step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77478"/>
              </p:ext>
            </p:extLst>
          </p:nvPr>
        </p:nvGraphicFramePr>
        <p:xfrm>
          <a:off x="6683231" y="4630920"/>
          <a:ext cx="2052000" cy="12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PartManufacturingProcessStep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manufacturing_possibility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manufacturing_sequence_number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constraints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21" name="Gerader Verbinder 20"/>
          <p:cNvCxnSpPr>
            <a:stCxn id="5" idx="2"/>
            <a:endCxn id="217" idx="3"/>
          </p:cNvCxnSpPr>
          <p:nvPr/>
        </p:nvCxnSpPr>
        <p:spPr>
          <a:xfrm>
            <a:off x="7700305" y="130699"/>
            <a:ext cx="56" cy="2343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1"/>
            <a:endCxn id="227" idx="3"/>
          </p:cNvCxnSpPr>
          <p:nvPr/>
        </p:nvCxnSpPr>
        <p:spPr>
          <a:xfrm flipH="1" flipV="1">
            <a:off x="6346993" y="846093"/>
            <a:ext cx="421963" cy="14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0"/>
            <a:endCxn id="216" idx="1"/>
          </p:cNvCxnSpPr>
          <p:nvPr/>
        </p:nvCxnSpPr>
        <p:spPr>
          <a:xfrm flipV="1">
            <a:off x="5500772" y="1327186"/>
            <a:ext cx="463" cy="1725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7" idx="0"/>
            <a:endCxn id="214" idx="1"/>
          </p:cNvCxnSpPr>
          <p:nvPr/>
        </p:nvCxnSpPr>
        <p:spPr>
          <a:xfrm flipV="1">
            <a:off x="5500772" y="3597829"/>
            <a:ext cx="463" cy="1836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2"/>
            <a:endCxn id="218" idx="3"/>
          </p:cNvCxnSpPr>
          <p:nvPr/>
        </p:nvCxnSpPr>
        <p:spPr>
          <a:xfrm>
            <a:off x="7704956" y="1207543"/>
            <a:ext cx="167" cy="10706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9" idx="0"/>
            <a:endCxn id="219" idx="1"/>
          </p:cNvCxnSpPr>
          <p:nvPr/>
        </p:nvCxnSpPr>
        <p:spPr>
          <a:xfrm flipH="1" flipV="1">
            <a:off x="7705123" y="3600065"/>
            <a:ext cx="4108" cy="103085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3"/>
            <a:endCxn id="202" idx="1"/>
          </p:cNvCxnSpPr>
          <p:nvPr/>
        </p:nvCxnSpPr>
        <p:spPr>
          <a:xfrm flipV="1">
            <a:off x="4254527" y="4903629"/>
            <a:ext cx="2306893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13" idx="3"/>
            <a:endCxn id="207" idx="1"/>
          </p:cNvCxnSpPr>
          <p:nvPr/>
        </p:nvCxnSpPr>
        <p:spPr>
          <a:xfrm flipV="1">
            <a:off x="1862572" y="4903629"/>
            <a:ext cx="401894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5" idx="0"/>
            <a:endCxn id="212" idx="1"/>
          </p:cNvCxnSpPr>
          <p:nvPr/>
        </p:nvCxnSpPr>
        <p:spPr>
          <a:xfrm flipH="1" flipV="1">
            <a:off x="3318471" y="4439948"/>
            <a:ext cx="56" cy="1938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stCxn id="13" idx="0"/>
            <a:endCxn id="209" idx="1"/>
          </p:cNvCxnSpPr>
          <p:nvPr/>
        </p:nvCxnSpPr>
        <p:spPr>
          <a:xfrm flipV="1">
            <a:off x="1142572" y="4434264"/>
            <a:ext cx="3697" cy="28951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2" idx="0"/>
            <a:endCxn id="221" idx="1"/>
          </p:cNvCxnSpPr>
          <p:nvPr/>
        </p:nvCxnSpPr>
        <p:spPr>
          <a:xfrm flipV="1">
            <a:off x="1142572" y="3409796"/>
            <a:ext cx="2152" cy="37170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82"/>
          <p:cNvCxnSpPr>
            <a:stCxn id="13" idx="2"/>
            <a:endCxn id="196" idx="3"/>
          </p:cNvCxnSpPr>
          <p:nvPr/>
        </p:nvCxnSpPr>
        <p:spPr>
          <a:xfrm rot="5400000" flipH="1" flipV="1">
            <a:off x="2832178" y="-844963"/>
            <a:ext cx="4239135" cy="7618348"/>
          </a:xfrm>
          <a:prstGeom prst="bentConnector4">
            <a:avLst>
              <a:gd name="adj1" fmla="val -22829"/>
              <a:gd name="adj2" fmla="val 103001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14" idx="0"/>
            <a:endCxn id="220" idx="1"/>
          </p:cNvCxnSpPr>
          <p:nvPr/>
        </p:nvCxnSpPr>
        <p:spPr>
          <a:xfrm rot="5400000" flipH="1" flipV="1">
            <a:off x="3635270" y="2756513"/>
            <a:ext cx="712898" cy="133708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6" idx="3"/>
            <a:endCxn id="201" idx="1"/>
          </p:cNvCxnSpPr>
          <p:nvPr/>
        </p:nvCxnSpPr>
        <p:spPr>
          <a:xfrm>
            <a:off x="4249875" y="5659082"/>
            <a:ext cx="2313621" cy="79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10" idx="1"/>
            <a:endCxn id="193" idx="3"/>
          </p:cNvCxnSpPr>
          <p:nvPr/>
        </p:nvCxnSpPr>
        <p:spPr>
          <a:xfrm flipH="1" flipV="1">
            <a:off x="1988689" y="2487521"/>
            <a:ext cx="2792083" cy="21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1038124" y="36462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Textfeld 162"/>
          <p:cNvSpPr txBox="1"/>
          <p:nvPr/>
        </p:nvSpPr>
        <p:spPr>
          <a:xfrm>
            <a:off x="7602040" y="13511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4" name="Textfeld 163"/>
          <p:cNvSpPr txBox="1"/>
          <p:nvPr/>
        </p:nvSpPr>
        <p:spPr>
          <a:xfrm>
            <a:off x="7495631" y="34262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5" name="Textfeld 164"/>
          <p:cNvSpPr txBox="1"/>
          <p:nvPr/>
        </p:nvSpPr>
        <p:spPr>
          <a:xfrm>
            <a:off x="8752092" y="72153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7612028" y="1215278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6692141" y="721532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6323546" y="72153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7498417" y="22687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5301012" y="347956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5397426" y="1368316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3" name="Textfeld 172"/>
          <p:cNvSpPr txBox="1"/>
          <p:nvPr/>
        </p:nvSpPr>
        <p:spPr>
          <a:xfrm>
            <a:off x="5395728" y="3649752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5301012" y="121527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5" name="Textfeld 174"/>
          <p:cNvSpPr txBox="1"/>
          <p:nvPr/>
        </p:nvSpPr>
        <p:spPr>
          <a:xfrm>
            <a:off x="4660260" y="2350023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6" name="Textfeld 175"/>
          <p:cNvSpPr txBox="1"/>
          <p:nvPr/>
        </p:nvSpPr>
        <p:spPr>
          <a:xfrm>
            <a:off x="4563899" y="293887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1997378" y="23500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8" name="Textfeld 177"/>
          <p:cNvSpPr txBox="1"/>
          <p:nvPr/>
        </p:nvSpPr>
        <p:spPr>
          <a:xfrm>
            <a:off x="938446" y="330471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9" name="Textfeld 178"/>
          <p:cNvSpPr txBox="1"/>
          <p:nvPr/>
        </p:nvSpPr>
        <p:spPr>
          <a:xfrm>
            <a:off x="940340" y="4334019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3113708" y="433401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3246382" y="364587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2" name="Textfeld 181"/>
          <p:cNvSpPr txBox="1"/>
          <p:nvPr/>
        </p:nvSpPr>
        <p:spPr>
          <a:xfrm>
            <a:off x="3207118" y="4495898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3" name="Textfeld 182"/>
          <p:cNvSpPr txBox="1"/>
          <p:nvPr/>
        </p:nvSpPr>
        <p:spPr>
          <a:xfrm>
            <a:off x="1035364" y="4588151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4" name="Textfeld 183"/>
          <p:cNvSpPr txBox="1"/>
          <p:nvPr/>
        </p:nvSpPr>
        <p:spPr>
          <a:xfrm>
            <a:off x="7601459" y="446752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5" name="Textfeld 184"/>
          <p:cNvSpPr txBox="1"/>
          <p:nvPr/>
        </p:nvSpPr>
        <p:spPr>
          <a:xfrm>
            <a:off x="7495631" y="350682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6" name="Textfeld 185"/>
          <p:cNvSpPr txBox="1"/>
          <p:nvPr/>
        </p:nvSpPr>
        <p:spPr>
          <a:xfrm>
            <a:off x="6452860" y="4773900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7" name="Textfeld 186"/>
          <p:cNvSpPr txBox="1"/>
          <p:nvPr/>
        </p:nvSpPr>
        <p:spPr>
          <a:xfrm>
            <a:off x="6448098" y="553597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4292741" y="477637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9" name="Textfeld 188"/>
          <p:cNvSpPr txBox="1"/>
          <p:nvPr/>
        </p:nvSpPr>
        <p:spPr>
          <a:xfrm>
            <a:off x="4292741" y="550791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1910214" y="477390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2155628" y="4769187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92" name="Textfeld 191"/>
          <p:cNvSpPr txBox="1"/>
          <p:nvPr/>
        </p:nvSpPr>
        <p:spPr>
          <a:xfrm>
            <a:off x="1038137" y="509629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3" name="Raute 192"/>
          <p:cNvSpPr/>
          <p:nvPr/>
        </p:nvSpPr>
        <p:spPr>
          <a:xfrm>
            <a:off x="1880689" y="245152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aute 195"/>
          <p:cNvSpPr/>
          <p:nvPr/>
        </p:nvSpPr>
        <p:spPr>
          <a:xfrm>
            <a:off x="8652920" y="80864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aute 200"/>
          <p:cNvSpPr/>
          <p:nvPr/>
        </p:nvSpPr>
        <p:spPr>
          <a:xfrm>
            <a:off x="6563496" y="562387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aute 201"/>
          <p:cNvSpPr/>
          <p:nvPr/>
        </p:nvSpPr>
        <p:spPr>
          <a:xfrm>
            <a:off x="6561420" y="48676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aute 206"/>
          <p:cNvSpPr/>
          <p:nvPr/>
        </p:nvSpPr>
        <p:spPr>
          <a:xfrm>
            <a:off x="2264466" y="48676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aute 208"/>
          <p:cNvSpPr/>
          <p:nvPr/>
        </p:nvSpPr>
        <p:spPr>
          <a:xfrm rot="16200000">
            <a:off x="1092269" y="4344264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aute 211"/>
          <p:cNvSpPr/>
          <p:nvPr/>
        </p:nvSpPr>
        <p:spPr>
          <a:xfrm rot="16200000">
            <a:off x="3264471" y="434994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aute 213"/>
          <p:cNvSpPr/>
          <p:nvPr/>
        </p:nvSpPr>
        <p:spPr>
          <a:xfrm rot="16200000">
            <a:off x="5447235" y="35078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aute 215"/>
          <p:cNvSpPr/>
          <p:nvPr/>
        </p:nvSpPr>
        <p:spPr>
          <a:xfrm rot="16200000">
            <a:off x="5447235" y="123718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aute 216"/>
          <p:cNvSpPr/>
          <p:nvPr/>
        </p:nvSpPr>
        <p:spPr>
          <a:xfrm rot="16200000">
            <a:off x="7646361" y="38303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aute 217"/>
          <p:cNvSpPr/>
          <p:nvPr/>
        </p:nvSpPr>
        <p:spPr>
          <a:xfrm rot="16200000">
            <a:off x="7651123" y="229617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aute 218"/>
          <p:cNvSpPr/>
          <p:nvPr/>
        </p:nvSpPr>
        <p:spPr>
          <a:xfrm rot="16200000">
            <a:off x="7651123" y="351006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aute 219"/>
          <p:cNvSpPr/>
          <p:nvPr/>
        </p:nvSpPr>
        <p:spPr>
          <a:xfrm>
            <a:off x="4660260" y="303260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aute 220"/>
          <p:cNvSpPr/>
          <p:nvPr/>
        </p:nvSpPr>
        <p:spPr>
          <a:xfrm rot="16200000">
            <a:off x="1090724" y="331979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aute 226"/>
          <p:cNvSpPr/>
          <p:nvPr/>
        </p:nvSpPr>
        <p:spPr>
          <a:xfrm>
            <a:off x="6238993" y="81009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el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89040"/>
              </p:ext>
            </p:extLst>
          </p:nvPr>
        </p:nvGraphicFramePr>
        <p:xfrm>
          <a:off x="422572" y="-229301"/>
          <a:ext cx="971998" cy="1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8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4" y="59961"/>
            <a:ext cx="234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Searching the Solution Space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227" y="549176"/>
            <a:ext cx="8295813" cy="46166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We search for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 skills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which match the required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process step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 (PMPS)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resource_skill.skill.process_step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part_manufacturing_process_step.process_step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are defined, we check if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 skill (RS)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matches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dependence of the defined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constraint.operator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“&lt;":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	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		fulfilled = True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Then we have the information for which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resources skill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is possible.</a:t>
            </a: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If one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de-DE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this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manufacturing possibility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can not be manufactured and is removed from the solution space.</a:t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Possibility1:	|-----PMPS1------|  |-----PMPS2------|  |------PMPS3-------|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[[RS1, RS3, RS4], [RS6, RS7, RS9], [RS8, RS10, RS5]]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Possibility2: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|-----PMPS1------|  |-----PMPS2------|  |------</a:t>
            </a:r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PMPS3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[[RS1, RS3, RS4], [RS6, RS7, RS9], [                            ]]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Using this information, we create all possible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permutations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A permutation is a unique combination of </a:t>
            </a:r>
            <a:r>
              <a:rPr lang="en-US" alt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resource_skills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which fulfill all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manufacturing possibility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Permutation1: [RS1, RS6, RS8]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Permutation2: [RS1, RS6, RS10]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we calculate the meta data for each </a:t>
                </a: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have: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Price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CO2-e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???</a:t>
                </a:r>
              </a:p>
              <a:p>
                <a:pPr lvl="0"/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Subsequently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evaluate and rank the </a:t>
                </a:r>
                <a:r>
                  <a:rPr lang="en-US" altLang="de-DE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permutations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 two functions: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Regarding one meta information (e.g. lowest price).</a:t>
                </a:r>
              </a:p>
              <a:p>
                <a:pPr marL="228600" lvl="0" indent="-228600">
                  <a:buAutoNum type="arabicPeriod"/>
                </a:pPr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lowest sum of the normalized and weighted meta data.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Rescale the range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(price, time, co2-e) to be in the range [0, 1] with 0 the lowest and 1 the highest value by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de-DE" altLang="de-DE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altLang="de-DE" sz="1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</m:t>
                            </m:r>
                            <m: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altLang="de-DE" sz="1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(Min-Max Normalization)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the weighted value for each feature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𝑤𝑒𝑖𝑔h𝑡𝑒𝑑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de-DE" altLang="de-DE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𝑖𝑚𝑝𝑜𝑟𝑡𝑎𝑛𝑐𝑒</m:t>
                      </m:r>
                    </m:oMath>
                  </m:oMathPara>
                </a14:m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the comparative value for each </a:t>
                </a:r>
                <a:r>
                  <a:rPr lang="en-US" altLang="de-DE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</a:t>
                </a:r>
                <a:endParaRPr lang="de-DE" altLang="de-DE" sz="1000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__</m:t>
                          </m:r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𝑤𝑒𝑖𝑔h𝑡𝑒𝑑</m:t>
                          </m:r>
                        </m:e>
                      </m:nary>
                    </m:oMath>
                  </m:oMathPara>
                </a14:m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Rank the permutations by their comparative value.</a:t>
                </a: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  <a:blipFill rotWithShape="0">
                <a:blip r:embed="rId2"/>
                <a:stretch>
                  <a:fillRect b="-4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Evaluation and Ranking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blipFill rotWithShape="0">
                <a:blip r:embed="rId4"/>
                <a:stretch>
                  <a:fillRect l="-115789" t="-34483" r="-6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winkelte Verbindung 12"/>
          <p:cNvCxnSpPr>
            <a:stCxn id="9" idx="0"/>
          </p:cNvCxnSpPr>
          <p:nvPr/>
        </p:nvCxnSpPr>
        <p:spPr>
          <a:xfrm rot="16200000" flipV="1">
            <a:off x="5838850" y="1889100"/>
            <a:ext cx="2527300" cy="127640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0" idx="0"/>
          </p:cNvCxnSpPr>
          <p:nvPr/>
        </p:nvCxnSpPr>
        <p:spPr>
          <a:xfrm rot="16200000" flipV="1">
            <a:off x="6121425" y="1924025"/>
            <a:ext cx="2209800" cy="152405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1" idx="0"/>
          </p:cNvCxnSpPr>
          <p:nvPr/>
        </p:nvCxnSpPr>
        <p:spPr>
          <a:xfrm rot="16200000" flipV="1">
            <a:off x="6415088" y="1973262"/>
            <a:ext cx="1866900" cy="1768475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4284292" y="2686049"/>
            <a:ext cx="46359" cy="8255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winkelte Verbindung 26"/>
          <p:cNvCxnSpPr>
            <a:stCxn id="26" idx="1"/>
          </p:cNvCxnSpPr>
          <p:nvPr/>
        </p:nvCxnSpPr>
        <p:spPr>
          <a:xfrm rot="10800000" flipH="1" flipV="1">
            <a:off x="4284292" y="3098800"/>
            <a:ext cx="198808" cy="1079500"/>
          </a:xfrm>
          <a:prstGeom prst="bentConnector4">
            <a:avLst>
              <a:gd name="adj1" fmla="val -41522"/>
              <a:gd name="adj2" fmla="val 1002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 rot="16200000">
            <a:off x="3418182" y="3515439"/>
            <a:ext cx="127000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consumables of each RS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75200" y="5038463"/>
            <a:ext cx="4368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 soon:</a:t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Importance Through 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Correlation)</a:t>
            </a:r>
            <a:endParaRPr lang="en-US" altLang="de-DE" sz="1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35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51" y="285750"/>
            <a:ext cx="4029299" cy="51435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443610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09" y="285750"/>
            <a:ext cx="5431382" cy="51435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1992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02973"/>
              </p:ext>
            </p:extLst>
          </p:nvPr>
        </p:nvGraphicFramePr>
        <p:xfrm>
          <a:off x="6510305" y="-20797"/>
          <a:ext cx="1872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31821"/>
              </p:ext>
            </p:extLst>
          </p:nvPr>
        </p:nvGraphicFramePr>
        <p:xfrm>
          <a:off x="6514956" y="899023"/>
          <a:ext cx="1872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data_type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category: Category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43712"/>
              </p:ext>
            </p:extLst>
          </p:nvPr>
        </p:nvGraphicFramePr>
        <p:xfrm>
          <a:off x="4499188" y="896123"/>
          <a:ext cx="1594584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requirement: 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80034"/>
              </p:ext>
            </p:extLst>
          </p:nvPr>
        </p:nvGraphicFramePr>
        <p:xfrm>
          <a:off x="4499188" y="1911170"/>
          <a:ext cx="1594584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resource: Resource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skill: Skill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95862"/>
              </p:ext>
            </p:extLst>
          </p:nvPr>
        </p:nvGraphicFramePr>
        <p:xfrm>
          <a:off x="902631" y="1911170"/>
          <a:ext cx="1530117" cy="12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price: 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co2: Float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consumable: Consumable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65071"/>
              </p:ext>
            </p:extLst>
          </p:nvPr>
        </p:nvGraphicFramePr>
        <p:xfrm>
          <a:off x="902631" y="3842806"/>
          <a:ext cx="153011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84444"/>
              </p:ext>
            </p:extLst>
          </p:nvPr>
        </p:nvGraphicFramePr>
        <p:xfrm>
          <a:off x="2653179" y="3842806"/>
          <a:ext cx="1605997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58277"/>
              </p:ext>
            </p:extLst>
          </p:nvPr>
        </p:nvGraphicFramePr>
        <p:xfrm>
          <a:off x="2652140" y="4695081"/>
          <a:ext cx="160238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23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manufacturing_process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99516"/>
              </p:ext>
            </p:extLst>
          </p:nvPr>
        </p:nvGraphicFramePr>
        <p:xfrm>
          <a:off x="2654796" y="5450385"/>
          <a:ext cx="1595078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5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File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5227"/>
              </p:ext>
            </p:extLst>
          </p:nvPr>
        </p:nvGraphicFramePr>
        <p:xfrm>
          <a:off x="4482510" y="3845269"/>
          <a:ext cx="1611262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manufacturer: String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71776"/>
              </p:ext>
            </p:extLst>
          </p:nvPr>
        </p:nvGraphicFramePr>
        <p:xfrm>
          <a:off x="6514956" y="2399568"/>
          <a:ext cx="187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operator: Operator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optional: Boolean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part_process_step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requirement: 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31636"/>
              </p:ext>
            </p:extLst>
          </p:nvPr>
        </p:nvGraphicFramePr>
        <p:xfrm>
          <a:off x="6429230" y="4692223"/>
          <a:ext cx="205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manufacturing_possibility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manufacturing_sequence_number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Part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sz="8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i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1" name="Gerader Verbinder 20"/>
          <p:cNvCxnSpPr>
            <a:stCxn id="5" idx="2"/>
            <a:endCxn id="217" idx="3"/>
          </p:cNvCxnSpPr>
          <p:nvPr/>
        </p:nvCxnSpPr>
        <p:spPr>
          <a:xfrm>
            <a:off x="7446305" y="339203"/>
            <a:ext cx="56" cy="43731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1"/>
            <a:endCxn id="227" idx="3"/>
          </p:cNvCxnSpPr>
          <p:nvPr/>
        </p:nvCxnSpPr>
        <p:spPr>
          <a:xfrm flipH="1">
            <a:off x="6219993" y="1349023"/>
            <a:ext cx="29496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0"/>
            <a:endCxn id="216" idx="1"/>
          </p:cNvCxnSpPr>
          <p:nvPr/>
        </p:nvCxnSpPr>
        <p:spPr>
          <a:xfrm flipH="1" flipV="1">
            <a:off x="5295825" y="1738666"/>
            <a:ext cx="655" cy="1725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7" idx="0"/>
            <a:endCxn id="214" idx="1"/>
          </p:cNvCxnSpPr>
          <p:nvPr/>
        </p:nvCxnSpPr>
        <p:spPr>
          <a:xfrm flipV="1">
            <a:off x="5288141" y="3666091"/>
            <a:ext cx="368" cy="17917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2"/>
            <a:endCxn id="218" idx="3"/>
          </p:cNvCxnSpPr>
          <p:nvPr/>
        </p:nvCxnSpPr>
        <p:spPr>
          <a:xfrm>
            <a:off x="7450956" y="1799023"/>
            <a:ext cx="167" cy="4791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9" idx="0"/>
            <a:endCxn id="219" idx="1"/>
          </p:cNvCxnSpPr>
          <p:nvPr/>
        </p:nvCxnSpPr>
        <p:spPr>
          <a:xfrm flipH="1" flipV="1">
            <a:off x="7451123" y="3600065"/>
            <a:ext cx="4107" cy="109215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3"/>
            <a:endCxn id="202" idx="1"/>
          </p:cNvCxnSpPr>
          <p:nvPr/>
        </p:nvCxnSpPr>
        <p:spPr>
          <a:xfrm flipV="1">
            <a:off x="4254526" y="4964932"/>
            <a:ext cx="2052893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5" idx="0"/>
            <a:endCxn id="212" idx="1"/>
          </p:cNvCxnSpPr>
          <p:nvPr/>
        </p:nvCxnSpPr>
        <p:spPr>
          <a:xfrm flipH="1" flipV="1">
            <a:off x="3452259" y="4501251"/>
            <a:ext cx="1074" cy="1938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2" idx="0"/>
            <a:endCxn id="221" idx="1"/>
          </p:cNvCxnSpPr>
          <p:nvPr/>
        </p:nvCxnSpPr>
        <p:spPr>
          <a:xfrm flipV="1">
            <a:off x="1667689" y="3291348"/>
            <a:ext cx="1545" cy="55145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14" idx="0"/>
            <a:endCxn id="220" idx="1"/>
          </p:cNvCxnSpPr>
          <p:nvPr/>
        </p:nvCxnSpPr>
        <p:spPr>
          <a:xfrm rot="5400000" flipH="1" flipV="1">
            <a:off x="3627303" y="3095600"/>
            <a:ext cx="576081" cy="91833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6" idx="3"/>
            <a:endCxn id="201" idx="1"/>
          </p:cNvCxnSpPr>
          <p:nvPr/>
        </p:nvCxnSpPr>
        <p:spPr>
          <a:xfrm flipV="1">
            <a:off x="4249874" y="5629901"/>
            <a:ext cx="2059621" cy="4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endCxn id="193" idx="3"/>
          </p:cNvCxnSpPr>
          <p:nvPr/>
        </p:nvCxnSpPr>
        <p:spPr>
          <a:xfrm flipH="1" flipV="1">
            <a:off x="2553664" y="2518363"/>
            <a:ext cx="1936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1562633" y="370751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Textfeld 162"/>
          <p:cNvSpPr txBox="1"/>
          <p:nvPr/>
        </p:nvSpPr>
        <p:spPr>
          <a:xfrm>
            <a:off x="7348040" y="3436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4" name="Textfeld 163"/>
          <p:cNvSpPr txBox="1"/>
          <p:nvPr/>
        </p:nvSpPr>
        <p:spPr>
          <a:xfrm>
            <a:off x="7241631" y="75410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7358028" y="181821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6438141" y="1205769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6188210" y="120791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7244417" y="22687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5088286" y="3547830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5189635" y="1779796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3" name="Textfeld 172"/>
          <p:cNvSpPr txBox="1"/>
          <p:nvPr/>
        </p:nvSpPr>
        <p:spPr>
          <a:xfrm>
            <a:off x="5183002" y="37180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5093221" y="162675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5" name="Textfeld 174"/>
          <p:cNvSpPr txBox="1"/>
          <p:nvPr/>
        </p:nvSpPr>
        <p:spPr>
          <a:xfrm>
            <a:off x="4394106" y="2344265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6" name="Textfeld 175"/>
          <p:cNvSpPr txBox="1"/>
          <p:nvPr/>
        </p:nvSpPr>
        <p:spPr>
          <a:xfrm>
            <a:off x="4278149" y="335035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2477438" y="23500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8" name="Textfeld 177"/>
          <p:cNvSpPr txBox="1"/>
          <p:nvPr/>
        </p:nvSpPr>
        <p:spPr>
          <a:xfrm>
            <a:off x="1462956" y="317904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3247496" y="439532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3345900" y="370718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2" name="Textfeld 181"/>
          <p:cNvSpPr txBox="1"/>
          <p:nvPr/>
        </p:nvSpPr>
        <p:spPr>
          <a:xfrm>
            <a:off x="3340906" y="4557201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4" name="Textfeld 183"/>
          <p:cNvSpPr txBox="1"/>
          <p:nvPr/>
        </p:nvSpPr>
        <p:spPr>
          <a:xfrm>
            <a:off x="7347458" y="452882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5" name="Textfeld 184"/>
          <p:cNvSpPr txBox="1"/>
          <p:nvPr/>
        </p:nvSpPr>
        <p:spPr>
          <a:xfrm>
            <a:off x="7241631" y="350682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6" name="Textfeld 185"/>
          <p:cNvSpPr txBox="1"/>
          <p:nvPr/>
        </p:nvSpPr>
        <p:spPr>
          <a:xfrm>
            <a:off x="6198859" y="4835203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7" name="Textfeld 186"/>
          <p:cNvSpPr txBox="1"/>
          <p:nvPr/>
        </p:nvSpPr>
        <p:spPr>
          <a:xfrm>
            <a:off x="6194097" y="5505994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4292740" y="483767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9" name="Textfeld 188"/>
          <p:cNvSpPr txBox="1"/>
          <p:nvPr/>
        </p:nvSpPr>
        <p:spPr>
          <a:xfrm>
            <a:off x="4292740" y="5505993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3" name="Raute 192"/>
          <p:cNvSpPr/>
          <p:nvPr/>
        </p:nvSpPr>
        <p:spPr>
          <a:xfrm>
            <a:off x="2445664" y="248236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aute 200"/>
          <p:cNvSpPr/>
          <p:nvPr/>
        </p:nvSpPr>
        <p:spPr>
          <a:xfrm>
            <a:off x="6309495" y="559390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aute 201"/>
          <p:cNvSpPr/>
          <p:nvPr/>
        </p:nvSpPr>
        <p:spPr>
          <a:xfrm>
            <a:off x="6307419" y="4928932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aute 211"/>
          <p:cNvSpPr/>
          <p:nvPr/>
        </p:nvSpPr>
        <p:spPr>
          <a:xfrm rot="16200000">
            <a:off x="3398259" y="441125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aute 213"/>
          <p:cNvSpPr/>
          <p:nvPr/>
        </p:nvSpPr>
        <p:spPr>
          <a:xfrm rot="16200000">
            <a:off x="5234509" y="357609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aute 215"/>
          <p:cNvSpPr/>
          <p:nvPr/>
        </p:nvSpPr>
        <p:spPr>
          <a:xfrm rot="16200000">
            <a:off x="5241825" y="164866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aute 216"/>
          <p:cNvSpPr/>
          <p:nvPr/>
        </p:nvSpPr>
        <p:spPr>
          <a:xfrm rot="16200000">
            <a:off x="7392361" y="79451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aute 217"/>
          <p:cNvSpPr/>
          <p:nvPr/>
        </p:nvSpPr>
        <p:spPr>
          <a:xfrm rot="16200000">
            <a:off x="7397123" y="229617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aute 218"/>
          <p:cNvSpPr/>
          <p:nvPr/>
        </p:nvSpPr>
        <p:spPr>
          <a:xfrm rot="16200000">
            <a:off x="7397123" y="351006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aute 219"/>
          <p:cNvSpPr/>
          <p:nvPr/>
        </p:nvSpPr>
        <p:spPr>
          <a:xfrm>
            <a:off x="4374510" y="323072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aute 220"/>
          <p:cNvSpPr/>
          <p:nvPr/>
        </p:nvSpPr>
        <p:spPr>
          <a:xfrm rot="16200000">
            <a:off x="1615234" y="320134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aute 226"/>
          <p:cNvSpPr/>
          <p:nvPr/>
        </p:nvSpPr>
        <p:spPr>
          <a:xfrm>
            <a:off x="6111993" y="131302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el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87430"/>
              </p:ext>
            </p:extLst>
          </p:nvPr>
        </p:nvGraphicFramePr>
        <p:xfrm>
          <a:off x="902632" y="-15941"/>
          <a:ext cx="971998" cy="1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6" name="Tabel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91875"/>
              </p:ext>
            </p:extLst>
          </p:nvPr>
        </p:nvGraphicFramePr>
        <p:xfrm>
          <a:off x="2137935" y="-11530"/>
          <a:ext cx="972000" cy="96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  <a:b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15" name="Tabel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57640"/>
              </p:ext>
            </p:extLst>
          </p:nvPr>
        </p:nvGraphicFramePr>
        <p:xfrm>
          <a:off x="3370120" y="-1153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si_unit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description: String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44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/>
          <p:cNvCxnSpPr>
            <a:stCxn id="9" idx="4"/>
            <a:endCxn id="8" idx="0"/>
          </p:cNvCxnSpPr>
          <p:nvPr/>
        </p:nvCxnSpPr>
        <p:spPr>
          <a:xfrm>
            <a:off x="2923741" y="-398179"/>
            <a:ext cx="0" cy="20100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ssdiagramm: Grenzstelle 7"/>
          <p:cNvSpPr/>
          <p:nvPr/>
        </p:nvSpPr>
        <p:spPr>
          <a:xfrm>
            <a:off x="2113741" y="-197172"/>
            <a:ext cx="1620000" cy="4326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Part saved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833741" y="-578179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" name="Gerader Verbinder 17"/>
          <p:cNvCxnSpPr>
            <a:stCxn id="8" idx="2"/>
            <a:endCxn id="74" idx="0"/>
          </p:cNvCxnSpPr>
          <p:nvPr/>
        </p:nvCxnSpPr>
        <p:spPr>
          <a:xfrm>
            <a:off x="2923741" y="235429"/>
            <a:ext cx="0" cy="20590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Grenzstelle 24"/>
          <p:cNvSpPr/>
          <p:nvPr/>
        </p:nvSpPr>
        <p:spPr>
          <a:xfrm>
            <a:off x="2113741" y="1455604"/>
            <a:ext cx="1620000" cy="4326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Get next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PartProcessStep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/>
          <p:cNvSpPr/>
          <p:nvPr/>
        </p:nvSpPr>
        <p:spPr>
          <a:xfrm>
            <a:off x="2828791" y="2113633"/>
            <a:ext cx="180000" cy="18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Gerader Verbinder 33"/>
          <p:cNvCxnSpPr>
            <a:stCxn id="25" idx="2"/>
            <a:endCxn id="28" idx="0"/>
          </p:cNvCxnSpPr>
          <p:nvPr/>
        </p:nvCxnSpPr>
        <p:spPr>
          <a:xfrm flipH="1">
            <a:off x="2918791" y="1888205"/>
            <a:ext cx="4950" cy="22542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46" idx="3"/>
            <a:endCxn id="28" idx="1"/>
          </p:cNvCxnSpPr>
          <p:nvPr/>
        </p:nvCxnSpPr>
        <p:spPr>
          <a:xfrm flipV="1">
            <a:off x="1905992" y="2203633"/>
            <a:ext cx="922799" cy="426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ssdiagramm: Grenzstelle 45"/>
          <p:cNvSpPr/>
          <p:nvPr/>
        </p:nvSpPr>
        <p:spPr>
          <a:xfrm>
            <a:off x="285992" y="1991596"/>
            <a:ext cx="1620000" cy="4326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Get next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ResourceSkill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Gerader Verbinder 46"/>
          <p:cNvCxnSpPr>
            <a:stCxn id="74" idx="2"/>
            <a:endCxn id="75" idx="0"/>
          </p:cNvCxnSpPr>
          <p:nvPr/>
        </p:nvCxnSpPr>
        <p:spPr>
          <a:xfrm>
            <a:off x="2923741" y="873939"/>
            <a:ext cx="0" cy="20031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>
            <a:stCxn id="28" idx="2"/>
            <a:endCxn id="60" idx="1"/>
          </p:cNvCxnSpPr>
          <p:nvPr/>
        </p:nvCxnSpPr>
        <p:spPr>
          <a:xfrm rot="5400000" flipH="1">
            <a:off x="1397700" y="772543"/>
            <a:ext cx="1129383" cy="1912799"/>
          </a:xfrm>
          <a:prstGeom prst="bentConnector4">
            <a:avLst>
              <a:gd name="adj1" fmla="val -31486"/>
              <a:gd name="adj2" fmla="val 144153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2097733" y="2205172"/>
            <a:ext cx="8210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ProcessSteps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match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918791" y="1987961"/>
            <a:ext cx="11304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ProcessSteps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match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aute 59"/>
          <p:cNvSpPr/>
          <p:nvPr/>
        </p:nvSpPr>
        <p:spPr>
          <a:xfrm>
            <a:off x="1005992" y="1074250"/>
            <a:ext cx="180000" cy="18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Gerader Verbinder 60"/>
          <p:cNvCxnSpPr>
            <a:stCxn id="60" idx="3"/>
            <a:endCxn id="75" idx="1"/>
          </p:cNvCxnSpPr>
          <p:nvPr/>
        </p:nvCxnSpPr>
        <p:spPr>
          <a:xfrm>
            <a:off x="1185992" y="1164250"/>
            <a:ext cx="16477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1094926" y="954095"/>
            <a:ext cx="12875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 more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ResourceSkills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Gerader Verbinder 66"/>
          <p:cNvCxnSpPr>
            <a:stCxn id="60" idx="2"/>
            <a:endCxn id="46" idx="0"/>
          </p:cNvCxnSpPr>
          <p:nvPr/>
        </p:nvCxnSpPr>
        <p:spPr>
          <a:xfrm>
            <a:off x="1095992" y="1254250"/>
            <a:ext cx="0" cy="73734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1094926" y="1159854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ResourceSkill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113741" y="441338"/>
            <a:ext cx="1620000" cy="43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PartProcessSteps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aute 74"/>
          <p:cNvSpPr/>
          <p:nvPr/>
        </p:nvSpPr>
        <p:spPr>
          <a:xfrm>
            <a:off x="2833741" y="1074250"/>
            <a:ext cx="180000" cy="18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Gerader Verbinder 78"/>
          <p:cNvCxnSpPr>
            <a:stCxn id="75" idx="2"/>
            <a:endCxn id="25" idx="0"/>
          </p:cNvCxnSpPr>
          <p:nvPr/>
        </p:nvCxnSpPr>
        <p:spPr>
          <a:xfrm>
            <a:off x="2923741" y="1254250"/>
            <a:ext cx="0" cy="2013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927038" y="954095"/>
            <a:ext cx="1433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 more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PartProcessSteps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285992" y="456912"/>
            <a:ext cx="1620000" cy="43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ResourceSkills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Gerader Verbinder 83"/>
          <p:cNvCxnSpPr>
            <a:stCxn id="83" idx="2"/>
            <a:endCxn id="60" idx="0"/>
          </p:cNvCxnSpPr>
          <p:nvPr/>
        </p:nvCxnSpPr>
        <p:spPr>
          <a:xfrm>
            <a:off x="1095992" y="889513"/>
            <a:ext cx="0" cy="18473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925631" y="1171068"/>
            <a:ext cx="1394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PartProcessStep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available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Gerader Verbinder 93"/>
          <p:cNvCxnSpPr>
            <a:stCxn id="75" idx="3"/>
            <a:endCxn id="97" idx="2"/>
          </p:cNvCxnSpPr>
          <p:nvPr/>
        </p:nvCxnSpPr>
        <p:spPr>
          <a:xfrm>
            <a:off x="3013741" y="1164250"/>
            <a:ext cx="193519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ieren 98"/>
          <p:cNvGrpSpPr/>
          <p:nvPr/>
        </p:nvGrpSpPr>
        <p:grpSpPr>
          <a:xfrm>
            <a:off x="4948936" y="1074250"/>
            <a:ext cx="180000" cy="180000"/>
            <a:chOff x="4755873" y="1747333"/>
            <a:chExt cx="180000" cy="180000"/>
          </a:xfrm>
        </p:grpSpPr>
        <p:sp>
          <p:nvSpPr>
            <p:cNvPr id="97" name="Ellipse 96"/>
            <p:cNvSpPr/>
            <p:nvPr/>
          </p:nvSpPr>
          <p:spPr>
            <a:xfrm>
              <a:off x="4755873" y="1747333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Ellipse 97"/>
            <p:cNvSpPr/>
            <p:nvPr/>
          </p:nvSpPr>
          <p:spPr>
            <a:xfrm>
              <a:off x="4791873" y="1783333"/>
              <a:ext cx="108000" cy="10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Rechteck 100"/>
          <p:cNvSpPr/>
          <p:nvPr/>
        </p:nvSpPr>
        <p:spPr>
          <a:xfrm>
            <a:off x="2820944" y="2857500"/>
            <a:ext cx="1620000" cy="43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List of Constraints of the current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PartProcessStep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aute 102"/>
          <p:cNvSpPr/>
          <p:nvPr/>
        </p:nvSpPr>
        <p:spPr>
          <a:xfrm>
            <a:off x="3540944" y="3492024"/>
            <a:ext cx="180000" cy="18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ussdiagramm: Grenzstelle 103"/>
          <p:cNvSpPr/>
          <p:nvPr/>
        </p:nvSpPr>
        <p:spPr>
          <a:xfrm>
            <a:off x="2820944" y="3967359"/>
            <a:ext cx="1620000" cy="4326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Get next Constraint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Gerader Verbinder 104"/>
          <p:cNvCxnSpPr>
            <a:stCxn id="101" idx="2"/>
            <a:endCxn id="103" idx="0"/>
          </p:cNvCxnSpPr>
          <p:nvPr/>
        </p:nvCxnSpPr>
        <p:spPr>
          <a:xfrm>
            <a:off x="3630944" y="3290101"/>
            <a:ext cx="0" cy="20192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stCxn id="103" idx="2"/>
            <a:endCxn id="104" idx="0"/>
          </p:cNvCxnSpPr>
          <p:nvPr/>
        </p:nvCxnSpPr>
        <p:spPr>
          <a:xfrm>
            <a:off x="3630944" y="3672024"/>
            <a:ext cx="0" cy="2953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636295" y="3581974"/>
            <a:ext cx="10903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 available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2494263" y="3361352"/>
            <a:ext cx="11288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 more Constraints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Gerader Verbinder 122"/>
          <p:cNvCxnSpPr>
            <a:stCxn id="104" idx="3"/>
            <a:endCxn id="164" idx="1"/>
          </p:cNvCxnSpPr>
          <p:nvPr/>
        </p:nvCxnSpPr>
        <p:spPr>
          <a:xfrm flipV="1">
            <a:off x="4440944" y="4183659"/>
            <a:ext cx="597992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/>
          <p:cNvSpPr/>
          <p:nvPr/>
        </p:nvSpPr>
        <p:spPr>
          <a:xfrm>
            <a:off x="5398936" y="4163703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match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5128936" y="3359467"/>
            <a:ext cx="15536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Ability doesn’t fulfill Constraint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aute 163"/>
          <p:cNvSpPr/>
          <p:nvPr/>
        </p:nvSpPr>
        <p:spPr>
          <a:xfrm>
            <a:off x="5038936" y="4093659"/>
            <a:ext cx="180000" cy="18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Gerader Verbinder 165"/>
          <p:cNvCxnSpPr>
            <a:stCxn id="301" idx="0"/>
            <a:endCxn id="345" idx="2"/>
          </p:cNvCxnSpPr>
          <p:nvPr/>
        </p:nvCxnSpPr>
        <p:spPr>
          <a:xfrm flipV="1">
            <a:off x="3630944" y="5512490"/>
            <a:ext cx="0" cy="2287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winkelte Verbindung 168"/>
          <p:cNvCxnSpPr>
            <a:stCxn id="345" idx="1"/>
            <a:endCxn id="60" idx="1"/>
          </p:cNvCxnSpPr>
          <p:nvPr/>
        </p:nvCxnSpPr>
        <p:spPr>
          <a:xfrm rot="10800000">
            <a:off x="1005992" y="1164250"/>
            <a:ext cx="2534952" cy="4258240"/>
          </a:xfrm>
          <a:prstGeom prst="bentConnector3">
            <a:avLst>
              <a:gd name="adj1" fmla="val 149097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winkelte Verbindung 204"/>
          <p:cNvCxnSpPr>
            <a:stCxn id="28" idx="3"/>
            <a:endCxn id="101" idx="0"/>
          </p:cNvCxnSpPr>
          <p:nvPr/>
        </p:nvCxnSpPr>
        <p:spPr>
          <a:xfrm>
            <a:off x="3008791" y="2203633"/>
            <a:ext cx="622153" cy="653867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hteck 227"/>
          <p:cNvSpPr/>
          <p:nvPr/>
        </p:nvSpPr>
        <p:spPr>
          <a:xfrm>
            <a:off x="5128936" y="3852189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86288" y="3359467"/>
            <a:ext cx="12426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Ability fulfills Constraint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Flussdiagramm: Grenzstelle 258"/>
          <p:cNvSpPr/>
          <p:nvPr/>
        </p:nvSpPr>
        <p:spPr>
          <a:xfrm>
            <a:off x="2820944" y="4684496"/>
            <a:ext cx="1620000" cy="4326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Get next Ability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Gerader Verbinder 259"/>
          <p:cNvCxnSpPr>
            <a:stCxn id="345" idx="0"/>
            <a:endCxn id="259" idx="2"/>
          </p:cNvCxnSpPr>
          <p:nvPr/>
        </p:nvCxnSpPr>
        <p:spPr>
          <a:xfrm flipV="1">
            <a:off x="3630944" y="5117097"/>
            <a:ext cx="0" cy="21539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>
            <a:stCxn id="164" idx="0"/>
            <a:endCxn id="360" idx="2"/>
          </p:cNvCxnSpPr>
          <p:nvPr/>
        </p:nvCxnSpPr>
        <p:spPr>
          <a:xfrm flipV="1">
            <a:off x="5128936" y="3672024"/>
            <a:ext cx="0" cy="4216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r Verbinder 271"/>
          <p:cNvCxnSpPr>
            <a:stCxn id="323" idx="2"/>
            <a:endCxn id="334" idx="0"/>
          </p:cNvCxnSpPr>
          <p:nvPr/>
        </p:nvCxnSpPr>
        <p:spPr>
          <a:xfrm>
            <a:off x="1095992" y="3672024"/>
            <a:ext cx="0" cy="2953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winkelte Verbindung 274"/>
          <p:cNvCxnSpPr>
            <a:stCxn id="164" idx="3"/>
            <a:endCxn id="345" idx="3"/>
          </p:cNvCxnSpPr>
          <p:nvPr/>
        </p:nvCxnSpPr>
        <p:spPr>
          <a:xfrm flipH="1">
            <a:off x="3720944" y="4183659"/>
            <a:ext cx="1497992" cy="1238831"/>
          </a:xfrm>
          <a:prstGeom prst="bentConnector3">
            <a:avLst>
              <a:gd name="adj1" fmla="val -1526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3626886" y="5205807"/>
            <a:ext cx="8947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Ability available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2668820" y="5207046"/>
            <a:ext cx="9621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 more Abilities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2" name="Gewinkelte Verbindung 281"/>
          <p:cNvCxnSpPr>
            <a:stCxn id="323" idx="1"/>
            <a:endCxn id="60" idx="1"/>
          </p:cNvCxnSpPr>
          <p:nvPr/>
        </p:nvCxnSpPr>
        <p:spPr>
          <a:xfrm rot="10800000">
            <a:off x="1005992" y="1164250"/>
            <a:ext cx="12700" cy="2417774"/>
          </a:xfrm>
          <a:prstGeom prst="bentConnector3">
            <a:avLst>
              <a:gd name="adj1" fmla="val 7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hteck 300"/>
          <p:cNvSpPr/>
          <p:nvPr/>
        </p:nvSpPr>
        <p:spPr>
          <a:xfrm>
            <a:off x="2820944" y="5741226"/>
            <a:ext cx="1620000" cy="43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List of Abilities of the current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ResourceSkill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9" name="Gerader Verbinder 318"/>
          <p:cNvCxnSpPr>
            <a:stCxn id="103" idx="1"/>
            <a:endCxn id="323" idx="3"/>
          </p:cNvCxnSpPr>
          <p:nvPr/>
        </p:nvCxnSpPr>
        <p:spPr>
          <a:xfrm flipH="1">
            <a:off x="1185992" y="3582024"/>
            <a:ext cx="235495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aute 322"/>
          <p:cNvSpPr/>
          <p:nvPr/>
        </p:nvSpPr>
        <p:spPr>
          <a:xfrm>
            <a:off x="1005992" y="3492024"/>
            <a:ext cx="180000" cy="18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1092788" y="3591855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All Constraints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are fulfilled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by the 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Abilities of the current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ResourceSkill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-10388" y="3076918"/>
            <a:ext cx="20249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Not every Constraint was fulfilled by the 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Abilities of the current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ResourceSkill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285888" y="4684496"/>
            <a:ext cx="1620209" cy="43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List of possible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ResourceSkills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for the current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PartProcessStep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Flussdiagramm: Grenzstelle 333"/>
          <p:cNvSpPr/>
          <p:nvPr/>
        </p:nvSpPr>
        <p:spPr>
          <a:xfrm>
            <a:off x="285992" y="3967359"/>
            <a:ext cx="1620000" cy="4326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ResourceSkill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to List of possible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ResourceSkills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for the current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PartProcessStep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Gerader Verbinder 335"/>
          <p:cNvCxnSpPr>
            <a:stCxn id="334" idx="2"/>
            <a:endCxn id="333" idx="0"/>
          </p:cNvCxnSpPr>
          <p:nvPr/>
        </p:nvCxnSpPr>
        <p:spPr>
          <a:xfrm>
            <a:off x="1095992" y="4399960"/>
            <a:ext cx="1" cy="2845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aute 344"/>
          <p:cNvSpPr/>
          <p:nvPr/>
        </p:nvSpPr>
        <p:spPr>
          <a:xfrm>
            <a:off x="3540944" y="5332490"/>
            <a:ext cx="180000" cy="18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7" name="Gerader Verbinder 356"/>
          <p:cNvCxnSpPr>
            <a:stCxn id="360" idx="1"/>
            <a:endCxn id="103" idx="3"/>
          </p:cNvCxnSpPr>
          <p:nvPr/>
        </p:nvCxnSpPr>
        <p:spPr>
          <a:xfrm flipH="1">
            <a:off x="3720944" y="3582024"/>
            <a:ext cx="1317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aute 359"/>
          <p:cNvSpPr/>
          <p:nvPr/>
        </p:nvSpPr>
        <p:spPr>
          <a:xfrm>
            <a:off x="5038936" y="3492024"/>
            <a:ext cx="180000" cy="18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Gewinkelte Verbindung 362"/>
          <p:cNvCxnSpPr>
            <a:stCxn id="360" idx="3"/>
            <a:endCxn id="345" idx="3"/>
          </p:cNvCxnSpPr>
          <p:nvPr/>
        </p:nvCxnSpPr>
        <p:spPr>
          <a:xfrm flipH="1">
            <a:off x="3720944" y="3582024"/>
            <a:ext cx="1497992" cy="1840466"/>
          </a:xfrm>
          <a:prstGeom prst="bentConnector3">
            <a:avLst>
              <a:gd name="adj1" fmla="val -87747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Gewinkelte Verbindung 572"/>
          <p:cNvCxnSpPr>
            <a:stCxn id="259" idx="3"/>
            <a:endCxn id="164" idx="2"/>
          </p:cNvCxnSpPr>
          <p:nvPr/>
        </p:nvCxnSpPr>
        <p:spPr>
          <a:xfrm flipV="1">
            <a:off x="4440944" y="4273659"/>
            <a:ext cx="687992" cy="627138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Gewinkelte Verbindung 582"/>
          <p:cNvCxnSpPr>
            <a:stCxn id="334" idx="1"/>
            <a:endCxn id="60" idx="1"/>
          </p:cNvCxnSpPr>
          <p:nvPr/>
        </p:nvCxnSpPr>
        <p:spPr>
          <a:xfrm rot="10800000" flipH="1">
            <a:off x="285992" y="1164250"/>
            <a:ext cx="720000" cy="3019410"/>
          </a:xfrm>
          <a:prstGeom prst="bentConnector3">
            <a:avLst>
              <a:gd name="adj1" fmla="val -5468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2828791" y="6173827"/>
            <a:ext cx="1612153" cy="112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" name="Rechteck 592"/>
          <p:cNvSpPr/>
          <p:nvPr/>
        </p:nvSpPr>
        <p:spPr>
          <a:xfrm>
            <a:off x="5088816" y="3260969"/>
            <a:ext cx="1612153" cy="112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2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756673" y="1666022"/>
            <a:ext cx="46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Part Process Step 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eschweifte Klammer links 4"/>
          <p:cNvSpPr/>
          <p:nvPr/>
        </p:nvSpPr>
        <p:spPr>
          <a:xfrm rot="5400000">
            <a:off x="3548838" y="681992"/>
            <a:ext cx="160020" cy="1744350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3064792" y="1304564"/>
            <a:ext cx="113973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Manufacturing Possibility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674576" y="2759169"/>
            <a:ext cx="831959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List of possible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Skills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for each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Part Process Step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394848" y="1666022"/>
            <a:ext cx="46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033023" y="1666021"/>
            <a:ext cx="46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Part Process Step n</a:t>
            </a:r>
          </a:p>
        </p:txBody>
      </p:sp>
      <p:sp>
        <p:nvSpPr>
          <p:cNvPr id="19" name="Geschweifte Klammer links 18"/>
          <p:cNvSpPr/>
          <p:nvPr/>
        </p:nvSpPr>
        <p:spPr>
          <a:xfrm>
            <a:off x="2564378" y="2404210"/>
            <a:ext cx="160020" cy="1212165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r Verbinder 21"/>
          <p:cNvCxnSpPr>
            <a:stCxn id="4" idx="2"/>
            <a:endCxn id="18" idx="0"/>
          </p:cNvCxnSpPr>
          <p:nvPr/>
        </p:nvCxnSpPr>
        <p:spPr>
          <a:xfrm>
            <a:off x="2990673" y="2134022"/>
            <a:ext cx="0" cy="2701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endCxn id="25" idx="0"/>
          </p:cNvCxnSpPr>
          <p:nvPr/>
        </p:nvCxnSpPr>
        <p:spPr>
          <a:xfrm>
            <a:off x="3628848" y="2134022"/>
            <a:ext cx="0" cy="2701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033022" y="2830293"/>
            <a:ext cx="468000" cy="360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r Verbinder 31"/>
          <p:cNvCxnSpPr>
            <a:endCxn id="29" idx="0"/>
          </p:cNvCxnSpPr>
          <p:nvPr/>
        </p:nvCxnSpPr>
        <p:spPr>
          <a:xfrm>
            <a:off x="4267022" y="2134022"/>
            <a:ext cx="0" cy="2701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3168784" y="2175512"/>
            <a:ext cx="920125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Can be executed by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Gerade Verbindung mit Pfeil 40"/>
          <p:cNvCxnSpPr>
            <a:stCxn id="18" idx="3"/>
            <a:endCxn id="25" idx="1"/>
          </p:cNvCxnSpPr>
          <p:nvPr/>
        </p:nvCxnSpPr>
        <p:spPr>
          <a:xfrm>
            <a:off x="3224673" y="2584210"/>
            <a:ext cx="17017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8" idx="3"/>
            <a:endCxn id="26" idx="1"/>
          </p:cNvCxnSpPr>
          <p:nvPr/>
        </p:nvCxnSpPr>
        <p:spPr>
          <a:xfrm>
            <a:off x="3224673" y="2584210"/>
            <a:ext cx="170175" cy="4260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8" idx="3"/>
            <a:endCxn id="27" idx="1"/>
          </p:cNvCxnSpPr>
          <p:nvPr/>
        </p:nvCxnSpPr>
        <p:spPr>
          <a:xfrm>
            <a:off x="3224673" y="2584210"/>
            <a:ext cx="170175" cy="85216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25" idx="3"/>
            <a:endCxn id="29" idx="1"/>
          </p:cNvCxnSpPr>
          <p:nvPr/>
        </p:nvCxnSpPr>
        <p:spPr>
          <a:xfrm>
            <a:off x="3862848" y="2584210"/>
            <a:ext cx="17017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20" idx="3"/>
            <a:endCxn id="25" idx="1"/>
          </p:cNvCxnSpPr>
          <p:nvPr/>
        </p:nvCxnSpPr>
        <p:spPr>
          <a:xfrm flipV="1">
            <a:off x="3224673" y="2584210"/>
            <a:ext cx="170175" cy="4260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0" idx="3"/>
            <a:endCxn id="26" idx="1"/>
          </p:cNvCxnSpPr>
          <p:nvPr/>
        </p:nvCxnSpPr>
        <p:spPr>
          <a:xfrm>
            <a:off x="3224673" y="3010293"/>
            <a:ext cx="1701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0" idx="3"/>
            <a:endCxn id="27" idx="1"/>
          </p:cNvCxnSpPr>
          <p:nvPr/>
        </p:nvCxnSpPr>
        <p:spPr>
          <a:xfrm>
            <a:off x="3224673" y="3010293"/>
            <a:ext cx="170175" cy="42608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21" idx="3"/>
            <a:endCxn id="26" idx="1"/>
          </p:cNvCxnSpPr>
          <p:nvPr/>
        </p:nvCxnSpPr>
        <p:spPr>
          <a:xfrm flipV="1">
            <a:off x="3224673" y="3010293"/>
            <a:ext cx="170175" cy="42608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21" idx="3"/>
            <a:endCxn id="27" idx="1"/>
          </p:cNvCxnSpPr>
          <p:nvPr/>
        </p:nvCxnSpPr>
        <p:spPr>
          <a:xfrm>
            <a:off x="3224673" y="3436375"/>
            <a:ext cx="1701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21" idx="3"/>
            <a:endCxn id="25" idx="1"/>
          </p:cNvCxnSpPr>
          <p:nvPr/>
        </p:nvCxnSpPr>
        <p:spPr>
          <a:xfrm flipV="1">
            <a:off x="3224673" y="2584210"/>
            <a:ext cx="170175" cy="85216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27" idx="3"/>
            <a:endCxn id="31" idx="1"/>
          </p:cNvCxnSpPr>
          <p:nvPr/>
        </p:nvCxnSpPr>
        <p:spPr>
          <a:xfrm>
            <a:off x="3862848" y="3436375"/>
            <a:ext cx="17017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26" idx="3"/>
            <a:endCxn id="30" idx="1"/>
          </p:cNvCxnSpPr>
          <p:nvPr/>
        </p:nvCxnSpPr>
        <p:spPr>
          <a:xfrm>
            <a:off x="3862848" y="3010293"/>
            <a:ext cx="17017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26" idx="3"/>
            <a:endCxn id="29" idx="1"/>
          </p:cNvCxnSpPr>
          <p:nvPr/>
        </p:nvCxnSpPr>
        <p:spPr>
          <a:xfrm flipV="1">
            <a:off x="3862848" y="2584210"/>
            <a:ext cx="170174" cy="4260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26" idx="3"/>
            <a:endCxn id="31" idx="1"/>
          </p:cNvCxnSpPr>
          <p:nvPr/>
        </p:nvCxnSpPr>
        <p:spPr>
          <a:xfrm>
            <a:off x="3862848" y="3010293"/>
            <a:ext cx="170174" cy="42608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27" idx="3"/>
            <a:endCxn id="29" idx="1"/>
          </p:cNvCxnSpPr>
          <p:nvPr/>
        </p:nvCxnSpPr>
        <p:spPr>
          <a:xfrm flipV="1">
            <a:off x="3862848" y="2584210"/>
            <a:ext cx="170174" cy="85216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27" idx="3"/>
            <a:endCxn id="30" idx="1"/>
          </p:cNvCxnSpPr>
          <p:nvPr/>
        </p:nvCxnSpPr>
        <p:spPr>
          <a:xfrm flipV="1">
            <a:off x="3862848" y="3010293"/>
            <a:ext cx="170174" cy="42608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30" idx="3"/>
            <a:endCxn id="100" idx="1"/>
          </p:cNvCxnSpPr>
          <p:nvPr/>
        </p:nvCxnSpPr>
        <p:spPr>
          <a:xfrm>
            <a:off x="4501022" y="3010293"/>
            <a:ext cx="17017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4671196" y="2948737"/>
            <a:ext cx="64280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Permutation 1</a:t>
            </a:r>
            <a:endParaRPr 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Gerade Verbindung mit Pfeil 53"/>
          <p:cNvCxnSpPr>
            <a:stCxn id="25" idx="3"/>
            <a:endCxn id="31" idx="1"/>
          </p:cNvCxnSpPr>
          <p:nvPr/>
        </p:nvCxnSpPr>
        <p:spPr>
          <a:xfrm>
            <a:off x="3862848" y="2584210"/>
            <a:ext cx="170174" cy="85216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25" idx="3"/>
            <a:endCxn id="30" idx="1"/>
          </p:cNvCxnSpPr>
          <p:nvPr/>
        </p:nvCxnSpPr>
        <p:spPr>
          <a:xfrm>
            <a:off x="3862848" y="2584210"/>
            <a:ext cx="170174" cy="4260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756673" y="2404210"/>
            <a:ext cx="468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Skill a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756673" y="2830293"/>
            <a:ext cx="468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756673" y="3256375"/>
            <a:ext cx="468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Skill x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394848" y="2404210"/>
            <a:ext cx="468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Skill b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394848" y="2830293"/>
            <a:ext cx="468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394848" y="3256375"/>
            <a:ext cx="468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Skill y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4033022" y="2404210"/>
            <a:ext cx="468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Skill c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033022" y="3256375"/>
            <a:ext cx="468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Skill z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03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49032" y="237525"/>
            <a:ext cx="445636" cy="673508"/>
            <a:chOff x="349032" y="641385"/>
            <a:chExt cx="445636" cy="673508"/>
          </a:xfrm>
        </p:grpSpPr>
        <p:sp>
          <p:nvSpPr>
            <p:cNvPr id="2" name="Freeform 390">
              <a:extLst>
                <a:ext uri="{FF2B5EF4-FFF2-40B4-BE49-F238E27FC236}">
                  <a16:creationId xmlns:a16="http://schemas.microsoft.com/office/drawing/2014/main" xmlns="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49032" y="1191782"/>
              <a:ext cx="44563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</a:p>
          </p:txBody>
        </p:sp>
      </p:grpSp>
      <p:sp>
        <p:nvSpPr>
          <p:cNvPr id="5" name="Rechteck 4"/>
          <p:cNvSpPr/>
          <p:nvPr/>
        </p:nvSpPr>
        <p:spPr>
          <a:xfrm>
            <a:off x="325659" y="74787"/>
            <a:ext cx="3168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2839634" y="237525"/>
            <a:ext cx="654025" cy="826878"/>
            <a:chOff x="244838" y="641385"/>
            <a:chExt cx="654025" cy="826878"/>
          </a:xfrm>
        </p:grpSpPr>
        <p:sp>
          <p:nvSpPr>
            <p:cNvPr id="7" name="Freeform 390">
              <a:extLst>
                <a:ext uri="{FF2B5EF4-FFF2-40B4-BE49-F238E27FC236}">
                  <a16:creationId xmlns:a16="http://schemas.microsoft.com/office/drawing/2014/main" xmlns="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44838" y="1149339"/>
              <a:ext cx="654025" cy="318924"/>
            </a:xfrm>
            <a:prstGeom prst="rect">
              <a:avLst/>
            </a:prstGeom>
            <a:noFill/>
          </p:spPr>
          <p:txBody>
            <a:bodyPr wrap="none" lIns="0" tIns="36000" rIns="0" bIns="3600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Manufacturing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Expert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975086" y="1954008"/>
            <a:ext cx="383118" cy="796618"/>
            <a:chOff x="380291" y="641385"/>
            <a:chExt cx="383118" cy="796618"/>
          </a:xfrm>
        </p:grpSpPr>
        <p:sp>
          <p:nvSpPr>
            <p:cNvPr id="10" name="Freeform 390">
              <a:extLst>
                <a:ext uri="{FF2B5EF4-FFF2-40B4-BE49-F238E27FC236}">
                  <a16:creationId xmlns:a16="http://schemas.microsoft.com/office/drawing/2014/main" xmlns="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0291" y="1191782"/>
              <a:ext cx="38311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Provider</a:t>
              </a: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130644" y="414816"/>
            <a:ext cx="1472125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Part Definition and Constraints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33474" y="953839"/>
            <a:ext cx="1866463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Manufacturing Possibilities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Part Process Steps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264497" y="1615971"/>
            <a:ext cx="1204424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Matching and Evaluation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36072" y="2192855"/>
            <a:ext cx="1661280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Resources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Resource Skills</a:t>
            </a:r>
          </a:p>
        </p:txBody>
      </p:sp>
      <p:cxnSp>
        <p:nvCxnSpPr>
          <p:cNvPr id="19" name="Gerader Verbinder 18"/>
          <p:cNvCxnSpPr>
            <a:endCxn id="14" idx="1"/>
          </p:cNvCxnSpPr>
          <p:nvPr/>
        </p:nvCxnSpPr>
        <p:spPr>
          <a:xfrm>
            <a:off x="856465" y="512723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4" idx="3"/>
          </p:cNvCxnSpPr>
          <p:nvPr/>
        </p:nvCxnSpPr>
        <p:spPr>
          <a:xfrm>
            <a:off x="2602769" y="512723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7" idx="1"/>
            <a:endCxn id="3" idx="2"/>
          </p:cNvCxnSpPr>
          <p:nvPr/>
        </p:nvCxnSpPr>
        <p:spPr>
          <a:xfrm rot="10800000">
            <a:off x="571851" y="911034"/>
            <a:ext cx="692647" cy="80284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16" idx="2"/>
            <a:endCxn id="17" idx="0"/>
          </p:cNvCxnSpPr>
          <p:nvPr/>
        </p:nvCxnSpPr>
        <p:spPr>
          <a:xfrm>
            <a:off x="1866706" y="1272763"/>
            <a:ext cx="3" cy="34320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8" idx="0"/>
            <a:endCxn id="17" idx="2"/>
          </p:cNvCxnSpPr>
          <p:nvPr/>
        </p:nvCxnSpPr>
        <p:spPr>
          <a:xfrm flipH="1" flipV="1">
            <a:off x="1866709" y="1811785"/>
            <a:ext cx="3" cy="38107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18" idx="3"/>
          </p:cNvCxnSpPr>
          <p:nvPr/>
        </p:nvCxnSpPr>
        <p:spPr>
          <a:xfrm flipH="1">
            <a:off x="2697352" y="2352317"/>
            <a:ext cx="23033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8" idx="2"/>
            <a:endCxn id="16" idx="3"/>
          </p:cNvCxnSpPr>
          <p:nvPr/>
        </p:nvCxnSpPr>
        <p:spPr>
          <a:xfrm rot="5400000">
            <a:off x="2958843" y="905497"/>
            <a:ext cx="48898" cy="36671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58750" y="1554415"/>
            <a:ext cx="34304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cxnSp>
        <p:nvCxnSpPr>
          <p:cNvPr id="24" name="Gewinkelte Verbindung 23"/>
          <p:cNvCxnSpPr>
            <a:stCxn id="17" idx="3"/>
          </p:cNvCxnSpPr>
          <p:nvPr/>
        </p:nvCxnSpPr>
        <p:spPr>
          <a:xfrm>
            <a:off x="2468921" y="1713878"/>
            <a:ext cx="697726" cy="184496"/>
          </a:xfrm>
          <a:prstGeom prst="bentConnector3">
            <a:avLst>
              <a:gd name="adj1" fmla="val 99858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678393" y="1552259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Production Order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xmlns="" id="{57E138DD-CA36-492F-BC62-5946AA67744D}"/>
              </a:ext>
            </a:extLst>
          </p:cNvPr>
          <p:cNvGrpSpPr/>
          <p:nvPr/>
        </p:nvGrpSpPr>
        <p:grpSpPr>
          <a:xfrm>
            <a:off x="4768632" y="1856101"/>
            <a:ext cx="445636" cy="673508"/>
            <a:chOff x="349032" y="641385"/>
            <a:chExt cx="445636" cy="673508"/>
          </a:xfrm>
        </p:grpSpPr>
        <p:sp>
          <p:nvSpPr>
            <p:cNvPr id="30" name="Freeform 390">
              <a:extLst>
                <a:ext uri="{FF2B5EF4-FFF2-40B4-BE49-F238E27FC236}">
                  <a16:creationId xmlns:a16="http://schemas.microsoft.com/office/drawing/2014/main" xmlns="" id="{8C3C48EB-CB6E-4DD9-A54C-F29F165BED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xmlns="" id="{7E764ACB-9C61-4033-A93F-3BDDE8FFEF39}"/>
                </a:ext>
              </a:extLst>
            </p:cNvPr>
            <p:cNvSpPr txBox="1"/>
            <p:nvPr/>
          </p:nvSpPr>
          <p:spPr>
            <a:xfrm>
              <a:off x="349032" y="1191782"/>
              <a:ext cx="44563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xmlns="" id="{84FF5CD8-72BC-47E0-BB40-BD6605CBD0B6}"/>
              </a:ext>
            </a:extLst>
          </p:cNvPr>
          <p:cNvGrpSpPr/>
          <p:nvPr/>
        </p:nvGrpSpPr>
        <p:grpSpPr>
          <a:xfrm>
            <a:off x="7259234" y="1856101"/>
            <a:ext cx="654025" cy="826878"/>
            <a:chOff x="244838" y="641385"/>
            <a:chExt cx="654025" cy="826878"/>
          </a:xfrm>
        </p:grpSpPr>
        <p:sp>
          <p:nvSpPr>
            <p:cNvPr id="35" name="Freeform 390">
              <a:extLst>
                <a:ext uri="{FF2B5EF4-FFF2-40B4-BE49-F238E27FC236}">
                  <a16:creationId xmlns:a16="http://schemas.microsoft.com/office/drawing/2014/main" xmlns="" id="{5CA765ED-5EE9-499C-A0E8-89D83C4C1D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xmlns="" id="{6EC63AD9-36F9-4D51-9D72-3C3C8E8800D5}"/>
                </a:ext>
              </a:extLst>
            </p:cNvPr>
            <p:cNvSpPr txBox="1"/>
            <p:nvPr/>
          </p:nvSpPr>
          <p:spPr>
            <a:xfrm>
              <a:off x="244838" y="1149339"/>
              <a:ext cx="654025" cy="318924"/>
            </a:xfrm>
            <a:prstGeom prst="rect">
              <a:avLst/>
            </a:prstGeom>
            <a:noFill/>
          </p:spPr>
          <p:txBody>
            <a:bodyPr wrap="none" lIns="0" tIns="36000" rIns="0" bIns="3600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Manufacturing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Expert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xmlns="" id="{65E198C1-0D03-4316-97D9-E060FA974B0A}"/>
              </a:ext>
            </a:extLst>
          </p:cNvPr>
          <p:cNvGrpSpPr/>
          <p:nvPr/>
        </p:nvGrpSpPr>
        <p:grpSpPr>
          <a:xfrm>
            <a:off x="7394686" y="3572584"/>
            <a:ext cx="383118" cy="796618"/>
            <a:chOff x="380291" y="641385"/>
            <a:chExt cx="383118" cy="796618"/>
          </a:xfrm>
        </p:grpSpPr>
        <p:sp>
          <p:nvSpPr>
            <p:cNvPr id="39" name="Freeform 390">
              <a:extLst>
                <a:ext uri="{FF2B5EF4-FFF2-40B4-BE49-F238E27FC236}">
                  <a16:creationId xmlns:a16="http://schemas.microsoft.com/office/drawing/2014/main" xmlns="" id="{3EA3C93F-E1E7-4028-AF50-AFDEE054ED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xmlns="" id="{73109C73-EDF4-45F2-AAEF-EFFE88FC2261}"/>
                </a:ext>
              </a:extLst>
            </p:cNvPr>
            <p:cNvSpPr txBox="1"/>
            <p:nvPr/>
          </p:nvSpPr>
          <p:spPr>
            <a:xfrm>
              <a:off x="380291" y="1191782"/>
              <a:ext cx="38311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Provider</a:t>
              </a:r>
            </a:p>
          </p:txBody>
        </p: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xmlns="" id="{FAC13EB6-1045-4C2B-BC02-B86822B1EAF9}"/>
              </a:ext>
            </a:extLst>
          </p:cNvPr>
          <p:cNvSpPr txBox="1"/>
          <p:nvPr/>
        </p:nvSpPr>
        <p:spPr>
          <a:xfrm>
            <a:off x="5550244" y="2033392"/>
            <a:ext cx="1472125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Part Definition and Constraints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xmlns="" id="{6EED0C29-E9BA-4348-A2BC-BA724B4F0D8C}"/>
              </a:ext>
            </a:extLst>
          </p:cNvPr>
          <p:cNvSpPr txBox="1"/>
          <p:nvPr/>
        </p:nvSpPr>
        <p:spPr>
          <a:xfrm>
            <a:off x="5353074" y="2572415"/>
            <a:ext cx="1866463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Manufacturing Possibilities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Part Process Steps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xmlns="" id="{C6A797B4-1A86-43FC-8639-98F3134A24FA}"/>
              </a:ext>
            </a:extLst>
          </p:cNvPr>
          <p:cNvSpPr txBox="1"/>
          <p:nvPr/>
        </p:nvSpPr>
        <p:spPr>
          <a:xfrm>
            <a:off x="5684097" y="3234547"/>
            <a:ext cx="1204424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Matching and Evaluation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xmlns="" id="{B2D7B4E4-8490-4703-95BE-57F333FFC8D1}"/>
              </a:ext>
            </a:extLst>
          </p:cNvPr>
          <p:cNvSpPr txBox="1"/>
          <p:nvPr/>
        </p:nvSpPr>
        <p:spPr>
          <a:xfrm>
            <a:off x="5455672" y="3811431"/>
            <a:ext cx="1661280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Resources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Resource Skills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xmlns="" id="{110F5CBC-FBCD-4495-B70E-1AEB26846D6B}"/>
              </a:ext>
            </a:extLst>
          </p:cNvPr>
          <p:cNvCxnSpPr>
            <a:endCxn id="41" idx="1"/>
          </p:cNvCxnSpPr>
          <p:nvPr/>
        </p:nvCxnSpPr>
        <p:spPr>
          <a:xfrm>
            <a:off x="5276065" y="2131299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xmlns="" id="{BE5E6605-7F88-4BEE-8B5D-DA8CCE964D94}"/>
              </a:ext>
            </a:extLst>
          </p:cNvPr>
          <p:cNvCxnSpPr>
            <a:stCxn id="41" idx="3"/>
          </p:cNvCxnSpPr>
          <p:nvPr/>
        </p:nvCxnSpPr>
        <p:spPr>
          <a:xfrm>
            <a:off x="7022369" y="2131299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25">
            <a:extLst>
              <a:ext uri="{FF2B5EF4-FFF2-40B4-BE49-F238E27FC236}">
                <a16:creationId xmlns:a16="http://schemas.microsoft.com/office/drawing/2014/main" xmlns="" id="{03B2C230-4D64-47B6-A9D3-8B72E0182003}"/>
              </a:ext>
            </a:extLst>
          </p:cNvPr>
          <p:cNvCxnSpPr>
            <a:stCxn id="43" idx="1"/>
            <a:endCxn id="32" idx="2"/>
          </p:cNvCxnSpPr>
          <p:nvPr/>
        </p:nvCxnSpPr>
        <p:spPr>
          <a:xfrm rot="10800000">
            <a:off x="4991451" y="2529610"/>
            <a:ext cx="692647" cy="80284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xmlns="" id="{2524AAED-FF73-49C5-9C76-7287B6B8BCAA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6286306" y="2891339"/>
            <a:ext cx="3" cy="34320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xmlns="" id="{441F3ACF-991A-421D-828D-565A526D18EC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H="1" flipV="1">
            <a:off x="6286309" y="3430361"/>
            <a:ext cx="3" cy="38107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xmlns="" id="{3A7689A3-459E-4F7F-817E-3F0CB7A130D0}"/>
              </a:ext>
            </a:extLst>
          </p:cNvPr>
          <p:cNvCxnSpPr>
            <a:endCxn id="44" idx="3"/>
          </p:cNvCxnSpPr>
          <p:nvPr/>
        </p:nvCxnSpPr>
        <p:spPr>
          <a:xfrm flipH="1">
            <a:off x="7116952" y="3970893"/>
            <a:ext cx="23033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36">
            <a:extLst>
              <a:ext uri="{FF2B5EF4-FFF2-40B4-BE49-F238E27FC236}">
                <a16:creationId xmlns:a16="http://schemas.microsoft.com/office/drawing/2014/main" xmlns="" id="{C5881A37-F79E-425B-A24E-3D25B14E5469}"/>
              </a:ext>
            </a:extLst>
          </p:cNvPr>
          <p:cNvCxnSpPr>
            <a:stCxn id="36" idx="2"/>
            <a:endCxn id="42" idx="3"/>
          </p:cNvCxnSpPr>
          <p:nvPr/>
        </p:nvCxnSpPr>
        <p:spPr>
          <a:xfrm rot="5400000">
            <a:off x="7378443" y="2524073"/>
            <a:ext cx="48898" cy="36671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xmlns="" id="{107AF632-69AB-4549-8AD5-C629AD7C8E79}"/>
              </a:ext>
            </a:extLst>
          </p:cNvPr>
          <p:cNvSpPr txBox="1"/>
          <p:nvPr/>
        </p:nvSpPr>
        <p:spPr>
          <a:xfrm>
            <a:off x="5178350" y="3172991"/>
            <a:ext cx="34304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cxnSp>
        <p:nvCxnSpPr>
          <p:cNvPr id="54" name="Gewinkelte Verbindung 23">
            <a:extLst>
              <a:ext uri="{FF2B5EF4-FFF2-40B4-BE49-F238E27FC236}">
                <a16:creationId xmlns:a16="http://schemas.microsoft.com/office/drawing/2014/main" xmlns="" id="{19589BEB-EE95-4F03-951E-6FB6749F36BC}"/>
              </a:ext>
            </a:extLst>
          </p:cNvPr>
          <p:cNvCxnSpPr>
            <a:stCxn id="43" idx="3"/>
          </p:cNvCxnSpPr>
          <p:nvPr/>
        </p:nvCxnSpPr>
        <p:spPr>
          <a:xfrm>
            <a:off x="6888521" y="3332454"/>
            <a:ext cx="697726" cy="184496"/>
          </a:xfrm>
          <a:prstGeom prst="bentConnector3">
            <a:avLst>
              <a:gd name="adj1" fmla="val 99858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xmlns="" id="{155FDE48-E0D7-4D7C-A4C6-4F8E7A6E7518}"/>
              </a:ext>
            </a:extLst>
          </p:cNvPr>
          <p:cNvSpPr txBox="1"/>
          <p:nvPr/>
        </p:nvSpPr>
        <p:spPr>
          <a:xfrm>
            <a:off x="7097993" y="3170835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Production Order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xmlns="" id="{4ADB5F0C-FF30-4A1C-9E87-FA5EE77C9A78}"/>
              </a:ext>
            </a:extLst>
          </p:cNvPr>
          <p:cNvSpPr txBox="1"/>
          <p:nvPr/>
        </p:nvSpPr>
        <p:spPr>
          <a:xfrm>
            <a:off x="5556660" y="2302903"/>
            <a:ext cx="1459301" cy="1958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Part Decomposition</a:t>
            </a: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xmlns="" id="{D745DEA0-0195-4BF2-9B20-F267315D7F7F}"/>
              </a:ext>
            </a:extLst>
          </p:cNvPr>
          <p:cNvCxnSpPr>
            <a:cxnSpLocks/>
            <a:stCxn id="41" idx="2"/>
            <a:endCxn id="56" idx="0"/>
          </p:cNvCxnSpPr>
          <p:nvPr/>
        </p:nvCxnSpPr>
        <p:spPr>
          <a:xfrm>
            <a:off x="6286307" y="2229206"/>
            <a:ext cx="4" cy="7369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xmlns="" id="{2A45D524-CD32-45D1-A464-CCC6B53F7AB7}"/>
              </a:ext>
            </a:extLst>
          </p:cNvPr>
          <p:cNvCxnSpPr>
            <a:cxnSpLocks/>
            <a:stCxn id="56" idx="2"/>
            <a:endCxn id="42" idx="0"/>
          </p:cNvCxnSpPr>
          <p:nvPr/>
        </p:nvCxnSpPr>
        <p:spPr>
          <a:xfrm flipH="1">
            <a:off x="6286306" y="2498717"/>
            <a:ext cx="5" cy="736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8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249280" y="824120"/>
            <a:ext cx="445636" cy="673508"/>
            <a:chOff x="349032" y="641385"/>
            <a:chExt cx="445636" cy="673508"/>
          </a:xfrm>
        </p:grpSpPr>
        <p:sp>
          <p:nvSpPr>
            <p:cNvPr id="5" name="Freeform 390">
              <a:extLst>
                <a:ext uri="{FF2B5EF4-FFF2-40B4-BE49-F238E27FC236}">
                  <a16:creationId xmlns:a16="http://schemas.microsoft.com/office/drawing/2014/main" xmlns="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49032" y="1191782"/>
              <a:ext cx="44563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6701548" y="824120"/>
            <a:ext cx="654025" cy="826878"/>
            <a:chOff x="244838" y="641385"/>
            <a:chExt cx="654025" cy="826878"/>
          </a:xfrm>
        </p:grpSpPr>
        <p:sp>
          <p:nvSpPr>
            <p:cNvPr id="8" name="Freeform 390">
              <a:extLst>
                <a:ext uri="{FF2B5EF4-FFF2-40B4-BE49-F238E27FC236}">
                  <a16:creationId xmlns:a16="http://schemas.microsoft.com/office/drawing/2014/main" xmlns="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44838" y="1149339"/>
              <a:ext cx="654025" cy="318924"/>
            </a:xfrm>
            <a:prstGeom prst="rect">
              <a:avLst/>
            </a:prstGeom>
            <a:noFill/>
          </p:spPr>
          <p:txBody>
            <a:bodyPr wrap="none" lIns="0" tIns="36000" rIns="0" bIns="3600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Manufacturing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Expert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6983241" y="3475671"/>
            <a:ext cx="383118" cy="796618"/>
            <a:chOff x="380291" y="641385"/>
            <a:chExt cx="383118" cy="796618"/>
          </a:xfrm>
        </p:grpSpPr>
        <p:sp>
          <p:nvSpPr>
            <p:cNvPr id="11" name="Freeform 390">
              <a:extLst>
                <a:ext uri="{FF2B5EF4-FFF2-40B4-BE49-F238E27FC236}">
                  <a16:creationId xmlns:a16="http://schemas.microsoft.com/office/drawing/2014/main" xmlns="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80291" y="1191782"/>
              <a:ext cx="38311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Provider</a:t>
              </a:r>
            </a:p>
          </p:txBody>
        </p:sp>
      </p:grpSp>
      <p:cxnSp>
        <p:nvCxnSpPr>
          <p:cNvPr id="17" name="Gerader Verbinder 16"/>
          <p:cNvCxnSpPr>
            <a:endCxn id="27" idx="2"/>
          </p:cNvCxnSpPr>
          <p:nvPr/>
        </p:nvCxnSpPr>
        <p:spPr>
          <a:xfrm>
            <a:off x="3694916" y="1099045"/>
            <a:ext cx="137621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27" idx="4"/>
          </p:cNvCxnSpPr>
          <p:nvPr/>
        </p:nvCxnSpPr>
        <p:spPr>
          <a:xfrm>
            <a:off x="5779333" y="1099045"/>
            <a:ext cx="101123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endCxn id="12" idx="2"/>
          </p:cNvCxnSpPr>
          <p:nvPr/>
        </p:nvCxnSpPr>
        <p:spPr>
          <a:xfrm flipV="1">
            <a:off x="6685463" y="4272289"/>
            <a:ext cx="489337" cy="48113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30" idx="2"/>
            <a:endCxn id="108" idx="0"/>
          </p:cNvCxnSpPr>
          <p:nvPr/>
        </p:nvCxnSpPr>
        <p:spPr>
          <a:xfrm flipH="1">
            <a:off x="5428413" y="2628817"/>
            <a:ext cx="38" cy="1193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ylinder 26"/>
          <p:cNvSpPr/>
          <p:nvPr/>
        </p:nvSpPr>
        <p:spPr>
          <a:xfrm>
            <a:off x="5071126" y="878213"/>
            <a:ext cx="708207" cy="441663"/>
          </a:xfrm>
          <a:prstGeom prst="can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Part to be manufactured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158966" y="1035066"/>
            <a:ext cx="38106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defines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Würfel 74"/>
          <p:cNvSpPr/>
          <p:nvPr/>
        </p:nvSpPr>
        <p:spPr>
          <a:xfrm>
            <a:off x="4207192" y="4572000"/>
            <a:ext cx="603666" cy="437322"/>
          </a:xfrm>
          <a:prstGeom prst="cube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Würfel 75"/>
          <p:cNvSpPr/>
          <p:nvPr/>
        </p:nvSpPr>
        <p:spPr>
          <a:xfrm>
            <a:off x="6045116" y="4565726"/>
            <a:ext cx="603666" cy="437322"/>
          </a:xfrm>
          <a:prstGeom prst="cube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Raw Material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Würfel 76"/>
          <p:cNvSpPr/>
          <p:nvPr/>
        </p:nvSpPr>
        <p:spPr>
          <a:xfrm>
            <a:off x="5123396" y="4565726"/>
            <a:ext cx="603666" cy="437322"/>
          </a:xfrm>
          <a:prstGeom prst="cube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737113" y="1414323"/>
            <a:ext cx="2906153" cy="30731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/>
          <a:lstStyle/>
          <a:p>
            <a:pPr algn="ctr"/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US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Gerader Verbinder 103"/>
          <p:cNvCxnSpPr>
            <a:endCxn id="108" idx="2"/>
          </p:cNvCxnSpPr>
          <p:nvPr/>
        </p:nvCxnSpPr>
        <p:spPr>
          <a:xfrm flipV="1">
            <a:off x="5428413" y="3213012"/>
            <a:ext cx="0" cy="14576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4303644" y="2748171"/>
            <a:ext cx="2249538" cy="464841"/>
          </a:xfrm>
          <a:prstGeom prst="rect">
            <a:avLst/>
          </a:prstGeom>
          <a:solidFill>
            <a:schemeClr val="bg1"/>
          </a:solidFill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Matching and Evaluation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Skills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with their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Abilities fulfill Part Process Steps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with their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Gewinkelte Verbindung 110"/>
          <p:cNvCxnSpPr>
            <a:stCxn id="108" idx="1"/>
            <a:endCxn id="6" idx="2"/>
          </p:cNvCxnSpPr>
          <p:nvPr/>
        </p:nvCxnSpPr>
        <p:spPr>
          <a:xfrm rot="10800000">
            <a:off x="3472098" y="1497628"/>
            <a:ext cx="831546" cy="148296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/>
          <p:cNvSpPr txBox="1"/>
          <p:nvPr/>
        </p:nvSpPr>
        <p:spPr>
          <a:xfrm>
            <a:off x="3879095" y="2919035"/>
            <a:ext cx="279871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Offer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Gewinkelte Verbindung 116"/>
          <p:cNvCxnSpPr>
            <a:stCxn id="108" idx="3"/>
          </p:cNvCxnSpPr>
          <p:nvPr/>
        </p:nvCxnSpPr>
        <p:spPr>
          <a:xfrm>
            <a:off x="6553182" y="2980592"/>
            <a:ext cx="621617" cy="443233"/>
          </a:xfrm>
          <a:prstGeom prst="bentConnector3">
            <a:avLst>
              <a:gd name="adj1" fmla="val 9994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724054" y="2919035"/>
            <a:ext cx="27987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4822232" y="1580110"/>
            <a:ext cx="1311761" cy="1048707"/>
            <a:chOff x="4422018" y="1580110"/>
            <a:chExt cx="1311761" cy="1048707"/>
          </a:xfrm>
        </p:grpSpPr>
        <p:sp>
          <p:nvSpPr>
            <p:cNvPr id="123" name="Textfeld 122"/>
            <p:cNvSpPr txBox="1"/>
            <p:nvPr/>
          </p:nvSpPr>
          <p:spPr>
            <a:xfrm>
              <a:off x="4521341" y="1580110"/>
              <a:ext cx="1212438" cy="934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4473639" y="1629974"/>
              <a:ext cx="1212438" cy="934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Gruppieren 46"/>
            <p:cNvGrpSpPr/>
            <p:nvPr/>
          </p:nvGrpSpPr>
          <p:grpSpPr>
            <a:xfrm>
              <a:off x="4422018" y="1694339"/>
              <a:ext cx="1212438" cy="934478"/>
              <a:chOff x="3561758" y="1620182"/>
              <a:chExt cx="1212438" cy="934478"/>
            </a:xfrm>
          </p:grpSpPr>
          <p:sp>
            <p:nvSpPr>
              <p:cNvPr id="30" name="Textfeld 29"/>
              <p:cNvSpPr txBox="1"/>
              <p:nvPr/>
            </p:nvSpPr>
            <p:spPr>
              <a:xfrm>
                <a:off x="3561758" y="1620182"/>
                <a:ext cx="1212438" cy="934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</a:t>
                </a: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3661081" y="1835821"/>
                <a:ext cx="1013792" cy="2028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Part Process Step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hteck 39"/>
              <p:cNvSpPr/>
              <p:nvPr/>
            </p:nvSpPr>
            <p:spPr>
              <a:xfrm>
                <a:off x="3661081" y="2132356"/>
                <a:ext cx="1013792" cy="2028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Part Process Step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Gerader Verbinder 40"/>
              <p:cNvCxnSpPr>
                <a:stCxn id="39" idx="2"/>
                <a:endCxn id="40" idx="0"/>
              </p:cNvCxnSpPr>
              <p:nvPr/>
            </p:nvCxnSpPr>
            <p:spPr>
              <a:xfrm>
                <a:off x="4167977" y="2038652"/>
                <a:ext cx="0" cy="93704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>
                <a:stCxn id="40" idx="2"/>
              </p:cNvCxnSpPr>
              <p:nvPr/>
            </p:nvCxnSpPr>
            <p:spPr>
              <a:xfrm>
                <a:off x="4167977" y="2335187"/>
                <a:ext cx="0" cy="93704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/>
              <p:cNvSpPr txBox="1"/>
              <p:nvPr/>
            </p:nvSpPr>
            <p:spPr>
              <a:xfrm>
                <a:off x="4117005" y="2413288"/>
                <a:ext cx="10259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34" name="Textfeld 133"/>
          <p:cNvSpPr txBox="1"/>
          <p:nvPr/>
        </p:nvSpPr>
        <p:spPr>
          <a:xfrm>
            <a:off x="4918014" y="3377038"/>
            <a:ext cx="1212438" cy="93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4870312" y="3426902"/>
            <a:ext cx="1212438" cy="93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uppieren 89"/>
          <p:cNvGrpSpPr/>
          <p:nvPr/>
        </p:nvGrpSpPr>
        <p:grpSpPr>
          <a:xfrm>
            <a:off x="4820415" y="3475671"/>
            <a:ext cx="1212438" cy="934478"/>
            <a:chOff x="3561758" y="1620182"/>
            <a:chExt cx="1212438" cy="934478"/>
          </a:xfrm>
        </p:grpSpPr>
        <p:sp>
          <p:nvSpPr>
            <p:cNvPr id="91" name="Textfeld 90"/>
            <p:cNvSpPr txBox="1"/>
            <p:nvPr/>
          </p:nvSpPr>
          <p:spPr>
            <a:xfrm>
              <a:off x="3561758" y="1620182"/>
              <a:ext cx="1212438" cy="934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Resource</a:t>
              </a:r>
            </a:p>
            <a:p>
              <a:pPr algn="ctr"/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hteck 91"/>
            <p:cNvSpPr/>
            <p:nvPr/>
          </p:nvSpPr>
          <p:spPr>
            <a:xfrm>
              <a:off x="3661081" y="1835821"/>
              <a:ext cx="1013792" cy="202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Resource Skill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hteck 92"/>
            <p:cNvSpPr/>
            <p:nvPr/>
          </p:nvSpPr>
          <p:spPr>
            <a:xfrm>
              <a:off x="3661081" y="2132356"/>
              <a:ext cx="1013792" cy="202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Resource Skill</a:t>
              </a: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4117005" y="2413288"/>
              <a:ext cx="10259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7" name="Gerader Verbinder 136"/>
          <p:cNvCxnSpPr>
            <a:stCxn id="30" idx="2"/>
            <a:endCxn id="108" idx="0"/>
          </p:cNvCxnSpPr>
          <p:nvPr/>
        </p:nvCxnSpPr>
        <p:spPr>
          <a:xfrm flipH="1">
            <a:off x="5428413" y="2628817"/>
            <a:ext cx="38" cy="1193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/>
          <p:cNvCxnSpPr>
            <a:endCxn id="134" idx="3"/>
          </p:cNvCxnSpPr>
          <p:nvPr/>
        </p:nvCxnSpPr>
        <p:spPr>
          <a:xfrm flipH="1">
            <a:off x="6130452" y="3844277"/>
            <a:ext cx="81462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9" idx="2"/>
            <a:endCxn id="123" idx="3"/>
          </p:cNvCxnSpPr>
          <p:nvPr/>
        </p:nvCxnSpPr>
        <p:spPr>
          <a:xfrm rot="5400000">
            <a:off x="6383102" y="1401889"/>
            <a:ext cx="396351" cy="894568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6252259" y="3781739"/>
            <a:ext cx="361274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derives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6257441" y="1980966"/>
            <a:ext cx="331822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derives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2" name="Gruppieren 151"/>
          <p:cNvGrpSpPr/>
          <p:nvPr/>
        </p:nvGrpSpPr>
        <p:grpSpPr>
          <a:xfrm>
            <a:off x="3794325" y="3699681"/>
            <a:ext cx="689853" cy="246231"/>
            <a:chOff x="4103588" y="3814713"/>
            <a:chExt cx="689853" cy="246231"/>
          </a:xfrm>
        </p:grpSpPr>
        <p:sp>
          <p:nvSpPr>
            <p:cNvPr id="151" name="Rechteck 150"/>
            <p:cNvSpPr/>
            <p:nvPr/>
          </p:nvSpPr>
          <p:spPr>
            <a:xfrm>
              <a:off x="4166460" y="3814713"/>
              <a:ext cx="626981" cy="186934"/>
            </a:xfrm>
            <a:prstGeom prst="rect">
              <a:avLst/>
            </a:prstGeom>
            <a:solidFill>
              <a:schemeClr val="bg1"/>
            </a:solidFill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4136846" y="3846090"/>
              <a:ext cx="626981" cy="186934"/>
            </a:xfrm>
            <a:prstGeom prst="rect">
              <a:avLst/>
            </a:prstGeom>
            <a:solidFill>
              <a:schemeClr val="bg1"/>
            </a:solidFill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4103588" y="3874010"/>
              <a:ext cx="626981" cy="186934"/>
            </a:xfrm>
            <a:prstGeom prst="rect">
              <a:avLst/>
            </a:prstGeom>
            <a:solidFill>
              <a:schemeClr val="bg1"/>
            </a:solidFill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Ability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uppieren 152"/>
          <p:cNvGrpSpPr/>
          <p:nvPr/>
        </p:nvGrpSpPr>
        <p:grpSpPr>
          <a:xfrm>
            <a:off x="3794325" y="3996130"/>
            <a:ext cx="689853" cy="246231"/>
            <a:chOff x="4103588" y="3814713"/>
            <a:chExt cx="689853" cy="246231"/>
          </a:xfrm>
        </p:grpSpPr>
        <p:sp>
          <p:nvSpPr>
            <p:cNvPr id="154" name="Rechteck 153"/>
            <p:cNvSpPr/>
            <p:nvPr/>
          </p:nvSpPr>
          <p:spPr>
            <a:xfrm>
              <a:off x="4166460" y="3814713"/>
              <a:ext cx="626981" cy="186934"/>
            </a:xfrm>
            <a:prstGeom prst="rect">
              <a:avLst/>
            </a:prstGeom>
            <a:solidFill>
              <a:schemeClr val="bg1"/>
            </a:solidFill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Rechteck 154"/>
            <p:cNvSpPr/>
            <p:nvPr/>
          </p:nvSpPr>
          <p:spPr>
            <a:xfrm>
              <a:off x="4136846" y="3846090"/>
              <a:ext cx="626981" cy="186934"/>
            </a:xfrm>
            <a:prstGeom prst="rect">
              <a:avLst/>
            </a:prstGeom>
            <a:solidFill>
              <a:schemeClr val="bg1"/>
            </a:solidFill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hteck 155"/>
            <p:cNvSpPr/>
            <p:nvPr/>
          </p:nvSpPr>
          <p:spPr>
            <a:xfrm>
              <a:off x="4103588" y="3874010"/>
              <a:ext cx="626981" cy="186934"/>
            </a:xfrm>
            <a:prstGeom prst="rect">
              <a:avLst/>
            </a:prstGeom>
            <a:solidFill>
              <a:schemeClr val="bg1"/>
            </a:solidFill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Consumable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Gruppieren 156"/>
          <p:cNvGrpSpPr/>
          <p:nvPr/>
        </p:nvGrpSpPr>
        <p:grpSpPr>
          <a:xfrm>
            <a:off x="3794325" y="1918336"/>
            <a:ext cx="689853" cy="246231"/>
            <a:chOff x="4103588" y="3814713"/>
            <a:chExt cx="689853" cy="246231"/>
          </a:xfrm>
        </p:grpSpPr>
        <p:sp>
          <p:nvSpPr>
            <p:cNvPr id="158" name="Rechteck 157"/>
            <p:cNvSpPr/>
            <p:nvPr/>
          </p:nvSpPr>
          <p:spPr>
            <a:xfrm>
              <a:off x="4166460" y="3814713"/>
              <a:ext cx="626981" cy="186934"/>
            </a:xfrm>
            <a:prstGeom prst="rect">
              <a:avLst/>
            </a:prstGeom>
            <a:solidFill>
              <a:schemeClr val="bg1"/>
            </a:solidFill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4136846" y="3846090"/>
              <a:ext cx="626981" cy="186934"/>
            </a:xfrm>
            <a:prstGeom prst="rect">
              <a:avLst/>
            </a:prstGeom>
            <a:solidFill>
              <a:schemeClr val="bg1"/>
            </a:solidFill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Rechteck 159"/>
            <p:cNvSpPr/>
            <p:nvPr/>
          </p:nvSpPr>
          <p:spPr>
            <a:xfrm>
              <a:off x="4103588" y="3874010"/>
              <a:ext cx="626981" cy="186934"/>
            </a:xfrm>
            <a:prstGeom prst="rect">
              <a:avLst/>
            </a:prstGeom>
            <a:solidFill>
              <a:schemeClr val="bg1"/>
            </a:solidFill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Constraint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1" name="Gerader Verbinder 160"/>
          <p:cNvCxnSpPr>
            <a:stCxn id="92" idx="1"/>
            <a:endCxn id="151" idx="3"/>
          </p:cNvCxnSpPr>
          <p:nvPr/>
        </p:nvCxnSpPr>
        <p:spPr>
          <a:xfrm flipH="1">
            <a:off x="4484178" y="3792726"/>
            <a:ext cx="435560" cy="42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r Verbinder 164"/>
          <p:cNvCxnSpPr>
            <a:stCxn id="93" idx="1"/>
            <a:endCxn id="154" idx="3"/>
          </p:cNvCxnSpPr>
          <p:nvPr/>
        </p:nvCxnSpPr>
        <p:spPr>
          <a:xfrm flipH="1">
            <a:off x="4484178" y="4089261"/>
            <a:ext cx="435560" cy="3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>
            <a:stCxn id="39" idx="1"/>
            <a:endCxn id="158" idx="3"/>
          </p:cNvCxnSpPr>
          <p:nvPr/>
        </p:nvCxnSpPr>
        <p:spPr>
          <a:xfrm flipH="1">
            <a:off x="4484178" y="2011394"/>
            <a:ext cx="437377" cy="40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feld 171"/>
          <p:cNvSpPr txBox="1"/>
          <p:nvPr/>
        </p:nvSpPr>
        <p:spPr>
          <a:xfrm>
            <a:off x="4587137" y="1947989"/>
            <a:ext cx="166712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feld 172"/>
          <p:cNvSpPr txBox="1"/>
          <p:nvPr/>
        </p:nvSpPr>
        <p:spPr>
          <a:xfrm>
            <a:off x="4587137" y="3730640"/>
            <a:ext cx="166712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587137" y="4026012"/>
            <a:ext cx="218009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1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ürfel 4"/>
          <p:cNvSpPr/>
          <p:nvPr/>
        </p:nvSpPr>
        <p:spPr>
          <a:xfrm>
            <a:off x="427383" y="1674741"/>
            <a:ext cx="1262270" cy="1128093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Würfel 6"/>
          <p:cNvSpPr/>
          <p:nvPr/>
        </p:nvSpPr>
        <p:spPr>
          <a:xfrm>
            <a:off x="923512" y="266697"/>
            <a:ext cx="270012" cy="1606828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25659" y="74787"/>
            <a:ext cx="3168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2"/>
          <a:srcRect l="72656" t="27486" r="2031" b="6553"/>
          <a:stretch/>
        </p:blipFill>
        <p:spPr>
          <a:xfrm>
            <a:off x="3143251" y="714375"/>
            <a:ext cx="23145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2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6031F79-9D44-4D1D-AD90-78D2794BB6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b="4042"/>
          <a:stretch/>
        </p:blipFill>
        <p:spPr>
          <a:xfrm>
            <a:off x="849085" y="3512457"/>
            <a:ext cx="3672114" cy="16255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E728183D-9A55-469B-AC0F-4E46553F1F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3" t="763" r="1264" b="2730"/>
          <a:stretch/>
        </p:blipFill>
        <p:spPr>
          <a:xfrm>
            <a:off x="849086" y="754743"/>
            <a:ext cx="3672114" cy="275771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E2B0D9F2-BADB-4193-8559-9FA7D8273F2D}"/>
              </a:ext>
            </a:extLst>
          </p:cNvPr>
          <p:cNvSpPr txBox="1"/>
          <p:nvPr/>
        </p:nvSpPr>
        <p:spPr>
          <a:xfrm>
            <a:off x="1661886" y="4984169"/>
            <a:ext cx="28302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C5EC8453-F10A-4BE3-B5BA-F526C43A6184}"/>
              </a:ext>
            </a:extLst>
          </p:cNvPr>
          <p:cNvSpPr txBox="1"/>
          <p:nvPr/>
        </p:nvSpPr>
        <p:spPr>
          <a:xfrm>
            <a:off x="3425372" y="4984168"/>
            <a:ext cx="28302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DC7B35DD-7157-490C-81EB-93CF9BE51B57}"/>
              </a:ext>
            </a:extLst>
          </p:cNvPr>
          <p:cNvSpPr txBox="1"/>
          <p:nvPr/>
        </p:nvSpPr>
        <p:spPr>
          <a:xfrm>
            <a:off x="2543628" y="3376712"/>
            <a:ext cx="28302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418067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none" lIns="0" tIns="0" rIns="0" bIns="0" rtlCol="0" anchor="ctr">
        <a:spAutoFit/>
      </a:bodyPr>
      <a:lstStyle>
        <a:defPPr algn="ctr">
          <a:defRPr sz="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905</Words>
  <Application>Microsoft Office PowerPoint</Application>
  <PresentationFormat>Bildschirmpräsentation (16:10)</PresentationFormat>
  <Paragraphs>530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Modeling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Multi Criteria Decision Analysis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541</cp:revision>
  <dcterms:created xsi:type="dcterms:W3CDTF">2020-11-03T07:50:36Z</dcterms:created>
  <dcterms:modified xsi:type="dcterms:W3CDTF">2021-05-27T17:50:42Z</dcterms:modified>
</cp:coreProperties>
</file>